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1448942924" r:id="rId2"/>
    <p:sldId id="1448942936" r:id="rId3"/>
    <p:sldId id="1448942938" r:id="rId4"/>
    <p:sldId id="1448942925" r:id="rId5"/>
    <p:sldId id="1448942850" r:id="rId6"/>
    <p:sldId id="1448942887" r:id="rId7"/>
    <p:sldId id="259" r:id="rId8"/>
    <p:sldId id="1448942926" r:id="rId9"/>
    <p:sldId id="262" r:id="rId10"/>
    <p:sldId id="1448942932" r:id="rId11"/>
    <p:sldId id="1448942934" r:id="rId12"/>
    <p:sldId id="267" r:id="rId13"/>
    <p:sldId id="268" r:id="rId14"/>
    <p:sldId id="1448942901" r:id="rId15"/>
    <p:sldId id="337" r:id="rId16"/>
    <p:sldId id="1448942848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yens Rhiannon" userId="3d075d6d-a31a-41a7-ad07-7ae00900a43e" providerId="ADAL" clId="{AE46E6C5-F762-4C71-9743-1A3572989F21}"/>
    <pc:docChg chg="custSel modSld">
      <pc:chgData name="Buyens Rhiannon" userId="3d075d6d-a31a-41a7-ad07-7ae00900a43e" providerId="ADAL" clId="{AE46E6C5-F762-4C71-9743-1A3572989F21}" dt="2024-06-28T14:13:23.855" v="78" actId="20577"/>
      <pc:docMkLst>
        <pc:docMk/>
      </pc:docMkLst>
      <pc:sldChg chg="modSp mod">
        <pc:chgData name="Buyens Rhiannon" userId="3d075d6d-a31a-41a7-ad07-7ae00900a43e" providerId="ADAL" clId="{AE46E6C5-F762-4C71-9743-1A3572989F21}" dt="2024-06-28T14:13:23.855" v="78" actId="20577"/>
        <pc:sldMkLst>
          <pc:docMk/>
          <pc:sldMk cId="340677619" sldId="337"/>
        </pc:sldMkLst>
        <pc:spChg chg="mod">
          <ac:chgData name="Buyens Rhiannon" userId="3d075d6d-a31a-41a7-ad07-7ae00900a43e" providerId="ADAL" clId="{AE46E6C5-F762-4C71-9743-1A3572989F21}" dt="2024-06-28T14:13:23.855" v="78" actId="20577"/>
          <ac:spMkLst>
            <pc:docMk/>
            <pc:sldMk cId="340677619" sldId="337"/>
            <ac:spMk id="3" creationId="{B4F7024E-8FA8-26CB-61A0-1465FFF628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462F6-F4B1-45A6-89F8-A802450F0A21}" type="datetimeFigureOut">
              <a:rPr lang="nl-BE" smtClean="0"/>
              <a:t>1/07/2024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1D087-EE94-4B8F-8CA3-0BF0029784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028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1D087-EE94-4B8F-8CA3-0BF002978437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155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1D087-EE94-4B8F-8CA3-0BF002978437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9338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6E50E-352E-4FDA-9D0E-CF125157599D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10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1D087-EE94-4B8F-8CA3-0BF002978437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6310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20C13-187A-418A-ACBD-B3892ED5F5B9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0530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20C13-187A-418A-ACBD-B3892ED5F5B9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30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6">
            <a:extLst>
              <a:ext uri="{FF2B5EF4-FFF2-40B4-BE49-F238E27FC236}">
                <a16:creationId xmlns:a16="http://schemas.microsoft.com/office/drawing/2014/main" id="{C642E999-25E1-4B30-9A8F-E5A0EBF05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 flipH="1">
            <a:off x="-1" y="1"/>
            <a:ext cx="12191999" cy="6858000"/>
          </a:xfrm>
          <a:prstGeom prst="rect">
            <a:avLst/>
          </a:prstGeom>
        </p:spPr>
      </p:pic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EC373D21-8D77-443A-B9F0-AD7B7A1E3EBC}"/>
              </a:ext>
            </a:extLst>
          </p:cNvPr>
          <p:cNvSpPr/>
          <p:nvPr userDrawn="1"/>
        </p:nvSpPr>
        <p:spPr>
          <a:xfrm>
            <a:off x="-44998" y="2"/>
            <a:ext cx="6118425" cy="6869161"/>
          </a:xfrm>
          <a:custGeom>
            <a:avLst/>
            <a:gdLst>
              <a:gd name="connsiteX0" fmla="*/ 0 w 4588819"/>
              <a:gd name="connsiteY0" fmla="*/ 0 h 5151871"/>
              <a:gd name="connsiteX1" fmla="*/ 1641322 w 4588819"/>
              <a:gd name="connsiteY1" fmla="*/ 0 h 5151871"/>
              <a:gd name="connsiteX2" fmla="*/ 2607343 w 4588819"/>
              <a:gd name="connsiteY2" fmla="*/ 0 h 5151871"/>
              <a:gd name="connsiteX3" fmla="*/ 2820500 w 4588819"/>
              <a:gd name="connsiteY3" fmla="*/ 0 h 5151871"/>
              <a:gd name="connsiteX4" fmla="*/ 4588819 w 4588819"/>
              <a:gd name="connsiteY4" fmla="*/ 5151871 h 5151871"/>
              <a:gd name="connsiteX5" fmla="*/ 2607343 w 4588819"/>
              <a:gd name="connsiteY5" fmla="*/ 5151871 h 5151871"/>
              <a:gd name="connsiteX6" fmla="*/ 1641322 w 4588819"/>
              <a:gd name="connsiteY6" fmla="*/ 5151871 h 5151871"/>
              <a:gd name="connsiteX7" fmla="*/ 0 w 4588819"/>
              <a:gd name="connsiteY7" fmla="*/ 5151871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8819" h="5151871">
                <a:moveTo>
                  <a:pt x="0" y="0"/>
                </a:moveTo>
                <a:lnTo>
                  <a:pt x="1641322" y="0"/>
                </a:lnTo>
                <a:lnTo>
                  <a:pt x="2607343" y="0"/>
                </a:lnTo>
                <a:lnTo>
                  <a:pt x="2820500" y="0"/>
                </a:lnTo>
                <a:lnTo>
                  <a:pt x="4588819" y="5151871"/>
                </a:lnTo>
                <a:lnTo>
                  <a:pt x="2607343" y="5151871"/>
                </a:lnTo>
                <a:lnTo>
                  <a:pt x="1641322" y="5151871"/>
                </a:lnTo>
                <a:lnTo>
                  <a:pt x="0" y="51518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4000" y="-11160"/>
            <a:ext cx="8278440" cy="4907624"/>
          </a:xfrm>
        </p:spPr>
        <p:txBody>
          <a:bodyPr anchor="b" anchorCtr="0">
            <a:noAutofit/>
          </a:bodyPr>
          <a:lstStyle>
            <a:lvl1pPr indent="0" algn="l">
              <a:lnSpc>
                <a:spcPts val="11200"/>
              </a:lnSpc>
              <a:defRPr sz="10666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84000" y="4907626"/>
            <a:ext cx="5082736" cy="1590375"/>
          </a:xfrm>
        </p:spPr>
        <p:txBody>
          <a:bodyPr bIns="0" anchor="b" anchorCtr="0">
            <a:noAutofit/>
          </a:bodyPr>
          <a:lstStyle>
            <a:lvl1pPr marL="0" indent="0" algn="l">
              <a:lnSpc>
                <a:spcPts val="2347"/>
              </a:lnSpc>
              <a:buNone/>
              <a:defRPr sz="2133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l-NL"/>
              <a:t>KLIK OM DE STIJL TE BEWERKEN</a:t>
            </a:r>
            <a:endParaRPr lang="nl-BE"/>
          </a:p>
        </p:txBody>
      </p:sp>
      <p:pic>
        <p:nvPicPr>
          <p:cNvPr id="7" name="Tijdelijke aanduiding voor afbeelding 15">
            <a:extLst>
              <a:ext uri="{FF2B5EF4-FFF2-40B4-BE49-F238E27FC236}">
                <a16:creationId xmlns:a16="http://schemas.microsoft.com/office/drawing/2014/main" id="{7582E374-59A7-43DB-8E89-6ADE926C9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07" y="384161"/>
            <a:ext cx="1200000" cy="2393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57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pagina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336000" y="336000"/>
            <a:ext cx="11520000" cy="6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42840" y="2684880"/>
            <a:ext cx="9888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933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933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7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2F462A5C-14E7-4328-8096-B9D21C1288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1" y="0"/>
            <a:ext cx="4773084" cy="2144184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42840" y="1525680"/>
            <a:ext cx="9888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243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1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, lucht, gebouw, grond&#10;&#10;Automatisch gegenereerde beschrijving">
            <a:extLst>
              <a:ext uri="{FF2B5EF4-FFF2-40B4-BE49-F238E27FC236}">
                <a16:creationId xmlns:a16="http://schemas.microsoft.com/office/drawing/2014/main" id="{73ADFACB-B5D3-49DD-9AF1-CAC95EA53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9" cy="689153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7F07178-6607-47F0-BA22-4F7FA361F0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26728" cy="688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4000" y="1466236"/>
            <a:ext cx="9385181" cy="4288195"/>
          </a:xfrm>
        </p:spPr>
        <p:txBody>
          <a:bodyPr anchor="b" anchorCtr="0">
            <a:noAutofit/>
          </a:bodyPr>
          <a:lstStyle>
            <a:lvl1pPr indent="0" algn="l">
              <a:lnSpc>
                <a:spcPts val="11200"/>
              </a:lnSpc>
              <a:defRPr sz="10666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84000" y="5754431"/>
            <a:ext cx="8937800" cy="585765"/>
          </a:xfrm>
          <a:solidFill>
            <a:schemeClr val="accent1"/>
          </a:solidFill>
        </p:spPr>
        <p:txBody>
          <a:bodyPr wrap="square" lIns="144000" tIns="144000" rIns="144000" bIns="144000">
            <a:spAutoFit/>
          </a:bodyPr>
          <a:lstStyle>
            <a:lvl1pPr marL="0" indent="0" algn="l">
              <a:lnSpc>
                <a:spcPts val="2347"/>
              </a:lnSpc>
              <a:buNone/>
              <a:defRPr sz="2133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l-NL"/>
              <a:t>KLIK OM DE STIJL TE BEWERKEN</a:t>
            </a:r>
            <a:endParaRPr lang="nl-BE"/>
          </a:p>
        </p:txBody>
      </p:sp>
      <p:pic>
        <p:nvPicPr>
          <p:cNvPr id="8" name="Tijdelijke aanduiding voor afbeelding 15">
            <a:extLst>
              <a:ext uri="{FF2B5EF4-FFF2-40B4-BE49-F238E27FC236}">
                <a16:creationId xmlns:a16="http://schemas.microsoft.com/office/drawing/2014/main" id="{0EA984FE-EFB2-4D28-8373-D61B598F06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07" y="384161"/>
            <a:ext cx="1200000" cy="2393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0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pagina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404A0EE-B449-4F18-803B-D34317BBAE7B}"/>
              </a:ext>
            </a:extLst>
          </p:cNvPr>
          <p:cNvSpPr/>
          <p:nvPr userDrawn="1"/>
        </p:nvSpPr>
        <p:spPr>
          <a:xfrm>
            <a:off x="0" y="3263745"/>
            <a:ext cx="12192000" cy="3594257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336000" y="336000"/>
            <a:ext cx="11520000" cy="6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42840" y="501121"/>
            <a:ext cx="5146320" cy="5855759"/>
          </a:xfrm>
        </p:spPr>
        <p:txBody>
          <a:bodyPr anchor="ctr" anchorCtr="0"/>
          <a:lstStyle>
            <a:lvl1pPr algn="r">
              <a:defRPr sz="7200"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096000" y="501120"/>
            <a:ext cx="5453160" cy="5855760"/>
          </a:xfrm>
        </p:spPr>
        <p:txBody>
          <a:bodyPr bIns="0" anchor="ctr" anchorCtr="0"/>
          <a:lstStyle>
            <a:lvl1pPr marL="609585" indent="-609585">
              <a:lnSpc>
                <a:spcPct val="90000"/>
              </a:lnSpc>
              <a:buFont typeface="+mj-lt"/>
              <a:buAutoNum type="arabicPeriod"/>
              <a:defRPr sz="2933" b="1">
                <a:latin typeface="Flanders Art Sans" panose="00000500000000000000" pitchFamily="50" charset="0"/>
              </a:defRPr>
            </a:lvl1pPr>
            <a:lvl2pPr marL="993575" indent="-609585">
              <a:lnSpc>
                <a:spcPct val="90000"/>
              </a:lnSpc>
              <a:buSzPct val="75000"/>
              <a:buFont typeface="+mj-lt"/>
              <a:buAutoNum type="arabicPeriod"/>
              <a:defRPr sz="2933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 marL="1225169" indent="-457189">
              <a:lnSpc>
                <a:spcPct val="90000"/>
              </a:lnSpc>
              <a:buSzPct val="85000"/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3pPr>
            <a:lvl4pPr marL="1609160" indent="-457189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4pPr>
            <a:lvl5pPr marL="1993150" indent="-457189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stijl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490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spagina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336000" y="336000"/>
            <a:ext cx="11520000" cy="6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42840" y="501121"/>
            <a:ext cx="5146320" cy="5855759"/>
          </a:xfrm>
        </p:spPr>
        <p:txBody>
          <a:bodyPr anchor="ctr" anchorCtr="0"/>
          <a:lstStyle>
            <a:lvl1pPr algn="r">
              <a:defRPr sz="7200"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38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ussentitelpagina_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336000" y="336000"/>
            <a:ext cx="11520000" cy="6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8AC6FD7-EFA0-421E-81A3-8CBC6316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0" y="1253207"/>
            <a:ext cx="9888000" cy="483229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E3AE4-B274-4947-B395-0EEF28EE41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467" y="1690255"/>
            <a:ext cx="9886951" cy="6011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333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87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spagina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404A0EE-B449-4F18-803B-D34317BBAE7B}"/>
              </a:ext>
            </a:extLst>
          </p:cNvPr>
          <p:cNvSpPr/>
          <p:nvPr userDrawn="1"/>
        </p:nvSpPr>
        <p:spPr>
          <a:xfrm>
            <a:off x="0" y="3263745"/>
            <a:ext cx="12192000" cy="3594257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336000" y="336000"/>
            <a:ext cx="11520000" cy="6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291B2C9-BF0A-4BC0-A573-3579DB55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0" y="1253207"/>
            <a:ext cx="9888000" cy="483229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0C22767-7B6A-4B55-A9F5-A61D87569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467" y="1690255"/>
            <a:ext cx="9886951" cy="6011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333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44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pagina_1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404A0EE-B449-4F18-803B-D34317BBAE7B}"/>
              </a:ext>
            </a:extLst>
          </p:cNvPr>
          <p:cNvSpPr/>
          <p:nvPr userDrawn="1"/>
        </p:nvSpPr>
        <p:spPr>
          <a:xfrm>
            <a:off x="0" y="3263745"/>
            <a:ext cx="12192000" cy="3594257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336000" y="336000"/>
            <a:ext cx="11520000" cy="6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833022" y="1370272"/>
            <a:ext cx="4532737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36046DC-E3C2-4ED2-9929-8B4EEF0C6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3022" y="1885139"/>
            <a:ext cx="4532737" cy="6011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333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41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9A477-D66E-4079-9716-802C6597B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229920-2DFC-438B-AB85-50083D3E3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A0AD24-AA5C-449B-9DE0-6DEE95E8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7087-FC3E-4175-AE8D-FA31AC441398}" type="datetimeFigureOut">
              <a:rPr lang="nl-BE" smtClean="0"/>
              <a:t>1/07/2024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8141A9-B6B7-4604-90BE-8CA804CB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742FF3-F533-4FC4-BE11-C9B6FF46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7D67-7E1A-4BF3-A75C-A3E1A2C6C7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380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30151-A8D5-41E2-9941-DEDF6A28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4E3B36-1A7C-41DF-B46B-1A676993C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A1930D-0D30-49CA-AB16-D362D70F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7087-FC3E-4175-AE8D-FA31AC441398}" type="datetimeFigureOut">
              <a:rPr lang="nl-BE" smtClean="0"/>
              <a:t>1/07/2024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AD0730-80BF-451E-93BE-B3769482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1AD97D-0D81-429B-8132-C74E3C2D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7D67-7E1A-4BF3-A75C-A3E1A2C6C7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854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4000" y="1440000"/>
            <a:ext cx="9888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4000" y="2544000"/>
            <a:ext cx="9888000" cy="367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 om de stijl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228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ts val="0"/>
        </a:spcBef>
        <a:buNone/>
        <a:defRPr sz="3333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383990" indent="-383990" algn="l" defTabSz="1219170" rtl="0" eaLnBrk="1" latinLnBrk="0" hangingPunct="1">
        <a:lnSpc>
          <a:spcPct val="90000"/>
        </a:lnSpc>
        <a:spcBef>
          <a:spcPts val="400"/>
        </a:spcBef>
        <a:buSzPct val="90000"/>
        <a:buFontTx/>
        <a:buBlip>
          <a:blip r:embed="rId13"/>
        </a:buBlip>
        <a:defRPr sz="1867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767981" indent="-383990" algn="l" defTabSz="1219170" rtl="0" eaLnBrk="1" latinLnBrk="0" hangingPunct="1">
        <a:lnSpc>
          <a:spcPct val="90000"/>
        </a:lnSpc>
        <a:spcBef>
          <a:spcPts val="400"/>
        </a:spcBef>
        <a:buSzPct val="70000"/>
        <a:buFontTx/>
        <a:buBlip>
          <a:blip r:embed="rId14"/>
        </a:buBlip>
        <a:defRPr sz="1867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1151971" indent="-383990" algn="l" defTabSz="1219170" rtl="0" eaLnBrk="1" latinLnBrk="0" hangingPunct="1">
        <a:lnSpc>
          <a:spcPct val="90000"/>
        </a:lnSpc>
        <a:spcBef>
          <a:spcPts val="400"/>
        </a:spcBef>
        <a:buSzPct val="90000"/>
        <a:buFontTx/>
        <a:buBlip>
          <a:blip r:embed="rId15"/>
        </a:buBlip>
        <a:defRPr sz="1867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535962" indent="-383990" algn="l" defTabSz="1219170" rtl="0" eaLnBrk="1" latinLnBrk="0" hangingPunct="1">
        <a:lnSpc>
          <a:spcPct val="90000"/>
        </a:lnSpc>
        <a:spcBef>
          <a:spcPts val="400"/>
        </a:spcBef>
        <a:buSzPct val="75000"/>
        <a:buFontTx/>
        <a:buBlip>
          <a:blip r:embed="rId16"/>
        </a:buBlip>
        <a:defRPr sz="1867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919952" indent="-383990" algn="l" defTabSz="1219170" rtl="0" eaLnBrk="1" latinLnBrk="0" hangingPunct="1">
        <a:lnSpc>
          <a:spcPct val="90000"/>
        </a:lnSpc>
        <a:spcBef>
          <a:spcPts val="400"/>
        </a:spcBef>
        <a:buSzPct val="90000"/>
        <a:buFontTx/>
        <a:buBlip>
          <a:blip r:embed="rId13"/>
        </a:buBlip>
        <a:defRPr sz="1867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slide" Target="slide2.xml"/><Relationship Id="rId2" Type="http://schemas.openxmlformats.org/officeDocument/2006/relationships/image" Target="../media/image10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9.xml"/><Relationship Id="rId18" Type="http://schemas.openxmlformats.org/officeDocument/2006/relationships/slide" Target="slide10.xml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12" Type="http://schemas.openxmlformats.org/officeDocument/2006/relationships/image" Target="../media/image25.svg"/><Relationship Id="rId17" Type="http://schemas.openxmlformats.org/officeDocument/2006/relationships/image" Target="../media/image69.svg"/><Relationship Id="rId2" Type="http://schemas.openxmlformats.org/officeDocument/2006/relationships/image" Target="../media/image60.png"/><Relationship Id="rId16" Type="http://schemas.openxmlformats.org/officeDocument/2006/relationships/image" Target="../media/image68.png"/><Relationship Id="rId20" Type="http://schemas.openxmlformats.org/officeDocument/2006/relationships/slide" Target="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png"/><Relationship Id="rId11" Type="http://schemas.openxmlformats.org/officeDocument/2006/relationships/image" Target="../media/image24.png"/><Relationship Id="rId5" Type="http://schemas.openxmlformats.org/officeDocument/2006/relationships/image" Target="../media/image63.svg"/><Relationship Id="rId15" Type="http://schemas.openxmlformats.org/officeDocument/2006/relationships/image" Target="../media/image67.svg"/><Relationship Id="rId10" Type="http://schemas.openxmlformats.org/officeDocument/2006/relationships/slide" Target="slide2.xml"/><Relationship Id="rId19" Type="http://schemas.openxmlformats.org/officeDocument/2006/relationships/slide" Target="slide13.xml"/><Relationship Id="rId4" Type="http://schemas.openxmlformats.org/officeDocument/2006/relationships/image" Target="../media/image62.png"/><Relationship Id="rId9" Type="http://schemas.openxmlformats.org/officeDocument/2006/relationships/image" Target="../media/image23.sv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slide" Target="slide2.xml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9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2.svg"/><Relationship Id="rId18" Type="http://schemas.openxmlformats.org/officeDocument/2006/relationships/image" Target="../media/image18.png"/><Relationship Id="rId3" Type="http://schemas.openxmlformats.org/officeDocument/2006/relationships/image" Target="../media/image11.svg"/><Relationship Id="rId21" Type="http://schemas.openxmlformats.org/officeDocument/2006/relationships/image" Target="../media/image20.png"/><Relationship Id="rId7" Type="http://schemas.openxmlformats.org/officeDocument/2006/relationships/image" Target="../media/image15.svg"/><Relationship Id="rId12" Type="http://schemas.openxmlformats.org/officeDocument/2006/relationships/image" Target="../media/image71.png"/><Relationship Id="rId17" Type="http://schemas.openxmlformats.org/officeDocument/2006/relationships/image" Target="../media/image76.svg"/><Relationship Id="rId2" Type="http://schemas.openxmlformats.org/officeDocument/2006/relationships/image" Target="../media/image10.png"/><Relationship Id="rId16" Type="http://schemas.openxmlformats.org/officeDocument/2006/relationships/image" Target="../media/image75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23.svg"/><Relationship Id="rId5" Type="http://schemas.openxmlformats.org/officeDocument/2006/relationships/image" Target="../media/image13.svg"/><Relationship Id="rId15" Type="http://schemas.openxmlformats.org/officeDocument/2006/relationships/image" Target="../media/image74.svg"/><Relationship Id="rId10" Type="http://schemas.openxmlformats.org/officeDocument/2006/relationships/image" Target="../media/image22.png"/><Relationship Id="rId19" Type="http://schemas.openxmlformats.org/officeDocument/2006/relationships/image" Target="../media/image1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73.png"/><Relationship Id="rId22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7.pn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1.png"/><Relationship Id="rId7" Type="http://schemas.openxmlformats.org/officeDocument/2006/relationships/image" Target="../media/image78.png"/><Relationship Id="rId12" Type="http://schemas.openxmlformats.org/officeDocument/2006/relationships/image" Target="../media/image8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2.png"/><Relationship Id="rId5" Type="http://schemas.openxmlformats.org/officeDocument/2006/relationships/image" Target="../media/image3.png"/><Relationship Id="rId10" Type="http://schemas.openxmlformats.org/officeDocument/2006/relationships/image" Target="../media/image81.svg"/><Relationship Id="rId4" Type="http://schemas.openxmlformats.org/officeDocument/2006/relationships/image" Target="../media/image2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13" Type="http://schemas.openxmlformats.org/officeDocument/2006/relationships/image" Target="../media/image25.svg"/><Relationship Id="rId18" Type="http://schemas.openxmlformats.org/officeDocument/2006/relationships/image" Target="../media/image19.sv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24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7.svg"/><Relationship Id="rId11" Type="http://schemas.openxmlformats.org/officeDocument/2006/relationships/slide" Target="slide1.xml"/><Relationship Id="rId5" Type="http://schemas.openxmlformats.org/officeDocument/2006/relationships/image" Target="../media/image86.png"/><Relationship Id="rId15" Type="http://schemas.openxmlformats.org/officeDocument/2006/relationships/image" Target="../media/image66.png"/><Relationship Id="rId10" Type="http://schemas.openxmlformats.org/officeDocument/2006/relationships/image" Target="../media/image23.svg"/><Relationship Id="rId4" Type="http://schemas.openxmlformats.org/officeDocument/2006/relationships/image" Target="../media/image85.svg"/><Relationship Id="rId9" Type="http://schemas.openxmlformats.org/officeDocument/2006/relationships/image" Target="../media/image22.png"/><Relationship Id="rId1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hiannon.buyens@vlaanderen.b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11" Type="http://schemas.openxmlformats.org/officeDocument/2006/relationships/image" Target="../media/image27.svg"/><Relationship Id="rId5" Type="http://schemas.openxmlformats.org/officeDocument/2006/relationships/image" Target="../media/image25.sv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18.png"/><Relationship Id="rId3" Type="http://schemas.openxmlformats.org/officeDocument/2006/relationships/image" Target="../media/image43.svg"/><Relationship Id="rId21" Type="http://schemas.openxmlformats.org/officeDocument/2006/relationships/image" Target="../media/image20.png"/><Relationship Id="rId7" Type="http://schemas.openxmlformats.org/officeDocument/2006/relationships/image" Target="../media/image47.svg"/><Relationship Id="rId12" Type="http://schemas.openxmlformats.org/officeDocument/2006/relationships/image" Target="../media/image14.png"/><Relationship Id="rId17" Type="http://schemas.openxmlformats.org/officeDocument/2006/relationships/image" Target="../media/image23.svg"/><Relationship Id="rId2" Type="http://schemas.openxmlformats.org/officeDocument/2006/relationships/image" Target="../media/image42.png"/><Relationship Id="rId16" Type="http://schemas.openxmlformats.org/officeDocument/2006/relationships/image" Target="../media/image22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13.svg"/><Relationship Id="rId24" Type="http://schemas.openxmlformats.org/officeDocument/2006/relationships/image" Target="../media/image25.svg"/><Relationship Id="rId5" Type="http://schemas.openxmlformats.org/officeDocument/2006/relationships/image" Target="../media/image45.svg"/><Relationship Id="rId15" Type="http://schemas.openxmlformats.org/officeDocument/2006/relationships/image" Target="../media/image17.svg"/><Relationship Id="rId23" Type="http://schemas.openxmlformats.org/officeDocument/2006/relationships/image" Target="../media/image24.png"/><Relationship Id="rId10" Type="http://schemas.openxmlformats.org/officeDocument/2006/relationships/image" Target="../media/image12.png"/><Relationship Id="rId19" Type="http://schemas.openxmlformats.org/officeDocument/2006/relationships/image" Target="../media/image19.svg"/><Relationship Id="rId4" Type="http://schemas.openxmlformats.org/officeDocument/2006/relationships/image" Target="../media/image4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image" Target="../media/image25.svg"/><Relationship Id="rId3" Type="http://schemas.openxmlformats.org/officeDocument/2006/relationships/slide" Target="slide12.xml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17" Type="http://schemas.openxmlformats.org/officeDocument/2006/relationships/image" Target="../media/image24.png"/><Relationship Id="rId2" Type="http://schemas.openxmlformats.org/officeDocument/2006/relationships/slide" Target="slide7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50E1E07-174B-4550-BAAC-A7FE48557F1C}"/>
              </a:ext>
            </a:extLst>
          </p:cNvPr>
          <p:cNvSpPr/>
          <p:nvPr/>
        </p:nvSpPr>
        <p:spPr>
          <a:xfrm>
            <a:off x="48633" y="1"/>
            <a:ext cx="14601713" cy="686875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4601713"/>
              <a:gd name="connsiteY0" fmla="*/ 0 h 6868758"/>
              <a:gd name="connsiteX1" fmla="*/ 12192000 w 14601713"/>
              <a:gd name="connsiteY1" fmla="*/ 0 h 6868758"/>
              <a:gd name="connsiteX2" fmla="*/ 14601713 w 14601713"/>
              <a:gd name="connsiteY2" fmla="*/ 6868758 h 6868758"/>
              <a:gd name="connsiteX3" fmla="*/ 0 w 14601713"/>
              <a:gd name="connsiteY3" fmla="*/ 6858000 h 6868758"/>
              <a:gd name="connsiteX4" fmla="*/ 0 w 14601713"/>
              <a:gd name="connsiteY4" fmla="*/ 0 h 686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1713" h="6868758">
                <a:moveTo>
                  <a:pt x="0" y="0"/>
                </a:moveTo>
                <a:lnTo>
                  <a:pt x="12192000" y="0"/>
                </a:lnTo>
                <a:lnTo>
                  <a:pt x="14601713" y="686875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13EB8-47B1-42BA-BFD6-2D2C6A73A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9157" y="667072"/>
            <a:ext cx="3933145" cy="640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060736-6D3F-4C3A-B7DB-942ECF384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8002" y="1510202"/>
            <a:ext cx="4382999" cy="149099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704F93B-80C4-478C-91F0-7B8A3AEF9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0391" y="3106997"/>
            <a:ext cx="4861560" cy="148405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CB99407-94E0-433D-9E4F-0CF0AAED70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25761" y="4725950"/>
            <a:ext cx="2623729" cy="1451967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5424B297-E7F8-4A36-BFFD-680BD9E739AD}"/>
              </a:ext>
            </a:extLst>
          </p:cNvPr>
          <p:cNvSpPr/>
          <p:nvPr/>
        </p:nvSpPr>
        <p:spPr>
          <a:xfrm>
            <a:off x="-134828" y="-8709"/>
            <a:ext cx="5155475" cy="6879772"/>
          </a:xfrm>
          <a:custGeom>
            <a:avLst/>
            <a:gdLst>
              <a:gd name="connsiteX0" fmla="*/ 0 w 5155475"/>
              <a:gd name="connsiteY0" fmla="*/ 0 h 6879772"/>
              <a:gd name="connsiteX1" fmla="*/ 2751909 w 5155475"/>
              <a:gd name="connsiteY1" fmla="*/ 0 h 6879772"/>
              <a:gd name="connsiteX2" fmla="*/ 5155475 w 5155475"/>
              <a:gd name="connsiteY2" fmla="*/ 6879772 h 6879772"/>
              <a:gd name="connsiteX3" fmla="*/ 0 w 5155475"/>
              <a:gd name="connsiteY3" fmla="*/ 6879772 h 6879772"/>
              <a:gd name="connsiteX4" fmla="*/ 0 w 5155475"/>
              <a:gd name="connsiteY4" fmla="*/ 0 h 687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475" h="6879772">
                <a:moveTo>
                  <a:pt x="0" y="0"/>
                </a:moveTo>
                <a:lnTo>
                  <a:pt x="2751909" y="0"/>
                </a:lnTo>
                <a:lnTo>
                  <a:pt x="5155475" y="6879772"/>
                </a:lnTo>
                <a:lnTo>
                  <a:pt x="0" y="68797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040436D-F26E-42EF-AD77-700E61F654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13600" y="0"/>
            <a:ext cx="2410529" cy="6858000"/>
          </a:xfrm>
          <a:prstGeom prst="rect">
            <a:avLst/>
          </a:prstGeom>
        </p:spPr>
      </p:pic>
      <p:pic>
        <p:nvPicPr>
          <p:cNvPr id="12" name="Graphic 11">
            <a:hlinkClick r:id="rId12" action="ppaction://hlinksldjump"/>
            <a:extLst>
              <a:ext uri="{FF2B5EF4-FFF2-40B4-BE49-F238E27FC236}">
                <a16:creationId xmlns:a16="http://schemas.microsoft.com/office/drawing/2014/main" id="{0553702A-1083-4102-88A3-28E48F0E41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6246" y="5918540"/>
            <a:ext cx="1506855" cy="62608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2E75C81-50EB-4DFD-8DA1-F7F7BF9892F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2280" t="1332" r="73621" b="74979"/>
          <a:stretch/>
        </p:blipFill>
        <p:spPr>
          <a:xfrm>
            <a:off x="12192001" y="1513705"/>
            <a:ext cx="2228335" cy="417812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0FBFAD4-82F1-4A7E-8EAC-2DD6729D6C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192001" y="0"/>
            <a:ext cx="2410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7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42E131A-C591-46CC-AABE-FA69BD3F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Diplomatic actor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01D5314-9B80-4450-8862-CF9D527BF4B5}"/>
              </a:ext>
            </a:extLst>
          </p:cNvPr>
          <p:cNvSpPr/>
          <p:nvPr/>
        </p:nvSpPr>
        <p:spPr>
          <a:xfrm>
            <a:off x="5305313" y="1797600"/>
            <a:ext cx="6475561" cy="3429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02EE05D-05F4-48EE-AA4D-567F4FBA2D50}"/>
              </a:ext>
            </a:extLst>
          </p:cNvPr>
          <p:cNvSpPr txBox="1"/>
          <p:nvPr/>
        </p:nvSpPr>
        <p:spPr>
          <a:xfrm>
            <a:off x="5967744" y="2256581"/>
            <a:ext cx="524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dirty="0" err="1">
                <a:latin typeface="+mj-lt"/>
              </a:rPr>
              <a:t>Actively</a:t>
            </a:r>
            <a:r>
              <a:rPr lang="nl-BE" sz="3600" dirty="0">
                <a:latin typeface="+mj-lt"/>
              </a:rPr>
              <a:t> promoting Flanders’ </a:t>
            </a:r>
            <a:r>
              <a:rPr lang="nl-BE" sz="3600" dirty="0" err="1">
                <a:latin typeface="+mj-lt"/>
              </a:rPr>
              <a:t>interests</a:t>
            </a:r>
            <a:r>
              <a:rPr lang="nl-BE" sz="3600" dirty="0">
                <a:latin typeface="+mj-lt"/>
              </a:rPr>
              <a:t> </a:t>
            </a:r>
            <a:r>
              <a:rPr lang="nl-BE" sz="3600" dirty="0" err="1">
                <a:latin typeface="+mj-lt"/>
              </a:rPr>
              <a:t>abroad</a:t>
            </a:r>
            <a:r>
              <a:rPr lang="nl-BE" sz="3600" dirty="0">
                <a:latin typeface="+mj-lt"/>
              </a:rPr>
              <a:t>, in line </a:t>
            </a:r>
            <a:r>
              <a:rPr lang="nl-BE" sz="3600" dirty="0" err="1">
                <a:latin typeface="+mj-lt"/>
              </a:rPr>
              <a:t>with</a:t>
            </a:r>
            <a:br>
              <a:rPr lang="nl-BE" sz="3600" dirty="0">
                <a:latin typeface="+mj-lt"/>
              </a:rPr>
            </a:br>
            <a:r>
              <a:rPr lang="nl-BE" sz="3600" dirty="0">
                <a:latin typeface="+mj-lt"/>
              </a:rPr>
              <a:t>the 2030 SDG agenda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ACA7904-6E27-4155-8D2A-24392DB36B6B}"/>
              </a:ext>
            </a:extLst>
          </p:cNvPr>
          <p:cNvSpPr txBox="1"/>
          <p:nvPr/>
        </p:nvSpPr>
        <p:spPr>
          <a:xfrm>
            <a:off x="1474471" y="2332742"/>
            <a:ext cx="25623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nl-BE" sz="2000" dirty="0" err="1"/>
              <a:t>Bilateral</a:t>
            </a:r>
            <a:r>
              <a:rPr lang="nl-BE" sz="2000" dirty="0"/>
              <a:t> </a:t>
            </a:r>
            <a:r>
              <a:rPr lang="nl-BE" sz="2000" dirty="0" err="1"/>
              <a:t>dialogue</a:t>
            </a:r>
            <a:r>
              <a:rPr lang="nl-BE" sz="2000" dirty="0"/>
              <a:t> </a:t>
            </a:r>
            <a:r>
              <a:rPr lang="nl-BE" sz="2000" dirty="0" err="1"/>
              <a:t>with</a:t>
            </a:r>
            <a:r>
              <a:rPr lang="nl-BE" sz="2000" dirty="0"/>
              <a:t> </a:t>
            </a:r>
            <a:r>
              <a:rPr lang="nl-BE" sz="2000" dirty="0" err="1"/>
              <a:t>countries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regions</a:t>
            </a:r>
            <a:endParaRPr lang="nl-BE" sz="20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B2EFA7F-8E22-4B83-9CD2-7E3295BF853D}"/>
              </a:ext>
            </a:extLst>
          </p:cNvPr>
          <p:cNvSpPr txBox="1"/>
          <p:nvPr/>
        </p:nvSpPr>
        <p:spPr>
          <a:xfrm>
            <a:off x="491136" y="3829754"/>
            <a:ext cx="354563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nl-BE" sz="2000" dirty="0"/>
              <a:t>The EU as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dirty="0" err="1"/>
              <a:t>essential</a:t>
            </a:r>
            <a:r>
              <a:rPr lang="nl-BE" sz="2000" dirty="0"/>
              <a:t> lever</a:t>
            </a:r>
            <a:br>
              <a:rPr lang="nl-BE" sz="2000" dirty="0"/>
            </a:b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/>
              <a:t>Flanders</a:t>
            </a:r>
            <a:r>
              <a:rPr lang="nl-BE" sz="2000" dirty="0"/>
              <a:t>’ relations worldwide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0D052738-2E82-482F-BE60-9D9061F0C158}"/>
              </a:ext>
            </a:extLst>
          </p:cNvPr>
          <p:cNvGrpSpPr/>
          <p:nvPr/>
        </p:nvGrpSpPr>
        <p:grpSpPr>
          <a:xfrm>
            <a:off x="4360111" y="3545523"/>
            <a:ext cx="1285875" cy="1285875"/>
            <a:chOff x="7458075" y="5095875"/>
            <a:chExt cx="1285875" cy="1285875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CE6E95B-B66E-40D9-B18B-FA8F073A1DFE}"/>
                </a:ext>
              </a:extLst>
            </p:cNvPr>
            <p:cNvSpPr/>
            <p:nvPr/>
          </p:nvSpPr>
          <p:spPr>
            <a:xfrm>
              <a:off x="7458075" y="5095875"/>
              <a:ext cx="1285875" cy="12858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32BB691-F421-456A-A212-6C54A6A3D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7743289" y="5347494"/>
              <a:ext cx="699572" cy="773112"/>
            </a:xfrm>
            <a:prstGeom prst="rect">
              <a:avLst/>
            </a:prstGeom>
          </p:spPr>
        </p:pic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723AEFDE-F8F0-4B30-A0FD-F837DA0D6131}"/>
              </a:ext>
            </a:extLst>
          </p:cNvPr>
          <p:cNvGrpSpPr/>
          <p:nvPr/>
        </p:nvGrpSpPr>
        <p:grpSpPr>
          <a:xfrm>
            <a:off x="4360111" y="2032635"/>
            <a:ext cx="1285875" cy="1285875"/>
            <a:chOff x="7458075" y="1952625"/>
            <a:chExt cx="1285875" cy="1285875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F98BE03-1D1A-437B-9D6B-DB17D36D3D31}"/>
                </a:ext>
              </a:extLst>
            </p:cNvPr>
            <p:cNvSpPr/>
            <p:nvPr/>
          </p:nvSpPr>
          <p:spPr>
            <a:xfrm>
              <a:off x="7458075" y="1952625"/>
              <a:ext cx="1285875" cy="12858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DF991B37-6CE7-4CD6-B75B-C0D3FCD7A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726243" y="2239843"/>
              <a:ext cx="758378" cy="758378"/>
            </a:xfrm>
            <a:prstGeom prst="rect">
              <a:avLst/>
            </a:prstGeom>
          </p:spPr>
        </p:pic>
      </p:grp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FD5A5C63-A5DC-4D26-8FE1-E08A0296274C}"/>
              </a:ext>
            </a:extLst>
          </p:cNvPr>
          <p:cNvSpPr/>
          <p:nvPr/>
        </p:nvSpPr>
        <p:spPr>
          <a:xfrm rot="10800000">
            <a:off x="5358501" y="1991249"/>
            <a:ext cx="556055" cy="1114967"/>
          </a:xfrm>
          <a:custGeom>
            <a:avLst/>
            <a:gdLst>
              <a:gd name="connsiteX0" fmla="*/ 148282 w 556055"/>
              <a:gd name="connsiteY0" fmla="*/ 0 h 1112109"/>
              <a:gd name="connsiteX1" fmla="*/ 556055 w 556055"/>
              <a:gd name="connsiteY1" fmla="*/ 1112109 h 1112109"/>
              <a:gd name="connsiteX2" fmla="*/ 0 w 556055"/>
              <a:gd name="connsiteY2" fmla="*/ 1062682 h 1112109"/>
              <a:gd name="connsiteX3" fmla="*/ 148282 w 556055"/>
              <a:gd name="connsiteY3" fmla="*/ 0 h 1112109"/>
              <a:gd name="connsiteX0" fmla="*/ 165427 w 556055"/>
              <a:gd name="connsiteY0" fmla="*/ 0 h 1114967"/>
              <a:gd name="connsiteX1" fmla="*/ 556055 w 556055"/>
              <a:gd name="connsiteY1" fmla="*/ 1114967 h 1114967"/>
              <a:gd name="connsiteX2" fmla="*/ 0 w 556055"/>
              <a:gd name="connsiteY2" fmla="*/ 1065540 h 1114967"/>
              <a:gd name="connsiteX3" fmla="*/ 165427 w 556055"/>
              <a:gd name="connsiteY3" fmla="*/ 0 h 111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055" h="1114967">
                <a:moveTo>
                  <a:pt x="165427" y="0"/>
                </a:moveTo>
                <a:lnTo>
                  <a:pt x="556055" y="1114967"/>
                </a:lnTo>
                <a:lnTo>
                  <a:pt x="0" y="1065540"/>
                </a:lnTo>
                <a:lnTo>
                  <a:pt x="1654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A94014-DFDA-4862-9EFD-E1975AF957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2198" y="1565910"/>
            <a:ext cx="1888248" cy="53721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05B20F0-833B-4E24-9525-EECAB566F6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4341" t="1515" r="74901" b="74796"/>
          <a:stretch/>
        </p:blipFill>
        <p:spPr>
          <a:xfrm rot="5400000">
            <a:off x="10065820" y="4292687"/>
            <a:ext cx="994789" cy="4178128"/>
          </a:xfrm>
          <a:prstGeom prst="rect">
            <a:avLst/>
          </a:prstGeom>
        </p:spPr>
      </p:pic>
      <p:pic>
        <p:nvPicPr>
          <p:cNvPr id="31" name="Graphic 30">
            <a:hlinkClick r:id="rId10" action="ppaction://hlinksldjump"/>
            <a:extLst>
              <a:ext uri="{FF2B5EF4-FFF2-40B4-BE49-F238E27FC236}">
                <a16:creationId xmlns:a16="http://schemas.microsoft.com/office/drawing/2014/main" id="{0D9EFBC9-7B43-4E92-B847-846B2728BD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651797" y="194854"/>
            <a:ext cx="367256" cy="574835"/>
          </a:xfrm>
          <a:prstGeom prst="rect">
            <a:avLst/>
          </a:prstGeom>
        </p:spPr>
      </p:pic>
      <p:grpSp>
        <p:nvGrpSpPr>
          <p:cNvPr id="32" name="Groep 31">
            <a:extLst>
              <a:ext uri="{FF2B5EF4-FFF2-40B4-BE49-F238E27FC236}">
                <a16:creationId xmlns:a16="http://schemas.microsoft.com/office/drawing/2014/main" id="{4D0B1C8E-92F8-4904-B46D-2EBBB0941DE6}"/>
              </a:ext>
            </a:extLst>
          </p:cNvPr>
          <p:cNvGrpSpPr/>
          <p:nvPr/>
        </p:nvGrpSpPr>
        <p:grpSpPr>
          <a:xfrm>
            <a:off x="293687" y="187325"/>
            <a:ext cx="352425" cy="352425"/>
            <a:chOff x="8915400" y="638175"/>
            <a:chExt cx="400050" cy="400050"/>
          </a:xfrm>
        </p:grpSpPr>
        <p:sp>
          <p:nvSpPr>
            <p:cNvPr id="33" name="Ovaal 32">
              <a:hlinkClick r:id="rId13" action="ppaction://hlinksldjump"/>
              <a:extLst>
                <a:ext uri="{FF2B5EF4-FFF2-40B4-BE49-F238E27FC236}">
                  <a16:creationId xmlns:a16="http://schemas.microsoft.com/office/drawing/2014/main" id="{20CDEC29-8D7D-44E0-89EF-35EA6992B019}"/>
                </a:ext>
              </a:extLst>
            </p:cNvPr>
            <p:cNvSpPr/>
            <p:nvPr/>
          </p:nvSpPr>
          <p:spPr>
            <a:xfrm>
              <a:off x="8915400" y="638175"/>
              <a:ext cx="400050" cy="40005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pic>
          <p:nvPicPr>
            <p:cNvPr id="34" name="Graphic 33">
              <a:hlinkClick r:id="rId13" action="ppaction://hlinksldjump"/>
              <a:extLst>
                <a:ext uri="{FF2B5EF4-FFF2-40B4-BE49-F238E27FC236}">
                  <a16:creationId xmlns:a16="http://schemas.microsoft.com/office/drawing/2014/main" id="{B9AAB88C-6B64-45F3-A98C-AAD56A805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035257" y="769485"/>
              <a:ext cx="160337" cy="137431"/>
            </a:xfrm>
            <a:prstGeom prst="rect">
              <a:avLst/>
            </a:prstGeom>
          </p:spPr>
        </p:pic>
      </p:grpSp>
      <p:sp>
        <p:nvSpPr>
          <p:cNvPr id="40" name="Tekstvak 39">
            <a:extLst>
              <a:ext uri="{FF2B5EF4-FFF2-40B4-BE49-F238E27FC236}">
                <a16:creationId xmlns:a16="http://schemas.microsoft.com/office/drawing/2014/main" id="{202D2D5B-426D-46D9-9BE2-DD885512E21B}"/>
              </a:ext>
            </a:extLst>
          </p:cNvPr>
          <p:cNvSpPr txBox="1"/>
          <p:nvPr/>
        </p:nvSpPr>
        <p:spPr>
          <a:xfrm>
            <a:off x="993467" y="5348992"/>
            <a:ext cx="304330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nl-BE" sz="2000" dirty="0"/>
              <a:t>Active </a:t>
            </a:r>
            <a:r>
              <a:rPr lang="nl-BE" sz="2000" dirty="0" err="1"/>
              <a:t>participation</a:t>
            </a:r>
            <a:r>
              <a:rPr lang="nl-BE" sz="2000" dirty="0"/>
              <a:t> in </a:t>
            </a:r>
            <a:r>
              <a:rPr lang="nl-BE" sz="2000" dirty="0" err="1"/>
              <a:t>multilateral</a:t>
            </a:r>
            <a:r>
              <a:rPr lang="nl-BE" sz="2000" dirty="0"/>
              <a:t> </a:t>
            </a:r>
            <a:r>
              <a:rPr lang="nl-BE" sz="2000" dirty="0" err="1"/>
              <a:t>organisations</a:t>
            </a:r>
            <a:endParaRPr lang="nl-BE" sz="2000" dirty="0"/>
          </a:p>
        </p:txBody>
      </p:sp>
      <p:grpSp>
        <p:nvGrpSpPr>
          <p:cNvPr id="41" name="Groep 40">
            <a:extLst>
              <a:ext uri="{FF2B5EF4-FFF2-40B4-BE49-F238E27FC236}">
                <a16:creationId xmlns:a16="http://schemas.microsoft.com/office/drawing/2014/main" id="{35CF5DF7-1811-4BCA-B1EB-9116C8A87C1E}"/>
              </a:ext>
            </a:extLst>
          </p:cNvPr>
          <p:cNvGrpSpPr/>
          <p:nvPr/>
        </p:nvGrpSpPr>
        <p:grpSpPr>
          <a:xfrm>
            <a:off x="4360111" y="5064761"/>
            <a:ext cx="1285875" cy="1285875"/>
            <a:chOff x="7458075" y="5095875"/>
            <a:chExt cx="1285875" cy="1285875"/>
          </a:xfrm>
        </p:grpSpPr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22D77641-4EC8-42D1-BB95-1879D1773D1B}"/>
                </a:ext>
              </a:extLst>
            </p:cNvPr>
            <p:cNvSpPr/>
            <p:nvPr/>
          </p:nvSpPr>
          <p:spPr>
            <a:xfrm>
              <a:off x="7458075" y="5095875"/>
              <a:ext cx="1285875" cy="12858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9A94777A-6CB8-4AB5-852F-EE7B854E7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7688906" y="5356225"/>
              <a:ext cx="808338" cy="801370"/>
            </a:xfrm>
            <a:prstGeom prst="rect">
              <a:avLst/>
            </a:prstGeom>
          </p:spPr>
        </p:pic>
      </p:grpSp>
      <p:sp>
        <p:nvSpPr>
          <p:cNvPr id="2" name="Rechthoek 1">
            <a:hlinkClick r:id="rId18" action="ppaction://hlinksldjump"/>
            <a:extLst>
              <a:ext uri="{FF2B5EF4-FFF2-40B4-BE49-F238E27FC236}">
                <a16:creationId xmlns:a16="http://schemas.microsoft.com/office/drawing/2014/main" id="{FF4A6C22-3F0A-4404-81AC-7B8062D50672}"/>
              </a:ext>
            </a:extLst>
          </p:cNvPr>
          <p:cNvSpPr/>
          <p:nvPr/>
        </p:nvSpPr>
        <p:spPr>
          <a:xfrm>
            <a:off x="657526" y="2032635"/>
            <a:ext cx="4967912" cy="1285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 24">
            <a:hlinkClick r:id="rId19" action="ppaction://hlinksldjump"/>
            <a:extLst>
              <a:ext uri="{FF2B5EF4-FFF2-40B4-BE49-F238E27FC236}">
                <a16:creationId xmlns:a16="http://schemas.microsoft.com/office/drawing/2014/main" id="{B76E5EC8-5559-4821-A397-F452CBD19940}"/>
              </a:ext>
            </a:extLst>
          </p:cNvPr>
          <p:cNvSpPr/>
          <p:nvPr/>
        </p:nvSpPr>
        <p:spPr>
          <a:xfrm>
            <a:off x="838200" y="3554375"/>
            <a:ext cx="4807786" cy="1285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hlinkClick r:id="rId20" action="ppaction://hlinksldjump"/>
            <a:extLst>
              <a:ext uri="{FF2B5EF4-FFF2-40B4-BE49-F238E27FC236}">
                <a16:creationId xmlns:a16="http://schemas.microsoft.com/office/drawing/2014/main" id="{71A9028B-4522-4B76-9970-7D383DBB276F}"/>
              </a:ext>
            </a:extLst>
          </p:cNvPr>
          <p:cNvSpPr/>
          <p:nvPr/>
        </p:nvSpPr>
        <p:spPr>
          <a:xfrm>
            <a:off x="678074" y="5066651"/>
            <a:ext cx="4967912" cy="1285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34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5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5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/>
      <p:bldP spid="10" grpId="0"/>
      <p:bldP spid="20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42E131A-C591-46CC-AABE-FA69BD3F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Sustainable Development Strategy of Flanders</a:t>
            </a:r>
          </a:p>
        </p:txBody>
      </p:sp>
      <p:pic>
        <p:nvPicPr>
          <p:cNvPr id="31" name="Graphic 30">
            <a:hlinkClick r:id="rId3" action="ppaction://hlinksldjump"/>
            <a:extLst>
              <a:ext uri="{FF2B5EF4-FFF2-40B4-BE49-F238E27FC236}">
                <a16:creationId xmlns:a16="http://schemas.microsoft.com/office/drawing/2014/main" id="{0D9EFBC9-7B43-4E92-B847-846B2728B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51797" y="194854"/>
            <a:ext cx="367256" cy="574835"/>
          </a:xfrm>
          <a:prstGeom prst="rect">
            <a:avLst/>
          </a:prstGeom>
        </p:spPr>
      </p:pic>
      <p:grpSp>
        <p:nvGrpSpPr>
          <p:cNvPr id="32" name="Groep 31">
            <a:extLst>
              <a:ext uri="{FF2B5EF4-FFF2-40B4-BE49-F238E27FC236}">
                <a16:creationId xmlns:a16="http://schemas.microsoft.com/office/drawing/2014/main" id="{4D0B1C8E-92F8-4904-B46D-2EBBB0941DE6}"/>
              </a:ext>
            </a:extLst>
          </p:cNvPr>
          <p:cNvGrpSpPr/>
          <p:nvPr/>
        </p:nvGrpSpPr>
        <p:grpSpPr>
          <a:xfrm>
            <a:off x="293687" y="187325"/>
            <a:ext cx="352425" cy="352425"/>
            <a:chOff x="8915400" y="638175"/>
            <a:chExt cx="400050" cy="400050"/>
          </a:xfrm>
        </p:grpSpPr>
        <p:sp>
          <p:nvSpPr>
            <p:cNvPr id="33" name="Ovaal 32">
              <a:hlinkClick r:id="rId6" action="ppaction://hlinksldjump"/>
              <a:extLst>
                <a:ext uri="{FF2B5EF4-FFF2-40B4-BE49-F238E27FC236}">
                  <a16:creationId xmlns:a16="http://schemas.microsoft.com/office/drawing/2014/main" id="{20CDEC29-8D7D-44E0-89EF-35EA6992B019}"/>
                </a:ext>
              </a:extLst>
            </p:cNvPr>
            <p:cNvSpPr/>
            <p:nvPr/>
          </p:nvSpPr>
          <p:spPr>
            <a:xfrm>
              <a:off x="8915400" y="638175"/>
              <a:ext cx="400050" cy="40005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pic>
          <p:nvPicPr>
            <p:cNvPr id="34" name="Graphic 33">
              <a:hlinkClick r:id="rId6" action="ppaction://hlinksldjump"/>
              <a:extLst>
                <a:ext uri="{FF2B5EF4-FFF2-40B4-BE49-F238E27FC236}">
                  <a16:creationId xmlns:a16="http://schemas.microsoft.com/office/drawing/2014/main" id="{B9AAB88C-6B64-45F3-A98C-AAD56A805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35257" y="769485"/>
              <a:ext cx="160337" cy="137431"/>
            </a:xfrm>
            <a:prstGeom prst="rect">
              <a:avLst/>
            </a:prstGeom>
          </p:spPr>
        </p:pic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79CC91B0-71EE-27AF-DA02-E180E62E85C4}"/>
              </a:ext>
            </a:extLst>
          </p:cNvPr>
          <p:cNvSpPr txBox="1"/>
          <p:nvPr/>
        </p:nvSpPr>
        <p:spPr>
          <a:xfrm>
            <a:off x="838200" y="1553626"/>
            <a:ext cx="64564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Vision 2030</a:t>
            </a:r>
            <a:r>
              <a:rPr lang="en-US" sz="2000" dirty="0"/>
              <a:t>: medium-term objectives – SDG’s translated to Flanders (monitored by indicators)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Vision 2050</a:t>
            </a:r>
            <a:r>
              <a:rPr lang="en-US" sz="2000" dirty="0"/>
              <a:t>: long-term vision</a:t>
            </a:r>
          </a:p>
          <a:p>
            <a:endParaRPr lang="en-US" sz="2000" dirty="0"/>
          </a:p>
          <a:p>
            <a:r>
              <a:rPr lang="en-US" sz="2000" b="1" dirty="0"/>
              <a:t>&gt; 7 transition priorities </a:t>
            </a:r>
            <a:r>
              <a:rPr lang="en-US" sz="2000" dirty="0"/>
              <a:t>to achieve the objectives of Vision 2030 and Vision 2050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circular economy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living, learning and working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industry 4.0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living together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mobility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energy and climate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environment for the future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Cooperation with partners like you!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nl-BE" dirty="0"/>
          </a:p>
        </p:txBody>
      </p:sp>
      <p:pic>
        <p:nvPicPr>
          <p:cNvPr id="1026" name="Picture 2" descr="Fair trade and your company: mastering the SDGs | Oxfam Fair Trade">
            <a:extLst>
              <a:ext uri="{FF2B5EF4-FFF2-40B4-BE49-F238E27FC236}">
                <a16:creationId xmlns:a16="http://schemas.microsoft.com/office/drawing/2014/main" id="{C60B742C-D5F6-6A7C-F1AF-A34129CA2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082" y="1553626"/>
            <a:ext cx="4598715" cy="355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3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3">
            <a:extLst>
              <a:ext uri="{FF2B5EF4-FFF2-40B4-BE49-F238E27FC236}">
                <a16:creationId xmlns:a16="http://schemas.microsoft.com/office/drawing/2014/main" id="{42658474-5E82-4CFC-A4AE-1CFA3ABFD486}"/>
              </a:ext>
            </a:extLst>
          </p:cNvPr>
          <p:cNvSpPr/>
          <p:nvPr/>
        </p:nvSpPr>
        <p:spPr>
          <a:xfrm>
            <a:off x="-9961417" y="1"/>
            <a:ext cx="14601713" cy="686875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4601713"/>
              <a:gd name="connsiteY0" fmla="*/ 0 h 6868758"/>
              <a:gd name="connsiteX1" fmla="*/ 12192000 w 14601713"/>
              <a:gd name="connsiteY1" fmla="*/ 0 h 6868758"/>
              <a:gd name="connsiteX2" fmla="*/ 14601713 w 14601713"/>
              <a:gd name="connsiteY2" fmla="*/ 6868758 h 6868758"/>
              <a:gd name="connsiteX3" fmla="*/ 0 w 14601713"/>
              <a:gd name="connsiteY3" fmla="*/ 6858000 h 6868758"/>
              <a:gd name="connsiteX4" fmla="*/ 0 w 14601713"/>
              <a:gd name="connsiteY4" fmla="*/ 0 h 686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1713" h="6868758">
                <a:moveTo>
                  <a:pt x="0" y="0"/>
                </a:moveTo>
                <a:lnTo>
                  <a:pt x="12192000" y="0"/>
                </a:lnTo>
                <a:lnTo>
                  <a:pt x="14601713" y="686875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E2BDA58-9339-4FF0-B9AA-C7C1483F3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59120" y="667072"/>
            <a:ext cx="3933145" cy="64057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6E08FCC-BEF0-4DFD-B717-AE6D85C2B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623474" y="1510202"/>
            <a:ext cx="4382999" cy="149099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D7A49DE-13A4-43A9-ADD0-D5A81C9BD8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8146813" y="3106997"/>
            <a:ext cx="4861560" cy="148405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CA857F7-C83E-412B-BC94-7B7BA8BD5F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9188812" y="4725950"/>
            <a:ext cx="2623729" cy="14519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9246B79-15CC-4C56-A6D4-2A87345F360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280" t="1332" r="73621" b="74979"/>
          <a:stretch/>
        </p:blipFill>
        <p:spPr>
          <a:xfrm rot="5400000">
            <a:off x="7236342" y="-974897"/>
            <a:ext cx="2228335" cy="41781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F74B611-34B6-4A1A-81A2-43C9A550CF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463260" y="1194319"/>
            <a:ext cx="6774603" cy="12121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47399BB-B000-4722-B9E1-983CC2A86C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886879" y="2831038"/>
            <a:ext cx="4555959" cy="135678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F48BD51-FB8A-488C-BC1B-199E8F8013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4486555" y="4279902"/>
            <a:ext cx="5806819" cy="1109679"/>
          </a:xfrm>
          <a:prstGeom prst="rect">
            <a:avLst/>
          </a:prstGeom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0F2635C8-544C-41E6-A6E8-39478C24FAFF}"/>
              </a:ext>
            </a:extLst>
          </p:cNvPr>
          <p:cNvSpPr/>
          <p:nvPr/>
        </p:nvSpPr>
        <p:spPr>
          <a:xfrm>
            <a:off x="-49050" y="-8709"/>
            <a:ext cx="5155475" cy="6879772"/>
          </a:xfrm>
          <a:custGeom>
            <a:avLst/>
            <a:gdLst>
              <a:gd name="connsiteX0" fmla="*/ 0 w 5155475"/>
              <a:gd name="connsiteY0" fmla="*/ 0 h 6879772"/>
              <a:gd name="connsiteX1" fmla="*/ 2751909 w 5155475"/>
              <a:gd name="connsiteY1" fmla="*/ 0 h 6879772"/>
              <a:gd name="connsiteX2" fmla="*/ 5155475 w 5155475"/>
              <a:gd name="connsiteY2" fmla="*/ 6879772 h 6879772"/>
              <a:gd name="connsiteX3" fmla="*/ 0 w 5155475"/>
              <a:gd name="connsiteY3" fmla="*/ 6879772 h 6879772"/>
              <a:gd name="connsiteX4" fmla="*/ 0 w 5155475"/>
              <a:gd name="connsiteY4" fmla="*/ 0 h 687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475" h="6879772">
                <a:moveTo>
                  <a:pt x="0" y="0"/>
                </a:moveTo>
                <a:lnTo>
                  <a:pt x="2751909" y="0"/>
                </a:lnTo>
                <a:lnTo>
                  <a:pt x="5155475" y="6879772"/>
                </a:lnTo>
                <a:lnTo>
                  <a:pt x="0" y="68797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F93EE84-B878-4B54-AEAB-825457CA12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699378" y="0"/>
            <a:ext cx="2410529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D5B768-CF42-4E7D-ABCE-FCA474217AC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332" b="59501"/>
          <a:stretch/>
        </p:blipFill>
        <p:spPr>
          <a:xfrm>
            <a:off x="12722213" y="-1188720"/>
            <a:ext cx="3595393" cy="2686051"/>
          </a:xfrm>
          <a:prstGeom prst="rect">
            <a:avLst/>
          </a:prstGeom>
        </p:spPr>
      </p:pic>
      <p:pic>
        <p:nvPicPr>
          <p:cNvPr id="14" name="Graphic 13">
            <a:hlinkClick r:id="rId20" action="ppaction://hlinksldjump"/>
            <a:extLst>
              <a:ext uri="{FF2B5EF4-FFF2-40B4-BE49-F238E27FC236}">
                <a16:creationId xmlns:a16="http://schemas.microsoft.com/office/drawing/2014/main" id="{CCD41B02-1837-4AA9-8B18-4927FD31594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36246" y="5918540"/>
            <a:ext cx="1506855" cy="62608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2F332F4-1B67-4BD2-BF0D-8DA5872544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131128" y="0"/>
            <a:ext cx="2410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99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 action="ppaction://hlinksldjump"/>
            <a:extLst>
              <a:ext uri="{FF2B5EF4-FFF2-40B4-BE49-F238E27FC236}">
                <a16:creationId xmlns:a16="http://schemas.microsoft.com/office/drawing/2014/main" id="{0A9B7C4D-C161-471F-94EC-4823540FA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51797" y="194855"/>
            <a:ext cx="367256" cy="574835"/>
          </a:xfrm>
          <a:prstGeom prst="rect">
            <a:avLst/>
          </a:prstGeom>
        </p:spPr>
      </p:pic>
      <p:pic>
        <p:nvPicPr>
          <p:cNvPr id="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0053087F-897A-57B9-B862-F721FB2B7F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" r="116" b="2242"/>
          <a:stretch/>
        </p:blipFill>
        <p:spPr>
          <a:xfrm>
            <a:off x="0" y="0"/>
            <a:ext cx="11465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49371-994E-4858-95A2-C2937A56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032" y="524326"/>
            <a:ext cx="8630005" cy="1116000"/>
          </a:xfrm>
        </p:spPr>
        <p:txBody>
          <a:bodyPr/>
          <a:lstStyle/>
          <a:p>
            <a:r>
              <a:rPr lang="nl-BE" sz="3200" dirty="0"/>
              <a:t>Flanders’ </a:t>
            </a:r>
            <a:r>
              <a:rPr lang="nl-BE" sz="3200" dirty="0" err="1"/>
              <a:t>foreign</a:t>
            </a:r>
            <a:r>
              <a:rPr lang="nl-BE" sz="3200" dirty="0"/>
              <a:t> </a:t>
            </a:r>
            <a:r>
              <a:rPr lang="nl-BE" sz="3200" dirty="0" err="1"/>
              <a:t>network</a:t>
            </a:r>
            <a:endParaRPr lang="en-GB" sz="3200" dirty="0"/>
          </a:p>
        </p:txBody>
      </p:sp>
      <p:sp>
        <p:nvSpPr>
          <p:cNvPr id="4" name="Tijdelijke aanduiding voor inhoud 9">
            <a:extLst>
              <a:ext uri="{FF2B5EF4-FFF2-40B4-BE49-F238E27FC236}">
                <a16:creationId xmlns:a16="http://schemas.microsoft.com/office/drawing/2014/main" id="{6984DC4B-4E8B-4DBC-9202-0058CC90C553}"/>
              </a:ext>
            </a:extLst>
          </p:cNvPr>
          <p:cNvSpPr txBox="1">
            <a:spLocks/>
          </p:cNvSpPr>
          <p:nvPr/>
        </p:nvSpPr>
        <p:spPr>
          <a:xfrm>
            <a:off x="3863083" y="793678"/>
            <a:ext cx="7963518" cy="5270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en-US" sz="2800" dirty="0">
              <a:solidFill>
                <a:srgbClr val="373636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13 Diplomatic Representations </a:t>
            </a:r>
          </a:p>
          <a:p>
            <a:pPr marL="1033200" lvl="1" indent="-457200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373636"/>
                </a:solidFill>
              </a:rPr>
              <a:t>DHG, PAR, BER, LON, ROM, WAR, VIE, KOP, </a:t>
            </a:r>
            <a:r>
              <a:rPr lang="en-US" sz="2800" dirty="0">
                <a:solidFill>
                  <a:srgbClr val="373636"/>
                </a:solidFill>
                <a:highlight>
                  <a:srgbClr val="FFFF00"/>
                </a:highlight>
              </a:rPr>
              <a:t>PRT</a:t>
            </a:r>
            <a:r>
              <a:rPr lang="en-US" sz="2800" dirty="0">
                <a:solidFill>
                  <a:srgbClr val="373636"/>
                </a:solidFill>
              </a:rPr>
              <a:t>, NYC, BRU (EU), GVA (UN), PAR (OESO/UNESCO)</a:t>
            </a:r>
          </a:p>
          <a:p>
            <a:pPr lvl="1" indent="0">
              <a:buSzPct val="90000"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en-US" sz="2800" dirty="0">
                <a:solidFill>
                  <a:srgbClr val="373636"/>
                </a:solidFill>
              </a:rPr>
              <a:t>±50 Economic Representations</a:t>
            </a:r>
          </a:p>
          <a:p>
            <a:pPr marL="1033200" lvl="1" indent="-457200"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Science &amp; Technology Attachés</a:t>
            </a:r>
          </a:p>
          <a:p>
            <a:pPr lvl="1" indent="0">
              <a:buSzPct val="90000"/>
              <a:buNone/>
              <a:defRPr/>
            </a:pPr>
            <a:endParaRPr lang="en-US" sz="2800" dirty="0">
              <a:solidFill>
                <a:srgbClr val="373636"/>
              </a:solidFill>
            </a:endParaRPr>
          </a:p>
          <a:p>
            <a:pPr lvl="1" indent="0">
              <a:buSzPct val="90000"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en-US" sz="2800" dirty="0">
                <a:solidFill>
                  <a:srgbClr val="373636"/>
                </a:solidFill>
              </a:rPr>
              <a:t>8 Tourism Offices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121DC-0520-04C8-DDAF-FDCB9767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1230065" y="1640326"/>
            <a:ext cx="2210967" cy="7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FF174-DCD1-F727-BCB1-36F62D98D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1659104" y="3429000"/>
            <a:ext cx="1781928" cy="83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BD9EAC9-D21B-EF6F-4478-4D4388BA9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943822" y="5372741"/>
            <a:ext cx="2497210" cy="2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1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32C9373C-6397-4201-8B21-BCB386285EAE}"/>
              </a:ext>
            </a:extLst>
          </p:cNvPr>
          <p:cNvSpPr txBox="1"/>
          <p:nvPr/>
        </p:nvSpPr>
        <p:spPr>
          <a:xfrm>
            <a:off x="8650722" y="3005058"/>
            <a:ext cx="30944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BE" sz="2000" dirty="0" err="1"/>
              <a:t>Location</a:t>
            </a:r>
            <a:endParaRPr lang="nl-BE" sz="20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008285D-0249-4097-A20B-4850ADDE7F99}"/>
              </a:ext>
            </a:extLst>
          </p:cNvPr>
          <p:cNvSpPr txBox="1"/>
          <p:nvPr/>
        </p:nvSpPr>
        <p:spPr>
          <a:xfrm>
            <a:off x="8650723" y="4150817"/>
            <a:ext cx="30944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BE" sz="2000" dirty="0" err="1"/>
              <a:t>Jurisdiction</a:t>
            </a:r>
            <a:endParaRPr lang="nl-BE" sz="2000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E3A7033-AECF-4638-8940-C192F41A9E8F}"/>
              </a:ext>
            </a:extLst>
          </p:cNvPr>
          <p:cNvSpPr txBox="1"/>
          <p:nvPr/>
        </p:nvSpPr>
        <p:spPr>
          <a:xfrm>
            <a:off x="8650722" y="5549945"/>
            <a:ext cx="30944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BE" sz="2000" dirty="0"/>
              <a:t>Diplomatic </a:t>
            </a:r>
            <a:r>
              <a:rPr lang="nl-BE" sz="2000" dirty="0" err="1"/>
              <a:t>Representative</a:t>
            </a:r>
            <a:endParaRPr lang="nl-BE" sz="2000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B35F9BF9-AFA6-4497-9A24-16FF3B04177C}"/>
              </a:ext>
            </a:extLst>
          </p:cNvPr>
          <p:cNvCxnSpPr>
            <a:cxnSpLocks/>
          </p:cNvCxnSpPr>
          <p:nvPr/>
        </p:nvCxnSpPr>
        <p:spPr>
          <a:xfrm flipH="1">
            <a:off x="7335728" y="3926766"/>
            <a:ext cx="431606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A706ED48-425A-4BCC-9DCA-65FEC2FE2F97}"/>
              </a:ext>
            </a:extLst>
          </p:cNvPr>
          <p:cNvCxnSpPr>
            <a:cxnSpLocks/>
          </p:cNvCxnSpPr>
          <p:nvPr/>
        </p:nvCxnSpPr>
        <p:spPr>
          <a:xfrm flipH="1">
            <a:off x="7335728" y="5361266"/>
            <a:ext cx="431606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ep 20">
            <a:extLst>
              <a:ext uri="{FF2B5EF4-FFF2-40B4-BE49-F238E27FC236}">
                <a16:creationId xmlns:a16="http://schemas.microsoft.com/office/drawing/2014/main" id="{472FC73E-C15C-473B-97E7-CD2872EE7D72}"/>
              </a:ext>
            </a:extLst>
          </p:cNvPr>
          <p:cNvGrpSpPr/>
          <p:nvPr/>
        </p:nvGrpSpPr>
        <p:grpSpPr>
          <a:xfrm>
            <a:off x="7939504" y="3082923"/>
            <a:ext cx="477078" cy="481970"/>
            <a:chOff x="6977269" y="3531367"/>
            <a:chExt cx="477078" cy="481970"/>
          </a:xfrm>
        </p:grpSpPr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AC6A2C63-D1F4-42B4-8AFC-F41D61CACB1E}"/>
                </a:ext>
              </a:extLst>
            </p:cNvPr>
            <p:cNvSpPr/>
            <p:nvPr/>
          </p:nvSpPr>
          <p:spPr>
            <a:xfrm>
              <a:off x="6977269" y="3536259"/>
              <a:ext cx="477078" cy="477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AFACAAFF-F186-431A-96F0-AEF89E995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79320" y="3531367"/>
              <a:ext cx="460688" cy="450098"/>
            </a:xfrm>
            <a:prstGeom prst="rect">
              <a:avLst/>
            </a:prstGeom>
          </p:spPr>
        </p:pic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A8DF3554-CAE4-4E37-A182-A5FADF84791E}"/>
              </a:ext>
            </a:extLst>
          </p:cNvPr>
          <p:cNvGrpSpPr/>
          <p:nvPr/>
        </p:nvGrpSpPr>
        <p:grpSpPr>
          <a:xfrm>
            <a:off x="7924197" y="4222589"/>
            <a:ext cx="528750" cy="528750"/>
            <a:chOff x="6961962" y="4301055"/>
            <a:chExt cx="528750" cy="528750"/>
          </a:xfrm>
        </p:grpSpPr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1EA25A93-8AF3-432D-B58A-3A9E25347CD7}"/>
                </a:ext>
              </a:extLst>
            </p:cNvPr>
            <p:cNvSpPr/>
            <p:nvPr/>
          </p:nvSpPr>
          <p:spPr>
            <a:xfrm>
              <a:off x="6977269" y="4313581"/>
              <a:ext cx="477078" cy="477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40CB056-0ACF-48B7-8497-D0FAC30DA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961962" y="4301055"/>
              <a:ext cx="528750" cy="528750"/>
            </a:xfrm>
            <a:prstGeom prst="rect">
              <a:avLst/>
            </a:prstGeom>
          </p:spPr>
        </p:pic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1B48F89E-71B1-4123-8FF4-4F51BAD55222}"/>
              </a:ext>
            </a:extLst>
          </p:cNvPr>
          <p:cNvGrpSpPr/>
          <p:nvPr/>
        </p:nvGrpSpPr>
        <p:grpSpPr>
          <a:xfrm>
            <a:off x="7939504" y="5618353"/>
            <a:ext cx="477078" cy="489680"/>
            <a:chOff x="6977269" y="5073471"/>
            <a:chExt cx="477078" cy="489680"/>
          </a:xfrm>
        </p:grpSpPr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ED7CD273-1300-4370-BBFC-D215D15E893A}"/>
                </a:ext>
              </a:extLst>
            </p:cNvPr>
            <p:cNvSpPr/>
            <p:nvPr/>
          </p:nvSpPr>
          <p:spPr>
            <a:xfrm>
              <a:off x="6977269" y="5086073"/>
              <a:ext cx="477078" cy="477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E79E3173-6CBA-4CDE-8903-4F527D4D4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026013" y="5073471"/>
              <a:ext cx="377004" cy="444468"/>
            </a:xfrm>
            <a:prstGeom prst="rect">
              <a:avLst/>
            </a:prstGeom>
          </p:spPr>
        </p:pic>
      </p:grpSp>
      <p:sp>
        <p:nvSpPr>
          <p:cNvPr id="31" name="Tekstvak 30">
            <a:extLst>
              <a:ext uri="{FF2B5EF4-FFF2-40B4-BE49-F238E27FC236}">
                <a16:creationId xmlns:a16="http://schemas.microsoft.com/office/drawing/2014/main" id="{BEE86160-2130-4C7A-A612-8F12BE3BAA09}"/>
              </a:ext>
            </a:extLst>
          </p:cNvPr>
          <p:cNvSpPr txBox="1"/>
          <p:nvPr/>
        </p:nvSpPr>
        <p:spPr>
          <a:xfrm>
            <a:off x="8650722" y="3326354"/>
            <a:ext cx="30944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BE" sz="2000" dirty="0">
                <a:latin typeface="+mj-lt"/>
              </a:rPr>
              <a:t>Pretoria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E8FE9082-993E-4891-BFF3-F093FE33FDC4}"/>
              </a:ext>
            </a:extLst>
          </p:cNvPr>
          <p:cNvSpPr txBox="1"/>
          <p:nvPr/>
        </p:nvSpPr>
        <p:spPr>
          <a:xfrm>
            <a:off x="8650724" y="4472113"/>
            <a:ext cx="270307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+mj-lt"/>
              </a:rPr>
              <a:t>South Africa, Malawi, Mozambique, Namibia, Botswana, Lesotho, Eswatini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8A7089A4-F0CF-49D5-A229-8383F91D3588}"/>
              </a:ext>
            </a:extLst>
          </p:cNvPr>
          <p:cNvSpPr txBox="1"/>
          <p:nvPr/>
        </p:nvSpPr>
        <p:spPr>
          <a:xfrm>
            <a:off x="8650722" y="5870457"/>
            <a:ext cx="30944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BE" sz="1600" dirty="0">
                <a:latin typeface="+mj-lt"/>
              </a:rPr>
              <a:t>Geraldine Reymenants -&gt; September: Thomas Castrel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D56619D-3FFC-4ADD-B9A6-CB71C9CB00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4341" t="1515" r="74901" b="74796"/>
          <a:stretch/>
        </p:blipFill>
        <p:spPr>
          <a:xfrm rot="5400000">
            <a:off x="1591667" y="4271543"/>
            <a:ext cx="994789" cy="417812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DF9AE56-344F-4CFF-A959-BA647782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l-BE" dirty="0"/>
              <a:t>Flanders’ </a:t>
            </a:r>
            <a:r>
              <a:rPr lang="nl-BE" dirty="0" err="1"/>
              <a:t>foreign</a:t>
            </a:r>
            <a:r>
              <a:rPr lang="nl-BE" dirty="0"/>
              <a:t> </a:t>
            </a:r>
            <a:r>
              <a:rPr lang="nl-BE" dirty="0" err="1"/>
              <a:t>network</a:t>
            </a:r>
            <a:r>
              <a:rPr lang="nl-BE" dirty="0"/>
              <a:t>: Pretoria</a:t>
            </a:r>
          </a:p>
        </p:txBody>
      </p:sp>
      <p:pic>
        <p:nvPicPr>
          <p:cNvPr id="9" name="Graphic 8">
            <a:hlinkClick r:id="rId11" action="ppaction://hlinksldjump"/>
            <a:extLst>
              <a:ext uri="{FF2B5EF4-FFF2-40B4-BE49-F238E27FC236}">
                <a16:creationId xmlns:a16="http://schemas.microsoft.com/office/drawing/2014/main" id="{B348F482-4323-4F2D-8BD4-67F156DF8D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651797" y="194854"/>
            <a:ext cx="367256" cy="574835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B4620441-29FD-4E6B-BC02-6CA8CC8624F4}"/>
              </a:ext>
            </a:extLst>
          </p:cNvPr>
          <p:cNvGrpSpPr/>
          <p:nvPr/>
        </p:nvGrpSpPr>
        <p:grpSpPr>
          <a:xfrm>
            <a:off x="293687" y="187325"/>
            <a:ext cx="352425" cy="352425"/>
            <a:chOff x="8915400" y="638175"/>
            <a:chExt cx="400050" cy="400050"/>
          </a:xfrm>
        </p:grpSpPr>
        <p:sp>
          <p:nvSpPr>
            <p:cNvPr id="11" name="Ovaal 10">
              <a:hlinkClick r:id="rId14" action="ppaction://hlinksldjump"/>
              <a:extLst>
                <a:ext uri="{FF2B5EF4-FFF2-40B4-BE49-F238E27FC236}">
                  <a16:creationId xmlns:a16="http://schemas.microsoft.com/office/drawing/2014/main" id="{3E4DFB1C-6B34-4673-988D-19F879E004A5}"/>
                </a:ext>
              </a:extLst>
            </p:cNvPr>
            <p:cNvSpPr/>
            <p:nvPr/>
          </p:nvSpPr>
          <p:spPr>
            <a:xfrm>
              <a:off x="8915400" y="638175"/>
              <a:ext cx="400050" cy="40005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2" name="Graphic 11">
              <a:hlinkClick r:id="rId14" action="ppaction://hlinksldjump"/>
              <a:extLst>
                <a:ext uri="{FF2B5EF4-FFF2-40B4-BE49-F238E27FC236}">
                  <a16:creationId xmlns:a16="http://schemas.microsoft.com/office/drawing/2014/main" id="{66C1F06A-6029-45AD-B61B-2E4F8D4EB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035257" y="769485"/>
              <a:ext cx="160337" cy="137431"/>
            </a:xfrm>
            <a:prstGeom prst="rect">
              <a:avLst/>
            </a:prstGeom>
          </p:spPr>
        </p:pic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103A5D05-B602-4F3F-9B27-66EED51F238C}"/>
              </a:ext>
            </a:extLst>
          </p:cNvPr>
          <p:cNvGrpSpPr/>
          <p:nvPr/>
        </p:nvGrpSpPr>
        <p:grpSpPr>
          <a:xfrm>
            <a:off x="-5" y="1959495"/>
            <a:ext cx="4419605" cy="1009277"/>
            <a:chOff x="1115016" y="1563832"/>
            <a:chExt cx="3722563" cy="606491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15E40D32-B0DC-4CD0-B17E-D31493705442}"/>
                </a:ext>
              </a:extLst>
            </p:cNvPr>
            <p:cNvSpPr/>
            <p:nvPr/>
          </p:nvSpPr>
          <p:spPr>
            <a:xfrm>
              <a:off x="1115016" y="1707614"/>
              <a:ext cx="3663186" cy="462709"/>
            </a:xfrm>
            <a:custGeom>
              <a:avLst/>
              <a:gdLst>
                <a:gd name="connsiteX0" fmla="*/ 0 w 5277330"/>
                <a:gd name="connsiteY0" fmla="*/ 0 h 770006"/>
                <a:gd name="connsiteX1" fmla="*/ 5277330 w 5277330"/>
                <a:gd name="connsiteY1" fmla="*/ 0 h 770006"/>
                <a:gd name="connsiteX2" fmla="*/ 5277330 w 5277330"/>
                <a:gd name="connsiteY2" fmla="*/ 770006 h 770006"/>
                <a:gd name="connsiteX3" fmla="*/ 0 w 5277330"/>
                <a:gd name="connsiteY3" fmla="*/ 770006 h 770006"/>
                <a:gd name="connsiteX4" fmla="*/ 0 w 5277330"/>
                <a:gd name="connsiteY4" fmla="*/ 0 h 770006"/>
                <a:gd name="connsiteX0" fmla="*/ 0 w 5277330"/>
                <a:gd name="connsiteY0" fmla="*/ 0 h 770006"/>
                <a:gd name="connsiteX1" fmla="*/ 5003010 w 5277330"/>
                <a:gd name="connsiteY1" fmla="*/ 11430 h 770006"/>
                <a:gd name="connsiteX2" fmla="*/ 5277330 w 5277330"/>
                <a:gd name="connsiteY2" fmla="*/ 770006 h 770006"/>
                <a:gd name="connsiteX3" fmla="*/ 0 w 5277330"/>
                <a:gd name="connsiteY3" fmla="*/ 770006 h 770006"/>
                <a:gd name="connsiteX4" fmla="*/ 0 w 5277330"/>
                <a:gd name="connsiteY4" fmla="*/ 0 h 770006"/>
                <a:gd name="connsiteX0" fmla="*/ 0 w 5257159"/>
                <a:gd name="connsiteY0" fmla="*/ 0 h 770006"/>
                <a:gd name="connsiteX1" fmla="*/ 5003010 w 5257159"/>
                <a:gd name="connsiteY1" fmla="*/ 11430 h 770006"/>
                <a:gd name="connsiteX2" fmla="*/ 5257159 w 5257159"/>
                <a:gd name="connsiteY2" fmla="*/ 770006 h 770006"/>
                <a:gd name="connsiteX3" fmla="*/ 0 w 5257159"/>
                <a:gd name="connsiteY3" fmla="*/ 770006 h 770006"/>
                <a:gd name="connsiteX4" fmla="*/ 0 w 5257159"/>
                <a:gd name="connsiteY4" fmla="*/ 0 h 770006"/>
                <a:gd name="connsiteX0" fmla="*/ 0 w 5257159"/>
                <a:gd name="connsiteY0" fmla="*/ 0 h 770006"/>
                <a:gd name="connsiteX1" fmla="*/ 5021862 w 5257159"/>
                <a:gd name="connsiteY1" fmla="*/ 11430 h 770006"/>
                <a:gd name="connsiteX2" fmla="*/ 5257159 w 5257159"/>
                <a:gd name="connsiteY2" fmla="*/ 770006 h 770006"/>
                <a:gd name="connsiteX3" fmla="*/ 0 w 5257159"/>
                <a:gd name="connsiteY3" fmla="*/ 770006 h 770006"/>
                <a:gd name="connsiteX4" fmla="*/ 0 w 5257159"/>
                <a:gd name="connsiteY4" fmla="*/ 0 h 77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7159" h="770006">
                  <a:moveTo>
                    <a:pt x="0" y="0"/>
                  </a:moveTo>
                  <a:lnTo>
                    <a:pt x="5021862" y="11430"/>
                  </a:lnTo>
                  <a:lnTo>
                    <a:pt x="5257159" y="770006"/>
                  </a:lnTo>
                  <a:lnTo>
                    <a:pt x="0" y="77000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" name="Titel 1">
              <a:extLst>
                <a:ext uri="{FF2B5EF4-FFF2-40B4-BE49-F238E27FC236}">
                  <a16:creationId xmlns:a16="http://schemas.microsoft.com/office/drawing/2014/main" id="{19276206-73FD-472E-BE1B-5334FF9D5168}"/>
                </a:ext>
              </a:extLst>
            </p:cNvPr>
            <p:cNvSpPr txBox="1">
              <a:spLocks/>
            </p:cNvSpPr>
            <p:nvPr/>
          </p:nvSpPr>
          <p:spPr>
            <a:xfrm>
              <a:off x="1576563" y="1730541"/>
              <a:ext cx="2924409" cy="4253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2000" dirty="0"/>
                <a:t>Diplomatic Representation of Flanders in South Africa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7F97A3A-418D-4689-B537-CD64CD29F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20419" t="22803" r="65697" b="68353"/>
            <a:stretch/>
          </p:blipFill>
          <p:spPr>
            <a:xfrm>
              <a:off x="4502895" y="1563832"/>
              <a:ext cx="334684" cy="606491"/>
            </a:xfrm>
            <a:prstGeom prst="rect">
              <a:avLst/>
            </a:prstGeom>
          </p:spPr>
        </p:pic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B4F7024E-8FA8-26CB-61A0-1465FFF628F5}"/>
              </a:ext>
            </a:extLst>
          </p:cNvPr>
          <p:cNvSpPr txBox="1"/>
          <p:nvPr/>
        </p:nvSpPr>
        <p:spPr>
          <a:xfrm>
            <a:off x="227138" y="3055803"/>
            <a:ext cx="75281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Development cooperation, cultural/academic/economic/public diplomacy, good governance and human rights, science, technology &amp; innovation,…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Main office: Pretoria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Development cooperation offices in Lilongwe and Maputo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FIT office in Johannesburg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Relations with Western Cape province as priority</a:t>
            </a:r>
            <a:endParaRPr lang="nl-B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dirty="0"/>
              <a:t>Missions</a:t>
            </a:r>
          </a:p>
        </p:txBody>
      </p:sp>
    </p:spTree>
    <p:extLst>
      <p:ext uri="{BB962C8B-B14F-4D97-AF65-F5344CB8AC3E}">
        <p14:creationId xmlns:p14="http://schemas.microsoft.com/office/powerpoint/2010/main" val="3406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19CA-4785-EC4C-9B52-F7FD401D9C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THANK YOU FOR YOUR ATTENTION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2AFC677D-C6B3-4DB2-C7A0-EA0DAB9CB7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Contact:</a:t>
            </a:r>
          </a:p>
          <a:p>
            <a:r>
              <a:rPr lang="nl-BE" dirty="0">
                <a:hlinkClick r:id="rId2"/>
              </a:rPr>
              <a:t>rhiannon.buyens@vlaanderen.be</a:t>
            </a:r>
            <a:endParaRPr lang="nl-BE" dirty="0"/>
          </a:p>
          <a:p>
            <a:r>
              <a:rPr lang="nl-BE" dirty="0"/>
              <a:t>+32473563108</a:t>
            </a:r>
          </a:p>
        </p:txBody>
      </p:sp>
    </p:spTree>
    <p:extLst>
      <p:ext uri="{BB962C8B-B14F-4D97-AF65-F5344CB8AC3E}">
        <p14:creationId xmlns:p14="http://schemas.microsoft.com/office/powerpoint/2010/main" val="21883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raphic 56">
            <a:hlinkClick r:id="rId2" action="ppaction://hlinksldjump"/>
            <a:extLst>
              <a:ext uri="{FF2B5EF4-FFF2-40B4-BE49-F238E27FC236}">
                <a16:creationId xmlns:a16="http://schemas.microsoft.com/office/drawing/2014/main" id="{C3E03665-A275-44B3-B321-D6D00ECBA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51797" y="194855"/>
            <a:ext cx="367256" cy="57483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AD48D7DB-4852-34C6-84FD-DA4537C4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132"/>
            <a:ext cx="10515600" cy="1325563"/>
          </a:xfrm>
        </p:spPr>
        <p:txBody>
          <a:bodyPr/>
          <a:lstStyle/>
          <a:p>
            <a:pPr algn="ctr"/>
            <a:r>
              <a:rPr lang="nl-BE" sz="3600" dirty="0" err="1"/>
              <a:t>Overview</a:t>
            </a:r>
            <a:br>
              <a:rPr lang="nl-BE" sz="3600" dirty="0"/>
            </a:br>
            <a:endParaRPr lang="nl-BE" dirty="0">
              <a:latin typeface="FlandersArtSans-Bold" panose="000008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A438798-4D6D-6D22-D5DA-ADBFD787D56B}"/>
              </a:ext>
            </a:extLst>
          </p:cNvPr>
          <p:cNvSpPr txBox="1"/>
          <p:nvPr/>
        </p:nvSpPr>
        <p:spPr>
          <a:xfrm>
            <a:off x="838201" y="1089061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State </a:t>
            </a:r>
            <a:r>
              <a:rPr lang="nl-BE" sz="3600" dirty="0" err="1"/>
              <a:t>structure</a:t>
            </a:r>
            <a:r>
              <a:rPr lang="nl-BE" sz="3600" dirty="0"/>
              <a:t> of Belgium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Flanders: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nl-BE" sz="3600" dirty="0"/>
              <a:t>At a </a:t>
            </a:r>
            <a:r>
              <a:rPr lang="nl-BE" sz="3600" dirty="0" err="1"/>
              <a:t>glance</a:t>
            </a:r>
            <a:endParaRPr lang="nl-BE" sz="3600" dirty="0"/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nl-BE" sz="3600" dirty="0" err="1"/>
              <a:t>Foreign</a:t>
            </a:r>
            <a:r>
              <a:rPr lang="nl-BE" sz="3600" dirty="0"/>
              <a:t> policy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nl-BE" sz="3600" dirty="0" err="1"/>
              <a:t>Foreign</a:t>
            </a:r>
            <a:r>
              <a:rPr lang="nl-BE" sz="3600" dirty="0"/>
              <a:t> </a:t>
            </a:r>
            <a:r>
              <a:rPr lang="nl-BE" sz="3600" dirty="0" err="1"/>
              <a:t>network</a:t>
            </a:r>
            <a:endParaRPr lang="nl-BE" sz="3600" dirty="0"/>
          </a:p>
          <a:p>
            <a:pPr lvl="2"/>
            <a:r>
              <a:rPr lang="nl-BE" sz="3600" dirty="0"/>
              <a:t> &gt; South </a:t>
            </a:r>
            <a:r>
              <a:rPr lang="nl-BE" sz="3600" dirty="0" err="1"/>
              <a:t>Africa</a:t>
            </a:r>
            <a:endParaRPr lang="nl-BE" sz="3600" dirty="0"/>
          </a:p>
          <a:p>
            <a:pPr lvl="1"/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42216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3541193-B14C-B053-C37C-BBB5CF4A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39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raphic 56">
            <a:hlinkClick r:id="rId3" action="ppaction://hlinksldjump"/>
            <a:extLst>
              <a:ext uri="{FF2B5EF4-FFF2-40B4-BE49-F238E27FC236}">
                <a16:creationId xmlns:a16="http://schemas.microsoft.com/office/drawing/2014/main" id="{C3E03665-A275-44B3-B321-D6D00ECBA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51797" y="194855"/>
            <a:ext cx="367256" cy="57483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AD48D7DB-4852-34C6-84FD-DA4537C4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132"/>
            <a:ext cx="10515600" cy="1325563"/>
          </a:xfrm>
        </p:spPr>
        <p:txBody>
          <a:bodyPr/>
          <a:lstStyle/>
          <a:p>
            <a:pPr algn="ctr"/>
            <a:r>
              <a:rPr lang="nl-BE" sz="3600" dirty="0"/>
              <a:t>State </a:t>
            </a:r>
            <a:r>
              <a:rPr lang="nl-BE" sz="3600" dirty="0" err="1"/>
              <a:t>structure</a:t>
            </a:r>
            <a:br>
              <a:rPr lang="nl-BE" sz="3600" dirty="0"/>
            </a:br>
            <a:endParaRPr lang="nl-BE" dirty="0">
              <a:latin typeface="FlandersArtSans-Bold" panose="00000800000000000000" pitchFamily="2" charset="0"/>
            </a:endParaRPr>
          </a:p>
        </p:txBody>
      </p:sp>
      <p:sp>
        <p:nvSpPr>
          <p:cNvPr id="5" name="Freeform 40">
            <a:extLst>
              <a:ext uri="{FF2B5EF4-FFF2-40B4-BE49-F238E27FC236}">
                <a16:creationId xmlns:a16="http://schemas.microsoft.com/office/drawing/2014/main" id="{8D5E3BDF-F798-B722-FB86-92CAC7EDDF9C}"/>
              </a:ext>
            </a:extLst>
          </p:cNvPr>
          <p:cNvSpPr>
            <a:spLocks/>
          </p:cNvSpPr>
          <p:nvPr/>
        </p:nvSpPr>
        <p:spPr bwMode="auto">
          <a:xfrm>
            <a:off x="7441874" y="2610131"/>
            <a:ext cx="3901892" cy="3265449"/>
          </a:xfrm>
          <a:custGeom>
            <a:avLst/>
            <a:gdLst>
              <a:gd name="T0" fmla="*/ 15115 w 17436"/>
              <a:gd name="T1" fmla="*/ 2989 h 14592"/>
              <a:gd name="T2" fmla="*/ 14775 w 17436"/>
              <a:gd name="T3" fmla="*/ 3750 h 14592"/>
              <a:gd name="T4" fmla="*/ 14288 w 17436"/>
              <a:gd name="T5" fmla="*/ 4687 h 14592"/>
              <a:gd name="T6" fmla="*/ 14326 w 17436"/>
              <a:gd name="T7" fmla="*/ 5461 h 14592"/>
              <a:gd name="T8" fmla="*/ 14997 w 17436"/>
              <a:gd name="T9" fmla="*/ 5672 h 14592"/>
              <a:gd name="T10" fmla="*/ 15881 w 17436"/>
              <a:gd name="T11" fmla="*/ 5807 h 14592"/>
              <a:gd name="T12" fmla="*/ 16226 w 17436"/>
              <a:gd name="T13" fmla="*/ 6003 h 14592"/>
              <a:gd name="T14" fmla="*/ 16572 w 17436"/>
              <a:gd name="T15" fmla="*/ 6464 h 14592"/>
              <a:gd name="T16" fmla="*/ 16739 w 17436"/>
              <a:gd name="T17" fmla="*/ 6550 h 14592"/>
              <a:gd name="T18" fmla="*/ 16906 w 17436"/>
              <a:gd name="T19" fmla="*/ 6706 h 14592"/>
              <a:gd name="T20" fmla="*/ 16445 w 17436"/>
              <a:gd name="T21" fmla="*/ 7241 h 14592"/>
              <a:gd name="T22" fmla="*/ 16853 w 17436"/>
              <a:gd name="T23" fmla="*/ 7589 h 14592"/>
              <a:gd name="T24" fmla="*/ 17327 w 17436"/>
              <a:gd name="T25" fmla="*/ 7990 h 14592"/>
              <a:gd name="T26" fmla="*/ 17171 w 17436"/>
              <a:gd name="T27" fmla="*/ 8987 h 14592"/>
              <a:gd name="T28" fmla="*/ 16342 w 17436"/>
              <a:gd name="T29" fmla="*/ 9667 h 14592"/>
              <a:gd name="T30" fmla="*/ 16181 w 17436"/>
              <a:gd name="T31" fmla="*/ 10104 h 14592"/>
              <a:gd name="T32" fmla="*/ 15593 w 17436"/>
              <a:gd name="T33" fmla="*/ 9834 h 14592"/>
              <a:gd name="T34" fmla="*/ 14717 w 17436"/>
              <a:gd name="T35" fmla="*/ 10905 h 14592"/>
              <a:gd name="T36" fmla="*/ 14296 w 17436"/>
              <a:gd name="T37" fmla="*/ 11533 h 14592"/>
              <a:gd name="T38" fmla="*/ 14187 w 17436"/>
              <a:gd name="T39" fmla="*/ 12017 h 14592"/>
              <a:gd name="T40" fmla="*/ 14142 w 17436"/>
              <a:gd name="T41" fmla="*/ 12328 h 14592"/>
              <a:gd name="T42" fmla="*/ 14626 w 17436"/>
              <a:gd name="T43" fmla="*/ 13388 h 14592"/>
              <a:gd name="T44" fmla="*/ 14624 w 17436"/>
              <a:gd name="T45" fmla="*/ 14153 h 14592"/>
              <a:gd name="T46" fmla="*/ 13658 w 17436"/>
              <a:gd name="T47" fmla="*/ 14281 h 14592"/>
              <a:gd name="T48" fmla="*/ 12592 w 17436"/>
              <a:gd name="T49" fmla="*/ 14436 h 14592"/>
              <a:gd name="T50" fmla="*/ 11763 w 17436"/>
              <a:gd name="T51" fmla="*/ 13123 h 14592"/>
              <a:gd name="T52" fmla="*/ 10887 w 17436"/>
              <a:gd name="T53" fmla="*/ 12576 h 14592"/>
              <a:gd name="T54" fmla="*/ 9977 w 17436"/>
              <a:gd name="T55" fmla="*/ 12150 h 14592"/>
              <a:gd name="T56" fmla="*/ 9729 w 17436"/>
              <a:gd name="T57" fmla="*/ 10963 h 14592"/>
              <a:gd name="T58" fmla="*/ 9886 w 17436"/>
              <a:gd name="T59" fmla="*/ 10364 h 14592"/>
              <a:gd name="T60" fmla="*/ 10196 w 17436"/>
              <a:gd name="T61" fmla="*/ 9897 h 14592"/>
              <a:gd name="T62" fmla="*/ 9608 w 17436"/>
              <a:gd name="T63" fmla="*/ 9943 h 14592"/>
              <a:gd name="T64" fmla="*/ 8974 w 17436"/>
              <a:gd name="T65" fmla="*/ 10824 h 14592"/>
              <a:gd name="T66" fmla="*/ 6912 w 17436"/>
              <a:gd name="T67" fmla="*/ 10910 h 14592"/>
              <a:gd name="T68" fmla="*/ 6807 w 17436"/>
              <a:gd name="T69" fmla="*/ 10216 h 14592"/>
              <a:gd name="T70" fmla="*/ 6688 w 17436"/>
              <a:gd name="T71" fmla="*/ 9580 h 14592"/>
              <a:gd name="T72" fmla="*/ 7183 w 17436"/>
              <a:gd name="T73" fmla="*/ 8785 h 14592"/>
              <a:gd name="T74" fmla="*/ 6811 w 17436"/>
              <a:gd name="T75" fmla="*/ 8589 h 14592"/>
              <a:gd name="T76" fmla="*/ 6278 w 17436"/>
              <a:gd name="T77" fmla="*/ 8007 h 14592"/>
              <a:gd name="T78" fmla="*/ 5334 w 17436"/>
              <a:gd name="T79" fmla="*/ 7973 h 14592"/>
              <a:gd name="T80" fmla="*/ 4954 w 17436"/>
              <a:gd name="T81" fmla="*/ 8042 h 14592"/>
              <a:gd name="T82" fmla="*/ 4743 w 17436"/>
              <a:gd name="T83" fmla="*/ 8103 h 14592"/>
              <a:gd name="T84" fmla="*/ 4722 w 17436"/>
              <a:gd name="T85" fmla="*/ 7140 h 14592"/>
              <a:gd name="T86" fmla="*/ 3796 w 17436"/>
              <a:gd name="T87" fmla="*/ 6578 h 14592"/>
              <a:gd name="T88" fmla="*/ 2996 w 17436"/>
              <a:gd name="T89" fmla="*/ 6187 h 14592"/>
              <a:gd name="T90" fmla="*/ 2972 w 17436"/>
              <a:gd name="T91" fmla="*/ 5283 h 14592"/>
              <a:gd name="T92" fmla="*/ 2111 w 17436"/>
              <a:gd name="T93" fmla="*/ 4554 h 14592"/>
              <a:gd name="T94" fmla="*/ 1457 w 17436"/>
              <a:gd name="T95" fmla="*/ 5046 h 14592"/>
              <a:gd name="T96" fmla="*/ 731 w 17436"/>
              <a:gd name="T97" fmla="*/ 4539 h 14592"/>
              <a:gd name="T98" fmla="*/ 190 w 17436"/>
              <a:gd name="T99" fmla="*/ 4004 h 14592"/>
              <a:gd name="T100" fmla="*/ 207 w 17436"/>
              <a:gd name="T101" fmla="*/ 2967 h 14592"/>
              <a:gd name="T102" fmla="*/ 1802 w 17436"/>
              <a:gd name="T103" fmla="*/ 1222 h 14592"/>
              <a:gd name="T104" fmla="*/ 3963 w 17436"/>
              <a:gd name="T105" fmla="*/ 617 h 14592"/>
              <a:gd name="T106" fmla="*/ 4660 w 17436"/>
              <a:gd name="T107" fmla="*/ 1135 h 14592"/>
              <a:gd name="T108" fmla="*/ 5748 w 17436"/>
              <a:gd name="T109" fmla="*/ 1388 h 14592"/>
              <a:gd name="T110" fmla="*/ 6412 w 17436"/>
              <a:gd name="T111" fmla="*/ 1748 h 14592"/>
              <a:gd name="T112" fmla="*/ 7810 w 17436"/>
              <a:gd name="T113" fmla="*/ 754 h 14592"/>
              <a:gd name="T114" fmla="*/ 8664 w 17436"/>
              <a:gd name="T115" fmla="*/ 403 h 14592"/>
              <a:gd name="T116" fmla="*/ 9904 w 17436"/>
              <a:gd name="T117" fmla="*/ 439 h 14592"/>
              <a:gd name="T118" fmla="*/ 10689 w 17436"/>
              <a:gd name="T119" fmla="*/ 373 h 14592"/>
              <a:gd name="T120" fmla="*/ 10932 w 17436"/>
              <a:gd name="T121" fmla="*/ 714 h 14592"/>
              <a:gd name="T122" fmla="*/ 11607 w 17436"/>
              <a:gd name="T123" fmla="*/ 270 h 14592"/>
              <a:gd name="T124" fmla="*/ 12892 w 17436"/>
              <a:gd name="T125" fmla="*/ 1890 h 14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436" h="14592">
                <a:moveTo>
                  <a:pt x="14296" y="2558"/>
                </a:moveTo>
                <a:lnTo>
                  <a:pt x="14533" y="2593"/>
                </a:lnTo>
                <a:lnTo>
                  <a:pt x="14700" y="2546"/>
                </a:lnTo>
                <a:lnTo>
                  <a:pt x="14792" y="2593"/>
                </a:lnTo>
                <a:lnTo>
                  <a:pt x="14843" y="2633"/>
                </a:lnTo>
                <a:lnTo>
                  <a:pt x="14821" y="2673"/>
                </a:lnTo>
                <a:lnTo>
                  <a:pt x="14855" y="2679"/>
                </a:lnTo>
                <a:lnTo>
                  <a:pt x="14803" y="2702"/>
                </a:lnTo>
                <a:lnTo>
                  <a:pt x="14803" y="2737"/>
                </a:lnTo>
                <a:lnTo>
                  <a:pt x="14850" y="2748"/>
                </a:lnTo>
                <a:lnTo>
                  <a:pt x="14821" y="2805"/>
                </a:lnTo>
                <a:lnTo>
                  <a:pt x="14831" y="2833"/>
                </a:lnTo>
                <a:lnTo>
                  <a:pt x="14839" y="2830"/>
                </a:lnTo>
                <a:lnTo>
                  <a:pt x="14964" y="2754"/>
                </a:lnTo>
                <a:lnTo>
                  <a:pt x="15005" y="2788"/>
                </a:lnTo>
                <a:lnTo>
                  <a:pt x="15017" y="2754"/>
                </a:lnTo>
                <a:lnTo>
                  <a:pt x="15069" y="2730"/>
                </a:lnTo>
                <a:lnTo>
                  <a:pt x="15103" y="2828"/>
                </a:lnTo>
                <a:lnTo>
                  <a:pt x="15190" y="2898"/>
                </a:lnTo>
                <a:lnTo>
                  <a:pt x="15143" y="2926"/>
                </a:lnTo>
                <a:lnTo>
                  <a:pt x="15115" y="2989"/>
                </a:lnTo>
                <a:lnTo>
                  <a:pt x="15070" y="2998"/>
                </a:lnTo>
                <a:lnTo>
                  <a:pt x="15075" y="3001"/>
                </a:lnTo>
                <a:lnTo>
                  <a:pt x="15052" y="3001"/>
                </a:lnTo>
                <a:lnTo>
                  <a:pt x="14971" y="3077"/>
                </a:lnTo>
                <a:lnTo>
                  <a:pt x="14964" y="3140"/>
                </a:lnTo>
                <a:lnTo>
                  <a:pt x="15057" y="3163"/>
                </a:lnTo>
                <a:lnTo>
                  <a:pt x="15069" y="3214"/>
                </a:lnTo>
                <a:lnTo>
                  <a:pt x="15034" y="3261"/>
                </a:lnTo>
                <a:lnTo>
                  <a:pt x="14964" y="3243"/>
                </a:lnTo>
                <a:lnTo>
                  <a:pt x="14896" y="3261"/>
                </a:lnTo>
                <a:lnTo>
                  <a:pt x="14918" y="3336"/>
                </a:lnTo>
                <a:lnTo>
                  <a:pt x="14924" y="3341"/>
                </a:lnTo>
                <a:lnTo>
                  <a:pt x="14931" y="3364"/>
                </a:lnTo>
                <a:lnTo>
                  <a:pt x="14896" y="3405"/>
                </a:lnTo>
                <a:lnTo>
                  <a:pt x="14908" y="3468"/>
                </a:lnTo>
                <a:lnTo>
                  <a:pt x="14896" y="3496"/>
                </a:lnTo>
                <a:lnTo>
                  <a:pt x="14775" y="3480"/>
                </a:lnTo>
                <a:lnTo>
                  <a:pt x="14763" y="3549"/>
                </a:lnTo>
                <a:lnTo>
                  <a:pt x="14706" y="3654"/>
                </a:lnTo>
                <a:lnTo>
                  <a:pt x="14696" y="3677"/>
                </a:lnTo>
                <a:lnTo>
                  <a:pt x="14775" y="3750"/>
                </a:lnTo>
                <a:lnTo>
                  <a:pt x="14723" y="3854"/>
                </a:lnTo>
                <a:lnTo>
                  <a:pt x="14712" y="3934"/>
                </a:lnTo>
                <a:lnTo>
                  <a:pt x="14631" y="4038"/>
                </a:lnTo>
                <a:lnTo>
                  <a:pt x="14630" y="4038"/>
                </a:lnTo>
                <a:lnTo>
                  <a:pt x="14626" y="4044"/>
                </a:lnTo>
                <a:lnTo>
                  <a:pt x="14573" y="4062"/>
                </a:lnTo>
                <a:lnTo>
                  <a:pt x="14493" y="4176"/>
                </a:lnTo>
                <a:lnTo>
                  <a:pt x="14520" y="4221"/>
                </a:lnTo>
                <a:lnTo>
                  <a:pt x="14619" y="4183"/>
                </a:lnTo>
                <a:lnTo>
                  <a:pt x="14623" y="4188"/>
                </a:lnTo>
                <a:lnTo>
                  <a:pt x="14626" y="4188"/>
                </a:lnTo>
                <a:lnTo>
                  <a:pt x="14666" y="4246"/>
                </a:lnTo>
                <a:lnTo>
                  <a:pt x="14608" y="4292"/>
                </a:lnTo>
                <a:lnTo>
                  <a:pt x="14573" y="4367"/>
                </a:lnTo>
                <a:lnTo>
                  <a:pt x="14533" y="4418"/>
                </a:lnTo>
                <a:lnTo>
                  <a:pt x="14529" y="4415"/>
                </a:lnTo>
                <a:lnTo>
                  <a:pt x="14505" y="4441"/>
                </a:lnTo>
                <a:lnTo>
                  <a:pt x="14487" y="4539"/>
                </a:lnTo>
                <a:lnTo>
                  <a:pt x="14360" y="4539"/>
                </a:lnTo>
                <a:lnTo>
                  <a:pt x="14349" y="4632"/>
                </a:lnTo>
                <a:lnTo>
                  <a:pt x="14288" y="4687"/>
                </a:lnTo>
                <a:lnTo>
                  <a:pt x="14291" y="4690"/>
                </a:lnTo>
                <a:lnTo>
                  <a:pt x="14279" y="4701"/>
                </a:lnTo>
                <a:lnTo>
                  <a:pt x="14268" y="4753"/>
                </a:lnTo>
                <a:lnTo>
                  <a:pt x="14222" y="4741"/>
                </a:lnTo>
                <a:lnTo>
                  <a:pt x="14101" y="4804"/>
                </a:lnTo>
                <a:lnTo>
                  <a:pt x="14124" y="4828"/>
                </a:lnTo>
                <a:lnTo>
                  <a:pt x="14089" y="4851"/>
                </a:lnTo>
                <a:lnTo>
                  <a:pt x="14066" y="4972"/>
                </a:lnTo>
                <a:lnTo>
                  <a:pt x="14068" y="4973"/>
                </a:lnTo>
                <a:lnTo>
                  <a:pt x="14072" y="4977"/>
                </a:lnTo>
                <a:lnTo>
                  <a:pt x="14135" y="5139"/>
                </a:lnTo>
                <a:lnTo>
                  <a:pt x="14134" y="5142"/>
                </a:lnTo>
                <a:lnTo>
                  <a:pt x="14135" y="5144"/>
                </a:lnTo>
                <a:lnTo>
                  <a:pt x="14125" y="5174"/>
                </a:lnTo>
                <a:lnTo>
                  <a:pt x="14274" y="5237"/>
                </a:lnTo>
                <a:lnTo>
                  <a:pt x="14319" y="5277"/>
                </a:lnTo>
                <a:lnTo>
                  <a:pt x="14319" y="5278"/>
                </a:lnTo>
                <a:lnTo>
                  <a:pt x="14326" y="5283"/>
                </a:lnTo>
                <a:lnTo>
                  <a:pt x="14287" y="5356"/>
                </a:lnTo>
                <a:lnTo>
                  <a:pt x="14299" y="5393"/>
                </a:lnTo>
                <a:lnTo>
                  <a:pt x="14326" y="5461"/>
                </a:lnTo>
                <a:lnTo>
                  <a:pt x="14256" y="5577"/>
                </a:lnTo>
                <a:lnTo>
                  <a:pt x="14230" y="5624"/>
                </a:lnTo>
                <a:lnTo>
                  <a:pt x="14308" y="5645"/>
                </a:lnTo>
                <a:lnTo>
                  <a:pt x="14406" y="5582"/>
                </a:lnTo>
                <a:lnTo>
                  <a:pt x="14411" y="5589"/>
                </a:lnTo>
                <a:lnTo>
                  <a:pt x="14412" y="5588"/>
                </a:lnTo>
                <a:lnTo>
                  <a:pt x="14420" y="5600"/>
                </a:lnTo>
                <a:lnTo>
                  <a:pt x="14452" y="5640"/>
                </a:lnTo>
                <a:lnTo>
                  <a:pt x="14487" y="5640"/>
                </a:lnTo>
                <a:lnTo>
                  <a:pt x="14538" y="5547"/>
                </a:lnTo>
                <a:lnTo>
                  <a:pt x="14626" y="5467"/>
                </a:lnTo>
                <a:lnTo>
                  <a:pt x="14677" y="5467"/>
                </a:lnTo>
                <a:lnTo>
                  <a:pt x="14700" y="5582"/>
                </a:lnTo>
                <a:lnTo>
                  <a:pt x="14740" y="5565"/>
                </a:lnTo>
                <a:lnTo>
                  <a:pt x="14803" y="5675"/>
                </a:lnTo>
                <a:lnTo>
                  <a:pt x="14913" y="5663"/>
                </a:lnTo>
                <a:lnTo>
                  <a:pt x="14942" y="5640"/>
                </a:lnTo>
                <a:lnTo>
                  <a:pt x="14988" y="5611"/>
                </a:lnTo>
                <a:lnTo>
                  <a:pt x="14988" y="5614"/>
                </a:lnTo>
                <a:lnTo>
                  <a:pt x="14994" y="5611"/>
                </a:lnTo>
                <a:lnTo>
                  <a:pt x="14997" y="5672"/>
                </a:lnTo>
                <a:lnTo>
                  <a:pt x="14999" y="5686"/>
                </a:lnTo>
                <a:lnTo>
                  <a:pt x="14999" y="5703"/>
                </a:lnTo>
                <a:lnTo>
                  <a:pt x="15011" y="5691"/>
                </a:lnTo>
                <a:lnTo>
                  <a:pt x="15075" y="5628"/>
                </a:lnTo>
                <a:lnTo>
                  <a:pt x="15173" y="5588"/>
                </a:lnTo>
                <a:lnTo>
                  <a:pt x="15175" y="5595"/>
                </a:lnTo>
                <a:lnTo>
                  <a:pt x="15178" y="5594"/>
                </a:lnTo>
                <a:lnTo>
                  <a:pt x="15194" y="5668"/>
                </a:lnTo>
                <a:lnTo>
                  <a:pt x="15201" y="5691"/>
                </a:lnTo>
                <a:lnTo>
                  <a:pt x="15241" y="5726"/>
                </a:lnTo>
                <a:lnTo>
                  <a:pt x="15299" y="5703"/>
                </a:lnTo>
                <a:lnTo>
                  <a:pt x="15304" y="5738"/>
                </a:lnTo>
                <a:lnTo>
                  <a:pt x="15518" y="5668"/>
                </a:lnTo>
                <a:lnTo>
                  <a:pt x="15569" y="5686"/>
                </a:lnTo>
                <a:lnTo>
                  <a:pt x="15587" y="5726"/>
                </a:lnTo>
                <a:lnTo>
                  <a:pt x="15662" y="5730"/>
                </a:lnTo>
                <a:lnTo>
                  <a:pt x="15656" y="5726"/>
                </a:lnTo>
                <a:lnTo>
                  <a:pt x="15795" y="5732"/>
                </a:lnTo>
                <a:lnTo>
                  <a:pt x="15795" y="5738"/>
                </a:lnTo>
                <a:lnTo>
                  <a:pt x="15881" y="5801"/>
                </a:lnTo>
                <a:lnTo>
                  <a:pt x="15881" y="5807"/>
                </a:lnTo>
                <a:lnTo>
                  <a:pt x="15881" y="5842"/>
                </a:lnTo>
                <a:lnTo>
                  <a:pt x="15869" y="5859"/>
                </a:lnTo>
                <a:lnTo>
                  <a:pt x="15854" y="5879"/>
                </a:lnTo>
                <a:lnTo>
                  <a:pt x="15858" y="5882"/>
                </a:lnTo>
                <a:lnTo>
                  <a:pt x="15852" y="5893"/>
                </a:lnTo>
                <a:lnTo>
                  <a:pt x="15852" y="5985"/>
                </a:lnTo>
                <a:lnTo>
                  <a:pt x="15854" y="5991"/>
                </a:lnTo>
                <a:lnTo>
                  <a:pt x="15858" y="5997"/>
                </a:lnTo>
                <a:lnTo>
                  <a:pt x="15869" y="5997"/>
                </a:lnTo>
                <a:lnTo>
                  <a:pt x="15892" y="5928"/>
                </a:lnTo>
                <a:lnTo>
                  <a:pt x="15904" y="5945"/>
                </a:lnTo>
                <a:lnTo>
                  <a:pt x="15976" y="5970"/>
                </a:lnTo>
                <a:lnTo>
                  <a:pt x="15972" y="5968"/>
                </a:lnTo>
                <a:lnTo>
                  <a:pt x="16019" y="5985"/>
                </a:lnTo>
                <a:lnTo>
                  <a:pt x="16083" y="5985"/>
                </a:lnTo>
                <a:lnTo>
                  <a:pt x="16111" y="5973"/>
                </a:lnTo>
                <a:lnTo>
                  <a:pt x="16123" y="5991"/>
                </a:lnTo>
                <a:lnTo>
                  <a:pt x="16134" y="5973"/>
                </a:lnTo>
                <a:lnTo>
                  <a:pt x="16198" y="5973"/>
                </a:lnTo>
                <a:lnTo>
                  <a:pt x="16203" y="5985"/>
                </a:lnTo>
                <a:lnTo>
                  <a:pt x="16226" y="6003"/>
                </a:lnTo>
                <a:lnTo>
                  <a:pt x="16255" y="6072"/>
                </a:lnTo>
                <a:lnTo>
                  <a:pt x="16255" y="6084"/>
                </a:lnTo>
                <a:lnTo>
                  <a:pt x="16251" y="6092"/>
                </a:lnTo>
                <a:lnTo>
                  <a:pt x="16290" y="6159"/>
                </a:lnTo>
                <a:lnTo>
                  <a:pt x="16290" y="6164"/>
                </a:lnTo>
                <a:lnTo>
                  <a:pt x="16290" y="6175"/>
                </a:lnTo>
                <a:lnTo>
                  <a:pt x="16335" y="6233"/>
                </a:lnTo>
                <a:lnTo>
                  <a:pt x="16333" y="6243"/>
                </a:lnTo>
                <a:lnTo>
                  <a:pt x="16335" y="6245"/>
                </a:lnTo>
                <a:lnTo>
                  <a:pt x="16331" y="6255"/>
                </a:lnTo>
                <a:lnTo>
                  <a:pt x="16335" y="6285"/>
                </a:lnTo>
                <a:lnTo>
                  <a:pt x="16353" y="6314"/>
                </a:lnTo>
                <a:lnTo>
                  <a:pt x="16388" y="6343"/>
                </a:lnTo>
                <a:lnTo>
                  <a:pt x="16405" y="6360"/>
                </a:lnTo>
                <a:lnTo>
                  <a:pt x="16411" y="6383"/>
                </a:lnTo>
                <a:lnTo>
                  <a:pt x="16426" y="6429"/>
                </a:lnTo>
                <a:lnTo>
                  <a:pt x="16468" y="6429"/>
                </a:lnTo>
                <a:lnTo>
                  <a:pt x="16532" y="6417"/>
                </a:lnTo>
                <a:lnTo>
                  <a:pt x="16554" y="6424"/>
                </a:lnTo>
                <a:lnTo>
                  <a:pt x="16566" y="6434"/>
                </a:lnTo>
                <a:lnTo>
                  <a:pt x="16572" y="6464"/>
                </a:lnTo>
                <a:lnTo>
                  <a:pt x="16572" y="6475"/>
                </a:lnTo>
                <a:lnTo>
                  <a:pt x="16521" y="6522"/>
                </a:lnTo>
                <a:lnTo>
                  <a:pt x="16503" y="6555"/>
                </a:lnTo>
                <a:lnTo>
                  <a:pt x="16514" y="6578"/>
                </a:lnTo>
                <a:lnTo>
                  <a:pt x="16517" y="6587"/>
                </a:lnTo>
                <a:lnTo>
                  <a:pt x="16521" y="6590"/>
                </a:lnTo>
                <a:lnTo>
                  <a:pt x="16526" y="6596"/>
                </a:lnTo>
                <a:lnTo>
                  <a:pt x="16561" y="6590"/>
                </a:lnTo>
                <a:lnTo>
                  <a:pt x="16566" y="6590"/>
                </a:lnTo>
                <a:lnTo>
                  <a:pt x="16601" y="6602"/>
                </a:lnTo>
                <a:lnTo>
                  <a:pt x="16612" y="6602"/>
                </a:lnTo>
                <a:lnTo>
                  <a:pt x="16687" y="6590"/>
                </a:lnTo>
                <a:lnTo>
                  <a:pt x="16693" y="6585"/>
                </a:lnTo>
                <a:lnTo>
                  <a:pt x="16698" y="6578"/>
                </a:lnTo>
                <a:lnTo>
                  <a:pt x="16693" y="6562"/>
                </a:lnTo>
                <a:lnTo>
                  <a:pt x="16698" y="6555"/>
                </a:lnTo>
                <a:lnTo>
                  <a:pt x="16698" y="6550"/>
                </a:lnTo>
                <a:lnTo>
                  <a:pt x="16710" y="6545"/>
                </a:lnTo>
                <a:lnTo>
                  <a:pt x="16716" y="6538"/>
                </a:lnTo>
                <a:lnTo>
                  <a:pt x="16722" y="6533"/>
                </a:lnTo>
                <a:lnTo>
                  <a:pt x="16739" y="6550"/>
                </a:lnTo>
                <a:lnTo>
                  <a:pt x="16745" y="6555"/>
                </a:lnTo>
                <a:lnTo>
                  <a:pt x="16745" y="6558"/>
                </a:lnTo>
                <a:lnTo>
                  <a:pt x="16751" y="6562"/>
                </a:lnTo>
                <a:lnTo>
                  <a:pt x="16751" y="6573"/>
                </a:lnTo>
                <a:lnTo>
                  <a:pt x="16785" y="6596"/>
                </a:lnTo>
                <a:lnTo>
                  <a:pt x="16785" y="6602"/>
                </a:lnTo>
                <a:lnTo>
                  <a:pt x="16807" y="6600"/>
                </a:lnTo>
                <a:lnTo>
                  <a:pt x="16803" y="6596"/>
                </a:lnTo>
                <a:lnTo>
                  <a:pt x="16843" y="6590"/>
                </a:lnTo>
                <a:lnTo>
                  <a:pt x="16860" y="6590"/>
                </a:lnTo>
                <a:lnTo>
                  <a:pt x="16866" y="6590"/>
                </a:lnTo>
                <a:lnTo>
                  <a:pt x="16877" y="6596"/>
                </a:lnTo>
                <a:lnTo>
                  <a:pt x="16883" y="6602"/>
                </a:lnTo>
                <a:lnTo>
                  <a:pt x="16889" y="6625"/>
                </a:lnTo>
                <a:lnTo>
                  <a:pt x="16889" y="6631"/>
                </a:lnTo>
                <a:lnTo>
                  <a:pt x="16889" y="6636"/>
                </a:lnTo>
                <a:lnTo>
                  <a:pt x="16917" y="6683"/>
                </a:lnTo>
                <a:lnTo>
                  <a:pt x="16917" y="6688"/>
                </a:lnTo>
                <a:lnTo>
                  <a:pt x="16917" y="6694"/>
                </a:lnTo>
                <a:lnTo>
                  <a:pt x="16917" y="6699"/>
                </a:lnTo>
                <a:lnTo>
                  <a:pt x="16906" y="6706"/>
                </a:lnTo>
                <a:lnTo>
                  <a:pt x="16889" y="6729"/>
                </a:lnTo>
                <a:lnTo>
                  <a:pt x="16889" y="6757"/>
                </a:lnTo>
                <a:lnTo>
                  <a:pt x="16889" y="6764"/>
                </a:lnTo>
                <a:lnTo>
                  <a:pt x="16854" y="6820"/>
                </a:lnTo>
                <a:lnTo>
                  <a:pt x="16843" y="6832"/>
                </a:lnTo>
                <a:lnTo>
                  <a:pt x="16791" y="6867"/>
                </a:lnTo>
                <a:lnTo>
                  <a:pt x="16785" y="6878"/>
                </a:lnTo>
                <a:lnTo>
                  <a:pt x="16791" y="6913"/>
                </a:lnTo>
                <a:lnTo>
                  <a:pt x="16791" y="6918"/>
                </a:lnTo>
                <a:lnTo>
                  <a:pt x="16785" y="6930"/>
                </a:lnTo>
                <a:lnTo>
                  <a:pt x="16763" y="6959"/>
                </a:lnTo>
                <a:lnTo>
                  <a:pt x="16745" y="6982"/>
                </a:lnTo>
                <a:lnTo>
                  <a:pt x="16673" y="6965"/>
                </a:lnTo>
                <a:lnTo>
                  <a:pt x="16657" y="6999"/>
                </a:lnTo>
                <a:lnTo>
                  <a:pt x="16647" y="7028"/>
                </a:lnTo>
                <a:lnTo>
                  <a:pt x="16514" y="7132"/>
                </a:lnTo>
                <a:lnTo>
                  <a:pt x="16497" y="7132"/>
                </a:lnTo>
                <a:lnTo>
                  <a:pt x="16440" y="7190"/>
                </a:lnTo>
                <a:lnTo>
                  <a:pt x="16445" y="7213"/>
                </a:lnTo>
                <a:lnTo>
                  <a:pt x="16443" y="7240"/>
                </a:lnTo>
                <a:lnTo>
                  <a:pt x="16445" y="7241"/>
                </a:lnTo>
                <a:lnTo>
                  <a:pt x="16440" y="7299"/>
                </a:lnTo>
                <a:lnTo>
                  <a:pt x="16486" y="7311"/>
                </a:lnTo>
                <a:lnTo>
                  <a:pt x="16521" y="7344"/>
                </a:lnTo>
                <a:lnTo>
                  <a:pt x="16526" y="7374"/>
                </a:lnTo>
                <a:lnTo>
                  <a:pt x="16527" y="7384"/>
                </a:lnTo>
                <a:lnTo>
                  <a:pt x="16537" y="7409"/>
                </a:lnTo>
                <a:lnTo>
                  <a:pt x="16543" y="7411"/>
                </a:lnTo>
                <a:lnTo>
                  <a:pt x="16561" y="7414"/>
                </a:lnTo>
                <a:lnTo>
                  <a:pt x="16562" y="7419"/>
                </a:lnTo>
                <a:lnTo>
                  <a:pt x="16566" y="7420"/>
                </a:lnTo>
                <a:lnTo>
                  <a:pt x="16566" y="7432"/>
                </a:lnTo>
                <a:lnTo>
                  <a:pt x="16566" y="7449"/>
                </a:lnTo>
                <a:lnTo>
                  <a:pt x="16566" y="7455"/>
                </a:lnTo>
                <a:lnTo>
                  <a:pt x="16647" y="7644"/>
                </a:lnTo>
                <a:lnTo>
                  <a:pt x="16763" y="7586"/>
                </a:lnTo>
                <a:lnTo>
                  <a:pt x="16764" y="7589"/>
                </a:lnTo>
                <a:lnTo>
                  <a:pt x="16768" y="7586"/>
                </a:lnTo>
                <a:lnTo>
                  <a:pt x="16782" y="7621"/>
                </a:lnTo>
                <a:lnTo>
                  <a:pt x="16814" y="7621"/>
                </a:lnTo>
                <a:lnTo>
                  <a:pt x="16849" y="7586"/>
                </a:lnTo>
                <a:lnTo>
                  <a:pt x="16853" y="7589"/>
                </a:lnTo>
                <a:lnTo>
                  <a:pt x="16854" y="7586"/>
                </a:lnTo>
                <a:lnTo>
                  <a:pt x="16958" y="7633"/>
                </a:lnTo>
                <a:lnTo>
                  <a:pt x="16970" y="7639"/>
                </a:lnTo>
                <a:lnTo>
                  <a:pt x="17033" y="7616"/>
                </a:lnTo>
                <a:lnTo>
                  <a:pt x="17061" y="7651"/>
                </a:lnTo>
                <a:lnTo>
                  <a:pt x="17154" y="7714"/>
                </a:lnTo>
                <a:lnTo>
                  <a:pt x="17229" y="7714"/>
                </a:lnTo>
                <a:lnTo>
                  <a:pt x="17222" y="7719"/>
                </a:lnTo>
                <a:lnTo>
                  <a:pt x="17229" y="7719"/>
                </a:lnTo>
                <a:lnTo>
                  <a:pt x="17196" y="7739"/>
                </a:lnTo>
                <a:lnTo>
                  <a:pt x="17177" y="7754"/>
                </a:lnTo>
                <a:lnTo>
                  <a:pt x="17166" y="7790"/>
                </a:lnTo>
                <a:lnTo>
                  <a:pt x="17166" y="7795"/>
                </a:lnTo>
                <a:lnTo>
                  <a:pt x="17159" y="7812"/>
                </a:lnTo>
                <a:lnTo>
                  <a:pt x="17189" y="7858"/>
                </a:lnTo>
                <a:lnTo>
                  <a:pt x="17186" y="7861"/>
                </a:lnTo>
                <a:lnTo>
                  <a:pt x="17189" y="7863"/>
                </a:lnTo>
                <a:lnTo>
                  <a:pt x="17166" y="7904"/>
                </a:lnTo>
                <a:lnTo>
                  <a:pt x="17263" y="7967"/>
                </a:lnTo>
                <a:lnTo>
                  <a:pt x="17303" y="7956"/>
                </a:lnTo>
                <a:lnTo>
                  <a:pt x="17327" y="7990"/>
                </a:lnTo>
                <a:lnTo>
                  <a:pt x="17327" y="8117"/>
                </a:lnTo>
                <a:lnTo>
                  <a:pt x="17269" y="8221"/>
                </a:lnTo>
                <a:lnTo>
                  <a:pt x="17287" y="8289"/>
                </a:lnTo>
                <a:lnTo>
                  <a:pt x="17217" y="8417"/>
                </a:lnTo>
                <a:lnTo>
                  <a:pt x="17142" y="8498"/>
                </a:lnTo>
                <a:lnTo>
                  <a:pt x="17396" y="8762"/>
                </a:lnTo>
                <a:lnTo>
                  <a:pt x="17396" y="8768"/>
                </a:lnTo>
                <a:lnTo>
                  <a:pt x="17396" y="8808"/>
                </a:lnTo>
                <a:lnTo>
                  <a:pt x="17436" y="8831"/>
                </a:lnTo>
                <a:lnTo>
                  <a:pt x="17422" y="8899"/>
                </a:lnTo>
                <a:lnTo>
                  <a:pt x="17424" y="8901"/>
                </a:lnTo>
                <a:lnTo>
                  <a:pt x="17419" y="8912"/>
                </a:lnTo>
                <a:lnTo>
                  <a:pt x="17315" y="8917"/>
                </a:lnTo>
                <a:lnTo>
                  <a:pt x="17252" y="8987"/>
                </a:lnTo>
                <a:lnTo>
                  <a:pt x="17212" y="8964"/>
                </a:lnTo>
                <a:lnTo>
                  <a:pt x="17201" y="9001"/>
                </a:lnTo>
                <a:lnTo>
                  <a:pt x="17207" y="9014"/>
                </a:lnTo>
                <a:lnTo>
                  <a:pt x="17222" y="9038"/>
                </a:lnTo>
                <a:lnTo>
                  <a:pt x="17213" y="9028"/>
                </a:lnTo>
                <a:lnTo>
                  <a:pt x="17217" y="9038"/>
                </a:lnTo>
                <a:lnTo>
                  <a:pt x="17171" y="8987"/>
                </a:lnTo>
                <a:lnTo>
                  <a:pt x="17125" y="8941"/>
                </a:lnTo>
                <a:lnTo>
                  <a:pt x="17085" y="8947"/>
                </a:lnTo>
                <a:lnTo>
                  <a:pt x="17079" y="8901"/>
                </a:lnTo>
                <a:lnTo>
                  <a:pt x="16958" y="8917"/>
                </a:lnTo>
                <a:lnTo>
                  <a:pt x="16970" y="8975"/>
                </a:lnTo>
                <a:lnTo>
                  <a:pt x="16935" y="8987"/>
                </a:lnTo>
                <a:lnTo>
                  <a:pt x="16900" y="8998"/>
                </a:lnTo>
                <a:lnTo>
                  <a:pt x="16900" y="9062"/>
                </a:lnTo>
                <a:lnTo>
                  <a:pt x="16854" y="9096"/>
                </a:lnTo>
                <a:lnTo>
                  <a:pt x="16849" y="9171"/>
                </a:lnTo>
                <a:lnTo>
                  <a:pt x="16877" y="9211"/>
                </a:lnTo>
                <a:lnTo>
                  <a:pt x="16803" y="9298"/>
                </a:lnTo>
                <a:lnTo>
                  <a:pt x="16745" y="9298"/>
                </a:lnTo>
                <a:lnTo>
                  <a:pt x="16698" y="9298"/>
                </a:lnTo>
                <a:lnTo>
                  <a:pt x="16480" y="9373"/>
                </a:lnTo>
                <a:lnTo>
                  <a:pt x="16411" y="9488"/>
                </a:lnTo>
                <a:lnTo>
                  <a:pt x="16312" y="9494"/>
                </a:lnTo>
                <a:lnTo>
                  <a:pt x="16312" y="9562"/>
                </a:lnTo>
                <a:lnTo>
                  <a:pt x="16272" y="9574"/>
                </a:lnTo>
                <a:lnTo>
                  <a:pt x="16267" y="9609"/>
                </a:lnTo>
                <a:lnTo>
                  <a:pt x="16342" y="9667"/>
                </a:lnTo>
                <a:lnTo>
                  <a:pt x="16359" y="9718"/>
                </a:lnTo>
                <a:lnTo>
                  <a:pt x="16342" y="9804"/>
                </a:lnTo>
                <a:lnTo>
                  <a:pt x="16376" y="9879"/>
                </a:lnTo>
                <a:lnTo>
                  <a:pt x="16335" y="9902"/>
                </a:lnTo>
                <a:lnTo>
                  <a:pt x="16328" y="9897"/>
                </a:lnTo>
                <a:lnTo>
                  <a:pt x="16326" y="9897"/>
                </a:lnTo>
                <a:lnTo>
                  <a:pt x="16324" y="9897"/>
                </a:lnTo>
                <a:lnTo>
                  <a:pt x="16249" y="9891"/>
                </a:lnTo>
                <a:lnTo>
                  <a:pt x="16221" y="9943"/>
                </a:lnTo>
                <a:lnTo>
                  <a:pt x="16217" y="9939"/>
                </a:lnTo>
                <a:lnTo>
                  <a:pt x="16214" y="9943"/>
                </a:lnTo>
                <a:lnTo>
                  <a:pt x="16161" y="9895"/>
                </a:lnTo>
                <a:lnTo>
                  <a:pt x="16140" y="9932"/>
                </a:lnTo>
                <a:lnTo>
                  <a:pt x="16163" y="9955"/>
                </a:lnTo>
                <a:lnTo>
                  <a:pt x="16117" y="9966"/>
                </a:lnTo>
                <a:lnTo>
                  <a:pt x="16158" y="10023"/>
                </a:lnTo>
                <a:lnTo>
                  <a:pt x="16083" y="10070"/>
                </a:lnTo>
                <a:lnTo>
                  <a:pt x="16116" y="10115"/>
                </a:lnTo>
                <a:lnTo>
                  <a:pt x="16169" y="10104"/>
                </a:lnTo>
                <a:lnTo>
                  <a:pt x="16169" y="10106"/>
                </a:lnTo>
                <a:lnTo>
                  <a:pt x="16181" y="10104"/>
                </a:lnTo>
                <a:lnTo>
                  <a:pt x="16181" y="10162"/>
                </a:lnTo>
                <a:lnTo>
                  <a:pt x="16123" y="10192"/>
                </a:lnTo>
                <a:lnTo>
                  <a:pt x="16128" y="10197"/>
                </a:lnTo>
                <a:lnTo>
                  <a:pt x="16111" y="10202"/>
                </a:lnTo>
                <a:lnTo>
                  <a:pt x="16093" y="10242"/>
                </a:lnTo>
                <a:lnTo>
                  <a:pt x="15979" y="10191"/>
                </a:lnTo>
                <a:lnTo>
                  <a:pt x="16020" y="10121"/>
                </a:lnTo>
                <a:lnTo>
                  <a:pt x="16013" y="10116"/>
                </a:lnTo>
                <a:lnTo>
                  <a:pt x="16025" y="10104"/>
                </a:lnTo>
                <a:lnTo>
                  <a:pt x="15996" y="10058"/>
                </a:lnTo>
                <a:lnTo>
                  <a:pt x="16025" y="9995"/>
                </a:lnTo>
                <a:lnTo>
                  <a:pt x="15944" y="9943"/>
                </a:lnTo>
                <a:lnTo>
                  <a:pt x="15861" y="9932"/>
                </a:lnTo>
                <a:lnTo>
                  <a:pt x="15841" y="9937"/>
                </a:lnTo>
                <a:lnTo>
                  <a:pt x="15838" y="9975"/>
                </a:lnTo>
                <a:lnTo>
                  <a:pt x="15841" y="9978"/>
                </a:lnTo>
                <a:lnTo>
                  <a:pt x="15841" y="10035"/>
                </a:lnTo>
                <a:lnTo>
                  <a:pt x="15731" y="10053"/>
                </a:lnTo>
                <a:lnTo>
                  <a:pt x="15610" y="9966"/>
                </a:lnTo>
                <a:lnTo>
                  <a:pt x="15595" y="9848"/>
                </a:lnTo>
                <a:lnTo>
                  <a:pt x="15593" y="9834"/>
                </a:lnTo>
                <a:lnTo>
                  <a:pt x="15495" y="9874"/>
                </a:lnTo>
                <a:lnTo>
                  <a:pt x="15489" y="9874"/>
                </a:lnTo>
                <a:lnTo>
                  <a:pt x="15339" y="9874"/>
                </a:lnTo>
                <a:lnTo>
                  <a:pt x="15311" y="9897"/>
                </a:lnTo>
                <a:lnTo>
                  <a:pt x="15287" y="9978"/>
                </a:lnTo>
                <a:lnTo>
                  <a:pt x="15316" y="10018"/>
                </a:lnTo>
                <a:lnTo>
                  <a:pt x="15276" y="10053"/>
                </a:lnTo>
                <a:lnTo>
                  <a:pt x="15276" y="10185"/>
                </a:lnTo>
                <a:lnTo>
                  <a:pt x="15143" y="10208"/>
                </a:lnTo>
                <a:lnTo>
                  <a:pt x="15022" y="10272"/>
                </a:lnTo>
                <a:lnTo>
                  <a:pt x="14954" y="10306"/>
                </a:lnTo>
                <a:lnTo>
                  <a:pt x="14948" y="10386"/>
                </a:lnTo>
                <a:lnTo>
                  <a:pt x="14908" y="10461"/>
                </a:lnTo>
                <a:lnTo>
                  <a:pt x="14908" y="10542"/>
                </a:lnTo>
                <a:lnTo>
                  <a:pt x="14908" y="10548"/>
                </a:lnTo>
                <a:lnTo>
                  <a:pt x="14775" y="10611"/>
                </a:lnTo>
                <a:lnTo>
                  <a:pt x="14735" y="10681"/>
                </a:lnTo>
                <a:lnTo>
                  <a:pt x="14803" y="10779"/>
                </a:lnTo>
                <a:lnTo>
                  <a:pt x="14735" y="10847"/>
                </a:lnTo>
                <a:lnTo>
                  <a:pt x="14757" y="10900"/>
                </a:lnTo>
                <a:lnTo>
                  <a:pt x="14717" y="10905"/>
                </a:lnTo>
                <a:lnTo>
                  <a:pt x="14712" y="10940"/>
                </a:lnTo>
                <a:lnTo>
                  <a:pt x="14706" y="10945"/>
                </a:lnTo>
                <a:lnTo>
                  <a:pt x="14703" y="10943"/>
                </a:lnTo>
                <a:lnTo>
                  <a:pt x="14556" y="10998"/>
                </a:lnTo>
                <a:lnTo>
                  <a:pt x="14556" y="11089"/>
                </a:lnTo>
                <a:lnTo>
                  <a:pt x="14642" y="11170"/>
                </a:lnTo>
                <a:lnTo>
                  <a:pt x="14619" y="11251"/>
                </a:lnTo>
                <a:lnTo>
                  <a:pt x="14570" y="11269"/>
                </a:lnTo>
                <a:lnTo>
                  <a:pt x="14545" y="11280"/>
                </a:lnTo>
                <a:lnTo>
                  <a:pt x="14544" y="11279"/>
                </a:lnTo>
                <a:lnTo>
                  <a:pt x="14510" y="11291"/>
                </a:lnTo>
                <a:lnTo>
                  <a:pt x="14475" y="11361"/>
                </a:lnTo>
                <a:lnTo>
                  <a:pt x="14429" y="11338"/>
                </a:lnTo>
                <a:lnTo>
                  <a:pt x="14412" y="11354"/>
                </a:lnTo>
                <a:lnTo>
                  <a:pt x="14328" y="11361"/>
                </a:lnTo>
                <a:lnTo>
                  <a:pt x="14337" y="11383"/>
                </a:lnTo>
                <a:lnTo>
                  <a:pt x="14336" y="11386"/>
                </a:lnTo>
                <a:lnTo>
                  <a:pt x="14337" y="11389"/>
                </a:lnTo>
                <a:lnTo>
                  <a:pt x="14303" y="11441"/>
                </a:lnTo>
                <a:lnTo>
                  <a:pt x="14326" y="11527"/>
                </a:lnTo>
                <a:lnTo>
                  <a:pt x="14296" y="11533"/>
                </a:lnTo>
                <a:lnTo>
                  <a:pt x="14296" y="11545"/>
                </a:lnTo>
                <a:lnTo>
                  <a:pt x="14291" y="11540"/>
                </a:lnTo>
                <a:lnTo>
                  <a:pt x="14291" y="11545"/>
                </a:lnTo>
                <a:lnTo>
                  <a:pt x="14291" y="11568"/>
                </a:lnTo>
                <a:lnTo>
                  <a:pt x="14291" y="11573"/>
                </a:lnTo>
                <a:lnTo>
                  <a:pt x="14268" y="11573"/>
                </a:lnTo>
                <a:lnTo>
                  <a:pt x="14240" y="11667"/>
                </a:lnTo>
                <a:lnTo>
                  <a:pt x="14251" y="11683"/>
                </a:lnTo>
                <a:lnTo>
                  <a:pt x="14247" y="11684"/>
                </a:lnTo>
                <a:lnTo>
                  <a:pt x="14251" y="11689"/>
                </a:lnTo>
                <a:lnTo>
                  <a:pt x="14182" y="11717"/>
                </a:lnTo>
                <a:lnTo>
                  <a:pt x="14120" y="11791"/>
                </a:lnTo>
                <a:lnTo>
                  <a:pt x="14308" y="11908"/>
                </a:lnTo>
                <a:lnTo>
                  <a:pt x="14318" y="11931"/>
                </a:lnTo>
                <a:lnTo>
                  <a:pt x="14331" y="11953"/>
                </a:lnTo>
                <a:lnTo>
                  <a:pt x="14331" y="11999"/>
                </a:lnTo>
                <a:lnTo>
                  <a:pt x="14279" y="12029"/>
                </a:lnTo>
                <a:lnTo>
                  <a:pt x="14266" y="12000"/>
                </a:lnTo>
                <a:lnTo>
                  <a:pt x="14239" y="12011"/>
                </a:lnTo>
                <a:lnTo>
                  <a:pt x="14193" y="11988"/>
                </a:lnTo>
                <a:lnTo>
                  <a:pt x="14187" y="12017"/>
                </a:lnTo>
                <a:lnTo>
                  <a:pt x="14207" y="12078"/>
                </a:lnTo>
                <a:lnTo>
                  <a:pt x="14216" y="12097"/>
                </a:lnTo>
                <a:lnTo>
                  <a:pt x="14215" y="12098"/>
                </a:lnTo>
                <a:lnTo>
                  <a:pt x="14216" y="12104"/>
                </a:lnTo>
                <a:lnTo>
                  <a:pt x="14153" y="12119"/>
                </a:lnTo>
                <a:lnTo>
                  <a:pt x="14198" y="12155"/>
                </a:lnTo>
                <a:lnTo>
                  <a:pt x="14197" y="12159"/>
                </a:lnTo>
                <a:lnTo>
                  <a:pt x="14198" y="12161"/>
                </a:lnTo>
                <a:lnTo>
                  <a:pt x="14193" y="12185"/>
                </a:lnTo>
                <a:lnTo>
                  <a:pt x="14187" y="12182"/>
                </a:lnTo>
                <a:lnTo>
                  <a:pt x="14187" y="12185"/>
                </a:lnTo>
                <a:lnTo>
                  <a:pt x="14153" y="12173"/>
                </a:lnTo>
                <a:lnTo>
                  <a:pt x="14158" y="12218"/>
                </a:lnTo>
                <a:lnTo>
                  <a:pt x="14158" y="12218"/>
                </a:lnTo>
                <a:lnTo>
                  <a:pt x="14158" y="12225"/>
                </a:lnTo>
                <a:lnTo>
                  <a:pt x="14112" y="12230"/>
                </a:lnTo>
                <a:lnTo>
                  <a:pt x="14107" y="12265"/>
                </a:lnTo>
                <a:lnTo>
                  <a:pt x="14126" y="12302"/>
                </a:lnTo>
                <a:lnTo>
                  <a:pt x="14142" y="12322"/>
                </a:lnTo>
                <a:lnTo>
                  <a:pt x="14140" y="12324"/>
                </a:lnTo>
                <a:lnTo>
                  <a:pt x="14142" y="12328"/>
                </a:lnTo>
                <a:lnTo>
                  <a:pt x="14135" y="12339"/>
                </a:lnTo>
                <a:lnTo>
                  <a:pt x="14133" y="12337"/>
                </a:lnTo>
                <a:lnTo>
                  <a:pt x="14118" y="12357"/>
                </a:lnTo>
                <a:lnTo>
                  <a:pt x="14153" y="12397"/>
                </a:lnTo>
                <a:lnTo>
                  <a:pt x="14158" y="12570"/>
                </a:lnTo>
                <a:lnTo>
                  <a:pt x="14326" y="12547"/>
                </a:lnTo>
                <a:lnTo>
                  <a:pt x="14326" y="12547"/>
                </a:lnTo>
                <a:lnTo>
                  <a:pt x="14331" y="12547"/>
                </a:lnTo>
                <a:lnTo>
                  <a:pt x="14337" y="12616"/>
                </a:lnTo>
                <a:lnTo>
                  <a:pt x="14429" y="12795"/>
                </a:lnTo>
                <a:lnTo>
                  <a:pt x="14452" y="12870"/>
                </a:lnTo>
                <a:lnTo>
                  <a:pt x="14505" y="12904"/>
                </a:lnTo>
                <a:lnTo>
                  <a:pt x="14505" y="12944"/>
                </a:lnTo>
                <a:lnTo>
                  <a:pt x="14475" y="12967"/>
                </a:lnTo>
                <a:lnTo>
                  <a:pt x="14470" y="13072"/>
                </a:lnTo>
                <a:lnTo>
                  <a:pt x="14547" y="13099"/>
                </a:lnTo>
                <a:lnTo>
                  <a:pt x="14648" y="13060"/>
                </a:lnTo>
                <a:lnTo>
                  <a:pt x="14746" y="13193"/>
                </a:lnTo>
                <a:lnTo>
                  <a:pt x="14712" y="13233"/>
                </a:lnTo>
                <a:lnTo>
                  <a:pt x="14642" y="13307"/>
                </a:lnTo>
                <a:lnTo>
                  <a:pt x="14626" y="13388"/>
                </a:lnTo>
                <a:lnTo>
                  <a:pt x="14631" y="13423"/>
                </a:lnTo>
                <a:lnTo>
                  <a:pt x="14850" y="13532"/>
                </a:lnTo>
                <a:lnTo>
                  <a:pt x="14815" y="13538"/>
                </a:lnTo>
                <a:lnTo>
                  <a:pt x="14793" y="13605"/>
                </a:lnTo>
                <a:lnTo>
                  <a:pt x="14821" y="13699"/>
                </a:lnTo>
                <a:lnTo>
                  <a:pt x="14752" y="13722"/>
                </a:lnTo>
                <a:lnTo>
                  <a:pt x="14700" y="13740"/>
                </a:lnTo>
                <a:lnTo>
                  <a:pt x="14712" y="13780"/>
                </a:lnTo>
                <a:lnTo>
                  <a:pt x="14666" y="13831"/>
                </a:lnTo>
                <a:lnTo>
                  <a:pt x="14654" y="13912"/>
                </a:lnTo>
                <a:lnTo>
                  <a:pt x="14515" y="13999"/>
                </a:lnTo>
                <a:lnTo>
                  <a:pt x="14521" y="14056"/>
                </a:lnTo>
                <a:lnTo>
                  <a:pt x="14585" y="14050"/>
                </a:lnTo>
                <a:lnTo>
                  <a:pt x="14626" y="14045"/>
                </a:lnTo>
                <a:lnTo>
                  <a:pt x="14630" y="14081"/>
                </a:lnTo>
                <a:lnTo>
                  <a:pt x="14636" y="14085"/>
                </a:lnTo>
                <a:lnTo>
                  <a:pt x="14630" y="14087"/>
                </a:lnTo>
                <a:lnTo>
                  <a:pt x="14631" y="14091"/>
                </a:lnTo>
                <a:lnTo>
                  <a:pt x="14599" y="14107"/>
                </a:lnTo>
                <a:lnTo>
                  <a:pt x="14631" y="14148"/>
                </a:lnTo>
                <a:lnTo>
                  <a:pt x="14624" y="14153"/>
                </a:lnTo>
                <a:lnTo>
                  <a:pt x="14626" y="14154"/>
                </a:lnTo>
                <a:lnTo>
                  <a:pt x="14494" y="14253"/>
                </a:lnTo>
                <a:lnTo>
                  <a:pt x="14505" y="14264"/>
                </a:lnTo>
                <a:lnTo>
                  <a:pt x="14475" y="14298"/>
                </a:lnTo>
                <a:lnTo>
                  <a:pt x="14474" y="14298"/>
                </a:lnTo>
                <a:lnTo>
                  <a:pt x="14470" y="14304"/>
                </a:lnTo>
                <a:lnTo>
                  <a:pt x="14395" y="14310"/>
                </a:lnTo>
                <a:lnTo>
                  <a:pt x="14366" y="14338"/>
                </a:lnTo>
                <a:lnTo>
                  <a:pt x="14360" y="14345"/>
                </a:lnTo>
                <a:lnTo>
                  <a:pt x="14347" y="14335"/>
                </a:lnTo>
                <a:lnTo>
                  <a:pt x="14233" y="14298"/>
                </a:lnTo>
                <a:lnTo>
                  <a:pt x="14142" y="14206"/>
                </a:lnTo>
                <a:lnTo>
                  <a:pt x="14072" y="14252"/>
                </a:lnTo>
                <a:lnTo>
                  <a:pt x="14072" y="14350"/>
                </a:lnTo>
                <a:lnTo>
                  <a:pt x="13980" y="14373"/>
                </a:lnTo>
                <a:lnTo>
                  <a:pt x="13963" y="14322"/>
                </a:lnTo>
                <a:lnTo>
                  <a:pt x="13825" y="14362"/>
                </a:lnTo>
                <a:lnTo>
                  <a:pt x="13755" y="14310"/>
                </a:lnTo>
                <a:lnTo>
                  <a:pt x="13705" y="14294"/>
                </a:lnTo>
                <a:lnTo>
                  <a:pt x="13709" y="14298"/>
                </a:lnTo>
                <a:lnTo>
                  <a:pt x="13658" y="14281"/>
                </a:lnTo>
                <a:lnTo>
                  <a:pt x="13634" y="14252"/>
                </a:lnTo>
                <a:lnTo>
                  <a:pt x="13537" y="14269"/>
                </a:lnTo>
                <a:lnTo>
                  <a:pt x="13465" y="14341"/>
                </a:lnTo>
                <a:lnTo>
                  <a:pt x="13392" y="14419"/>
                </a:lnTo>
                <a:lnTo>
                  <a:pt x="13416" y="14483"/>
                </a:lnTo>
                <a:lnTo>
                  <a:pt x="13398" y="14517"/>
                </a:lnTo>
                <a:lnTo>
                  <a:pt x="13396" y="14516"/>
                </a:lnTo>
                <a:lnTo>
                  <a:pt x="13364" y="14575"/>
                </a:lnTo>
                <a:lnTo>
                  <a:pt x="13278" y="14448"/>
                </a:lnTo>
                <a:lnTo>
                  <a:pt x="13110" y="14396"/>
                </a:lnTo>
                <a:lnTo>
                  <a:pt x="13058" y="14431"/>
                </a:lnTo>
                <a:lnTo>
                  <a:pt x="13029" y="14488"/>
                </a:lnTo>
                <a:lnTo>
                  <a:pt x="12834" y="14534"/>
                </a:lnTo>
                <a:lnTo>
                  <a:pt x="12822" y="14534"/>
                </a:lnTo>
                <a:lnTo>
                  <a:pt x="12821" y="14533"/>
                </a:lnTo>
                <a:lnTo>
                  <a:pt x="12759" y="14529"/>
                </a:lnTo>
                <a:lnTo>
                  <a:pt x="12736" y="14575"/>
                </a:lnTo>
                <a:lnTo>
                  <a:pt x="12696" y="14592"/>
                </a:lnTo>
                <a:lnTo>
                  <a:pt x="12666" y="14580"/>
                </a:lnTo>
                <a:lnTo>
                  <a:pt x="12673" y="14506"/>
                </a:lnTo>
                <a:lnTo>
                  <a:pt x="12592" y="14436"/>
                </a:lnTo>
                <a:lnTo>
                  <a:pt x="12690" y="14390"/>
                </a:lnTo>
                <a:lnTo>
                  <a:pt x="12690" y="14298"/>
                </a:lnTo>
                <a:lnTo>
                  <a:pt x="12580" y="14194"/>
                </a:lnTo>
                <a:lnTo>
                  <a:pt x="12582" y="14191"/>
                </a:lnTo>
                <a:lnTo>
                  <a:pt x="12580" y="14189"/>
                </a:lnTo>
                <a:lnTo>
                  <a:pt x="12652" y="14095"/>
                </a:lnTo>
                <a:lnTo>
                  <a:pt x="12569" y="14068"/>
                </a:lnTo>
                <a:lnTo>
                  <a:pt x="12534" y="13884"/>
                </a:lnTo>
                <a:lnTo>
                  <a:pt x="12378" y="13710"/>
                </a:lnTo>
                <a:lnTo>
                  <a:pt x="12247" y="13665"/>
                </a:lnTo>
                <a:lnTo>
                  <a:pt x="12166" y="13601"/>
                </a:lnTo>
                <a:lnTo>
                  <a:pt x="12131" y="13705"/>
                </a:lnTo>
                <a:lnTo>
                  <a:pt x="11998" y="13740"/>
                </a:lnTo>
                <a:lnTo>
                  <a:pt x="11970" y="13636"/>
                </a:lnTo>
                <a:lnTo>
                  <a:pt x="11975" y="13589"/>
                </a:lnTo>
                <a:lnTo>
                  <a:pt x="12038" y="13480"/>
                </a:lnTo>
                <a:lnTo>
                  <a:pt x="12108" y="13440"/>
                </a:lnTo>
                <a:lnTo>
                  <a:pt x="12038" y="13336"/>
                </a:lnTo>
                <a:lnTo>
                  <a:pt x="11929" y="13261"/>
                </a:lnTo>
                <a:lnTo>
                  <a:pt x="11819" y="13112"/>
                </a:lnTo>
                <a:lnTo>
                  <a:pt x="11763" y="13123"/>
                </a:lnTo>
                <a:lnTo>
                  <a:pt x="11698" y="13186"/>
                </a:lnTo>
                <a:lnTo>
                  <a:pt x="11693" y="13193"/>
                </a:lnTo>
                <a:lnTo>
                  <a:pt x="11693" y="13158"/>
                </a:lnTo>
                <a:lnTo>
                  <a:pt x="11642" y="13135"/>
                </a:lnTo>
                <a:lnTo>
                  <a:pt x="11578" y="13158"/>
                </a:lnTo>
                <a:lnTo>
                  <a:pt x="11526" y="13088"/>
                </a:lnTo>
                <a:lnTo>
                  <a:pt x="11474" y="13123"/>
                </a:lnTo>
                <a:lnTo>
                  <a:pt x="11457" y="13100"/>
                </a:lnTo>
                <a:lnTo>
                  <a:pt x="11325" y="13105"/>
                </a:lnTo>
                <a:lnTo>
                  <a:pt x="11342" y="12974"/>
                </a:lnTo>
                <a:lnTo>
                  <a:pt x="11290" y="12916"/>
                </a:lnTo>
                <a:lnTo>
                  <a:pt x="11239" y="12979"/>
                </a:lnTo>
                <a:lnTo>
                  <a:pt x="11227" y="12951"/>
                </a:lnTo>
                <a:lnTo>
                  <a:pt x="11169" y="12951"/>
                </a:lnTo>
                <a:lnTo>
                  <a:pt x="11141" y="12916"/>
                </a:lnTo>
                <a:lnTo>
                  <a:pt x="11163" y="12846"/>
                </a:lnTo>
                <a:lnTo>
                  <a:pt x="11134" y="12765"/>
                </a:lnTo>
                <a:lnTo>
                  <a:pt x="11002" y="12558"/>
                </a:lnTo>
                <a:lnTo>
                  <a:pt x="10990" y="12581"/>
                </a:lnTo>
                <a:lnTo>
                  <a:pt x="10887" y="12581"/>
                </a:lnTo>
                <a:lnTo>
                  <a:pt x="10887" y="12576"/>
                </a:lnTo>
                <a:lnTo>
                  <a:pt x="10887" y="12547"/>
                </a:lnTo>
                <a:lnTo>
                  <a:pt x="10634" y="12420"/>
                </a:lnTo>
                <a:lnTo>
                  <a:pt x="10599" y="12294"/>
                </a:lnTo>
                <a:lnTo>
                  <a:pt x="10457" y="12271"/>
                </a:lnTo>
                <a:lnTo>
                  <a:pt x="10455" y="12276"/>
                </a:lnTo>
                <a:lnTo>
                  <a:pt x="10455" y="12288"/>
                </a:lnTo>
                <a:lnTo>
                  <a:pt x="10451" y="12287"/>
                </a:lnTo>
                <a:lnTo>
                  <a:pt x="10449" y="12294"/>
                </a:lnTo>
                <a:lnTo>
                  <a:pt x="10362" y="12276"/>
                </a:lnTo>
                <a:lnTo>
                  <a:pt x="10328" y="12334"/>
                </a:lnTo>
                <a:lnTo>
                  <a:pt x="10313" y="12320"/>
                </a:lnTo>
                <a:lnTo>
                  <a:pt x="10292" y="12338"/>
                </a:lnTo>
                <a:lnTo>
                  <a:pt x="10271" y="12362"/>
                </a:lnTo>
                <a:lnTo>
                  <a:pt x="10155" y="12369"/>
                </a:lnTo>
                <a:lnTo>
                  <a:pt x="10017" y="12294"/>
                </a:lnTo>
                <a:lnTo>
                  <a:pt x="9959" y="12322"/>
                </a:lnTo>
                <a:lnTo>
                  <a:pt x="9908" y="12288"/>
                </a:lnTo>
                <a:lnTo>
                  <a:pt x="9911" y="12285"/>
                </a:lnTo>
                <a:lnTo>
                  <a:pt x="9908" y="12282"/>
                </a:lnTo>
                <a:lnTo>
                  <a:pt x="9948" y="12265"/>
                </a:lnTo>
                <a:lnTo>
                  <a:pt x="9977" y="12150"/>
                </a:lnTo>
                <a:lnTo>
                  <a:pt x="10030" y="12106"/>
                </a:lnTo>
                <a:lnTo>
                  <a:pt x="10000" y="12086"/>
                </a:lnTo>
                <a:lnTo>
                  <a:pt x="10005" y="11953"/>
                </a:lnTo>
                <a:lnTo>
                  <a:pt x="9954" y="11936"/>
                </a:lnTo>
                <a:lnTo>
                  <a:pt x="9936" y="11764"/>
                </a:lnTo>
                <a:lnTo>
                  <a:pt x="9937" y="11764"/>
                </a:lnTo>
                <a:lnTo>
                  <a:pt x="9936" y="11757"/>
                </a:lnTo>
                <a:lnTo>
                  <a:pt x="9994" y="11764"/>
                </a:lnTo>
                <a:lnTo>
                  <a:pt x="10000" y="11717"/>
                </a:lnTo>
                <a:lnTo>
                  <a:pt x="10080" y="11568"/>
                </a:lnTo>
                <a:lnTo>
                  <a:pt x="10126" y="11545"/>
                </a:lnTo>
                <a:lnTo>
                  <a:pt x="10080" y="11522"/>
                </a:lnTo>
                <a:lnTo>
                  <a:pt x="10086" y="11492"/>
                </a:lnTo>
                <a:lnTo>
                  <a:pt x="10143" y="11475"/>
                </a:lnTo>
                <a:lnTo>
                  <a:pt x="10103" y="11418"/>
                </a:lnTo>
                <a:lnTo>
                  <a:pt x="10110" y="11378"/>
                </a:lnTo>
                <a:lnTo>
                  <a:pt x="10012" y="11297"/>
                </a:lnTo>
                <a:lnTo>
                  <a:pt x="9959" y="11170"/>
                </a:lnTo>
                <a:lnTo>
                  <a:pt x="9700" y="11084"/>
                </a:lnTo>
                <a:lnTo>
                  <a:pt x="9706" y="11009"/>
                </a:lnTo>
                <a:lnTo>
                  <a:pt x="9729" y="10963"/>
                </a:lnTo>
                <a:lnTo>
                  <a:pt x="9729" y="10917"/>
                </a:lnTo>
                <a:lnTo>
                  <a:pt x="9792" y="10905"/>
                </a:lnTo>
                <a:lnTo>
                  <a:pt x="9815" y="10877"/>
                </a:lnTo>
                <a:lnTo>
                  <a:pt x="9819" y="10879"/>
                </a:lnTo>
                <a:lnTo>
                  <a:pt x="9856" y="10830"/>
                </a:lnTo>
                <a:lnTo>
                  <a:pt x="9838" y="10807"/>
                </a:lnTo>
                <a:lnTo>
                  <a:pt x="9839" y="10803"/>
                </a:lnTo>
                <a:lnTo>
                  <a:pt x="9838" y="10802"/>
                </a:lnTo>
                <a:lnTo>
                  <a:pt x="9843" y="10778"/>
                </a:lnTo>
                <a:lnTo>
                  <a:pt x="9868" y="10617"/>
                </a:lnTo>
                <a:lnTo>
                  <a:pt x="9944" y="10558"/>
                </a:lnTo>
                <a:lnTo>
                  <a:pt x="9971" y="10537"/>
                </a:lnTo>
                <a:lnTo>
                  <a:pt x="9989" y="10525"/>
                </a:lnTo>
                <a:lnTo>
                  <a:pt x="9977" y="10473"/>
                </a:lnTo>
                <a:lnTo>
                  <a:pt x="9919" y="10449"/>
                </a:lnTo>
                <a:lnTo>
                  <a:pt x="9920" y="10444"/>
                </a:lnTo>
                <a:lnTo>
                  <a:pt x="9919" y="10444"/>
                </a:lnTo>
                <a:lnTo>
                  <a:pt x="9920" y="10439"/>
                </a:lnTo>
                <a:lnTo>
                  <a:pt x="9924" y="10393"/>
                </a:lnTo>
                <a:lnTo>
                  <a:pt x="9884" y="10369"/>
                </a:lnTo>
                <a:lnTo>
                  <a:pt x="9886" y="10364"/>
                </a:lnTo>
                <a:lnTo>
                  <a:pt x="9884" y="10363"/>
                </a:lnTo>
                <a:lnTo>
                  <a:pt x="9896" y="10323"/>
                </a:lnTo>
                <a:lnTo>
                  <a:pt x="9977" y="10318"/>
                </a:lnTo>
                <a:lnTo>
                  <a:pt x="9991" y="10288"/>
                </a:lnTo>
                <a:lnTo>
                  <a:pt x="10005" y="10254"/>
                </a:lnTo>
                <a:lnTo>
                  <a:pt x="10000" y="10214"/>
                </a:lnTo>
                <a:lnTo>
                  <a:pt x="10002" y="10214"/>
                </a:lnTo>
                <a:lnTo>
                  <a:pt x="10000" y="10208"/>
                </a:lnTo>
                <a:lnTo>
                  <a:pt x="10026" y="10208"/>
                </a:lnTo>
                <a:lnTo>
                  <a:pt x="9994" y="10139"/>
                </a:lnTo>
                <a:lnTo>
                  <a:pt x="9995" y="10137"/>
                </a:lnTo>
                <a:lnTo>
                  <a:pt x="9994" y="10133"/>
                </a:lnTo>
                <a:lnTo>
                  <a:pt x="10045" y="10087"/>
                </a:lnTo>
                <a:lnTo>
                  <a:pt x="10098" y="10099"/>
                </a:lnTo>
                <a:lnTo>
                  <a:pt x="10098" y="10144"/>
                </a:lnTo>
                <a:lnTo>
                  <a:pt x="10150" y="10185"/>
                </a:lnTo>
                <a:lnTo>
                  <a:pt x="10166" y="10139"/>
                </a:lnTo>
                <a:lnTo>
                  <a:pt x="10138" y="10116"/>
                </a:lnTo>
                <a:lnTo>
                  <a:pt x="10166" y="10053"/>
                </a:lnTo>
                <a:lnTo>
                  <a:pt x="10143" y="9960"/>
                </a:lnTo>
                <a:lnTo>
                  <a:pt x="10196" y="9897"/>
                </a:lnTo>
                <a:lnTo>
                  <a:pt x="10196" y="9874"/>
                </a:lnTo>
                <a:lnTo>
                  <a:pt x="10196" y="9869"/>
                </a:lnTo>
                <a:lnTo>
                  <a:pt x="10241" y="9879"/>
                </a:lnTo>
                <a:lnTo>
                  <a:pt x="10269" y="9849"/>
                </a:lnTo>
                <a:lnTo>
                  <a:pt x="10264" y="9845"/>
                </a:lnTo>
                <a:lnTo>
                  <a:pt x="10287" y="9828"/>
                </a:lnTo>
                <a:lnTo>
                  <a:pt x="10224" y="9804"/>
                </a:lnTo>
                <a:lnTo>
                  <a:pt x="10213" y="9713"/>
                </a:lnTo>
                <a:lnTo>
                  <a:pt x="10073" y="9701"/>
                </a:lnTo>
                <a:lnTo>
                  <a:pt x="10080" y="9707"/>
                </a:lnTo>
                <a:lnTo>
                  <a:pt x="10005" y="9701"/>
                </a:lnTo>
                <a:lnTo>
                  <a:pt x="9959" y="9643"/>
                </a:lnTo>
                <a:lnTo>
                  <a:pt x="9959" y="9615"/>
                </a:lnTo>
                <a:lnTo>
                  <a:pt x="9959" y="9592"/>
                </a:lnTo>
                <a:lnTo>
                  <a:pt x="9948" y="9603"/>
                </a:lnTo>
                <a:lnTo>
                  <a:pt x="9827" y="9718"/>
                </a:lnTo>
                <a:lnTo>
                  <a:pt x="9660" y="9799"/>
                </a:lnTo>
                <a:lnTo>
                  <a:pt x="9643" y="9851"/>
                </a:lnTo>
                <a:lnTo>
                  <a:pt x="9631" y="9897"/>
                </a:lnTo>
                <a:lnTo>
                  <a:pt x="9588" y="9897"/>
                </a:lnTo>
                <a:lnTo>
                  <a:pt x="9608" y="9943"/>
                </a:lnTo>
                <a:lnTo>
                  <a:pt x="9596" y="9983"/>
                </a:lnTo>
                <a:lnTo>
                  <a:pt x="9358" y="10075"/>
                </a:lnTo>
                <a:lnTo>
                  <a:pt x="9274" y="10254"/>
                </a:lnTo>
                <a:lnTo>
                  <a:pt x="9241" y="10271"/>
                </a:lnTo>
                <a:lnTo>
                  <a:pt x="9268" y="10340"/>
                </a:lnTo>
                <a:lnTo>
                  <a:pt x="9314" y="10346"/>
                </a:lnTo>
                <a:lnTo>
                  <a:pt x="9326" y="10375"/>
                </a:lnTo>
                <a:lnTo>
                  <a:pt x="9324" y="10378"/>
                </a:lnTo>
                <a:lnTo>
                  <a:pt x="9326" y="10381"/>
                </a:lnTo>
                <a:lnTo>
                  <a:pt x="9284" y="10466"/>
                </a:lnTo>
                <a:lnTo>
                  <a:pt x="9286" y="10467"/>
                </a:lnTo>
                <a:lnTo>
                  <a:pt x="9239" y="10554"/>
                </a:lnTo>
                <a:lnTo>
                  <a:pt x="9251" y="10675"/>
                </a:lnTo>
                <a:lnTo>
                  <a:pt x="9239" y="10709"/>
                </a:lnTo>
                <a:lnTo>
                  <a:pt x="9268" y="10784"/>
                </a:lnTo>
                <a:lnTo>
                  <a:pt x="9266" y="10784"/>
                </a:lnTo>
                <a:lnTo>
                  <a:pt x="9268" y="10790"/>
                </a:lnTo>
                <a:lnTo>
                  <a:pt x="9147" y="10772"/>
                </a:lnTo>
                <a:lnTo>
                  <a:pt x="9094" y="10788"/>
                </a:lnTo>
                <a:lnTo>
                  <a:pt x="9095" y="10790"/>
                </a:lnTo>
                <a:lnTo>
                  <a:pt x="8974" y="10824"/>
                </a:lnTo>
                <a:lnTo>
                  <a:pt x="8732" y="10836"/>
                </a:lnTo>
                <a:lnTo>
                  <a:pt x="8641" y="10928"/>
                </a:lnTo>
                <a:lnTo>
                  <a:pt x="8531" y="10922"/>
                </a:lnTo>
                <a:lnTo>
                  <a:pt x="8439" y="11054"/>
                </a:lnTo>
                <a:lnTo>
                  <a:pt x="8381" y="11078"/>
                </a:lnTo>
                <a:lnTo>
                  <a:pt x="8254" y="11061"/>
                </a:lnTo>
                <a:lnTo>
                  <a:pt x="8248" y="11055"/>
                </a:lnTo>
                <a:lnTo>
                  <a:pt x="8243" y="11054"/>
                </a:lnTo>
                <a:lnTo>
                  <a:pt x="8070" y="11119"/>
                </a:lnTo>
                <a:lnTo>
                  <a:pt x="8012" y="11084"/>
                </a:lnTo>
                <a:lnTo>
                  <a:pt x="7938" y="11031"/>
                </a:lnTo>
                <a:lnTo>
                  <a:pt x="7817" y="11026"/>
                </a:lnTo>
                <a:lnTo>
                  <a:pt x="7770" y="10980"/>
                </a:lnTo>
                <a:lnTo>
                  <a:pt x="7633" y="10980"/>
                </a:lnTo>
                <a:lnTo>
                  <a:pt x="7568" y="10900"/>
                </a:lnTo>
                <a:lnTo>
                  <a:pt x="7494" y="10888"/>
                </a:lnTo>
                <a:lnTo>
                  <a:pt x="7447" y="10842"/>
                </a:lnTo>
                <a:lnTo>
                  <a:pt x="7390" y="10853"/>
                </a:lnTo>
                <a:lnTo>
                  <a:pt x="7391" y="10854"/>
                </a:lnTo>
                <a:lnTo>
                  <a:pt x="7084" y="10900"/>
                </a:lnTo>
                <a:lnTo>
                  <a:pt x="6912" y="10910"/>
                </a:lnTo>
                <a:lnTo>
                  <a:pt x="6912" y="10905"/>
                </a:lnTo>
                <a:lnTo>
                  <a:pt x="6912" y="10905"/>
                </a:lnTo>
                <a:lnTo>
                  <a:pt x="6918" y="10812"/>
                </a:lnTo>
                <a:lnTo>
                  <a:pt x="6814" y="10738"/>
                </a:lnTo>
                <a:lnTo>
                  <a:pt x="6728" y="10744"/>
                </a:lnTo>
                <a:lnTo>
                  <a:pt x="6670" y="10715"/>
                </a:lnTo>
                <a:lnTo>
                  <a:pt x="6674" y="10711"/>
                </a:lnTo>
                <a:lnTo>
                  <a:pt x="6670" y="10709"/>
                </a:lnTo>
                <a:lnTo>
                  <a:pt x="6774" y="10600"/>
                </a:lnTo>
                <a:lnTo>
                  <a:pt x="6774" y="10565"/>
                </a:lnTo>
                <a:lnTo>
                  <a:pt x="6705" y="10542"/>
                </a:lnTo>
                <a:lnTo>
                  <a:pt x="6706" y="10537"/>
                </a:lnTo>
                <a:lnTo>
                  <a:pt x="6705" y="10537"/>
                </a:lnTo>
                <a:lnTo>
                  <a:pt x="6711" y="10519"/>
                </a:lnTo>
                <a:lnTo>
                  <a:pt x="6665" y="10449"/>
                </a:lnTo>
                <a:lnTo>
                  <a:pt x="6681" y="10398"/>
                </a:lnTo>
                <a:lnTo>
                  <a:pt x="6717" y="10342"/>
                </a:lnTo>
                <a:lnTo>
                  <a:pt x="6716" y="10340"/>
                </a:lnTo>
                <a:lnTo>
                  <a:pt x="6779" y="10242"/>
                </a:lnTo>
                <a:lnTo>
                  <a:pt x="6802" y="10214"/>
                </a:lnTo>
                <a:lnTo>
                  <a:pt x="6807" y="10216"/>
                </a:lnTo>
                <a:lnTo>
                  <a:pt x="6809" y="10214"/>
                </a:lnTo>
                <a:lnTo>
                  <a:pt x="6860" y="10242"/>
                </a:lnTo>
                <a:lnTo>
                  <a:pt x="6953" y="10225"/>
                </a:lnTo>
                <a:lnTo>
                  <a:pt x="6981" y="10174"/>
                </a:lnTo>
                <a:lnTo>
                  <a:pt x="7051" y="10155"/>
                </a:lnTo>
                <a:lnTo>
                  <a:pt x="7096" y="10139"/>
                </a:lnTo>
                <a:lnTo>
                  <a:pt x="7136" y="10088"/>
                </a:lnTo>
                <a:lnTo>
                  <a:pt x="7119" y="9983"/>
                </a:lnTo>
                <a:lnTo>
                  <a:pt x="7004" y="9862"/>
                </a:lnTo>
                <a:lnTo>
                  <a:pt x="7010" y="9857"/>
                </a:lnTo>
                <a:lnTo>
                  <a:pt x="7035" y="9827"/>
                </a:lnTo>
                <a:lnTo>
                  <a:pt x="6998" y="9816"/>
                </a:lnTo>
                <a:lnTo>
                  <a:pt x="7033" y="9753"/>
                </a:lnTo>
                <a:lnTo>
                  <a:pt x="7016" y="9672"/>
                </a:lnTo>
                <a:lnTo>
                  <a:pt x="7028" y="9620"/>
                </a:lnTo>
                <a:lnTo>
                  <a:pt x="6826" y="9597"/>
                </a:lnTo>
                <a:lnTo>
                  <a:pt x="6814" y="9632"/>
                </a:lnTo>
                <a:lnTo>
                  <a:pt x="6762" y="9638"/>
                </a:lnTo>
                <a:lnTo>
                  <a:pt x="6688" y="9586"/>
                </a:lnTo>
                <a:lnTo>
                  <a:pt x="6691" y="9582"/>
                </a:lnTo>
                <a:lnTo>
                  <a:pt x="6688" y="9580"/>
                </a:lnTo>
                <a:lnTo>
                  <a:pt x="6728" y="9539"/>
                </a:lnTo>
                <a:lnTo>
                  <a:pt x="6744" y="9494"/>
                </a:lnTo>
                <a:lnTo>
                  <a:pt x="6751" y="9471"/>
                </a:lnTo>
                <a:lnTo>
                  <a:pt x="6762" y="9465"/>
                </a:lnTo>
                <a:lnTo>
                  <a:pt x="6837" y="9396"/>
                </a:lnTo>
                <a:lnTo>
                  <a:pt x="6843" y="9338"/>
                </a:lnTo>
                <a:lnTo>
                  <a:pt x="6809" y="9320"/>
                </a:lnTo>
                <a:lnTo>
                  <a:pt x="6883" y="9154"/>
                </a:lnTo>
                <a:lnTo>
                  <a:pt x="6867" y="9090"/>
                </a:lnTo>
                <a:lnTo>
                  <a:pt x="6872" y="9096"/>
                </a:lnTo>
                <a:lnTo>
                  <a:pt x="6870" y="9088"/>
                </a:lnTo>
                <a:lnTo>
                  <a:pt x="6867" y="9085"/>
                </a:lnTo>
                <a:lnTo>
                  <a:pt x="6855" y="9045"/>
                </a:lnTo>
                <a:lnTo>
                  <a:pt x="6857" y="9044"/>
                </a:lnTo>
                <a:lnTo>
                  <a:pt x="6855" y="9038"/>
                </a:lnTo>
                <a:lnTo>
                  <a:pt x="6953" y="9015"/>
                </a:lnTo>
                <a:lnTo>
                  <a:pt x="6998" y="8912"/>
                </a:lnTo>
                <a:lnTo>
                  <a:pt x="7131" y="8831"/>
                </a:lnTo>
                <a:lnTo>
                  <a:pt x="7132" y="8832"/>
                </a:lnTo>
                <a:lnTo>
                  <a:pt x="7154" y="8820"/>
                </a:lnTo>
                <a:lnTo>
                  <a:pt x="7183" y="8785"/>
                </a:lnTo>
                <a:lnTo>
                  <a:pt x="7200" y="8740"/>
                </a:lnTo>
                <a:lnTo>
                  <a:pt x="7125" y="8619"/>
                </a:lnTo>
                <a:lnTo>
                  <a:pt x="7028" y="8612"/>
                </a:lnTo>
                <a:lnTo>
                  <a:pt x="6993" y="8578"/>
                </a:lnTo>
                <a:lnTo>
                  <a:pt x="6994" y="8573"/>
                </a:lnTo>
                <a:lnTo>
                  <a:pt x="6993" y="8572"/>
                </a:lnTo>
                <a:lnTo>
                  <a:pt x="7003" y="8537"/>
                </a:lnTo>
                <a:lnTo>
                  <a:pt x="6947" y="8503"/>
                </a:lnTo>
                <a:lnTo>
                  <a:pt x="6935" y="8531"/>
                </a:lnTo>
                <a:lnTo>
                  <a:pt x="6900" y="8526"/>
                </a:lnTo>
                <a:lnTo>
                  <a:pt x="6900" y="8561"/>
                </a:lnTo>
                <a:lnTo>
                  <a:pt x="6872" y="8589"/>
                </a:lnTo>
                <a:lnTo>
                  <a:pt x="6941" y="8619"/>
                </a:lnTo>
                <a:lnTo>
                  <a:pt x="6953" y="8659"/>
                </a:lnTo>
                <a:lnTo>
                  <a:pt x="6953" y="8693"/>
                </a:lnTo>
                <a:lnTo>
                  <a:pt x="6953" y="8699"/>
                </a:lnTo>
                <a:lnTo>
                  <a:pt x="6953" y="8705"/>
                </a:lnTo>
                <a:lnTo>
                  <a:pt x="6802" y="8716"/>
                </a:lnTo>
                <a:lnTo>
                  <a:pt x="6814" y="8675"/>
                </a:lnTo>
                <a:lnTo>
                  <a:pt x="6814" y="8592"/>
                </a:lnTo>
                <a:lnTo>
                  <a:pt x="6811" y="8589"/>
                </a:lnTo>
                <a:lnTo>
                  <a:pt x="6756" y="8589"/>
                </a:lnTo>
                <a:lnTo>
                  <a:pt x="6746" y="8566"/>
                </a:lnTo>
                <a:lnTo>
                  <a:pt x="6747" y="8563"/>
                </a:lnTo>
                <a:lnTo>
                  <a:pt x="6746" y="8561"/>
                </a:lnTo>
                <a:lnTo>
                  <a:pt x="6751" y="8543"/>
                </a:lnTo>
                <a:lnTo>
                  <a:pt x="6768" y="8486"/>
                </a:lnTo>
                <a:lnTo>
                  <a:pt x="6746" y="8377"/>
                </a:lnTo>
                <a:lnTo>
                  <a:pt x="6705" y="8387"/>
                </a:lnTo>
                <a:lnTo>
                  <a:pt x="6653" y="8301"/>
                </a:lnTo>
                <a:lnTo>
                  <a:pt x="6595" y="8317"/>
                </a:lnTo>
                <a:lnTo>
                  <a:pt x="6572" y="8324"/>
                </a:lnTo>
                <a:lnTo>
                  <a:pt x="6572" y="8323"/>
                </a:lnTo>
                <a:lnTo>
                  <a:pt x="6567" y="8324"/>
                </a:lnTo>
                <a:lnTo>
                  <a:pt x="6567" y="8244"/>
                </a:lnTo>
                <a:lnTo>
                  <a:pt x="6509" y="8168"/>
                </a:lnTo>
                <a:lnTo>
                  <a:pt x="6469" y="8151"/>
                </a:lnTo>
                <a:lnTo>
                  <a:pt x="6463" y="8105"/>
                </a:lnTo>
                <a:lnTo>
                  <a:pt x="6388" y="8065"/>
                </a:lnTo>
                <a:lnTo>
                  <a:pt x="6353" y="7956"/>
                </a:lnTo>
                <a:lnTo>
                  <a:pt x="6313" y="7956"/>
                </a:lnTo>
                <a:lnTo>
                  <a:pt x="6278" y="8007"/>
                </a:lnTo>
                <a:lnTo>
                  <a:pt x="6192" y="8014"/>
                </a:lnTo>
                <a:lnTo>
                  <a:pt x="6141" y="8059"/>
                </a:lnTo>
                <a:lnTo>
                  <a:pt x="6088" y="8007"/>
                </a:lnTo>
                <a:lnTo>
                  <a:pt x="6076" y="8025"/>
                </a:lnTo>
                <a:lnTo>
                  <a:pt x="6076" y="8025"/>
                </a:lnTo>
                <a:lnTo>
                  <a:pt x="6054" y="8054"/>
                </a:lnTo>
                <a:lnTo>
                  <a:pt x="6066" y="8019"/>
                </a:lnTo>
                <a:lnTo>
                  <a:pt x="6071" y="7996"/>
                </a:lnTo>
                <a:lnTo>
                  <a:pt x="6043" y="8007"/>
                </a:lnTo>
                <a:lnTo>
                  <a:pt x="6039" y="8006"/>
                </a:lnTo>
                <a:lnTo>
                  <a:pt x="5743" y="8128"/>
                </a:lnTo>
                <a:lnTo>
                  <a:pt x="5673" y="8123"/>
                </a:lnTo>
                <a:lnTo>
                  <a:pt x="5697" y="8105"/>
                </a:lnTo>
                <a:lnTo>
                  <a:pt x="5691" y="8025"/>
                </a:lnTo>
                <a:lnTo>
                  <a:pt x="5617" y="8042"/>
                </a:lnTo>
                <a:lnTo>
                  <a:pt x="5507" y="7921"/>
                </a:lnTo>
                <a:lnTo>
                  <a:pt x="5408" y="7909"/>
                </a:lnTo>
                <a:lnTo>
                  <a:pt x="5386" y="7961"/>
                </a:lnTo>
                <a:lnTo>
                  <a:pt x="5386" y="7967"/>
                </a:lnTo>
                <a:lnTo>
                  <a:pt x="5357" y="7973"/>
                </a:lnTo>
                <a:lnTo>
                  <a:pt x="5334" y="7973"/>
                </a:lnTo>
                <a:lnTo>
                  <a:pt x="5345" y="7946"/>
                </a:lnTo>
                <a:lnTo>
                  <a:pt x="5355" y="7909"/>
                </a:lnTo>
                <a:lnTo>
                  <a:pt x="5322" y="7893"/>
                </a:lnTo>
                <a:lnTo>
                  <a:pt x="5310" y="7904"/>
                </a:lnTo>
                <a:lnTo>
                  <a:pt x="5308" y="7903"/>
                </a:lnTo>
                <a:lnTo>
                  <a:pt x="5303" y="7907"/>
                </a:lnTo>
                <a:lnTo>
                  <a:pt x="5282" y="7926"/>
                </a:lnTo>
                <a:lnTo>
                  <a:pt x="5138" y="7893"/>
                </a:lnTo>
                <a:lnTo>
                  <a:pt x="5115" y="7926"/>
                </a:lnTo>
                <a:lnTo>
                  <a:pt x="5114" y="7926"/>
                </a:lnTo>
                <a:lnTo>
                  <a:pt x="5109" y="7933"/>
                </a:lnTo>
                <a:lnTo>
                  <a:pt x="5040" y="7898"/>
                </a:lnTo>
                <a:lnTo>
                  <a:pt x="4978" y="7950"/>
                </a:lnTo>
                <a:lnTo>
                  <a:pt x="5000" y="7961"/>
                </a:lnTo>
                <a:lnTo>
                  <a:pt x="4994" y="7965"/>
                </a:lnTo>
                <a:lnTo>
                  <a:pt x="5000" y="7967"/>
                </a:lnTo>
                <a:lnTo>
                  <a:pt x="4971" y="7982"/>
                </a:lnTo>
                <a:lnTo>
                  <a:pt x="4971" y="8037"/>
                </a:lnTo>
                <a:lnTo>
                  <a:pt x="4965" y="8037"/>
                </a:lnTo>
                <a:lnTo>
                  <a:pt x="4965" y="8042"/>
                </a:lnTo>
                <a:lnTo>
                  <a:pt x="4954" y="8042"/>
                </a:lnTo>
                <a:lnTo>
                  <a:pt x="4959" y="8088"/>
                </a:lnTo>
                <a:lnTo>
                  <a:pt x="4955" y="8085"/>
                </a:lnTo>
                <a:lnTo>
                  <a:pt x="4957" y="8100"/>
                </a:lnTo>
                <a:lnTo>
                  <a:pt x="4959" y="8105"/>
                </a:lnTo>
                <a:lnTo>
                  <a:pt x="4958" y="8106"/>
                </a:lnTo>
                <a:lnTo>
                  <a:pt x="4959" y="8111"/>
                </a:lnTo>
                <a:lnTo>
                  <a:pt x="4931" y="8151"/>
                </a:lnTo>
                <a:lnTo>
                  <a:pt x="4954" y="8168"/>
                </a:lnTo>
                <a:lnTo>
                  <a:pt x="4944" y="8168"/>
                </a:lnTo>
                <a:lnTo>
                  <a:pt x="4947" y="8175"/>
                </a:lnTo>
                <a:lnTo>
                  <a:pt x="4891" y="8175"/>
                </a:lnTo>
                <a:lnTo>
                  <a:pt x="4891" y="8168"/>
                </a:lnTo>
                <a:lnTo>
                  <a:pt x="4891" y="8135"/>
                </a:lnTo>
                <a:lnTo>
                  <a:pt x="4858" y="8113"/>
                </a:lnTo>
                <a:lnTo>
                  <a:pt x="4891" y="8209"/>
                </a:lnTo>
                <a:lnTo>
                  <a:pt x="4883" y="8211"/>
                </a:lnTo>
                <a:lnTo>
                  <a:pt x="4884" y="8215"/>
                </a:lnTo>
                <a:lnTo>
                  <a:pt x="4838" y="8226"/>
                </a:lnTo>
                <a:lnTo>
                  <a:pt x="4781" y="8128"/>
                </a:lnTo>
                <a:lnTo>
                  <a:pt x="4730" y="8100"/>
                </a:lnTo>
                <a:lnTo>
                  <a:pt x="4743" y="8103"/>
                </a:lnTo>
                <a:lnTo>
                  <a:pt x="4735" y="8100"/>
                </a:lnTo>
                <a:lnTo>
                  <a:pt x="4770" y="8105"/>
                </a:lnTo>
                <a:lnTo>
                  <a:pt x="4781" y="8088"/>
                </a:lnTo>
                <a:lnTo>
                  <a:pt x="4695" y="8002"/>
                </a:lnTo>
                <a:lnTo>
                  <a:pt x="4696" y="7997"/>
                </a:lnTo>
                <a:lnTo>
                  <a:pt x="4695" y="7996"/>
                </a:lnTo>
                <a:lnTo>
                  <a:pt x="4710" y="7948"/>
                </a:lnTo>
                <a:lnTo>
                  <a:pt x="4654" y="7893"/>
                </a:lnTo>
                <a:lnTo>
                  <a:pt x="4677" y="7800"/>
                </a:lnTo>
                <a:lnTo>
                  <a:pt x="4637" y="7737"/>
                </a:lnTo>
                <a:lnTo>
                  <a:pt x="4639" y="7734"/>
                </a:lnTo>
                <a:lnTo>
                  <a:pt x="4637" y="7731"/>
                </a:lnTo>
                <a:lnTo>
                  <a:pt x="4730" y="7598"/>
                </a:lnTo>
                <a:lnTo>
                  <a:pt x="4730" y="7512"/>
                </a:lnTo>
                <a:lnTo>
                  <a:pt x="4735" y="7465"/>
                </a:lnTo>
                <a:lnTo>
                  <a:pt x="4740" y="7285"/>
                </a:lnTo>
                <a:lnTo>
                  <a:pt x="4740" y="7258"/>
                </a:lnTo>
                <a:lnTo>
                  <a:pt x="4695" y="7178"/>
                </a:lnTo>
                <a:lnTo>
                  <a:pt x="4697" y="7176"/>
                </a:lnTo>
                <a:lnTo>
                  <a:pt x="4695" y="7172"/>
                </a:lnTo>
                <a:lnTo>
                  <a:pt x="4722" y="7140"/>
                </a:lnTo>
                <a:lnTo>
                  <a:pt x="4703" y="7103"/>
                </a:lnTo>
                <a:lnTo>
                  <a:pt x="4686" y="7073"/>
                </a:lnTo>
                <a:lnTo>
                  <a:pt x="4637" y="7057"/>
                </a:lnTo>
                <a:lnTo>
                  <a:pt x="4602" y="6994"/>
                </a:lnTo>
                <a:lnTo>
                  <a:pt x="4597" y="6930"/>
                </a:lnTo>
                <a:lnTo>
                  <a:pt x="4533" y="6856"/>
                </a:lnTo>
                <a:lnTo>
                  <a:pt x="4516" y="6844"/>
                </a:lnTo>
                <a:lnTo>
                  <a:pt x="4488" y="6804"/>
                </a:lnTo>
                <a:lnTo>
                  <a:pt x="4464" y="6809"/>
                </a:lnTo>
                <a:lnTo>
                  <a:pt x="4459" y="6806"/>
                </a:lnTo>
                <a:lnTo>
                  <a:pt x="4457" y="6806"/>
                </a:lnTo>
                <a:lnTo>
                  <a:pt x="4367" y="6832"/>
                </a:lnTo>
                <a:lnTo>
                  <a:pt x="4320" y="6757"/>
                </a:lnTo>
                <a:lnTo>
                  <a:pt x="4170" y="6792"/>
                </a:lnTo>
                <a:lnTo>
                  <a:pt x="4101" y="6780"/>
                </a:lnTo>
                <a:lnTo>
                  <a:pt x="3986" y="6832"/>
                </a:lnTo>
                <a:lnTo>
                  <a:pt x="3974" y="6740"/>
                </a:lnTo>
                <a:lnTo>
                  <a:pt x="4072" y="6648"/>
                </a:lnTo>
                <a:lnTo>
                  <a:pt x="4101" y="6573"/>
                </a:lnTo>
                <a:lnTo>
                  <a:pt x="3894" y="6487"/>
                </a:lnTo>
                <a:lnTo>
                  <a:pt x="3796" y="6578"/>
                </a:lnTo>
                <a:lnTo>
                  <a:pt x="3762" y="6666"/>
                </a:lnTo>
                <a:lnTo>
                  <a:pt x="3704" y="6643"/>
                </a:lnTo>
                <a:lnTo>
                  <a:pt x="3681" y="6659"/>
                </a:lnTo>
                <a:lnTo>
                  <a:pt x="3678" y="6662"/>
                </a:lnTo>
                <a:lnTo>
                  <a:pt x="3681" y="6666"/>
                </a:lnTo>
                <a:lnTo>
                  <a:pt x="3664" y="6676"/>
                </a:lnTo>
                <a:lnTo>
                  <a:pt x="3485" y="6699"/>
                </a:lnTo>
                <a:lnTo>
                  <a:pt x="3415" y="6752"/>
                </a:lnTo>
                <a:lnTo>
                  <a:pt x="3347" y="6654"/>
                </a:lnTo>
                <a:lnTo>
                  <a:pt x="3197" y="6608"/>
                </a:lnTo>
                <a:lnTo>
                  <a:pt x="3168" y="6527"/>
                </a:lnTo>
                <a:lnTo>
                  <a:pt x="3024" y="6464"/>
                </a:lnTo>
                <a:lnTo>
                  <a:pt x="2984" y="6366"/>
                </a:lnTo>
                <a:lnTo>
                  <a:pt x="2989" y="6273"/>
                </a:lnTo>
                <a:lnTo>
                  <a:pt x="2996" y="6273"/>
                </a:lnTo>
                <a:lnTo>
                  <a:pt x="3012" y="6273"/>
                </a:lnTo>
                <a:lnTo>
                  <a:pt x="2984" y="6222"/>
                </a:lnTo>
                <a:lnTo>
                  <a:pt x="2991" y="6220"/>
                </a:lnTo>
                <a:lnTo>
                  <a:pt x="2989" y="6215"/>
                </a:lnTo>
                <a:lnTo>
                  <a:pt x="3028" y="6206"/>
                </a:lnTo>
                <a:lnTo>
                  <a:pt x="2996" y="6187"/>
                </a:lnTo>
                <a:lnTo>
                  <a:pt x="3011" y="6157"/>
                </a:lnTo>
                <a:lnTo>
                  <a:pt x="3028" y="6110"/>
                </a:lnTo>
                <a:lnTo>
                  <a:pt x="3015" y="6084"/>
                </a:lnTo>
                <a:lnTo>
                  <a:pt x="3001" y="6061"/>
                </a:lnTo>
                <a:lnTo>
                  <a:pt x="3030" y="5957"/>
                </a:lnTo>
                <a:lnTo>
                  <a:pt x="3001" y="5945"/>
                </a:lnTo>
                <a:lnTo>
                  <a:pt x="3001" y="5842"/>
                </a:lnTo>
                <a:lnTo>
                  <a:pt x="2938" y="5761"/>
                </a:lnTo>
                <a:lnTo>
                  <a:pt x="2939" y="5757"/>
                </a:lnTo>
                <a:lnTo>
                  <a:pt x="2938" y="5755"/>
                </a:lnTo>
                <a:lnTo>
                  <a:pt x="2955" y="5709"/>
                </a:lnTo>
                <a:lnTo>
                  <a:pt x="2898" y="5628"/>
                </a:lnTo>
                <a:lnTo>
                  <a:pt x="2899" y="5626"/>
                </a:lnTo>
                <a:lnTo>
                  <a:pt x="2898" y="5623"/>
                </a:lnTo>
                <a:lnTo>
                  <a:pt x="2903" y="5611"/>
                </a:lnTo>
                <a:lnTo>
                  <a:pt x="2905" y="5613"/>
                </a:lnTo>
                <a:lnTo>
                  <a:pt x="2926" y="5582"/>
                </a:lnTo>
                <a:lnTo>
                  <a:pt x="2891" y="5496"/>
                </a:lnTo>
                <a:lnTo>
                  <a:pt x="2903" y="5421"/>
                </a:lnTo>
                <a:lnTo>
                  <a:pt x="3019" y="5375"/>
                </a:lnTo>
                <a:lnTo>
                  <a:pt x="2972" y="5283"/>
                </a:lnTo>
                <a:lnTo>
                  <a:pt x="3001" y="5254"/>
                </a:lnTo>
                <a:lnTo>
                  <a:pt x="3010" y="5211"/>
                </a:lnTo>
                <a:lnTo>
                  <a:pt x="3012" y="5195"/>
                </a:lnTo>
                <a:lnTo>
                  <a:pt x="2972" y="5167"/>
                </a:lnTo>
                <a:lnTo>
                  <a:pt x="2949" y="5110"/>
                </a:lnTo>
                <a:lnTo>
                  <a:pt x="2834" y="5121"/>
                </a:lnTo>
                <a:lnTo>
                  <a:pt x="2707" y="5006"/>
                </a:lnTo>
                <a:lnTo>
                  <a:pt x="2724" y="4983"/>
                </a:lnTo>
                <a:lnTo>
                  <a:pt x="2757" y="4935"/>
                </a:lnTo>
                <a:lnTo>
                  <a:pt x="2701" y="4891"/>
                </a:lnTo>
                <a:lnTo>
                  <a:pt x="2679" y="4781"/>
                </a:lnTo>
                <a:lnTo>
                  <a:pt x="2638" y="4753"/>
                </a:lnTo>
                <a:lnTo>
                  <a:pt x="2575" y="4609"/>
                </a:lnTo>
                <a:lnTo>
                  <a:pt x="2563" y="4522"/>
                </a:lnTo>
                <a:lnTo>
                  <a:pt x="2448" y="4534"/>
                </a:lnTo>
                <a:lnTo>
                  <a:pt x="2396" y="4471"/>
                </a:lnTo>
                <a:lnTo>
                  <a:pt x="2361" y="4539"/>
                </a:lnTo>
                <a:lnTo>
                  <a:pt x="2321" y="4580"/>
                </a:lnTo>
                <a:lnTo>
                  <a:pt x="2241" y="4614"/>
                </a:lnTo>
                <a:lnTo>
                  <a:pt x="2137" y="4546"/>
                </a:lnTo>
                <a:lnTo>
                  <a:pt x="2111" y="4554"/>
                </a:lnTo>
                <a:lnTo>
                  <a:pt x="2114" y="4557"/>
                </a:lnTo>
                <a:lnTo>
                  <a:pt x="2051" y="4574"/>
                </a:lnTo>
                <a:lnTo>
                  <a:pt x="2028" y="4614"/>
                </a:lnTo>
                <a:lnTo>
                  <a:pt x="1953" y="4580"/>
                </a:lnTo>
                <a:lnTo>
                  <a:pt x="1722" y="4723"/>
                </a:lnTo>
                <a:lnTo>
                  <a:pt x="1648" y="4701"/>
                </a:lnTo>
                <a:lnTo>
                  <a:pt x="1561" y="4753"/>
                </a:lnTo>
                <a:lnTo>
                  <a:pt x="1551" y="4789"/>
                </a:lnTo>
                <a:lnTo>
                  <a:pt x="1584" y="4839"/>
                </a:lnTo>
                <a:lnTo>
                  <a:pt x="1581" y="4840"/>
                </a:lnTo>
                <a:lnTo>
                  <a:pt x="1584" y="4844"/>
                </a:lnTo>
                <a:lnTo>
                  <a:pt x="1515" y="4868"/>
                </a:lnTo>
                <a:lnTo>
                  <a:pt x="1497" y="4989"/>
                </a:lnTo>
                <a:lnTo>
                  <a:pt x="1492" y="4995"/>
                </a:lnTo>
                <a:lnTo>
                  <a:pt x="1491" y="4994"/>
                </a:lnTo>
                <a:lnTo>
                  <a:pt x="1489" y="4998"/>
                </a:lnTo>
                <a:lnTo>
                  <a:pt x="1492" y="5000"/>
                </a:lnTo>
                <a:lnTo>
                  <a:pt x="1469" y="5031"/>
                </a:lnTo>
                <a:lnTo>
                  <a:pt x="1464" y="5041"/>
                </a:lnTo>
                <a:lnTo>
                  <a:pt x="1461" y="5041"/>
                </a:lnTo>
                <a:lnTo>
                  <a:pt x="1457" y="5046"/>
                </a:lnTo>
                <a:lnTo>
                  <a:pt x="1394" y="5046"/>
                </a:lnTo>
                <a:lnTo>
                  <a:pt x="1393" y="5053"/>
                </a:lnTo>
                <a:lnTo>
                  <a:pt x="1388" y="5104"/>
                </a:lnTo>
                <a:lnTo>
                  <a:pt x="1384" y="5104"/>
                </a:lnTo>
                <a:lnTo>
                  <a:pt x="1383" y="5110"/>
                </a:lnTo>
                <a:lnTo>
                  <a:pt x="1348" y="5104"/>
                </a:lnTo>
                <a:lnTo>
                  <a:pt x="1285" y="5006"/>
                </a:lnTo>
                <a:lnTo>
                  <a:pt x="1210" y="5018"/>
                </a:lnTo>
                <a:lnTo>
                  <a:pt x="1187" y="4977"/>
                </a:lnTo>
                <a:lnTo>
                  <a:pt x="1124" y="4868"/>
                </a:lnTo>
                <a:lnTo>
                  <a:pt x="996" y="4902"/>
                </a:lnTo>
                <a:lnTo>
                  <a:pt x="882" y="4833"/>
                </a:lnTo>
                <a:lnTo>
                  <a:pt x="841" y="4741"/>
                </a:lnTo>
                <a:lnTo>
                  <a:pt x="841" y="4735"/>
                </a:lnTo>
                <a:lnTo>
                  <a:pt x="841" y="4632"/>
                </a:lnTo>
                <a:lnTo>
                  <a:pt x="778" y="4609"/>
                </a:lnTo>
                <a:lnTo>
                  <a:pt x="754" y="4574"/>
                </a:lnTo>
                <a:lnTo>
                  <a:pt x="756" y="4570"/>
                </a:lnTo>
                <a:lnTo>
                  <a:pt x="754" y="4569"/>
                </a:lnTo>
                <a:lnTo>
                  <a:pt x="764" y="4539"/>
                </a:lnTo>
                <a:lnTo>
                  <a:pt x="731" y="4539"/>
                </a:lnTo>
                <a:lnTo>
                  <a:pt x="745" y="4522"/>
                </a:lnTo>
                <a:lnTo>
                  <a:pt x="769" y="4485"/>
                </a:lnTo>
                <a:lnTo>
                  <a:pt x="657" y="4367"/>
                </a:lnTo>
                <a:lnTo>
                  <a:pt x="693" y="4394"/>
                </a:lnTo>
                <a:lnTo>
                  <a:pt x="665" y="4363"/>
                </a:lnTo>
                <a:lnTo>
                  <a:pt x="663" y="4360"/>
                </a:lnTo>
                <a:lnTo>
                  <a:pt x="617" y="4315"/>
                </a:lnTo>
                <a:lnTo>
                  <a:pt x="605" y="4252"/>
                </a:lnTo>
                <a:lnTo>
                  <a:pt x="606" y="4250"/>
                </a:lnTo>
                <a:lnTo>
                  <a:pt x="605" y="4246"/>
                </a:lnTo>
                <a:lnTo>
                  <a:pt x="632" y="4192"/>
                </a:lnTo>
                <a:lnTo>
                  <a:pt x="593" y="4159"/>
                </a:lnTo>
                <a:lnTo>
                  <a:pt x="421" y="4143"/>
                </a:lnTo>
                <a:lnTo>
                  <a:pt x="368" y="4078"/>
                </a:lnTo>
                <a:lnTo>
                  <a:pt x="328" y="4113"/>
                </a:lnTo>
                <a:lnTo>
                  <a:pt x="300" y="4136"/>
                </a:lnTo>
                <a:lnTo>
                  <a:pt x="202" y="4131"/>
                </a:lnTo>
                <a:lnTo>
                  <a:pt x="190" y="4010"/>
                </a:lnTo>
                <a:lnTo>
                  <a:pt x="193" y="4012"/>
                </a:lnTo>
                <a:lnTo>
                  <a:pt x="192" y="4005"/>
                </a:lnTo>
                <a:lnTo>
                  <a:pt x="190" y="4004"/>
                </a:lnTo>
                <a:lnTo>
                  <a:pt x="184" y="3952"/>
                </a:lnTo>
                <a:lnTo>
                  <a:pt x="149" y="3923"/>
                </a:lnTo>
                <a:lnTo>
                  <a:pt x="149" y="3871"/>
                </a:lnTo>
                <a:lnTo>
                  <a:pt x="69" y="3848"/>
                </a:lnTo>
                <a:lnTo>
                  <a:pt x="72" y="3844"/>
                </a:lnTo>
                <a:lnTo>
                  <a:pt x="69" y="3843"/>
                </a:lnTo>
                <a:lnTo>
                  <a:pt x="138" y="3745"/>
                </a:lnTo>
                <a:lnTo>
                  <a:pt x="121" y="3589"/>
                </a:lnTo>
                <a:lnTo>
                  <a:pt x="121" y="3588"/>
                </a:lnTo>
                <a:lnTo>
                  <a:pt x="121" y="3583"/>
                </a:lnTo>
                <a:lnTo>
                  <a:pt x="149" y="3527"/>
                </a:lnTo>
                <a:lnTo>
                  <a:pt x="138" y="3456"/>
                </a:lnTo>
                <a:lnTo>
                  <a:pt x="149" y="3405"/>
                </a:lnTo>
                <a:lnTo>
                  <a:pt x="138" y="3375"/>
                </a:lnTo>
                <a:lnTo>
                  <a:pt x="98" y="3382"/>
                </a:lnTo>
                <a:lnTo>
                  <a:pt x="75" y="3347"/>
                </a:lnTo>
                <a:lnTo>
                  <a:pt x="219" y="3249"/>
                </a:lnTo>
                <a:lnTo>
                  <a:pt x="224" y="3209"/>
                </a:lnTo>
                <a:lnTo>
                  <a:pt x="294" y="3174"/>
                </a:lnTo>
                <a:lnTo>
                  <a:pt x="247" y="3024"/>
                </a:lnTo>
                <a:lnTo>
                  <a:pt x="207" y="2967"/>
                </a:lnTo>
                <a:lnTo>
                  <a:pt x="207" y="2846"/>
                </a:lnTo>
                <a:lnTo>
                  <a:pt x="156" y="2835"/>
                </a:lnTo>
                <a:lnTo>
                  <a:pt x="63" y="2742"/>
                </a:lnTo>
                <a:lnTo>
                  <a:pt x="63" y="2684"/>
                </a:lnTo>
                <a:lnTo>
                  <a:pt x="64" y="2684"/>
                </a:lnTo>
                <a:lnTo>
                  <a:pt x="63" y="2679"/>
                </a:lnTo>
                <a:lnTo>
                  <a:pt x="86" y="2661"/>
                </a:lnTo>
                <a:lnTo>
                  <a:pt x="85" y="2639"/>
                </a:lnTo>
                <a:lnTo>
                  <a:pt x="85" y="2639"/>
                </a:lnTo>
                <a:lnTo>
                  <a:pt x="66" y="2349"/>
                </a:lnTo>
                <a:lnTo>
                  <a:pt x="63" y="2298"/>
                </a:lnTo>
                <a:lnTo>
                  <a:pt x="0" y="2109"/>
                </a:lnTo>
                <a:lnTo>
                  <a:pt x="2" y="2108"/>
                </a:lnTo>
                <a:lnTo>
                  <a:pt x="0" y="2102"/>
                </a:lnTo>
                <a:lnTo>
                  <a:pt x="69" y="2079"/>
                </a:lnTo>
                <a:lnTo>
                  <a:pt x="69" y="2079"/>
                </a:lnTo>
                <a:lnTo>
                  <a:pt x="76" y="2076"/>
                </a:lnTo>
                <a:lnTo>
                  <a:pt x="835" y="1751"/>
                </a:lnTo>
                <a:lnTo>
                  <a:pt x="991" y="1688"/>
                </a:lnTo>
                <a:lnTo>
                  <a:pt x="1538" y="1376"/>
                </a:lnTo>
                <a:lnTo>
                  <a:pt x="1802" y="1222"/>
                </a:lnTo>
                <a:lnTo>
                  <a:pt x="2253" y="1008"/>
                </a:lnTo>
                <a:lnTo>
                  <a:pt x="2742" y="766"/>
                </a:lnTo>
                <a:lnTo>
                  <a:pt x="3019" y="680"/>
                </a:lnTo>
                <a:lnTo>
                  <a:pt x="3019" y="680"/>
                </a:lnTo>
                <a:lnTo>
                  <a:pt x="3043" y="672"/>
                </a:lnTo>
                <a:lnTo>
                  <a:pt x="3070" y="663"/>
                </a:lnTo>
                <a:lnTo>
                  <a:pt x="3030" y="512"/>
                </a:lnTo>
                <a:lnTo>
                  <a:pt x="3122" y="444"/>
                </a:lnTo>
                <a:lnTo>
                  <a:pt x="3278" y="472"/>
                </a:lnTo>
                <a:lnTo>
                  <a:pt x="3301" y="621"/>
                </a:lnTo>
                <a:lnTo>
                  <a:pt x="3489" y="573"/>
                </a:lnTo>
                <a:lnTo>
                  <a:pt x="3485" y="570"/>
                </a:lnTo>
                <a:lnTo>
                  <a:pt x="3934" y="461"/>
                </a:lnTo>
                <a:lnTo>
                  <a:pt x="3935" y="462"/>
                </a:lnTo>
                <a:lnTo>
                  <a:pt x="3939" y="461"/>
                </a:lnTo>
                <a:lnTo>
                  <a:pt x="3946" y="472"/>
                </a:lnTo>
                <a:lnTo>
                  <a:pt x="3965" y="518"/>
                </a:lnTo>
                <a:lnTo>
                  <a:pt x="3974" y="536"/>
                </a:lnTo>
                <a:lnTo>
                  <a:pt x="3974" y="541"/>
                </a:lnTo>
                <a:lnTo>
                  <a:pt x="3974" y="542"/>
                </a:lnTo>
                <a:lnTo>
                  <a:pt x="3963" y="617"/>
                </a:lnTo>
                <a:lnTo>
                  <a:pt x="3998" y="663"/>
                </a:lnTo>
                <a:lnTo>
                  <a:pt x="4009" y="674"/>
                </a:lnTo>
                <a:lnTo>
                  <a:pt x="4009" y="726"/>
                </a:lnTo>
                <a:lnTo>
                  <a:pt x="3876" y="852"/>
                </a:lnTo>
                <a:lnTo>
                  <a:pt x="3951" y="945"/>
                </a:lnTo>
                <a:lnTo>
                  <a:pt x="3894" y="973"/>
                </a:lnTo>
                <a:lnTo>
                  <a:pt x="3957" y="1048"/>
                </a:lnTo>
                <a:lnTo>
                  <a:pt x="3957" y="1054"/>
                </a:lnTo>
                <a:lnTo>
                  <a:pt x="3957" y="1094"/>
                </a:lnTo>
                <a:lnTo>
                  <a:pt x="3929" y="1112"/>
                </a:lnTo>
                <a:lnTo>
                  <a:pt x="3946" y="1152"/>
                </a:lnTo>
                <a:lnTo>
                  <a:pt x="3980" y="1164"/>
                </a:lnTo>
                <a:lnTo>
                  <a:pt x="4060" y="1285"/>
                </a:lnTo>
                <a:lnTo>
                  <a:pt x="4101" y="1267"/>
                </a:lnTo>
                <a:lnTo>
                  <a:pt x="4130" y="1308"/>
                </a:lnTo>
                <a:lnTo>
                  <a:pt x="4141" y="1383"/>
                </a:lnTo>
                <a:lnTo>
                  <a:pt x="4234" y="1411"/>
                </a:lnTo>
                <a:lnTo>
                  <a:pt x="4591" y="1411"/>
                </a:lnTo>
                <a:lnTo>
                  <a:pt x="4568" y="1112"/>
                </a:lnTo>
                <a:lnTo>
                  <a:pt x="4631" y="1106"/>
                </a:lnTo>
                <a:lnTo>
                  <a:pt x="4660" y="1135"/>
                </a:lnTo>
                <a:lnTo>
                  <a:pt x="4695" y="1089"/>
                </a:lnTo>
                <a:lnTo>
                  <a:pt x="4746" y="1106"/>
                </a:lnTo>
                <a:lnTo>
                  <a:pt x="4786" y="1060"/>
                </a:lnTo>
                <a:lnTo>
                  <a:pt x="4873" y="1129"/>
                </a:lnTo>
                <a:lnTo>
                  <a:pt x="4873" y="1101"/>
                </a:lnTo>
                <a:lnTo>
                  <a:pt x="4879" y="1101"/>
                </a:lnTo>
                <a:lnTo>
                  <a:pt x="4902" y="1101"/>
                </a:lnTo>
                <a:lnTo>
                  <a:pt x="4873" y="1060"/>
                </a:lnTo>
                <a:lnTo>
                  <a:pt x="4919" y="1003"/>
                </a:lnTo>
                <a:lnTo>
                  <a:pt x="4922" y="1005"/>
                </a:lnTo>
                <a:lnTo>
                  <a:pt x="4925" y="1003"/>
                </a:lnTo>
                <a:lnTo>
                  <a:pt x="5144" y="1152"/>
                </a:lnTo>
                <a:lnTo>
                  <a:pt x="5219" y="1147"/>
                </a:lnTo>
                <a:lnTo>
                  <a:pt x="5305" y="1215"/>
                </a:lnTo>
                <a:lnTo>
                  <a:pt x="5363" y="1222"/>
                </a:lnTo>
                <a:lnTo>
                  <a:pt x="5375" y="1256"/>
                </a:lnTo>
                <a:lnTo>
                  <a:pt x="5639" y="1325"/>
                </a:lnTo>
                <a:lnTo>
                  <a:pt x="5705" y="1396"/>
                </a:lnTo>
                <a:lnTo>
                  <a:pt x="5726" y="1371"/>
                </a:lnTo>
                <a:lnTo>
                  <a:pt x="5731" y="1376"/>
                </a:lnTo>
                <a:lnTo>
                  <a:pt x="5748" y="1388"/>
                </a:lnTo>
                <a:lnTo>
                  <a:pt x="5824" y="1434"/>
                </a:lnTo>
                <a:lnTo>
                  <a:pt x="5789" y="1509"/>
                </a:lnTo>
                <a:lnTo>
                  <a:pt x="5778" y="1734"/>
                </a:lnTo>
                <a:lnTo>
                  <a:pt x="5908" y="1785"/>
                </a:lnTo>
                <a:lnTo>
                  <a:pt x="5979" y="1762"/>
                </a:lnTo>
                <a:lnTo>
                  <a:pt x="5983" y="1763"/>
                </a:lnTo>
                <a:lnTo>
                  <a:pt x="5985" y="1762"/>
                </a:lnTo>
                <a:lnTo>
                  <a:pt x="6073" y="1785"/>
                </a:lnTo>
                <a:lnTo>
                  <a:pt x="6197" y="1722"/>
                </a:lnTo>
                <a:lnTo>
                  <a:pt x="6232" y="1711"/>
                </a:lnTo>
                <a:lnTo>
                  <a:pt x="6234" y="1713"/>
                </a:lnTo>
                <a:lnTo>
                  <a:pt x="6238" y="1711"/>
                </a:lnTo>
                <a:lnTo>
                  <a:pt x="6255" y="1739"/>
                </a:lnTo>
                <a:lnTo>
                  <a:pt x="6238" y="1786"/>
                </a:lnTo>
                <a:lnTo>
                  <a:pt x="6175" y="1820"/>
                </a:lnTo>
                <a:lnTo>
                  <a:pt x="6214" y="1877"/>
                </a:lnTo>
                <a:lnTo>
                  <a:pt x="6348" y="1837"/>
                </a:lnTo>
                <a:lnTo>
                  <a:pt x="6359" y="1837"/>
                </a:lnTo>
                <a:lnTo>
                  <a:pt x="6348" y="1786"/>
                </a:lnTo>
                <a:lnTo>
                  <a:pt x="6411" y="1746"/>
                </a:lnTo>
                <a:lnTo>
                  <a:pt x="6412" y="1748"/>
                </a:lnTo>
                <a:lnTo>
                  <a:pt x="6416" y="1746"/>
                </a:lnTo>
                <a:lnTo>
                  <a:pt x="6445" y="1814"/>
                </a:lnTo>
                <a:lnTo>
                  <a:pt x="6549" y="1792"/>
                </a:lnTo>
                <a:lnTo>
                  <a:pt x="6578" y="1729"/>
                </a:lnTo>
                <a:lnTo>
                  <a:pt x="6641" y="1729"/>
                </a:lnTo>
                <a:lnTo>
                  <a:pt x="6681" y="1665"/>
                </a:lnTo>
                <a:lnTo>
                  <a:pt x="6820" y="1601"/>
                </a:lnTo>
                <a:lnTo>
                  <a:pt x="6938" y="1636"/>
                </a:lnTo>
                <a:lnTo>
                  <a:pt x="7033" y="1618"/>
                </a:lnTo>
                <a:lnTo>
                  <a:pt x="7160" y="1544"/>
                </a:lnTo>
                <a:lnTo>
                  <a:pt x="7162" y="1545"/>
                </a:lnTo>
                <a:lnTo>
                  <a:pt x="7494" y="1343"/>
                </a:lnTo>
                <a:lnTo>
                  <a:pt x="7495" y="1343"/>
                </a:lnTo>
                <a:lnTo>
                  <a:pt x="7500" y="1341"/>
                </a:lnTo>
                <a:lnTo>
                  <a:pt x="7494" y="1336"/>
                </a:lnTo>
                <a:lnTo>
                  <a:pt x="7535" y="1313"/>
                </a:lnTo>
                <a:lnTo>
                  <a:pt x="7793" y="1038"/>
                </a:lnTo>
                <a:lnTo>
                  <a:pt x="7880" y="939"/>
                </a:lnTo>
                <a:lnTo>
                  <a:pt x="7915" y="910"/>
                </a:lnTo>
                <a:lnTo>
                  <a:pt x="7851" y="859"/>
                </a:lnTo>
                <a:lnTo>
                  <a:pt x="7810" y="754"/>
                </a:lnTo>
                <a:lnTo>
                  <a:pt x="7817" y="755"/>
                </a:lnTo>
                <a:lnTo>
                  <a:pt x="7817" y="754"/>
                </a:lnTo>
                <a:lnTo>
                  <a:pt x="7931" y="761"/>
                </a:lnTo>
                <a:lnTo>
                  <a:pt x="8099" y="761"/>
                </a:lnTo>
                <a:lnTo>
                  <a:pt x="8346" y="766"/>
                </a:lnTo>
                <a:lnTo>
                  <a:pt x="8352" y="766"/>
                </a:lnTo>
                <a:lnTo>
                  <a:pt x="8375" y="911"/>
                </a:lnTo>
                <a:lnTo>
                  <a:pt x="8565" y="945"/>
                </a:lnTo>
                <a:lnTo>
                  <a:pt x="8709" y="893"/>
                </a:lnTo>
                <a:lnTo>
                  <a:pt x="8715" y="897"/>
                </a:lnTo>
                <a:lnTo>
                  <a:pt x="8738" y="887"/>
                </a:lnTo>
                <a:lnTo>
                  <a:pt x="8741" y="888"/>
                </a:lnTo>
                <a:lnTo>
                  <a:pt x="8744" y="887"/>
                </a:lnTo>
                <a:lnTo>
                  <a:pt x="8783" y="901"/>
                </a:lnTo>
                <a:lnTo>
                  <a:pt x="8755" y="847"/>
                </a:lnTo>
                <a:lnTo>
                  <a:pt x="8790" y="818"/>
                </a:lnTo>
                <a:lnTo>
                  <a:pt x="8623" y="570"/>
                </a:lnTo>
                <a:lnTo>
                  <a:pt x="8594" y="472"/>
                </a:lnTo>
                <a:lnTo>
                  <a:pt x="8652" y="444"/>
                </a:lnTo>
                <a:lnTo>
                  <a:pt x="8646" y="398"/>
                </a:lnTo>
                <a:lnTo>
                  <a:pt x="8664" y="403"/>
                </a:lnTo>
                <a:lnTo>
                  <a:pt x="8674" y="380"/>
                </a:lnTo>
                <a:lnTo>
                  <a:pt x="8657" y="380"/>
                </a:lnTo>
                <a:lnTo>
                  <a:pt x="8669" y="328"/>
                </a:lnTo>
                <a:lnTo>
                  <a:pt x="8594" y="288"/>
                </a:lnTo>
                <a:lnTo>
                  <a:pt x="8893" y="156"/>
                </a:lnTo>
                <a:lnTo>
                  <a:pt x="8928" y="156"/>
                </a:lnTo>
                <a:lnTo>
                  <a:pt x="8931" y="157"/>
                </a:lnTo>
                <a:lnTo>
                  <a:pt x="8936" y="157"/>
                </a:lnTo>
                <a:lnTo>
                  <a:pt x="8934" y="156"/>
                </a:lnTo>
                <a:lnTo>
                  <a:pt x="8997" y="149"/>
                </a:lnTo>
                <a:lnTo>
                  <a:pt x="9049" y="104"/>
                </a:lnTo>
                <a:lnTo>
                  <a:pt x="9337" y="93"/>
                </a:lnTo>
                <a:lnTo>
                  <a:pt x="9377" y="161"/>
                </a:lnTo>
                <a:lnTo>
                  <a:pt x="9279" y="323"/>
                </a:lnTo>
                <a:lnTo>
                  <a:pt x="9291" y="512"/>
                </a:lnTo>
                <a:lnTo>
                  <a:pt x="9481" y="456"/>
                </a:lnTo>
                <a:lnTo>
                  <a:pt x="9775" y="559"/>
                </a:lnTo>
                <a:lnTo>
                  <a:pt x="9827" y="519"/>
                </a:lnTo>
                <a:lnTo>
                  <a:pt x="9908" y="536"/>
                </a:lnTo>
                <a:lnTo>
                  <a:pt x="9901" y="438"/>
                </a:lnTo>
                <a:lnTo>
                  <a:pt x="9904" y="439"/>
                </a:lnTo>
                <a:lnTo>
                  <a:pt x="9903" y="433"/>
                </a:lnTo>
                <a:lnTo>
                  <a:pt x="9901" y="432"/>
                </a:lnTo>
                <a:lnTo>
                  <a:pt x="9901" y="403"/>
                </a:lnTo>
                <a:lnTo>
                  <a:pt x="10029" y="363"/>
                </a:lnTo>
                <a:lnTo>
                  <a:pt x="10080" y="247"/>
                </a:lnTo>
                <a:lnTo>
                  <a:pt x="10138" y="247"/>
                </a:lnTo>
                <a:lnTo>
                  <a:pt x="10213" y="138"/>
                </a:lnTo>
                <a:lnTo>
                  <a:pt x="10282" y="104"/>
                </a:lnTo>
                <a:lnTo>
                  <a:pt x="10305" y="58"/>
                </a:lnTo>
                <a:lnTo>
                  <a:pt x="10357" y="17"/>
                </a:lnTo>
                <a:lnTo>
                  <a:pt x="10420" y="0"/>
                </a:lnTo>
                <a:lnTo>
                  <a:pt x="10472" y="52"/>
                </a:lnTo>
                <a:lnTo>
                  <a:pt x="10529" y="52"/>
                </a:lnTo>
                <a:lnTo>
                  <a:pt x="10536" y="52"/>
                </a:lnTo>
                <a:lnTo>
                  <a:pt x="10610" y="98"/>
                </a:lnTo>
                <a:lnTo>
                  <a:pt x="10622" y="179"/>
                </a:lnTo>
                <a:lnTo>
                  <a:pt x="10720" y="196"/>
                </a:lnTo>
                <a:lnTo>
                  <a:pt x="10685" y="335"/>
                </a:lnTo>
                <a:lnTo>
                  <a:pt x="10720" y="357"/>
                </a:lnTo>
                <a:lnTo>
                  <a:pt x="10690" y="375"/>
                </a:lnTo>
                <a:lnTo>
                  <a:pt x="10689" y="373"/>
                </a:lnTo>
                <a:lnTo>
                  <a:pt x="10685" y="375"/>
                </a:lnTo>
                <a:lnTo>
                  <a:pt x="10676" y="361"/>
                </a:lnTo>
                <a:lnTo>
                  <a:pt x="10616" y="426"/>
                </a:lnTo>
                <a:lnTo>
                  <a:pt x="10627" y="605"/>
                </a:lnTo>
                <a:lnTo>
                  <a:pt x="10680" y="617"/>
                </a:lnTo>
                <a:lnTo>
                  <a:pt x="10677" y="621"/>
                </a:lnTo>
                <a:lnTo>
                  <a:pt x="10680" y="622"/>
                </a:lnTo>
                <a:lnTo>
                  <a:pt x="10674" y="633"/>
                </a:lnTo>
                <a:lnTo>
                  <a:pt x="10657" y="651"/>
                </a:lnTo>
                <a:lnTo>
                  <a:pt x="10529" y="565"/>
                </a:lnTo>
                <a:lnTo>
                  <a:pt x="10380" y="530"/>
                </a:lnTo>
                <a:lnTo>
                  <a:pt x="10362" y="547"/>
                </a:lnTo>
                <a:lnTo>
                  <a:pt x="10357" y="622"/>
                </a:lnTo>
                <a:lnTo>
                  <a:pt x="10398" y="660"/>
                </a:lnTo>
                <a:lnTo>
                  <a:pt x="10437" y="691"/>
                </a:lnTo>
                <a:lnTo>
                  <a:pt x="10668" y="668"/>
                </a:lnTo>
                <a:lnTo>
                  <a:pt x="10789" y="714"/>
                </a:lnTo>
                <a:lnTo>
                  <a:pt x="10881" y="668"/>
                </a:lnTo>
                <a:lnTo>
                  <a:pt x="10883" y="670"/>
                </a:lnTo>
                <a:lnTo>
                  <a:pt x="10887" y="668"/>
                </a:lnTo>
                <a:lnTo>
                  <a:pt x="10932" y="714"/>
                </a:lnTo>
                <a:lnTo>
                  <a:pt x="10956" y="703"/>
                </a:lnTo>
                <a:lnTo>
                  <a:pt x="10956" y="705"/>
                </a:lnTo>
                <a:lnTo>
                  <a:pt x="10962" y="703"/>
                </a:lnTo>
                <a:lnTo>
                  <a:pt x="10985" y="784"/>
                </a:lnTo>
                <a:lnTo>
                  <a:pt x="11048" y="818"/>
                </a:lnTo>
                <a:lnTo>
                  <a:pt x="11025" y="829"/>
                </a:lnTo>
                <a:lnTo>
                  <a:pt x="11023" y="828"/>
                </a:lnTo>
                <a:lnTo>
                  <a:pt x="11020" y="829"/>
                </a:lnTo>
                <a:lnTo>
                  <a:pt x="10997" y="841"/>
                </a:lnTo>
                <a:lnTo>
                  <a:pt x="11030" y="852"/>
                </a:lnTo>
                <a:lnTo>
                  <a:pt x="11044" y="842"/>
                </a:lnTo>
                <a:lnTo>
                  <a:pt x="11042" y="841"/>
                </a:lnTo>
                <a:lnTo>
                  <a:pt x="11330" y="599"/>
                </a:lnTo>
                <a:lnTo>
                  <a:pt x="11440" y="507"/>
                </a:lnTo>
                <a:lnTo>
                  <a:pt x="11474" y="426"/>
                </a:lnTo>
                <a:lnTo>
                  <a:pt x="11457" y="363"/>
                </a:lnTo>
                <a:lnTo>
                  <a:pt x="11481" y="311"/>
                </a:lnTo>
                <a:lnTo>
                  <a:pt x="11509" y="288"/>
                </a:lnTo>
                <a:lnTo>
                  <a:pt x="11589" y="207"/>
                </a:lnTo>
                <a:lnTo>
                  <a:pt x="11624" y="219"/>
                </a:lnTo>
                <a:lnTo>
                  <a:pt x="11607" y="270"/>
                </a:lnTo>
                <a:lnTo>
                  <a:pt x="11642" y="328"/>
                </a:lnTo>
                <a:lnTo>
                  <a:pt x="11791" y="335"/>
                </a:lnTo>
                <a:lnTo>
                  <a:pt x="11889" y="628"/>
                </a:lnTo>
                <a:lnTo>
                  <a:pt x="11888" y="630"/>
                </a:lnTo>
                <a:lnTo>
                  <a:pt x="11889" y="633"/>
                </a:lnTo>
                <a:lnTo>
                  <a:pt x="11877" y="651"/>
                </a:lnTo>
                <a:lnTo>
                  <a:pt x="11768" y="812"/>
                </a:lnTo>
                <a:lnTo>
                  <a:pt x="11716" y="893"/>
                </a:lnTo>
                <a:lnTo>
                  <a:pt x="11715" y="891"/>
                </a:lnTo>
                <a:lnTo>
                  <a:pt x="11710" y="899"/>
                </a:lnTo>
                <a:lnTo>
                  <a:pt x="11975" y="1245"/>
                </a:lnTo>
                <a:lnTo>
                  <a:pt x="11975" y="1469"/>
                </a:lnTo>
                <a:lnTo>
                  <a:pt x="12091" y="1515"/>
                </a:lnTo>
                <a:lnTo>
                  <a:pt x="12275" y="1440"/>
                </a:lnTo>
                <a:lnTo>
                  <a:pt x="12459" y="1573"/>
                </a:lnTo>
                <a:lnTo>
                  <a:pt x="12361" y="1843"/>
                </a:lnTo>
                <a:lnTo>
                  <a:pt x="12419" y="1890"/>
                </a:lnTo>
                <a:lnTo>
                  <a:pt x="12534" y="1860"/>
                </a:lnTo>
                <a:lnTo>
                  <a:pt x="12678" y="1913"/>
                </a:lnTo>
                <a:lnTo>
                  <a:pt x="12868" y="1913"/>
                </a:lnTo>
                <a:lnTo>
                  <a:pt x="12892" y="1890"/>
                </a:lnTo>
                <a:lnTo>
                  <a:pt x="12920" y="1820"/>
                </a:lnTo>
                <a:lnTo>
                  <a:pt x="13042" y="1868"/>
                </a:lnTo>
                <a:lnTo>
                  <a:pt x="13233" y="1940"/>
                </a:lnTo>
                <a:lnTo>
                  <a:pt x="13298" y="1865"/>
                </a:lnTo>
                <a:lnTo>
                  <a:pt x="13352" y="1797"/>
                </a:lnTo>
                <a:lnTo>
                  <a:pt x="13462" y="1792"/>
                </a:lnTo>
                <a:lnTo>
                  <a:pt x="13560" y="1682"/>
                </a:lnTo>
                <a:lnTo>
                  <a:pt x="13698" y="1722"/>
                </a:lnTo>
                <a:lnTo>
                  <a:pt x="13749" y="1832"/>
                </a:lnTo>
                <a:lnTo>
                  <a:pt x="13870" y="1953"/>
                </a:lnTo>
                <a:lnTo>
                  <a:pt x="13859" y="2102"/>
                </a:lnTo>
                <a:lnTo>
                  <a:pt x="13870" y="2264"/>
                </a:lnTo>
                <a:lnTo>
                  <a:pt x="13893" y="2276"/>
                </a:lnTo>
                <a:lnTo>
                  <a:pt x="14279" y="2472"/>
                </a:lnTo>
                <a:lnTo>
                  <a:pt x="14286" y="2495"/>
                </a:lnTo>
                <a:lnTo>
                  <a:pt x="14263" y="2495"/>
                </a:lnTo>
                <a:lnTo>
                  <a:pt x="14296" y="2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40"/>
            <a:endParaRPr lang="nl-BE" sz="2400" dirty="0">
              <a:solidFill>
                <a:srgbClr val="373636"/>
              </a:solidFill>
              <a:latin typeface="FlandersArtSerif-Regular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E3103221-865D-056C-A802-CBE12F0CEC8E}"/>
              </a:ext>
            </a:extLst>
          </p:cNvPr>
          <p:cNvSpPr txBox="1">
            <a:spLocks/>
          </p:cNvSpPr>
          <p:nvPr/>
        </p:nvSpPr>
        <p:spPr>
          <a:xfrm>
            <a:off x="954950" y="2783756"/>
            <a:ext cx="10388816" cy="3617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6"/>
              </a:buBlip>
              <a:defRPr sz="22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7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8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9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6"/>
              </a:buBlip>
              <a:defRPr sz="14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defTabSz="1219140">
              <a:buFont typeface="Courier New" panose="02070309020205020404" pitchFamily="49" charset="0"/>
              <a:buChar char="o"/>
            </a:pPr>
            <a:r>
              <a:rPr lang="en-US" sz="2133" dirty="0">
                <a:solidFill>
                  <a:srgbClr val="373636"/>
                </a:solidFill>
              </a:rPr>
              <a:t>1 Federal government</a:t>
            </a:r>
          </a:p>
          <a:p>
            <a:pPr marL="918886" lvl="1" indent="-342900" defTabSz="1219140"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rgbClr val="373636"/>
                </a:solidFill>
              </a:rPr>
              <a:t>Defense, Migration, Social Security,…</a:t>
            </a:r>
          </a:p>
          <a:p>
            <a:pPr marL="575986" lvl="1" indent="0" defTabSz="1219140">
              <a:buNone/>
            </a:pPr>
            <a:endParaRPr lang="en-US" sz="2133" dirty="0">
              <a:solidFill>
                <a:srgbClr val="373636"/>
              </a:solidFill>
            </a:endParaRPr>
          </a:p>
          <a:p>
            <a:pPr marL="342891" indent="-342891" defTabSz="1219140">
              <a:buFont typeface="Courier New" panose="02070309020205020404" pitchFamily="49" charset="0"/>
              <a:buChar char="o"/>
            </a:pPr>
            <a:r>
              <a:rPr lang="en-US" sz="2133" dirty="0">
                <a:solidFill>
                  <a:srgbClr val="373636"/>
                </a:solidFill>
              </a:rPr>
              <a:t>3 Regions: Flanders, Wallonia, Brussels</a:t>
            </a:r>
          </a:p>
          <a:p>
            <a:pPr marL="918886" lvl="1" indent="-342900" defTabSz="1219140"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rgbClr val="373636"/>
                </a:solidFill>
              </a:rPr>
              <a:t>Transport, Environment, Business,…</a:t>
            </a:r>
          </a:p>
          <a:p>
            <a:pPr marL="575986" lvl="1" indent="0" defTabSz="1219140">
              <a:buNone/>
            </a:pPr>
            <a:endParaRPr lang="en-US" sz="2133" dirty="0">
              <a:solidFill>
                <a:srgbClr val="373636"/>
              </a:solidFill>
            </a:endParaRPr>
          </a:p>
          <a:p>
            <a:pPr marL="342891" indent="-342891" defTabSz="1219140">
              <a:buFont typeface="Courier New" panose="02070309020205020404" pitchFamily="49" charset="0"/>
              <a:buChar char="o"/>
            </a:pPr>
            <a:r>
              <a:rPr lang="en-US" sz="2133" dirty="0">
                <a:solidFill>
                  <a:srgbClr val="373636"/>
                </a:solidFill>
              </a:rPr>
              <a:t>3 Communities: Flemish, French-speaking, German-speaking</a:t>
            </a:r>
          </a:p>
          <a:p>
            <a:pPr marL="918886" lvl="1" indent="-342900" defTabSz="1219140"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rgbClr val="373636"/>
                </a:solidFill>
              </a:rPr>
              <a:t>Education, Culture, Tourism,…</a:t>
            </a:r>
          </a:p>
          <a:p>
            <a:pPr indent="-14" defTabSz="1219140">
              <a:buNone/>
            </a:pPr>
            <a:endParaRPr lang="en-US" sz="2133" dirty="0">
              <a:solidFill>
                <a:srgbClr val="373636"/>
              </a:solidFill>
            </a:endParaRPr>
          </a:p>
          <a:p>
            <a:pPr indent="-14" defTabSz="1219140">
              <a:buNone/>
            </a:pPr>
            <a:r>
              <a:rPr lang="en-US" sz="2133" i="1" dirty="0">
                <a:solidFill>
                  <a:srgbClr val="373636"/>
                </a:solidFill>
              </a:rPr>
              <a:t>Flanders = Region + Community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C613B2A6-267D-6015-7EB1-A8DEAA313E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4950" y="1268584"/>
            <a:ext cx="704901" cy="71943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64FE5C-8EFA-27B0-2EE5-A3DCC6E45C5C}"/>
              </a:ext>
            </a:extLst>
          </p:cNvPr>
          <p:cNvSpPr txBox="1">
            <a:spLocks/>
          </p:cNvSpPr>
          <p:nvPr/>
        </p:nvSpPr>
        <p:spPr>
          <a:xfrm>
            <a:off x="2018202" y="1628302"/>
            <a:ext cx="9817223" cy="9868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6"/>
              </a:buBlip>
              <a:defRPr sz="22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7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8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9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6"/>
              </a:buBlip>
              <a:defRPr sz="14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>
              <a:buNone/>
            </a:pPr>
            <a:r>
              <a:rPr lang="en-US" sz="2133" b="1" dirty="0">
                <a:solidFill>
                  <a:srgbClr val="373636"/>
                </a:solidFill>
              </a:rPr>
              <a:t>Belgium</a:t>
            </a:r>
            <a:r>
              <a:rPr lang="en-US" sz="2133" dirty="0">
                <a:solidFill>
                  <a:srgbClr val="373636"/>
                </a:solidFill>
              </a:rPr>
              <a:t> is a </a:t>
            </a:r>
            <a:r>
              <a:rPr lang="en-US" sz="2133" b="1" dirty="0">
                <a:solidFill>
                  <a:srgbClr val="373636"/>
                </a:solidFill>
              </a:rPr>
              <a:t>federal</a:t>
            </a:r>
            <a:r>
              <a:rPr lang="en-US" sz="2133" dirty="0">
                <a:solidFill>
                  <a:srgbClr val="373636"/>
                </a:solidFill>
              </a:rPr>
              <a:t> state </a:t>
            </a:r>
            <a:r>
              <a:rPr lang="en-US" sz="2133" b="1" dirty="0">
                <a:solidFill>
                  <a:srgbClr val="373636"/>
                </a:solidFill>
              </a:rPr>
              <a:t>without hierarchy </a:t>
            </a:r>
            <a:r>
              <a:rPr lang="en-US" sz="2133" dirty="0">
                <a:solidFill>
                  <a:srgbClr val="373636"/>
                </a:solidFill>
              </a:rPr>
              <a:t>between governments</a:t>
            </a:r>
          </a:p>
        </p:txBody>
      </p:sp>
    </p:spTree>
    <p:extLst>
      <p:ext uri="{BB962C8B-B14F-4D97-AF65-F5344CB8AC3E}">
        <p14:creationId xmlns:p14="http://schemas.microsoft.com/office/powerpoint/2010/main" val="32107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0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5" grpId="0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5" grpId="0"/>
          <p:bldP spid="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D05393-0ABC-402D-8002-98EF761EF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870" y="3193712"/>
            <a:ext cx="5512261" cy="470576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nl-BE" dirty="0">
                <a:solidFill>
                  <a:schemeClr val="accent3"/>
                </a:solidFill>
              </a:rPr>
              <a:t>FLEMISH COMPENTENCES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DC66B41-7A18-45D5-BBE8-CC1AE83E2D31}"/>
              </a:ext>
            </a:extLst>
          </p:cNvPr>
          <p:cNvSpPr txBox="1">
            <a:spLocks/>
          </p:cNvSpPr>
          <p:nvPr/>
        </p:nvSpPr>
        <p:spPr>
          <a:xfrm>
            <a:off x="6364995" y="3693300"/>
            <a:ext cx="1993195" cy="354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14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Spatial planning</a:t>
            </a:r>
          </a:p>
        </p:txBody>
      </p:sp>
      <p:sp>
        <p:nvSpPr>
          <p:cNvPr id="70" name="Tekstvak 48">
            <a:extLst>
              <a:ext uri="{FF2B5EF4-FFF2-40B4-BE49-F238E27FC236}">
                <a16:creationId xmlns:a16="http://schemas.microsoft.com/office/drawing/2014/main" id="{B0095C6E-2318-4285-B0BB-D4085121205A}"/>
              </a:ext>
            </a:extLst>
          </p:cNvPr>
          <p:cNvSpPr txBox="1"/>
          <p:nvPr/>
        </p:nvSpPr>
        <p:spPr>
          <a:xfrm rot="16200000">
            <a:off x="4810304" y="4538250"/>
            <a:ext cx="253734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67" b="1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Bold" panose="00000800000000000000" charset="0"/>
                <a:ea typeface="+mn-ea"/>
                <a:cs typeface="+mn-cs"/>
              </a:rPr>
              <a:t>ENVIRONMENT</a:t>
            </a:r>
            <a:endParaRPr kumimoji="0" lang="it-IT" sz="2667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Regular" panose="00000500000000000000" charset="0"/>
              <a:ea typeface="+mn-ea"/>
              <a:cs typeface="+mn-cs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D709102-F446-431B-9549-27C96BAB1087}"/>
              </a:ext>
            </a:extLst>
          </p:cNvPr>
          <p:cNvSpPr txBox="1">
            <a:spLocks/>
          </p:cNvSpPr>
          <p:nvPr/>
        </p:nvSpPr>
        <p:spPr>
          <a:xfrm rot="16200000">
            <a:off x="2131131" y="2116911"/>
            <a:ext cx="2231319" cy="640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14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6B6B6B">
                    <a:lumMod val="60000"/>
                    <a:lumOff val="40000"/>
                  </a:srgb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Land development and conservation</a:t>
            </a:r>
          </a:p>
        </p:txBody>
      </p:sp>
      <p:sp>
        <p:nvSpPr>
          <p:cNvPr id="31" name="Tekstvak 48">
            <a:extLst>
              <a:ext uri="{FF2B5EF4-FFF2-40B4-BE49-F238E27FC236}">
                <a16:creationId xmlns:a16="http://schemas.microsoft.com/office/drawing/2014/main" id="{867AA2E1-0DA2-4DE3-ADCE-322986EF63E3}"/>
              </a:ext>
            </a:extLst>
          </p:cNvPr>
          <p:cNvSpPr txBox="1"/>
          <p:nvPr/>
        </p:nvSpPr>
        <p:spPr>
          <a:xfrm>
            <a:off x="5835134" y="2693977"/>
            <a:ext cx="328790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67" b="1" i="0" u="none" strike="noStrike" kern="1200" cap="none" spc="0" normalizeH="0" baseline="0" noProof="0">
                <a:ln>
                  <a:noFill/>
                </a:ln>
                <a:solidFill>
                  <a:srgbClr val="6B6B6B">
                    <a:lumMod val="60000"/>
                    <a:lumOff val="40000"/>
                  </a:srgbClr>
                </a:solidFill>
                <a:effectLst/>
                <a:uLnTx/>
                <a:uFillTx/>
                <a:latin typeface="FlandersArtSans-Bold" panose="00000800000000000000" charset="0"/>
                <a:ea typeface="+mn-ea"/>
                <a:cs typeface="+mn-cs"/>
              </a:rPr>
              <a:t>Living and housing</a:t>
            </a:r>
            <a:endParaRPr kumimoji="0" lang="it-IT" sz="2667" b="0" i="0" u="none" strike="noStrike" kern="1200" cap="none" spc="0" normalizeH="0" baseline="0" noProof="0">
              <a:ln>
                <a:noFill/>
              </a:ln>
              <a:solidFill>
                <a:srgbClr val="6B6B6B">
                  <a:lumMod val="60000"/>
                  <a:lumOff val="40000"/>
                </a:srgbClr>
              </a:solidFill>
              <a:effectLst/>
              <a:uLnTx/>
              <a:uFillTx/>
              <a:latin typeface="FlandersArtSans-Regular" panose="00000500000000000000" charset="0"/>
              <a:ea typeface="+mn-ea"/>
              <a:cs typeface="+mn-cs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2A72F0C-AB74-4CE9-9798-5FF39092C17D}"/>
              </a:ext>
            </a:extLst>
          </p:cNvPr>
          <p:cNvSpPr txBox="1">
            <a:spLocks/>
          </p:cNvSpPr>
          <p:nvPr/>
        </p:nvSpPr>
        <p:spPr>
          <a:xfrm rot="16200000">
            <a:off x="7783076" y="4068027"/>
            <a:ext cx="1947896" cy="345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14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Medium"/>
                <a:ea typeface="+mn-ea"/>
                <a:cs typeface="+mn-cs"/>
              </a:rPr>
              <a:t>WATER POLICY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29AA2F9-8100-4F9A-A382-E7D10CAA184D}"/>
              </a:ext>
            </a:extLst>
          </p:cNvPr>
          <p:cNvSpPr txBox="1">
            <a:spLocks/>
          </p:cNvSpPr>
          <p:nvPr/>
        </p:nvSpPr>
        <p:spPr>
          <a:xfrm>
            <a:off x="2471738" y="3693300"/>
            <a:ext cx="3363396" cy="354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14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Agriculture and sea </a:t>
            </a:r>
            <a:r>
              <a:rPr lang="en-US" sz="2133" dirty="0">
                <a:solidFill>
                  <a:srgbClr val="373636"/>
                </a:solidFill>
              </a:rPr>
              <a:t>f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isheries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sp>
        <p:nvSpPr>
          <p:cNvPr id="35" name="Title 6">
            <a:extLst>
              <a:ext uri="{FF2B5EF4-FFF2-40B4-BE49-F238E27FC236}">
                <a16:creationId xmlns:a16="http://schemas.microsoft.com/office/drawing/2014/main" id="{4F094DCE-FC41-467D-9FBE-BC258B8D2023}"/>
              </a:ext>
            </a:extLst>
          </p:cNvPr>
          <p:cNvSpPr txBox="1">
            <a:spLocks/>
          </p:cNvSpPr>
          <p:nvPr/>
        </p:nvSpPr>
        <p:spPr>
          <a:xfrm rot="16200000">
            <a:off x="4727864" y="2004663"/>
            <a:ext cx="1822680" cy="47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500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0" i="0" u="none" strike="noStrike" kern="1200" cap="none" spc="0" normalizeH="0" baseline="0" noProof="0">
                <a:ln>
                  <a:noFill/>
                </a:ln>
                <a:solidFill>
                  <a:srgbClr val="001E64"/>
                </a:solidFill>
                <a:effectLst/>
                <a:uLnTx/>
                <a:uFillTx/>
                <a:latin typeface="FlandersArtSans-Bold" panose="00000800000000000000" pitchFamily="2" charset="0"/>
                <a:ea typeface="+mj-ea"/>
              </a:rPr>
              <a:t>Tourism</a:t>
            </a:r>
          </a:p>
        </p:txBody>
      </p:sp>
      <p:sp>
        <p:nvSpPr>
          <p:cNvPr id="36" name="Tekstvak 48">
            <a:extLst>
              <a:ext uri="{FF2B5EF4-FFF2-40B4-BE49-F238E27FC236}">
                <a16:creationId xmlns:a16="http://schemas.microsoft.com/office/drawing/2014/main" id="{14E05156-94F4-4060-911F-83A87392F6A9}"/>
              </a:ext>
            </a:extLst>
          </p:cNvPr>
          <p:cNvSpPr txBox="1"/>
          <p:nvPr/>
        </p:nvSpPr>
        <p:spPr>
          <a:xfrm rot="16200000">
            <a:off x="7188654" y="4565020"/>
            <a:ext cx="237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B6B6B">
                    <a:lumMod val="60000"/>
                    <a:lumOff val="40000"/>
                  </a:srgbClr>
                </a:solidFill>
                <a:effectLst/>
                <a:uLnTx/>
                <a:uFillTx/>
                <a:latin typeface="FlandersArtSerif-Regular"/>
                <a:ea typeface="+mn-ea"/>
                <a:cs typeface="+mn-cs"/>
              </a:rPr>
              <a:t>Animal welfare</a:t>
            </a:r>
          </a:p>
        </p:txBody>
      </p:sp>
      <p:sp>
        <p:nvSpPr>
          <p:cNvPr id="37" name="Tekstvak 48">
            <a:extLst>
              <a:ext uri="{FF2B5EF4-FFF2-40B4-BE49-F238E27FC236}">
                <a16:creationId xmlns:a16="http://schemas.microsoft.com/office/drawing/2014/main" id="{C341C9F8-4BA4-4289-A071-08F714C8BCF0}"/>
              </a:ext>
            </a:extLst>
          </p:cNvPr>
          <p:cNvSpPr txBox="1"/>
          <p:nvPr/>
        </p:nvSpPr>
        <p:spPr>
          <a:xfrm rot="16200000">
            <a:off x="3210998" y="2013354"/>
            <a:ext cx="163722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67" b="1" i="0" u="none" strike="noStrike" kern="1200" cap="none" spc="0" normalizeH="0" baseline="0" noProof="0">
                <a:ln>
                  <a:noFill/>
                </a:ln>
                <a:solidFill>
                  <a:srgbClr val="001E64"/>
                </a:solidFill>
                <a:effectLst/>
                <a:uLnTx/>
                <a:uFillTx/>
                <a:latin typeface="FlandersArtSans-Bold" panose="00000800000000000000" charset="0"/>
                <a:ea typeface="+mn-ea"/>
                <a:cs typeface="+mn-cs"/>
              </a:rPr>
              <a:t>ENERGY</a:t>
            </a:r>
            <a:r>
              <a:rPr kumimoji="0" lang="it-IT" sz="2667" b="1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Bold" panose="00000800000000000000" charset="0"/>
                <a:ea typeface="+mn-ea"/>
                <a:cs typeface="+mn-cs"/>
              </a:rPr>
              <a:t> </a:t>
            </a:r>
            <a:r>
              <a:rPr kumimoji="0" lang="it-IT" sz="2667" b="1" i="0" u="none" strike="noStrike" kern="1200" cap="none" spc="0" normalizeH="0" baseline="0" noProof="0">
                <a:ln>
                  <a:noFill/>
                </a:ln>
                <a:solidFill>
                  <a:srgbClr val="001E64"/>
                </a:solidFill>
                <a:effectLst/>
                <a:uLnTx/>
                <a:uFillTx/>
                <a:latin typeface="FlandersArtSans-Bold" panose="00000800000000000000" charset="0"/>
                <a:ea typeface="+mn-ea"/>
                <a:cs typeface="+mn-cs"/>
              </a:rPr>
              <a:t>POLICY</a:t>
            </a:r>
            <a:endParaRPr kumimoji="0" lang="it-IT" sz="2667" b="0" i="0" u="none" strike="noStrike" kern="1200" cap="none" spc="0" normalizeH="0" baseline="0" noProof="0">
              <a:ln>
                <a:noFill/>
              </a:ln>
              <a:solidFill>
                <a:srgbClr val="001E64"/>
              </a:solidFill>
              <a:effectLst/>
              <a:uLnTx/>
              <a:uFillTx/>
              <a:latin typeface="FlandersArtSans-Regular" panose="00000500000000000000" charset="0"/>
              <a:ea typeface="+mn-ea"/>
              <a:cs typeface="+mn-cs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51ACDE8-9D02-4116-888D-EECEE93E094E}"/>
              </a:ext>
            </a:extLst>
          </p:cNvPr>
          <p:cNvSpPr txBox="1">
            <a:spLocks/>
          </p:cNvSpPr>
          <p:nvPr/>
        </p:nvSpPr>
        <p:spPr>
          <a:xfrm>
            <a:off x="9000004" y="3693301"/>
            <a:ext cx="2001371" cy="181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14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Municipalities, provinces and intermunicipal </a:t>
            </a:r>
            <a:r>
              <a:rPr lang="en-US" sz="2133">
                <a:solidFill>
                  <a:srgbClr val="373636"/>
                </a:solidFill>
              </a:rPr>
              <a:t>partnerships</a:t>
            </a: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sp>
        <p:nvSpPr>
          <p:cNvPr id="40" name="Title 6">
            <a:extLst>
              <a:ext uri="{FF2B5EF4-FFF2-40B4-BE49-F238E27FC236}">
                <a16:creationId xmlns:a16="http://schemas.microsoft.com/office/drawing/2014/main" id="{D1FBC7B6-9590-4489-B975-315D30502280}"/>
              </a:ext>
            </a:extLst>
          </p:cNvPr>
          <p:cNvSpPr txBox="1">
            <a:spLocks/>
          </p:cNvSpPr>
          <p:nvPr/>
        </p:nvSpPr>
        <p:spPr>
          <a:xfrm>
            <a:off x="6335483" y="4017627"/>
            <a:ext cx="1822680" cy="47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500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E64"/>
                </a:solidFill>
                <a:effectLst/>
                <a:uLnTx/>
                <a:uFillTx/>
                <a:latin typeface="FlandersArtSans-Bold" panose="00000800000000000000" pitchFamily="2" charset="0"/>
                <a:ea typeface="+mj-ea"/>
              </a:rPr>
              <a:t>Employment</a:t>
            </a:r>
          </a:p>
        </p:txBody>
      </p:sp>
      <p:sp>
        <p:nvSpPr>
          <p:cNvPr id="41" name="Title 6">
            <a:extLst>
              <a:ext uri="{FF2B5EF4-FFF2-40B4-BE49-F238E27FC236}">
                <a16:creationId xmlns:a16="http://schemas.microsoft.com/office/drawing/2014/main" id="{3A4815E9-9DB5-4D7A-BDE8-E1123857A797}"/>
              </a:ext>
            </a:extLst>
          </p:cNvPr>
          <p:cNvSpPr txBox="1">
            <a:spLocks/>
          </p:cNvSpPr>
          <p:nvPr/>
        </p:nvSpPr>
        <p:spPr>
          <a:xfrm>
            <a:off x="2949347" y="4079536"/>
            <a:ext cx="1822680" cy="47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500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srgbClr val="001E64"/>
                </a:solidFill>
                <a:effectLst/>
                <a:uLnTx/>
                <a:uFillTx/>
                <a:latin typeface="FlandersArtSans-Bold" panose="00000800000000000000" pitchFamily="2" charset="0"/>
                <a:ea typeface="+mj-ea"/>
              </a:rPr>
              <a:t>Culture</a:t>
            </a:r>
          </a:p>
        </p:txBody>
      </p:sp>
      <p:sp>
        <p:nvSpPr>
          <p:cNvPr id="42" name="Tekstvak 48">
            <a:extLst>
              <a:ext uri="{FF2B5EF4-FFF2-40B4-BE49-F238E27FC236}">
                <a16:creationId xmlns:a16="http://schemas.microsoft.com/office/drawing/2014/main" id="{5964CE39-A858-4BC5-AEFE-3279CA0696D1}"/>
              </a:ext>
            </a:extLst>
          </p:cNvPr>
          <p:cNvSpPr txBox="1"/>
          <p:nvPr/>
        </p:nvSpPr>
        <p:spPr>
          <a:xfrm rot="16200000">
            <a:off x="3983747" y="4540521"/>
            <a:ext cx="175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erif-Regular"/>
                <a:ea typeface="+mn-ea"/>
                <a:cs typeface="+mn-cs"/>
              </a:rPr>
              <a:t>Healthcare (partially)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188EFFFD-C6FE-4438-8A38-C00C1823E33F}"/>
              </a:ext>
            </a:extLst>
          </p:cNvPr>
          <p:cNvSpPr txBox="1">
            <a:spLocks/>
          </p:cNvSpPr>
          <p:nvPr/>
        </p:nvSpPr>
        <p:spPr>
          <a:xfrm rot="16200000">
            <a:off x="1658501" y="4934803"/>
            <a:ext cx="1947896" cy="345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14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Medium"/>
                <a:ea typeface="+mn-ea"/>
                <a:cs typeface="+mn-cs"/>
              </a:rPr>
              <a:t>EDUCATION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F3FEBD96-F39F-48B1-A18D-5F1AC8518728}"/>
              </a:ext>
            </a:extLst>
          </p:cNvPr>
          <p:cNvSpPr txBox="1">
            <a:spLocks/>
          </p:cNvSpPr>
          <p:nvPr/>
        </p:nvSpPr>
        <p:spPr>
          <a:xfrm rot="16200000">
            <a:off x="5335148" y="1210531"/>
            <a:ext cx="1947896" cy="869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14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933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Assistance to persons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167F43A2-B418-4D38-B9FC-FDBC3B0E8102}"/>
              </a:ext>
            </a:extLst>
          </p:cNvPr>
          <p:cNvSpPr txBox="1">
            <a:spLocks/>
          </p:cNvSpPr>
          <p:nvPr/>
        </p:nvSpPr>
        <p:spPr>
          <a:xfrm rot="16200000">
            <a:off x="4649348" y="4849080"/>
            <a:ext cx="1947896" cy="6882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14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2133" b="1">
                <a:solidFill>
                  <a:srgbClr val="6B6B6B">
                    <a:lumMod val="60000"/>
                    <a:lumOff val="40000"/>
                  </a:srgbClr>
                </a:solidFill>
                <a:latin typeface="FlandersArtSans-Medium"/>
              </a:rPr>
              <a:t>Y</a:t>
            </a:r>
            <a:r>
              <a:rPr kumimoji="0" lang="en-US" sz="2133" b="1" i="0" u="none" strike="noStrike" kern="1200" cap="none" spc="0" normalizeH="0" baseline="0" noProof="0">
                <a:ln>
                  <a:noFill/>
                </a:ln>
                <a:solidFill>
                  <a:srgbClr val="6B6B6B">
                    <a:lumMod val="60000"/>
                    <a:lumOff val="40000"/>
                  </a:srgbClr>
                </a:solidFill>
                <a:effectLst/>
                <a:uLnTx/>
                <a:uFillTx/>
                <a:latin typeface="FlandersArtSans-Medium"/>
                <a:ea typeface="+mn-ea"/>
                <a:cs typeface="+mn-cs"/>
              </a:rPr>
              <a:t>outh and family policy</a:t>
            </a:r>
          </a:p>
        </p:txBody>
      </p:sp>
      <p:sp>
        <p:nvSpPr>
          <p:cNvPr id="47" name="Title 6">
            <a:extLst>
              <a:ext uri="{FF2B5EF4-FFF2-40B4-BE49-F238E27FC236}">
                <a16:creationId xmlns:a16="http://schemas.microsoft.com/office/drawing/2014/main" id="{E71C788B-0965-47A7-AC81-5D166C325BFB}"/>
              </a:ext>
            </a:extLst>
          </p:cNvPr>
          <p:cNvSpPr txBox="1">
            <a:spLocks/>
          </p:cNvSpPr>
          <p:nvPr/>
        </p:nvSpPr>
        <p:spPr>
          <a:xfrm>
            <a:off x="972907" y="3174663"/>
            <a:ext cx="1822680" cy="47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500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srgbClr val="6B6B6B">
                    <a:lumMod val="60000"/>
                    <a:lumOff val="40000"/>
                  </a:srgbClr>
                </a:solidFill>
                <a:effectLst/>
                <a:uLnTx/>
                <a:uFillTx/>
                <a:latin typeface="FlandersArtSans-Bold" panose="00000800000000000000" pitchFamily="2" charset="0"/>
                <a:ea typeface="+mj-ea"/>
              </a:rPr>
              <a:t>Daycare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E958771-0C34-4728-BE12-BCE04AF2F977}"/>
              </a:ext>
            </a:extLst>
          </p:cNvPr>
          <p:cNvSpPr txBox="1">
            <a:spLocks/>
          </p:cNvSpPr>
          <p:nvPr/>
        </p:nvSpPr>
        <p:spPr>
          <a:xfrm>
            <a:off x="6366341" y="4379101"/>
            <a:ext cx="2001371" cy="181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14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2133" dirty="0">
                <a:solidFill>
                  <a:srgbClr val="6B6B6B">
                    <a:lumMod val="60000"/>
                    <a:lumOff val="40000"/>
                  </a:srgbClr>
                </a:solidFill>
              </a:rPr>
              <a:t>E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6B6B6B">
                    <a:lumMod val="60000"/>
                    <a:lumOff val="40000"/>
                  </a:srgb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lderly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6B6B6B">
                    <a:lumMod val="60000"/>
                    <a:lumOff val="40000"/>
                  </a:srgb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 and disability policy</a:t>
            </a:r>
          </a:p>
        </p:txBody>
      </p:sp>
      <p:sp>
        <p:nvSpPr>
          <p:cNvPr id="50" name="Title 6">
            <a:extLst>
              <a:ext uri="{FF2B5EF4-FFF2-40B4-BE49-F238E27FC236}">
                <a16:creationId xmlns:a16="http://schemas.microsoft.com/office/drawing/2014/main" id="{FD1067AD-D887-4DC7-9D61-936F4B39AC9D}"/>
              </a:ext>
            </a:extLst>
          </p:cNvPr>
          <p:cNvSpPr txBox="1">
            <a:spLocks/>
          </p:cNvSpPr>
          <p:nvPr/>
        </p:nvSpPr>
        <p:spPr>
          <a:xfrm>
            <a:off x="10731271" y="3193712"/>
            <a:ext cx="659821" cy="47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500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Bold" panose="00000800000000000000" pitchFamily="2" charset="0"/>
                <a:ea typeface="+mj-ea"/>
              </a:rPr>
              <a:t>…</a:t>
            </a:r>
          </a:p>
        </p:txBody>
      </p:sp>
      <p:sp>
        <p:nvSpPr>
          <p:cNvPr id="52" name="Tekstvak 48">
            <a:extLst>
              <a:ext uri="{FF2B5EF4-FFF2-40B4-BE49-F238E27FC236}">
                <a16:creationId xmlns:a16="http://schemas.microsoft.com/office/drawing/2014/main" id="{6E344064-5E49-4AFC-B45E-FE9EE2C54070}"/>
              </a:ext>
            </a:extLst>
          </p:cNvPr>
          <p:cNvSpPr txBox="1"/>
          <p:nvPr/>
        </p:nvSpPr>
        <p:spPr>
          <a:xfrm rot="16200000">
            <a:off x="4088525" y="1916384"/>
            <a:ext cx="175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6B6B6B">
                    <a:lumMod val="60000"/>
                    <a:lumOff val="40000"/>
                  </a:srgbClr>
                </a:solidFill>
                <a:effectLst/>
                <a:uLnTx/>
                <a:uFillTx/>
                <a:latin typeface="FlandersArtSerif-Regular"/>
                <a:ea typeface="+mn-ea"/>
                <a:cs typeface="+mn-cs"/>
              </a:rPr>
              <a:t>Integration of migrants</a:t>
            </a:r>
          </a:p>
        </p:txBody>
      </p:sp>
      <p:sp>
        <p:nvSpPr>
          <p:cNvPr id="53" name="Tekstvak 48">
            <a:extLst>
              <a:ext uri="{FF2B5EF4-FFF2-40B4-BE49-F238E27FC236}">
                <a16:creationId xmlns:a16="http://schemas.microsoft.com/office/drawing/2014/main" id="{971C8C0C-97E5-4E5C-AFEE-37F04A185A37}"/>
              </a:ext>
            </a:extLst>
          </p:cNvPr>
          <p:cNvSpPr txBox="1"/>
          <p:nvPr/>
        </p:nvSpPr>
        <p:spPr>
          <a:xfrm>
            <a:off x="2829997" y="4565639"/>
            <a:ext cx="168624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67" b="1" i="0" u="none" strike="noStrike" kern="1200" cap="none" spc="0" normalizeH="0" baseline="0" noProof="0">
                <a:ln>
                  <a:noFill/>
                </a:ln>
                <a:solidFill>
                  <a:srgbClr val="6B6B6B">
                    <a:lumMod val="60000"/>
                    <a:lumOff val="40000"/>
                  </a:srgbClr>
                </a:solidFill>
                <a:effectLst/>
                <a:uLnTx/>
                <a:uFillTx/>
                <a:latin typeface="FlandersArtSans-Bold" panose="00000800000000000000" charset="0"/>
                <a:ea typeface="+mn-ea"/>
                <a:cs typeface="+mn-cs"/>
              </a:rPr>
              <a:t>Justice </a:t>
            </a:r>
            <a:r>
              <a:rPr kumimoji="0" lang="it-IT" sz="2667" b="0" i="0" u="none" strike="noStrike" kern="1200" cap="none" spc="0" normalizeH="0" baseline="0" noProof="0">
                <a:ln>
                  <a:noFill/>
                </a:ln>
                <a:solidFill>
                  <a:srgbClr val="6B6B6B">
                    <a:lumMod val="60000"/>
                    <a:lumOff val="40000"/>
                  </a:srgbClr>
                </a:solidFill>
                <a:effectLst/>
                <a:uLnTx/>
                <a:uFillTx/>
                <a:latin typeface="FlandersArtSans-Medium"/>
                <a:ea typeface="+mn-ea"/>
                <a:cs typeface="+mn-cs"/>
              </a:rPr>
              <a:t>(partially)</a:t>
            </a:r>
          </a:p>
        </p:txBody>
      </p:sp>
      <p:sp>
        <p:nvSpPr>
          <p:cNvPr id="25" name="Tekstvak 48">
            <a:extLst>
              <a:ext uri="{FF2B5EF4-FFF2-40B4-BE49-F238E27FC236}">
                <a16:creationId xmlns:a16="http://schemas.microsoft.com/office/drawing/2014/main" id="{5E166497-8D78-49F2-A0B7-AB701CFE65DC}"/>
              </a:ext>
            </a:extLst>
          </p:cNvPr>
          <p:cNvSpPr txBox="1"/>
          <p:nvPr/>
        </p:nvSpPr>
        <p:spPr>
          <a:xfrm>
            <a:off x="8938408" y="3174663"/>
            <a:ext cx="253734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R="0" lvl="0" indent="0"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67" b="1" i="0" u="none" strike="noStrike" cap="none" spc="0" normalizeH="0" baseline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Bold" panose="00000800000000000000" charset="0"/>
              </a:defRPr>
            </a:lvl1pPr>
          </a:lstStyle>
          <a:p>
            <a:r>
              <a:rPr lang="en-US" cap="all">
                <a:solidFill>
                  <a:srgbClr val="001E64"/>
                </a:solidFill>
              </a:rPr>
              <a:t>Economy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FBB244D-788A-4443-A852-306A36708730}"/>
              </a:ext>
            </a:extLst>
          </p:cNvPr>
          <p:cNvSpPr txBox="1">
            <a:spLocks/>
          </p:cNvSpPr>
          <p:nvPr/>
        </p:nvSpPr>
        <p:spPr>
          <a:xfrm rot="16200000">
            <a:off x="8204632" y="1715344"/>
            <a:ext cx="2231319" cy="640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14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>
                <a:ln>
                  <a:noFill/>
                </a:ln>
                <a:solidFill>
                  <a:srgbClr val="6B6B6B">
                    <a:lumMod val="60000"/>
                    <a:lumOff val="40000"/>
                  </a:srgbClr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Ports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A23A964-56F7-5A0B-530F-5BD8CA26AEA9}"/>
              </a:ext>
            </a:extLst>
          </p:cNvPr>
          <p:cNvSpPr txBox="1"/>
          <p:nvPr/>
        </p:nvSpPr>
        <p:spPr>
          <a:xfrm>
            <a:off x="6283804" y="491531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E64"/>
                </a:solidFill>
                <a:effectLst/>
                <a:uLnTx/>
                <a:uFillTx/>
                <a:latin typeface="FlandersArtSans-Bold" panose="00000800000000000000" pitchFamily="2" charset="0"/>
                <a:ea typeface="+mj-ea"/>
              </a:rPr>
              <a:t>Media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453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8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1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2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9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3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4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7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8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7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51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5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55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56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7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59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60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2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63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67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7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1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72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5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76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 p14:presetBounceEnd="7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9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0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 p14:presetBounceEnd="7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83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4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87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8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91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92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2" fill="hold" grpId="0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95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96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99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0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03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0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46" grpId="0"/>
          <p:bldP spid="70" grpId="0"/>
          <p:bldP spid="30" grpId="0"/>
          <p:bldP spid="31" grpId="0"/>
          <p:bldP spid="32" grpId="0"/>
          <p:bldP spid="33" grpId="0"/>
          <p:bldP spid="35" grpId="0"/>
          <p:bldP spid="36" grpId="0"/>
          <p:bldP spid="37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7" grpId="0"/>
          <p:bldP spid="49" grpId="0"/>
          <p:bldP spid="50" grpId="0"/>
          <p:bldP spid="52" grpId="0"/>
          <p:bldP spid="53" grpId="0"/>
          <p:bldP spid="25" grpId="0"/>
          <p:bldP spid="26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46" grpId="0"/>
          <p:bldP spid="70" grpId="0"/>
          <p:bldP spid="30" grpId="0"/>
          <p:bldP spid="31" grpId="0"/>
          <p:bldP spid="32" grpId="0"/>
          <p:bldP spid="33" grpId="0"/>
          <p:bldP spid="35" grpId="0"/>
          <p:bldP spid="36" grpId="0"/>
          <p:bldP spid="37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7" grpId="0"/>
          <p:bldP spid="49" grpId="0"/>
          <p:bldP spid="50" grpId="0"/>
          <p:bldP spid="52" grpId="0"/>
          <p:bldP spid="53" grpId="0"/>
          <p:bldP spid="25" grpId="0"/>
          <p:bldP spid="26" grpId="0"/>
          <p:bldP spid="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>
            <a:extLst>
              <a:ext uri="{FF2B5EF4-FFF2-40B4-BE49-F238E27FC236}">
                <a16:creationId xmlns:a16="http://schemas.microsoft.com/office/drawing/2014/main" id="{95B99DD4-2FD5-2D74-6A60-FCA072182C1F}"/>
              </a:ext>
            </a:extLst>
          </p:cNvPr>
          <p:cNvSpPr txBox="1"/>
          <p:nvPr/>
        </p:nvSpPr>
        <p:spPr>
          <a:xfrm>
            <a:off x="898320" y="4048018"/>
            <a:ext cx="2951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err="1">
                <a:solidFill>
                  <a:srgbClr val="222D58"/>
                </a:solidFill>
                <a:latin typeface="+mj-lt"/>
              </a:rPr>
              <a:t>Flanders</a:t>
            </a:r>
            <a:r>
              <a:rPr lang="nl-BE" sz="2000">
                <a:solidFill>
                  <a:srgbClr val="222D58"/>
                </a:solidFill>
                <a:latin typeface="+mj-lt"/>
              </a:rPr>
              <a:t> is </a:t>
            </a:r>
            <a:r>
              <a:rPr lang="nl-BE" sz="2000" err="1">
                <a:solidFill>
                  <a:srgbClr val="222D58"/>
                </a:solidFill>
                <a:latin typeface="+mj-lt"/>
              </a:rPr>
              <a:t>externally</a:t>
            </a:r>
            <a:r>
              <a:rPr lang="nl-BE" sz="2000">
                <a:solidFill>
                  <a:srgbClr val="222D58"/>
                </a:solidFill>
                <a:latin typeface="+mj-lt"/>
              </a:rPr>
              <a:t> competent </a:t>
            </a:r>
            <a:r>
              <a:rPr lang="nl-BE" sz="2000" err="1">
                <a:solidFill>
                  <a:srgbClr val="222D58"/>
                </a:solidFill>
                <a:latin typeface="+mj-lt"/>
              </a:rPr>
              <a:t>for</a:t>
            </a:r>
            <a:r>
              <a:rPr lang="nl-BE" sz="2000">
                <a:solidFill>
                  <a:srgbClr val="222D58"/>
                </a:solidFill>
                <a:latin typeface="+mj-lt"/>
              </a:rPr>
              <a:t> </a:t>
            </a:r>
            <a:r>
              <a:rPr lang="nl-BE" sz="2000" err="1">
                <a:solidFill>
                  <a:srgbClr val="222D58"/>
                </a:solidFill>
                <a:latin typeface="+mj-lt"/>
              </a:rPr>
              <a:t>internal</a:t>
            </a:r>
            <a:r>
              <a:rPr lang="nl-BE" sz="2000">
                <a:solidFill>
                  <a:srgbClr val="222D58"/>
                </a:solidFill>
                <a:latin typeface="+mj-lt"/>
              </a:rPr>
              <a:t> </a:t>
            </a:r>
            <a:r>
              <a:rPr lang="nl-BE" sz="2000" err="1">
                <a:solidFill>
                  <a:srgbClr val="222D58"/>
                </a:solidFill>
                <a:latin typeface="+mj-lt"/>
              </a:rPr>
              <a:t>competences</a:t>
            </a:r>
            <a:endParaRPr lang="nl-BE" sz="2000">
              <a:solidFill>
                <a:srgbClr val="222D58"/>
              </a:solidFill>
              <a:latin typeface="+mj-lt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88CCBC0-85A2-D86A-DA9E-FE8BD2D2219A}"/>
              </a:ext>
            </a:extLst>
          </p:cNvPr>
          <p:cNvSpPr txBox="1"/>
          <p:nvPr/>
        </p:nvSpPr>
        <p:spPr>
          <a:xfrm>
            <a:off x="4940158" y="4048018"/>
            <a:ext cx="243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rgbClr val="222D58"/>
                </a:solidFill>
                <a:latin typeface="+mj-lt"/>
              </a:rPr>
              <a:t>Full </a:t>
            </a:r>
          </a:p>
          <a:p>
            <a:pPr algn="ctr"/>
            <a:r>
              <a:rPr lang="nl-BE" sz="2000" dirty="0" err="1">
                <a:solidFill>
                  <a:srgbClr val="222D58"/>
                </a:solidFill>
                <a:latin typeface="+mj-lt"/>
              </a:rPr>
              <a:t>treaty</a:t>
            </a:r>
            <a:r>
              <a:rPr lang="nl-BE" sz="2000" dirty="0">
                <a:solidFill>
                  <a:srgbClr val="222D58"/>
                </a:solidFill>
                <a:latin typeface="+mj-lt"/>
              </a:rPr>
              <a:t>-making power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287832D-BFA8-F165-1ACC-B313C9822FA5}"/>
              </a:ext>
            </a:extLst>
          </p:cNvPr>
          <p:cNvSpPr txBox="1"/>
          <p:nvPr/>
        </p:nvSpPr>
        <p:spPr>
          <a:xfrm>
            <a:off x="8309272" y="4048018"/>
            <a:ext cx="2801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>
                <a:solidFill>
                  <a:srgbClr val="222D58"/>
                </a:solidFill>
                <a:latin typeface="+mj-lt"/>
              </a:rPr>
              <a:t>No </a:t>
            </a:r>
            <a:r>
              <a:rPr lang="nl-BE" sz="2000" err="1">
                <a:solidFill>
                  <a:srgbClr val="222D58"/>
                </a:solidFill>
                <a:latin typeface="+mj-lt"/>
              </a:rPr>
              <a:t>hierarchy</a:t>
            </a:r>
            <a:r>
              <a:rPr lang="nl-BE" sz="2000">
                <a:solidFill>
                  <a:srgbClr val="222D58"/>
                </a:solidFill>
                <a:latin typeface="+mj-lt"/>
              </a:rPr>
              <a:t> </a:t>
            </a:r>
            <a:r>
              <a:rPr lang="nl-BE" sz="2000" err="1">
                <a:solidFill>
                  <a:srgbClr val="222D58"/>
                </a:solidFill>
                <a:latin typeface="+mj-lt"/>
              </a:rPr>
              <a:t>between</a:t>
            </a:r>
            <a:r>
              <a:rPr lang="nl-BE" sz="2000">
                <a:solidFill>
                  <a:srgbClr val="222D58"/>
                </a:solidFill>
                <a:latin typeface="+mj-lt"/>
              </a:rPr>
              <a:t> </a:t>
            </a:r>
            <a:r>
              <a:rPr lang="nl-BE" sz="2000" err="1">
                <a:solidFill>
                  <a:srgbClr val="222D58"/>
                </a:solidFill>
                <a:latin typeface="+mj-lt"/>
              </a:rPr>
              <a:t>Flemish</a:t>
            </a:r>
            <a:r>
              <a:rPr lang="nl-BE" sz="2000">
                <a:solidFill>
                  <a:srgbClr val="222D58"/>
                </a:solidFill>
                <a:latin typeface="+mj-lt"/>
              </a:rPr>
              <a:t> </a:t>
            </a:r>
            <a:r>
              <a:rPr lang="nl-BE" sz="2000" err="1">
                <a:solidFill>
                  <a:srgbClr val="222D58"/>
                </a:solidFill>
                <a:latin typeface="+mj-lt"/>
              </a:rPr>
              <a:t>and</a:t>
            </a:r>
            <a:r>
              <a:rPr lang="nl-BE" sz="2000">
                <a:solidFill>
                  <a:srgbClr val="222D58"/>
                </a:solidFill>
                <a:latin typeface="+mj-lt"/>
              </a:rPr>
              <a:t> </a:t>
            </a:r>
            <a:r>
              <a:rPr lang="nl-BE" sz="2000" err="1">
                <a:solidFill>
                  <a:srgbClr val="222D58"/>
                </a:solidFill>
                <a:latin typeface="+mj-lt"/>
              </a:rPr>
              <a:t>federal</a:t>
            </a:r>
            <a:r>
              <a:rPr lang="nl-BE" sz="2000">
                <a:solidFill>
                  <a:srgbClr val="222D58"/>
                </a:solidFill>
                <a:latin typeface="+mj-lt"/>
              </a:rPr>
              <a:t> </a:t>
            </a:r>
            <a:r>
              <a:rPr lang="nl-BE" sz="2000" err="1">
                <a:solidFill>
                  <a:srgbClr val="222D58"/>
                </a:solidFill>
                <a:latin typeface="+mj-lt"/>
              </a:rPr>
              <a:t>legislation</a:t>
            </a:r>
            <a:endParaRPr lang="nl-BE" sz="2000">
              <a:solidFill>
                <a:srgbClr val="222D58"/>
              </a:solidFill>
              <a:latin typeface="+mj-lt"/>
            </a:endParaRPr>
          </a:p>
        </p:txBody>
      </p:sp>
      <p:sp>
        <p:nvSpPr>
          <p:cNvPr id="18" name="Tekstvak 48">
            <a:extLst>
              <a:ext uri="{FF2B5EF4-FFF2-40B4-BE49-F238E27FC236}">
                <a16:creationId xmlns:a16="http://schemas.microsoft.com/office/drawing/2014/main" id="{781E28CB-0BEA-C7AC-7356-807A25855381}"/>
              </a:ext>
            </a:extLst>
          </p:cNvPr>
          <p:cNvSpPr txBox="1"/>
          <p:nvPr/>
        </p:nvSpPr>
        <p:spPr>
          <a:xfrm>
            <a:off x="818219" y="5515820"/>
            <a:ext cx="369046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219170"/>
            <a:r>
              <a:rPr lang="it-IT" sz="1400" b="1">
                <a:solidFill>
                  <a:srgbClr val="FFEB00"/>
                </a:solidFill>
                <a:latin typeface="FlandersArtSans-Bold"/>
              </a:rPr>
              <a:t>IN FORO INTERNO, </a:t>
            </a:r>
          </a:p>
          <a:p>
            <a:pPr algn="ctr" defTabSz="1219170"/>
            <a:r>
              <a:rPr lang="it-IT" sz="1400" b="1">
                <a:solidFill>
                  <a:srgbClr val="FFEB00"/>
                </a:solidFill>
                <a:latin typeface="FlandersArtSans-Bold"/>
              </a:rPr>
              <a:t>IN FORO EXTERNO </a:t>
            </a:r>
          </a:p>
          <a:p>
            <a:pPr algn="ctr" defTabSz="1219170"/>
            <a:r>
              <a:rPr lang="it-IT" sz="1400">
                <a:solidFill>
                  <a:srgbClr val="FFEB00"/>
                </a:solidFill>
                <a:latin typeface="FlandersArtSans-Regular"/>
              </a:rPr>
              <a:t> (Art. 167 Constitution)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C5DEC75B-2AE8-3B6B-8528-121F1975F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19" y="5584168"/>
            <a:ext cx="501641" cy="601969"/>
          </a:xfrm>
          <a:prstGeom prst="rect">
            <a:avLst/>
          </a:prstGeom>
        </p:spPr>
      </p:pic>
      <p:pic>
        <p:nvPicPr>
          <p:cNvPr id="7" name="Afbeelding 6" descr="Afbeelding met Graphics, zwart, symbool, logo&#10;&#10;Automatisch gegenereerde beschrijving">
            <a:extLst>
              <a:ext uri="{FF2B5EF4-FFF2-40B4-BE49-F238E27FC236}">
                <a16:creationId xmlns:a16="http://schemas.microsoft.com/office/drawing/2014/main" id="{B079F258-A518-2E42-022A-0956E559D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82" y="1692182"/>
            <a:ext cx="2863753" cy="2235600"/>
          </a:xfrm>
          <a:prstGeom prst="rect">
            <a:avLst/>
          </a:prstGeom>
        </p:spPr>
      </p:pic>
      <p:pic>
        <p:nvPicPr>
          <p:cNvPr id="10" name="Afbeelding 9" descr="Afbeelding met symbool, ontwerp&#10;&#10;Automatisch gegenereerde beschrijving">
            <a:extLst>
              <a:ext uri="{FF2B5EF4-FFF2-40B4-BE49-F238E27FC236}">
                <a16:creationId xmlns:a16="http://schemas.microsoft.com/office/drawing/2014/main" id="{61AEFFD1-62A8-CAFB-D9CF-46F96533B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783" y="1692182"/>
            <a:ext cx="2863753" cy="2235600"/>
          </a:xfrm>
          <a:prstGeom prst="rect">
            <a:avLst/>
          </a:prstGeom>
        </p:spPr>
      </p:pic>
      <p:pic>
        <p:nvPicPr>
          <p:cNvPr id="13" name="Afbeelding 12" descr="Afbeelding met symbool, Graphics, cirkel, ontwerp&#10;&#10;Automatisch gegenereerde beschrijving">
            <a:extLst>
              <a:ext uri="{FF2B5EF4-FFF2-40B4-BE49-F238E27FC236}">
                <a16:creationId xmlns:a16="http://schemas.microsoft.com/office/drawing/2014/main" id="{844BD560-A663-8C45-8203-6ECC16B6D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5" y="1691573"/>
            <a:ext cx="2864533" cy="223620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39B0FEB-F783-7027-06AD-E40D647C81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341" t="1515" r="74901" b="74796"/>
          <a:stretch/>
        </p:blipFill>
        <p:spPr>
          <a:xfrm rot="5400000">
            <a:off x="9971120" y="4383034"/>
            <a:ext cx="994789" cy="417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9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9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0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7485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857">
                                          <p:cBhvr additive="base">
                                            <p:cTn id="43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857">
                                          <p:cBhvr additive="base">
                                            <p:cTn id="44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logram 3">
            <a:extLst>
              <a:ext uri="{FF2B5EF4-FFF2-40B4-BE49-F238E27FC236}">
                <a16:creationId xmlns:a16="http://schemas.microsoft.com/office/drawing/2014/main" id="{4211C49C-9259-5C89-6B9B-050AFCA7C4B8}"/>
              </a:ext>
            </a:extLst>
          </p:cNvPr>
          <p:cNvSpPr/>
          <p:nvPr/>
        </p:nvSpPr>
        <p:spPr>
          <a:xfrm>
            <a:off x="-12970" y="0"/>
            <a:ext cx="7616284" cy="685800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pic>
        <p:nvPicPr>
          <p:cNvPr id="127" name="Picture 126"/>
          <p:cNvPicPr/>
          <p:nvPr/>
        </p:nvPicPr>
        <p:blipFill>
          <a:blip r:embed="rId2"/>
          <a:stretch/>
        </p:blipFill>
        <p:spPr>
          <a:xfrm>
            <a:off x="598868" y="2311899"/>
            <a:ext cx="1893600" cy="108000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127"/>
          <p:cNvPicPr/>
          <p:nvPr/>
        </p:nvPicPr>
        <p:blipFill>
          <a:blip r:embed="rId3"/>
          <a:stretch/>
        </p:blipFill>
        <p:spPr>
          <a:xfrm>
            <a:off x="3432128" y="2191899"/>
            <a:ext cx="1187520" cy="120000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128"/>
          <p:cNvPicPr/>
          <p:nvPr/>
        </p:nvPicPr>
        <p:blipFill>
          <a:blip r:embed="rId4"/>
          <a:stretch/>
        </p:blipFill>
        <p:spPr>
          <a:xfrm>
            <a:off x="4298250" y="4386100"/>
            <a:ext cx="1222080" cy="123504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129"/>
          <p:cNvPicPr/>
          <p:nvPr/>
        </p:nvPicPr>
        <p:blipFill>
          <a:blip r:embed="rId5"/>
          <a:stretch/>
        </p:blipFill>
        <p:spPr>
          <a:xfrm>
            <a:off x="1633484" y="4348758"/>
            <a:ext cx="1222080" cy="123504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130"/>
          <p:cNvPicPr/>
          <p:nvPr/>
        </p:nvPicPr>
        <p:blipFill>
          <a:blip r:embed="rId6"/>
          <a:stretch/>
        </p:blipFill>
        <p:spPr>
          <a:xfrm>
            <a:off x="9756295" y="4386100"/>
            <a:ext cx="1489440" cy="1155840"/>
          </a:xfrm>
          <a:prstGeom prst="rect">
            <a:avLst/>
          </a:prstGeom>
          <a:ln w="0">
            <a:noFill/>
          </a:ln>
        </p:spPr>
      </p:pic>
      <p:sp>
        <p:nvSpPr>
          <p:cNvPr id="132" name="TextShape 1"/>
          <p:cNvSpPr txBox="1"/>
          <p:nvPr/>
        </p:nvSpPr>
        <p:spPr>
          <a:xfrm>
            <a:off x="7379418" y="5520000"/>
            <a:ext cx="2501760" cy="852000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4228" algn="l"/>
                <a:tab pos="948456" algn="l"/>
                <a:tab pos="1422204" algn="l"/>
                <a:tab pos="1896433" algn="l"/>
                <a:tab pos="2370661" algn="l"/>
                <a:tab pos="2844889" algn="l"/>
                <a:tab pos="3318637" algn="l"/>
                <a:tab pos="3792865" algn="l"/>
                <a:tab pos="4267093" algn="l"/>
                <a:tab pos="4741321" algn="l"/>
                <a:tab pos="5215550" algn="l"/>
                <a:tab pos="5689298" algn="l"/>
              </a:tabLst>
              <a:defRPr/>
            </a:pPr>
            <a:r>
              <a:rPr kumimoji="0" lang="fr-BE" sz="16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AdobeClean-Regular"/>
                <a:cs typeface="+mn-cs"/>
              </a:rPr>
              <a:t>3.65%</a:t>
            </a:r>
            <a:endParaRPr kumimoji="0" lang="fr-BE" sz="1600" b="0" i="0" u="none" strike="noStrike" kern="1200" cap="none" spc="-1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landers Art Sans"/>
              <a:ea typeface="AdobeClean-Regular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4228" algn="l"/>
                <a:tab pos="948456" algn="l"/>
                <a:tab pos="1422204" algn="l"/>
                <a:tab pos="1896433" algn="l"/>
                <a:tab pos="2370661" algn="l"/>
                <a:tab pos="2844889" algn="l"/>
                <a:tab pos="3318637" algn="l"/>
                <a:tab pos="3792865" algn="l"/>
                <a:tab pos="4267093" algn="l"/>
                <a:tab pos="4741321" algn="l"/>
                <a:tab pos="5215550" algn="l"/>
                <a:tab pos="5689298" algn="l"/>
              </a:tabLst>
              <a:defRPr/>
            </a:pPr>
            <a:r>
              <a:rPr kumimoji="0" lang="fr-BE" sz="1600" b="0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AdobeClean-Regular"/>
                <a:cs typeface="+mn-cs"/>
              </a:rPr>
              <a:t>of GDP</a:t>
            </a:r>
            <a:endParaRPr kumimoji="0" lang="fr-BE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Clean-Regular"/>
              <a:ea typeface="AdobeClean-Regular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4228" algn="l"/>
                <a:tab pos="948456" algn="l"/>
                <a:tab pos="1422204" algn="l"/>
                <a:tab pos="1896433" algn="l"/>
                <a:tab pos="2370661" algn="l"/>
                <a:tab pos="2844889" algn="l"/>
                <a:tab pos="3318637" algn="l"/>
                <a:tab pos="3792865" algn="l"/>
                <a:tab pos="4267093" algn="l"/>
                <a:tab pos="4741321" algn="l"/>
                <a:tab pos="5215550" algn="l"/>
                <a:tab pos="5689298" algn="l"/>
              </a:tabLst>
              <a:defRPr/>
            </a:pPr>
            <a:r>
              <a:rPr kumimoji="0" lang="fr-BE" sz="1600" b="0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AdobeClean-Regular"/>
                <a:cs typeface="+mn-cs"/>
              </a:rPr>
              <a:t>to R&amp;D</a:t>
            </a:r>
            <a:endParaRPr kumimoji="0" lang="fr-BE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Clean-Regular"/>
              <a:ea typeface="AdobeClean-Regular"/>
              <a:cs typeface="+mn-cs"/>
            </a:endParaRPr>
          </a:p>
        </p:txBody>
      </p:sp>
      <p:sp>
        <p:nvSpPr>
          <p:cNvPr id="134" name="TextShape 3"/>
          <p:cNvSpPr txBox="1"/>
          <p:nvPr/>
        </p:nvSpPr>
        <p:spPr>
          <a:xfrm>
            <a:off x="993644" y="5583798"/>
            <a:ext cx="2501760" cy="852000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lvl="0" algn="ctr"/>
            <a:r>
              <a:rPr lang="fr-BE" sz="1600" b="1" spc="-1" dirty="0">
                <a:solidFill>
                  <a:srgbClr val="002060"/>
                </a:solidFill>
                <a:latin typeface="FlandersArtSans-Medium"/>
                <a:ea typeface="FlandersArtSans-Medium"/>
              </a:rPr>
              <a:t>77% </a:t>
            </a:r>
            <a:r>
              <a:rPr lang="fr-BE" sz="1600" spc="-1" dirty="0">
                <a:solidFill>
                  <a:srgbClr val="002060"/>
                </a:solidFill>
                <a:latin typeface="Flanders Art Sans"/>
                <a:ea typeface="FlandersArtSans-Medium"/>
              </a:rPr>
              <a:t>e</a:t>
            </a:r>
            <a:r>
              <a:rPr kumimoji="0" lang="fr-B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AdobeClean-Regular"/>
                <a:cs typeface="+mn-cs"/>
              </a:rPr>
              <a:t>mployment</a:t>
            </a: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AdobeClean-Regular"/>
                <a:cs typeface="+mn-cs"/>
              </a:rPr>
              <a:t> rate</a:t>
            </a:r>
            <a:endParaRPr kumimoji="0" lang="fr-BE" sz="1600" b="0" i="0" u="none" strike="noStrike" kern="1200" cap="none" spc="-1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TextShape 4"/>
          <p:cNvSpPr txBox="1"/>
          <p:nvPr/>
        </p:nvSpPr>
        <p:spPr>
          <a:xfrm>
            <a:off x="247908" y="3391899"/>
            <a:ext cx="2696640" cy="1095840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AdobeClean-Regular"/>
                <a:cs typeface="+mn-cs"/>
              </a:rPr>
              <a:t>6.7 </a:t>
            </a:r>
            <a:endParaRPr kumimoji="0" lang="fr-BE" sz="1600" b="0" i="0" u="none" strike="noStrike" kern="1200" cap="none" spc="-1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AdobeClean-Regular"/>
                <a:cs typeface="+mn-cs"/>
              </a:rPr>
              <a:t>million </a:t>
            </a:r>
            <a:r>
              <a:rPr kumimoji="0" lang="fr-B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AdobeClean-Regular"/>
                <a:cs typeface="+mn-cs"/>
              </a:rPr>
              <a:t>inhabitants</a:t>
            </a: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AdobeClean-Regular"/>
                <a:cs typeface="+mn-cs"/>
              </a:rPr>
              <a:t> </a:t>
            </a:r>
            <a:endParaRPr kumimoji="0" lang="fr-BE" sz="1600" b="0" i="0" u="none" strike="noStrike" kern="1200" cap="none" spc="-1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AdobeClean-Regular"/>
                <a:cs typeface="+mn-cs"/>
              </a:rPr>
              <a:t>(58% of </a:t>
            </a:r>
            <a:r>
              <a:rPr kumimoji="0" lang="fr-B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AdobeClean-Regular"/>
                <a:cs typeface="+mn-cs"/>
              </a:rPr>
              <a:t>Belgian</a:t>
            </a: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AdobeClean-Regular"/>
                <a:cs typeface="+mn-cs"/>
              </a:rPr>
              <a:t> population)</a:t>
            </a:r>
            <a:endParaRPr kumimoji="0" lang="fr-BE" sz="1600" b="0" i="0" u="none" strike="noStrike" kern="1200" cap="none" spc="-1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Regular"/>
              <a:ea typeface="FlandersArtSans-Regular"/>
              <a:cs typeface="+mn-cs"/>
            </a:endParaRPr>
          </a:p>
        </p:txBody>
      </p:sp>
      <p:sp>
        <p:nvSpPr>
          <p:cNvPr id="136" name="TextShape 5"/>
          <p:cNvSpPr txBox="1"/>
          <p:nvPr/>
        </p:nvSpPr>
        <p:spPr>
          <a:xfrm>
            <a:off x="2677568" y="3391899"/>
            <a:ext cx="2696640" cy="1095840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Medium"/>
                <a:ea typeface="FlandersArtSans-Medium"/>
                <a:cs typeface="+mn-cs"/>
              </a:rPr>
              <a:t>60%</a:t>
            </a:r>
            <a:r>
              <a:rPr kumimoji="0" lang="fr-BE" sz="1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 </a:t>
            </a:r>
            <a:endParaRPr kumimoji="0" lang="fr-BE" sz="1600" b="0" i="0" u="none" strike="noStrike" kern="1200" cap="none" spc="-1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of the </a:t>
            </a:r>
            <a:r>
              <a:rPr kumimoji="0" lang="fr-B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Belgian</a:t>
            </a: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 </a:t>
            </a:r>
            <a:b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erif-Regular"/>
                <a:ea typeface="+mn-ea"/>
                <a:cs typeface="+mn-cs"/>
              </a:rPr>
            </a:b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GDP</a:t>
            </a: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Medium"/>
                <a:ea typeface="FlandersArtSans-Medium"/>
                <a:cs typeface="+mn-cs"/>
              </a:rPr>
              <a:t> </a:t>
            </a:r>
            <a:endParaRPr kumimoji="0" lang="fr-BE" sz="1600" b="0" i="0" u="none" strike="noStrike" kern="1200" cap="none" spc="-1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TextShape 6"/>
          <p:cNvSpPr txBox="1"/>
          <p:nvPr/>
        </p:nvSpPr>
        <p:spPr>
          <a:xfrm>
            <a:off x="3464263" y="5584974"/>
            <a:ext cx="2696640" cy="1095840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Medium"/>
                <a:ea typeface="FlandersArtSans-Medium"/>
                <a:cs typeface="+mn-cs"/>
              </a:rPr>
              <a:t>11%</a:t>
            </a:r>
            <a:b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erif-Regular"/>
                <a:ea typeface="+mn-ea"/>
                <a:cs typeface="+mn-cs"/>
              </a:rPr>
            </a:br>
            <a:r>
              <a:rPr kumimoji="0" lang="fr-B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poverty</a:t>
            </a: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 </a:t>
            </a:r>
            <a:r>
              <a:rPr kumimoji="0" lang="fr-B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risk</a:t>
            </a:r>
            <a:r>
              <a:rPr lang="fr-BE" sz="1600" spc="-1" dirty="0">
                <a:solidFill>
                  <a:srgbClr val="002060"/>
                </a:solidFill>
                <a:latin typeface="FlandersArtSans-Regular"/>
                <a:ea typeface="FlandersArtSans-Regular"/>
              </a:rPr>
              <a:t>, </a:t>
            </a:r>
            <a:r>
              <a:rPr lang="fr-BE" sz="1600" spc="-1" dirty="0" err="1">
                <a:solidFill>
                  <a:srgbClr val="002060"/>
                </a:solidFill>
                <a:latin typeface="FlandersArtSans-Regular"/>
                <a:ea typeface="FlandersArtSans-Regular"/>
              </a:rPr>
              <a:t>among</a:t>
            </a:r>
            <a:r>
              <a:rPr lang="fr-BE" sz="1600" spc="-1" dirty="0">
                <a:solidFill>
                  <a:srgbClr val="002060"/>
                </a:solidFill>
                <a:latin typeface="FlandersArtSans-Regular"/>
                <a:ea typeface="FlandersArtSans-Regular"/>
              </a:rPr>
              <a:t> the </a:t>
            </a:r>
            <a:r>
              <a:rPr lang="fr-BE" sz="1600" spc="-1" dirty="0" err="1">
                <a:solidFill>
                  <a:srgbClr val="002060"/>
                </a:solidFill>
                <a:latin typeface="FlandersArtSans-Regular"/>
                <a:ea typeface="FlandersArtSans-Regular"/>
              </a:rPr>
              <a:t>lowest</a:t>
            </a:r>
            <a:r>
              <a:rPr lang="fr-BE" sz="1600" spc="-1" dirty="0">
                <a:solidFill>
                  <a:srgbClr val="002060"/>
                </a:solidFill>
                <a:latin typeface="FlandersArtSans-Regular"/>
                <a:ea typeface="FlandersArtSans-Regular"/>
              </a:rPr>
              <a:t> in the EU</a:t>
            </a:r>
            <a:endParaRPr kumimoji="0" lang="fr-BE" sz="1600" b="0" i="0" u="none" strike="noStrike" kern="1200" cap="none" spc="-1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Regular"/>
              <a:ea typeface="FlandersArtSans-Regular"/>
              <a:cs typeface="+mn-cs"/>
            </a:endParaRPr>
          </a:p>
        </p:txBody>
      </p:sp>
      <p:sp>
        <p:nvSpPr>
          <p:cNvPr id="138" name="TextShape 7"/>
          <p:cNvSpPr txBox="1"/>
          <p:nvPr/>
        </p:nvSpPr>
        <p:spPr>
          <a:xfrm>
            <a:off x="8532858" y="3611112"/>
            <a:ext cx="2696640" cy="1095840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Medium"/>
                <a:ea typeface="FlandersArtSans-Medium"/>
                <a:cs typeface="+mn-cs"/>
              </a:rPr>
              <a:t>4</a:t>
            </a:r>
            <a:r>
              <a:rPr kumimoji="0" lang="fr-BE" sz="1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 </a:t>
            </a: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+mn-ea"/>
                <a:cs typeface="+mn-cs"/>
              </a:rPr>
              <a:t>world-class </a:t>
            </a:r>
            <a:r>
              <a:rPr kumimoji="0" lang="fr-B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+mn-ea"/>
                <a:cs typeface="+mn-cs"/>
              </a:rPr>
              <a:t>strategic</a:t>
            </a: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+mn-ea"/>
                <a:cs typeface="+mn-cs"/>
              </a:rPr>
              <a:t> </a:t>
            </a:r>
            <a:r>
              <a:rPr kumimoji="0" lang="fr-B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+mn-ea"/>
                <a:cs typeface="+mn-cs"/>
              </a:rPr>
              <a:t>research</a:t>
            </a: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+mn-ea"/>
                <a:cs typeface="+mn-cs"/>
              </a:rPr>
              <a:t> centres (VITO,</a:t>
            </a:r>
            <a:r>
              <a:rPr kumimoji="0" lang="fr-BE" sz="16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+mn-ea"/>
                <a:cs typeface="+mn-cs"/>
              </a:rPr>
              <a:t> imec, VIB, Flanders </a:t>
            </a:r>
            <a:r>
              <a:rPr kumimoji="0" lang="fr-BE" sz="1600" b="0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+mn-ea"/>
                <a:cs typeface="+mn-cs"/>
              </a:rPr>
              <a:t>Make</a:t>
            </a:r>
            <a:r>
              <a:rPr kumimoji="0" lang="fr-BE" sz="16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+mn-ea"/>
                <a:cs typeface="+mn-cs"/>
              </a:rPr>
              <a:t>)</a:t>
            </a: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 Art Sans"/>
                <a:ea typeface="FlandersArtSans-Medium"/>
                <a:cs typeface="+mn-cs"/>
              </a:rPr>
              <a:t> </a:t>
            </a:r>
            <a:endParaRPr kumimoji="0" lang="fr-BE" sz="1600" b="0" i="0" u="none" strike="noStrike" kern="1200" cap="none" spc="-1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TextShape 8"/>
          <p:cNvSpPr txBox="1"/>
          <p:nvPr/>
        </p:nvSpPr>
        <p:spPr>
          <a:xfrm>
            <a:off x="9222900" y="5520000"/>
            <a:ext cx="2696640" cy="1095840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High </a:t>
            </a:r>
            <a:r>
              <a:rPr kumimoji="0" lang="fr-BE" sz="16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quality</a:t>
            </a: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 </a:t>
            </a:r>
            <a:endParaRPr kumimoji="0" lang="fr-BE" sz="1600" b="0" i="0" u="none" strike="noStrike" kern="1200" cap="none" spc="-1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universities</a:t>
            </a: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 and</a:t>
            </a:r>
            <a:endParaRPr kumimoji="0" lang="fr-BE" sz="1600" b="0" i="0" u="none" strike="noStrike" kern="1200" cap="none" spc="-1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600" spc="-1" dirty="0">
                <a:solidFill>
                  <a:srgbClr val="002060"/>
                </a:solidFill>
                <a:latin typeface="FlandersArtSans-Regular"/>
                <a:ea typeface="FlandersArtSans-Regular"/>
              </a:rPr>
              <a:t>r</a:t>
            </a:r>
            <a:r>
              <a:rPr kumimoji="0" lang="fr-B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esearch</a:t>
            </a: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 (</a:t>
            </a:r>
            <a:r>
              <a:rPr kumimoji="0" lang="fr-B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Ghent</a:t>
            </a: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, </a:t>
            </a:r>
            <a:r>
              <a:rPr kumimoji="0" lang="fr-B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Antwerp</a:t>
            </a:r>
            <a:r>
              <a:rPr kumimoji="0" lang="fr-BE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, Brussels,</a:t>
            </a:r>
            <a:r>
              <a:rPr kumimoji="0" lang="fr-BE" sz="16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Regular"/>
                <a:ea typeface="FlandersArtSans-Regular"/>
                <a:cs typeface="+mn-cs"/>
              </a:rPr>
              <a:t> Leuven, Hasselt)</a:t>
            </a:r>
            <a:endParaRPr kumimoji="0" lang="fr-BE" sz="1600" b="0" i="0" u="none" strike="noStrike" kern="1200" cap="none" spc="-1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0" name="Picture 139"/>
          <p:cNvPicPr/>
          <p:nvPr/>
        </p:nvPicPr>
        <p:blipFill>
          <a:blip r:embed="rId7"/>
          <a:stretch/>
        </p:blipFill>
        <p:spPr>
          <a:xfrm>
            <a:off x="9085578" y="2329221"/>
            <a:ext cx="1591200" cy="123504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141"/>
          <p:cNvPicPr/>
          <p:nvPr/>
        </p:nvPicPr>
        <p:blipFill>
          <a:blip r:embed="rId8"/>
          <a:stretch/>
        </p:blipFill>
        <p:spPr>
          <a:xfrm>
            <a:off x="7853095" y="4321736"/>
            <a:ext cx="1591200" cy="1235040"/>
          </a:xfrm>
          <a:prstGeom prst="rect">
            <a:avLst/>
          </a:prstGeom>
          <a:ln w="0">
            <a:noFill/>
          </a:ln>
        </p:spPr>
      </p:pic>
      <p:sp>
        <p:nvSpPr>
          <p:cNvPr id="2" name="Titel 13">
            <a:extLst>
              <a:ext uri="{FF2B5EF4-FFF2-40B4-BE49-F238E27FC236}">
                <a16:creationId xmlns:a16="http://schemas.microsoft.com/office/drawing/2014/main" id="{FB4474C1-81F6-D96E-730D-D401C51C76AE}"/>
              </a:ext>
            </a:extLst>
          </p:cNvPr>
          <p:cNvSpPr txBox="1">
            <a:spLocks/>
          </p:cNvSpPr>
          <p:nvPr/>
        </p:nvSpPr>
        <p:spPr>
          <a:xfrm>
            <a:off x="788135" y="566091"/>
            <a:ext cx="9888000" cy="73092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33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srgbClr val="001E64"/>
                </a:solidFill>
                <a:effectLst/>
                <a:uLnTx/>
                <a:uFillTx/>
                <a:latin typeface="FlandersArtSans-Bold" panose="00000800000000000000" pitchFamily="2" charset="0"/>
                <a:ea typeface="+mj-ea"/>
              </a:rPr>
              <a:t>Flanders at a </a:t>
            </a:r>
            <a:r>
              <a:rPr kumimoji="0" lang="nl-B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1E64"/>
                </a:solidFill>
                <a:effectLst/>
                <a:uLnTx/>
                <a:uFillTx/>
                <a:latin typeface="FlandersArtSans-Bold" panose="00000800000000000000" pitchFamily="2" charset="0"/>
                <a:ea typeface="+mj-ea"/>
              </a:rPr>
              <a:t>glance</a:t>
            </a: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srgbClr val="001E64"/>
                </a:solidFill>
                <a:effectLst/>
                <a:uLnTx/>
                <a:uFillTx/>
                <a:latin typeface="FlandersArtSans-Bold" panose="00000800000000000000" pitchFamily="2" charset="0"/>
                <a:ea typeface="+mj-ea"/>
              </a:rPr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A7C885-DC9A-CEDC-E081-FD2063909E57}"/>
              </a:ext>
            </a:extLst>
          </p:cNvPr>
          <p:cNvSpPr txBox="1"/>
          <p:nvPr/>
        </p:nvSpPr>
        <p:spPr>
          <a:xfrm flipH="1">
            <a:off x="7818697" y="1302327"/>
            <a:ext cx="4124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>
                <a:ln>
                  <a:noFill/>
                </a:ln>
                <a:solidFill>
                  <a:srgbClr val="001E64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A </a:t>
            </a:r>
            <a:r>
              <a:rPr kumimoji="0" lang="nl-BE" sz="2400" b="0" i="0" u="none" strike="noStrike" kern="1200" cap="none" spc="0" normalizeH="0" baseline="0" noProof="0" err="1">
                <a:ln>
                  <a:noFill/>
                </a:ln>
                <a:solidFill>
                  <a:srgbClr val="001E64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knowledge</a:t>
            </a:r>
            <a:r>
              <a:rPr kumimoji="0" lang="nl-BE" sz="2400" b="0" i="0" u="none" strike="noStrike" kern="1200" cap="none" spc="0" normalizeH="0" baseline="0" noProof="0">
                <a:ln>
                  <a:noFill/>
                </a:ln>
                <a:solidFill>
                  <a:srgbClr val="001E64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 </a:t>
            </a:r>
            <a:r>
              <a:rPr kumimoji="0" lang="nl-BE" sz="2400" b="0" i="0" u="none" strike="noStrike" kern="1200" cap="none" spc="0" normalizeH="0" baseline="0" noProof="0" err="1">
                <a:ln>
                  <a:noFill/>
                </a:ln>
                <a:solidFill>
                  <a:srgbClr val="001E64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region</a:t>
            </a:r>
            <a:r>
              <a:rPr kumimoji="0" lang="nl-BE" sz="2400" b="0" i="0" u="none" strike="noStrike" kern="1200" cap="none" spc="0" normalizeH="0" baseline="0" noProof="0">
                <a:ln>
                  <a:noFill/>
                </a:ln>
                <a:solidFill>
                  <a:srgbClr val="001E64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>
                <a:ln>
                  <a:noFill/>
                </a:ln>
                <a:solidFill>
                  <a:srgbClr val="001E64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like no </a:t>
            </a:r>
            <a:r>
              <a:rPr kumimoji="0" lang="nl-BE" sz="2400" b="0" i="0" u="none" strike="noStrike" kern="1200" cap="none" spc="0" normalizeH="0" baseline="0" noProof="0" err="1">
                <a:ln>
                  <a:noFill/>
                </a:ln>
                <a:solidFill>
                  <a:srgbClr val="001E64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other</a:t>
            </a:r>
            <a:endParaRPr kumimoji="0" lang="nl-BE" sz="2400" b="0" i="0" u="none" strike="noStrike" kern="1200" cap="none" spc="0" normalizeH="0" baseline="0" noProof="0">
              <a:ln>
                <a:noFill/>
              </a:ln>
              <a:solidFill>
                <a:srgbClr val="001E64"/>
              </a:solidFill>
              <a:effectLst/>
              <a:uLnTx/>
              <a:uFillTx/>
              <a:latin typeface="FlandersArtSans-Bold" panose="00000800000000000000" pitchFamily="2" charset="0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D999C30-15CE-19C9-725E-E438A8C101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2462" y="2195567"/>
            <a:ext cx="956881" cy="1212941"/>
          </a:xfrm>
          <a:prstGeom prst="rect">
            <a:avLst/>
          </a:prstGeom>
        </p:spPr>
      </p:pic>
      <p:sp>
        <p:nvSpPr>
          <p:cNvPr id="8" name="TextShape 5">
            <a:extLst>
              <a:ext uri="{FF2B5EF4-FFF2-40B4-BE49-F238E27FC236}">
                <a16:creationId xmlns:a16="http://schemas.microsoft.com/office/drawing/2014/main" id="{490A2BB2-E398-ED6E-B8F0-DBF8031550E8}"/>
              </a:ext>
            </a:extLst>
          </p:cNvPr>
          <p:cNvSpPr txBox="1"/>
          <p:nvPr/>
        </p:nvSpPr>
        <p:spPr>
          <a:xfrm>
            <a:off x="5169596" y="3473483"/>
            <a:ext cx="1943185" cy="958151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landersArtSans-Medium"/>
                <a:ea typeface="FlandersArtSans-Medium"/>
                <a:cs typeface="+mn-cs"/>
              </a:rPr>
              <a:t>80% </a:t>
            </a:r>
            <a:r>
              <a:rPr lang="nl-BE" sz="1600" spc="-1" dirty="0">
                <a:solidFill>
                  <a:srgbClr val="002060"/>
                </a:solidFill>
                <a:latin typeface="FlandersArtSans-Regular"/>
                <a:ea typeface="FlandersArtSans-Regular"/>
              </a:rPr>
              <a:t>share of overall </a:t>
            </a:r>
            <a:r>
              <a:rPr lang="nl-BE" sz="1600" spc="-1" dirty="0" err="1">
                <a:solidFill>
                  <a:srgbClr val="002060"/>
                </a:solidFill>
                <a:latin typeface="FlandersArtSans-Regular"/>
                <a:ea typeface="FlandersArtSans-Regular"/>
              </a:rPr>
              <a:t>Belgian</a:t>
            </a:r>
            <a:r>
              <a:rPr lang="nl-BE" sz="1600" spc="-1" dirty="0">
                <a:solidFill>
                  <a:srgbClr val="002060"/>
                </a:solidFill>
                <a:latin typeface="FlandersArtSans-Regular"/>
                <a:ea typeface="FlandersArtSans-Regular"/>
              </a:rPr>
              <a:t> </a:t>
            </a:r>
            <a:r>
              <a:rPr lang="nl-BE" sz="1600" spc="-1" dirty="0" err="1">
                <a:solidFill>
                  <a:srgbClr val="002060"/>
                </a:solidFill>
                <a:latin typeface="FlandersArtSans-Regular"/>
                <a:ea typeface="FlandersArtSans-Regular"/>
              </a:rPr>
              <a:t>goods</a:t>
            </a:r>
            <a:r>
              <a:rPr lang="nl-BE" sz="1600" spc="-1" dirty="0">
                <a:solidFill>
                  <a:srgbClr val="002060"/>
                </a:solidFill>
                <a:latin typeface="FlandersArtSans-Regular"/>
                <a:ea typeface="FlandersArtSans-Regular"/>
              </a:rPr>
              <a:t> exports</a:t>
            </a:r>
            <a:endParaRPr lang="fr-BE" sz="1600" spc="-1" dirty="0">
              <a:solidFill>
                <a:srgbClr val="002060"/>
              </a:solidFill>
              <a:latin typeface="FlandersArtSans-Regular"/>
              <a:ea typeface="FlandersArtSans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4" grpId="0"/>
      <p:bldP spid="135" grpId="0"/>
      <p:bldP spid="136" grpId="0"/>
      <p:bldP spid="137" grpId="0"/>
      <p:bldP spid="138" grpId="0"/>
      <p:bldP spid="139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47399BB-B000-4722-B9E1-983CC2A86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24681" y="4791463"/>
            <a:ext cx="4634121" cy="47961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1BD2A10-C193-4936-BF0E-C93D72E00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3143" y="1340207"/>
            <a:ext cx="5227917" cy="148698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FB15EC8-D0E6-4B48-A6EA-13DA7C421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81339" y="2999329"/>
            <a:ext cx="4439831" cy="1538713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D219B66-27DA-4D91-BCA2-55F290EE5318}"/>
              </a:ext>
            </a:extLst>
          </p:cNvPr>
          <p:cNvSpPr/>
          <p:nvPr/>
        </p:nvSpPr>
        <p:spPr>
          <a:xfrm>
            <a:off x="-1045845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E2BDA58-9339-4FF0-B9AA-C7C1483F3E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459120" y="667072"/>
            <a:ext cx="3933145" cy="64057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6E08FCC-BEF0-4DFD-B717-AE6D85C2BD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6623474" y="1510202"/>
            <a:ext cx="4382999" cy="149099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D7A49DE-13A4-43A9-ADD0-D5A81C9BD8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8146813" y="3106997"/>
            <a:ext cx="4861560" cy="148405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CA857F7-C83E-412B-BC94-7B7BA8BD5F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9188812" y="4725950"/>
            <a:ext cx="2623729" cy="14519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9246B79-15CC-4C56-A6D4-2A87345F360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4341" t="1515" r="74901" b="74796"/>
          <a:stretch/>
        </p:blipFill>
        <p:spPr>
          <a:xfrm rot="5400000">
            <a:off x="9133884" y="-1591668"/>
            <a:ext cx="994789" cy="4178128"/>
          </a:xfrm>
          <a:prstGeom prst="rect">
            <a:avLst/>
          </a:prstGeom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0F2635C8-544C-41E6-A6E8-39478C24FAFF}"/>
              </a:ext>
            </a:extLst>
          </p:cNvPr>
          <p:cNvSpPr/>
          <p:nvPr/>
        </p:nvSpPr>
        <p:spPr>
          <a:xfrm>
            <a:off x="-49050" y="-8709"/>
            <a:ext cx="5155475" cy="6879772"/>
          </a:xfrm>
          <a:custGeom>
            <a:avLst/>
            <a:gdLst>
              <a:gd name="connsiteX0" fmla="*/ 0 w 5155475"/>
              <a:gd name="connsiteY0" fmla="*/ 0 h 6879772"/>
              <a:gd name="connsiteX1" fmla="*/ 2751909 w 5155475"/>
              <a:gd name="connsiteY1" fmla="*/ 0 h 6879772"/>
              <a:gd name="connsiteX2" fmla="*/ 5155475 w 5155475"/>
              <a:gd name="connsiteY2" fmla="*/ 6879772 h 6879772"/>
              <a:gd name="connsiteX3" fmla="*/ 0 w 5155475"/>
              <a:gd name="connsiteY3" fmla="*/ 6879772 h 6879772"/>
              <a:gd name="connsiteX4" fmla="*/ 0 w 5155475"/>
              <a:gd name="connsiteY4" fmla="*/ 0 h 687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475" h="6879772">
                <a:moveTo>
                  <a:pt x="0" y="0"/>
                </a:moveTo>
                <a:lnTo>
                  <a:pt x="2751909" y="0"/>
                </a:lnTo>
                <a:lnTo>
                  <a:pt x="5155475" y="6879772"/>
                </a:lnTo>
                <a:lnTo>
                  <a:pt x="0" y="68797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F93EE84-B878-4B54-AEAB-825457CA12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699378" y="0"/>
            <a:ext cx="2410529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D5B768-CF42-4E7D-ABCE-FCA474217AC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1332" b="59501"/>
          <a:stretch/>
        </p:blipFill>
        <p:spPr>
          <a:xfrm>
            <a:off x="12722213" y="-1188720"/>
            <a:ext cx="3595393" cy="2686051"/>
          </a:xfrm>
          <a:prstGeom prst="rect">
            <a:avLst/>
          </a:prstGeom>
        </p:spPr>
      </p:pic>
      <p:pic>
        <p:nvPicPr>
          <p:cNvPr id="14" name="Graphic 13">
            <a:hlinkClick r:id="rId20" action="ppaction://hlinksldjump"/>
            <a:extLst>
              <a:ext uri="{FF2B5EF4-FFF2-40B4-BE49-F238E27FC236}">
                <a16:creationId xmlns:a16="http://schemas.microsoft.com/office/drawing/2014/main" id="{CCD41B02-1837-4AA9-8B18-4927FD31594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36246" y="5918540"/>
            <a:ext cx="1506855" cy="626088"/>
          </a:xfrm>
          <a:prstGeom prst="rect">
            <a:avLst/>
          </a:prstGeom>
        </p:spPr>
      </p:pic>
      <p:pic>
        <p:nvPicPr>
          <p:cNvPr id="20" name="Graphic 19">
            <a:hlinkClick r:id="rId20" action="ppaction://hlinksldjump"/>
            <a:extLst>
              <a:ext uri="{FF2B5EF4-FFF2-40B4-BE49-F238E27FC236}">
                <a16:creationId xmlns:a16="http://schemas.microsoft.com/office/drawing/2014/main" id="{8DD725C8-167A-41E3-91B5-96A6E16D708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651797" y="194855"/>
            <a:ext cx="367256" cy="57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100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B52FD-21DD-450B-A9CA-3FB3C23A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l-BE" dirty="0" err="1"/>
              <a:t>Foreign</a:t>
            </a:r>
            <a:r>
              <a:rPr lang="nl-BE" dirty="0"/>
              <a:t> policy in 5 </a:t>
            </a:r>
            <a:r>
              <a:rPr lang="nl-BE" dirty="0" err="1"/>
              <a:t>dimensions</a:t>
            </a:r>
            <a:endParaRPr lang="nl-BE" dirty="0"/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66BE14F5-23D4-475D-9976-26096700F68E}"/>
              </a:ext>
            </a:extLst>
          </p:cNvPr>
          <p:cNvGrpSpPr/>
          <p:nvPr/>
        </p:nvGrpSpPr>
        <p:grpSpPr>
          <a:xfrm>
            <a:off x="4289913" y="3652592"/>
            <a:ext cx="3606089" cy="1307123"/>
            <a:chOff x="473336" y="2420471"/>
            <a:chExt cx="3606089" cy="1667435"/>
          </a:xfrm>
        </p:grpSpPr>
        <p:sp>
          <p:nvSpPr>
            <p:cNvPr id="4" name="Rechthoek 3">
              <a:hlinkClick r:id="rId2" action="ppaction://hlinksldjump"/>
              <a:extLst>
                <a:ext uri="{FF2B5EF4-FFF2-40B4-BE49-F238E27FC236}">
                  <a16:creationId xmlns:a16="http://schemas.microsoft.com/office/drawing/2014/main" id="{4951606C-C80D-4052-952A-5F03F1E06902}"/>
                </a:ext>
              </a:extLst>
            </p:cNvPr>
            <p:cNvSpPr/>
            <p:nvPr/>
          </p:nvSpPr>
          <p:spPr>
            <a:xfrm>
              <a:off x="479425" y="2420546"/>
              <a:ext cx="3600000" cy="1656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Vrije vorm: vorm 15">
              <a:hlinkClick r:id="rId2" action="ppaction://hlinksldjump"/>
              <a:extLst>
                <a:ext uri="{FF2B5EF4-FFF2-40B4-BE49-F238E27FC236}">
                  <a16:creationId xmlns:a16="http://schemas.microsoft.com/office/drawing/2014/main" id="{85B10176-7CE0-4EF8-8FB3-A8FB931D8999}"/>
                </a:ext>
              </a:extLst>
            </p:cNvPr>
            <p:cNvSpPr/>
            <p:nvPr/>
          </p:nvSpPr>
          <p:spPr>
            <a:xfrm>
              <a:off x="473336" y="2420471"/>
              <a:ext cx="1463040" cy="1667435"/>
            </a:xfrm>
            <a:custGeom>
              <a:avLst/>
              <a:gdLst>
                <a:gd name="connsiteX0" fmla="*/ 0 w 1463040"/>
                <a:gd name="connsiteY0" fmla="*/ 0 h 1667435"/>
                <a:gd name="connsiteX1" fmla="*/ 796066 w 1463040"/>
                <a:gd name="connsiteY1" fmla="*/ 0 h 1667435"/>
                <a:gd name="connsiteX2" fmla="*/ 1463040 w 1463040"/>
                <a:gd name="connsiteY2" fmla="*/ 1667435 h 1667435"/>
                <a:gd name="connsiteX3" fmla="*/ 0 w 1463040"/>
                <a:gd name="connsiteY3" fmla="*/ 1667435 h 1667435"/>
                <a:gd name="connsiteX4" fmla="*/ 0 w 1463040"/>
                <a:gd name="connsiteY4" fmla="*/ 0 h 166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040" h="1667435">
                  <a:moveTo>
                    <a:pt x="0" y="0"/>
                  </a:moveTo>
                  <a:lnTo>
                    <a:pt x="796066" y="0"/>
                  </a:lnTo>
                  <a:lnTo>
                    <a:pt x="1463040" y="1667435"/>
                  </a:lnTo>
                  <a:lnTo>
                    <a:pt x="0" y="166743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44" name="Groep 43">
            <a:extLst>
              <a:ext uri="{FF2B5EF4-FFF2-40B4-BE49-F238E27FC236}">
                <a16:creationId xmlns:a16="http://schemas.microsoft.com/office/drawing/2014/main" id="{AB212D44-58F8-4BFE-A659-6A3C1AD77E18}"/>
              </a:ext>
            </a:extLst>
          </p:cNvPr>
          <p:cNvGrpSpPr/>
          <p:nvPr/>
        </p:nvGrpSpPr>
        <p:grpSpPr>
          <a:xfrm>
            <a:off x="680281" y="2352701"/>
            <a:ext cx="3611563" cy="1307123"/>
            <a:chOff x="8101013" y="2420471"/>
            <a:chExt cx="3611562" cy="1667435"/>
          </a:xfrm>
        </p:grpSpPr>
        <p:sp>
          <p:nvSpPr>
            <p:cNvPr id="6" name="Rechthoek 5">
              <a:hlinkClick r:id="rId3" action="ppaction://hlinksldjump"/>
              <a:extLst>
                <a:ext uri="{FF2B5EF4-FFF2-40B4-BE49-F238E27FC236}">
                  <a16:creationId xmlns:a16="http://schemas.microsoft.com/office/drawing/2014/main" id="{7DD220DB-6C5F-47A3-B185-6CAD0E4EAF84}"/>
                </a:ext>
              </a:extLst>
            </p:cNvPr>
            <p:cNvSpPr/>
            <p:nvPr/>
          </p:nvSpPr>
          <p:spPr>
            <a:xfrm>
              <a:off x="8112575" y="2420546"/>
              <a:ext cx="3600000" cy="1656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Vrije vorm: vorm 17">
              <a:hlinkClick r:id="rId3" action="ppaction://hlinksldjump"/>
              <a:extLst>
                <a:ext uri="{FF2B5EF4-FFF2-40B4-BE49-F238E27FC236}">
                  <a16:creationId xmlns:a16="http://schemas.microsoft.com/office/drawing/2014/main" id="{604F7A49-A8A4-4D82-808C-7EFA12D2D74D}"/>
                </a:ext>
              </a:extLst>
            </p:cNvPr>
            <p:cNvSpPr/>
            <p:nvPr/>
          </p:nvSpPr>
          <p:spPr>
            <a:xfrm>
              <a:off x="8101013" y="2420471"/>
              <a:ext cx="1463040" cy="1667435"/>
            </a:xfrm>
            <a:custGeom>
              <a:avLst/>
              <a:gdLst>
                <a:gd name="connsiteX0" fmla="*/ 0 w 1463040"/>
                <a:gd name="connsiteY0" fmla="*/ 0 h 1667435"/>
                <a:gd name="connsiteX1" fmla="*/ 796066 w 1463040"/>
                <a:gd name="connsiteY1" fmla="*/ 0 h 1667435"/>
                <a:gd name="connsiteX2" fmla="*/ 1463040 w 1463040"/>
                <a:gd name="connsiteY2" fmla="*/ 1667435 h 1667435"/>
                <a:gd name="connsiteX3" fmla="*/ 0 w 1463040"/>
                <a:gd name="connsiteY3" fmla="*/ 1667435 h 1667435"/>
                <a:gd name="connsiteX4" fmla="*/ 0 w 1463040"/>
                <a:gd name="connsiteY4" fmla="*/ 0 h 166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040" h="1667435">
                  <a:moveTo>
                    <a:pt x="0" y="0"/>
                  </a:moveTo>
                  <a:lnTo>
                    <a:pt x="796066" y="0"/>
                  </a:lnTo>
                  <a:lnTo>
                    <a:pt x="1463040" y="1667435"/>
                  </a:lnTo>
                  <a:lnTo>
                    <a:pt x="0" y="166743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53094382-833C-4616-90E0-D58A0414F6BE}"/>
              </a:ext>
            </a:extLst>
          </p:cNvPr>
          <p:cNvGrpSpPr/>
          <p:nvPr/>
        </p:nvGrpSpPr>
        <p:grpSpPr>
          <a:xfrm>
            <a:off x="686877" y="4952817"/>
            <a:ext cx="3606089" cy="1307123"/>
            <a:chOff x="473336" y="4718050"/>
            <a:chExt cx="3606089" cy="1667435"/>
          </a:xfrm>
        </p:grpSpPr>
        <p:sp>
          <p:nvSpPr>
            <p:cNvPr id="7" name="Rechthoek 6">
              <a:hlinkClick r:id="" action="ppaction://noaction"/>
              <a:extLst>
                <a:ext uri="{FF2B5EF4-FFF2-40B4-BE49-F238E27FC236}">
                  <a16:creationId xmlns:a16="http://schemas.microsoft.com/office/drawing/2014/main" id="{DC1F996A-16FC-4FC3-AF19-AAEAE45B67CB}"/>
                </a:ext>
              </a:extLst>
            </p:cNvPr>
            <p:cNvSpPr/>
            <p:nvPr/>
          </p:nvSpPr>
          <p:spPr>
            <a:xfrm>
              <a:off x="479425" y="4718050"/>
              <a:ext cx="3600000" cy="1656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Vrije vorm: vorm 18">
              <a:hlinkClick r:id="" action="ppaction://noaction"/>
              <a:extLst>
                <a:ext uri="{FF2B5EF4-FFF2-40B4-BE49-F238E27FC236}">
                  <a16:creationId xmlns:a16="http://schemas.microsoft.com/office/drawing/2014/main" id="{2CE21F77-685C-44C3-A252-37A2D5E18D66}"/>
                </a:ext>
              </a:extLst>
            </p:cNvPr>
            <p:cNvSpPr/>
            <p:nvPr/>
          </p:nvSpPr>
          <p:spPr>
            <a:xfrm>
              <a:off x="473336" y="4718050"/>
              <a:ext cx="1463040" cy="1667435"/>
            </a:xfrm>
            <a:custGeom>
              <a:avLst/>
              <a:gdLst>
                <a:gd name="connsiteX0" fmla="*/ 0 w 1463040"/>
                <a:gd name="connsiteY0" fmla="*/ 0 h 1667435"/>
                <a:gd name="connsiteX1" fmla="*/ 796066 w 1463040"/>
                <a:gd name="connsiteY1" fmla="*/ 0 h 1667435"/>
                <a:gd name="connsiteX2" fmla="*/ 1463040 w 1463040"/>
                <a:gd name="connsiteY2" fmla="*/ 1667435 h 1667435"/>
                <a:gd name="connsiteX3" fmla="*/ 0 w 1463040"/>
                <a:gd name="connsiteY3" fmla="*/ 1667435 h 1667435"/>
                <a:gd name="connsiteX4" fmla="*/ 0 w 1463040"/>
                <a:gd name="connsiteY4" fmla="*/ 0 h 166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040" h="1667435">
                  <a:moveTo>
                    <a:pt x="0" y="0"/>
                  </a:moveTo>
                  <a:lnTo>
                    <a:pt x="796066" y="0"/>
                  </a:lnTo>
                  <a:lnTo>
                    <a:pt x="1463040" y="1667435"/>
                  </a:lnTo>
                  <a:lnTo>
                    <a:pt x="0" y="166743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46" name="Groep 45">
            <a:extLst>
              <a:ext uri="{FF2B5EF4-FFF2-40B4-BE49-F238E27FC236}">
                <a16:creationId xmlns:a16="http://schemas.microsoft.com/office/drawing/2014/main" id="{65E51E26-76ED-4EB3-AA37-7E7919A38AF6}"/>
              </a:ext>
            </a:extLst>
          </p:cNvPr>
          <p:cNvGrpSpPr/>
          <p:nvPr/>
        </p:nvGrpSpPr>
        <p:grpSpPr>
          <a:xfrm>
            <a:off x="7893973" y="2341220"/>
            <a:ext cx="3614512" cy="1307123"/>
            <a:chOff x="4281488" y="4718050"/>
            <a:chExt cx="3614512" cy="1667435"/>
          </a:xfrm>
        </p:grpSpPr>
        <p:sp>
          <p:nvSpPr>
            <p:cNvPr id="8" name="Rechthoek 7">
              <a:hlinkClick r:id="" action="ppaction://noaction"/>
              <a:extLst>
                <a:ext uri="{FF2B5EF4-FFF2-40B4-BE49-F238E27FC236}">
                  <a16:creationId xmlns:a16="http://schemas.microsoft.com/office/drawing/2014/main" id="{66CCECB4-0BAA-489C-B953-A42DD3C5D286}"/>
                </a:ext>
              </a:extLst>
            </p:cNvPr>
            <p:cNvSpPr/>
            <p:nvPr/>
          </p:nvSpPr>
          <p:spPr>
            <a:xfrm>
              <a:off x="4296000" y="4718050"/>
              <a:ext cx="3600000" cy="1656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Vrije vorm: vorm 19">
              <a:hlinkClick r:id="" action="ppaction://noaction"/>
              <a:extLst>
                <a:ext uri="{FF2B5EF4-FFF2-40B4-BE49-F238E27FC236}">
                  <a16:creationId xmlns:a16="http://schemas.microsoft.com/office/drawing/2014/main" id="{874CCA93-682D-494E-9DC1-06F674C835F3}"/>
                </a:ext>
              </a:extLst>
            </p:cNvPr>
            <p:cNvSpPr/>
            <p:nvPr/>
          </p:nvSpPr>
          <p:spPr>
            <a:xfrm>
              <a:off x="4281488" y="4718050"/>
              <a:ext cx="1463040" cy="1667435"/>
            </a:xfrm>
            <a:custGeom>
              <a:avLst/>
              <a:gdLst>
                <a:gd name="connsiteX0" fmla="*/ 0 w 1463040"/>
                <a:gd name="connsiteY0" fmla="*/ 0 h 1667435"/>
                <a:gd name="connsiteX1" fmla="*/ 796066 w 1463040"/>
                <a:gd name="connsiteY1" fmla="*/ 0 h 1667435"/>
                <a:gd name="connsiteX2" fmla="*/ 1463040 w 1463040"/>
                <a:gd name="connsiteY2" fmla="*/ 1667435 h 1667435"/>
                <a:gd name="connsiteX3" fmla="*/ 0 w 1463040"/>
                <a:gd name="connsiteY3" fmla="*/ 1667435 h 1667435"/>
                <a:gd name="connsiteX4" fmla="*/ 0 w 1463040"/>
                <a:gd name="connsiteY4" fmla="*/ 0 h 166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040" h="1667435">
                  <a:moveTo>
                    <a:pt x="0" y="0"/>
                  </a:moveTo>
                  <a:lnTo>
                    <a:pt x="796066" y="0"/>
                  </a:lnTo>
                  <a:lnTo>
                    <a:pt x="1463040" y="1667435"/>
                  </a:lnTo>
                  <a:lnTo>
                    <a:pt x="0" y="166743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F2EEA0A1-DCF6-4708-B4B7-90DEBABCDF2E}"/>
              </a:ext>
            </a:extLst>
          </p:cNvPr>
          <p:cNvGrpSpPr/>
          <p:nvPr/>
        </p:nvGrpSpPr>
        <p:grpSpPr>
          <a:xfrm>
            <a:off x="7895801" y="4947793"/>
            <a:ext cx="3611563" cy="1307123"/>
            <a:chOff x="8101013" y="4718050"/>
            <a:chExt cx="3611562" cy="1667435"/>
          </a:xfrm>
        </p:grpSpPr>
        <p:sp>
          <p:nvSpPr>
            <p:cNvPr id="9" name="Rechthoek 8">
              <a:hlinkClick r:id="" action="ppaction://noaction"/>
              <a:extLst>
                <a:ext uri="{FF2B5EF4-FFF2-40B4-BE49-F238E27FC236}">
                  <a16:creationId xmlns:a16="http://schemas.microsoft.com/office/drawing/2014/main" id="{0D0608B2-B96F-4FC5-9FE7-67619BBF9845}"/>
                </a:ext>
              </a:extLst>
            </p:cNvPr>
            <p:cNvSpPr/>
            <p:nvPr/>
          </p:nvSpPr>
          <p:spPr>
            <a:xfrm>
              <a:off x="8112575" y="4718050"/>
              <a:ext cx="3600000" cy="16561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1" name="Vrije vorm: vorm 20">
              <a:hlinkClick r:id="" action="ppaction://noaction"/>
              <a:extLst>
                <a:ext uri="{FF2B5EF4-FFF2-40B4-BE49-F238E27FC236}">
                  <a16:creationId xmlns:a16="http://schemas.microsoft.com/office/drawing/2014/main" id="{A7F15DA7-4549-444F-9003-37441BF6CA0F}"/>
                </a:ext>
              </a:extLst>
            </p:cNvPr>
            <p:cNvSpPr/>
            <p:nvPr/>
          </p:nvSpPr>
          <p:spPr>
            <a:xfrm>
              <a:off x="8101013" y="4718050"/>
              <a:ext cx="1463040" cy="1667435"/>
            </a:xfrm>
            <a:custGeom>
              <a:avLst/>
              <a:gdLst>
                <a:gd name="connsiteX0" fmla="*/ 0 w 1463040"/>
                <a:gd name="connsiteY0" fmla="*/ 0 h 1667435"/>
                <a:gd name="connsiteX1" fmla="*/ 796066 w 1463040"/>
                <a:gd name="connsiteY1" fmla="*/ 0 h 1667435"/>
                <a:gd name="connsiteX2" fmla="*/ 1463040 w 1463040"/>
                <a:gd name="connsiteY2" fmla="*/ 1667435 h 1667435"/>
                <a:gd name="connsiteX3" fmla="*/ 0 w 1463040"/>
                <a:gd name="connsiteY3" fmla="*/ 1667435 h 1667435"/>
                <a:gd name="connsiteX4" fmla="*/ 0 w 1463040"/>
                <a:gd name="connsiteY4" fmla="*/ 0 h 166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040" h="1667435">
                  <a:moveTo>
                    <a:pt x="0" y="0"/>
                  </a:moveTo>
                  <a:lnTo>
                    <a:pt x="796066" y="0"/>
                  </a:lnTo>
                  <a:lnTo>
                    <a:pt x="1463040" y="1667435"/>
                  </a:lnTo>
                  <a:lnTo>
                    <a:pt x="0" y="166743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A5A559D1-7532-43C5-A247-6FC2E5AE8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7613" y="3434609"/>
            <a:ext cx="791428" cy="152844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95A3AEA-6B8E-42B1-8AE8-C219C5DAC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4577" y="4735581"/>
            <a:ext cx="791428" cy="152844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4C90E75-F676-4EC6-B70C-285B60219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5983" y="2125634"/>
            <a:ext cx="791428" cy="152844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22D3FA2-FDC7-44EF-BC3B-78A797E91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1894" y="2129645"/>
            <a:ext cx="791428" cy="152844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78749BA-A7E9-49F7-B4F0-161FD7899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7415" y="4730557"/>
            <a:ext cx="791428" cy="1528447"/>
          </a:xfrm>
          <a:prstGeom prst="rect">
            <a:avLst/>
          </a:prstGeom>
        </p:spPr>
      </p:pic>
      <p:sp>
        <p:nvSpPr>
          <p:cNvPr id="22" name="Tekstvak 21">
            <a:hlinkClick r:id="rId2" action="ppaction://hlinksldjump"/>
            <a:extLst>
              <a:ext uri="{FF2B5EF4-FFF2-40B4-BE49-F238E27FC236}">
                <a16:creationId xmlns:a16="http://schemas.microsoft.com/office/drawing/2014/main" id="{587FA348-B930-4E9D-9E2D-F6DF1A54A031}"/>
              </a:ext>
            </a:extLst>
          </p:cNvPr>
          <p:cNvSpPr txBox="1"/>
          <p:nvPr/>
        </p:nvSpPr>
        <p:spPr>
          <a:xfrm>
            <a:off x="5658425" y="3967299"/>
            <a:ext cx="2214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Diplomatic</a:t>
            </a:r>
            <a:br>
              <a:rPr lang="nl-BE" dirty="0"/>
            </a:br>
            <a:r>
              <a:rPr lang="nl-BE" dirty="0"/>
              <a:t>actor</a:t>
            </a:r>
          </a:p>
        </p:txBody>
      </p:sp>
      <p:sp>
        <p:nvSpPr>
          <p:cNvPr id="24" name="Tekstvak 23">
            <a:hlinkClick r:id="rId3" action="ppaction://hlinksldjump"/>
            <a:extLst>
              <a:ext uri="{FF2B5EF4-FFF2-40B4-BE49-F238E27FC236}">
                <a16:creationId xmlns:a16="http://schemas.microsoft.com/office/drawing/2014/main" id="{3BB7E7C8-BF4B-4070-90BA-99957E725BA0}"/>
              </a:ext>
            </a:extLst>
          </p:cNvPr>
          <p:cNvSpPr txBox="1"/>
          <p:nvPr/>
        </p:nvSpPr>
        <p:spPr>
          <a:xfrm>
            <a:off x="2124047" y="2667409"/>
            <a:ext cx="216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Partner </a:t>
            </a:r>
            <a:r>
              <a:rPr lang="nl-BE" dirty="0" err="1"/>
              <a:t>for</a:t>
            </a:r>
            <a:r>
              <a:rPr lang="nl-BE" dirty="0"/>
              <a:t> development</a:t>
            </a:r>
          </a:p>
        </p:txBody>
      </p:sp>
      <p:sp>
        <p:nvSpPr>
          <p:cNvPr id="25" name="Tekstvak 24">
            <a:hlinkClick r:id="" action="ppaction://noaction"/>
            <a:extLst>
              <a:ext uri="{FF2B5EF4-FFF2-40B4-BE49-F238E27FC236}">
                <a16:creationId xmlns:a16="http://schemas.microsoft.com/office/drawing/2014/main" id="{0B833983-A595-4EF7-A21A-D32FDAC9CEB0}"/>
              </a:ext>
            </a:extLst>
          </p:cNvPr>
          <p:cNvSpPr txBox="1"/>
          <p:nvPr/>
        </p:nvSpPr>
        <p:spPr>
          <a:xfrm>
            <a:off x="2125619" y="5271820"/>
            <a:ext cx="216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Culture, </a:t>
            </a:r>
            <a:r>
              <a:rPr lang="nl-BE" dirty="0" err="1"/>
              <a:t>science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&amp; </a:t>
            </a:r>
            <a:r>
              <a:rPr lang="nl-BE" dirty="0" err="1"/>
              <a:t>tourism</a:t>
            </a:r>
            <a:endParaRPr lang="nl-BE" dirty="0"/>
          </a:p>
        </p:txBody>
      </p:sp>
      <p:sp>
        <p:nvSpPr>
          <p:cNvPr id="26" name="Tekstvak 25">
            <a:hlinkClick r:id="" action="ppaction://noaction"/>
            <a:extLst>
              <a:ext uri="{FF2B5EF4-FFF2-40B4-BE49-F238E27FC236}">
                <a16:creationId xmlns:a16="http://schemas.microsoft.com/office/drawing/2014/main" id="{E2322F2E-9B51-4DAB-9D8E-32E261B1F770}"/>
              </a:ext>
            </a:extLst>
          </p:cNvPr>
          <p:cNvSpPr txBox="1"/>
          <p:nvPr/>
        </p:nvSpPr>
        <p:spPr>
          <a:xfrm>
            <a:off x="9145436" y="2699669"/>
            <a:ext cx="216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Trade &amp; investment</a:t>
            </a:r>
          </a:p>
        </p:txBody>
      </p:sp>
      <p:sp>
        <p:nvSpPr>
          <p:cNvPr id="27" name="Tekstvak 26">
            <a:hlinkClick r:id="" action="ppaction://noaction"/>
            <a:extLst>
              <a:ext uri="{FF2B5EF4-FFF2-40B4-BE49-F238E27FC236}">
                <a16:creationId xmlns:a16="http://schemas.microsoft.com/office/drawing/2014/main" id="{2B833DE1-5E21-4006-B4D3-B90623447701}"/>
              </a:ext>
            </a:extLst>
          </p:cNvPr>
          <p:cNvSpPr txBox="1"/>
          <p:nvPr/>
        </p:nvSpPr>
        <p:spPr>
          <a:xfrm>
            <a:off x="9339569" y="5266796"/>
            <a:ext cx="216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Human </a:t>
            </a:r>
            <a:r>
              <a:rPr lang="nl-BE" dirty="0" err="1"/>
              <a:t>rights</a:t>
            </a:r>
            <a:r>
              <a:rPr lang="nl-BE" dirty="0"/>
              <a:t>, </a:t>
            </a:r>
            <a:br>
              <a:rPr lang="nl-BE" dirty="0"/>
            </a:br>
            <a:r>
              <a:rPr lang="nl-BE" dirty="0" err="1"/>
              <a:t>peace</a:t>
            </a:r>
            <a:r>
              <a:rPr lang="nl-BE" dirty="0"/>
              <a:t> &amp; security</a:t>
            </a:r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AB8458AC-C4BA-4FF0-9AB7-98520B9393DF}"/>
              </a:ext>
            </a:extLst>
          </p:cNvPr>
          <p:cNvSpPr/>
          <p:nvPr/>
        </p:nvSpPr>
        <p:spPr>
          <a:xfrm>
            <a:off x="4543425" y="4026923"/>
            <a:ext cx="527083" cy="5270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51F6932D-7D6D-4330-94E2-91731443A336}"/>
              </a:ext>
            </a:extLst>
          </p:cNvPr>
          <p:cNvSpPr/>
          <p:nvPr/>
        </p:nvSpPr>
        <p:spPr>
          <a:xfrm>
            <a:off x="927707" y="2727033"/>
            <a:ext cx="527083" cy="5270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2C1157B4-20B0-4272-B256-EADCE1F70337}"/>
              </a:ext>
            </a:extLst>
          </p:cNvPr>
          <p:cNvSpPr/>
          <p:nvPr/>
        </p:nvSpPr>
        <p:spPr>
          <a:xfrm>
            <a:off x="940389" y="5331444"/>
            <a:ext cx="527083" cy="5270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F9FAA323-5D99-45B0-8D83-C1D885423ACC}"/>
              </a:ext>
            </a:extLst>
          </p:cNvPr>
          <p:cNvSpPr/>
          <p:nvPr/>
        </p:nvSpPr>
        <p:spPr>
          <a:xfrm>
            <a:off x="8141399" y="2719847"/>
            <a:ext cx="527083" cy="5270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AD2EBC83-B3CC-4556-8486-09CB6E97F992}"/>
              </a:ext>
            </a:extLst>
          </p:cNvPr>
          <p:cNvSpPr/>
          <p:nvPr/>
        </p:nvSpPr>
        <p:spPr>
          <a:xfrm>
            <a:off x="8143228" y="5326420"/>
            <a:ext cx="527083" cy="5270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893790B5-BEF6-43E3-AC2B-0C00BC179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5089" y="2699669"/>
            <a:ext cx="514936" cy="58181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FB0782CC-5551-42C9-B4E2-CA4E92A772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27527" y="5231149"/>
            <a:ext cx="717624" cy="717624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98860427-3E16-4D83-94EE-AD92720196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914199">
            <a:off x="1042239" y="5295572"/>
            <a:ext cx="348408" cy="598827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20A43207-CC8D-46F9-B5B4-B34EB0AEE9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02796" y="2684362"/>
            <a:ext cx="598056" cy="59805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9C2EC9CC-BDFE-4340-BDA9-8B99A5A90F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96560" y="3976908"/>
            <a:ext cx="627115" cy="627112"/>
          </a:xfrm>
          <a:prstGeom prst="rect">
            <a:avLst/>
          </a:prstGeom>
        </p:spPr>
      </p:pic>
      <p:pic>
        <p:nvPicPr>
          <p:cNvPr id="49" name="Graphic 48">
            <a:hlinkClick r:id="rId16" action="ppaction://hlinksldjump"/>
            <a:extLst>
              <a:ext uri="{FF2B5EF4-FFF2-40B4-BE49-F238E27FC236}">
                <a16:creationId xmlns:a16="http://schemas.microsoft.com/office/drawing/2014/main" id="{E9B24713-BB99-426E-A28B-84EEEB15C4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651797" y="194855"/>
            <a:ext cx="367256" cy="57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0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4" grpId="0"/>
      <p:bldP spid="25" grpId="0"/>
      <p:bldP spid="26" grpId="0"/>
      <p:bldP spid="27" grpId="0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1_Presentatie_VO_V6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EB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erbeeldingwerkt_basic_breedbeeld_16.9_TheOvalOffice" id="{87726B69-36B5-4C66-B0C5-3714EAEEFA60}" vid="{1F295A0D-BF33-4BBB-830F-CB48A3C7952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546</Words>
  <Application>Microsoft Office PowerPoint</Application>
  <PresentationFormat>Breedbeeld</PresentationFormat>
  <Paragraphs>132</Paragraphs>
  <Slides>16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8" baseType="lpstr">
      <vt:lpstr>AdobeClean-Regular</vt:lpstr>
      <vt:lpstr>Aptos</vt:lpstr>
      <vt:lpstr>Arial</vt:lpstr>
      <vt:lpstr>Calibri</vt:lpstr>
      <vt:lpstr>Courier New</vt:lpstr>
      <vt:lpstr>Flanders Art Sans</vt:lpstr>
      <vt:lpstr>FlandersArtSans-Bold</vt:lpstr>
      <vt:lpstr>FlandersArtSans-Medium</vt:lpstr>
      <vt:lpstr>FlandersArtSans-Regular</vt:lpstr>
      <vt:lpstr>FlandersArtSerif-Regular</vt:lpstr>
      <vt:lpstr>Wingdings</vt:lpstr>
      <vt:lpstr>1_Presentatie_VO_V6</vt:lpstr>
      <vt:lpstr>PowerPoint-presentatie</vt:lpstr>
      <vt:lpstr>Overview </vt:lpstr>
      <vt:lpstr>PowerPoint-presentatie</vt:lpstr>
      <vt:lpstr>State structure </vt:lpstr>
      <vt:lpstr>FLEMISH COMPENTENCES</vt:lpstr>
      <vt:lpstr>PowerPoint-presentatie</vt:lpstr>
      <vt:lpstr>PowerPoint-presentatie</vt:lpstr>
      <vt:lpstr>PowerPoint-presentatie</vt:lpstr>
      <vt:lpstr>Foreign policy in 5 dimensions</vt:lpstr>
      <vt:lpstr>Diplomatic actor</vt:lpstr>
      <vt:lpstr>Sustainable Development Strategy of Flanders</vt:lpstr>
      <vt:lpstr>PowerPoint-presentatie</vt:lpstr>
      <vt:lpstr>PowerPoint-presentatie</vt:lpstr>
      <vt:lpstr>Flanders’ foreign network</vt:lpstr>
      <vt:lpstr>Flanders’ foreign network: Pretoria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Buyens Rhiannon</dc:creator>
  <cp:lastModifiedBy>Buyens Rhiannon</cp:lastModifiedBy>
  <cp:revision>2</cp:revision>
  <dcterms:created xsi:type="dcterms:W3CDTF">2024-06-28T08:49:31Z</dcterms:created>
  <dcterms:modified xsi:type="dcterms:W3CDTF">2024-07-01T07:05:28Z</dcterms:modified>
</cp:coreProperties>
</file>