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1330" r:id="rId5"/>
    <p:sldId id="257" r:id="rId6"/>
    <p:sldId id="326" r:id="rId7"/>
    <p:sldId id="260" r:id="rId8"/>
    <p:sldId id="355" r:id="rId9"/>
    <p:sldId id="354" r:id="rId10"/>
    <p:sldId id="1339" r:id="rId11"/>
    <p:sldId id="296" r:id="rId12"/>
    <p:sldId id="365" r:id="rId13"/>
    <p:sldId id="1364" r:id="rId14"/>
    <p:sldId id="1342" r:id="rId15"/>
    <p:sldId id="1375" r:id="rId16"/>
    <p:sldId id="1383" r:id="rId17"/>
    <p:sldId id="1372" r:id="rId18"/>
    <p:sldId id="1376" r:id="rId19"/>
    <p:sldId id="1377" r:id="rId20"/>
    <p:sldId id="1378" r:id="rId21"/>
    <p:sldId id="1379" r:id="rId22"/>
    <p:sldId id="1381" r:id="rId23"/>
    <p:sldId id="1380" r:id="rId24"/>
    <p:sldId id="1101" r:id="rId25"/>
    <p:sldId id="390" r:id="rId26"/>
    <p:sldId id="1334" r:id="rId27"/>
    <p:sldId id="396" r:id="rId28"/>
    <p:sldId id="394" r:id="rId29"/>
    <p:sldId id="415" r:id="rId30"/>
    <p:sldId id="400" r:id="rId31"/>
    <p:sldId id="1107" r:id="rId32"/>
    <p:sldId id="425" r:id="rId33"/>
    <p:sldId id="265" r:id="rId34"/>
    <p:sldId id="1337" r:id="rId35"/>
    <p:sldId id="267" r:id="rId36"/>
    <p:sldId id="1382" r:id="rId37"/>
    <p:sldId id="360" r:id="rId38"/>
    <p:sldId id="1073" r:id="rId3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CD5E1DB4-7353-4666-B2BA-FD6278F9E57A}">
          <p14:sldIdLst>
            <p14:sldId id="1330"/>
            <p14:sldId id="257"/>
            <p14:sldId id="326"/>
            <p14:sldId id="260"/>
            <p14:sldId id="355"/>
            <p14:sldId id="354"/>
            <p14:sldId id="1339"/>
            <p14:sldId id="296"/>
            <p14:sldId id="365"/>
            <p14:sldId id="1364"/>
            <p14:sldId id="1342"/>
            <p14:sldId id="1375"/>
            <p14:sldId id="1383"/>
            <p14:sldId id="1372"/>
            <p14:sldId id="1376"/>
            <p14:sldId id="1377"/>
            <p14:sldId id="1378"/>
            <p14:sldId id="1379"/>
            <p14:sldId id="1381"/>
            <p14:sldId id="1380"/>
            <p14:sldId id="1101"/>
            <p14:sldId id="390"/>
            <p14:sldId id="1334"/>
            <p14:sldId id="396"/>
            <p14:sldId id="394"/>
            <p14:sldId id="415"/>
            <p14:sldId id="400"/>
            <p14:sldId id="1107"/>
            <p14:sldId id="425"/>
            <p14:sldId id="265"/>
            <p14:sldId id="1337"/>
            <p14:sldId id="267"/>
            <p14:sldId id="1382"/>
            <p14:sldId id="360"/>
            <p14:sldId id="10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1935" userDrawn="1">
          <p15:clr>
            <a:srgbClr val="A4A3A4"/>
          </p15:clr>
        </p15:guide>
        <p15:guide id="3" pos="3817" userDrawn="1">
          <p15:clr>
            <a:srgbClr val="A4A3A4"/>
          </p15:clr>
        </p15:guide>
        <p15:guide id="4" pos="5745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pos="7423" userDrawn="1">
          <p15:clr>
            <a:srgbClr val="A4A3A4"/>
          </p15:clr>
        </p15:guide>
        <p15:guide id="7" orient="horz" pos="550" userDrawn="1">
          <p15:clr>
            <a:srgbClr val="A4A3A4"/>
          </p15:clr>
        </p15:guide>
        <p15:guide id="8" orient="horz" pos="4020" userDrawn="1">
          <p15:clr>
            <a:srgbClr val="A4A3A4"/>
          </p15:clr>
        </p15:guide>
        <p15:guide id="9" pos="3659" userDrawn="1">
          <p15:clr>
            <a:srgbClr val="A4A3A4"/>
          </p15:clr>
        </p15:guide>
        <p15:guide id="10" pos="4044" userDrawn="1">
          <p15:clr>
            <a:srgbClr val="A4A3A4"/>
          </p15:clr>
        </p15:guide>
        <p15:guide id="11" pos="1096" userDrawn="1">
          <p15:clr>
            <a:srgbClr val="A4A3A4"/>
          </p15:clr>
        </p15:guide>
        <p15:guide id="12" pos="2774" userDrawn="1">
          <p15:clr>
            <a:srgbClr val="A4A3A4"/>
          </p15:clr>
        </p15:guide>
        <p15:guide id="13" orient="horz" pos="1502" userDrawn="1">
          <p15:clr>
            <a:srgbClr val="A4A3A4"/>
          </p15:clr>
        </p15:guide>
        <p15:guide id="14" orient="horz" pos="3181" userDrawn="1">
          <p15:clr>
            <a:srgbClr val="A4A3A4"/>
          </p15:clr>
        </p15:guide>
        <p15:guide id="15" orient="horz" pos="772" userDrawn="1">
          <p15:clr>
            <a:srgbClr val="A4A3A4"/>
          </p15:clr>
        </p15:guide>
        <p15:guide id="16" pos="4906" userDrawn="1">
          <p15:clr>
            <a:srgbClr val="A4A3A4"/>
          </p15:clr>
        </p15:guide>
        <p15:guide id="17" pos="6562" userDrawn="1">
          <p15:clr>
            <a:srgbClr val="A4A3A4"/>
          </p15:clr>
        </p15:guide>
        <p15:guide id="18" orient="horz" pos="6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D10B85-63AA-499C-8D62-4AE31A9233F5}" v="27" dt="2024-07-04T11:59:34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5947" autoAdjust="0"/>
  </p:normalViewPr>
  <p:slideViewPr>
    <p:cSldViewPr snapToGrid="0">
      <p:cViewPr varScale="1">
        <p:scale>
          <a:sx n="50" d="100"/>
          <a:sy n="50" d="100"/>
        </p:scale>
        <p:origin x="1284" y="48"/>
      </p:cViewPr>
      <p:guideLst>
        <p:guide orient="horz" pos="2341"/>
        <p:guide pos="1935"/>
        <p:guide pos="3817"/>
        <p:guide pos="5745"/>
        <p:guide pos="302"/>
        <p:guide pos="7423"/>
        <p:guide orient="horz" pos="550"/>
        <p:guide orient="horz" pos="4020"/>
        <p:guide pos="3659"/>
        <p:guide pos="4044"/>
        <p:guide pos="1096"/>
        <p:guide pos="2774"/>
        <p:guide orient="horz" pos="1502"/>
        <p:guide orient="horz" pos="3181"/>
        <p:guide orient="horz" pos="772"/>
        <p:guide pos="4906"/>
        <p:guide pos="6562"/>
        <p:guide orient="horz" pos="6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wyzen Marie" userId="607ddf93-f88f-46fd-9f61-3acc6bbed317" providerId="ADAL" clId="{3BD10B85-63AA-499C-8D62-4AE31A9233F5}"/>
    <pc:docChg chg="undo custSel addSld delSld modSld sldOrd modSection">
      <pc:chgData name="Swyzen Marie" userId="607ddf93-f88f-46fd-9f61-3acc6bbed317" providerId="ADAL" clId="{3BD10B85-63AA-499C-8D62-4AE31A9233F5}" dt="2024-07-04T12:15:26.317" v="2634" actId="20577"/>
      <pc:docMkLst>
        <pc:docMk/>
      </pc:docMkLst>
      <pc:sldChg chg="modNotesTx">
        <pc:chgData name="Swyzen Marie" userId="607ddf93-f88f-46fd-9f61-3acc6bbed317" providerId="ADAL" clId="{3BD10B85-63AA-499C-8D62-4AE31A9233F5}" dt="2024-07-04T09:14:17.087" v="798" actId="20577"/>
        <pc:sldMkLst>
          <pc:docMk/>
          <pc:sldMk cId="62052067" sldId="257"/>
        </pc:sldMkLst>
      </pc:sldChg>
      <pc:sldChg chg="modNotesTx">
        <pc:chgData name="Swyzen Marie" userId="607ddf93-f88f-46fd-9f61-3acc6bbed317" providerId="ADAL" clId="{3BD10B85-63AA-499C-8D62-4AE31A9233F5}" dt="2024-07-04T10:56:40.214" v="2443" actId="20577"/>
        <pc:sldMkLst>
          <pc:docMk/>
          <pc:sldMk cId="0" sldId="260"/>
        </pc:sldMkLst>
      </pc:sldChg>
      <pc:sldChg chg="modNotesTx">
        <pc:chgData name="Swyzen Marie" userId="607ddf93-f88f-46fd-9f61-3acc6bbed317" providerId="ADAL" clId="{3BD10B85-63AA-499C-8D62-4AE31A9233F5}" dt="2024-07-04T10:08:03.997" v="2346"/>
        <pc:sldMkLst>
          <pc:docMk/>
          <pc:sldMk cId="100094621" sldId="265"/>
        </pc:sldMkLst>
      </pc:sldChg>
      <pc:sldChg chg="del">
        <pc:chgData name="Swyzen Marie" userId="607ddf93-f88f-46fd-9f61-3acc6bbed317" providerId="ADAL" clId="{3BD10B85-63AA-499C-8D62-4AE31A9233F5}" dt="2024-07-04T12:03:28.856" v="2610" actId="47"/>
        <pc:sldMkLst>
          <pc:docMk/>
          <pc:sldMk cId="2666746537" sldId="266"/>
        </pc:sldMkLst>
      </pc:sldChg>
      <pc:sldChg chg="modSp mod modNotesTx">
        <pc:chgData name="Swyzen Marie" userId="607ddf93-f88f-46fd-9f61-3acc6bbed317" providerId="ADAL" clId="{3BD10B85-63AA-499C-8D62-4AE31A9233F5}" dt="2024-07-04T10:08:23.250" v="2355" actId="20577"/>
        <pc:sldMkLst>
          <pc:docMk/>
          <pc:sldMk cId="3539452296" sldId="267"/>
        </pc:sldMkLst>
        <pc:spChg chg="mod">
          <ac:chgData name="Swyzen Marie" userId="607ddf93-f88f-46fd-9f61-3acc6bbed317" providerId="ADAL" clId="{3BD10B85-63AA-499C-8D62-4AE31A9233F5}" dt="2024-07-03T09:11:15.157" v="782" actId="12"/>
          <ac:spMkLst>
            <pc:docMk/>
            <pc:sldMk cId="3539452296" sldId="267"/>
            <ac:spMk id="7" creationId="{00000000-0000-0000-0000-000000000000}"/>
          </ac:spMkLst>
        </pc:spChg>
      </pc:sldChg>
      <pc:sldChg chg="modNotesTx">
        <pc:chgData name="Swyzen Marie" userId="607ddf93-f88f-46fd-9f61-3acc6bbed317" providerId="ADAL" clId="{3BD10B85-63AA-499C-8D62-4AE31A9233F5}" dt="2024-07-04T12:00:06.860" v="2502" actId="20577"/>
        <pc:sldMkLst>
          <pc:docMk/>
          <pc:sldMk cId="1839159194" sldId="296"/>
        </pc:sldMkLst>
      </pc:sldChg>
      <pc:sldChg chg="modNotesTx">
        <pc:chgData name="Swyzen Marie" userId="607ddf93-f88f-46fd-9f61-3acc6bbed317" providerId="ADAL" clId="{3BD10B85-63AA-499C-8D62-4AE31A9233F5}" dt="2024-07-04T09:44:19.060" v="1416" actId="20577"/>
        <pc:sldMkLst>
          <pc:docMk/>
          <pc:sldMk cId="2040741103" sldId="326"/>
        </pc:sldMkLst>
      </pc:sldChg>
      <pc:sldChg chg="modSp mod modNotesTx">
        <pc:chgData name="Swyzen Marie" userId="607ddf93-f88f-46fd-9f61-3acc6bbed317" providerId="ADAL" clId="{3BD10B85-63AA-499C-8D62-4AE31A9233F5}" dt="2024-07-04T11:56:30.511" v="2486" actId="20577"/>
        <pc:sldMkLst>
          <pc:docMk/>
          <pc:sldMk cId="2601545686" sldId="354"/>
        </pc:sldMkLst>
        <pc:spChg chg="mod">
          <ac:chgData name="Swyzen Marie" userId="607ddf93-f88f-46fd-9f61-3acc6bbed317" providerId="ADAL" clId="{3BD10B85-63AA-499C-8D62-4AE31A9233F5}" dt="2024-07-04T11:56:28.119" v="2485" actId="20577"/>
          <ac:spMkLst>
            <pc:docMk/>
            <pc:sldMk cId="2601545686" sldId="354"/>
            <ac:spMk id="5" creationId="{00000000-0000-0000-0000-000000000000}"/>
          </ac:spMkLst>
        </pc:spChg>
      </pc:sldChg>
      <pc:sldChg chg="modNotesTx">
        <pc:chgData name="Swyzen Marie" userId="607ddf93-f88f-46fd-9f61-3acc6bbed317" providerId="ADAL" clId="{3BD10B85-63AA-499C-8D62-4AE31A9233F5}" dt="2024-07-04T12:03:52.585" v="2615" actId="20577"/>
        <pc:sldMkLst>
          <pc:docMk/>
          <pc:sldMk cId="2869922417" sldId="360"/>
        </pc:sldMkLst>
      </pc:sldChg>
      <pc:sldChg chg="ord modNotesTx">
        <pc:chgData name="Swyzen Marie" userId="607ddf93-f88f-46fd-9f61-3acc6bbed317" providerId="ADAL" clId="{3BD10B85-63AA-499C-8D62-4AE31A9233F5}" dt="2024-07-04T12:00:25.228" v="2508" actId="6549"/>
        <pc:sldMkLst>
          <pc:docMk/>
          <pc:sldMk cId="593599126" sldId="365"/>
        </pc:sldMkLst>
      </pc:sldChg>
      <pc:sldChg chg="del">
        <pc:chgData name="Swyzen Marie" userId="607ddf93-f88f-46fd-9f61-3acc6bbed317" providerId="ADAL" clId="{3BD10B85-63AA-499C-8D62-4AE31A9233F5}" dt="2024-07-04T12:03:38.140" v="2611" actId="47"/>
        <pc:sldMkLst>
          <pc:docMk/>
          <pc:sldMk cId="1677768182" sldId="391"/>
        </pc:sldMkLst>
      </pc:sldChg>
      <pc:sldChg chg="del">
        <pc:chgData name="Swyzen Marie" userId="607ddf93-f88f-46fd-9f61-3acc6bbed317" providerId="ADAL" clId="{3BD10B85-63AA-499C-8D62-4AE31A9233F5}" dt="2024-07-04T12:03:38.580" v="2612" actId="47"/>
        <pc:sldMkLst>
          <pc:docMk/>
          <pc:sldMk cId="3546903697" sldId="392"/>
        </pc:sldMkLst>
      </pc:sldChg>
      <pc:sldChg chg="modNotesTx">
        <pc:chgData name="Swyzen Marie" userId="607ddf93-f88f-46fd-9f61-3acc6bbed317" providerId="ADAL" clId="{3BD10B85-63AA-499C-8D62-4AE31A9233F5}" dt="2024-07-04T12:15:26.317" v="2634" actId="20577"/>
        <pc:sldMkLst>
          <pc:docMk/>
          <pc:sldMk cId="2469568700" sldId="394"/>
        </pc:sldMkLst>
      </pc:sldChg>
      <pc:sldChg chg="modNotesTx">
        <pc:chgData name="Swyzen Marie" userId="607ddf93-f88f-46fd-9f61-3acc6bbed317" providerId="ADAL" clId="{3BD10B85-63AA-499C-8D62-4AE31A9233F5}" dt="2024-07-04T10:07:44.497" v="2323" actId="20577"/>
        <pc:sldMkLst>
          <pc:docMk/>
          <pc:sldMk cId="3185730184" sldId="396"/>
        </pc:sldMkLst>
      </pc:sldChg>
      <pc:sldChg chg="modNotesTx">
        <pc:chgData name="Swyzen Marie" userId="607ddf93-f88f-46fd-9f61-3acc6bbed317" providerId="ADAL" clId="{3BD10B85-63AA-499C-8D62-4AE31A9233F5}" dt="2024-07-04T10:07:24.398" v="2296" actId="20577"/>
        <pc:sldMkLst>
          <pc:docMk/>
          <pc:sldMk cId="3921470521" sldId="400"/>
        </pc:sldMkLst>
      </pc:sldChg>
      <pc:sldChg chg="del">
        <pc:chgData name="Swyzen Marie" userId="607ddf93-f88f-46fd-9f61-3acc6bbed317" providerId="ADAL" clId="{3BD10B85-63AA-499C-8D62-4AE31A9233F5}" dt="2024-07-04T12:03:43.619" v="2613" actId="47"/>
        <pc:sldMkLst>
          <pc:docMk/>
          <pc:sldMk cId="1960157901" sldId="401"/>
        </pc:sldMkLst>
      </pc:sldChg>
      <pc:sldChg chg="del">
        <pc:chgData name="Swyzen Marie" userId="607ddf93-f88f-46fd-9f61-3acc6bbed317" providerId="ADAL" clId="{3BD10B85-63AA-499C-8D62-4AE31A9233F5}" dt="2024-07-04T12:03:43.842" v="2614" actId="47"/>
        <pc:sldMkLst>
          <pc:docMk/>
          <pc:sldMk cId="1070850615" sldId="406"/>
        </pc:sldMkLst>
      </pc:sldChg>
      <pc:sldChg chg="modSp mod modNotesTx">
        <pc:chgData name="Swyzen Marie" userId="607ddf93-f88f-46fd-9f61-3acc6bbed317" providerId="ADAL" clId="{3BD10B85-63AA-499C-8D62-4AE31A9233F5}" dt="2024-07-04T12:15:13.940" v="2631" actId="20577"/>
        <pc:sldMkLst>
          <pc:docMk/>
          <pc:sldMk cId="3464140916" sldId="415"/>
        </pc:sldMkLst>
        <pc:spChg chg="mod">
          <ac:chgData name="Swyzen Marie" userId="607ddf93-f88f-46fd-9f61-3acc6bbed317" providerId="ADAL" clId="{3BD10B85-63AA-499C-8D62-4AE31A9233F5}" dt="2024-07-04T12:15:13.940" v="2631" actId="20577"/>
          <ac:spMkLst>
            <pc:docMk/>
            <pc:sldMk cId="3464140916" sldId="415"/>
            <ac:spMk id="4" creationId="{00000000-0000-0000-0000-000000000000}"/>
          </ac:spMkLst>
        </pc:spChg>
      </pc:sldChg>
      <pc:sldChg chg="modNotesTx">
        <pc:chgData name="Swyzen Marie" userId="607ddf93-f88f-46fd-9f61-3acc6bbed317" providerId="ADAL" clId="{3BD10B85-63AA-499C-8D62-4AE31A9233F5}" dt="2024-07-04T12:14:48.845" v="2617" actId="20577"/>
        <pc:sldMkLst>
          <pc:docMk/>
          <pc:sldMk cId="2389071974" sldId="425"/>
        </pc:sldMkLst>
      </pc:sldChg>
      <pc:sldChg chg="del">
        <pc:chgData name="Swyzen Marie" userId="607ddf93-f88f-46fd-9f61-3acc6bbed317" providerId="ADAL" clId="{3BD10B85-63AA-499C-8D62-4AE31A9233F5}" dt="2024-07-04T12:03:16.133" v="2608" actId="47"/>
        <pc:sldMkLst>
          <pc:docMk/>
          <pc:sldMk cId="1020051848" sldId="434"/>
        </pc:sldMkLst>
      </pc:sldChg>
      <pc:sldChg chg="modNotesTx">
        <pc:chgData name="Swyzen Marie" userId="607ddf93-f88f-46fd-9f61-3acc6bbed317" providerId="ADAL" clId="{3BD10B85-63AA-499C-8D62-4AE31A9233F5}" dt="2024-07-04T11:55:02.161" v="2483" actId="20577"/>
        <pc:sldMkLst>
          <pc:docMk/>
          <pc:sldMk cId="1221502049" sldId="1073"/>
        </pc:sldMkLst>
      </pc:sldChg>
      <pc:sldChg chg="modSp mod modNotesTx">
        <pc:chgData name="Swyzen Marie" userId="607ddf93-f88f-46fd-9f61-3acc6bbed317" providerId="ADAL" clId="{3BD10B85-63AA-499C-8D62-4AE31A9233F5}" dt="2024-07-04T12:02:40.854" v="2605" actId="20577"/>
        <pc:sldMkLst>
          <pc:docMk/>
          <pc:sldMk cId="2147011370" sldId="1101"/>
        </pc:sldMkLst>
        <pc:spChg chg="mod">
          <ac:chgData name="Swyzen Marie" userId="607ddf93-f88f-46fd-9f61-3acc6bbed317" providerId="ADAL" clId="{3BD10B85-63AA-499C-8D62-4AE31A9233F5}" dt="2024-07-04T12:02:40.854" v="2605" actId="20577"/>
          <ac:spMkLst>
            <pc:docMk/>
            <pc:sldMk cId="2147011370" sldId="1101"/>
            <ac:spMk id="5" creationId="{00000000-0000-0000-0000-000000000000}"/>
          </ac:spMkLst>
        </pc:spChg>
      </pc:sldChg>
      <pc:sldChg chg="modNotesTx">
        <pc:chgData name="Swyzen Marie" userId="607ddf93-f88f-46fd-9f61-3acc6bbed317" providerId="ADAL" clId="{3BD10B85-63AA-499C-8D62-4AE31A9233F5}" dt="2024-07-04T12:14:55.518" v="2618" actId="20577"/>
        <pc:sldMkLst>
          <pc:docMk/>
          <pc:sldMk cId="1074421696" sldId="1107"/>
        </pc:sldMkLst>
      </pc:sldChg>
      <pc:sldChg chg="del mod modShow">
        <pc:chgData name="Swyzen Marie" userId="607ddf93-f88f-46fd-9f61-3acc6bbed317" providerId="ADAL" clId="{3BD10B85-63AA-499C-8D62-4AE31A9233F5}" dt="2024-07-04T12:03:19.243" v="2609" actId="47"/>
        <pc:sldMkLst>
          <pc:docMk/>
          <pc:sldMk cId="354502116" sldId="1116"/>
        </pc:sldMkLst>
      </pc:sldChg>
      <pc:sldChg chg="modSp mod modNotesTx">
        <pc:chgData name="Swyzen Marie" userId="607ddf93-f88f-46fd-9f61-3acc6bbed317" providerId="ADAL" clId="{3BD10B85-63AA-499C-8D62-4AE31A9233F5}" dt="2024-07-04T11:55:05.420" v="2484" actId="20577"/>
        <pc:sldMkLst>
          <pc:docMk/>
          <pc:sldMk cId="714328610" sldId="1330"/>
        </pc:sldMkLst>
        <pc:spChg chg="mod">
          <ac:chgData name="Swyzen Marie" userId="607ddf93-f88f-46fd-9f61-3acc6bbed317" providerId="ADAL" clId="{3BD10B85-63AA-499C-8D62-4AE31A9233F5}" dt="2024-07-03T08:15:26.135" v="11" actId="20577"/>
          <ac:spMkLst>
            <pc:docMk/>
            <pc:sldMk cId="714328610" sldId="1330"/>
            <ac:spMk id="5" creationId="{2003BEB3-7352-8948-A8E0-6B8B5BAA5890}"/>
          </ac:spMkLst>
        </pc:spChg>
      </pc:sldChg>
      <pc:sldChg chg="del">
        <pc:chgData name="Swyzen Marie" userId="607ddf93-f88f-46fd-9f61-3acc6bbed317" providerId="ADAL" clId="{3BD10B85-63AA-499C-8D62-4AE31A9233F5}" dt="2024-07-04T12:02:57.386" v="2606" actId="47"/>
        <pc:sldMkLst>
          <pc:docMk/>
          <pc:sldMk cId="2164503606" sldId="1332"/>
        </pc:sldMkLst>
      </pc:sldChg>
      <pc:sldChg chg="del">
        <pc:chgData name="Swyzen Marie" userId="607ddf93-f88f-46fd-9f61-3acc6bbed317" providerId="ADAL" clId="{3BD10B85-63AA-499C-8D62-4AE31A9233F5}" dt="2024-07-04T12:03:00.320" v="2607" actId="47"/>
        <pc:sldMkLst>
          <pc:docMk/>
          <pc:sldMk cId="1904331627" sldId="1333"/>
        </pc:sldMkLst>
      </pc:sldChg>
      <pc:sldChg chg="modNotesTx">
        <pc:chgData name="Swyzen Marie" userId="607ddf93-f88f-46fd-9f61-3acc6bbed317" providerId="ADAL" clId="{3BD10B85-63AA-499C-8D62-4AE31A9233F5}" dt="2024-07-04T10:08:15.972" v="2351" actId="20577"/>
        <pc:sldMkLst>
          <pc:docMk/>
          <pc:sldMk cId="4130797006" sldId="1337"/>
        </pc:sldMkLst>
      </pc:sldChg>
      <pc:sldChg chg="modNotesTx">
        <pc:chgData name="Swyzen Marie" userId="607ddf93-f88f-46fd-9f61-3acc6bbed317" providerId="ADAL" clId="{3BD10B85-63AA-499C-8D62-4AE31A9233F5}" dt="2024-07-04T11:59:56.082" v="2498" actId="20577"/>
        <pc:sldMkLst>
          <pc:docMk/>
          <pc:sldMk cId="2230136851" sldId="1339"/>
        </pc:sldMkLst>
      </pc:sldChg>
      <pc:sldChg chg="modNotesTx">
        <pc:chgData name="Swyzen Marie" userId="607ddf93-f88f-46fd-9f61-3acc6bbed317" providerId="ADAL" clId="{3BD10B85-63AA-499C-8D62-4AE31A9233F5}" dt="2024-07-04T10:01:52.268" v="2001" actId="20577"/>
        <pc:sldMkLst>
          <pc:docMk/>
          <pc:sldMk cId="3404494257" sldId="1342"/>
        </pc:sldMkLst>
      </pc:sldChg>
      <pc:sldChg chg="modSp mod modNotesTx">
        <pc:chgData name="Swyzen Marie" userId="607ddf93-f88f-46fd-9f61-3acc6bbed317" providerId="ADAL" clId="{3BD10B85-63AA-499C-8D62-4AE31A9233F5}" dt="2024-07-04T09:58:59.114" v="1914" actId="20577"/>
        <pc:sldMkLst>
          <pc:docMk/>
          <pc:sldMk cId="1536828464" sldId="1364"/>
        </pc:sldMkLst>
        <pc:spChg chg="mod">
          <ac:chgData name="Swyzen Marie" userId="607ddf93-f88f-46fd-9f61-3acc6bbed317" providerId="ADAL" clId="{3BD10B85-63AA-499C-8D62-4AE31A9233F5}" dt="2024-07-04T09:25:35.389" v="1319" actId="20577"/>
          <ac:spMkLst>
            <pc:docMk/>
            <pc:sldMk cId="1536828464" sldId="1364"/>
            <ac:spMk id="5" creationId="{00000000-0000-0000-0000-000000000000}"/>
          </ac:spMkLst>
        </pc:spChg>
      </pc:sldChg>
      <pc:sldChg chg="modNotesTx">
        <pc:chgData name="Swyzen Marie" userId="607ddf93-f88f-46fd-9f61-3acc6bbed317" providerId="ADAL" clId="{3BD10B85-63AA-499C-8D62-4AE31A9233F5}" dt="2024-07-04T12:01:20.442" v="2512" actId="20577"/>
        <pc:sldMkLst>
          <pc:docMk/>
          <pc:sldMk cId="148132894" sldId="1372"/>
        </pc:sldMkLst>
      </pc:sldChg>
      <pc:sldChg chg="modNotesTx">
        <pc:chgData name="Swyzen Marie" userId="607ddf93-f88f-46fd-9f61-3acc6bbed317" providerId="ADAL" clId="{3BD10B85-63AA-499C-8D62-4AE31A9233F5}" dt="2024-07-04T10:00:55.430" v="1927" actId="20577"/>
        <pc:sldMkLst>
          <pc:docMk/>
          <pc:sldMk cId="3311257099" sldId="1375"/>
        </pc:sldMkLst>
      </pc:sldChg>
      <pc:sldChg chg="modSp mod modNotesTx">
        <pc:chgData name="Swyzen Marie" userId="607ddf93-f88f-46fd-9f61-3acc6bbed317" providerId="ADAL" clId="{3BD10B85-63AA-499C-8D62-4AE31A9233F5}" dt="2024-07-04T09:29:02.587" v="1325"/>
        <pc:sldMkLst>
          <pc:docMk/>
          <pc:sldMk cId="1119968026" sldId="1376"/>
        </pc:sldMkLst>
        <pc:spChg chg="mod">
          <ac:chgData name="Swyzen Marie" userId="607ddf93-f88f-46fd-9f61-3acc6bbed317" providerId="ADAL" clId="{3BD10B85-63AA-499C-8D62-4AE31A9233F5}" dt="2024-07-03T09:00:46.825" v="597" actId="20577"/>
          <ac:spMkLst>
            <pc:docMk/>
            <pc:sldMk cId="1119968026" sldId="1376"/>
            <ac:spMk id="5" creationId="{17DDECF3-5D2D-8EA4-2DDA-37FE2341DBE2}"/>
          </ac:spMkLst>
        </pc:spChg>
      </pc:sldChg>
      <pc:sldChg chg="modNotesTx">
        <pc:chgData name="Swyzen Marie" userId="607ddf93-f88f-46fd-9f61-3acc6bbed317" providerId="ADAL" clId="{3BD10B85-63AA-499C-8D62-4AE31A9233F5}" dt="2024-07-04T09:29:08.522" v="1326"/>
        <pc:sldMkLst>
          <pc:docMk/>
          <pc:sldMk cId="1511039440" sldId="1377"/>
        </pc:sldMkLst>
      </pc:sldChg>
      <pc:sldChg chg="modNotesTx">
        <pc:chgData name="Swyzen Marie" userId="607ddf93-f88f-46fd-9f61-3acc6bbed317" providerId="ADAL" clId="{3BD10B85-63AA-499C-8D62-4AE31A9233F5}" dt="2024-07-04T10:04:38.454" v="2104"/>
        <pc:sldMkLst>
          <pc:docMk/>
          <pc:sldMk cId="3675174045" sldId="1378"/>
        </pc:sldMkLst>
      </pc:sldChg>
      <pc:sldChg chg="modSp mod modNotesTx">
        <pc:chgData name="Swyzen Marie" userId="607ddf93-f88f-46fd-9f61-3acc6bbed317" providerId="ADAL" clId="{3BD10B85-63AA-499C-8D62-4AE31A9233F5}" dt="2024-07-04T12:02:05.478" v="2601" actId="20577"/>
        <pc:sldMkLst>
          <pc:docMk/>
          <pc:sldMk cId="4216373070" sldId="1379"/>
        </pc:sldMkLst>
        <pc:spChg chg="mod">
          <ac:chgData name="Swyzen Marie" userId="607ddf93-f88f-46fd-9f61-3acc6bbed317" providerId="ADAL" clId="{3BD10B85-63AA-499C-8D62-4AE31A9233F5}" dt="2024-07-03T09:04:56.766" v="775" actId="20577"/>
          <ac:spMkLst>
            <pc:docMk/>
            <pc:sldMk cId="4216373070" sldId="1379"/>
            <ac:spMk id="5" creationId="{17DDECF3-5D2D-8EA4-2DDA-37FE2341DBE2}"/>
          </ac:spMkLst>
        </pc:spChg>
      </pc:sldChg>
      <pc:sldChg chg="modSp mod modNotesTx">
        <pc:chgData name="Swyzen Marie" userId="607ddf93-f88f-46fd-9f61-3acc6bbed317" providerId="ADAL" clId="{3BD10B85-63AA-499C-8D62-4AE31A9233F5}" dt="2024-07-04T10:05:44.052" v="2187" actId="20577"/>
        <pc:sldMkLst>
          <pc:docMk/>
          <pc:sldMk cId="1443236427" sldId="1380"/>
        </pc:sldMkLst>
        <pc:spChg chg="mod">
          <ac:chgData name="Swyzen Marie" userId="607ddf93-f88f-46fd-9f61-3acc6bbed317" providerId="ADAL" clId="{3BD10B85-63AA-499C-8D62-4AE31A9233F5}" dt="2024-07-03T08:50:36.191" v="116" actId="27636"/>
          <ac:spMkLst>
            <pc:docMk/>
            <pc:sldMk cId="1443236427" sldId="1380"/>
            <ac:spMk id="4" creationId="{66A6AFE3-D623-B153-2815-57ECB1C06CA1}"/>
          </ac:spMkLst>
        </pc:spChg>
      </pc:sldChg>
      <pc:sldChg chg="modNotesTx">
        <pc:chgData name="Swyzen Marie" userId="607ddf93-f88f-46fd-9f61-3acc6bbed317" providerId="ADAL" clId="{3BD10B85-63AA-499C-8D62-4AE31A9233F5}" dt="2024-07-04T10:04:47.920" v="2105"/>
        <pc:sldMkLst>
          <pc:docMk/>
          <pc:sldMk cId="1585896323" sldId="1381"/>
        </pc:sldMkLst>
      </pc:sldChg>
      <pc:sldChg chg="modNotesTx">
        <pc:chgData name="Swyzen Marie" userId="607ddf93-f88f-46fd-9f61-3acc6bbed317" providerId="ADAL" clId="{3BD10B85-63AA-499C-8D62-4AE31A9233F5}" dt="2024-07-04T10:08:36.248" v="2359" actId="20577"/>
        <pc:sldMkLst>
          <pc:docMk/>
          <pc:sldMk cId="113507308" sldId="1382"/>
        </pc:sldMkLst>
      </pc:sldChg>
      <pc:sldChg chg="addSp delSp modSp add mod ord modNotesTx">
        <pc:chgData name="Swyzen Marie" userId="607ddf93-f88f-46fd-9f61-3acc6bbed317" providerId="ADAL" clId="{3BD10B85-63AA-499C-8D62-4AE31A9233F5}" dt="2024-07-04T10:03:02.192" v="2075" actId="6549"/>
        <pc:sldMkLst>
          <pc:docMk/>
          <pc:sldMk cId="3556007840" sldId="1383"/>
        </pc:sldMkLst>
        <pc:spChg chg="mod">
          <ac:chgData name="Swyzen Marie" userId="607ddf93-f88f-46fd-9f61-3acc6bbed317" providerId="ADAL" clId="{3BD10B85-63AA-499C-8D62-4AE31A9233F5}" dt="2024-07-03T08:52:30.064" v="150" actId="20577"/>
          <ac:spMkLst>
            <pc:docMk/>
            <pc:sldMk cId="3556007840" sldId="1383"/>
            <ac:spMk id="4" creationId="{66A6AFE3-D623-B153-2815-57ECB1C06CA1}"/>
          </ac:spMkLst>
        </pc:spChg>
        <pc:spChg chg="mod">
          <ac:chgData name="Swyzen Marie" userId="607ddf93-f88f-46fd-9f61-3acc6bbed317" providerId="ADAL" clId="{3BD10B85-63AA-499C-8D62-4AE31A9233F5}" dt="2024-07-03T08:57:58.139" v="339" actId="313"/>
          <ac:spMkLst>
            <pc:docMk/>
            <pc:sldMk cId="3556007840" sldId="1383"/>
            <ac:spMk id="5" creationId="{17DDECF3-5D2D-8EA4-2DDA-37FE2341DBE2}"/>
          </ac:spMkLst>
        </pc:spChg>
        <pc:picChg chg="add mod">
          <ac:chgData name="Swyzen Marie" userId="607ddf93-f88f-46fd-9f61-3acc6bbed317" providerId="ADAL" clId="{3BD10B85-63AA-499C-8D62-4AE31A9233F5}" dt="2024-07-03T08:56:06.322" v="152"/>
          <ac:picMkLst>
            <pc:docMk/>
            <pc:sldMk cId="3556007840" sldId="1383"/>
            <ac:picMk id="2" creationId="{211CF7D9-5E63-386D-DC5C-04CA4D063671}"/>
          </ac:picMkLst>
        </pc:picChg>
        <pc:picChg chg="del">
          <ac:chgData name="Swyzen Marie" userId="607ddf93-f88f-46fd-9f61-3acc6bbed317" providerId="ADAL" clId="{3BD10B85-63AA-499C-8D62-4AE31A9233F5}" dt="2024-07-03T08:56:06.028" v="151" actId="478"/>
          <ac:picMkLst>
            <pc:docMk/>
            <pc:sldMk cId="3556007840" sldId="1383"/>
            <ac:picMk id="8" creationId="{24EA7B24-B137-552F-C5FB-722C99A86A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621BC-A4E4-4446-8302-28C65ECB31B0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826B0-5171-4418-B1B8-DC66935A09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735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FA72E-DA03-D040-B786-4987B827B33F}" type="slidenum">
              <a:rPr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58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Responsible commissioning by the public authorities in which they use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Ambitions as a guide throughout the whole procedure and design process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With a focus on Responsible use of space, materials and resources now and in the future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The OC brings public assignments widely to the attention of the design community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And shows a pallet of diverse design attitudes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dialogue between the public authority and the designers is also very important during the open call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End of OC we choose a designer with a design vision, not a final design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In this we use an Integral approach and assessment, so only a few criteria to assess a vision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Finally Knowledge exchange between designers, public authorities and the wider public </a:t>
            </a:r>
          </a:p>
          <a:p>
            <a:pPr lvl="1">
              <a:lnSpc>
                <a:spcPct val="110000"/>
              </a:lnSpc>
              <a:buFont typeface="FlandersArtSans-Light" panose="00000400000000000000" pitchFamily="2" charset="0"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0851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FlandersArtSans-Regular" panose="00000500000000000000" pitchFamily="2" charset="0"/>
              </a:rPr>
              <a:t>The client contacts the Team Flemish Government Architect about their project.</a:t>
            </a:r>
          </a:p>
          <a:p>
            <a:r>
              <a:rPr lang="en-GB" noProof="0" dirty="0"/>
              <a:t>As it is voluntary, nobody is obligated to work with us. This already show the motivation of the client.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0762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The TFGA and the client tailor the procedure to the assignment.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altLang="nl-BE" sz="2000" dirty="0" err="1">
                <a:latin typeface="FlandersArtSans-Light" panose="00000400000000000000" pitchFamily="2" charset="0"/>
              </a:rPr>
              <a:t>By</a:t>
            </a:r>
            <a:r>
              <a:rPr lang="nl-BE" altLang="nl-BE" sz="2000" dirty="0">
                <a:latin typeface="FlandersArtSans-Light" panose="00000400000000000000" pitchFamily="2" charset="0"/>
              </a:rPr>
              <a:t> making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agreements</a:t>
            </a:r>
            <a:r>
              <a:rPr lang="nl-BE" altLang="nl-BE" sz="2000" dirty="0">
                <a:latin typeface="FlandersArtSans-Light" panose="00000400000000000000" pitchFamily="2" charset="0"/>
              </a:rPr>
              <a:t> on budget, timing,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amount</a:t>
            </a:r>
            <a:r>
              <a:rPr lang="nl-BE" altLang="nl-BE" sz="2000" dirty="0">
                <a:latin typeface="FlandersArtSans-Light" panose="00000400000000000000" pitchFamily="2" charset="0"/>
              </a:rPr>
              <a:t> of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candidates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to</a:t>
            </a:r>
            <a:r>
              <a:rPr lang="nl-BE" altLang="nl-BE" sz="2000" dirty="0">
                <a:latin typeface="FlandersArtSans-Light" panose="00000400000000000000" pitchFamily="2" charset="0"/>
              </a:rPr>
              <a:t> select,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etcetera</a:t>
            </a:r>
            <a:endParaRPr lang="nl-BE" altLang="nl-BE" sz="2000" dirty="0">
              <a:latin typeface="FlandersArtSans-Light" panose="000004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2438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The TFGA guides the client with writing the project definition, so setting the ambitions on sustainability, program, use,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The TFGA launches the open call to design teams through E-procurement (twice / year in March and October).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altLang="nl-BE" sz="2000" dirty="0" err="1">
                <a:latin typeface="FlandersArtSans-Light" panose="00000400000000000000" pitchFamily="2" charset="0"/>
              </a:rPr>
              <a:t>By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collecting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the</a:t>
            </a:r>
            <a:r>
              <a:rPr lang="nl-BE" altLang="nl-BE" sz="2000" dirty="0">
                <a:latin typeface="FlandersArtSans-Light" panose="00000400000000000000" pitchFamily="2" charset="0"/>
              </a:rPr>
              <a:t> different open call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assignments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and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publishing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them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together</a:t>
            </a:r>
            <a:r>
              <a:rPr lang="nl-BE" altLang="nl-BE" sz="2000" dirty="0">
                <a:latin typeface="FlandersArtSans-Light" panose="00000400000000000000" pitchFamily="2" charset="0"/>
              </a:rPr>
              <a:t>,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the</a:t>
            </a:r>
            <a:r>
              <a:rPr lang="nl-BE" altLang="nl-BE" sz="2000" dirty="0">
                <a:latin typeface="FlandersArtSans-Light" panose="00000400000000000000" pitchFamily="2" charset="0"/>
              </a:rPr>
              <a:t> designers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can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choose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with</a:t>
            </a:r>
            <a:r>
              <a:rPr lang="nl-BE" altLang="nl-BE" sz="2000" dirty="0">
                <a:latin typeface="FlandersArtSans-Light" panose="00000400000000000000" pitchFamily="2" charset="0"/>
              </a:rPr>
              <a:t> more focus on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which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assignment</a:t>
            </a:r>
            <a:r>
              <a:rPr lang="nl-BE" altLang="nl-BE" sz="2000" dirty="0">
                <a:latin typeface="FlandersArtSans-Light" panose="00000400000000000000" pitchFamily="2" charset="0"/>
              </a:rPr>
              <a:t> is best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for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them</a:t>
            </a:r>
            <a:r>
              <a:rPr lang="nl-BE" altLang="nl-BE" sz="2000" dirty="0">
                <a:latin typeface="FlandersArtSans-Light" panose="00000400000000000000" pitchFamily="2" charset="0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8926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National and international teams apply on the assignment with references and a short text.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altLang="nl-BE" sz="2000" dirty="0">
                <a:latin typeface="FlandersArtSans-Light" panose="00000400000000000000" pitchFamily="2" charset="0"/>
              </a:rPr>
              <a:t>On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average</a:t>
            </a:r>
            <a:r>
              <a:rPr lang="nl-BE" altLang="nl-BE" sz="2000" dirty="0">
                <a:latin typeface="FlandersArtSans-Light" panose="00000400000000000000" pitchFamily="2" charset="0"/>
              </a:rPr>
              <a:t> we have 50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candidates</a:t>
            </a:r>
            <a:r>
              <a:rPr lang="nl-BE" altLang="nl-BE" sz="2000" dirty="0">
                <a:latin typeface="FlandersArtSans-Light" panose="00000400000000000000" pitchFamily="2" charset="0"/>
              </a:rPr>
              <a:t> per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assignment</a:t>
            </a:r>
            <a:r>
              <a:rPr lang="nl-BE" altLang="nl-BE" sz="2000" dirty="0">
                <a:latin typeface="FlandersArtSans-Light" panose="00000400000000000000" pitchFamily="2" charset="0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2816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The TFGA makes a preselection of ten teams of which the client retains five on average.</a:t>
            </a:r>
            <a:r>
              <a:rPr lang="nl-BE" sz="2000" dirty="0">
                <a:latin typeface="FlandersArtSans-Regular" panose="00000500000000000000" pitchFamily="2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altLang="nl-BE" sz="2000" dirty="0">
              <a:latin typeface="FlandersArtSans-Light" panose="000004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5791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The client organizes two site visits to brief the selected teams.</a:t>
            </a:r>
            <a:endParaRPr lang="en-GB" sz="2000" dirty="0">
              <a:latin typeface="FlandersArtSans-Regular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BE" altLang="nl-BE" sz="2000" dirty="0" err="1">
                <a:latin typeface="FlandersArtSans-Light" panose="00000400000000000000" pitchFamily="2" charset="0"/>
              </a:rPr>
              <a:t>This</a:t>
            </a:r>
            <a:r>
              <a:rPr lang="nl-BE" altLang="nl-BE" sz="2000" dirty="0">
                <a:latin typeface="FlandersArtSans-Light" panose="00000400000000000000" pitchFamily="2" charset="0"/>
              </a:rPr>
              <a:t> is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the</a:t>
            </a:r>
            <a:r>
              <a:rPr lang="nl-BE" altLang="nl-BE" sz="2000" dirty="0">
                <a:latin typeface="FlandersArtSans-Light" panose="00000400000000000000" pitchFamily="2" charset="0"/>
              </a:rPr>
              <a:t> start of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the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dialogue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between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the</a:t>
            </a:r>
            <a:r>
              <a:rPr lang="nl-BE" altLang="nl-BE" sz="2000" dirty="0">
                <a:latin typeface="FlandersArtSans-Light" panose="00000400000000000000" pitchFamily="2" charset="0"/>
              </a:rPr>
              <a:t> client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and</a:t>
            </a:r>
            <a:r>
              <a:rPr lang="nl-BE" altLang="nl-BE" sz="2000" dirty="0">
                <a:latin typeface="FlandersArtSans-Light" panose="00000400000000000000" pitchFamily="2" charset="0"/>
              </a:rPr>
              <a:t> </a:t>
            </a:r>
            <a:r>
              <a:rPr lang="nl-BE" altLang="nl-BE" sz="2000" dirty="0" err="1">
                <a:latin typeface="FlandersArtSans-Light" panose="00000400000000000000" pitchFamily="2" charset="0"/>
              </a:rPr>
              <a:t>the</a:t>
            </a:r>
            <a:r>
              <a:rPr lang="nl-BE" altLang="nl-BE" sz="2000" dirty="0">
                <a:latin typeface="FlandersArtSans-Light" panose="00000400000000000000" pitchFamily="2" charset="0"/>
              </a:rPr>
              <a:t> teams.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4782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After three months the teams submit their proposal. The teams present the proposal, and answer questions from the jury.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The teams get a fee for making this proposal (minimum 10.000 euro)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altLang="nl-BE" sz="2000" dirty="0">
              <a:latin typeface="FlandersArtSans-Light" panose="000004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7100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The jury evaluates the proposals and selects a winning team which the client awards with the assignment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altLang="nl-BE" sz="2000" dirty="0">
              <a:latin typeface="FlandersArtSans-Light" panose="000004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813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latin typeface="FlandersArtSans-Regular" panose="00000500000000000000" pitchFamily="2" charset="0"/>
              </a:rPr>
              <a:t>We do this</a:t>
            </a:r>
          </a:p>
          <a:p>
            <a:pPr lvl="1">
              <a:buFont typeface="FlandersArtSans-Light" panose="00000400000000000000" pitchFamily="2" charset="0"/>
              <a:buChar char="·"/>
            </a:pPr>
            <a:r>
              <a:rPr lang="en-US" b="1" dirty="0">
                <a:latin typeface="FlandersArtSans-Light" panose="00000400000000000000" pitchFamily="2" charset="0"/>
              </a:rPr>
              <a:t> by advising and guiding clients </a:t>
            </a:r>
            <a:r>
              <a:rPr lang="en-US" dirty="0">
                <a:latin typeface="FlandersArtSans-Light" panose="00000400000000000000" pitchFamily="2" charset="0"/>
              </a:rPr>
              <a:t>(governments and other public authorities) with the aim to improve the quality of their projects;</a:t>
            </a:r>
          </a:p>
          <a:p>
            <a:pPr lvl="1">
              <a:buFont typeface="FlandersArtSans-Light" panose="00000400000000000000" pitchFamily="2" charset="0"/>
              <a:buChar char="·"/>
            </a:pPr>
            <a:r>
              <a:rPr lang="en-US" dirty="0">
                <a:latin typeface="FlandersArtSans-Light" panose="00000400000000000000" pitchFamily="2" charset="0"/>
              </a:rPr>
              <a:t> by creating chances for </a:t>
            </a:r>
            <a:r>
              <a:rPr lang="en-US" b="1" dirty="0">
                <a:latin typeface="FlandersArtSans-Light" panose="00000400000000000000" pitchFamily="2" charset="0"/>
              </a:rPr>
              <a:t>young and international designers</a:t>
            </a:r>
            <a:r>
              <a:rPr lang="en-US" dirty="0">
                <a:latin typeface="FlandersArtSans-Light" panose="00000400000000000000" pitchFamily="2" charset="0"/>
              </a:rPr>
              <a:t>;</a:t>
            </a:r>
          </a:p>
          <a:p>
            <a:pPr lvl="1">
              <a:buFont typeface="FlandersArtSans-Light" panose="00000400000000000000" pitchFamily="2" charset="0"/>
              <a:buChar char="·"/>
            </a:pPr>
            <a:r>
              <a:rPr lang="en-US" dirty="0">
                <a:latin typeface="FlandersArtSans-Light" panose="00000400000000000000" pitchFamily="2" charset="0"/>
              </a:rPr>
              <a:t> by Actively </a:t>
            </a:r>
            <a:r>
              <a:rPr lang="en-US" b="1" dirty="0">
                <a:latin typeface="FlandersArtSans-Light" panose="00000400000000000000" pitchFamily="2" charset="0"/>
              </a:rPr>
              <a:t>contributing to vision and reflection</a:t>
            </a:r>
            <a:r>
              <a:rPr lang="en-US" dirty="0">
                <a:latin typeface="FlandersArtSans-Light" panose="00000400000000000000" pitchFamily="2" charset="0"/>
              </a:rPr>
              <a:t> in the field of architecture, urbanism and landscape. </a:t>
            </a:r>
          </a:p>
          <a:p>
            <a:pPr lvl="1">
              <a:buFont typeface="FlandersArtSans-Light" panose="00000400000000000000" pitchFamily="2" charset="0"/>
              <a:buChar char="·"/>
            </a:pPr>
            <a:endParaRPr lang="en-GB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 &gt; sustainability, aesthetics, user comfort, cultural importance, …</a:t>
            </a:r>
          </a:p>
          <a:p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advice; NO power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decide. </a:t>
            </a:r>
          </a:p>
          <a:p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FGA can talk about everything because they have nothing to say (neutral position)</a:t>
            </a:r>
            <a:endParaRPr lang="en-GB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0591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FlandersArtSans-Regular" panose="00000500000000000000" pitchFamily="2" charset="0"/>
              </a:rPr>
              <a:t>The TFGA remains involved to monitor quality after the designer is appointed the project.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altLang="nl-BE" sz="2000" dirty="0">
              <a:latin typeface="FlandersArtSans-Light" panose="000004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0089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So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procedure </a:t>
            </a:r>
            <a:r>
              <a:rPr lang="nl-BE" dirty="0" err="1"/>
              <a:t>resulted</a:t>
            </a:r>
            <a:r>
              <a:rPr lang="nl-BE" dirty="0"/>
              <a:t> in 47 calls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1176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theatre</a:t>
            </a:r>
            <a:r>
              <a:rPr lang="nl-BE" dirty="0"/>
              <a:t> square </a:t>
            </a:r>
            <a:r>
              <a:rPr lang="nl-BE" dirty="0" err="1"/>
              <a:t>Antwerp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2822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School Leuven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8283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Restoration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industrial</a:t>
            </a:r>
            <a:r>
              <a:rPr lang="nl-BE" dirty="0"/>
              <a:t> </a:t>
            </a:r>
            <a:r>
              <a:rPr lang="nl-BE" dirty="0" err="1"/>
              <a:t>sheds</a:t>
            </a:r>
            <a:r>
              <a:rPr lang="nl-BE" dirty="0"/>
              <a:t> in </a:t>
            </a:r>
            <a:r>
              <a:rPr lang="nl-BE" dirty="0" err="1"/>
              <a:t>Antwerp</a:t>
            </a:r>
            <a:r>
              <a:rPr lang="nl-BE" dirty="0"/>
              <a:t>, </a:t>
            </a:r>
          </a:p>
          <a:p>
            <a:r>
              <a:rPr lang="nl-BE" dirty="0" err="1"/>
              <a:t>connected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a new </a:t>
            </a:r>
            <a:r>
              <a:rPr lang="nl-BE" dirty="0" err="1"/>
              <a:t>parc</a:t>
            </a:r>
            <a:r>
              <a:rPr lang="nl-BE" dirty="0"/>
              <a:t> on </a:t>
            </a:r>
            <a:r>
              <a:rPr lang="nl-BE" dirty="0" err="1"/>
              <a:t>former</a:t>
            </a:r>
            <a:r>
              <a:rPr lang="nl-BE" dirty="0"/>
              <a:t> </a:t>
            </a:r>
            <a:r>
              <a:rPr lang="nl-BE" dirty="0" err="1"/>
              <a:t>railway</a:t>
            </a:r>
            <a:r>
              <a:rPr lang="nl-BE" dirty="0"/>
              <a:t> area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6439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Library de </a:t>
            </a:r>
            <a:r>
              <a:rPr lang="nl-BE"/>
              <a:t>Waalse </a:t>
            </a:r>
            <a:r>
              <a:rPr lang="nl-BE" dirty="0"/>
              <a:t>K</a:t>
            </a:r>
            <a:r>
              <a:rPr lang="nl-BE"/>
              <a:t>rook </a:t>
            </a:r>
            <a:r>
              <a:rPr lang="nl-BE" dirty="0"/>
              <a:t>in </a:t>
            </a:r>
            <a:r>
              <a:rPr lang="nl-BE" dirty="0" err="1"/>
              <a:t>Ghent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5245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Restoration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répurposing</a:t>
            </a:r>
            <a:r>
              <a:rPr lang="nl-BE" dirty="0"/>
              <a:t> of </a:t>
            </a:r>
            <a:r>
              <a:rPr lang="nl-BE" dirty="0" err="1"/>
              <a:t>monastery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library</a:t>
            </a:r>
            <a:r>
              <a:rPr lang="nl-BE" dirty="0"/>
              <a:t> in Mechelen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9813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Watertower</a:t>
            </a:r>
            <a:r>
              <a:rPr lang="nl-BE" dirty="0"/>
              <a:t> in Beersel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2848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City </a:t>
            </a:r>
            <a:r>
              <a:rPr lang="nl-BE" dirty="0" err="1"/>
              <a:t>centre</a:t>
            </a:r>
            <a:r>
              <a:rPr lang="nl-BE" dirty="0"/>
              <a:t> </a:t>
            </a:r>
            <a:r>
              <a:rPr lang="nl-BE" dirty="0" err="1"/>
              <a:t>renewal</a:t>
            </a:r>
            <a:r>
              <a:rPr lang="nl-BE" dirty="0"/>
              <a:t> in Deinze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6176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Design </a:t>
            </a:r>
            <a:r>
              <a:rPr lang="nl-BE" dirty="0" err="1"/>
              <a:t>for</a:t>
            </a:r>
            <a:r>
              <a:rPr lang="nl-BE" dirty="0"/>
              <a:t> a new </a:t>
            </a:r>
            <a:r>
              <a:rPr lang="nl-BE" dirty="0" err="1"/>
              <a:t>road</a:t>
            </a:r>
            <a:r>
              <a:rPr lang="nl-BE" dirty="0"/>
              <a:t> profile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parc</a:t>
            </a:r>
            <a:r>
              <a:rPr lang="nl-BE" dirty="0"/>
              <a:t> in Leuven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227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architect = appointed by the Flemish government as an expert for 5 years. Each with their own accents.</a:t>
            </a:r>
          </a:p>
          <a:p>
            <a:endParaRPr lang="en-GB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Reeth: put architecture on the map of policy makers, developed the Open Call procedure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Marcel Smets: public space, infrastructure, and collaborations between private and public actors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 </a:t>
            </a:r>
            <a:r>
              <a:rPr lang="en-GB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Swinnen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Ruimte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Pilootprojecten, mixed use &amp;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</a:t>
            </a:r>
            <a:r>
              <a:rPr lang="en-GB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Devoldere</a:t>
            </a: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Save the Bouwmeester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institution, at that time discussion on taking down the government architect</a:t>
            </a:r>
            <a:endParaRPr lang="en-GB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/>
              <a:t>Leo Van Broeck: focus on </a:t>
            </a:r>
            <a:r>
              <a:rPr lang="nl-BE" dirty="0" err="1"/>
              <a:t>densification</a:t>
            </a:r>
            <a:endParaRPr lang="nl-B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/>
              <a:t>Erik </a:t>
            </a:r>
            <a:r>
              <a:rPr lang="nl-BE" dirty="0" err="1"/>
              <a:t>Wieers</a:t>
            </a:r>
            <a:r>
              <a:rPr lang="nl-BE" dirty="0"/>
              <a:t>: collective </a:t>
            </a:r>
            <a:r>
              <a:rPr lang="nl-BE" dirty="0" err="1"/>
              <a:t>housing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in </a:t>
            </a:r>
            <a:r>
              <a:rPr lang="nl-BE" dirty="0" err="1"/>
              <a:t>between</a:t>
            </a:r>
            <a:r>
              <a:rPr lang="nl-BE" dirty="0"/>
              <a:t> </a:t>
            </a:r>
            <a:r>
              <a:rPr lang="nl-BE" dirty="0" err="1"/>
              <a:t>spaces</a:t>
            </a:r>
            <a:r>
              <a:rPr lang="nl-BE" dirty="0"/>
              <a:t>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We are </a:t>
            </a:r>
            <a:r>
              <a:rPr lang="nl-BE" dirty="0" err="1"/>
              <a:t>now</a:t>
            </a:r>
            <a:r>
              <a:rPr lang="nl-BE" dirty="0"/>
              <a:t> </a:t>
            </a:r>
            <a:r>
              <a:rPr lang="nl-BE" dirty="0" err="1"/>
              <a:t>weating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first </a:t>
            </a:r>
            <a:r>
              <a:rPr lang="nl-BE" dirty="0" err="1"/>
              <a:t>female</a:t>
            </a:r>
            <a:r>
              <a:rPr lang="nl-BE" dirty="0"/>
              <a:t> FGA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0059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For projects with an honorarium below 140.000 euros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The TFGA assists the client with the project definition.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The TFGA publishes the project on the website, newsletter and social media.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Interested teams can candidate for the project with a one pager.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The TFGA and the client select 3-5 teams to make a concept proposal.</a:t>
            </a:r>
            <a:endParaRPr lang="en-GB" sz="1100" dirty="0">
              <a:latin typeface="FlandersArtSans-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The TFGA and the client choose a winning team which the client </a:t>
            </a:r>
            <a:r>
              <a:rPr lang="en-US" sz="1200" dirty="0">
                <a:latin typeface="FlandersArtSans-Light" panose="00000400000000000000" pitchFamily="2" charset="0"/>
              </a:rPr>
              <a:t>awards with the assignment</a:t>
            </a:r>
            <a:r>
              <a:rPr lang="en-GB" sz="1200" dirty="0">
                <a:latin typeface="FlandersArtSans-Light" panose="00000400000000000000" pitchFamily="2" charset="0"/>
              </a:rPr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0237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Recently graduated architects and artists get the chance to design and realise a real public commission.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Supervised by experienced architects and experts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Different themes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000" dirty="0">
                <a:latin typeface="FlandersArtSans-Light" panose="00000400000000000000" pitchFamily="2" charset="0"/>
              </a:rPr>
              <a:t>2017: repurposing heritage buildings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000" dirty="0">
                <a:latin typeface="FlandersArtSans-Light" panose="00000400000000000000" pitchFamily="2" charset="0"/>
              </a:rPr>
              <a:t>2019: public housing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000" dirty="0">
                <a:latin typeface="FlandersArtSans-Light" panose="00000400000000000000" pitchFamily="2" charset="0"/>
              </a:rPr>
              <a:t>2022: public housing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2006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Putting something on the agenda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Research proposal formulated by the candidates themselves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Wide range of subjects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Goal: lecture and/or exhibition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1200" dirty="0">
                <a:latin typeface="FlandersArtSans-Light" panose="00000400000000000000" pitchFamily="2" charset="0"/>
              </a:rPr>
              <a:t>Sometimes surprising results and effects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6220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US" sz="1200" dirty="0">
                <a:latin typeface="FlandersArtSans-Light" panose="00000400000000000000" pitchFamily="2" charset="0"/>
              </a:rPr>
              <a:t>Around current and urgent themes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US" sz="1200" dirty="0">
                <a:latin typeface="FlandersArtSans-Light" panose="00000400000000000000" pitchFamily="2" charset="0"/>
              </a:rPr>
              <a:t>Link design research with the policy for the realization of groundbreaking projects.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US" sz="1200" dirty="0">
                <a:latin typeface="FlandersArtSans-Light" panose="00000400000000000000" pitchFamily="2" charset="0"/>
              </a:rPr>
              <a:t>For each Pilot project, specific alliances with the involved and relevant partners.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US" sz="1200" dirty="0">
                <a:latin typeface="FlandersArtSans-Light" panose="00000400000000000000" pitchFamily="2" charset="0"/>
              </a:rPr>
              <a:t>Elderly care, collective living, agriculture, commissioned art, student housing, reconversion of brown- and </a:t>
            </a:r>
            <a:r>
              <a:rPr lang="en-US" sz="1200" dirty="0" err="1">
                <a:latin typeface="FlandersArtSans-Light" panose="00000400000000000000" pitchFamily="2" charset="0"/>
              </a:rPr>
              <a:t>blackfields</a:t>
            </a:r>
            <a:r>
              <a:rPr lang="en-US" sz="1200" dirty="0">
                <a:latin typeface="FlandersArtSans-Light" panose="00000400000000000000" pitchFamily="2" charset="0"/>
              </a:rPr>
              <a:t>, climate districts, living neighborhoods, ...</a:t>
            </a:r>
            <a:endParaRPr lang="en-GB" sz="1200" dirty="0">
              <a:latin typeface="FlandersArtSans-Light" panose="000004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88209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11647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66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B1714B71-BF73-4262-BE46-A466DFE2E6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F05239-5C54-4369-901D-C159ED3BF8B9}" type="slidenum">
              <a:rPr lang="nl-BE" altLang="nl-BE" sz="1400" smtClean="0"/>
              <a:pPr>
                <a:spcBef>
                  <a:spcPct val="0"/>
                </a:spcBef>
              </a:pPr>
              <a:t>4</a:t>
            </a:fld>
            <a:endParaRPr lang="nl-BE" altLang="nl-BE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E96C77E3-C445-4860-84CF-025B69A63B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BDB3CA83-C7BD-4168-853C-6A226DFE095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indent="0" eaLnBrk="1">
              <a:spcBef>
                <a:spcPct val="0"/>
              </a:spcBef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nl-BE" altLang="nl-BE" dirty="0">
                <a:latin typeface="+mn-lt" charset="0"/>
                <a:cs typeface="+mn-ea" charset="0"/>
              </a:rPr>
              <a:t>Erik is </a:t>
            </a:r>
            <a:r>
              <a:rPr lang="nl-BE" altLang="nl-BE" dirty="0" err="1">
                <a:latin typeface="+mn-lt" charset="0"/>
                <a:cs typeface="+mn-ea" charset="0"/>
              </a:rPr>
              <a:t>supported</a:t>
            </a:r>
            <a:r>
              <a:rPr lang="nl-BE" altLang="nl-BE" dirty="0">
                <a:latin typeface="+mn-lt" charset="0"/>
                <a:cs typeface="+mn-ea" charset="0"/>
              </a:rPr>
              <a:t> </a:t>
            </a:r>
            <a:r>
              <a:rPr lang="nl-BE" altLang="nl-BE" dirty="0" err="1">
                <a:latin typeface="+mn-lt" charset="0"/>
                <a:cs typeface="+mn-ea" charset="0"/>
              </a:rPr>
              <a:t>by</a:t>
            </a:r>
            <a:r>
              <a:rPr lang="nl-BE" altLang="nl-BE" dirty="0">
                <a:latin typeface="+mn-lt" charset="0"/>
                <a:cs typeface="+mn-ea" charset="0"/>
              </a:rPr>
              <a:t> a team of 16 </a:t>
            </a:r>
            <a:r>
              <a:rPr lang="nl-BE" altLang="nl-BE" dirty="0" err="1">
                <a:latin typeface="+mn-lt" charset="0"/>
                <a:cs typeface="+mn-ea" charset="0"/>
              </a:rPr>
              <a:t>architects</a:t>
            </a:r>
            <a:r>
              <a:rPr lang="nl-BE" altLang="nl-BE" dirty="0">
                <a:latin typeface="+mn-lt" charset="0"/>
                <a:cs typeface="+mn-ea" charset="0"/>
              </a:rPr>
              <a:t>, </a:t>
            </a:r>
            <a:r>
              <a:rPr lang="nl-BE" altLang="nl-BE" dirty="0" err="1">
                <a:latin typeface="+mn-lt" charset="0"/>
                <a:cs typeface="+mn-ea" charset="0"/>
              </a:rPr>
              <a:t>urbanists</a:t>
            </a:r>
            <a:r>
              <a:rPr lang="nl-BE" altLang="nl-BE" dirty="0">
                <a:latin typeface="+mn-lt" charset="0"/>
                <a:cs typeface="+mn-ea" charset="0"/>
              </a:rPr>
              <a:t> </a:t>
            </a:r>
            <a:r>
              <a:rPr lang="nl-BE" altLang="nl-BE" dirty="0" err="1">
                <a:latin typeface="+mn-lt" charset="0"/>
                <a:cs typeface="+mn-ea" charset="0"/>
              </a:rPr>
              <a:t>and</a:t>
            </a:r>
            <a:r>
              <a:rPr lang="nl-BE" altLang="nl-BE" dirty="0">
                <a:latin typeface="+mn-lt" charset="0"/>
                <a:cs typeface="+mn-ea" charset="0"/>
              </a:rPr>
              <a:t> landscape </a:t>
            </a:r>
            <a:r>
              <a:rPr lang="nl-BE" altLang="nl-BE" dirty="0" err="1">
                <a:latin typeface="+mn-lt" charset="0"/>
                <a:cs typeface="+mn-ea" charset="0"/>
              </a:rPr>
              <a:t>architects</a:t>
            </a:r>
            <a:r>
              <a:rPr lang="nl-BE" altLang="nl-BE" dirty="0">
                <a:latin typeface="+mn-lt" charset="0"/>
                <a:cs typeface="+mn-ea" charset="0"/>
              </a:rPr>
              <a:t> </a:t>
            </a:r>
            <a:r>
              <a:rPr lang="nl-BE" altLang="nl-BE" dirty="0" err="1">
                <a:latin typeface="+mn-lt" charset="0"/>
                <a:cs typeface="+mn-ea" charset="0"/>
              </a:rPr>
              <a:t>to</a:t>
            </a:r>
            <a:r>
              <a:rPr lang="nl-BE" altLang="nl-BE" dirty="0">
                <a:latin typeface="+mn-lt" charset="0"/>
                <a:cs typeface="+mn-ea" charset="0"/>
              </a:rPr>
              <a:t> </a:t>
            </a:r>
            <a:r>
              <a:rPr lang="nl-BE" altLang="nl-BE" dirty="0" err="1">
                <a:latin typeface="+mn-lt" charset="0"/>
                <a:cs typeface="+mn-ea" charset="0"/>
              </a:rPr>
              <a:t>advise</a:t>
            </a:r>
            <a:r>
              <a:rPr lang="nl-BE" altLang="nl-BE" dirty="0">
                <a:latin typeface="+mn-lt" charset="0"/>
                <a:cs typeface="+mn-ea" charset="0"/>
              </a:rPr>
              <a:t> public </a:t>
            </a:r>
            <a:r>
              <a:rPr lang="nl-BE" altLang="nl-BE" dirty="0" err="1">
                <a:latin typeface="+mn-lt" charset="0"/>
                <a:cs typeface="+mn-ea" charset="0"/>
              </a:rPr>
              <a:t>authorities</a:t>
            </a:r>
            <a:r>
              <a:rPr lang="nl-BE" altLang="nl-BE" dirty="0">
                <a:latin typeface="+mn-lt" charset="0"/>
                <a:cs typeface="+mn-ea" charset="0"/>
              </a:rPr>
              <a:t> in </a:t>
            </a:r>
            <a:r>
              <a:rPr lang="nl-BE" altLang="nl-BE" dirty="0" err="1">
                <a:latin typeface="+mn-lt" charset="0"/>
                <a:cs typeface="+mn-ea" charset="0"/>
              </a:rPr>
              <a:t>their</a:t>
            </a:r>
            <a:r>
              <a:rPr lang="nl-BE" altLang="nl-BE" dirty="0">
                <a:latin typeface="+mn-lt" charset="0"/>
                <a:cs typeface="+mn-ea" charset="0"/>
              </a:rPr>
              <a:t> approach </a:t>
            </a:r>
            <a:r>
              <a:rPr lang="nl-BE" altLang="nl-BE" dirty="0" err="1">
                <a:latin typeface="+mn-lt" charset="0"/>
                <a:cs typeface="+mn-ea" charset="0"/>
              </a:rPr>
              <a:t>to</a:t>
            </a:r>
            <a:r>
              <a:rPr lang="nl-BE" altLang="nl-BE" dirty="0">
                <a:latin typeface="+mn-lt" charset="0"/>
                <a:cs typeface="+mn-ea" charset="0"/>
              </a:rPr>
              <a:t> </a:t>
            </a:r>
            <a:r>
              <a:rPr lang="nl-BE" altLang="nl-BE" dirty="0" err="1">
                <a:latin typeface="+mn-lt" charset="0"/>
                <a:cs typeface="+mn-ea" charset="0"/>
              </a:rPr>
              <a:t>spatial</a:t>
            </a:r>
            <a:r>
              <a:rPr lang="nl-BE" altLang="nl-BE" dirty="0">
                <a:latin typeface="+mn-lt" charset="0"/>
                <a:cs typeface="+mn-ea" charset="0"/>
              </a:rPr>
              <a:t> </a:t>
            </a:r>
            <a:r>
              <a:rPr lang="nl-BE" altLang="nl-BE" dirty="0" err="1">
                <a:latin typeface="+mn-lt" charset="0"/>
                <a:cs typeface="+mn-ea" charset="0"/>
              </a:rPr>
              <a:t>assignments</a:t>
            </a:r>
            <a:r>
              <a:rPr lang="nl-BE" altLang="nl-BE" dirty="0">
                <a:latin typeface="+mn-lt" charset="0"/>
                <a:cs typeface="+mn-ea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The team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stays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during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every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government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architect,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so</a:t>
            </a:r>
            <a:endParaRPr lang="nl-BE" altLang="nl-BE" sz="1200" kern="1200" noProof="0" dirty="0">
              <a:solidFill>
                <a:schemeClr val="tx1"/>
              </a:solidFill>
              <a:effectLst/>
              <a:latin typeface="+mn-lt" charset="0"/>
              <a:ea typeface="+mn-ea"/>
              <a:cs typeface="+mn-ea" charset="0"/>
            </a:endParaRPr>
          </a:p>
          <a:p>
            <a:pPr marL="0" indent="0" eaLnBrk="1">
              <a:spcBef>
                <a:spcPct val="0"/>
              </a:spcBef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nl-BE" altLang="nl-BE" dirty="0">
                <a:latin typeface="+mn-lt" charset="0"/>
                <a:cs typeface="+mn-ea" charset="0"/>
              </a:rPr>
              <a:t>In </a:t>
            </a:r>
            <a:r>
              <a:rPr lang="nl-BE" altLang="nl-BE" dirty="0" err="1">
                <a:latin typeface="+mn-lt" charset="0"/>
                <a:cs typeface="+mn-ea" charset="0"/>
              </a:rPr>
              <a:t>our</a:t>
            </a:r>
            <a:r>
              <a:rPr lang="nl-BE" altLang="nl-BE" dirty="0">
                <a:latin typeface="+mn-lt" charset="0"/>
                <a:cs typeface="+mn-ea" charset="0"/>
              </a:rPr>
              <a:t> team we have more </a:t>
            </a:r>
            <a:r>
              <a:rPr lang="nl-BE" altLang="nl-BE" dirty="0" err="1">
                <a:latin typeface="+mn-lt" charset="0"/>
                <a:cs typeface="+mn-ea" charset="0"/>
              </a:rPr>
              <a:t>than</a:t>
            </a:r>
            <a:r>
              <a:rPr lang="nl-BE" altLang="nl-BE" dirty="0">
                <a:latin typeface="+mn-lt" charset="0"/>
                <a:cs typeface="+mn-ea" charset="0"/>
              </a:rPr>
              <a:t> 20 </a:t>
            </a:r>
            <a:r>
              <a:rPr lang="nl-BE" altLang="nl-BE" dirty="0" err="1">
                <a:latin typeface="+mn-lt" charset="0"/>
                <a:cs typeface="+mn-ea" charset="0"/>
              </a:rPr>
              <a:t>years</a:t>
            </a:r>
            <a:r>
              <a:rPr lang="nl-BE" altLang="nl-BE" dirty="0">
                <a:latin typeface="+mn-lt" charset="0"/>
                <a:cs typeface="+mn-ea" charset="0"/>
              </a:rPr>
              <a:t> of </a:t>
            </a:r>
            <a:r>
              <a:rPr lang="nl-BE" altLang="nl-BE" dirty="0" err="1">
                <a:latin typeface="+mn-lt" charset="0"/>
                <a:cs typeface="+mn-ea" charset="0"/>
              </a:rPr>
              <a:t>knowlegde</a:t>
            </a:r>
            <a:r>
              <a:rPr lang="nl-BE" altLang="nl-BE" dirty="0">
                <a:latin typeface="+mn-lt" charset="0"/>
                <a:cs typeface="+mn-ea" charset="0"/>
              </a:rPr>
              <a:t> </a:t>
            </a:r>
            <a:r>
              <a:rPr lang="nl-BE" altLang="nl-BE" dirty="0" err="1">
                <a:latin typeface="+mn-lt" charset="0"/>
                <a:cs typeface="+mn-ea" charset="0"/>
              </a:rPr>
              <a:t>about</a:t>
            </a:r>
            <a:r>
              <a:rPr lang="nl-BE" altLang="nl-BE" dirty="0">
                <a:latin typeface="+mn-lt" charset="0"/>
                <a:cs typeface="+mn-ea" charset="0"/>
              </a:rPr>
              <a:t> public </a:t>
            </a:r>
            <a:r>
              <a:rPr lang="nl-BE" altLang="nl-BE" dirty="0" err="1">
                <a:latin typeface="+mn-lt" charset="0"/>
                <a:cs typeface="+mn-ea" charset="0"/>
              </a:rPr>
              <a:t>commissioning</a:t>
            </a:r>
            <a:endParaRPr lang="nl-BE" altLang="nl-BE" sz="1200" kern="1200" noProof="0" dirty="0">
              <a:solidFill>
                <a:schemeClr val="tx1"/>
              </a:solidFill>
              <a:effectLst/>
              <a:latin typeface="+mn-lt" charset="0"/>
              <a:ea typeface="+mn-ea"/>
              <a:cs typeface="+mn-ea" charset="0"/>
            </a:endParaRPr>
          </a:p>
          <a:p>
            <a:pPr marL="0" indent="0" eaLnBrk="1">
              <a:spcBef>
                <a:spcPct val="0"/>
              </a:spcBef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We are a part of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the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flemish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government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and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we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work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under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the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prime minister.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So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not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under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culture or </a:t>
            </a:r>
            <a:r>
              <a:rPr lang="nl-BE" altLang="nl-BE" sz="1200" kern="1200" noProof="0" dirty="0" err="1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spatial</a:t>
            </a:r>
            <a:r>
              <a:rPr lang="nl-BE" altLang="nl-BE" sz="1200" kern="1200" noProof="0" dirty="0">
                <a:solidFill>
                  <a:schemeClr val="tx1"/>
                </a:solidFill>
                <a:effectLst/>
                <a:latin typeface="+mn-lt" charset="0"/>
                <a:ea typeface="+mn-ea"/>
                <a:cs typeface="+mn-ea" charset="0"/>
              </a:rPr>
              <a:t> planning. </a:t>
            </a:r>
            <a:endParaRPr lang="nl-BE" altLang="nl-BE" dirty="0">
              <a:latin typeface="+mn-lt" charset="0"/>
              <a:cs typeface="+mn-ea" charset="0"/>
            </a:endParaRP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DC7BA1C9-B324-4FA2-8DA3-7A17E0AAA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69360091-773F-4066-978D-422FA417CE77}" type="slidenum">
              <a:rPr lang="nl-BE" altLang="nl-BE" smtClean="0">
                <a:latin typeface="+mn-lt" charset="0"/>
                <a:cs typeface="+mn-ea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</a:t>
            </a:fld>
            <a:endParaRPr lang="nl-BE" altLang="nl-BE">
              <a:latin typeface="+mn-lt" charset="0"/>
              <a:cs typeface="+mn-e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Atelier is a </a:t>
            </a:r>
            <a:r>
              <a:rPr lang="nl-BE" dirty="0" err="1"/>
              <a:t>place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public </a:t>
            </a:r>
            <a:r>
              <a:rPr lang="nl-BE" dirty="0" err="1"/>
              <a:t>debate</a:t>
            </a:r>
            <a:r>
              <a:rPr lang="nl-BE" dirty="0"/>
              <a:t>, </a:t>
            </a:r>
            <a:r>
              <a:rPr lang="nl-BE" dirty="0" err="1"/>
              <a:t>juries</a:t>
            </a:r>
            <a:r>
              <a:rPr lang="nl-BE" dirty="0"/>
              <a:t>,… : </a:t>
            </a:r>
            <a:r>
              <a:rPr lang="nl-BE" dirty="0" err="1"/>
              <a:t>visibility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city</a:t>
            </a:r>
            <a:r>
              <a:rPr lang="nl-BE" dirty="0"/>
              <a:t> + </a:t>
            </a:r>
            <a:r>
              <a:rPr lang="nl-BE" dirty="0" err="1"/>
              <a:t>accessibility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public,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public </a:t>
            </a:r>
            <a:r>
              <a:rPr lang="nl-BE" dirty="0" err="1"/>
              <a:t>authorities</a:t>
            </a:r>
            <a:r>
              <a:rPr lang="nl-BE" dirty="0"/>
              <a:t>,…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774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BE" sz="1200" dirty="0">
                <a:latin typeface="FlandersArtSans-Regular" panose="00000500000000000000" pitchFamily="2" charset="0"/>
              </a:rPr>
              <a:t>Open Call: First </a:t>
            </a:r>
            <a:r>
              <a:rPr lang="nl-BE" sz="1200" dirty="0" err="1">
                <a:latin typeface="FlandersArtSans-Regular" panose="00000500000000000000" pitchFamily="2" charset="0"/>
              </a:rPr>
              <a:t>and</a:t>
            </a:r>
            <a:r>
              <a:rPr lang="nl-BE" sz="1200" dirty="0">
                <a:latin typeface="FlandersArtSans-Regular" panose="00000500000000000000" pitchFamily="2" charset="0"/>
              </a:rPr>
              <a:t> most important tool</a:t>
            </a:r>
          </a:p>
          <a:p>
            <a:pPr>
              <a:lnSpc>
                <a:spcPct val="100000"/>
              </a:lnSpc>
            </a:pPr>
            <a:r>
              <a:rPr lang="nl-BE" sz="1200" dirty="0">
                <a:latin typeface="FlandersArtSans-Regular" panose="00000500000000000000" pitchFamily="2" charset="0"/>
              </a:rPr>
              <a:t>Call </a:t>
            </a:r>
            <a:r>
              <a:rPr lang="nl-BE" sz="1200" dirty="0" err="1">
                <a:latin typeface="FlandersArtSans-Regular" panose="00000500000000000000" pitchFamily="2" charset="0"/>
              </a:rPr>
              <a:t>for</a:t>
            </a:r>
            <a:r>
              <a:rPr lang="nl-BE" sz="1200" dirty="0">
                <a:latin typeface="FlandersArtSans-Regular" panose="00000500000000000000" pitchFamily="2" charset="0"/>
              </a:rPr>
              <a:t> interest (</a:t>
            </a:r>
            <a:r>
              <a:rPr lang="nl-BE" sz="1200" dirty="0" err="1">
                <a:latin typeface="FlandersArtSans-Regular" panose="00000500000000000000" pitchFamily="2" charset="0"/>
              </a:rPr>
              <a:t>since</a:t>
            </a:r>
            <a:r>
              <a:rPr lang="nl-BE" sz="1200" dirty="0">
                <a:latin typeface="FlandersArtSans-Regular" panose="00000500000000000000" pitchFamily="2" charset="0"/>
              </a:rPr>
              <a:t> 2017)</a:t>
            </a:r>
          </a:p>
          <a:p>
            <a:pPr>
              <a:lnSpc>
                <a:spcPct val="100000"/>
              </a:lnSpc>
            </a:pPr>
            <a:r>
              <a:rPr lang="nl-BE" sz="1200" dirty="0" err="1">
                <a:latin typeface="FlandersArtSans-Regular" panose="00000500000000000000" pitchFamily="2" charset="0"/>
              </a:rPr>
              <a:t>Advice</a:t>
            </a:r>
            <a:r>
              <a:rPr lang="nl-BE" sz="1200" dirty="0">
                <a:latin typeface="FlandersArtSans-Regular" panose="00000500000000000000" pitchFamily="2" charset="0"/>
              </a:rPr>
              <a:t>, </a:t>
            </a:r>
            <a:r>
              <a:rPr lang="nl-BE" sz="1200" dirty="0" err="1">
                <a:latin typeface="FlandersArtSans-Regular" panose="00000500000000000000" pitchFamily="2" charset="0"/>
              </a:rPr>
              <a:t>juries</a:t>
            </a:r>
            <a:r>
              <a:rPr lang="nl-BE" sz="1200" dirty="0">
                <a:latin typeface="FlandersArtSans-Regular" panose="00000500000000000000" pitchFamily="2" charset="0"/>
              </a:rPr>
              <a:t>, </a:t>
            </a:r>
            <a:r>
              <a:rPr lang="nl-BE" sz="1200" dirty="0" err="1">
                <a:latin typeface="FlandersArtSans-Regular" panose="00000500000000000000" pitchFamily="2" charset="0"/>
              </a:rPr>
              <a:t>customized</a:t>
            </a:r>
            <a:r>
              <a:rPr lang="nl-BE" sz="1200" dirty="0">
                <a:latin typeface="FlandersArtSans-Regular" panose="00000500000000000000" pitchFamily="2" charset="0"/>
              </a:rPr>
              <a:t> </a:t>
            </a:r>
            <a:r>
              <a:rPr lang="nl-BE" sz="1200" dirty="0" err="1">
                <a:latin typeface="FlandersArtSans-Regular" panose="00000500000000000000" pitchFamily="2" charset="0"/>
              </a:rPr>
              <a:t>guidance</a:t>
            </a:r>
            <a:r>
              <a:rPr lang="nl-BE" sz="1200" dirty="0">
                <a:latin typeface="FlandersArtSans-Regular" panose="00000500000000000000" pitchFamily="2" charset="0"/>
              </a:rPr>
              <a:t>, …</a:t>
            </a:r>
          </a:p>
          <a:p>
            <a:pPr>
              <a:lnSpc>
                <a:spcPct val="100000"/>
              </a:lnSpc>
            </a:pPr>
            <a:r>
              <a:rPr lang="nl-BE" sz="1200" dirty="0">
                <a:latin typeface="FlandersArtSans-Regular" panose="00000500000000000000" pitchFamily="2" charset="0"/>
              </a:rPr>
              <a:t>Meesterproef (</a:t>
            </a:r>
            <a:r>
              <a:rPr lang="nl-BE" sz="1200" dirty="0" err="1">
                <a:latin typeface="FlandersArtSans-Regular" panose="00000500000000000000" pitchFamily="2" charset="0"/>
              </a:rPr>
              <a:t>since</a:t>
            </a:r>
            <a:r>
              <a:rPr lang="nl-BE" sz="1200" dirty="0">
                <a:latin typeface="FlandersArtSans-Regular" panose="00000500000000000000" pitchFamily="2" charset="0"/>
              </a:rPr>
              <a:t> 1999)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FlandersArtSans-Regular" panose="00000500000000000000" pitchFamily="2" charset="0"/>
              </a:rPr>
              <a:t>Award ‘</a:t>
            </a:r>
            <a:r>
              <a:rPr lang="en-US" sz="1200" dirty="0" err="1">
                <a:latin typeface="FlandersArtSans-Regular" panose="00000500000000000000" pitchFamily="2" charset="0"/>
              </a:rPr>
              <a:t>Wivina</a:t>
            </a:r>
            <a:r>
              <a:rPr lang="en-US" sz="1200" dirty="0">
                <a:latin typeface="FlandersArtSans-Regular" panose="00000500000000000000" pitchFamily="2" charset="0"/>
              </a:rPr>
              <a:t> </a:t>
            </a:r>
            <a:r>
              <a:rPr lang="en-US" sz="1200" dirty="0" err="1">
                <a:latin typeface="FlandersArtSans-Regular" panose="00000500000000000000" pitchFamily="2" charset="0"/>
              </a:rPr>
              <a:t>Demeester</a:t>
            </a:r>
            <a:r>
              <a:rPr lang="en-US" sz="1200" dirty="0">
                <a:latin typeface="FlandersArtSans-Regular" panose="00000500000000000000" pitchFamily="2" charset="0"/>
              </a:rPr>
              <a:t>’ for excellent public commissioners </a:t>
            </a:r>
            <a:r>
              <a:rPr lang="nl-BE" sz="1200" dirty="0">
                <a:latin typeface="FlandersArtSans-Regular" panose="00000500000000000000" pitchFamily="2" charset="0"/>
              </a:rPr>
              <a:t>(</a:t>
            </a:r>
            <a:r>
              <a:rPr lang="nl-BE" sz="1200" dirty="0" err="1">
                <a:latin typeface="FlandersArtSans-Regular" panose="00000500000000000000" pitchFamily="2" charset="0"/>
              </a:rPr>
              <a:t>since</a:t>
            </a:r>
            <a:r>
              <a:rPr lang="nl-BE" sz="1200" dirty="0">
                <a:latin typeface="FlandersArtSans-Regular" panose="00000500000000000000" pitchFamily="2" charset="0"/>
              </a:rPr>
              <a:t> 2003)</a:t>
            </a:r>
          </a:p>
          <a:p>
            <a:pPr>
              <a:lnSpc>
                <a:spcPct val="100000"/>
              </a:lnSpc>
            </a:pPr>
            <a:r>
              <a:rPr lang="nl-BE" sz="1200" dirty="0">
                <a:latin typeface="FlandersArtSans-Regular" panose="00000500000000000000" pitchFamily="2" charset="0"/>
              </a:rPr>
              <a:t>Pilot </a:t>
            </a:r>
            <a:r>
              <a:rPr lang="nl-BE" sz="1200" dirty="0" err="1">
                <a:latin typeface="FlandersArtSans-Regular" panose="00000500000000000000" pitchFamily="2" charset="0"/>
              </a:rPr>
              <a:t>Projects</a:t>
            </a:r>
            <a:r>
              <a:rPr lang="nl-BE" sz="1200" dirty="0">
                <a:latin typeface="FlandersArtSans-Regular" panose="00000500000000000000" pitchFamily="2" charset="0"/>
              </a:rPr>
              <a:t> (</a:t>
            </a:r>
            <a:r>
              <a:rPr lang="nl-BE" sz="1200" dirty="0" err="1">
                <a:latin typeface="FlandersArtSans-Regular" panose="00000500000000000000" pitchFamily="2" charset="0"/>
              </a:rPr>
              <a:t>since</a:t>
            </a:r>
            <a:r>
              <a:rPr lang="nl-BE" sz="1200" dirty="0">
                <a:latin typeface="FlandersArtSans-Regular" panose="00000500000000000000" pitchFamily="2" charset="0"/>
              </a:rPr>
              <a:t> 2012)</a:t>
            </a:r>
          </a:p>
          <a:p>
            <a:pPr>
              <a:lnSpc>
                <a:spcPct val="100000"/>
              </a:lnSpc>
            </a:pPr>
            <a:r>
              <a:rPr lang="nl-BE" sz="1200" dirty="0">
                <a:latin typeface="FlandersArtSans-Regular" panose="00000500000000000000" pitchFamily="2" charset="0"/>
              </a:rPr>
              <a:t>LABO RUIMTE - </a:t>
            </a:r>
            <a:r>
              <a:rPr lang="nl-BE" sz="1200" dirty="0" err="1">
                <a:latin typeface="FlandersArtSans-Regular" panose="00000500000000000000" pitchFamily="2" charset="0"/>
              </a:rPr>
              <a:t>Laboratory</a:t>
            </a:r>
            <a:r>
              <a:rPr lang="nl-BE" sz="1200" dirty="0">
                <a:latin typeface="FlandersArtSans-Regular" panose="00000500000000000000" pitchFamily="2" charset="0"/>
              </a:rPr>
              <a:t> </a:t>
            </a:r>
            <a:r>
              <a:rPr lang="nl-BE" sz="1200" dirty="0" err="1">
                <a:latin typeface="FlandersArtSans-Regular" panose="00000500000000000000" pitchFamily="2" charset="0"/>
              </a:rPr>
              <a:t>for</a:t>
            </a:r>
            <a:r>
              <a:rPr lang="nl-BE" sz="1200" dirty="0">
                <a:latin typeface="FlandersArtSans-Regular" panose="00000500000000000000" pitchFamily="2" charset="0"/>
              </a:rPr>
              <a:t> </a:t>
            </a:r>
            <a:r>
              <a:rPr lang="nl-BE" sz="1200" dirty="0" err="1">
                <a:latin typeface="FlandersArtSans-Regular" panose="00000500000000000000" pitchFamily="2" charset="0"/>
              </a:rPr>
              <a:t>spatial</a:t>
            </a:r>
            <a:r>
              <a:rPr lang="nl-BE" sz="1200" dirty="0">
                <a:latin typeface="FlandersArtSans-Regular" panose="00000500000000000000" pitchFamily="2" charset="0"/>
              </a:rPr>
              <a:t> research (</a:t>
            </a:r>
            <a:r>
              <a:rPr lang="nl-BE" sz="1200" dirty="0" err="1">
                <a:latin typeface="FlandersArtSans-Regular" panose="00000500000000000000" pitchFamily="2" charset="0"/>
              </a:rPr>
              <a:t>since</a:t>
            </a:r>
            <a:r>
              <a:rPr lang="nl-BE" sz="1200" dirty="0">
                <a:latin typeface="FlandersArtSans-Regular" panose="00000500000000000000" pitchFamily="2" charset="0"/>
              </a:rPr>
              <a:t> 2013)</a:t>
            </a:r>
          </a:p>
          <a:p>
            <a:pPr>
              <a:lnSpc>
                <a:spcPct val="100000"/>
              </a:lnSpc>
            </a:pPr>
            <a:r>
              <a:rPr lang="nl-BE" sz="1200" dirty="0">
                <a:latin typeface="FlandersArtSans-Regular" panose="00000500000000000000" pitchFamily="2" charset="0"/>
              </a:rPr>
              <a:t>BWMSTR label (</a:t>
            </a:r>
            <a:r>
              <a:rPr lang="nl-BE" sz="1200" dirty="0" err="1">
                <a:latin typeface="FlandersArtSans-Regular" panose="00000500000000000000" pitchFamily="2" charset="0"/>
              </a:rPr>
              <a:t>since</a:t>
            </a:r>
            <a:r>
              <a:rPr lang="nl-BE" sz="1200" dirty="0">
                <a:latin typeface="FlandersArtSans-Regular" panose="00000500000000000000" pitchFamily="2" charset="0"/>
              </a:rPr>
              <a:t> 2013)</a:t>
            </a:r>
          </a:p>
          <a:p>
            <a:pPr>
              <a:lnSpc>
                <a:spcPct val="100000"/>
              </a:lnSpc>
            </a:pPr>
            <a:r>
              <a:rPr lang="nl-BE" sz="1200" dirty="0">
                <a:latin typeface="FlandersArtSans-Regular" panose="00000500000000000000" pitchFamily="2" charset="0"/>
              </a:rPr>
              <a:t>Communication: Atelier, SmallTalks, </a:t>
            </a:r>
            <a:r>
              <a:rPr lang="nl-BE" sz="1200" dirty="0" err="1">
                <a:latin typeface="FlandersArtSans-Regular" panose="00000500000000000000" pitchFamily="2" charset="0"/>
              </a:rPr>
              <a:t>debate</a:t>
            </a:r>
            <a:r>
              <a:rPr lang="nl-BE" sz="1200" dirty="0">
                <a:latin typeface="FlandersArtSans-Regular" panose="00000500000000000000" pitchFamily="2" charset="0"/>
              </a:rPr>
              <a:t>, opinion, publications, </a:t>
            </a:r>
            <a:r>
              <a:rPr lang="nl-BE" sz="1200" dirty="0" err="1">
                <a:latin typeface="FlandersArtSans-Regular" panose="00000500000000000000" pitchFamily="2" charset="0"/>
              </a:rPr>
              <a:t>international</a:t>
            </a:r>
            <a:r>
              <a:rPr lang="nl-BE" sz="1200" dirty="0">
                <a:latin typeface="FlandersArtSans-Regular" panose="00000500000000000000" pitchFamily="2" charset="0"/>
              </a:rPr>
              <a:t> </a:t>
            </a:r>
            <a:r>
              <a:rPr lang="nl-BE" sz="1200" dirty="0" err="1">
                <a:latin typeface="FlandersArtSans-Regular" panose="00000500000000000000" pitchFamily="2" charset="0"/>
              </a:rPr>
              <a:t>collaboration</a:t>
            </a:r>
            <a:r>
              <a:rPr lang="nl-BE" sz="1200" dirty="0">
                <a:latin typeface="FlandersArtSans-Regular" panose="00000500000000000000" pitchFamily="2" charset="0"/>
              </a:rPr>
              <a:t>,…</a:t>
            </a:r>
          </a:p>
          <a:p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092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Renewed procedure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With the Open Call we guide motivated public authorities with their project, in defining the scope and the ambitions, and help them during the procedure and selection of a design team. </a:t>
            </a:r>
            <a:br>
              <a:rPr lang="en-GB" noProof="0" dirty="0"/>
            </a:br>
            <a:endParaRPr lang="en-GB" noProof="0" dirty="0"/>
          </a:p>
          <a:p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5954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The open call resulted in more than 350 built public projects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5954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Across Flanders and Brussels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26B0-5171-4418-B1B8-DC66935A09E3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572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291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151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8374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1302703" y="6336005"/>
            <a:ext cx="720812" cy="365125"/>
          </a:xfrm>
        </p:spPr>
        <p:txBody>
          <a:bodyPr/>
          <a:lstStyle>
            <a:lvl1pPr>
              <a:defRPr sz="900">
                <a:latin typeface="Arial"/>
                <a:cs typeface="Arial"/>
              </a:defRPr>
            </a:lvl1pPr>
          </a:lstStyle>
          <a:p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nl-NL" dirty="0"/>
              <a:t>Titelstijl van model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Arial"/>
                <a:cs typeface="Arial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  <a:lvl3pPr>
              <a:lnSpc>
                <a:spcPct val="90000"/>
              </a:lnSpc>
              <a:buSzPct val="85000"/>
              <a:defRPr>
                <a:latin typeface="Arial"/>
                <a:cs typeface="Arial"/>
              </a:defRPr>
            </a:lvl3pPr>
            <a:lvl4pPr>
              <a:lnSpc>
                <a:spcPct val="90000"/>
              </a:lnSpc>
              <a:defRPr>
                <a:latin typeface="Arial"/>
                <a:cs typeface="Arial"/>
              </a:defRPr>
            </a:lvl4pPr>
            <a:lvl5pPr>
              <a:lnSpc>
                <a:spcPct val="90000"/>
              </a:lnSpc>
              <a:defRPr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/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6960" r="3458" b="4444"/>
          <a:stretch/>
        </p:blipFill>
        <p:spPr bwMode="auto">
          <a:xfrm>
            <a:off x="2" y="6295328"/>
            <a:ext cx="1794311" cy="562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98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480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923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623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114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358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759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526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0019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D4A2-9E7C-4A52-AEB2-5B518BC5F992}" type="datetimeFigureOut">
              <a:rPr lang="nl-BE" smtClean="0"/>
              <a:t>4/07/2024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516C-A8E8-4A44-9405-D11AB75367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638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laamsbouwmeester.be/nl/instrumenten/labo-ruimte" TargetMode="External"/><Relationship Id="rId3" Type="http://schemas.openxmlformats.org/officeDocument/2006/relationships/hyperlink" Target="https://www.vlaamsbouwmeester.be/en/instruments/open-call" TargetMode="External"/><Relationship Id="rId7" Type="http://schemas.openxmlformats.org/officeDocument/2006/relationships/hyperlink" Target="https://www.vlaamsbouwmeester.be/nl/instrumenten/pilootproject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vlaamsbouwmeester.be/nl/instrumenten/prijs-wivina-demeester" TargetMode="External"/><Relationship Id="rId11" Type="http://schemas.openxmlformats.org/officeDocument/2006/relationships/hyperlink" Target="https://www.vlaamsbouwmeester.be/nl/publicaties" TargetMode="External"/><Relationship Id="rId5" Type="http://schemas.openxmlformats.org/officeDocument/2006/relationships/hyperlink" Target="https://vlaamsbouwmeester.be/nl/subsite/mp2022" TargetMode="External"/><Relationship Id="rId10" Type="http://schemas.openxmlformats.org/officeDocument/2006/relationships/hyperlink" Target="https://www.vlaamsbouwmeester.be/nl/opinie" TargetMode="External"/><Relationship Id="rId4" Type="http://schemas.openxmlformats.org/officeDocument/2006/relationships/hyperlink" Target="https://www.vlaamsbouwmeester.be/nl/instrumenten/oproep-aan-ge%C3%AFnteresseerden" TargetMode="External"/><Relationship Id="rId9" Type="http://schemas.openxmlformats.org/officeDocument/2006/relationships/hyperlink" Target="https://www.vlaamsbouwmeester.be/nl/atelier/small-tal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2DD2152-0076-8E42-9922-C6F649F74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96" y="486612"/>
            <a:ext cx="3429415" cy="216506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003BEB3-7352-8948-A8E0-6B8B5BAA5890}"/>
              </a:ext>
            </a:extLst>
          </p:cNvPr>
          <p:cNvSpPr txBox="1">
            <a:spLocks/>
          </p:cNvSpPr>
          <p:nvPr/>
        </p:nvSpPr>
        <p:spPr>
          <a:xfrm>
            <a:off x="666750" y="2651675"/>
            <a:ext cx="9144000" cy="4322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FlandersArtSerif-Regular" panose="00000500000000000000" pitchFamily="2" charset="0"/>
              </a:rPr>
              <a:t>Team Flemish Government Architect </a:t>
            </a:r>
          </a:p>
          <a:p>
            <a:endParaRPr lang="en-GB" sz="4000" dirty="0">
              <a:latin typeface="FlandersArtSerif-Regular" panose="00000500000000000000" pitchFamily="2" charset="0"/>
            </a:endParaRPr>
          </a:p>
          <a:p>
            <a:r>
              <a:rPr lang="en-GB" sz="2400" dirty="0">
                <a:latin typeface="FlandersArtSerif-Light" panose="00000400000000000000" pitchFamily="2" charset="0"/>
              </a:rPr>
              <a:t>Marie Swyzen</a:t>
            </a:r>
            <a:endParaRPr lang="en-GB" sz="3600" b="1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28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landersArtSerif-Regular" panose="00000500000000000000" pitchFamily="2" charset="0"/>
              </a:rPr>
              <a:t>What the Open Call stands for:</a:t>
            </a:r>
            <a:endParaRPr lang="nl-BE" sz="2800" dirty="0">
              <a:latin typeface="FlandersArtSerif-Regular" panose="00000500000000000000" pitchFamily="2" charset="0"/>
            </a:endParaRP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839789" y="1079453"/>
            <a:ext cx="10515600" cy="5979459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Responsible commissioning</a:t>
            </a:r>
          </a:p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Ambitions as a guide</a:t>
            </a:r>
          </a:p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Responsible use of space</a:t>
            </a:r>
            <a:r>
              <a:rPr lang="en-US" dirty="0">
                <a:solidFill>
                  <a:srgbClr val="000000"/>
                </a:solidFill>
                <a:latin typeface="FlandersArtSans-Light" panose="00000400000000000000" pitchFamily="2" charset="0"/>
              </a:rPr>
              <a:t>, </a:t>
            </a: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materials and resources</a:t>
            </a:r>
          </a:p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Bringing public assignments widely to the attention of the design community</a:t>
            </a:r>
          </a:p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Showing diverse design attitudes</a:t>
            </a:r>
          </a:p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The importance of dialogue</a:t>
            </a:r>
          </a:p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Choosing a designer with a design vision, not a final design</a:t>
            </a:r>
          </a:p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Integral approach and assessment</a:t>
            </a:r>
          </a:p>
          <a:p>
            <a:pPr>
              <a:lnSpc>
                <a:spcPct val="110000"/>
              </a:lnSpc>
            </a:pPr>
            <a:r>
              <a:rPr lang="en-US" i="0" dirty="0">
                <a:solidFill>
                  <a:srgbClr val="000000"/>
                </a:solidFill>
                <a:effectLst/>
                <a:latin typeface="FlandersArtSans-Light" panose="00000400000000000000" pitchFamily="2" charset="0"/>
              </a:rPr>
              <a:t>Knowledge exchange</a:t>
            </a:r>
          </a:p>
          <a:p>
            <a:pPr marL="0" indent="0">
              <a:lnSpc>
                <a:spcPct val="110000"/>
              </a:lnSpc>
              <a:buNone/>
            </a:pPr>
            <a:endParaRPr lang="nl-NL" i="0" dirty="0">
              <a:solidFill>
                <a:srgbClr val="000000"/>
              </a:solidFill>
              <a:effectLst/>
              <a:latin typeface="FlandersArtSans-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82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1" y="42015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FlandersArtSans-Regular" panose="00000500000000000000" pitchFamily="2" charset="0"/>
              </a:rPr>
              <a:t>The client contacts the Team Flemish Government Architect about their project.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1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CB1226CD-7FEC-2488-16A4-7792CAC4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FlandersArtSerif-Regular" panose="00000500000000000000" pitchFamily="2" charset="0"/>
              </a:rPr>
              <a:t>Open Call – in 10 steps 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7D63F9D-3358-505B-15D7-81CDA2EF68B6}"/>
              </a:ext>
            </a:extLst>
          </p:cNvPr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18B0CB-17B1-0FE2-BF41-F7E22AA00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766" y="0"/>
            <a:ext cx="4890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9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1" y="42015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FlandersArtSans-Regular" panose="00000500000000000000" pitchFamily="2" charset="0"/>
              </a:rPr>
              <a:t>The TFGA and the client tailor the procedure to the assignment.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2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4EA7B24-B137-552F-C5FB-722C99A86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766" y="0"/>
            <a:ext cx="4890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57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1" y="42015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FlandersArtSans-Regular" panose="00000500000000000000" pitchFamily="2" charset="0"/>
              </a:rPr>
              <a:t>The TFGA guides the client with writing the project definition.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3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11CF7D9-5E63-386D-DC5C-04CA4D063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050" y="0"/>
            <a:ext cx="488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07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1" y="42015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FlandersArtSans-Regular" panose="00000500000000000000" pitchFamily="2" charset="0"/>
              </a:rPr>
              <a:t>The TFGA launches the open call to design teams through E-procurement (twice / year).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4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D1CA9DD-546D-719C-9B7F-5CCFCB04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601" y="0"/>
            <a:ext cx="4882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0" y="4201599"/>
            <a:ext cx="6436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FlandersArtSans-Regular" panose="00000500000000000000" pitchFamily="2" charset="0"/>
              </a:rPr>
              <a:t>National and international teams apply on the assignment with references and a short text.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9EB290-2F7C-2A9E-3FA3-6D071D99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305" y="0"/>
            <a:ext cx="4866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1" y="42015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FlandersArtSans-Regular" panose="00000500000000000000" pitchFamily="2" charset="0"/>
              </a:rPr>
              <a:t>The TFGA makes a preselection of ten teams of which the client retains five on average.</a:t>
            </a:r>
            <a:r>
              <a:rPr lang="nl-BE" sz="2400" dirty="0">
                <a:latin typeface="FlandersArtSans-Regular" panose="00000500000000000000" pitchFamily="2" charset="0"/>
              </a:rPr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CAD4A3-B1CB-9CB6-9C4A-32D4E3922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601" y="0"/>
            <a:ext cx="4882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3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0" y="4201599"/>
            <a:ext cx="6448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FlandersArtSans-Regular" panose="00000500000000000000" pitchFamily="2" charset="0"/>
              </a:rPr>
              <a:t>The client organizes two site visits to brief the selected teams.</a:t>
            </a:r>
            <a:endParaRPr lang="en-GB" sz="2400" dirty="0">
              <a:latin typeface="FlandersArtSans-Regular" panose="00000500000000000000" pitchFamily="2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7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178E09-6E4C-837C-20EB-982391C9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556" y="0"/>
            <a:ext cx="4879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74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1" y="4201599"/>
            <a:ext cx="6405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FlandersArtSans-Regular" panose="00000500000000000000" pitchFamily="2" charset="0"/>
              </a:rPr>
              <a:t>After three months the teams submit their proposal. The teams present the proposal, and answer questions from the jury.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8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98D167-2834-6F8D-6708-5A3BBA159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679" y="0"/>
            <a:ext cx="4888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73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1" y="42015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FlandersArtSans-Regular" panose="00000500000000000000" pitchFamily="2" charset="0"/>
              </a:rPr>
              <a:t>The jury evaluates the proposals and selects a winning team which the client awards with the assignment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9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55B6EA-38F5-22CB-A8E8-D83E0FD9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2" y="0"/>
            <a:ext cx="4885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9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FlandersArtSerif-Regular" panose="00000500000000000000" pitchFamily="2" charset="0"/>
              </a:rPr>
              <a:t>What does a Government Architect?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836612" y="878541"/>
            <a:ext cx="10912477" cy="575403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 typeface="FlandersArtSans-Light" panose="00000400000000000000" pitchFamily="2" charset="0"/>
              <a:buChar char="·"/>
            </a:pPr>
            <a:endParaRPr lang="en-GB" sz="2600" dirty="0">
              <a:latin typeface="FlandersArtSans-Regular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2600" dirty="0">
                <a:latin typeface="FlandersArtSans-Light" panose="00000400000000000000" pitchFamily="2" charset="0"/>
              </a:rPr>
              <a:t>Our mission is to improve and promote </a:t>
            </a:r>
            <a:r>
              <a:rPr lang="en-US" sz="2600" dirty="0">
                <a:latin typeface="FlandersArtSans-Light" panose="00000400000000000000" pitchFamily="2" charset="0"/>
              </a:rPr>
              <a:t>the </a:t>
            </a:r>
            <a:r>
              <a:rPr lang="en-US" sz="2600" b="1" dirty="0">
                <a:latin typeface="FlandersArtSans-Light" panose="00000400000000000000" pitchFamily="2" charset="0"/>
              </a:rPr>
              <a:t>architectural quality of the built environment </a:t>
            </a:r>
            <a:r>
              <a:rPr lang="en-US" sz="2600" dirty="0">
                <a:latin typeface="FlandersArtSans-Light" panose="00000400000000000000" pitchFamily="2" charset="0"/>
              </a:rPr>
              <a:t>by achieving an excellent architectural policy and </a:t>
            </a:r>
            <a:r>
              <a:rPr lang="en-US" sz="2600" b="1" dirty="0">
                <a:latin typeface="FlandersArtSans-Light" panose="00000400000000000000" pitchFamily="2" charset="0"/>
              </a:rPr>
              <a:t>exemplary public commissioning practice</a:t>
            </a:r>
            <a:r>
              <a:rPr lang="en-US" sz="2600" dirty="0">
                <a:latin typeface="FlandersArtSans-Light" panose="00000400000000000000" pitchFamily="2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FlandersArtSans-Light" panose="00000400000000000000" pitchFamily="2" charset="0"/>
              <a:buChar char="·"/>
            </a:pPr>
            <a:endParaRPr lang="en-US" sz="2400" dirty="0">
              <a:latin typeface="FlandersArtSans-Light" panose="00000400000000000000" pitchFamily="2" charset="0"/>
            </a:endParaRPr>
          </a:p>
          <a:p>
            <a:pPr marL="0" indent="0">
              <a:buNone/>
            </a:pPr>
            <a:endParaRPr lang="en-GB" dirty="0">
              <a:latin typeface="FlandersArtSans-Light" panose="00000400000000000000" pitchFamily="2" charset="0"/>
            </a:endParaRP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52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7DDECF3-5D2D-8EA4-2DDA-37FE2341DBE2}"/>
              </a:ext>
            </a:extLst>
          </p:cNvPr>
          <p:cNvSpPr/>
          <p:nvPr/>
        </p:nvSpPr>
        <p:spPr>
          <a:xfrm>
            <a:off x="711271" y="420159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FlandersArtSans-Regular" panose="00000500000000000000" pitchFamily="2" charset="0"/>
              </a:rPr>
              <a:t>The TFGA remains involved to monitor quality.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A6AFE3-D623-B153-2815-57ECB1C06CA1}"/>
              </a:ext>
            </a:extLst>
          </p:cNvPr>
          <p:cNvSpPr txBox="1">
            <a:spLocks/>
          </p:cNvSpPr>
          <p:nvPr/>
        </p:nvSpPr>
        <p:spPr>
          <a:xfrm>
            <a:off x="1604899" y="3225661"/>
            <a:ext cx="588418" cy="629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BE" sz="3200" dirty="0">
                <a:latin typeface="FlandersArtSans-Bold" panose="00000800000000000000" pitchFamily="2" charset="0"/>
              </a:rPr>
              <a:t>10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CDF68D-2008-2EC0-FAB7-15C076C6E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2" y="0"/>
            <a:ext cx="4885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05100" y="2105323"/>
            <a:ext cx="6781800" cy="277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190500" indent="2667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2pPr>
            <a:lvl3pPr marL="1574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993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41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870200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327400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784600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4241800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381000" algn="l"/>
                <a:tab pos="571500" algn="l"/>
              </a:tabLs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47 calls</a:t>
            </a:r>
          </a:p>
          <a:p>
            <a:pPr marL="0" indent="0" algn="ctr"/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716 </a:t>
            </a:r>
            <a:r>
              <a:rPr lang="nl-NL" sz="2400" dirty="0" err="1">
                <a:solidFill>
                  <a:srgbClr val="000000"/>
                </a:solidFill>
                <a:latin typeface="FlandersArtSans-Regular" panose="00000500000000000000" pitchFamily="2" charset="0"/>
              </a:rPr>
              <a:t>projects</a:t>
            </a:r>
            <a:endParaRPr lang="nl-NL" sz="2400" dirty="0">
              <a:solidFill>
                <a:srgbClr val="000000"/>
              </a:solidFill>
              <a:latin typeface="FlandersArtSans-Regular" panose="00000500000000000000" pitchFamily="2" charset="0"/>
            </a:endParaRPr>
          </a:p>
          <a:p>
            <a:pPr marL="0" indent="0" algn="ctr"/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364 built </a:t>
            </a:r>
            <a:r>
              <a:rPr lang="nl-NL" sz="2400" dirty="0" err="1">
                <a:solidFill>
                  <a:srgbClr val="000000"/>
                </a:solidFill>
                <a:latin typeface="FlandersArtSans-Regular" panose="00000500000000000000" pitchFamily="2" charset="0"/>
              </a:rPr>
              <a:t>projects</a:t>
            </a:r>
            <a:endParaRPr lang="nl-NL" sz="2400" dirty="0">
              <a:solidFill>
                <a:srgbClr val="000000"/>
              </a:solidFill>
              <a:latin typeface="FlandersArtSans-Regular" panose="00000500000000000000" pitchFamily="2" charset="0"/>
            </a:endParaRPr>
          </a:p>
          <a:p>
            <a:pPr marL="0" indent="0" algn="ctr"/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ca. 5000 </a:t>
            </a:r>
            <a:r>
              <a:rPr lang="nl-NL" sz="2400" dirty="0" err="1">
                <a:solidFill>
                  <a:srgbClr val="000000"/>
                </a:solidFill>
                <a:latin typeface="FlandersArtSans-Regular" panose="00000500000000000000" pitchFamily="2" charset="0"/>
              </a:rPr>
              <a:t>unique</a:t>
            </a:r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FlandersArtSans-Regular" panose="00000500000000000000" pitchFamily="2" charset="0"/>
              </a:rPr>
              <a:t>candidates</a:t>
            </a:r>
            <a:endParaRPr lang="nl-NL" sz="2400" dirty="0">
              <a:solidFill>
                <a:srgbClr val="000000"/>
              </a:solidFill>
              <a:latin typeface="FlandersArtSans-Regular" panose="00000500000000000000" pitchFamily="2" charset="0"/>
            </a:endParaRPr>
          </a:p>
          <a:p>
            <a:pPr marL="0" indent="0" algn="ctr"/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20 </a:t>
            </a:r>
            <a:r>
              <a:rPr lang="nl-NL" sz="2400" dirty="0" err="1">
                <a:solidFill>
                  <a:srgbClr val="000000"/>
                </a:solidFill>
                <a:latin typeface="FlandersArtSans-Regular" panose="00000500000000000000" pitchFamily="2" charset="0"/>
              </a:rPr>
              <a:t>to</a:t>
            </a:r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 200 </a:t>
            </a:r>
            <a:r>
              <a:rPr lang="nl-NL" sz="2400" dirty="0" err="1">
                <a:solidFill>
                  <a:srgbClr val="000000"/>
                </a:solidFill>
                <a:latin typeface="FlandersArtSans-Regular" panose="00000500000000000000" pitchFamily="2" charset="0"/>
              </a:rPr>
              <a:t>candidates</a:t>
            </a:r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 per project call</a:t>
            </a:r>
          </a:p>
          <a:p>
            <a:pPr marL="0" indent="0" algn="ctr"/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€ 269.000.000,- </a:t>
            </a:r>
            <a:r>
              <a:rPr lang="nl-NL" sz="2400" dirty="0" err="1">
                <a:solidFill>
                  <a:srgbClr val="000000"/>
                </a:solidFill>
                <a:latin typeface="FlandersArtSans-Regular" panose="00000500000000000000" pitchFamily="2" charset="0"/>
              </a:rPr>
              <a:t>biggest</a:t>
            </a:r>
            <a:r>
              <a:rPr lang="nl-NL" sz="2400" dirty="0">
                <a:solidFill>
                  <a:srgbClr val="000000"/>
                </a:solidFill>
                <a:latin typeface="FlandersArtSans-Regular" panose="00000500000000000000" pitchFamily="2" charset="0"/>
              </a:rPr>
              <a:t> investment budget</a:t>
            </a:r>
          </a:p>
        </p:txBody>
      </p:sp>
    </p:spTree>
    <p:extLst>
      <p:ext uri="{BB962C8B-B14F-4D97-AF65-F5344CB8AC3E}">
        <p14:creationId xmlns:p14="http://schemas.microsoft.com/office/powerpoint/2010/main" val="2147011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1497194"/>
            <a:ext cx="5723071" cy="382372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1" y="1497196"/>
            <a:ext cx="5733797" cy="382372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39213" y="6154073"/>
            <a:ext cx="6665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Theatre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square,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Antwerp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–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Secchi-Vigano</a:t>
            </a:r>
            <a:endParaRPr lang="nl-BE" sz="1600" dirty="0">
              <a:solidFill>
                <a:srgbClr val="373636"/>
              </a:solidFill>
              <a:latin typeface="FlandersArtSans-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50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0" y="1383625"/>
            <a:ext cx="5775124" cy="432562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35" y="1383624"/>
            <a:ext cx="5768007" cy="432127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39213" y="6154072"/>
            <a:ext cx="4735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School ‘De Wijnpers’, Leuven – Office KGDVS</a:t>
            </a:r>
          </a:p>
        </p:txBody>
      </p:sp>
    </p:spTree>
    <p:extLst>
      <p:ext uri="{BB962C8B-B14F-4D97-AF65-F5344CB8AC3E}">
        <p14:creationId xmlns:p14="http://schemas.microsoft.com/office/powerpoint/2010/main" val="198441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4" y="1696065"/>
            <a:ext cx="5610533" cy="374035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98" y="1696066"/>
            <a:ext cx="5610533" cy="374035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39211" y="6154073"/>
            <a:ext cx="876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Restoration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of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the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industrial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sheds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in Park Spoor Noord,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Antwerp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–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Verdickt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&amp;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Verdickt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Architecten</a:t>
            </a:r>
          </a:p>
        </p:txBody>
      </p:sp>
    </p:spTree>
    <p:extLst>
      <p:ext uri="{BB962C8B-B14F-4D97-AF65-F5344CB8AC3E}">
        <p14:creationId xmlns:p14="http://schemas.microsoft.com/office/powerpoint/2010/main" val="318573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6" y="1511714"/>
            <a:ext cx="6105525" cy="406962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3" y="1515914"/>
            <a:ext cx="2710279" cy="406542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619" y="1505941"/>
            <a:ext cx="2702559" cy="405420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39213" y="6154073"/>
            <a:ext cx="6081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Library ‘De Waalse Krook’, Gent –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Coussée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&amp; Goris + RCR</a:t>
            </a:r>
          </a:p>
        </p:txBody>
      </p:sp>
    </p:spTree>
    <p:extLst>
      <p:ext uri="{BB962C8B-B14F-4D97-AF65-F5344CB8AC3E}">
        <p14:creationId xmlns:p14="http://schemas.microsoft.com/office/powerpoint/2010/main" val="2469568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39209" y="6154068"/>
            <a:ext cx="11489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0" i="0" dirty="0" err="1">
                <a:effectLst/>
                <a:latin typeface="FlandersArtSans-Light" panose="020B0604020202020204" charset="0"/>
              </a:rPr>
              <a:t>From</a:t>
            </a:r>
            <a:r>
              <a:rPr lang="nl-NL" sz="1600" b="0" i="0" dirty="0">
                <a:effectLst/>
                <a:latin typeface="FlandersArtSans-Light" panose="020B0604020202020204" charset="0"/>
              </a:rPr>
              <a:t> </a:t>
            </a:r>
            <a:r>
              <a:rPr lang="nl-NL" sz="1600" b="0" i="0" dirty="0" err="1">
                <a:effectLst/>
                <a:latin typeface="FlandersArtSans-Light" panose="020B0604020202020204" charset="0"/>
              </a:rPr>
              <a:t>monastery</a:t>
            </a:r>
            <a:r>
              <a:rPr lang="nl-NL" sz="1600" b="0" i="0" dirty="0">
                <a:effectLst/>
                <a:latin typeface="FlandersArtSans-Light" panose="020B0604020202020204" charset="0"/>
              </a:rPr>
              <a:t> </a:t>
            </a:r>
            <a:r>
              <a:rPr lang="nl-NL" sz="1600" b="0" i="0" dirty="0" err="1">
                <a:effectLst/>
                <a:latin typeface="FlandersArtSans-Light" panose="020B0604020202020204" charset="0"/>
              </a:rPr>
              <a:t>to</a:t>
            </a:r>
            <a:r>
              <a:rPr lang="nl-NL" sz="1600" b="0" i="0" dirty="0">
                <a:effectLst/>
                <a:latin typeface="FlandersArtSans-Light" panose="020B0604020202020204" charset="0"/>
              </a:rPr>
              <a:t> </a:t>
            </a:r>
            <a:r>
              <a:rPr lang="nl-NL" sz="1600" b="0" i="0" dirty="0" err="1">
                <a:effectLst/>
                <a:latin typeface="FlandersArtSans-Light" panose="020B0604020202020204" charset="0"/>
              </a:rPr>
              <a:t>library</a:t>
            </a:r>
            <a:r>
              <a:rPr lang="nl-NL" sz="1600" b="0" i="0" dirty="0">
                <a:effectLst/>
                <a:latin typeface="FlandersArtSans-Light" panose="020B0604020202020204" charset="0"/>
              </a:rPr>
              <a:t> ‘Predikheren’, Mechelen - </a:t>
            </a:r>
            <a:r>
              <a:rPr lang="nl-BE" sz="1600" b="0" i="0" dirty="0" err="1">
                <a:effectLst/>
                <a:latin typeface="FlandersArtSans-Light" panose="020B0604020202020204" charset="0"/>
              </a:rPr>
              <a:t>HildundK</a:t>
            </a:r>
            <a:r>
              <a:rPr lang="nl-BE" sz="1600" b="0" i="0" dirty="0">
                <a:effectLst/>
                <a:latin typeface="FlandersArtSans-Light" panose="020B0604020202020204" charset="0"/>
              </a:rPr>
              <a:t> </a:t>
            </a:r>
            <a:r>
              <a:rPr lang="nl-BE" sz="1600" b="0" i="0" dirty="0" err="1">
                <a:effectLst/>
                <a:latin typeface="FlandersArtSans-Light" panose="020B0604020202020204" charset="0"/>
              </a:rPr>
              <a:t>Architekten</a:t>
            </a:r>
            <a:r>
              <a:rPr lang="nl-BE" sz="1600" b="0" i="0" dirty="0">
                <a:effectLst/>
                <a:latin typeface="FlandersArtSans-Light" panose="020B0604020202020204" charset="0"/>
              </a:rPr>
              <a:t>, </a:t>
            </a:r>
            <a:r>
              <a:rPr lang="nl-BE" sz="1600" b="0" i="0" dirty="0" err="1">
                <a:effectLst/>
                <a:latin typeface="FlandersArtSans-Light" panose="020B0604020202020204" charset="0"/>
              </a:rPr>
              <a:t>Korteknie</a:t>
            </a:r>
            <a:r>
              <a:rPr lang="nl-BE" sz="1600" b="0" i="0" dirty="0">
                <a:effectLst/>
                <a:latin typeface="FlandersArtSans-Light" panose="020B0604020202020204" charset="0"/>
              </a:rPr>
              <a:t> </a:t>
            </a:r>
            <a:r>
              <a:rPr lang="nl-BE" sz="1600" b="0" i="0" dirty="0" err="1">
                <a:effectLst/>
                <a:latin typeface="FlandersArtSans-Light" panose="020B0604020202020204" charset="0"/>
              </a:rPr>
              <a:t>Stuhlmacher</a:t>
            </a:r>
            <a:r>
              <a:rPr lang="nl-BE" sz="1600" b="0" i="0" dirty="0">
                <a:effectLst/>
                <a:latin typeface="FlandersArtSans-Light" panose="020B0604020202020204" charset="0"/>
              </a:rPr>
              <a:t> Architecten BV</a:t>
            </a:r>
          </a:p>
          <a:p>
            <a:endParaRPr lang="nl-BE" sz="1600" dirty="0">
              <a:solidFill>
                <a:srgbClr val="373636"/>
              </a:solidFill>
              <a:latin typeface="FlandersArtSans-Light" panose="00000400000000000000" pitchFamily="2" charset="0"/>
            </a:endParaRPr>
          </a:p>
        </p:txBody>
      </p:sp>
      <p:pic>
        <p:nvPicPr>
          <p:cNvPr id="2050" name="Picture 2" descr="Realisatie Open Oproep 2213 © Stijn Bollaert">
            <a:extLst>
              <a:ext uri="{FF2B5EF4-FFF2-40B4-BE49-F238E27FC236}">
                <a16:creationId xmlns:a16="http://schemas.microsoft.com/office/drawing/2014/main" id="{56DF928E-BBA2-4C63-9B8B-F89A5513B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1696062"/>
            <a:ext cx="5879803" cy="37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alisatie Open Oproep 2213 © Stijn Bollaert">
            <a:extLst>
              <a:ext uri="{FF2B5EF4-FFF2-40B4-BE49-F238E27FC236}">
                <a16:creationId xmlns:a16="http://schemas.microsoft.com/office/drawing/2014/main" id="{E4B775FE-0F20-458A-A254-6A37BE231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"/>
          <a:stretch/>
        </p:blipFill>
        <p:spPr bwMode="auto">
          <a:xfrm>
            <a:off x="6337819" y="1696062"/>
            <a:ext cx="5490658" cy="37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140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0" y="734244"/>
            <a:ext cx="6954997" cy="520935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10" y="734246"/>
            <a:ext cx="3904721" cy="520935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39213" y="6154072"/>
            <a:ext cx="4735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Watertower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, Beersel – BEL Architecten</a:t>
            </a:r>
          </a:p>
        </p:txBody>
      </p:sp>
    </p:spTree>
    <p:extLst>
      <p:ext uri="{BB962C8B-B14F-4D97-AF65-F5344CB8AC3E}">
        <p14:creationId xmlns:p14="http://schemas.microsoft.com/office/powerpoint/2010/main" val="3921470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5" y="1563329"/>
            <a:ext cx="5909187" cy="393945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54" y="1563331"/>
            <a:ext cx="5909187" cy="393945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39214" y="6154073"/>
            <a:ext cx="1185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City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centre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renewal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, Deinze –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Robbrecht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&amp;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Daem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, Marie-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Josée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Van Hee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and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artist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Benoît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Van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Innis</a:t>
            </a:r>
            <a:endParaRPr lang="nl-BE" sz="1600" dirty="0">
              <a:solidFill>
                <a:srgbClr val="373636"/>
              </a:solidFill>
              <a:latin typeface="FlandersArtSans-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21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A159381-97CF-403A-96CC-4F3085421B66}"/>
              </a:ext>
            </a:extLst>
          </p:cNvPr>
          <p:cNvSpPr txBox="1"/>
          <p:nvPr/>
        </p:nvSpPr>
        <p:spPr>
          <a:xfrm>
            <a:off x="339209" y="6154068"/>
            <a:ext cx="11396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444444"/>
                </a:solidFill>
                <a:effectLst/>
                <a:latin typeface="FlandersArtSans-Light" panose="020B0604020202020204" charset="0"/>
              </a:rPr>
              <a:t>Design for a new road profile and parc </a:t>
            </a:r>
            <a:r>
              <a:rPr lang="nl-NL" sz="1600" b="0" i="0" dirty="0">
                <a:solidFill>
                  <a:srgbClr val="444444"/>
                </a:solidFill>
                <a:effectLst/>
                <a:latin typeface="FlandersArtSans-Light" panose="020B0604020202020204" charset="0"/>
              </a:rPr>
              <a:t>Park Belle Vue in Leuven – </a:t>
            </a:r>
            <a:r>
              <a:rPr lang="nl-NL" sz="1600" b="0" i="0" dirty="0" err="1">
                <a:solidFill>
                  <a:srgbClr val="444444"/>
                </a:solidFill>
                <a:effectLst/>
                <a:latin typeface="FlandersArtSans-Light" panose="020B0604020202020204" charset="0"/>
              </a:rPr>
              <a:t>Artgineering</a:t>
            </a:r>
            <a:r>
              <a:rPr lang="nl-NL" sz="1600" b="0" i="0" dirty="0">
                <a:solidFill>
                  <a:srgbClr val="444444"/>
                </a:solidFill>
                <a:effectLst/>
                <a:latin typeface="FlandersArtSans-Light" panose="020B0604020202020204" charset="0"/>
              </a:rPr>
              <a:t>, H+N+S Landschapsarchitecten</a:t>
            </a:r>
            <a:endParaRPr lang="nl-BE" sz="1600" dirty="0">
              <a:solidFill>
                <a:srgbClr val="373636"/>
              </a:solidFill>
              <a:latin typeface="FlandersArtSans-Light" panose="020B0604020202020204" charset="0"/>
            </a:endParaRPr>
          </a:p>
        </p:txBody>
      </p:sp>
      <p:pic>
        <p:nvPicPr>
          <p:cNvPr id="7170" name="Picture 2" descr="Realisatie Open Oproep 1207 © Stijn Bollaert">
            <a:extLst>
              <a:ext uri="{FF2B5EF4-FFF2-40B4-BE49-F238E27FC236}">
                <a16:creationId xmlns:a16="http://schemas.microsoft.com/office/drawing/2014/main" id="{352017F1-CCDF-472E-A242-A4275B81C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8" y="1593476"/>
            <a:ext cx="6007803" cy="382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alisatie Open Oproep 1207 © Stijn Bollaert">
            <a:extLst>
              <a:ext uri="{FF2B5EF4-FFF2-40B4-BE49-F238E27FC236}">
                <a16:creationId xmlns:a16="http://schemas.microsoft.com/office/drawing/2014/main" id="{D318728E-5110-46CF-95BD-4BDD5B1ED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/>
          <a:stretch/>
        </p:blipFill>
        <p:spPr bwMode="auto">
          <a:xfrm>
            <a:off x="6438507" y="1593475"/>
            <a:ext cx="5414284" cy="382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7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6" t="13766" r="25364" b="52585"/>
          <a:stretch/>
        </p:blipFill>
        <p:spPr bwMode="auto">
          <a:xfrm>
            <a:off x="919679" y="2085865"/>
            <a:ext cx="1548000" cy="191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4" t="58873" r="23409" b="7850"/>
          <a:stretch/>
        </p:blipFill>
        <p:spPr bwMode="auto">
          <a:xfrm>
            <a:off x="2740867" y="2060851"/>
            <a:ext cx="1440000" cy="191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815368" y="4077079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bOb</a:t>
            </a:r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 van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Reeth</a:t>
            </a:r>
            <a:endParaRPr lang="nl-BE" sz="1600" dirty="0">
              <a:solidFill>
                <a:srgbClr val="373636"/>
              </a:solidFill>
              <a:latin typeface="FlandersArtSans-Light" panose="00000400000000000000" pitchFamily="2" charset="0"/>
            </a:endParaRPr>
          </a:p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1999 - 2005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651571" y="4088337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Marcel Smets</a:t>
            </a:r>
          </a:p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2005 - 2010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4379764" y="4077076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Peter </a:t>
            </a:r>
            <a:r>
              <a:rPr lang="nl-BE" sz="1600" dirty="0" err="1">
                <a:solidFill>
                  <a:srgbClr val="373636"/>
                </a:solidFill>
                <a:latin typeface="FlandersArtSans-Light" panose="00000400000000000000" pitchFamily="2" charset="0"/>
              </a:rPr>
              <a:t>Swinnen</a:t>
            </a:r>
            <a:endParaRPr lang="nl-BE" sz="1600" dirty="0">
              <a:solidFill>
                <a:srgbClr val="373636"/>
              </a:solidFill>
              <a:latin typeface="FlandersArtSans-Light" panose="00000400000000000000" pitchFamily="2" charset="0"/>
            </a:endParaRPr>
          </a:p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2010 - 2015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1" r="8471"/>
          <a:stretch/>
        </p:blipFill>
        <p:spPr bwMode="auto">
          <a:xfrm>
            <a:off x="6291279" y="2060848"/>
            <a:ext cx="1476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vak 19"/>
          <p:cNvSpPr txBox="1"/>
          <p:nvPr/>
        </p:nvSpPr>
        <p:spPr>
          <a:xfrm>
            <a:off x="6215967" y="4077079"/>
            <a:ext cx="209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Stefan Devoldere</a:t>
            </a:r>
          </a:p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2015 - 2016</a:t>
            </a:r>
          </a:p>
        </p:txBody>
      </p:sp>
      <p:pic>
        <p:nvPicPr>
          <p:cNvPr id="21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-9725" r="15086" b="10615"/>
          <a:stretch/>
        </p:blipFill>
        <p:spPr bwMode="auto">
          <a:xfrm>
            <a:off x="4451768" y="1843489"/>
            <a:ext cx="1620000" cy="213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53" b="7441"/>
          <a:stretch/>
        </p:blipFill>
        <p:spPr>
          <a:xfrm>
            <a:off x="8004467" y="2060848"/>
            <a:ext cx="1476164" cy="1944216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7932459" y="4077079"/>
            <a:ext cx="209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Leo Van Broeck</a:t>
            </a:r>
          </a:p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2016 - 2020</a:t>
            </a:r>
          </a:p>
        </p:txBody>
      </p:sp>
      <p:cxnSp>
        <p:nvCxnSpPr>
          <p:cNvPr id="24" name="Rechte verbindingslijn 23"/>
          <p:cNvCxnSpPr/>
          <p:nvPr/>
        </p:nvCxnSpPr>
        <p:spPr>
          <a:xfrm>
            <a:off x="407991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itel 3"/>
          <p:cNvSpPr>
            <a:spLocks noGrp="1"/>
          </p:cNvSpPr>
          <p:nvPr>
            <p:ph type="title"/>
          </p:nvPr>
        </p:nvSpPr>
        <p:spPr>
          <a:xfrm>
            <a:off x="992188" y="248586"/>
            <a:ext cx="10515600" cy="782357"/>
          </a:xfrm>
        </p:spPr>
        <p:txBody>
          <a:bodyPr>
            <a:normAutofit/>
          </a:bodyPr>
          <a:lstStyle/>
          <a:p>
            <a:r>
              <a:rPr lang="nl-BE" sz="2800" dirty="0" err="1">
                <a:latin typeface="FlandersArtSerif-Regular" panose="00000500000000000000" pitchFamily="2" charset="0"/>
              </a:rPr>
              <a:t>Flemish</a:t>
            </a:r>
            <a:r>
              <a:rPr lang="nl-BE" sz="2800" dirty="0">
                <a:latin typeface="FlandersArtSerif-Regular" panose="00000500000000000000" pitchFamily="2" charset="0"/>
              </a:rPr>
              <a:t> </a:t>
            </a:r>
            <a:r>
              <a:rPr lang="nl-BE" sz="2800" dirty="0" err="1">
                <a:latin typeface="FlandersArtSerif-Regular" panose="00000500000000000000" pitchFamily="2" charset="0"/>
              </a:rPr>
              <a:t>Government</a:t>
            </a:r>
            <a:r>
              <a:rPr lang="nl-BE" sz="2800" dirty="0">
                <a:latin typeface="FlandersArtSerif-Regular" panose="00000500000000000000" pitchFamily="2" charset="0"/>
              </a:rPr>
              <a:t> </a:t>
            </a:r>
            <a:r>
              <a:rPr lang="nl-BE" sz="2800" dirty="0" err="1">
                <a:latin typeface="FlandersArtSerif-Regular" panose="00000500000000000000" pitchFamily="2" charset="0"/>
              </a:rPr>
              <a:t>Architects</a:t>
            </a:r>
            <a:endParaRPr lang="nl-BE" sz="2800" dirty="0">
              <a:latin typeface="FlandersArtSerif-Regular" panose="00000500000000000000" pitchFamily="2" charset="0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A5ACA812-1377-413D-9B40-5DEA3B450F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71" t="12795" r="4222" b="15978"/>
          <a:stretch/>
        </p:blipFill>
        <p:spPr>
          <a:xfrm>
            <a:off x="9648950" y="2060848"/>
            <a:ext cx="1722055" cy="1939611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49B4765A-482A-4019-A8AC-8A65E92A8C42}"/>
              </a:ext>
            </a:extLst>
          </p:cNvPr>
          <p:cNvSpPr txBox="1"/>
          <p:nvPr/>
        </p:nvSpPr>
        <p:spPr>
          <a:xfrm>
            <a:off x="9648951" y="4070311"/>
            <a:ext cx="209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Erik Wieërs</a:t>
            </a:r>
          </a:p>
          <a:p>
            <a:r>
              <a:rPr lang="nl-BE" sz="1600" dirty="0">
                <a:solidFill>
                  <a:srgbClr val="373636"/>
                </a:solidFill>
                <a:latin typeface="FlandersArtSans-Light" panose="00000400000000000000" pitchFamily="2" charset="0"/>
              </a:rPr>
              <a:t>2020 - 2025</a:t>
            </a:r>
          </a:p>
        </p:txBody>
      </p:sp>
    </p:spTree>
    <p:extLst>
      <p:ext uri="{BB962C8B-B14F-4D97-AF65-F5344CB8AC3E}">
        <p14:creationId xmlns:p14="http://schemas.microsoft.com/office/powerpoint/2010/main" val="2040741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FlandersArtSerif-Regular" panose="00000500000000000000" pitchFamily="2" charset="0"/>
              </a:rPr>
              <a:t>Call for interest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5657849" y="909891"/>
            <a:ext cx="6091239" cy="560798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For projects with an honorarium below 140.000 euros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The TFGA assists the client with the project definition.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The TFGA publishes the project on the website, newsletter and social media.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Interested teams can candidate for the project with a one pager.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The TFGA and the client select 3-5 teams to make a concept proposal.</a:t>
            </a:r>
            <a:endParaRPr lang="en-GB" sz="2000" dirty="0">
              <a:latin typeface="FlandersArtSans-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The TFGA and the client choose a winning team which the client </a:t>
            </a:r>
            <a:r>
              <a:rPr lang="en-US" sz="2400" dirty="0">
                <a:latin typeface="FlandersArtSans-Light" panose="00000400000000000000" pitchFamily="2" charset="0"/>
              </a:rPr>
              <a:t>awards with the assignment</a:t>
            </a:r>
            <a:r>
              <a:rPr lang="en-GB" sz="2400" dirty="0">
                <a:latin typeface="FlandersArtSans-Light" panose="00000400000000000000" pitchFamily="2" charset="0"/>
              </a:rPr>
              <a:t> </a:t>
            </a:r>
          </a:p>
        </p:txBody>
      </p:sp>
      <p:pic>
        <p:nvPicPr>
          <p:cNvPr id="1028" name="Picture 4" descr="Beeld van het dorpsplein in Huldenberg">
            <a:extLst>
              <a:ext uri="{FF2B5EF4-FFF2-40B4-BE49-F238E27FC236}">
                <a16:creationId xmlns:a16="http://schemas.microsoft.com/office/drawing/2014/main" id="{8474356C-1BBD-AE3B-8CE6-82C58CFB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1576791"/>
            <a:ext cx="5010101" cy="31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94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 err="1">
                <a:latin typeface="FlandersArtSerif-Regular" panose="00000500000000000000" pitchFamily="2" charset="0"/>
              </a:rPr>
              <a:t>Meesterproef</a:t>
            </a:r>
            <a:r>
              <a:rPr lang="en-GB" sz="2800" dirty="0">
                <a:latin typeface="FlandersArtSerif-Regular" panose="00000500000000000000" pitchFamily="2" charset="0"/>
              </a:rPr>
              <a:t>: an opportunity for young architects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576792"/>
            <a:ext cx="5010102" cy="334006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07988" y="5006154"/>
            <a:ext cx="5010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err="1">
                <a:latin typeface="FlandersArtSans-Light" panose="00000400000000000000" pitchFamily="2" charset="0"/>
              </a:rPr>
              <a:t>Meesterproef</a:t>
            </a:r>
            <a:r>
              <a:rPr lang="en-GB" sz="1100" dirty="0">
                <a:latin typeface="FlandersArtSans-Light" panose="00000400000000000000" pitchFamily="2" charset="0"/>
              </a:rPr>
              <a:t>  2017 – Former open air swimming pool © Tim Van de </a:t>
            </a:r>
            <a:r>
              <a:rPr lang="en-GB" sz="1100" dirty="0" err="1">
                <a:latin typeface="FlandersArtSans-Light" panose="00000400000000000000" pitchFamily="2" charset="0"/>
              </a:rPr>
              <a:t>Velde</a:t>
            </a:r>
            <a:endParaRPr lang="en-GB" sz="1100" dirty="0">
              <a:latin typeface="FlandersArtSans-Light" panose="00000400000000000000" pitchFamily="2" charset="0"/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5657849" y="625008"/>
            <a:ext cx="6091239" cy="560798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Recently graduated architects and artists get the chance to design and realise a real public commission.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endParaRPr lang="en-GB" sz="2400" dirty="0">
              <a:latin typeface="FlandersArtSans-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Supervised by experienced architects and experts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endParaRPr lang="en-GB" sz="2400" dirty="0">
              <a:latin typeface="FlandersArtSans-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Different themes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000" dirty="0">
                <a:latin typeface="FlandersArtSans-Light" panose="00000400000000000000" pitchFamily="2" charset="0"/>
              </a:rPr>
              <a:t>2017: repurposing heritage buildings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000" dirty="0">
                <a:latin typeface="FlandersArtSans-Light" panose="00000400000000000000" pitchFamily="2" charset="0"/>
              </a:rPr>
              <a:t>2019: public housing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000" dirty="0">
                <a:latin typeface="FlandersArtSans-Light" panose="00000400000000000000" pitchFamily="2" charset="0"/>
              </a:rPr>
              <a:t>2022: public housing</a:t>
            </a:r>
          </a:p>
        </p:txBody>
      </p:sp>
    </p:spTree>
    <p:extLst>
      <p:ext uri="{BB962C8B-B14F-4D97-AF65-F5344CB8AC3E}">
        <p14:creationId xmlns:p14="http://schemas.microsoft.com/office/powerpoint/2010/main" val="4130797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FlandersArtSerif-Regular" panose="00000500000000000000" pitchFamily="2" charset="0"/>
              </a:rPr>
              <a:t>Bouwmeester Label: a small research subvention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7326313" y="625008"/>
            <a:ext cx="4619625" cy="560798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Putting something on the agenda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Research proposal formulated by the candidates themselves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Wide range of subjects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Goal: lecture and/or exhibition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GB" sz="2400" dirty="0">
                <a:latin typeface="FlandersArtSans-Light" panose="00000400000000000000" pitchFamily="2" charset="0"/>
              </a:rPr>
              <a:t>Sometimes surprising results and effects </a:t>
            </a:r>
          </a:p>
          <a:p>
            <a:pPr>
              <a:buFont typeface="FlandersArtSans-Regular" panose="00000500000000000000" pitchFamily="2" charset="0"/>
              <a:buChar char="·"/>
            </a:pPr>
            <a:endParaRPr lang="en-GB" sz="2400" dirty="0">
              <a:latin typeface="FlandersArtSans-Light" panose="00000400000000000000" pitchFamily="2" charset="0"/>
            </a:endParaRPr>
          </a:p>
        </p:txBody>
      </p:sp>
      <p:pic>
        <p:nvPicPr>
          <p:cNvPr id="3" name="Afbeelding 2" descr="Afbeelding met buiten, lucht, gebouw, huis&#10;&#10;Automatisch gegenereerde beschrijving">
            <a:extLst>
              <a:ext uri="{FF2B5EF4-FFF2-40B4-BE49-F238E27FC236}">
                <a16:creationId xmlns:a16="http://schemas.microsoft.com/office/drawing/2014/main" id="{C33A4893-1198-9245-967E-454966E22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132073"/>
            <a:ext cx="6575846" cy="418286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D60F55C-05D6-914C-85F5-C9FFDDE20DB8}"/>
              </a:ext>
            </a:extLst>
          </p:cNvPr>
          <p:cNvSpPr txBox="1"/>
          <p:nvPr/>
        </p:nvSpPr>
        <p:spPr>
          <a:xfrm>
            <a:off x="339725" y="5437660"/>
            <a:ext cx="5010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FlandersArtSans-Light" panose="00000400000000000000" pitchFamily="2" charset="0"/>
              </a:rPr>
              <a:t>Bouwmeesterlabel</a:t>
            </a:r>
            <a:r>
              <a:rPr lang="en-GB" sz="1100" dirty="0">
                <a:latin typeface="FlandersArtSans-Light" panose="00000400000000000000" pitchFamily="2" charset="0"/>
              </a:rPr>
              <a:t> 2020 Sources of encounter – B </a:t>
            </a:r>
            <a:r>
              <a:rPr lang="en-GB" sz="1100" dirty="0" err="1">
                <a:latin typeface="FlandersArtSans-Light" panose="00000400000000000000" pitchFamily="2" charset="0"/>
              </a:rPr>
              <a:t>architecten</a:t>
            </a:r>
            <a:endParaRPr lang="en-GB" sz="1100" dirty="0">
              <a:latin typeface="FlandersArtSans-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52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434263"/>
            <a:ext cx="5050381" cy="360847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 err="1">
                <a:latin typeface="FlandersArtSerif-Regular" panose="00000500000000000000" pitchFamily="2" charset="0"/>
              </a:rPr>
              <a:t>Pilotprojects</a:t>
            </a:r>
            <a:r>
              <a:rPr lang="en-GB" sz="2800" dirty="0">
                <a:latin typeface="FlandersArtSerif-Regular" panose="00000500000000000000" pitchFamily="2" charset="0"/>
              </a:rPr>
              <a:t> 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407988" y="4605730"/>
            <a:ext cx="5022961" cy="268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latin typeface="FlandersArtSans-Light" panose="00000400000000000000" pitchFamily="2" charset="0"/>
              </a:rPr>
              <a:t>Harbour of </a:t>
            </a:r>
            <a:r>
              <a:rPr lang="en-GB" sz="1100" err="1">
                <a:latin typeface="FlandersArtSans-Light" panose="00000400000000000000" pitchFamily="2" charset="0"/>
              </a:rPr>
              <a:t>Zeebrugge</a:t>
            </a:r>
            <a:endParaRPr lang="en-GB" sz="1100">
              <a:latin typeface="FlandersArtSans-Light" panose="00000400000000000000" pitchFamily="2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0A317052-C4DA-1E2F-0D01-385E7E75C229}"/>
              </a:ext>
            </a:extLst>
          </p:cNvPr>
          <p:cNvSpPr txBox="1">
            <a:spLocks/>
          </p:cNvSpPr>
          <p:nvPr/>
        </p:nvSpPr>
        <p:spPr>
          <a:xfrm>
            <a:off x="5657849" y="909890"/>
            <a:ext cx="6091239" cy="5851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US" sz="2400" dirty="0">
                <a:latin typeface="FlandersArtSans-Light" panose="00000400000000000000" pitchFamily="2" charset="0"/>
              </a:rPr>
              <a:t>Around current and urgent themes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latin typeface="FlandersArtSans-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US" sz="2400" dirty="0">
                <a:latin typeface="FlandersArtSans-Light" panose="00000400000000000000" pitchFamily="2" charset="0"/>
              </a:rPr>
              <a:t>Link design research with the policy for the realization of groundbreaking projects.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latin typeface="FlandersArtSans-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US" sz="2400" dirty="0">
                <a:latin typeface="FlandersArtSans-Light" panose="00000400000000000000" pitchFamily="2" charset="0"/>
              </a:rPr>
              <a:t>For each Pilot project, specific alliances with the involved and relevant partners.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latin typeface="FlandersArtSans-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FlandersArtSans-Regular" panose="00000500000000000000" pitchFamily="2" charset="0"/>
              <a:buChar char="·"/>
              <a:defRPr/>
            </a:pPr>
            <a:r>
              <a:rPr lang="en-US" sz="2400" dirty="0">
                <a:latin typeface="FlandersArtSans-Light" panose="00000400000000000000" pitchFamily="2" charset="0"/>
              </a:rPr>
              <a:t>Elderly care, collective living, agriculture, commissioned art, student housing, reconversion of brown- and </a:t>
            </a:r>
            <a:r>
              <a:rPr lang="en-US" sz="2400" dirty="0" err="1">
                <a:latin typeface="FlandersArtSans-Light" panose="00000400000000000000" pitchFamily="2" charset="0"/>
              </a:rPr>
              <a:t>blackfields</a:t>
            </a:r>
            <a:r>
              <a:rPr lang="en-US" sz="2400" dirty="0">
                <a:latin typeface="FlandersArtSans-Light" panose="00000400000000000000" pitchFamily="2" charset="0"/>
              </a:rPr>
              <a:t>, climate districts, living neighborhoods, ...</a:t>
            </a:r>
            <a:endParaRPr lang="en-GB" sz="2400" dirty="0">
              <a:latin typeface="FlandersArtSans-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7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FlandersArtSerif-Regular" panose="00000500000000000000" pitchFamily="2" charset="0"/>
              </a:rPr>
              <a:t>Opinions and publications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D8068CAF-D6C4-B745-B323-54F5A0FFE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13958"/>
          <a:stretch/>
        </p:blipFill>
        <p:spPr>
          <a:xfrm>
            <a:off x="584410" y="1071568"/>
            <a:ext cx="4850979" cy="57864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15E9A4B-AF5B-D84B-9E27-825893389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1531549"/>
            <a:ext cx="3019425" cy="44479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sx="1000" sy="1000" algn="ctr" rotWithShape="0">
              <a:srgbClr val="000000"/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69922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73365" y="3010583"/>
            <a:ext cx="4248151" cy="122555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FlandersArtSans-Regular" panose="00000500000000000000" pitchFamily="2" charset="0"/>
                <a:ea typeface="ＭＳ Ｐゴシック" charset="0"/>
              </a:rPr>
              <a:t>www.vlaamsbouwmeester.be</a:t>
            </a:r>
          </a:p>
        </p:txBody>
      </p:sp>
      <p:pic>
        <p:nvPicPr>
          <p:cNvPr id="93188" name="Picture 1" descr="fot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9" y="530526"/>
            <a:ext cx="3931667" cy="577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502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4AEA1193-FB72-4F63-9F17-0FD715345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96841"/>
            <a:ext cx="10515600" cy="782637"/>
          </a:xfrm>
        </p:spPr>
        <p:txBody>
          <a:bodyPr/>
          <a:lstStyle/>
          <a:p>
            <a:pPr>
              <a:tabLst>
                <a:tab pos="723882" algn="l"/>
                <a:tab pos="1447764" algn="l"/>
                <a:tab pos="2171646" algn="l"/>
                <a:tab pos="2895528" algn="l"/>
                <a:tab pos="3619410" algn="l"/>
                <a:tab pos="4343291" algn="l"/>
                <a:tab pos="5067173" algn="l"/>
                <a:tab pos="5791055" algn="l"/>
                <a:tab pos="6514937" algn="l"/>
                <a:tab pos="7238819" algn="l"/>
                <a:tab pos="7962701" algn="l"/>
                <a:tab pos="8686583" algn="l"/>
                <a:tab pos="9410465" algn="l"/>
                <a:tab pos="10134347" algn="l"/>
              </a:tabLst>
            </a:pPr>
            <a:r>
              <a:rPr lang="nl-BE" altLang="nl-BE" sz="2800" dirty="0">
                <a:latin typeface="FlandersArtSerif-Regular" panose="00000500000000000000" pitchFamily="2" charset="0"/>
              </a:rPr>
              <a:t>Team </a:t>
            </a:r>
          </a:p>
        </p:txBody>
      </p:sp>
      <p:sp>
        <p:nvSpPr>
          <p:cNvPr id="12291" name="Line 2">
            <a:extLst>
              <a:ext uri="{FF2B5EF4-FFF2-40B4-BE49-F238E27FC236}">
                <a16:creationId xmlns:a16="http://schemas.microsoft.com/office/drawing/2014/main" id="{6EB8ECBB-9C60-4DB5-A095-4FC232E5A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991" y="877889"/>
            <a:ext cx="11341100" cy="158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2293" name="Rectangle 4">
            <a:extLst>
              <a:ext uri="{FF2B5EF4-FFF2-40B4-BE49-F238E27FC236}">
                <a16:creationId xmlns:a16="http://schemas.microsoft.com/office/drawing/2014/main" id="{6374D6AF-9434-46A3-BEAD-4830A1FAB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2" y="1165641"/>
            <a:ext cx="2944813" cy="50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Eline Aerts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Eva Amelynck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Annelies Augustyns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Pieter Degrendele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Christa Dewachter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Stijn De Vleeschouwer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Tania Hertveld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Julie Mabilde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Kathleen </a:t>
            </a:r>
            <a:r>
              <a:rPr lang="nl-BE" altLang="nl-BE" sz="1800" dirty="0" err="1">
                <a:latin typeface="FlandersArtSerif-Light" panose="00000400000000000000" pitchFamily="2" charset="0"/>
              </a:rPr>
              <a:t>Machtelinckx</a:t>
            </a:r>
            <a:endParaRPr lang="nl-BE" altLang="nl-BE" sz="1800" dirty="0">
              <a:latin typeface="FlandersArtSerif-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Jouri De Pelecijn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Celine Oosterlynck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Cateau Robberechts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Marie Swyzen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Hedwig Truyts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Oda Walpot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nl-BE" altLang="nl-BE" sz="1800" dirty="0">
                <a:latin typeface="FlandersArtSerif-Light" panose="00000400000000000000" pitchFamily="2" charset="0"/>
              </a:rPr>
              <a:t>Erik Wieërs</a:t>
            </a:r>
          </a:p>
        </p:txBody>
      </p:sp>
      <p:pic>
        <p:nvPicPr>
          <p:cNvPr id="5" name="Afbeelding 4" descr="Afbeelding met persoon, buiten, boom, grond&#10;&#10;Automatisch gegenereerde beschrijving">
            <a:extLst>
              <a:ext uri="{FF2B5EF4-FFF2-40B4-BE49-F238E27FC236}">
                <a16:creationId xmlns:a16="http://schemas.microsoft.com/office/drawing/2014/main" id="{40CDFFF4-067D-4240-8239-3EB26EE6A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9" y="1165641"/>
            <a:ext cx="7951599" cy="53081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nl-BE" sz="2800" dirty="0">
                <a:latin typeface="FlandersArtSerif-Regular" panose="00000500000000000000" pitchFamily="2" charset="0"/>
              </a:rPr>
              <a:t>Atelier BWMSTR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34598-3F59-4C5A-8EF8-AB1AD8CA0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8" y="1023267"/>
            <a:ext cx="7446616" cy="49561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FFA0FEA-F980-448C-A2EC-849CD9C60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727" y="1023267"/>
            <a:ext cx="3376361" cy="49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6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FlandersArtSerif-Regular" panose="00000500000000000000" pitchFamily="2" charset="0"/>
              </a:rPr>
              <a:t>Tools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839789" y="878541"/>
            <a:ext cx="10515600" cy="575403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nl-BE" sz="2400" dirty="0">
                <a:latin typeface="FlandersArtSans-Regular" panose="00000500000000000000" pitchFamily="2" charset="0"/>
                <a:hlinkClick r:id="rId3"/>
              </a:rPr>
              <a:t>Open Call </a:t>
            </a:r>
            <a:r>
              <a:rPr lang="nl-BE" sz="2400" dirty="0">
                <a:latin typeface="FlandersArtSans-Regular" panose="00000500000000000000" pitchFamily="2" charset="0"/>
              </a:rPr>
              <a:t>(</a:t>
            </a:r>
            <a:r>
              <a:rPr lang="nl-BE" sz="2400" dirty="0" err="1">
                <a:latin typeface="FlandersArtSans-Regular" panose="00000500000000000000" pitchFamily="2" charset="0"/>
              </a:rPr>
              <a:t>since</a:t>
            </a:r>
            <a:r>
              <a:rPr lang="nl-BE" sz="2400" dirty="0">
                <a:latin typeface="FlandersArtSans-Regular" panose="00000500000000000000" pitchFamily="2" charset="0"/>
              </a:rPr>
              <a:t> 2000)</a:t>
            </a:r>
          </a:p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nl-BE" sz="2400" dirty="0">
                <a:latin typeface="FlandersArtSans-Regular" panose="00000500000000000000" pitchFamily="2" charset="0"/>
                <a:hlinkClick r:id="rId4"/>
              </a:rPr>
              <a:t>Call </a:t>
            </a:r>
            <a:r>
              <a:rPr lang="nl-BE" sz="2400" dirty="0" err="1">
                <a:latin typeface="FlandersArtSans-Regular" panose="00000500000000000000" pitchFamily="2" charset="0"/>
                <a:hlinkClick r:id="rId4"/>
              </a:rPr>
              <a:t>for</a:t>
            </a:r>
            <a:r>
              <a:rPr lang="nl-BE" sz="2400" dirty="0">
                <a:latin typeface="FlandersArtSans-Regular" panose="00000500000000000000" pitchFamily="2" charset="0"/>
                <a:hlinkClick r:id="rId4"/>
              </a:rPr>
              <a:t> interest </a:t>
            </a:r>
            <a:r>
              <a:rPr lang="nl-BE" sz="2400" dirty="0">
                <a:latin typeface="FlandersArtSans-Regular" panose="00000500000000000000" pitchFamily="2" charset="0"/>
              </a:rPr>
              <a:t>(</a:t>
            </a:r>
            <a:r>
              <a:rPr lang="nl-BE" sz="2400" dirty="0" err="1">
                <a:latin typeface="FlandersArtSans-Regular" panose="00000500000000000000" pitchFamily="2" charset="0"/>
              </a:rPr>
              <a:t>since</a:t>
            </a:r>
            <a:r>
              <a:rPr lang="nl-BE" sz="2400" dirty="0">
                <a:latin typeface="FlandersArtSans-Regular" panose="00000500000000000000" pitchFamily="2" charset="0"/>
              </a:rPr>
              <a:t> 2017)</a:t>
            </a:r>
          </a:p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nl-BE" sz="2400" dirty="0" err="1">
                <a:latin typeface="FlandersArtSans-Regular" panose="00000500000000000000" pitchFamily="2" charset="0"/>
              </a:rPr>
              <a:t>Advice</a:t>
            </a:r>
            <a:r>
              <a:rPr lang="nl-BE" sz="2400" dirty="0">
                <a:latin typeface="FlandersArtSans-Regular" panose="00000500000000000000" pitchFamily="2" charset="0"/>
              </a:rPr>
              <a:t>, </a:t>
            </a:r>
            <a:r>
              <a:rPr lang="nl-BE" sz="2400" dirty="0" err="1">
                <a:latin typeface="FlandersArtSans-Regular" panose="00000500000000000000" pitchFamily="2" charset="0"/>
              </a:rPr>
              <a:t>juries</a:t>
            </a:r>
            <a:r>
              <a:rPr lang="nl-BE" sz="2400" dirty="0">
                <a:latin typeface="FlandersArtSans-Regular" panose="00000500000000000000" pitchFamily="2" charset="0"/>
              </a:rPr>
              <a:t>, </a:t>
            </a:r>
            <a:r>
              <a:rPr lang="nl-BE" sz="2400" dirty="0" err="1">
                <a:latin typeface="FlandersArtSans-Regular" panose="00000500000000000000" pitchFamily="2" charset="0"/>
              </a:rPr>
              <a:t>customized</a:t>
            </a:r>
            <a:r>
              <a:rPr lang="nl-BE" sz="2400" dirty="0">
                <a:latin typeface="FlandersArtSans-Regular" panose="00000500000000000000" pitchFamily="2" charset="0"/>
              </a:rPr>
              <a:t> </a:t>
            </a:r>
            <a:r>
              <a:rPr lang="nl-BE" sz="2400" dirty="0" err="1">
                <a:latin typeface="FlandersArtSans-Regular" panose="00000500000000000000" pitchFamily="2" charset="0"/>
              </a:rPr>
              <a:t>guidance</a:t>
            </a:r>
            <a:r>
              <a:rPr lang="nl-BE" sz="2400" dirty="0">
                <a:latin typeface="FlandersArtSans-Regular" panose="00000500000000000000" pitchFamily="2" charset="0"/>
              </a:rPr>
              <a:t>, …</a:t>
            </a:r>
          </a:p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nl-BE" sz="2400" dirty="0">
                <a:latin typeface="FlandersArtSans-Regular" panose="00000500000000000000" pitchFamily="2" charset="0"/>
                <a:hlinkClick r:id="rId5"/>
              </a:rPr>
              <a:t>Meesterproef </a:t>
            </a:r>
            <a:r>
              <a:rPr lang="nl-BE" sz="2400" dirty="0">
                <a:latin typeface="FlandersArtSans-Regular" panose="00000500000000000000" pitchFamily="2" charset="0"/>
              </a:rPr>
              <a:t>(</a:t>
            </a:r>
            <a:r>
              <a:rPr lang="nl-BE" sz="2400" dirty="0" err="1">
                <a:latin typeface="FlandersArtSans-Regular" panose="00000500000000000000" pitchFamily="2" charset="0"/>
              </a:rPr>
              <a:t>since</a:t>
            </a:r>
            <a:r>
              <a:rPr lang="nl-BE" sz="2400" dirty="0">
                <a:latin typeface="FlandersArtSans-Regular" panose="00000500000000000000" pitchFamily="2" charset="0"/>
              </a:rPr>
              <a:t> 1999)</a:t>
            </a:r>
          </a:p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en-US" sz="2400" dirty="0">
                <a:latin typeface="FlandersArtSans-Regular" panose="00000500000000000000" pitchFamily="2" charset="0"/>
                <a:hlinkClick r:id="rId6"/>
              </a:rPr>
              <a:t>Award ‘</a:t>
            </a:r>
            <a:r>
              <a:rPr lang="en-US" sz="2400" dirty="0" err="1">
                <a:latin typeface="FlandersArtSans-Regular" panose="00000500000000000000" pitchFamily="2" charset="0"/>
                <a:hlinkClick r:id="rId6"/>
              </a:rPr>
              <a:t>Wivina</a:t>
            </a:r>
            <a:r>
              <a:rPr lang="en-US" sz="2400" dirty="0">
                <a:latin typeface="FlandersArtSans-Regular" panose="00000500000000000000" pitchFamily="2" charset="0"/>
                <a:hlinkClick r:id="rId6"/>
              </a:rPr>
              <a:t> </a:t>
            </a:r>
            <a:r>
              <a:rPr lang="en-US" sz="2400" dirty="0" err="1">
                <a:latin typeface="FlandersArtSans-Regular" panose="00000500000000000000" pitchFamily="2" charset="0"/>
                <a:hlinkClick r:id="rId6"/>
              </a:rPr>
              <a:t>Demeester</a:t>
            </a:r>
            <a:r>
              <a:rPr lang="en-US" sz="2400" dirty="0">
                <a:latin typeface="FlandersArtSans-Regular" panose="00000500000000000000" pitchFamily="2" charset="0"/>
                <a:hlinkClick r:id="rId6"/>
              </a:rPr>
              <a:t>’ for excellent public commissioners </a:t>
            </a:r>
            <a:r>
              <a:rPr lang="nl-BE" sz="2400" dirty="0">
                <a:latin typeface="FlandersArtSans-Regular" panose="00000500000000000000" pitchFamily="2" charset="0"/>
              </a:rPr>
              <a:t>(</a:t>
            </a:r>
            <a:r>
              <a:rPr lang="nl-BE" sz="2400" dirty="0" err="1">
                <a:latin typeface="FlandersArtSans-Regular" panose="00000500000000000000" pitchFamily="2" charset="0"/>
              </a:rPr>
              <a:t>since</a:t>
            </a:r>
            <a:r>
              <a:rPr lang="nl-BE" sz="2400" dirty="0">
                <a:latin typeface="FlandersArtSans-Regular" panose="00000500000000000000" pitchFamily="2" charset="0"/>
              </a:rPr>
              <a:t> 2003)</a:t>
            </a:r>
          </a:p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nl-BE" sz="2400" dirty="0">
                <a:latin typeface="FlandersArtSans-Regular" panose="00000500000000000000" pitchFamily="2" charset="0"/>
                <a:hlinkClick r:id="rId7"/>
              </a:rPr>
              <a:t>Pilot </a:t>
            </a:r>
            <a:r>
              <a:rPr lang="nl-BE" sz="2400" dirty="0" err="1">
                <a:latin typeface="FlandersArtSans-Regular" panose="00000500000000000000" pitchFamily="2" charset="0"/>
                <a:hlinkClick r:id="rId7"/>
              </a:rPr>
              <a:t>Projects</a:t>
            </a:r>
            <a:r>
              <a:rPr lang="nl-BE" sz="2400" dirty="0">
                <a:latin typeface="FlandersArtSans-Regular" panose="00000500000000000000" pitchFamily="2" charset="0"/>
                <a:hlinkClick r:id="rId7"/>
              </a:rPr>
              <a:t> </a:t>
            </a:r>
            <a:r>
              <a:rPr lang="nl-BE" sz="2400" dirty="0">
                <a:latin typeface="FlandersArtSans-Regular" panose="00000500000000000000" pitchFamily="2" charset="0"/>
              </a:rPr>
              <a:t>(</a:t>
            </a:r>
            <a:r>
              <a:rPr lang="nl-BE" sz="2400" dirty="0" err="1">
                <a:latin typeface="FlandersArtSans-Regular" panose="00000500000000000000" pitchFamily="2" charset="0"/>
              </a:rPr>
              <a:t>since</a:t>
            </a:r>
            <a:r>
              <a:rPr lang="nl-BE" sz="2400" dirty="0">
                <a:latin typeface="FlandersArtSans-Regular" panose="00000500000000000000" pitchFamily="2" charset="0"/>
              </a:rPr>
              <a:t> 2012)</a:t>
            </a:r>
          </a:p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nl-BE" sz="2400" dirty="0">
                <a:latin typeface="FlandersArtSans-Regular" panose="00000500000000000000" pitchFamily="2" charset="0"/>
                <a:hlinkClick r:id="rId8"/>
              </a:rPr>
              <a:t>LABO RUIMTE - </a:t>
            </a:r>
            <a:r>
              <a:rPr lang="nl-BE" sz="2400" dirty="0" err="1">
                <a:latin typeface="FlandersArtSans-Regular" panose="00000500000000000000" pitchFamily="2" charset="0"/>
                <a:hlinkClick r:id="rId8"/>
              </a:rPr>
              <a:t>Laboratory</a:t>
            </a:r>
            <a:r>
              <a:rPr lang="nl-BE" sz="2400" dirty="0">
                <a:latin typeface="FlandersArtSans-Regular" panose="00000500000000000000" pitchFamily="2" charset="0"/>
                <a:hlinkClick r:id="rId8"/>
              </a:rPr>
              <a:t> </a:t>
            </a:r>
            <a:r>
              <a:rPr lang="nl-BE" sz="2400" dirty="0" err="1">
                <a:latin typeface="FlandersArtSans-Regular" panose="00000500000000000000" pitchFamily="2" charset="0"/>
                <a:hlinkClick r:id="rId8"/>
              </a:rPr>
              <a:t>for</a:t>
            </a:r>
            <a:r>
              <a:rPr lang="nl-BE" sz="2400" dirty="0">
                <a:latin typeface="FlandersArtSans-Regular" panose="00000500000000000000" pitchFamily="2" charset="0"/>
                <a:hlinkClick r:id="rId8"/>
              </a:rPr>
              <a:t> </a:t>
            </a:r>
            <a:r>
              <a:rPr lang="nl-BE" sz="2400" dirty="0" err="1">
                <a:latin typeface="FlandersArtSans-Regular" panose="00000500000000000000" pitchFamily="2" charset="0"/>
                <a:hlinkClick r:id="rId8"/>
              </a:rPr>
              <a:t>spatial</a:t>
            </a:r>
            <a:r>
              <a:rPr lang="nl-BE" sz="2400" dirty="0">
                <a:latin typeface="FlandersArtSans-Regular" panose="00000500000000000000" pitchFamily="2" charset="0"/>
                <a:hlinkClick r:id="rId8"/>
              </a:rPr>
              <a:t> research </a:t>
            </a:r>
            <a:r>
              <a:rPr lang="nl-BE" sz="2400" dirty="0">
                <a:latin typeface="FlandersArtSans-Regular" panose="00000500000000000000" pitchFamily="2" charset="0"/>
              </a:rPr>
              <a:t>(</a:t>
            </a:r>
            <a:r>
              <a:rPr lang="nl-BE" sz="2400" dirty="0" err="1">
                <a:latin typeface="FlandersArtSans-Regular" panose="00000500000000000000" pitchFamily="2" charset="0"/>
              </a:rPr>
              <a:t>since</a:t>
            </a:r>
            <a:r>
              <a:rPr lang="nl-BE" sz="2400" dirty="0">
                <a:latin typeface="FlandersArtSans-Regular" panose="00000500000000000000" pitchFamily="2" charset="0"/>
              </a:rPr>
              <a:t> 2013)</a:t>
            </a:r>
          </a:p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nl-BE" sz="2400" dirty="0">
                <a:latin typeface="FlandersArtSans-Regular" panose="00000500000000000000" pitchFamily="2" charset="0"/>
                <a:hlinkClick r:id="rId8"/>
              </a:rPr>
              <a:t>BWMSTR label </a:t>
            </a:r>
            <a:r>
              <a:rPr lang="nl-BE" sz="2400" dirty="0">
                <a:latin typeface="FlandersArtSans-Regular" panose="00000500000000000000" pitchFamily="2" charset="0"/>
              </a:rPr>
              <a:t>(</a:t>
            </a:r>
            <a:r>
              <a:rPr lang="nl-BE" sz="2400" dirty="0" err="1">
                <a:latin typeface="FlandersArtSans-Regular" panose="00000500000000000000" pitchFamily="2" charset="0"/>
              </a:rPr>
              <a:t>since</a:t>
            </a:r>
            <a:r>
              <a:rPr lang="nl-BE" sz="2400" dirty="0">
                <a:latin typeface="FlandersArtSans-Regular" panose="00000500000000000000" pitchFamily="2" charset="0"/>
              </a:rPr>
              <a:t> 2013)</a:t>
            </a:r>
          </a:p>
          <a:p>
            <a:pPr>
              <a:lnSpc>
                <a:spcPct val="100000"/>
              </a:lnSpc>
              <a:buFont typeface="FlandersArtSans-Regular" panose="00000500000000000000" pitchFamily="2" charset="0"/>
              <a:buChar char="·"/>
            </a:pPr>
            <a:r>
              <a:rPr lang="nl-BE" sz="2400" dirty="0">
                <a:latin typeface="FlandersArtSans-Regular" panose="00000500000000000000" pitchFamily="2" charset="0"/>
              </a:rPr>
              <a:t>Communication: Atelier, </a:t>
            </a:r>
            <a:r>
              <a:rPr lang="nl-BE" sz="2400" dirty="0">
                <a:latin typeface="FlandersArtSans-Regular" panose="00000500000000000000" pitchFamily="2" charset="0"/>
                <a:hlinkClick r:id="rId9"/>
              </a:rPr>
              <a:t>SmallTalks,</a:t>
            </a:r>
            <a:r>
              <a:rPr lang="nl-BE" sz="2400" dirty="0">
                <a:latin typeface="FlandersArtSans-Regular" panose="00000500000000000000" pitchFamily="2" charset="0"/>
              </a:rPr>
              <a:t> </a:t>
            </a:r>
            <a:r>
              <a:rPr lang="nl-BE" sz="2400" dirty="0" err="1">
                <a:latin typeface="FlandersArtSans-Regular" panose="00000500000000000000" pitchFamily="2" charset="0"/>
              </a:rPr>
              <a:t>debate</a:t>
            </a:r>
            <a:r>
              <a:rPr lang="nl-BE" sz="2400" dirty="0">
                <a:latin typeface="FlandersArtSans-Regular" panose="00000500000000000000" pitchFamily="2" charset="0"/>
              </a:rPr>
              <a:t>, </a:t>
            </a:r>
            <a:r>
              <a:rPr lang="nl-BE" sz="2400" dirty="0">
                <a:latin typeface="FlandersArtSans-Regular" panose="00000500000000000000" pitchFamily="2" charset="0"/>
                <a:hlinkClick r:id="rId10"/>
              </a:rPr>
              <a:t>opinion</a:t>
            </a:r>
            <a:r>
              <a:rPr lang="nl-BE" sz="2400" dirty="0">
                <a:latin typeface="FlandersArtSans-Regular" panose="00000500000000000000" pitchFamily="2" charset="0"/>
              </a:rPr>
              <a:t>, </a:t>
            </a:r>
            <a:r>
              <a:rPr lang="nl-BE" sz="2400" dirty="0">
                <a:latin typeface="FlandersArtSans-Regular" panose="00000500000000000000" pitchFamily="2" charset="0"/>
                <a:hlinkClick r:id="rId11"/>
              </a:rPr>
              <a:t>publications</a:t>
            </a:r>
            <a:r>
              <a:rPr lang="nl-BE" sz="2400" dirty="0">
                <a:latin typeface="FlandersArtSans-Regular" panose="00000500000000000000" pitchFamily="2" charset="0"/>
              </a:rPr>
              <a:t>, </a:t>
            </a:r>
            <a:r>
              <a:rPr lang="nl-BE" sz="2400" dirty="0" err="1">
                <a:latin typeface="FlandersArtSans-Regular" panose="00000500000000000000" pitchFamily="2" charset="0"/>
              </a:rPr>
              <a:t>international</a:t>
            </a:r>
            <a:r>
              <a:rPr lang="nl-BE" sz="2400" dirty="0">
                <a:latin typeface="FlandersArtSans-Regular" panose="00000500000000000000" pitchFamily="2" charset="0"/>
              </a:rPr>
              <a:t> </a:t>
            </a:r>
            <a:r>
              <a:rPr lang="nl-BE" sz="2400" dirty="0" err="1">
                <a:latin typeface="FlandersArtSans-Regular" panose="00000500000000000000" pitchFamily="2" charset="0"/>
              </a:rPr>
              <a:t>collaboration</a:t>
            </a:r>
            <a:r>
              <a:rPr lang="nl-BE" sz="2400" dirty="0">
                <a:latin typeface="FlandersArtSans-Regular" panose="00000500000000000000" pitchFamily="2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60154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nl-BE" sz="2800" dirty="0">
                <a:latin typeface="FlandersArtSerif-Regular" panose="00000500000000000000" pitchFamily="2" charset="0"/>
              </a:rPr>
              <a:t>Open Call</a:t>
            </a:r>
            <a:endParaRPr lang="en-GB" sz="2800" dirty="0">
              <a:latin typeface="FlandersArtSerif-Regular" panose="00000500000000000000" pitchFamily="2" charset="0"/>
            </a:endParaRP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fbeelding 4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316A6647-08B5-6551-8938-0DC4935EE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83" y="1754608"/>
            <a:ext cx="6496433" cy="41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3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FlandersArtSerif-Regular" panose="00000500000000000000" pitchFamily="2" charset="0"/>
              </a:rPr>
              <a:t>Open Call – since 2000 more than 350 built public projects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" y="1140388"/>
            <a:ext cx="12192931" cy="51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5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96184"/>
            <a:ext cx="10515600" cy="78235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FlandersArtSerif-Regular" panose="00000500000000000000" pitchFamily="2" charset="0"/>
              </a:rPr>
              <a:t>Open Call 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407988" y="878541"/>
            <a:ext cx="1134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EA0338-BD89-44A0-80A7-917A83066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0" b="19175"/>
          <a:stretch/>
        </p:blipFill>
        <p:spPr>
          <a:xfrm>
            <a:off x="595851" y="1368394"/>
            <a:ext cx="11000301" cy="46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91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46A926C318D24A9C630E37A13DDA1E" ma:contentTypeVersion="22" ma:contentTypeDescription="Een nieuw document maken." ma:contentTypeScope="" ma:versionID="46624d8faccbccce56f27b7aadeec627">
  <xsd:schema xmlns:xsd="http://www.w3.org/2001/XMLSchema" xmlns:xs="http://www.w3.org/2001/XMLSchema" xmlns:p="http://schemas.microsoft.com/office/2006/metadata/properties" xmlns:ns2="2ad43f87-b217-4c6a-bacf-8189e42010dd" xmlns:ns3="051bec0c-7d5d-4ed7-a64c-742fb85e4ae4" xmlns:ns4="9a9ec0f0-7796-43d0-ac1f-4c8c46ee0bd1" targetNamespace="http://schemas.microsoft.com/office/2006/metadata/properties" ma:root="true" ma:fieldsID="c7ca54c53315db9421258948dc5b49f7" ns2:_="" ns3:_="" ns4:_="">
    <xsd:import namespace="2ad43f87-b217-4c6a-bacf-8189e42010dd"/>
    <xsd:import namespace="051bec0c-7d5d-4ed7-a64c-742fb85e4ae4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43f87-b217-4c6a-bacf-8189e42010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bec0c-7d5d-4ed7-a64c-742fb85e4ae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076e0e7-271a-4896-8ef3-61d468585f04}" ma:internalName="TaxCatchAll" ma:showField="CatchAllData" ma:web="051bec0c-7d5d-4ed7-a64c-742fb85e4a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9ec0f0-7796-43d0-ac1f-4c8c46ee0bd1" xsi:nil="true"/>
    <lcf76f155ced4ddcb4097134ff3c332f xmlns="2ad43f87-b217-4c6a-bacf-8189e42010d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E1A5DD-DF56-464D-908A-22A48224CE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d43f87-b217-4c6a-bacf-8189e42010dd"/>
    <ds:schemaRef ds:uri="051bec0c-7d5d-4ed7-a64c-742fb85e4ae4"/>
    <ds:schemaRef ds:uri="9a9ec0f0-7796-43d0-ac1f-4c8c46ee0b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B03ECC-9254-440F-88C0-F06CFB537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1F291D-3299-44E4-96D5-2C5A8DE54F8E}">
  <ds:schemaRefs>
    <ds:schemaRef ds:uri="http://purl.org/dc/elements/1.1/"/>
    <ds:schemaRef ds:uri="9a9ec0f0-7796-43d0-ac1f-4c8c46ee0bd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051bec0c-7d5d-4ed7-a64c-742fb85e4ae4"/>
    <ds:schemaRef ds:uri="2ad43f87-b217-4c6a-bacf-8189e42010d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1918</Words>
  <Application>Microsoft Office PowerPoint</Application>
  <PresentationFormat>Breedbeeld</PresentationFormat>
  <Paragraphs>258</Paragraphs>
  <Slides>35</Slides>
  <Notes>35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FlandersArtSans-Bold</vt:lpstr>
      <vt:lpstr>FlandersArtSans-Light</vt:lpstr>
      <vt:lpstr>FlandersArtSans-Regular</vt:lpstr>
      <vt:lpstr>FlandersArtSerif-Light</vt:lpstr>
      <vt:lpstr>FlandersArtSerif-Regular</vt:lpstr>
      <vt:lpstr>Times New Roman</vt:lpstr>
      <vt:lpstr>Kantoorthema</vt:lpstr>
      <vt:lpstr>PowerPoint-presentatie</vt:lpstr>
      <vt:lpstr>What does a Government Architect?</vt:lpstr>
      <vt:lpstr>Flemish Government Architects</vt:lpstr>
      <vt:lpstr>Team </vt:lpstr>
      <vt:lpstr>Atelier BWMSTR</vt:lpstr>
      <vt:lpstr>Tools</vt:lpstr>
      <vt:lpstr>Open Call</vt:lpstr>
      <vt:lpstr>Open Call – since 2000 more than 350 built public projects</vt:lpstr>
      <vt:lpstr>Open Call </vt:lpstr>
      <vt:lpstr>What the Open Call stands for:</vt:lpstr>
      <vt:lpstr>Open Call – in 10 steps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Call for interest</vt:lpstr>
      <vt:lpstr>Meesterproef: an opportunity for young architects</vt:lpstr>
      <vt:lpstr>Bouwmeester Label: a small research subvention</vt:lpstr>
      <vt:lpstr>Pilotprojects </vt:lpstr>
      <vt:lpstr>Opinions and publications</vt:lpstr>
      <vt:lpstr>PowerPoint-presentatie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Vlaams Bouwmeester  2017-2020</dc:title>
  <dc:creator>De Vleeschouwer , Stijn</dc:creator>
  <cp:lastModifiedBy>Swyzen Marie</cp:lastModifiedBy>
  <cp:revision>214</cp:revision>
  <dcterms:created xsi:type="dcterms:W3CDTF">2017-05-08T09:04:36Z</dcterms:created>
  <dcterms:modified xsi:type="dcterms:W3CDTF">2024-07-04T12:15:26Z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0x0101003B46A926C318D24A9C630E37A13DDA1E</vt:lpwstr>
  </property>
</Properties>
</file>