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5"/>
  </p:sldMasterIdLst>
  <p:notesMasterIdLst>
    <p:notesMasterId r:id="rId62"/>
  </p:notesMasterIdLst>
  <p:sldIdLst>
    <p:sldId id="2337" r:id="rId6"/>
    <p:sldId id="269" r:id="rId7"/>
    <p:sldId id="1304" r:id="rId8"/>
    <p:sldId id="11436" r:id="rId9"/>
    <p:sldId id="11411" r:id="rId10"/>
    <p:sldId id="11398" r:id="rId11"/>
    <p:sldId id="2590" r:id="rId12"/>
    <p:sldId id="11418" r:id="rId13"/>
    <p:sldId id="11355" r:id="rId14"/>
    <p:sldId id="11410" r:id="rId15"/>
    <p:sldId id="11412" r:id="rId16"/>
    <p:sldId id="11413" r:id="rId17"/>
    <p:sldId id="11357" r:id="rId18"/>
    <p:sldId id="2463" r:id="rId19"/>
    <p:sldId id="11414" r:id="rId20"/>
    <p:sldId id="11416" r:id="rId21"/>
    <p:sldId id="11415" r:id="rId22"/>
    <p:sldId id="11437" r:id="rId23"/>
    <p:sldId id="11420" r:id="rId24"/>
    <p:sldId id="11421" r:id="rId25"/>
    <p:sldId id="2481" r:id="rId26"/>
    <p:sldId id="11429" r:id="rId27"/>
    <p:sldId id="11438" r:id="rId28"/>
    <p:sldId id="11424" r:id="rId29"/>
    <p:sldId id="2406" r:id="rId30"/>
    <p:sldId id="11439" r:id="rId31"/>
    <p:sldId id="11440" r:id="rId32"/>
    <p:sldId id="2334" r:id="rId33"/>
    <p:sldId id="2584" r:id="rId34"/>
    <p:sldId id="2601" r:id="rId35"/>
    <p:sldId id="2576" r:id="rId36"/>
    <p:sldId id="2400" r:id="rId37"/>
    <p:sldId id="1278" r:id="rId38"/>
    <p:sldId id="2474" r:id="rId39"/>
    <p:sldId id="11422" r:id="rId40"/>
    <p:sldId id="11433" r:id="rId41"/>
    <p:sldId id="11423" r:id="rId42"/>
    <p:sldId id="11426" r:id="rId43"/>
    <p:sldId id="2229" r:id="rId44"/>
    <p:sldId id="2468" r:id="rId45"/>
    <p:sldId id="2389" r:id="rId46"/>
    <p:sldId id="1224" r:id="rId47"/>
    <p:sldId id="2564" r:id="rId48"/>
    <p:sldId id="2565" r:id="rId49"/>
    <p:sldId id="2566" r:id="rId50"/>
    <p:sldId id="2612" r:id="rId51"/>
    <p:sldId id="2613" r:id="rId52"/>
    <p:sldId id="11435" r:id="rId53"/>
    <p:sldId id="2526" r:id="rId54"/>
    <p:sldId id="2427" r:id="rId55"/>
    <p:sldId id="11434" r:id="rId56"/>
    <p:sldId id="11430" r:id="rId57"/>
    <p:sldId id="11431" r:id="rId58"/>
    <p:sldId id="11441" r:id="rId59"/>
    <p:sldId id="11442" r:id="rId60"/>
    <p:sldId id="1392" r:id="rId6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7065FD-D259-92B1-505A-633AF7FFE5E5}" name="De Taeye Stefaan" initials="DS" userId="S::stefaan.detaeye@vlaanderen.be::57e532c2-c335-4fb6-b049-3344458910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ckstaele Peter" initials="BP" lastIdx="17" clrIdx="0">
    <p:extLst>
      <p:ext uri="{19B8F6BF-5375-455C-9EA6-DF929625EA0E}">
        <p15:presenceInfo xmlns:p15="http://schemas.microsoft.com/office/powerpoint/2012/main" userId="S::peter.bockstaele@vlaanderen.be::f27cc4a1-27fc-4480-b90c-d8ffd76f6933" providerId="AD"/>
      </p:ext>
    </p:extLst>
  </p:cmAuthor>
  <p:cmAuthor id="2" name="Moens Tine" initials="MT" lastIdx="37" clrIdx="1">
    <p:extLst>
      <p:ext uri="{19B8F6BF-5375-455C-9EA6-DF929625EA0E}">
        <p15:presenceInfo xmlns:p15="http://schemas.microsoft.com/office/powerpoint/2012/main" userId="S::tine.moens@vlaanderen.be::7d69552e-0b6a-475d-b926-8c37d8100a37" providerId="AD"/>
      </p:ext>
    </p:extLst>
  </p:cmAuthor>
  <p:cmAuthor id="3" name="De Taeye Stefaan" initials="DS" lastIdx="5" clrIdx="2">
    <p:extLst>
      <p:ext uri="{19B8F6BF-5375-455C-9EA6-DF929625EA0E}">
        <p15:presenceInfo xmlns:p15="http://schemas.microsoft.com/office/powerpoint/2012/main" userId="S::stefaan.detaeye@vlaanderen.be::57e532c2-c335-4fb6-b049-33444589104c" providerId="AD"/>
      </p:ext>
    </p:extLst>
  </p:cmAuthor>
  <p:cmAuthor id="4" name="Jacobs Claar" initials="JC" lastIdx="2" clrIdx="3">
    <p:extLst>
      <p:ext uri="{19B8F6BF-5375-455C-9EA6-DF929625EA0E}">
        <p15:presenceInfo xmlns:p15="http://schemas.microsoft.com/office/powerpoint/2012/main" userId="S::claar.jacobs@vlaanderen.be::d9478fa0-9e01-43f0-b912-388561e936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DE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Stijl, licht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683" autoAdjust="0"/>
  </p:normalViewPr>
  <p:slideViewPr>
    <p:cSldViewPr snapToGrid="0">
      <p:cViewPr varScale="1">
        <p:scale>
          <a:sx n="49" d="100"/>
          <a:sy n="49" d="100"/>
        </p:scale>
        <p:origin x="197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oensti\Desktop\ISOOOOO\TINEnergi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ensti\Desktop\EnergiePresentatie.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Blad1!$A$2</c:f>
              <c:strCache>
                <c:ptCount val="1"/>
                <c:pt idx="0">
                  <c:v>E-peil eis (bouwaanvraag)</c:v>
                </c:pt>
              </c:strCache>
            </c:strRef>
          </c:tx>
          <c:spPr>
            <a:solidFill>
              <a:srgbClr val="FFEB0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FlandersArtSans-Regular" panose="00000500000000000000" pitchFamily="2"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Blad1!$B$1:$F$1</c:f>
              <c:strCache>
                <c:ptCount val="5"/>
                <c:pt idx="0">
                  <c:v>VAC Brugge 
(2002)</c:v>
                </c:pt>
                <c:pt idx="1">
                  <c:v>VAC Leuven 
(2008)</c:v>
                </c:pt>
                <c:pt idx="2">
                  <c:v>VAC Gent 
(2010)</c:v>
                </c:pt>
                <c:pt idx="3">
                  <c:v>Teirlinck 
(2013)</c:v>
                </c:pt>
                <c:pt idx="4">
                  <c:v>Belpaire 
(2020)</c:v>
                </c:pt>
              </c:strCache>
            </c:strRef>
          </c:cat>
          <c:val>
            <c:numRef>
              <c:f>Blad1!$B$2:$F$2</c:f>
              <c:numCache>
                <c:formatCode>General</c:formatCode>
                <c:ptCount val="5"/>
                <c:pt idx="0">
                  <c:v>100</c:v>
                </c:pt>
                <c:pt idx="1">
                  <c:v>100</c:v>
                </c:pt>
                <c:pt idx="2">
                  <c:v>100</c:v>
                </c:pt>
                <c:pt idx="3">
                  <c:v>75</c:v>
                </c:pt>
                <c:pt idx="4">
                  <c:v>55</c:v>
                </c:pt>
              </c:numCache>
            </c:numRef>
          </c:val>
          <c:extLst>
            <c:ext xmlns:c16="http://schemas.microsoft.com/office/drawing/2014/chart" uri="{C3380CC4-5D6E-409C-BE32-E72D297353CC}">
              <c16:uniqueId val="{00000000-E7FB-4836-AC2D-3531064C3AC4}"/>
            </c:ext>
          </c:extLst>
        </c:ser>
        <c:ser>
          <c:idx val="1"/>
          <c:order val="1"/>
          <c:tx>
            <c:strRef>
              <c:f>Blad1!$A$3</c:f>
              <c:strCache>
                <c:ptCount val="1"/>
                <c:pt idx="0">
                  <c:v>E-peil gebouw</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FlandersArtSans-Regular" panose="00000500000000000000" pitchFamily="2"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Blad1!$B$1:$F$1</c:f>
              <c:strCache>
                <c:ptCount val="5"/>
                <c:pt idx="0">
                  <c:v>VAC Brugge 
(2002)</c:v>
                </c:pt>
                <c:pt idx="1">
                  <c:v>VAC Leuven 
(2008)</c:v>
                </c:pt>
                <c:pt idx="2">
                  <c:v>VAC Gent 
(2010)</c:v>
                </c:pt>
                <c:pt idx="3">
                  <c:v>Teirlinck 
(2013)</c:v>
                </c:pt>
                <c:pt idx="4">
                  <c:v>Belpaire 
(2020)</c:v>
                </c:pt>
              </c:strCache>
            </c:strRef>
          </c:cat>
          <c:val>
            <c:numRef>
              <c:f>Blad1!$B$3:$F$3</c:f>
              <c:numCache>
                <c:formatCode>General</c:formatCode>
                <c:ptCount val="5"/>
                <c:pt idx="0">
                  <c:v>81</c:v>
                </c:pt>
                <c:pt idx="1">
                  <c:v>47</c:v>
                </c:pt>
                <c:pt idx="2">
                  <c:v>50</c:v>
                </c:pt>
                <c:pt idx="3">
                  <c:v>34</c:v>
                </c:pt>
                <c:pt idx="4">
                  <c:v>15</c:v>
                </c:pt>
              </c:numCache>
            </c:numRef>
          </c:val>
          <c:extLst>
            <c:ext xmlns:c16="http://schemas.microsoft.com/office/drawing/2014/chart" uri="{C3380CC4-5D6E-409C-BE32-E72D297353CC}">
              <c16:uniqueId val="{00000001-E7FB-4836-AC2D-3531064C3AC4}"/>
            </c:ext>
          </c:extLst>
        </c:ser>
        <c:dLbls>
          <c:dLblPos val="outEnd"/>
          <c:showLegendKey val="0"/>
          <c:showVal val="1"/>
          <c:showCatName val="0"/>
          <c:showSerName val="0"/>
          <c:showPercent val="0"/>
          <c:showBubbleSize val="0"/>
        </c:dLbls>
        <c:gapWidth val="219"/>
        <c:overlap val="-27"/>
        <c:axId val="935486112"/>
        <c:axId val="935479880"/>
      </c:barChart>
      <c:catAx>
        <c:axId val="93548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FlandersArtSans-Regular" panose="00000500000000000000" pitchFamily="2" charset="0"/>
                <a:ea typeface="+mn-ea"/>
                <a:cs typeface="+mn-cs"/>
              </a:defRPr>
            </a:pPr>
            <a:endParaRPr lang="nl-NL"/>
          </a:p>
        </c:txPr>
        <c:crossAx val="935479880"/>
        <c:crosses val="autoZero"/>
        <c:auto val="1"/>
        <c:lblAlgn val="ctr"/>
        <c:lblOffset val="100"/>
        <c:noMultiLvlLbl val="0"/>
      </c:catAx>
      <c:valAx>
        <c:axId val="935479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FlandersArtSans-Regular" panose="00000500000000000000" pitchFamily="2" charset="0"/>
                <a:ea typeface="+mn-ea"/>
                <a:cs typeface="+mn-cs"/>
              </a:defRPr>
            </a:pPr>
            <a:endParaRPr lang="nl-NL"/>
          </a:p>
        </c:txPr>
        <c:crossAx val="935486112"/>
        <c:crosses val="autoZero"/>
        <c:crossBetween val="between"/>
      </c:valAx>
      <c:spPr>
        <a:noFill/>
        <a:ln>
          <a:noFill/>
        </a:ln>
        <a:effectLst/>
      </c:spPr>
    </c:plotArea>
    <c:legend>
      <c:legendPos val="b"/>
      <c:layout>
        <c:manualLayout>
          <c:xMode val="edge"/>
          <c:yMode val="edge"/>
          <c:x val="0.28704214395134303"/>
          <c:y val="0.93476408599301974"/>
          <c:w val="0.40373850380394377"/>
          <c:h val="6.523591400698022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FlandersArtSans-Regular" panose="00000500000000000000" pitchFamily="2" charset="0"/>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FlandersArtSans-Regular" panose="00000500000000000000" pitchFamily="2" charset="0"/>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E48-4F6E-AA73-22F3C415ED6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E48-4F6E-AA73-22F3C415ED60}"/>
              </c:ext>
            </c:extLst>
          </c:dPt>
          <c:dLbls>
            <c:delete val="1"/>
          </c:dLbls>
          <c:cat>
            <c:strRef>
              <c:f>Scope!$A$3:$A$4</c:f>
              <c:strCache>
                <c:ptCount val="2"/>
                <c:pt idx="0">
                  <c:v>Administratieve hoofdgebouwen</c:v>
                </c:pt>
                <c:pt idx="1">
                  <c:v>Overige gebouwen</c:v>
                </c:pt>
              </c:strCache>
            </c:strRef>
          </c:cat>
          <c:val>
            <c:numRef>
              <c:f>Scope!$B$3:$B$4</c:f>
              <c:numCache>
                <c:formatCode>0%</c:formatCode>
                <c:ptCount val="2"/>
                <c:pt idx="0">
                  <c:v>0.8</c:v>
                </c:pt>
                <c:pt idx="1">
                  <c:v>0.2</c:v>
                </c:pt>
              </c:numCache>
            </c:numRef>
          </c:val>
          <c:extLst>
            <c:ext xmlns:c16="http://schemas.microsoft.com/office/drawing/2014/chart" uri="{C3380CC4-5D6E-409C-BE32-E72D297353CC}">
              <c16:uniqueId val="{00000004-DE48-4F6E-AA73-22F3C415ED6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Trendlijn!$A$2</c:f>
              <c:strCache>
                <c:ptCount val="1"/>
                <c:pt idx="0">
                  <c:v>KWhpr/werkplek</c:v>
                </c:pt>
              </c:strCache>
            </c:strRef>
          </c:tx>
          <c:spPr>
            <a:ln w="28575" cap="rnd">
              <a:solidFill>
                <a:srgbClr val="0070C0"/>
              </a:solidFill>
              <a:round/>
            </a:ln>
            <a:effectLst/>
          </c:spPr>
          <c:marker>
            <c:symbol val="none"/>
          </c:marker>
          <c:trendline>
            <c:spPr>
              <a:ln w="19050" cap="rnd">
                <a:solidFill>
                  <a:srgbClr val="00B0F0"/>
                </a:solidFill>
                <a:prstDash val="sysDot"/>
              </a:ln>
              <a:effectLst/>
            </c:spPr>
            <c:trendlineType val="linear"/>
            <c:dispRSqr val="0"/>
            <c:dispEq val="0"/>
          </c:trendline>
          <c:cat>
            <c:numRef>
              <c:f>Trendlijn!$B$1:$P$1</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Trendlijn!$B$2:$P$2</c:f>
              <c:numCache>
                <c:formatCode>#,##0</c:formatCode>
                <c:ptCount val="15"/>
                <c:pt idx="0">
                  <c:v>8077.3331143913465</c:v>
                </c:pt>
                <c:pt idx="1">
                  <c:v>8063.5867073580011</c:v>
                </c:pt>
                <c:pt idx="2">
                  <c:v>8303.1607713227604</c:v>
                </c:pt>
                <c:pt idx="3">
                  <c:v>7169.9684887381045</c:v>
                </c:pt>
                <c:pt idx="4">
                  <c:v>7017.4075400627426</c:v>
                </c:pt>
                <c:pt idx="5">
                  <c:v>6773.9859130234881</c:v>
                </c:pt>
                <c:pt idx="6">
                  <c:v>6418.858773770382</c:v>
                </c:pt>
                <c:pt idx="7">
                  <c:v>6296.9718958856283</c:v>
                </c:pt>
                <c:pt idx="8">
                  <c:v>6182.0338416135801</c:v>
                </c:pt>
                <c:pt idx="9">
                  <c:v>5834.1428541133455</c:v>
                </c:pt>
                <c:pt idx="10">
                  <c:v>5373.2450192196711</c:v>
                </c:pt>
                <c:pt idx="11">
                  <c:v>4942.4467177805363</c:v>
                </c:pt>
                <c:pt idx="12">
                  <c:v>4556.6595516762545</c:v>
                </c:pt>
                <c:pt idx="13">
                  <c:v>3534.0409888717991</c:v>
                </c:pt>
                <c:pt idx="14" formatCode="0">
                  <c:v>3296.0799556681445</c:v>
                </c:pt>
              </c:numCache>
            </c:numRef>
          </c:val>
          <c:smooth val="0"/>
          <c:extLst>
            <c:ext xmlns:c16="http://schemas.microsoft.com/office/drawing/2014/chart" uri="{C3380CC4-5D6E-409C-BE32-E72D297353CC}">
              <c16:uniqueId val="{00000001-7AA5-4880-9BFB-0AAE034C0669}"/>
            </c:ext>
          </c:extLst>
        </c:ser>
        <c:dLbls>
          <c:showLegendKey val="0"/>
          <c:showVal val="0"/>
          <c:showCatName val="0"/>
          <c:showSerName val="0"/>
          <c:showPercent val="0"/>
          <c:showBubbleSize val="0"/>
        </c:dLbls>
        <c:smooth val="0"/>
        <c:axId val="476331736"/>
        <c:axId val="476333704"/>
        <c:extLst>
          <c:ext xmlns:c15="http://schemas.microsoft.com/office/drawing/2012/chart" uri="{02D57815-91ED-43cb-92C2-25804820EDAC}">
            <c15:filteredLineSeries>
              <c15:ser>
                <c:idx val="1"/>
                <c:order val="1"/>
                <c:tx>
                  <c:strRef>
                    <c:extLst>
                      <c:ext uri="{02D57815-91ED-43cb-92C2-25804820EDAC}">
                        <c15:formulaRef>
                          <c15:sqref>Trendlijn!#REF!</c15:sqref>
                        </c15:formulaRef>
                      </c:ext>
                    </c:extLst>
                    <c:strCache>
                      <c:ptCount val="1"/>
                      <c:pt idx="0">
                        <c:v>#REF!</c:v>
                      </c:pt>
                    </c:strCache>
                  </c:strRef>
                </c:tx>
                <c:spPr>
                  <a:ln w="28575" cap="rnd">
                    <a:solidFill>
                      <a:schemeClr val="accent2"/>
                    </a:solidFill>
                    <a:round/>
                  </a:ln>
                  <a:effectLst/>
                </c:spPr>
                <c:marker>
                  <c:symbol val="none"/>
                </c:marker>
                <c:cat>
                  <c:numRef>
                    <c:extLst>
                      <c:ext uri="{02D57815-91ED-43cb-92C2-25804820EDAC}">
                        <c15:formulaRef>
                          <c15:sqref>Trendlijn!$B$1:$P$1</c15:sqref>
                        </c15:formulaRef>
                      </c:ext>
                    </c:extLst>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extLst>
                      <c:ext uri="{02D57815-91ED-43cb-92C2-25804820EDAC}">
                        <c15:formulaRef>
                          <c15:sqref>Trendlijn!#REF!</c15:sqref>
                        </c15:formulaRef>
                      </c:ext>
                    </c:extLst>
                    <c:numCache>
                      <c:formatCode>General</c:formatCode>
                      <c:ptCount val="1"/>
                      <c:pt idx="0">
                        <c:v>1</c:v>
                      </c:pt>
                    </c:numCache>
                  </c:numRef>
                </c:val>
                <c:smooth val="0"/>
                <c:extLst>
                  <c:ext xmlns:c16="http://schemas.microsoft.com/office/drawing/2014/chart" uri="{C3380CC4-5D6E-409C-BE32-E72D297353CC}">
                    <c16:uniqueId val="{00000002-7AA5-4880-9BFB-0AAE034C0669}"/>
                  </c:ext>
                </c:extLst>
              </c15:ser>
            </c15:filteredLineSeries>
          </c:ext>
        </c:extLst>
      </c:lineChart>
      <c:catAx>
        <c:axId val="476331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FlandersArtSans-Regular" panose="00000500000000000000" pitchFamily="2" charset="0"/>
                <a:ea typeface="+mn-ea"/>
                <a:cs typeface="+mn-cs"/>
              </a:defRPr>
            </a:pPr>
            <a:endParaRPr lang="nl-NL"/>
          </a:p>
        </c:txPr>
        <c:crossAx val="476333704"/>
        <c:crosses val="autoZero"/>
        <c:auto val="1"/>
        <c:lblAlgn val="ctr"/>
        <c:lblOffset val="100"/>
        <c:noMultiLvlLbl val="0"/>
      </c:catAx>
      <c:valAx>
        <c:axId val="476333704"/>
        <c:scaling>
          <c:orientation val="minMax"/>
          <c:min val="3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FlandersArtSans-Regular" panose="00000500000000000000" pitchFamily="2" charset="0"/>
                <a:ea typeface="+mn-ea"/>
                <a:cs typeface="+mn-cs"/>
              </a:defRPr>
            </a:pPr>
            <a:endParaRPr lang="nl-NL"/>
          </a:p>
        </c:txPr>
        <c:crossAx val="476331736"/>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FlandersArtSans-Regular" panose="00000500000000000000" pitchFamily="2" charset="0"/>
        </a:defRPr>
      </a:pPr>
      <a:endParaRPr lang="nl-N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746B87-0FEF-4B4E-89F2-D44517ADB30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B2D2667-7990-4931-B939-5EF4B3DC3AC4}">
      <dgm:prSet/>
      <dgm:spPr/>
      <dgm:t>
        <a:bodyPr/>
        <a:lstStyle/>
        <a:p>
          <a:pPr>
            <a:lnSpc>
              <a:spcPct val="100000"/>
            </a:lnSpc>
          </a:pPr>
          <a:r>
            <a:rPr lang="en"/>
            <a:t>Facility management of the large offices</a:t>
          </a:r>
          <a:endParaRPr lang="en-US"/>
        </a:p>
      </dgm:t>
    </dgm:pt>
    <dgm:pt modelId="{B1E950EE-34D0-4C40-BB71-86C29EF61B18}" type="parTrans" cxnId="{3AC9F309-0676-4992-AFD8-468864049808}">
      <dgm:prSet/>
      <dgm:spPr/>
      <dgm:t>
        <a:bodyPr/>
        <a:lstStyle/>
        <a:p>
          <a:endParaRPr lang="en-US"/>
        </a:p>
      </dgm:t>
    </dgm:pt>
    <dgm:pt modelId="{1E145D98-2AD5-4AFD-9A52-CEBDF531EB62}" type="sibTrans" cxnId="{3AC9F309-0676-4992-AFD8-468864049808}">
      <dgm:prSet/>
      <dgm:spPr/>
      <dgm:t>
        <a:bodyPr/>
        <a:lstStyle/>
        <a:p>
          <a:endParaRPr lang="en-US"/>
        </a:p>
      </dgm:t>
    </dgm:pt>
    <dgm:pt modelId="{14CA1DD5-ECA9-46F4-9B11-58633328C0A2}">
      <dgm:prSet/>
      <dgm:spPr/>
      <dgm:t>
        <a:bodyPr/>
        <a:lstStyle/>
        <a:p>
          <a:pPr>
            <a:lnSpc>
              <a:spcPct val="100000"/>
            </a:lnSpc>
          </a:pPr>
          <a:r>
            <a:rPr lang="en"/>
            <a:t>Processes in real estate, construction projects and purchasing with a significant impact on environmental and energy management</a:t>
          </a:r>
          <a:endParaRPr lang="en-US"/>
        </a:p>
      </dgm:t>
    </dgm:pt>
    <dgm:pt modelId="{F405B686-5C61-4DE9-B5A2-3A957CCAE23E}" type="parTrans" cxnId="{993F79D9-A744-4B4B-A7B7-F0601336DCD0}">
      <dgm:prSet/>
      <dgm:spPr/>
      <dgm:t>
        <a:bodyPr/>
        <a:lstStyle/>
        <a:p>
          <a:endParaRPr lang="en-US"/>
        </a:p>
      </dgm:t>
    </dgm:pt>
    <dgm:pt modelId="{A86FDFAC-066D-4524-86B6-ED159ADC8B64}" type="sibTrans" cxnId="{993F79D9-A744-4B4B-A7B7-F0601336DCD0}">
      <dgm:prSet/>
      <dgm:spPr/>
      <dgm:t>
        <a:bodyPr/>
        <a:lstStyle/>
        <a:p>
          <a:endParaRPr lang="en-US"/>
        </a:p>
      </dgm:t>
    </dgm:pt>
    <dgm:pt modelId="{8ECEE630-1986-4430-9D07-20EAC211A820}">
      <dgm:prSet/>
      <dgm:spPr/>
      <dgm:t>
        <a:bodyPr/>
        <a:lstStyle/>
        <a:p>
          <a:pPr>
            <a:lnSpc>
              <a:spcPct val="100000"/>
            </a:lnSpc>
          </a:pPr>
          <a:r>
            <a:rPr lang="en"/>
            <a:t>Scope ISO 50001 = ISO 14001 = ISO 45001</a:t>
          </a:r>
          <a:endParaRPr lang="en-US"/>
        </a:p>
      </dgm:t>
    </dgm:pt>
    <dgm:pt modelId="{1D0B14F1-01EA-454D-B7B7-57365B8D164E}" type="parTrans" cxnId="{8F762173-0976-4A0B-AAB5-EC2E668ADC2B}">
      <dgm:prSet/>
      <dgm:spPr/>
      <dgm:t>
        <a:bodyPr/>
        <a:lstStyle/>
        <a:p>
          <a:endParaRPr lang="en-US"/>
        </a:p>
      </dgm:t>
    </dgm:pt>
    <dgm:pt modelId="{CB8018AE-3F55-4F7E-A3EB-5FA6E6735DE3}" type="sibTrans" cxnId="{8F762173-0976-4A0B-AAB5-EC2E668ADC2B}">
      <dgm:prSet/>
      <dgm:spPr/>
      <dgm:t>
        <a:bodyPr/>
        <a:lstStyle/>
        <a:p>
          <a:endParaRPr lang="en-US"/>
        </a:p>
      </dgm:t>
    </dgm:pt>
    <dgm:pt modelId="{94A8AC26-376F-4FD0-9D30-AA16AABB388E}" type="pres">
      <dgm:prSet presAssocID="{A0746B87-0FEF-4B4E-89F2-D44517ADB302}" presName="root" presStyleCnt="0">
        <dgm:presLayoutVars>
          <dgm:dir/>
          <dgm:resizeHandles val="exact"/>
        </dgm:presLayoutVars>
      </dgm:prSet>
      <dgm:spPr/>
    </dgm:pt>
    <dgm:pt modelId="{A0F68796-92C1-4D66-A794-E0739C4A4BBC}" type="pres">
      <dgm:prSet presAssocID="{FB2D2667-7990-4931-B939-5EF4B3DC3AC4}" presName="compNode" presStyleCnt="0"/>
      <dgm:spPr/>
    </dgm:pt>
    <dgm:pt modelId="{9073FABA-1411-42D2-A8B2-55692EE1395D}" type="pres">
      <dgm:prSet presAssocID="{FB2D2667-7990-4931-B939-5EF4B3DC3AC4}" presName="bgRect" presStyleLbl="bgShp" presStyleIdx="0" presStyleCnt="3"/>
      <dgm:spPr/>
    </dgm:pt>
    <dgm:pt modelId="{54FCEAEB-1461-431F-B270-46E726592B90}" type="pres">
      <dgm:prSet presAssocID="{FB2D2667-7990-4931-B939-5EF4B3DC3AC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bouw"/>
        </a:ext>
      </dgm:extLst>
    </dgm:pt>
    <dgm:pt modelId="{D36AD2F4-2017-4818-9C1B-081A68E85528}" type="pres">
      <dgm:prSet presAssocID="{FB2D2667-7990-4931-B939-5EF4B3DC3AC4}" presName="spaceRect" presStyleCnt="0"/>
      <dgm:spPr/>
    </dgm:pt>
    <dgm:pt modelId="{09C9B053-C5AF-472C-A20E-CD2712851B30}" type="pres">
      <dgm:prSet presAssocID="{FB2D2667-7990-4931-B939-5EF4B3DC3AC4}" presName="parTx" presStyleLbl="revTx" presStyleIdx="0" presStyleCnt="3">
        <dgm:presLayoutVars>
          <dgm:chMax val="0"/>
          <dgm:chPref val="0"/>
        </dgm:presLayoutVars>
      </dgm:prSet>
      <dgm:spPr/>
    </dgm:pt>
    <dgm:pt modelId="{B858CFA3-3549-41AD-8F11-ACE69C308B5D}" type="pres">
      <dgm:prSet presAssocID="{1E145D98-2AD5-4AFD-9A52-CEBDF531EB62}" presName="sibTrans" presStyleCnt="0"/>
      <dgm:spPr/>
    </dgm:pt>
    <dgm:pt modelId="{C2FF2A40-DFFA-4AB6-ADE2-7D02DF254880}" type="pres">
      <dgm:prSet presAssocID="{14CA1DD5-ECA9-46F4-9B11-58633328C0A2}" presName="compNode" presStyleCnt="0"/>
      <dgm:spPr/>
    </dgm:pt>
    <dgm:pt modelId="{0C19A165-15EF-43B1-BC53-730C6A944EBD}" type="pres">
      <dgm:prSet presAssocID="{14CA1DD5-ECA9-46F4-9B11-58633328C0A2}" presName="bgRect" presStyleLbl="bgShp" presStyleIdx="1" presStyleCnt="3"/>
      <dgm:spPr/>
    </dgm:pt>
    <dgm:pt modelId="{5991A4DF-CB92-40DF-B6CC-199241CE84FA}" type="pres">
      <dgm:prSet presAssocID="{14CA1DD5-ECA9-46F4-9B11-58633328C0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d"/>
        </a:ext>
      </dgm:extLst>
    </dgm:pt>
    <dgm:pt modelId="{DC31116F-F2CC-40B0-A104-3499DCE1A8C6}" type="pres">
      <dgm:prSet presAssocID="{14CA1DD5-ECA9-46F4-9B11-58633328C0A2}" presName="spaceRect" presStyleCnt="0"/>
      <dgm:spPr/>
    </dgm:pt>
    <dgm:pt modelId="{307A1AC9-C54F-4425-A6E4-FD97643056CF}" type="pres">
      <dgm:prSet presAssocID="{14CA1DD5-ECA9-46F4-9B11-58633328C0A2}" presName="parTx" presStyleLbl="revTx" presStyleIdx="1" presStyleCnt="3">
        <dgm:presLayoutVars>
          <dgm:chMax val="0"/>
          <dgm:chPref val="0"/>
        </dgm:presLayoutVars>
      </dgm:prSet>
      <dgm:spPr/>
    </dgm:pt>
    <dgm:pt modelId="{2648C8D1-535E-4306-84FC-238E6D89FC8F}" type="pres">
      <dgm:prSet presAssocID="{A86FDFAC-066D-4524-86B6-ED159ADC8B64}" presName="sibTrans" presStyleCnt="0"/>
      <dgm:spPr/>
    </dgm:pt>
    <dgm:pt modelId="{56FBF4B9-865F-4E1C-855B-5DF6238EBD4C}" type="pres">
      <dgm:prSet presAssocID="{8ECEE630-1986-4430-9D07-20EAC211A820}" presName="compNode" presStyleCnt="0"/>
      <dgm:spPr/>
    </dgm:pt>
    <dgm:pt modelId="{4130B608-FB51-4BDA-9184-AF109FC16EBF}" type="pres">
      <dgm:prSet presAssocID="{8ECEE630-1986-4430-9D07-20EAC211A820}" presName="bgRect" presStyleLbl="bgShp" presStyleIdx="2" presStyleCnt="3"/>
      <dgm:spPr/>
    </dgm:pt>
    <dgm:pt modelId="{D175A433-D23A-4E7B-8284-DC20B41B3CF9}" type="pres">
      <dgm:prSet presAssocID="{8ECEE630-1986-4430-9D07-20EAC211A8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nkje"/>
        </a:ext>
      </dgm:extLst>
    </dgm:pt>
    <dgm:pt modelId="{EE326E3F-234B-482E-B649-2AA8CE375ECD}" type="pres">
      <dgm:prSet presAssocID="{8ECEE630-1986-4430-9D07-20EAC211A820}" presName="spaceRect" presStyleCnt="0"/>
      <dgm:spPr/>
    </dgm:pt>
    <dgm:pt modelId="{0A47A17A-AD4B-4280-906E-2C57A2A7E0B2}" type="pres">
      <dgm:prSet presAssocID="{8ECEE630-1986-4430-9D07-20EAC211A820}" presName="parTx" presStyleLbl="revTx" presStyleIdx="2" presStyleCnt="3">
        <dgm:presLayoutVars>
          <dgm:chMax val="0"/>
          <dgm:chPref val="0"/>
        </dgm:presLayoutVars>
      </dgm:prSet>
      <dgm:spPr/>
    </dgm:pt>
  </dgm:ptLst>
  <dgm:cxnLst>
    <dgm:cxn modelId="{3AC9F309-0676-4992-AFD8-468864049808}" srcId="{A0746B87-0FEF-4B4E-89F2-D44517ADB302}" destId="{FB2D2667-7990-4931-B939-5EF4B3DC3AC4}" srcOrd="0" destOrd="0" parTransId="{B1E950EE-34D0-4C40-BB71-86C29EF61B18}" sibTransId="{1E145D98-2AD5-4AFD-9A52-CEBDF531EB62}"/>
    <dgm:cxn modelId="{60FA870F-B33A-4BAF-8299-9BB951694BAF}" type="presOf" srcId="{A0746B87-0FEF-4B4E-89F2-D44517ADB302}" destId="{94A8AC26-376F-4FD0-9D30-AA16AABB388E}" srcOrd="0" destOrd="0" presId="urn:microsoft.com/office/officeart/2018/2/layout/IconVerticalSolidList"/>
    <dgm:cxn modelId="{8F762173-0976-4A0B-AAB5-EC2E668ADC2B}" srcId="{A0746B87-0FEF-4B4E-89F2-D44517ADB302}" destId="{8ECEE630-1986-4430-9D07-20EAC211A820}" srcOrd="2" destOrd="0" parTransId="{1D0B14F1-01EA-454D-B7B7-57365B8D164E}" sibTransId="{CB8018AE-3F55-4F7E-A3EB-5FA6E6735DE3}"/>
    <dgm:cxn modelId="{63370F87-C353-474F-8501-6927E1BE5FC0}" type="presOf" srcId="{FB2D2667-7990-4931-B939-5EF4B3DC3AC4}" destId="{09C9B053-C5AF-472C-A20E-CD2712851B30}" srcOrd="0" destOrd="0" presId="urn:microsoft.com/office/officeart/2018/2/layout/IconVerticalSolidList"/>
    <dgm:cxn modelId="{477DC7B6-F8A0-4831-93A3-6A5C664506A3}" type="presOf" srcId="{14CA1DD5-ECA9-46F4-9B11-58633328C0A2}" destId="{307A1AC9-C54F-4425-A6E4-FD97643056CF}" srcOrd="0" destOrd="0" presId="urn:microsoft.com/office/officeart/2018/2/layout/IconVerticalSolidList"/>
    <dgm:cxn modelId="{993F79D9-A744-4B4B-A7B7-F0601336DCD0}" srcId="{A0746B87-0FEF-4B4E-89F2-D44517ADB302}" destId="{14CA1DD5-ECA9-46F4-9B11-58633328C0A2}" srcOrd="1" destOrd="0" parTransId="{F405B686-5C61-4DE9-B5A2-3A957CCAE23E}" sibTransId="{A86FDFAC-066D-4524-86B6-ED159ADC8B64}"/>
    <dgm:cxn modelId="{4C6A59DD-F495-4C7E-AF49-112FE6387C74}" type="presOf" srcId="{8ECEE630-1986-4430-9D07-20EAC211A820}" destId="{0A47A17A-AD4B-4280-906E-2C57A2A7E0B2}" srcOrd="0" destOrd="0" presId="urn:microsoft.com/office/officeart/2018/2/layout/IconVerticalSolidList"/>
    <dgm:cxn modelId="{61DA0C71-8593-4030-BD0B-320B0F399EB4}" type="presParOf" srcId="{94A8AC26-376F-4FD0-9D30-AA16AABB388E}" destId="{A0F68796-92C1-4D66-A794-E0739C4A4BBC}" srcOrd="0" destOrd="0" presId="urn:microsoft.com/office/officeart/2018/2/layout/IconVerticalSolidList"/>
    <dgm:cxn modelId="{29340955-C8BA-48DE-92BF-49B517A3C60A}" type="presParOf" srcId="{A0F68796-92C1-4D66-A794-E0739C4A4BBC}" destId="{9073FABA-1411-42D2-A8B2-55692EE1395D}" srcOrd="0" destOrd="0" presId="urn:microsoft.com/office/officeart/2018/2/layout/IconVerticalSolidList"/>
    <dgm:cxn modelId="{590CEE1D-FEEE-4EF0-B657-9BDBD46644A5}" type="presParOf" srcId="{A0F68796-92C1-4D66-A794-E0739C4A4BBC}" destId="{54FCEAEB-1461-431F-B270-46E726592B90}" srcOrd="1" destOrd="0" presId="urn:microsoft.com/office/officeart/2018/2/layout/IconVerticalSolidList"/>
    <dgm:cxn modelId="{F9B3EB4B-6E1C-4B51-901A-753469B05D98}" type="presParOf" srcId="{A0F68796-92C1-4D66-A794-E0739C4A4BBC}" destId="{D36AD2F4-2017-4818-9C1B-081A68E85528}" srcOrd="2" destOrd="0" presId="urn:microsoft.com/office/officeart/2018/2/layout/IconVerticalSolidList"/>
    <dgm:cxn modelId="{DC058081-3364-4A29-A45A-11D2CB90BB43}" type="presParOf" srcId="{A0F68796-92C1-4D66-A794-E0739C4A4BBC}" destId="{09C9B053-C5AF-472C-A20E-CD2712851B30}" srcOrd="3" destOrd="0" presId="urn:microsoft.com/office/officeart/2018/2/layout/IconVerticalSolidList"/>
    <dgm:cxn modelId="{95AD21A2-E249-41AF-88B0-D4B02106EE72}" type="presParOf" srcId="{94A8AC26-376F-4FD0-9D30-AA16AABB388E}" destId="{B858CFA3-3549-41AD-8F11-ACE69C308B5D}" srcOrd="1" destOrd="0" presId="urn:microsoft.com/office/officeart/2018/2/layout/IconVerticalSolidList"/>
    <dgm:cxn modelId="{B06FC392-6078-42FE-8637-1FD72EB99BCA}" type="presParOf" srcId="{94A8AC26-376F-4FD0-9D30-AA16AABB388E}" destId="{C2FF2A40-DFFA-4AB6-ADE2-7D02DF254880}" srcOrd="2" destOrd="0" presId="urn:microsoft.com/office/officeart/2018/2/layout/IconVerticalSolidList"/>
    <dgm:cxn modelId="{B1338FC8-97BA-4FBE-B0A1-4F70DF4FED4E}" type="presParOf" srcId="{C2FF2A40-DFFA-4AB6-ADE2-7D02DF254880}" destId="{0C19A165-15EF-43B1-BC53-730C6A944EBD}" srcOrd="0" destOrd="0" presId="urn:microsoft.com/office/officeart/2018/2/layout/IconVerticalSolidList"/>
    <dgm:cxn modelId="{CCAC3561-6F12-4197-BD42-64048E5C89EC}" type="presParOf" srcId="{C2FF2A40-DFFA-4AB6-ADE2-7D02DF254880}" destId="{5991A4DF-CB92-40DF-B6CC-199241CE84FA}" srcOrd="1" destOrd="0" presId="urn:microsoft.com/office/officeart/2018/2/layout/IconVerticalSolidList"/>
    <dgm:cxn modelId="{1E010B9D-6977-45B4-9AFF-E93B808CC112}" type="presParOf" srcId="{C2FF2A40-DFFA-4AB6-ADE2-7D02DF254880}" destId="{DC31116F-F2CC-40B0-A104-3499DCE1A8C6}" srcOrd="2" destOrd="0" presId="urn:microsoft.com/office/officeart/2018/2/layout/IconVerticalSolidList"/>
    <dgm:cxn modelId="{8B817B79-9053-4D3B-9A82-035A3CC17E90}" type="presParOf" srcId="{C2FF2A40-DFFA-4AB6-ADE2-7D02DF254880}" destId="{307A1AC9-C54F-4425-A6E4-FD97643056CF}" srcOrd="3" destOrd="0" presId="urn:microsoft.com/office/officeart/2018/2/layout/IconVerticalSolidList"/>
    <dgm:cxn modelId="{BFE5A6F8-4FC8-4874-B7DE-514D15DDD03E}" type="presParOf" srcId="{94A8AC26-376F-4FD0-9D30-AA16AABB388E}" destId="{2648C8D1-535E-4306-84FC-238E6D89FC8F}" srcOrd="3" destOrd="0" presId="urn:microsoft.com/office/officeart/2018/2/layout/IconVerticalSolidList"/>
    <dgm:cxn modelId="{2BB76210-DFDF-4737-9F9B-8ECB1700D1F8}" type="presParOf" srcId="{94A8AC26-376F-4FD0-9D30-AA16AABB388E}" destId="{56FBF4B9-865F-4E1C-855B-5DF6238EBD4C}" srcOrd="4" destOrd="0" presId="urn:microsoft.com/office/officeart/2018/2/layout/IconVerticalSolidList"/>
    <dgm:cxn modelId="{5D2DE74A-BECA-448B-9FBB-ED79B0996FAF}" type="presParOf" srcId="{56FBF4B9-865F-4E1C-855B-5DF6238EBD4C}" destId="{4130B608-FB51-4BDA-9184-AF109FC16EBF}" srcOrd="0" destOrd="0" presId="urn:microsoft.com/office/officeart/2018/2/layout/IconVerticalSolidList"/>
    <dgm:cxn modelId="{27AC1162-D6B5-4AC5-8A89-CEB2427E30E6}" type="presParOf" srcId="{56FBF4B9-865F-4E1C-855B-5DF6238EBD4C}" destId="{D175A433-D23A-4E7B-8284-DC20B41B3CF9}" srcOrd="1" destOrd="0" presId="urn:microsoft.com/office/officeart/2018/2/layout/IconVerticalSolidList"/>
    <dgm:cxn modelId="{00D38861-CC57-4742-9A21-E129BC72C89C}" type="presParOf" srcId="{56FBF4B9-865F-4E1C-855B-5DF6238EBD4C}" destId="{EE326E3F-234B-482E-B649-2AA8CE375ECD}" srcOrd="2" destOrd="0" presId="urn:microsoft.com/office/officeart/2018/2/layout/IconVerticalSolidList"/>
    <dgm:cxn modelId="{1668DFB6-C5B2-46DF-B564-90ABD5416F8E}" type="presParOf" srcId="{56FBF4B9-865F-4E1C-855B-5DF6238EBD4C}" destId="{0A47A17A-AD4B-4280-906E-2C57A2A7E0B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3FABA-1411-42D2-A8B2-55692EE1395D}">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FCEAEB-1461-431F-B270-46E726592B9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C9B053-C5AF-472C-A20E-CD2712851B30}">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 sz="2500" kern="1200"/>
            <a:t>Facility management of the large offices</a:t>
          </a:r>
          <a:endParaRPr lang="en-US" sz="2500" kern="1200"/>
        </a:p>
      </dsp:txBody>
      <dsp:txXfrm>
        <a:off x="1435590" y="531"/>
        <a:ext cx="9080009" cy="1242935"/>
      </dsp:txXfrm>
    </dsp:sp>
    <dsp:sp modelId="{0C19A165-15EF-43B1-BC53-730C6A944EBD}">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91A4DF-CB92-40DF-B6CC-199241CE84FA}">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7A1AC9-C54F-4425-A6E4-FD97643056CF}">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 sz="2500" kern="1200"/>
            <a:t>Processes in real estate, construction projects and purchasing with a significant impact on environmental and energy management</a:t>
          </a:r>
          <a:endParaRPr lang="en-US" sz="2500" kern="1200"/>
        </a:p>
      </dsp:txBody>
      <dsp:txXfrm>
        <a:off x="1435590" y="1554201"/>
        <a:ext cx="9080009" cy="1242935"/>
      </dsp:txXfrm>
    </dsp:sp>
    <dsp:sp modelId="{4130B608-FB51-4BDA-9184-AF109FC16EBF}">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5A433-D23A-4E7B-8284-DC20B41B3CF9}">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47A17A-AD4B-4280-906E-2C57A2A7E0B2}">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 sz="2500" kern="1200"/>
            <a:t>Scope ISO 50001 = ISO 14001 = ISO 45001</a:t>
          </a:r>
          <a:endParaRPr lang="en-US" sz="2500" kern="120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09.jpeg"/></Relationships>
</file>

<file path=ppt/drawings/drawing1.xml><?xml version="1.0" encoding="utf-8"?>
<c:userShapes xmlns:c="http://schemas.openxmlformats.org/drawingml/2006/chart">
  <cdr:relSizeAnchor xmlns:cdr="http://schemas.openxmlformats.org/drawingml/2006/chartDrawing">
    <cdr:from>
      <cdr:x>0.35552</cdr:x>
      <cdr:y>0.41065</cdr:y>
    </cdr:from>
    <cdr:to>
      <cdr:x>0.40628</cdr:x>
      <cdr:y>0.47566</cdr:y>
    </cdr:to>
    <cdr:pic>
      <cdr:nvPicPr>
        <cdr:cNvPr id="2" name="Picture 4" descr="Febelfin verhuist: vanaf nu vind je ons in de Koning Albert II-laan |  Febelfin">
          <a:extLst xmlns:a="http://schemas.openxmlformats.org/drawingml/2006/main">
            <a:ext uri="{FF2B5EF4-FFF2-40B4-BE49-F238E27FC236}">
              <a16:creationId xmlns:a16="http://schemas.microsoft.com/office/drawing/2014/main" id="{42CAABCE-BA17-4922-A1F1-1A6EC5E76E7E}"/>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38522" y="2059961"/>
          <a:ext cx="533781" cy="326086"/>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l-BE"/>
          </a:p>
        </p:txBody>
      </p:sp>
      <p:sp>
        <p:nvSpPr>
          <p:cNvPr id="3" name="Tijdelijke aanduiding voor datum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A9D5295-C872-4D75-A264-47CB102B49A5}" type="datetimeFigureOut">
              <a:rPr lang="nl-BE" smtClean="0"/>
              <a:t>1/08/2024</a:t>
            </a:fld>
            <a:endParaRPr lang="nl-BE"/>
          </a:p>
        </p:txBody>
      </p:sp>
      <p:sp>
        <p:nvSpPr>
          <p:cNvPr id="4" name="Tijdelijke aanduiding voor dia-afbeelding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nl-BE"/>
          </a:p>
        </p:txBody>
      </p:sp>
      <p:sp>
        <p:nvSpPr>
          <p:cNvPr id="5" name="Tijdelijke aanduiding voor notiti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5EEBF64-A1D1-4A70-B1CB-4B2A1552B067}" type="slidenum">
              <a:rPr lang="nl-BE" smtClean="0"/>
              <a:t>‹nr.›</a:t>
            </a:fld>
            <a:endParaRPr lang="nl-BE"/>
          </a:p>
        </p:txBody>
      </p:sp>
    </p:spTree>
    <p:extLst>
      <p:ext uri="{BB962C8B-B14F-4D97-AF65-F5344CB8AC3E}">
        <p14:creationId xmlns:p14="http://schemas.microsoft.com/office/powerpoint/2010/main" val="3400435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OK</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EBF64-A1D1-4A70-B1CB-4B2A1552B06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3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13537"/>
                </a:solidFill>
                <a:effectLst/>
                <a:latin typeface="Flanders Art Sans"/>
              </a:rPr>
              <a:t>OK</a:t>
            </a:r>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10</a:t>
            </a:fld>
            <a:endParaRPr lang="nl-BE"/>
          </a:p>
        </p:txBody>
      </p:sp>
    </p:spTree>
    <p:extLst>
      <p:ext uri="{BB962C8B-B14F-4D97-AF65-F5344CB8AC3E}">
        <p14:creationId xmlns:p14="http://schemas.microsoft.com/office/powerpoint/2010/main" val="303570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313537"/>
                </a:solidFill>
                <a:effectLst/>
                <a:latin typeface="Flanders Art Sans"/>
              </a:rPr>
              <a:t>OK</a:t>
            </a:r>
          </a:p>
          <a:p>
            <a:endParaRPr lang="nl-NL" b="0" i="0">
              <a:solidFill>
                <a:srgbClr val="313537"/>
              </a:solidFill>
              <a:effectLst/>
              <a:latin typeface="Flanders Art Sans"/>
            </a:endParaRPr>
          </a:p>
          <a:p>
            <a:endParaRPr lang="nl-BE"/>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11</a:t>
            </a:fld>
            <a:endParaRPr lang="nl-BE"/>
          </a:p>
        </p:txBody>
      </p:sp>
    </p:spTree>
    <p:extLst>
      <p:ext uri="{BB962C8B-B14F-4D97-AF65-F5344CB8AC3E}">
        <p14:creationId xmlns:p14="http://schemas.microsoft.com/office/powerpoint/2010/main" val="2286539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sz="1200" i="1" dirty="0"/>
              <a:t>Source: Environmental Barometer</a:t>
            </a:r>
          </a:p>
          <a:p>
            <a:endParaRPr lang="nl-BE" sz="1200" i="1" dirty="0"/>
          </a:p>
          <a:p>
            <a:r>
              <a:rPr lang="en" sz="1200" i="1" dirty="0"/>
              <a:t>Shift of environmental burden over the life cycle from energy to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latin typeface="FlandersArtSans-Regular" panose="00000500000000000000" pitchFamily="2" charset="0"/>
              </a:rPr>
              <a:t>Source: National Environmental Database Foundation</a:t>
            </a:r>
          </a:p>
          <a:p>
            <a:endParaRPr lang="nl-BE" dirty="0"/>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12</a:t>
            </a:fld>
            <a:endParaRPr lang="nl-BE"/>
          </a:p>
        </p:txBody>
      </p:sp>
    </p:spTree>
    <p:extLst>
      <p:ext uri="{BB962C8B-B14F-4D97-AF65-F5344CB8AC3E}">
        <p14:creationId xmlns:p14="http://schemas.microsoft.com/office/powerpoint/2010/main" val="1948687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93EE45B-FFF4-4ACC-8C28-FED040208BF7}" type="slidenum">
              <a:rPr lang="nl-BE" smtClean="0"/>
              <a:t>13</a:t>
            </a:fld>
            <a:endParaRPr lang="nl-BE"/>
          </a:p>
        </p:txBody>
      </p:sp>
    </p:spTree>
    <p:extLst>
      <p:ext uri="{BB962C8B-B14F-4D97-AF65-F5344CB8AC3E}">
        <p14:creationId xmlns:p14="http://schemas.microsoft.com/office/powerpoint/2010/main" val="4244768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ltLang="nl-BE" sz="1200">
                <a:latin typeface="inherit"/>
              </a:rPr>
              <a:t>A building is a </a:t>
            </a:r>
            <a:r>
              <a:rPr lang="nl-BE" altLang="nl-BE" sz="1200" err="1">
                <a:latin typeface="inherit"/>
              </a:rPr>
              <a:t>dynamic</a:t>
            </a:r>
            <a:r>
              <a:rPr lang="nl-BE" altLang="nl-BE" sz="1200">
                <a:latin typeface="inherit"/>
              </a:rPr>
              <a:t> element in a </a:t>
            </a:r>
            <a:r>
              <a:rPr lang="nl-BE" altLang="nl-BE" sz="1200" err="1">
                <a:latin typeface="inherit"/>
              </a:rPr>
              <a:t>dynamic</a:t>
            </a:r>
            <a:r>
              <a:rPr lang="nl-BE" altLang="nl-BE" sz="1200">
                <a:latin typeface="inherit"/>
              </a:rPr>
              <a:t> context</a:t>
            </a:r>
            <a:r>
              <a:rPr lang="nl-BE" altLang="nl-BE" sz="1200"/>
              <a:t>  -&gt; We </a:t>
            </a:r>
            <a:r>
              <a:rPr lang="nl-BE" altLang="nl-BE" sz="1200" err="1"/>
              <a:t>need</a:t>
            </a:r>
            <a:r>
              <a:rPr lang="nl-BE" altLang="nl-BE" sz="1200"/>
              <a:t> a plan</a:t>
            </a:r>
            <a:endParaRPr lang="nl-BE"/>
          </a:p>
        </p:txBody>
      </p:sp>
      <p:sp>
        <p:nvSpPr>
          <p:cNvPr id="4" name="Tijdelijke aanduiding voor dianummer 3"/>
          <p:cNvSpPr>
            <a:spLocks noGrp="1"/>
          </p:cNvSpPr>
          <p:nvPr>
            <p:ph type="sldNum" sz="quarter" idx="5"/>
          </p:nvPr>
        </p:nvSpPr>
        <p:spPr/>
        <p:txBody>
          <a:bodyPr/>
          <a:lstStyle/>
          <a:p>
            <a:fld id="{9DD36D3E-B35A-461B-B774-7C7299CB243D}" type="slidenum">
              <a:rPr lang="nl-BE" smtClean="0"/>
              <a:t>14</a:t>
            </a:fld>
            <a:endParaRPr lang="nl-BE"/>
          </a:p>
        </p:txBody>
      </p:sp>
    </p:spTree>
    <p:extLst>
      <p:ext uri="{BB962C8B-B14F-4D97-AF65-F5344CB8AC3E}">
        <p14:creationId xmlns:p14="http://schemas.microsoft.com/office/powerpoint/2010/main" val="3762770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15</a:t>
            </a:fld>
            <a:endParaRPr lang="nl-BE"/>
          </a:p>
        </p:txBody>
      </p:sp>
    </p:spTree>
    <p:extLst>
      <p:ext uri="{BB962C8B-B14F-4D97-AF65-F5344CB8AC3E}">
        <p14:creationId xmlns:p14="http://schemas.microsoft.com/office/powerpoint/2010/main" val="3401673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t>A thorough energy policy is not a one-hit wonder at HFB. The Facilities Department strives for higher energy efficiency in all its major projects than is stated in the current energy performance regulations . the role model of the Flemish government.</a:t>
            </a:r>
            <a:r>
              <a:rPr lang="en" sz="1800" dirty="0"/>
              <a:t> </a:t>
            </a:r>
            <a:r>
              <a:rPr lang="en" sz="1200" dirty="0"/>
              <a:t>Comparison of E-level building with E-level requirements that the building must meet.</a:t>
            </a:r>
          </a:p>
          <a:p>
            <a:r>
              <a:rPr lang="en" sz="1200" dirty="0"/>
              <a:t>Building with year of permit submission. Epeil requirement (EPB) corresponding to the period in which the building application was submitted. Since 2008, HFB has been building at least twice as efficiently as required by the government.</a:t>
            </a:r>
          </a:p>
          <a:p>
            <a:endParaRPr lang="nl-BE" dirty="0"/>
          </a:p>
          <a:p>
            <a:endParaRPr lang="nl-BE" dirty="0"/>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16</a:t>
            </a:fld>
            <a:endParaRPr lang="nl-BE"/>
          </a:p>
        </p:txBody>
      </p:sp>
    </p:spTree>
    <p:extLst>
      <p:ext uri="{BB962C8B-B14F-4D97-AF65-F5344CB8AC3E}">
        <p14:creationId xmlns:p14="http://schemas.microsoft.com/office/powerpoint/2010/main" val="2138456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17</a:t>
            </a:fld>
            <a:endParaRPr lang="nl-BE"/>
          </a:p>
        </p:txBody>
      </p:sp>
    </p:spTree>
    <p:extLst>
      <p:ext uri="{BB962C8B-B14F-4D97-AF65-F5344CB8AC3E}">
        <p14:creationId xmlns:p14="http://schemas.microsoft.com/office/powerpoint/2010/main" val="678025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sz="1200"/>
              <a:t>The quality of strategy and its implementation can only be seen and guaranteed AFTER a building has been put into use</a:t>
            </a:r>
          </a:p>
          <a:p>
            <a:pPr marL="285750" indent="-285750">
              <a:buFont typeface="Arial" panose="020B0604020202020204" pitchFamily="34" charset="0"/>
              <a:buChar char="•"/>
            </a:pPr>
            <a:r>
              <a:rPr lang="en" sz="1200"/>
              <a:t>Does the building deliver the desired performance?</a:t>
            </a:r>
          </a:p>
          <a:p>
            <a:pPr marL="285750" indent="-285750">
              <a:buFont typeface="Arial" panose="020B0604020202020204" pitchFamily="34" charset="0"/>
              <a:buChar char="•"/>
            </a:pPr>
            <a:r>
              <a:rPr lang="en" sz="1200"/>
              <a:t>Are there opportunities for improvement?</a:t>
            </a:r>
          </a:p>
          <a:p>
            <a:pPr marL="285750" indent="-285750">
              <a:buFont typeface="Arial" panose="020B0604020202020204" pitchFamily="34" charset="0"/>
              <a:buChar char="•"/>
            </a:pPr>
            <a:r>
              <a:rPr lang="en" sz="1200"/>
              <a:t>What about maintenance and management?</a:t>
            </a:r>
          </a:p>
          <a:p>
            <a:endParaRPr lang="nl-BE"/>
          </a:p>
          <a:p>
            <a:endParaRPr lang="nl-NL" b="0" i="0">
              <a:solidFill>
                <a:srgbClr val="313537"/>
              </a:solidFill>
              <a:effectLst/>
              <a:latin typeface="Flanders Art Sans"/>
            </a:endParaRPr>
          </a:p>
          <a:p>
            <a:endParaRPr lang="nl-BE"/>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18</a:t>
            </a:fld>
            <a:endParaRPr lang="nl-BE"/>
          </a:p>
        </p:txBody>
      </p:sp>
    </p:spTree>
    <p:extLst>
      <p:ext uri="{BB962C8B-B14F-4D97-AF65-F5344CB8AC3E}">
        <p14:creationId xmlns:p14="http://schemas.microsoft.com/office/powerpoint/2010/main" val="1613881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i="1" dirty="0">
              <a:latin typeface="FlandersArtSans-Regular" panose="00000500000000000000" pitchFamily="2" charset="0"/>
            </a:endParaRPr>
          </a:p>
          <a:p>
            <a:endParaRPr lang="nl-BE" dirty="0"/>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19</a:t>
            </a:fld>
            <a:endParaRPr lang="nl-BE"/>
          </a:p>
        </p:txBody>
      </p:sp>
    </p:spTree>
    <p:extLst>
      <p:ext uri="{BB962C8B-B14F-4D97-AF65-F5344CB8AC3E}">
        <p14:creationId xmlns:p14="http://schemas.microsoft.com/office/powerpoint/2010/main" val="207457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32B1D55-1FD8-4967-A927-6D5B01910E8F}" type="slidenum">
              <a:rPr lang="nl-BE" smtClean="0"/>
              <a:t>2</a:t>
            </a:fld>
            <a:endParaRPr lang="nl-BE"/>
          </a:p>
        </p:txBody>
      </p:sp>
    </p:spTree>
    <p:extLst>
      <p:ext uri="{BB962C8B-B14F-4D97-AF65-F5344CB8AC3E}">
        <p14:creationId xmlns:p14="http://schemas.microsoft.com/office/powerpoint/2010/main" val="3383280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 sz="1200" b="1" i="1" dirty="0">
                <a:effectLst/>
                <a:latin typeface="Flanders Art Sans"/>
                <a:ea typeface="Times New Roman" panose="02020603050405020304" pitchFamily="18" charset="0"/>
                <a:cs typeface="Times New Roman" panose="02020603050405020304" pitchFamily="18" charset="0"/>
              </a:rPr>
              <a:t>HSE requirements </a:t>
            </a:r>
            <a:r>
              <a:rPr lang="en" sz="1200" i="1" dirty="0">
                <a:effectLst/>
                <a:latin typeface="Flanders Art Sans"/>
                <a:ea typeface="Times New Roman" panose="02020603050405020304" pitchFamily="18" charset="0"/>
                <a:cs typeface="Times New Roman" panose="02020603050405020304" pitchFamily="18" charset="0"/>
              </a:rPr>
              <a:t>, the legislative framework surrounding </a:t>
            </a:r>
            <a:r>
              <a:rPr lang="en" sz="1200" b="1" i="1" dirty="0">
                <a:effectLst/>
                <a:latin typeface="Flanders Art Sans"/>
                <a:ea typeface="Times New Roman" panose="02020603050405020304" pitchFamily="18" charset="0"/>
                <a:cs typeface="Times New Roman" panose="02020603050405020304" pitchFamily="18" charset="0"/>
              </a:rPr>
              <a:t>Safety </a:t>
            </a:r>
            <a:r>
              <a:rPr lang="en" sz="1200" i="1" dirty="0">
                <a:effectLst/>
                <a:latin typeface="Flanders Art Sans"/>
                <a:ea typeface="Times New Roman" panose="02020603050405020304" pitchFamily="18" charset="0"/>
                <a:cs typeface="Times New Roman" panose="02020603050405020304" pitchFamily="18" charset="0"/>
              </a:rPr>
              <a:t>, </a:t>
            </a:r>
            <a:r>
              <a:rPr lang="en" sz="1200" b="1" i="1" dirty="0">
                <a:effectLst/>
                <a:latin typeface="Flanders Art Sans"/>
                <a:ea typeface="Times New Roman" panose="02020603050405020304" pitchFamily="18" charset="0"/>
                <a:cs typeface="Times New Roman" panose="02020603050405020304" pitchFamily="18" charset="0"/>
              </a:rPr>
              <a:t>Health </a:t>
            </a:r>
            <a:r>
              <a:rPr lang="en" sz="1200" i="1" dirty="0">
                <a:effectLst/>
                <a:latin typeface="Flanders Art Sans"/>
                <a:ea typeface="Times New Roman" panose="02020603050405020304" pitchFamily="18" charset="0"/>
                <a:cs typeface="Times New Roman" panose="02020603050405020304" pitchFamily="18" charset="0"/>
              </a:rPr>
              <a:t>and </a:t>
            </a:r>
            <a:r>
              <a:rPr lang="en" sz="1200" b="1" i="1" dirty="0">
                <a:effectLst/>
                <a:latin typeface="Flanders Art Sans"/>
                <a:ea typeface="Times New Roman" panose="02020603050405020304" pitchFamily="18" charset="0"/>
                <a:cs typeface="Times New Roman" panose="02020603050405020304" pitchFamily="18" charset="0"/>
              </a:rPr>
              <a:t>the </a:t>
            </a:r>
            <a:r>
              <a:rPr lang="en" sz="1200" i="1" dirty="0">
                <a:effectLst/>
                <a:latin typeface="Flanders Art Sans"/>
                <a:ea typeface="Times New Roman" panose="02020603050405020304" pitchFamily="18" charset="0"/>
                <a:cs typeface="Times New Roman" panose="02020603050405020304" pitchFamily="18" charset="0"/>
              </a:rPr>
              <a:t>Environment</a:t>
            </a:r>
            <a:endParaRPr lang="nl-BE"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l-BE" sz="1200" i="1" dirty="0">
              <a:latin typeface="FlandersArtSans-Regular" panose="00000500000000000000" pitchFamily="2" charset="0"/>
            </a:endParaRPr>
          </a:p>
          <a:p>
            <a:endParaRPr lang="nl-BE" dirty="0"/>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20</a:t>
            </a:fld>
            <a:endParaRPr lang="nl-BE"/>
          </a:p>
        </p:txBody>
      </p:sp>
    </p:spTree>
    <p:extLst>
      <p:ext uri="{BB962C8B-B14F-4D97-AF65-F5344CB8AC3E}">
        <p14:creationId xmlns:p14="http://schemas.microsoft.com/office/powerpoint/2010/main" val="2146211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How do we get </a:t>
            </a:r>
            <a:r>
              <a:rPr lang="nl-BE" err="1"/>
              <a:t>this</a:t>
            </a:r>
            <a:r>
              <a:rPr lang="nl-BE"/>
              <a:t> </a:t>
            </a:r>
            <a:r>
              <a:rPr lang="nl-BE" err="1"/>
              <a:t>managed</a:t>
            </a:r>
            <a:r>
              <a:rPr lang="nl-BE"/>
              <a:t>?</a:t>
            </a:r>
          </a:p>
        </p:txBody>
      </p:sp>
      <p:sp>
        <p:nvSpPr>
          <p:cNvPr id="4" name="Tijdelijke aanduiding voor dianummer 3"/>
          <p:cNvSpPr>
            <a:spLocks noGrp="1"/>
          </p:cNvSpPr>
          <p:nvPr>
            <p:ph type="sldNum" sz="quarter" idx="5"/>
          </p:nvPr>
        </p:nvSpPr>
        <p:spPr/>
        <p:txBody>
          <a:bodyPr/>
          <a:lstStyle/>
          <a:p>
            <a:fld id="{9DD36D3E-B35A-461B-B774-7C7299CB243D}" type="slidenum">
              <a:rPr lang="nl-BE" smtClean="0"/>
              <a:t>21</a:t>
            </a:fld>
            <a:endParaRPr lang="nl-BE"/>
          </a:p>
        </p:txBody>
      </p:sp>
    </p:spTree>
    <p:extLst>
      <p:ext uri="{BB962C8B-B14F-4D97-AF65-F5344CB8AC3E}">
        <p14:creationId xmlns:p14="http://schemas.microsoft.com/office/powerpoint/2010/main" val="451694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B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093EE45B-FFF4-4ACC-8C28-FED040208BF7}" type="slidenum">
              <a:rPr lang="nl-BE" smtClean="0"/>
              <a:t>23</a:t>
            </a:fld>
            <a:endParaRPr lang="nl-BE"/>
          </a:p>
        </p:txBody>
      </p:sp>
    </p:spTree>
    <p:extLst>
      <p:ext uri="{BB962C8B-B14F-4D97-AF65-F5344CB8AC3E}">
        <p14:creationId xmlns:p14="http://schemas.microsoft.com/office/powerpoint/2010/main" val="4048850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i="0" dirty="0">
              <a:solidFill>
                <a:srgbClr val="313537"/>
              </a:solidFill>
              <a:effectLst/>
              <a:latin typeface="Flanders Art Sans"/>
            </a:endParaRPr>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24</a:t>
            </a:fld>
            <a:endParaRPr lang="nl-BE"/>
          </a:p>
        </p:txBody>
      </p:sp>
    </p:spTree>
    <p:extLst>
      <p:ext uri="{BB962C8B-B14F-4D97-AF65-F5344CB8AC3E}">
        <p14:creationId xmlns:p14="http://schemas.microsoft.com/office/powerpoint/2010/main" val="2799317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auto" latinLnBrk="0"/>
            <a:r>
              <a:rPr lang="en" b="1" i="0" dirty="0">
                <a:solidFill>
                  <a:srgbClr val="313537"/>
                </a:solidFill>
                <a:effectLst/>
                <a:latin typeface="Flanders Art Sans"/>
              </a:rPr>
              <a:t>OK</a:t>
            </a:r>
          </a:p>
          <a:p>
            <a:pPr algn="l" fontAlgn="auto" latinLnBrk="0"/>
            <a:endParaRPr lang="nl-NL" b="1" i="0" dirty="0">
              <a:solidFill>
                <a:srgbClr val="313537"/>
              </a:solidFill>
              <a:effectLst/>
              <a:latin typeface="Flanders Art Sans"/>
            </a:endParaRPr>
          </a:p>
          <a:p>
            <a:pPr algn="l" fontAlgn="auto" latinLnBrk="0"/>
            <a:r>
              <a:rPr lang="en" b="1" i="0" dirty="0">
                <a:solidFill>
                  <a:srgbClr val="313537"/>
                </a:solidFill>
                <a:effectLst/>
                <a:latin typeface="Flanders Art Sans"/>
              </a:rPr>
              <a:t>In all our activities with a major impact on the environment and energy</a:t>
            </a:r>
            <a:endParaRPr lang="nl-NL" b="1" i="0" dirty="0">
              <a:solidFill>
                <a:srgbClr val="313537"/>
              </a:solidFill>
              <a:effectLst/>
              <a:latin typeface="merriweather" panose="00000500000000000000" pitchFamily="2" charset="0"/>
            </a:endParaRPr>
          </a:p>
          <a:p>
            <a:pPr algn="l" fontAlgn="auto" latinLnBrk="0"/>
            <a:r>
              <a:rPr lang="en" b="0" i="0" dirty="0">
                <a:solidFill>
                  <a:srgbClr val="313537"/>
                </a:solidFill>
                <a:effectLst/>
                <a:latin typeface="merriweather" panose="00000500000000000000" pitchFamily="2" charset="0"/>
              </a:rPr>
              <a:t>We focus on activities with a major impact on the environment </a:t>
            </a:r>
            <a:r>
              <a:rPr lang="en" b="0" i="0" dirty="0">
                <a:solidFill>
                  <a:srgbClr val="313537"/>
                </a:solidFill>
                <a:effectLst/>
                <a:latin typeface="Flanders Art Sans"/>
              </a:rPr>
              <a:t>. We determine this based on:</a:t>
            </a:r>
            <a:endParaRPr lang="nl-NL" b="0" i="0" dirty="0">
              <a:solidFill>
                <a:srgbClr val="313537"/>
              </a:solidFill>
              <a:effectLst/>
              <a:latin typeface="lato" panose="020F0502020204030203" pitchFamily="34" charset="0"/>
            </a:endParaRPr>
          </a:p>
          <a:p>
            <a:pPr algn="l" fontAlgn="auto">
              <a:buFont typeface="Arial" panose="020B0604020202020204" pitchFamily="34" charset="0"/>
              <a:buChar char="•"/>
            </a:pPr>
            <a:r>
              <a:rPr lang="en" b="1" i="0" dirty="0">
                <a:solidFill>
                  <a:srgbClr val="313537"/>
                </a:solidFill>
                <a:effectLst/>
                <a:latin typeface="Flanders Art Sans"/>
              </a:rPr>
              <a:t>Legislation and circulars </a:t>
            </a:r>
            <a:br>
              <a:rPr lang="nl-NL" b="0" i="0" dirty="0">
                <a:solidFill>
                  <a:srgbClr val="313537"/>
                </a:solidFill>
                <a:effectLst/>
                <a:latin typeface="merriweather" panose="00000500000000000000" pitchFamily="2" charset="0"/>
              </a:rPr>
            </a:br>
            <a:r>
              <a:rPr lang="en" b="0" i="0" dirty="0">
                <a:solidFill>
                  <a:srgbClr val="313537"/>
                </a:solidFill>
                <a:effectLst/>
                <a:latin typeface="merriweather" panose="00000500000000000000" pitchFamily="2" charset="0"/>
              </a:rPr>
              <a:t>For example, we ensure that the conditions in environmental permits are complied with in our buildings.</a:t>
            </a:r>
            <a:endParaRPr lang="nl-NL" b="0" i="0" dirty="0">
              <a:solidFill>
                <a:srgbClr val="313537"/>
              </a:solidFill>
              <a:effectLst/>
              <a:latin typeface="lato" panose="020F0502020204030203" pitchFamily="34" charset="0"/>
            </a:endParaRPr>
          </a:p>
          <a:p>
            <a:pPr algn="l" fontAlgn="auto">
              <a:buFont typeface="Arial" panose="020B0604020202020204" pitchFamily="34" charset="0"/>
              <a:buChar char="•"/>
            </a:pPr>
            <a:r>
              <a:rPr lang="en" b="1" i="0" dirty="0">
                <a:solidFill>
                  <a:srgbClr val="313537"/>
                </a:solidFill>
                <a:effectLst/>
                <a:latin typeface="Flanders Art Sans"/>
              </a:rPr>
              <a:t>Stakeholder survey </a:t>
            </a:r>
            <a:br>
              <a:rPr lang="nl-NL" b="0" i="0" dirty="0">
                <a:solidFill>
                  <a:srgbClr val="313537"/>
                </a:solidFill>
                <a:effectLst/>
                <a:latin typeface="merriweather" panose="00000500000000000000" pitchFamily="2" charset="0"/>
              </a:rPr>
            </a:br>
            <a:r>
              <a:rPr lang="en" b="0" i="0" dirty="0">
                <a:solidFill>
                  <a:srgbClr val="313537"/>
                </a:solidFill>
                <a:effectLst/>
                <a:latin typeface="merriweather" panose="00000500000000000000" pitchFamily="2" charset="0"/>
              </a:rPr>
              <a:t>We take into account the input of the users of our buildings and specialized entities such as the Environment Department.</a:t>
            </a:r>
            <a:endParaRPr lang="nl-NL" b="0" i="0" dirty="0">
              <a:solidFill>
                <a:srgbClr val="313537"/>
              </a:solidFill>
              <a:effectLst/>
              <a:latin typeface="lato" panose="020F0502020204030203" pitchFamily="34" charset="0"/>
            </a:endParaRPr>
          </a:p>
          <a:p>
            <a:pPr algn="l" fontAlgn="auto">
              <a:buFont typeface="Arial" panose="020B0604020202020204" pitchFamily="34" charset="0"/>
              <a:buChar char="•"/>
            </a:pPr>
            <a:r>
              <a:rPr lang="en" b="1" i="0" dirty="0">
                <a:solidFill>
                  <a:srgbClr val="313537"/>
                </a:solidFill>
                <a:effectLst/>
                <a:latin typeface="Flanders Art Sans"/>
              </a:rPr>
              <a:t>Our sustainability commitments </a:t>
            </a:r>
            <a:br>
              <a:rPr lang="nl-NL" b="0" i="0" dirty="0">
                <a:solidFill>
                  <a:srgbClr val="313537"/>
                </a:solidFill>
                <a:effectLst/>
                <a:latin typeface="merriweather" panose="00000500000000000000" pitchFamily="2" charset="0"/>
              </a:rPr>
            </a:br>
            <a:r>
              <a:rPr lang="en" b="0" i="0" dirty="0">
                <a:solidFill>
                  <a:srgbClr val="000000"/>
                </a:solidFill>
                <a:effectLst/>
                <a:latin typeface="Flanders Art Sans"/>
              </a:rPr>
              <a:t>Our environmental policy is integrated into our sustainability policy.</a:t>
            </a:r>
            <a:endParaRPr lang="nl-NL" b="0" i="0" dirty="0">
              <a:solidFill>
                <a:srgbClr val="313537"/>
              </a:solidFill>
              <a:effectLst/>
              <a:latin typeface="lato" panose="020F0502020204030203" pitchFamily="34" charset="0"/>
            </a:endParaRPr>
          </a:p>
          <a:p>
            <a:pPr algn="l" fontAlgn="auto">
              <a:buFont typeface="Arial" panose="020B0604020202020204" pitchFamily="34" charset="0"/>
              <a:buChar char="•"/>
            </a:pPr>
            <a:r>
              <a:rPr lang="en" b="1" i="0" dirty="0">
                <a:solidFill>
                  <a:srgbClr val="313537"/>
                </a:solidFill>
                <a:effectLst/>
                <a:latin typeface="Flanders Art Sans"/>
              </a:rPr>
              <a:t>Environmental risks </a:t>
            </a:r>
            <a:br>
              <a:rPr lang="nl-NL" b="0" i="0" dirty="0">
                <a:solidFill>
                  <a:srgbClr val="313537"/>
                </a:solidFill>
                <a:effectLst/>
                <a:latin typeface="merriweather" panose="00000500000000000000" pitchFamily="2" charset="0"/>
              </a:rPr>
            </a:br>
            <a:r>
              <a:rPr lang="en" b="0" i="0" dirty="0">
                <a:solidFill>
                  <a:srgbClr val="313537"/>
                </a:solidFill>
                <a:effectLst/>
                <a:latin typeface="merriweather" panose="00000500000000000000" pitchFamily="2" charset="0"/>
              </a:rPr>
              <a:t>We limit the risk of refrigerant gas leaks through work instructions that determine optimal maintenance of refrigeration installations.</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080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auto"/>
            <a:r>
              <a:rPr lang="en" b="0" i="0">
                <a:solidFill>
                  <a:srgbClr val="313537"/>
                </a:solidFill>
                <a:effectLst/>
                <a:latin typeface="Flanders Art Sans"/>
              </a:rPr>
              <a:t>OK</a:t>
            </a:r>
          </a:p>
          <a:p>
            <a:pPr algn="l" fontAlgn="auto"/>
            <a:endParaRPr lang="nl-NL" b="0" i="0">
              <a:solidFill>
                <a:srgbClr val="313537"/>
              </a:solidFill>
              <a:effectLst/>
              <a:latin typeface="Flanders Art Sans"/>
            </a:endParaRPr>
          </a:p>
          <a:p>
            <a:pPr algn="l" fontAlgn="auto"/>
            <a:r>
              <a:rPr lang="en" b="0" i="0">
                <a:solidFill>
                  <a:srgbClr val="313537"/>
                </a:solidFill>
                <a:effectLst/>
                <a:latin typeface="Flanders Art Sans"/>
              </a:rPr>
              <a:t>At the start of the ISO50001 project, the Facilities Department managed approximately 140 buildings and paid the energy bills of 57 of these buildings.</a:t>
            </a:r>
          </a:p>
          <a:p>
            <a:pPr algn="l" fontAlgn="auto"/>
            <a:endParaRPr lang="nl-NL" b="0" i="0">
              <a:solidFill>
                <a:srgbClr val="313537"/>
              </a:solidFill>
              <a:effectLst/>
              <a:latin typeface="Flanders Art Sans"/>
            </a:endParaRPr>
          </a:p>
          <a:p>
            <a:pPr algn="l" fontAlgn="auto">
              <a:buFont typeface="Arial" panose="020B0604020202020204" pitchFamily="34" charset="0"/>
              <a:buChar char="•"/>
            </a:pPr>
            <a:r>
              <a:rPr lang="en" b="0" i="0">
                <a:solidFill>
                  <a:srgbClr val="313537"/>
                </a:solidFill>
                <a:effectLst/>
                <a:latin typeface="Flanders Art Sans"/>
              </a:rPr>
              <a:t>the </a:t>
            </a:r>
            <a:r>
              <a:rPr lang="en" b="1" i="0">
                <a:solidFill>
                  <a:srgbClr val="313537"/>
                </a:solidFill>
                <a:effectLst/>
                <a:latin typeface="Flanders Art Sans"/>
              </a:rPr>
              <a:t>main administrative buildings </a:t>
            </a:r>
            <a:r>
              <a:rPr lang="en" b="0" i="0">
                <a:solidFill>
                  <a:srgbClr val="313537"/>
                </a:solidFill>
                <a:effectLst/>
                <a:latin typeface="Flanders Art Sans"/>
              </a:rPr>
              <a:t>were responsible for more than 80% of energy consumption.</a:t>
            </a:r>
          </a:p>
          <a:p>
            <a:pPr algn="l" fontAlgn="auto">
              <a:buFont typeface="Arial" panose="020B0604020202020204" pitchFamily="34" charset="0"/>
              <a:buChar char="•"/>
            </a:pPr>
            <a:r>
              <a:rPr lang="en" b="0" i="0">
                <a:solidFill>
                  <a:srgbClr val="313537"/>
                </a:solidFill>
                <a:effectLst/>
                <a:latin typeface="Flanders Art Sans"/>
              </a:rPr>
              <a:t>The local team in these buildings was trained first as an energy team and then as an </a:t>
            </a:r>
            <a:r>
              <a:rPr lang="en" b="1" i="0">
                <a:solidFill>
                  <a:srgbClr val="313537"/>
                </a:solidFill>
                <a:effectLst/>
                <a:latin typeface="Flanders Art Sans"/>
              </a:rPr>
              <a:t>environmental team </a:t>
            </a:r>
            <a:r>
              <a:rPr lang="en" b="0" i="0">
                <a:solidFill>
                  <a:srgbClr val="313537"/>
                </a:solidFill>
                <a:effectLst/>
                <a:latin typeface="Flanders Art Sans"/>
              </a:rPr>
              <a:t>.</a:t>
            </a:r>
          </a:p>
          <a:p>
            <a:pPr algn="l" fontAlgn="auto">
              <a:buFont typeface="Arial" panose="020B0604020202020204" pitchFamily="34" charset="0"/>
              <a:buChar char="•"/>
            </a:pPr>
            <a:endParaRPr lang="nl-NL" b="0" i="0">
              <a:solidFill>
                <a:srgbClr val="313537"/>
              </a:solidFill>
              <a:effectLst/>
              <a:latin typeface="Flanders Art Sans"/>
            </a:endParaRPr>
          </a:p>
          <a:p>
            <a:pPr algn="l" fontAlgn="auto"/>
            <a:r>
              <a:rPr lang="en" b="0" i="0">
                <a:solidFill>
                  <a:srgbClr val="313537"/>
                </a:solidFill>
                <a:effectLst/>
                <a:latin typeface="Flanders Art Sans"/>
              </a:rPr>
              <a:t>It was therefore a logical choice to define the ISO 50001 scope at the outset for these large administrative office buildings and to involve the local team in energy management.</a:t>
            </a:r>
          </a:p>
          <a:p>
            <a:pPr algn="l" fontAlgn="auto"/>
            <a:endParaRPr lang="nl-NL" b="0" i="0">
              <a:solidFill>
                <a:srgbClr val="313537"/>
              </a:solidFill>
              <a:effectLst/>
              <a:latin typeface="Flanders Art Sans"/>
            </a:endParaRPr>
          </a:p>
          <a:p>
            <a:pPr algn="l" fontAlgn="auto"/>
            <a:r>
              <a:rPr lang="en" b="0" i="0">
                <a:solidFill>
                  <a:srgbClr val="313537"/>
                </a:solidFill>
                <a:effectLst/>
                <a:latin typeface="Flanders Art Sans"/>
              </a:rPr>
              <a:t>Our large administrative buildings cover </a:t>
            </a:r>
            <a:r>
              <a:rPr lang="en" b="1" i="0">
                <a:solidFill>
                  <a:srgbClr val="313537"/>
                </a:solidFill>
                <a:effectLst/>
                <a:latin typeface="Flanders Art Sans"/>
              </a:rPr>
              <a:t>84% </a:t>
            </a:r>
            <a:r>
              <a:rPr lang="en" b="0" i="0">
                <a:solidFill>
                  <a:srgbClr val="313537"/>
                </a:solidFill>
                <a:effectLst/>
                <a:latin typeface="Flanders Art Sans"/>
              </a:rPr>
              <a:t>of the surface area of all our buildings under management.</a:t>
            </a:r>
          </a:p>
          <a:p>
            <a:pPr algn="l" fontAlgn="auto"/>
            <a:r>
              <a:rPr lang="en" b="0" i="0">
                <a:solidFill>
                  <a:srgbClr val="313537"/>
                </a:solidFill>
                <a:effectLst/>
                <a:latin typeface="Flanders Art Sans"/>
              </a:rPr>
              <a:t>Our large administrative buildings have a share of </a:t>
            </a:r>
            <a:r>
              <a:rPr lang="en" b="1" i="0">
                <a:solidFill>
                  <a:srgbClr val="313537"/>
                </a:solidFill>
                <a:effectLst/>
                <a:latin typeface="Flanders Art Sans"/>
              </a:rPr>
              <a:t>93% </a:t>
            </a:r>
            <a:r>
              <a:rPr lang="en" b="0" i="0">
                <a:solidFill>
                  <a:srgbClr val="313537"/>
                </a:solidFill>
                <a:effectLst/>
                <a:latin typeface="Flanders Art Sans"/>
              </a:rPr>
              <a:t>of </a:t>
            </a:r>
            <a:r>
              <a:rPr lang="en" b="0" i="0" err="1">
                <a:solidFill>
                  <a:srgbClr val="313537"/>
                </a:solidFill>
                <a:effectLst/>
                <a:latin typeface="Flanders Art Sans"/>
              </a:rPr>
              <a:t>our </a:t>
            </a:r>
            <a:r>
              <a:rPr lang="en" b="0" i="0">
                <a:solidFill>
                  <a:srgbClr val="313537"/>
                </a:solidFill>
                <a:effectLst/>
                <a:latin typeface="Flanders Art Sans"/>
              </a:rPr>
              <a:t>total electricity consumption.</a:t>
            </a:r>
          </a:p>
          <a:p>
            <a:pPr algn="l" fontAlgn="auto"/>
            <a:endParaRPr lang="nl-NL" b="0" i="0">
              <a:solidFill>
                <a:srgbClr val="313537"/>
              </a:solidFill>
              <a:effectLst/>
              <a:latin typeface="Flanders Art Sans"/>
            </a:endParaRPr>
          </a:p>
          <a:p>
            <a:pPr algn="l" fontAlgn="auto"/>
            <a:r>
              <a:rPr lang="en" b="0" i="0">
                <a:solidFill>
                  <a:srgbClr val="313537"/>
                </a:solidFill>
                <a:effectLst/>
                <a:latin typeface="Flanders Art Sans"/>
              </a:rPr>
              <a:t>Our large administrative buildings have a share of </a:t>
            </a:r>
            <a:r>
              <a:rPr lang="en" b="1" i="0">
                <a:solidFill>
                  <a:srgbClr val="313537"/>
                </a:solidFill>
                <a:effectLst/>
                <a:latin typeface="Flanders Art Sans"/>
              </a:rPr>
              <a:t>86% </a:t>
            </a:r>
            <a:r>
              <a:rPr lang="en" b="0" i="0">
                <a:solidFill>
                  <a:srgbClr val="313537"/>
                </a:solidFill>
                <a:effectLst/>
                <a:latin typeface="Flanders Art Sans"/>
              </a:rPr>
              <a:t>of </a:t>
            </a:r>
            <a:r>
              <a:rPr lang="en" b="0" i="0" err="1">
                <a:solidFill>
                  <a:srgbClr val="313537"/>
                </a:solidFill>
                <a:effectLst/>
                <a:latin typeface="Flanders Art Sans"/>
              </a:rPr>
              <a:t>our </a:t>
            </a:r>
            <a:r>
              <a:rPr lang="en" b="0" i="0">
                <a:solidFill>
                  <a:srgbClr val="313537"/>
                </a:solidFill>
                <a:effectLst/>
                <a:latin typeface="Flanders Art Sans"/>
              </a:rPr>
              <a:t>total natural gas consumption.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EBF64-A1D1-4A70-B1CB-4B2A1552B06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200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a:t>OK</a:t>
            </a:r>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27</a:t>
            </a:fld>
            <a:endParaRPr lang="nl-BE"/>
          </a:p>
        </p:txBody>
      </p:sp>
    </p:spTree>
    <p:extLst>
      <p:ext uri="{BB962C8B-B14F-4D97-AF65-F5344CB8AC3E}">
        <p14:creationId xmlns:p14="http://schemas.microsoft.com/office/powerpoint/2010/main" val="701359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OK</a:t>
            </a:r>
          </a:p>
          <a:p>
            <a:endParaRPr lang="nl-BE"/>
          </a:p>
          <a:p>
            <a:r>
              <a:rPr lang="nl-BE"/>
              <a:t>Culture </a:t>
            </a:r>
            <a:r>
              <a:rPr lang="nl-BE" err="1"/>
              <a:t>eats</a:t>
            </a:r>
            <a:r>
              <a:rPr lang="nl-BE"/>
              <a:t> </a:t>
            </a:r>
            <a:r>
              <a:rPr lang="nl-BE" err="1"/>
              <a:t>strategy</a:t>
            </a:r>
            <a:r>
              <a:rPr lang="nl-BE"/>
              <a:t> </a:t>
            </a:r>
            <a:r>
              <a:rPr lang="nl-BE" err="1"/>
              <a:t>fior</a:t>
            </a:r>
            <a:r>
              <a:rPr lang="nl-BE"/>
              <a:t> </a:t>
            </a:r>
            <a:r>
              <a:rPr lang="nl-BE" err="1"/>
              <a:t>breakfast</a:t>
            </a:r>
            <a:r>
              <a:rPr lang="nl-BE"/>
              <a:t> P. </a:t>
            </a:r>
            <a:r>
              <a:rPr lang="nl-BE" err="1"/>
              <a:t>Drucker</a:t>
            </a:r>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410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en" sz="1200" b="0" i="0" dirty="0">
                <a:solidFill>
                  <a:srgbClr val="313537"/>
                </a:solidFill>
                <a:effectLst/>
              </a:rPr>
              <a:t>OK</a:t>
            </a:r>
          </a:p>
          <a:p>
            <a:pPr algn="l" fontAlgn="base"/>
            <a:endParaRPr lang="nl-NL" sz="1200" b="0" i="0" dirty="0">
              <a:solidFill>
                <a:srgbClr val="313537"/>
              </a:solidFill>
              <a:effectLst/>
            </a:endParaRPr>
          </a:p>
          <a:p>
            <a:pPr algn="l" fontAlgn="base"/>
            <a:r>
              <a:rPr lang="en" sz="1200" b="0" i="0" dirty="0">
                <a:solidFill>
                  <a:srgbClr val="313537"/>
                </a:solidFill>
                <a:effectLst/>
              </a:rPr>
              <a:t>With almost 30,000 employees and its many buildings, the Flemish government has a major environmental impact. These employees move, create waste, consume, ...</a:t>
            </a:r>
          </a:p>
          <a:p>
            <a:pPr algn="l" fontAlgn="base"/>
            <a:r>
              <a:rPr lang="en" sz="1200" dirty="0">
                <a:solidFill>
                  <a:srgbClr val="313537"/>
                </a:solidFill>
              </a:rPr>
              <a:t>The </a:t>
            </a:r>
            <a:r>
              <a:rPr lang="en" sz="1200" b="0" i="0" dirty="0">
                <a:solidFill>
                  <a:srgbClr val="313537"/>
                </a:solidFill>
                <a:effectLst/>
              </a:rPr>
              <a:t>impact of HFB reaches further. When purchasing products and services, the </a:t>
            </a:r>
            <a:r>
              <a:rPr lang="en" sz="1200" i="0" dirty="0">
                <a:solidFill>
                  <a:srgbClr val="313537"/>
                </a:solidFill>
                <a:effectLst/>
              </a:rPr>
              <a:t>purchasing center takes </a:t>
            </a:r>
            <a:r>
              <a:rPr lang="en" sz="1200" b="0" i="0" dirty="0">
                <a:solidFill>
                  <a:srgbClr val="313537"/>
                </a:solidFill>
                <a:effectLst/>
              </a:rPr>
              <a:t>environmental requirements into account. This creates a strong leverage effect. Every cutlery with attention to the environment inspires several suppliers to give the best of themselves.</a:t>
            </a:r>
          </a:p>
          <a:p>
            <a:pPr algn="l" fontAlgn="base"/>
            <a:r>
              <a:rPr lang="en" sz="1200" b="0" i="0" dirty="0">
                <a:solidFill>
                  <a:srgbClr val="313537"/>
                </a:solidFill>
                <a:effectLst/>
              </a:rPr>
              <a:t>Examples of framework contracts with attention to the environment: Sustainable office materials, Circular paper, Circular furniture, Packaging material </a:t>
            </a:r>
            <a:r>
              <a:rPr lang="en" sz="1200" dirty="0">
                <a:solidFill>
                  <a:srgbClr val="313537"/>
                </a:solidFill>
              </a:rPr>
              <a:t>, </a:t>
            </a:r>
            <a:r>
              <a:rPr lang="en" sz="1200" b="0" i="0" dirty="0">
                <a:solidFill>
                  <a:srgbClr val="313537"/>
                </a:solidFill>
                <a:effectLst/>
              </a:rPr>
              <a:t>Green management </a:t>
            </a:r>
            <a:r>
              <a:rPr lang="en" sz="1200" dirty="0">
                <a:solidFill>
                  <a:srgbClr val="313537"/>
                </a:solidFill>
              </a:rPr>
              <a:t>, </a:t>
            </a:r>
            <a:r>
              <a:rPr lang="en" sz="1200" b="0" i="0" dirty="0">
                <a:solidFill>
                  <a:srgbClr val="313537"/>
                </a:solidFill>
                <a:effectLst/>
              </a:rPr>
              <a:t>Mobility </a:t>
            </a:r>
            <a:r>
              <a:rPr lang="en" sz="1200" dirty="0">
                <a:solidFill>
                  <a:srgbClr val="313537"/>
                </a:solidFill>
              </a:rPr>
              <a:t>, Waste </a:t>
            </a:r>
            <a:endParaRPr lang="nl-NL" sz="1200" b="0" i="0" dirty="0">
              <a:solidFill>
                <a:srgbClr val="313537"/>
              </a:solidFill>
              <a:effectLst/>
            </a:endParaRPr>
          </a:p>
          <a:p>
            <a:endParaRPr lang="nl-BE" dirty="0"/>
          </a:p>
          <a:p>
            <a:endParaRPr lang="nl-BE" dirty="0"/>
          </a:p>
        </p:txBody>
      </p:sp>
      <p:sp>
        <p:nvSpPr>
          <p:cNvPr id="4" name="Tijdelijke aanduiding voor dianummer 3"/>
          <p:cNvSpPr>
            <a:spLocks noGrp="1"/>
          </p:cNvSpPr>
          <p:nvPr>
            <p:ph type="sldNum" sz="quarter" idx="5"/>
          </p:nvPr>
        </p:nvSpPr>
        <p:spPr/>
        <p:txBody>
          <a:bodyPr/>
          <a:lstStyle/>
          <a:p>
            <a:fld id="{093EE45B-FFF4-4ACC-8C28-FED040208BF7}" type="slidenum">
              <a:rPr lang="nl-BE" smtClean="0"/>
              <a:t>29</a:t>
            </a:fld>
            <a:endParaRPr lang="nl-BE"/>
          </a:p>
        </p:txBody>
      </p:sp>
    </p:spTree>
    <p:extLst>
      <p:ext uri="{BB962C8B-B14F-4D97-AF65-F5344CB8AC3E}">
        <p14:creationId xmlns:p14="http://schemas.microsoft.com/office/powerpoint/2010/main" val="385230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OK</a:t>
            </a:r>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30</a:t>
            </a:fld>
            <a:endParaRPr lang="nl-BE"/>
          </a:p>
        </p:txBody>
      </p:sp>
    </p:spTree>
    <p:extLst>
      <p:ext uri="{BB962C8B-B14F-4D97-AF65-F5344CB8AC3E}">
        <p14:creationId xmlns:p14="http://schemas.microsoft.com/office/powerpoint/2010/main" val="110360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3</a:t>
            </a:fld>
            <a:endParaRPr lang="nl-BE"/>
          </a:p>
        </p:txBody>
      </p:sp>
    </p:spTree>
    <p:extLst>
      <p:ext uri="{BB962C8B-B14F-4D97-AF65-F5344CB8AC3E}">
        <p14:creationId xmlns:p14="http://schemas.microsoft.com/office/powerpoint/2010/main" val="2040815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en" b="1" i="0" dirty="0">
                <a:solidFill>
                  <a:srgbClr val="313537"/>
                </a:solidFill>
                <a:effectLst/>
                <a:latin typeface="merriweather" panose="00000500000000000000" pitchFamily="2" charset="0"/>
              </a:rPr>
              <a:t>OK</a:t>
            </a:r>
          </a:p>
          <a:p>
            <a:pPr algn="l" fontAlgn="base"/>
            <a:endParaRPr lang="nl-NL" b="1" i="0" dirty="0">
              <a:solidFill>
                <a:srgbClr val="313537"/>
              </a:solidFill>
              <a:effectLst/>
              <a:latin typeface="merriweather" panose="00000500000000000000" pitchFamily="2" charset="0"/>
            </a:endParaRPr>
          </a:p>
          <a:p>
            <a:pPr algn="l" fontAlgn="base" latinLnBrk="0"/>
            <a:r>
              <a:rPr lang="en" b="0" i="0" dirty="0">
                <a:solidFill>
                  <a:srgbClr val="313537"/>
                </a:solidFill>
                <a:effectLst/>
                <a:latin typeface="merriweather" panose="00000500000000000000" pitchFamily="2" charset="0"/>
              </a:rPr>
              <a:t>From 2023 we will move into 'Office 2023' - our new office building in the North District in Brussels: a unique, sustainable and circular building.</a:t>
            </a:r>
            <a:endParaRPr lang="nl-NL" b="0" i="0" dirty="0">
              <a:solidFill>
                <a:srgbClr val="313537"/>
              </a:solidFill>
              <a:effectLst/>
              <a:latin typeface="lato" panose="020F0502020204030203" pitchFamily="34" charset="0"/>
            </a:endParaRPr>
          </a:p>
          <a:p>
            <a:pPr algn="l" fontAlgn="base">
              <a:buFont typeface="Arial" panose="020B0604020202020204" pitchFamily="34" charset="0"/>
              <a:buChar char="•"/>
            </a:pPr>
            <a:r>
              <a:rPr lang="en" b="0" i="0" dirty="0">
                <a:solidFill>
                  <a:srgbClr val="313537"/>
                </a:solidFill>
                <a:effectLst/>
                <a:latin typeface="merriweather" panose="00000500000000000000" pitchFamily="2" charset="0"/>
              </a:rPr>
              <a:t>The design achieves the "excellent" certificate according to the </a:t>
            </a:r>
            <a:r>
              <a:rPr lang="en" b="1" i="0" dirty="0">
                <a:solidFill>
                  <a:srgbClr val="313537"/>
                </a:solidFill>
                <a:effectLst/>
                <a:latin typeface="var(--font-family-body)"/>
              </a:rPr>
              <a:t>GRO sustainability meter.</a:t>
            </a:r>
            <a:r>
              <a:rPr lang="en" b="0" i="0" dirty="0">
                <a:solidFill>
                  <a:srgbClr val="313537"/>
                </a:solidFill>
                <a:effectLst/>
                <a:latin typeface="merriweather" panose="00000500000000000000" pitchFamily="2" charset="0"/>
              </a:rPr>
              <a:t> </a:t>
            </a:r>
            <a:endParaRPr lang="nl-NL" b="0" i="0" dirty="0">
              <a:solidFill>
                <a:srgbClr val="313537"/>
              </a:solidFill>
              <a:effectLst/>
              <a:latin typeface="lato" panose="020F0502020204030203" pitchFamily="34" charset="0"/>
            </a:endParaRPr>
          </a:p>
          <a:p>
            <a:pPr algn="l" fontAlgn="base">
              <a:buFont typeface="Arial" panose="020B0604020202020204" pitchFamily="34" charset="0"/>
              <a:buChar char="•"/>
            </a:pPr>
            <a:r>
              <a:rPr lang="en" b="0" i="0" dirty="0">
                <a:solidFill>
                  <a:srgbClr val="313537"/>
                </a:solidFill>
                <a:effectLst/>
                <a:latin typeface="merriweather" panose="00000500000000000000" pitchFamily="2" charset="0"/>
              </a:rPr>
              <a:t>The </a:t>
            </a:r>
            <a:r>
              <a:rPr lang="en" b="1" i="0" dirty="0">
                <a:solidFill>
                  <a:srgbClr val="313537"/>
                </a:solidFill>
                <a:effectLst/>
                <a:latin typeface="merriweather" panose="00000500000000000000" pitchFamily="2" charset="0"/>
              </a:rPr>
              <a:t>E-level </a:t>
            </a:r>
            <a:r>
              <a:rPr lang="en" b="0" i="0" dirty="0">
                <a:solidFill>
                  <a:srgbClr val="313537"/>
                </a:solidFill>
                <a:effectLst/>
                <a:latin typeface="merriweather" panose="00000500000000000000" pitchFamily="2" charset="0"/>
              </a:rPr>
              <a:t>- which reflects the energy performance of a building - is the lowest of all our buildings (E15), partly thanks to the cold-heat storage system in the underground and the extensive applications of solar panels on the roof and side walls.</a:t>
            </a:r>
            <a:endParaRPr lang="nl-NL" b="0" i="0" dirty="0">
              <a:solidFill>
                <a:srgbClr val="313537"/>
              </a:solidFill>
              <a:effectLst/>
              <a:latin typeface="lato" panose="020F0502020204030203" pitchFamily="34" charset="0"/>
            </a:endParaRPr>
          </a:p>
          <a:p>
            <a:pPr algn="l" fontAlgn="base">
              <a:buFont typeface="Arial" panose="020B0604020202020204" pitchFamily="34" charset="0"/>
              <a:buChar char="•"/>
            </a:pPr>
            <a:r>
              <a:rPr lang="en" b="0" i="0" dirty="0">
                <a:solidFill>
                  <a:srgbClr val="313537"/>
                </a:solidFill>
                <a:effectLst/>
                <a:latin typeface="merriweather" panose="00000500000000000000" pitchFamily="2" charset="0"/>
              </a:rPr>
              <a:t>The bar is also high in the field of </a:t>
            </a:r>
            <a:r>
              <a:rPr lang="en" b="1" i="0" dirty="0">
                <a:solidFill>
                  <a:srgbClr val="313537"/>
                </a:solidFill>
                <a:effectLst/>
                <a:latin typeface="var(--font-family-body)"/>
              </a:rPr>
              <a:t>circularity . </a:t>
            </a:r>
            <a:r>
              <a:rPr lang="en" b="0" i="0" dirty="0">
                <a:solidFill>
                  <a:srgbClr val="313537"/>
                </a:solidFill>
                <a:effectLst/>
                <a:latin typeface="merriweather" panose="00000500000000000000" pitchFamily="2" charset="0"/>
              </a:rPr>
              <a:t>The underground floors and circulation cores of the original building will be retained. What is torn down is given new life. The new building will consist of 50% reused or recycled materials on site.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31</a:t>
            </a:fld>
            <a:endParaRPr lang="nl-BE"/>
          </a:p>
        </p:txBody>
      </p:sp>
    </p:spTree>
    <p:extLst>
      <p:ext uri="{BB962C8B-B14F-4D97-AF65-F5344CB8AC3E}">
        <p14:creationId xmlns:p14="http://schemas.microsoft.com/office/powerpoint/2010/main" val="14920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b="0" i="0" dirty="0">
                <a:solidFill>
                  <a:srgbClr val="282828"/>
                </a:solidFill>
                <a:effectLst/>
                <a:latin typeface="Lato" panose="020F0502020204030203" pitchFamily="34" charset="0"/>
              </a:rPr>
              <a:t>OK</a:t>
            </a:r>
          </a:p>
          <a:p>
            <a:endParaRPr lang="nl-NL" b="0" i="0" dirty="0">
              <a:solidFill>
                <a:srgbClr val="282828"/>
              </a:solidFill>
              <a:effectLst/>
              <a:latin typeface="Lato" panose="020F0502020204030203" pitchFamily="34" charset="0"/>
            </a:endParaRPr>
          </a:p>
          <a:p>
            <a:r>
              <a:rPr lang="en" b="0" i="0" dirty="0">
                <a:solidFill>
                  <a:srgbClr val="282828"/>
                </a:solidFill>
                <a:effectLst/>
                <a:latin typeface="Lato" panose="020F0502020204030203" pitchFamily="34" charset="0"/>
              </a:rPr>
              <a:t>Catering: We strive for a sustainable offering in restaurants and coffee bars. There is always a vegetarian and vegan alternative. In addition, we limit food loss and reduce single-use packaging to a minimum.</a:t>
            </a:r>
          </a:p>
          <a:p>
            <a:endParaRPr lang="nl-NL" b="0" i="0" dirty="0">
              <a:solidFill>
                <a:srgbClr val="282828"/>
              </a:solidFill>
              <a:effectLst/>
              <a:latin typeface="Lato" panose="020F0502020204030203" pitchFamily="34" charset="0"/>
            </a:endParaRPr>
          </a:p>
          <a:p>
            <a:r>
              <a:rPr lang="en" b="0" i="0" dirty="0">
                <a:solidFill>
                  <a:srgbClr val="282828"/>
                </a:solidFill>
                <a:effectLst/>
                <a:latin typeface="Lato" panose="020F0502020204030203" pitchFamily="34" charset="0"/>
              </a:rPr>
              <a:t>Cleaning: We clean with products based on good bacteria, reducing the use of water to a minimum. We focus on recycling for equipment and materials: toilet paper, among other things, consists of 100% recycled paper and cleaning carts consist of 90% recycled plastic.</a:t>
            </a:r>
          </a:p>
          <a:p>
            <a:endParaRPr lang="nl-NL" b="0" i="0" dirty="0">
              <a:solidFill>
                <a:srgbClr val="282828"/>
              </a:solidFill>
              <a:effectLst/>
              <a:latin typeface="Lato" panose="020F0502020204030203" pitchFamily="34" charset="0"/>
            </a:endParaRPr>
          </a:p>
          <a:p>
            <a:r>
              <a:rPr lang="en" b="0" i="0" dirty="0">
                <a:solidFill>
                  <a:srgbClr val="282828"/>
                </a:solidFill>
                <a:effectLst/>
                <a:latin typeface="Lato" panose="020F0502020204030203" pitchFamily="34" charset="0"/>
              </a:rPr>
              <a:t>Waste management: The waste policy in the large office buildings of Het Facilitair Bedrijf is aimed at as little waste as possible and the aim of reusing raw materials. The Facilities Department is committed to sorting waste as efficiently and as cleanly as possible. In collaboration with suppliers, innovative solutions are sought for high-quality recycling.</a:t>
            </a:r>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32</a:t>
            </a:fld>
            <a:endParaRPr lang="nl-BE"/>
          </a:p>
        </p:txBody>
      </p:sp>
    </p:spTree>
    <p:extLst>
      <p:ext uri="{BB962C8B-B14F-4D97-AF65-F5344CB8AC3E}">
        <p14:creationId xmlns:p14="http://schemas.microsoft.com/office/powerpoint/2010/main" val="2191096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OK</a:t>
            </a:r>
          </a:p>
          <a:p>
            <a:endParaRPr lang="nl-BE"/>
          </a:p>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EBF64-A1D1-4A70-B1CB-4B2A1552B06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225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OK</a:t>
            </a: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34</a:t>
            </a:fld>
            <a:endParaRPr lang="nl-BE"/>
          </a:p>
        </p:txBody>
      </p:sp>
    </p:spTree>
    <p:extLst>
      <p:ext uri="{BB962C8B-B14F-4D97-AF65-F5344CB8AC3E}">
        <p14:creationId xmlns:p14="http://schemas.microsoft.com/office/powerpoint/2010/main" val="2875324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sz="1200">
                <a:solidFill>
                  <a:srgbClr val="000000"/>
                </a:solidFill>
              </a:rPr>
              <a:t>Het wetgevingsrapport is</a:t>
            </a:r>
          </a:p>
          <a:p>
            <a:pPr marL="285750" indent="-285750"/>
            <a:r>
              <a:rPr lang="nl-BE" sz="1200">
                <a:solidFill>
                  <a:srgbClr val="000000"/>
                </a:solidFill>
              </a:rPr>
              <a:t>Een generiek geautomatiseerd wetgevingsrapport met</a:t>
            </a:r>
          </a:p>
          <a:p>
            <a:pPr marL="285750" indent="-285750"/>
            <a:r>
              <a:rPr lang="nl-BE" sz="1200">
                <a:solidFill>
                  <a:srgbClr val="000000"/>
                </a:solidFill>
              </a:rPr>
              <a:t>Specifieke wetgeving per gebouw (per installatie) met opvolging</a:t>
            </a:r>
          </a:p>
          <a:p>
            <a:endParaRPr lang="nl-BE" sz="1200">
              <a:solidFill>
                <a:srgbClr val="000000"/>
              </a:solidFill>
            </a:endParaRPr>
          </a:p>
          <a:p>
            <a:pPr marL="0" indent="0" algn="l" fontAlgn="auto">
              <a:buNone/>
            </a:pPr>
            <a:r>
              <a:rPr lang="nl-NL" sz="1200" b="0" i="0">
                <a:solidFill>
                  <a:srgbClr val="313537"/>
                </a:solidFill>
                <a:effectLst/>
                <a:latin typeface="Flanders Art Sans"/>
              </a:rPr>
              <a:t>Het regionale team bewaakt het wetgevingsrapport. </a:t>
            </a:r>
          </a:p>
          <a:p>
            <a:pPr marL="0" indent="0" algn="l" fontAlgn="auto">
              <a:buNone/>
            </a:pPr>
            <a:r>
              <a:rPr lang="nl-NL" sz="1200" b="0" i="0">
                <a:solidFill>
                  <a:srgbClr val="313537"/>
                </a:solidFill>
                <a:effectLst/>
                <a:latin typeface="Flanders Art Sans"/>
              </a:rPr>
              <a:t>Het regionale team en de onderhoudsfirma vullen aan welke attesten, keuringen,… aangeleverd werden en of er non-</a:t>
            </a:r>
            <a:r>
              <a:rPr lang="nl-NL" sz="1200" b="0" i="0" err="1">
                <a:solidFill>
                  <a:srgbClr val="313537"/>
                </a:solidFill>
                <a:effectLst/>
                <a:latin typeface="Flanders Art Sans"/>
              </a:rPr>
              <a:t>conformiteiten</a:t>
            </a:r>
            <a:r>
              <a:rPr lang="nl-NL" sz="1200" b="0" i="0">
                <a:solidFill>
                  <a:srgbClr val="313537"/>
                </a:solidFill>
                <a:effectLst/>
                <a:latin typeface="Flanders Art Sans"/>
              </a:rPr>
              <a:t> zijn met de wetgeving. Ook zorgen ze ervoor dat de vergunningen, keuringen en attesten terug te vinden zijn op de SharePoint-pagina per gebouw. </a:t>
            </a:r>
          </a:p>
          <a:p>
            <a:pPr marL="0" indent="0" algn="l" fontAlgn="auto">
              <a:buNone/>
            </a:pPr>
            <a:r>
              <a:rPr lang="nl-NL" sz="1200" b="0" i="0">
                <a:solidFill>
                  <a:srgbClr val="313537"/>
                </a:solidFill>
                <a:effectLst/>
                <a:latin typeface="Flanders Art Sans"/>
              </a:rPr>
              <a:t>De energiebeheerder en de onderhoudsfirma zijn verantwoordelijk voor updates wanneer de wetgeving verandert.</a:t>
            </a:r>
          </a:p>
          <a:p>
            <a:endParaRPr lang="nl-BE" sz="1200" i="1">
              <a:latin typeface="FlandersArtSans-Regular" panose="00000500000000000000" pitchFamily="2" charset="0"/>
            </a:endParaRPr>
          </a:p>
          <a:p>
            <a:endParaRPr lang="nl-BE"/>
          </a:p>
          <a:p>
            <a:endParaRPr lang="nl-NL" b="0" i="0">
              <a:solidFill>
                <a:srgbClr val="313537"/>
              </a:solidFill>
              <a:effectLst/>
              <a:latin typeface="Flanders Art Sans"/>
            </a:endParaRPr>
          </a:p>
          <a:p>
            <a:endParaRPr lang="nl-BE"/>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35</a:t>
            </a:fld>
            <a:endParaRPr lang="nl-BE"/>
          </a:p>
        </p:txBody>
      </p:sp>
    </p:spTree>
    <p:extLst>
      <p:ext uri="{BB962C8B-B14F-4D97-AF65-F5344CB8AC3E}">
        <p14:creationId xmlns:p14="http://schemas.microsoft.com/office/powerpoint/2010/main" val="443058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 sz="1200" dirty="0">
                <a:solidFill>
                  <a:srgbClr val="000000"/>
                </a:solidFill>
              </a:rPr>
              <a:t>The legislative report is</a:t>
            </a:r>
          </a:p>
          <a:p>
            <a:pPr marL="285750" indent="-285750"/>
            <a:r>
              <a:rPr lang="en" sz="1200" dirty="0">
                <a:solidFill>
                  <a:srgbClr val="000000"/>
                </a:solidFill>
              </a:rPr>
              <a:t>A generic automated legislative report with</a:t>
            </a:r>
          </a:p>
          <a:p>
            <a:pPr marL="285750" indent="-285750"/>
            <a:r>
              <a:rPr lang="en" sz="1200" dirty="0">
                <a:solidFill>
                  <a:srgbClr val="000000"/>
                </a:solidFill>
              </a:rPr>
              <a:t>Specific legislation per building (per installation) with follow-up</a:t>
            </a:r>
          </a:p>
          <a:p>
            <a:endParaRPr lang="nl-BE" sz="1200" dirty="0">
              <a:solidFill>
                <a:srgbClr val="000000"/>
              </a:solidFill>
            </a:endParaRPr>
          </a:p>
          <a:p>
            <a:pPr marL="0" indent="0" algn="l" fontAlgn="auto">
              <a:buNone/>
            </a:pPr>
            <a:r>
              <a:rPr lang="en" sz="1200" b="0" i="0" dirty="0">
                <a:solidFill>
                  <a:srgbClr val="313537"/>
                </a:solidFill>
                <a:effectLst/>
                <a:latin typeface="Flanders Art Sans"/>
              </a:rPr>
              <a:t>The regional team monitors the legislative report.</a:t>
            </a:r>
          </a:p>
          <a:p>
            <a:pPr marL="0" indent="0" algn="l" fontAlgn="auto">
              <a:buNone/>
            </a:pPr>
            <a:r>
              <a:rPr lang="en" sz="1200" b="0" i="0" dirty="0">
                <a:solidFill>
                  <a:srgbClr val="313537"/>
                </a:solidFill>
                <a:effectLst/>
                <a:latin typeface="Flanders Art Sans"/>
              </a:rPr>
              <a:t>The regional team and the maintenance company supplement which certificates, inspections, etc. have been provided and whether there are any non- conformities with the legislation. They also ensure that permits, inspections and certificates can be found on the SharePoint page per building.</a:t>
            </a:r>
          </a:p>
          <a:p>
            <a:pPr marL="0" indent="0" algn="l" fontAlgn="auto">
              <a:buNone/>
            </a:pPr>
            <a:r>
              <a:rPr lang="en" sz="1200" b="0" i="0" dirty="0">
                <a:solidFill>
                  <a:srgbClr val="313537"/>
                </a:solidFill>
                <a:effectLst/>
                <a:latin typeface="Flanders Art Sans"/>
              </a:rPr>
              <a:t>The energy manager and the maintenance company are responsible for updates when legislation changes.</a:t>
            </a:r>
          </a:p>
          <a:p>
            <a:endParaRPr lang="nl-BE" sz="1200" i="1" dirty="0">
              <a:latin typeface="FlandersArtSans-Regular" panose="00000500000000000000" pitchFamily="2" charset="0"/>
            </a:endParaRPr>
          </a:p>
          <a:p>
            <a:endParaRPr lang="nl-BE" dirty="0"/>
          </a:p>
          <a:p>
            <a:endParaRPr lang="nl-NL" b="0" i="0" dirty="0">
              <a:solidFill>
                <a:srgbClr val="313537"/>
              </a:solidFill>
              <a:effectLst/>
              <a:latin typeface="Flanders Art Sans"/>
            </a:endParaRPr>
          </a:p>
          <a:p>
            <a:endParaRPr lang="nl-BE" dirty="0"/>
          </a:p>
          <a:p>
            <a:endParaRPr lang="nl-BE" sz="1200" i="1" dirty="0">
              <a:latin typeface="FlandersArtSans-Regular" panose="00000500000000000000" pitchFamily="2" charset="0"/>
            </a:endParaRPr>
          </a:p>
          <a:p>
            <a:endParaRPr lang="nl-BE" dirty="0"/>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36</a:t>
            </a:fld>
            <a:endParaRPr lang="nl-BE"/>
          </a:p>
        </p:txBody>
      </p:sp>
    </p:spTree>
    <p:extLst>
      <p:ext uri="{BB962C8B-B14F-4D97-AF65-F5344CB8AC3E}">
        <p14:creationId xmlns:p14="http://schemas.microsoft.com/office/powerpoint/2010/main" val="888687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dirty="0"/>
              <a:t>Document management via SharePoint</a:t>
            </a:r>
          </a:p>
          <a:p>
            <a:pPr lvl="1">
              <a:lnSpc>
                <a:spcPct val="150000"/>
              </a:lnSpc>
              <a:buFont typeface="Wingdings" panose="05000000000000000000" pitchFamily="2" charset="2"/>
              <a:buChar char="ü"/>
            </a:pPr>
            <a:r>
              <a:rPr lang="en" sz="1800" dirty="0"/>
              <a:t>To leave from the document</a:t>
            </a:r>
            <a:endParaRPr lang="en-US" sz="1800" dirty="0">
              <a:cs typeface="Calibri"/>
            </a:endParaRPr>
          </a:p>
          <a:p>
            <a:pPr lvl="1">
              <a:lnSpc>
                <a:spcPct val="150000"/>
              </a:lnSpc>
              <a:buFont typeface="Wingdings" panose="05000000000000000000" pitchFamily="2" charset="2"/>
              <a:buChar char="ü"/>
            </a:pPr>
            <a:r>
              <a:rPr lang="en" sz="1800" dirty="0">
                <a:cs typeface="Calibri"/>
              </a:rPr>
              <a:t>Information legislative report as metadata</a:t>
            </a:r>
          </a:p>
          <a:p>
            <a:pPr lvl="1">
              <a:lnSpc>
                <a:spcPct val="150000"/>
              </a:lnSpc>
              <a:buFont typeface="Wingdings" panose="05000000000000000000" pitchFamily="2" charset="2"/>
              <a:buChar char="ü"/>
            </a:pPr>
            <a:r>
              <a:rPr lang="en" sz="1800" dirty="0"/>
              <a:t>Charging location per building</a:t>
            </a:r>
            <a:endParaRPr lang="en-US" sz="1800" dirty="0"/>
          </a:p>
          <a:p>
            <a:pPr lvl="1">
              <a:lnSpc>
                <a:spcPct val="150000"/>
              </a:lnSpc>
              <a:buFont typeface="Wingdings" panose="05000000000000000000" pitchFamily="2" charset="2"/>
              <a:buChar char="ü"/>
            </a:pPr>
            <a:r>
              <a:rPr lang="en" sz="1800" dirty="0">
                <a:cs typeface="Calibri"/>
              </a:rPr>
              <a:t>Classification system as common sharer</a:t>
            </a:r>
            <a:endParaRPr lang="en-US" sz="1800" dirty="0">
              <a:cs typeface="Calibri"/>
            </a:endParaRPr>
          </a:p>
          <a:p>
            <a:pPr lvl="1">
              <a:lnSpc>
                <a:spcPct val="150000"/>
              </a:lnSpc>
              <a:buFont typeface="Wingdings" panose="05000000000000000000" pitchFamily="2" charset="2"/>
              <a:buChar char="ü"/>
            </a:pPr>
            <a:r>
              <a:rPr lang="en" sz="1800" dirty="0">
                <a:cs typeface="Calibri"/>
              </a:rPr>
              <a:t>Naming based on name generator</a:t>
            </a:r>
            <a:endParaRPr lang="en-US" sz="1800" dirty="0">
              <a:cs typeface="Calibri"/>
            </a:endParaRPr>
          </a:p>
          <a:p>
            <a:pPr lvl="1">
              <a:lnSpc>
                <a:spcPct val="150000"/>
              </a:lnSpc>
              <a:buFont typeface="Wingdings" panose="05000000000000000000" pitchFamily="2" charset="2"/>
              <a:buChar char="ü"/>
            </a:pPr>
            <a:r>
              <a:rPr lang="en" sz="1800" dirty="0">
                <a:cs typeface="Calibri"/>
              </a:rPr>
              <a:t>Extensive sorting , filtering and search functions</a:t>
            </a:r>
            <a:endParaRPr lang="en-US" sz="1800" dirty="0">
              <a:cs typeface="Calibri"/>
            </a:endParaRPr>
          </a:p>
          <a:p>
            <a:pPr lvl="1">
              <a:lnSpc>
                <a:spcPct val="150000"/>
              </a:lnSpc>
              <a:buFont typeface="Wingdings" panose="05000000000000000000" pitchFamily="2" charset="2"/>
              <a:buChar char="ü"/>
            </a:pPr>
            <a:r>
              <a:rPr lang="en" sz="1800" dirty="0">
                <a:cs typeface="Calibri"/>
              </a:rPr>
              <a:t>Uniform approach</a:t>
            </a:r>
            <a:endParaRPr lang="en-US" sz="1800" dirty="0">
              <a:cs typeface="Calibri"/>
            </a:endParaRPr>
          </a:p>
          <a:p>
            <a:endParaRPr lang="nl-BE" dirty="0"/>
          </a:p>
          <a:p>
            <a:r>
              <a:rPr lang="en" dirty="0"/>
              <a:t>Dashboard reporting</a:t>
            </a:r>
          </a:p>
          <a:p>
            <a:pPr lvl="1">
              <a:lnSpc>
                <a:spcPct val="150000"/>
              </a:lnSpc>
              <a:buFont typeface="Wingdings" panose="05000000000000000000" pitchFamily="2" charset="2"/>
              <a:buChar char="ü"/>
            </a:pPr>
            <a:r>
              <a:rPr lang="en" sz="1800" dirty="0">
                <a:ea typeface="+mn-lt"/>
                <a:cs typeface="+mn-lt"/>
              </a:rPr>
              <a:t>At document level</a:t>
            </a:r>
            <a:endParaRPr lang="nl-BE" sz="1800" dirty="0"/>
          </a:p>
          <a:p>
            <a:pPr lvl="1">
              <a:lnSpc>
                <a:spcPct val="150000"/>
              </a:lnSpc>
              <a:buFont typeface="Wingdings" panose="05000000000000000000" pitchFamily="2" charset="2"/>
              <a:buChar char="ü"/>
            </a:pPr>
            <a:r>
              <a:rPr lang="en" sz="1800" dirty="0"/>
              <a:t>Based on metadata</a:t>
            </a:r>
            <a:endParaRPr lang="nl-BE" dirty="0"/>
          </a:p>
          <a:p>
            <a:pPr lvl="1">
              <a:lnSpc>
                <a:spcPct val="150000"/>
              </a:lnSpc>
              <a:buFont typeface="Wingdings" panose="05000000000000000000" pitchFamily="2" charset="2"/>
              <a:buChar char="ü"/>
            </a:pPr>
            <a:r>
              <a:rPr lang="en" sz="1800" dirty="0"/>
              <a:t>Monitoring trends in legal compliance</a:t>
            </a:r>
            <a:endParaRPr lang="nl-BE" sz="1800" dirty="0">
              <a:cs typeface="Calibri"/>
            </a:endParaRPr>
          </a:p>
          <a:p>
            <a:pPr lvl="1">
              <a:lnSpc>
                <a:spcPct val="150000"/>
              </a:lnSpc>
              <a:buFont typeface="Wingdings" panose="05000000000000000000" pitchFamily="2" charset="2"/>
              <a:buChar char="ü"/>
            </a:pPr>
            <a:r>
              <a:rPr lang="en" sz="1800" dirty="0">
                <a:cs typeface="Calibri"/>
              </a:rPr>
              <a:t>Detecting a drop in compliance</a:t>
            </a:r>
            <a:endParaRPr lang="nl-BE" dirty="0"/>
          </a:p>
          <a:p>
            <a:pPr lvl="1">
              <a:lnSpc>
                <a:spcPct val="150000"/>
              </a:lnSpc>
              <a:buFont typeface="Wingdings" panose="05000000000000000000" pitchFamily="2" charset="2"/>
              <a:buChar char="ü"/>
            </a:pPr>
            <a:r>
              <a:rPr lang="en" sz="1800" dirty="0"/>
              <a:t>Detecting increased deviations</a:t>
            </a:r>
            <a:endParaRPr lang="nl-BE" dirty="0">
              <a:cs typeface="Calibri"/>
            </a:endParaRPr>
          </a:p>
          <a:p>
            <a:pPr lvl="1">
              <a:lnSpc>
                <a:spcPct val="150000"/>
              </a:lnSpc>
              <a:buFont typeface="Wingdings" panose="05000000000000000000" pitchFamily="2" charset="2"/>
              <a:buChar char="ü"/>
            </a:pPr>
            <a:r>
              <a:rPr lang="en" sz="1800" dirty="0"/>
              <a:t>Compare buildings</a:t>
            </a:r>
          </a:p>
          <a:p>
            <a:endParaRPr lang="nl-BE" dirty="0"/>
          </a:p>
          <a:p>
            <a:endParaRPr lang="nl-BE" sz="1200" i="1" dirty="0">
              <a:latin typeface="FlandersArtSans-Regular" panose="00000500000000000000" pitchFamily="2" charset="0"/>
            </a:endParaRPr>
          </a:p>
          <a:p>
            <a:endParaRPr lang="nl-BE" dirty="0"/>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37</a:t>
            </a:fld>
            <a:endParaRPr lang="nl-BE"/>
          </a:p>
        </p:txBody>
      </p:sp>
    </p:spTree>
    <p:extLst>
      <p:ext uri="{BB962C8B-B14F-4D97-AF65-F5344CB8AC3E}">
        <p14:creationId xmlns:p14="http://schemas.microsoft.com/office/powerpoint/2010/main" val="415223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dirty="0"/>
              <a:t>Conditions for classified establishments may apply to</a:t>
            </a:r>
          </a:p>
          <a:p>
            <a:r>
              <a:rPr lang="en" dirty="0"/>
              <a:t>Support through framework contract compliance</a:t>
            </a:r>
          </a:p>
          <a:p>
            <a:endParaRPr lang="nl-BE" dirty="0"/>
          </a:p>
          <a:p>
            <a:endParaRPr lang="nl-BE" sz="1200" i="1" dirty="0">
              <a:latin typeface="FlandersArtSans-Regular" panose="00000500000000000000" pitchFamily="2" charset="0"/>
            </a:endParaRPr>
          </a:p>
          <a:p>
            <a:endParaRPr lang="nl-BE" dirty="0"/>
          </a:p>
          <a:p>
            <a:endParaRPr lang="nl-NL" b="0" i="0" dirty="0">
              <a:solidFill>
                <a:srgbClr val="313537"/>
              </a:solidFill>
              <a:effectLst/>
              <a:latin typeface="Flanders Art Sans"/>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38</a:t>
            </a:fld>
            <a:endParaRPr lang="nl-BE"/>
          </a:p>
        </p:txBody>
      </p:sp>
    </p:spTree>
    <p:extLst>
      <p:ext uri="{BB962C8B-B14F-4D97-AF65-F5344CB8AC3E}">
        <p14:creationId xmlns:p14="http://schemas.microsoft.com/office/powerpoint/2010/main" val="296313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 sz="2000" dirty="0">
                <a:solidFill>
                  <a:schemeClr val="bg1">
                    <a:lumMod val="50000"/>
                  </a:schemeClr>
                </a:solidFill>
                <a:latin typeface="FlandersArtSans-Light"/>
              </a:rPr>
              <a:t>1. Performance follow-up vs. reference</a:t>
            </a:r>
            <a:endParaRPr lang="nl-BE" sz="2000" dirty="0">
              <a:solidFill>
                <a:schemeClr val="bg1">
                  <a:lumMod val="50000"/>
                </a:schemeClr>
              </a:solidFill>
              <a:latin typeface="FlandersArtSans-Light" panose="00000400000000000000" pitchFamily="2" charset="0"/>
            </a:endParaRPr>
          </a:p>
          <a:p>
            <a:r>
              <a:rPr lang="en" sz="2000" dirty="0">
                <a:latin typeface="FlandersArtSans-Light"/>
              </a:rPr>
              <a:t>consumption last year, expected consumption and reference</a:t>
            </a:r>
          </a:p>
          <a:p>
            <a:r>
              <a:rPr lang="en" sz="2000" dirty="0">
                <a:latin typeface="FlandersArtSans-Light"/>
              </a:rPr>
              <a:t>outside tolerance band =&gt; deviation</a:t>
            </a:r>
          </a:p>
          <a:p>
            <a:pPr marL="0" indent="0">
              <a:buNone/>
            </a:pPr>
            <a:endParaRPr lang="nl-BE" sz="2000" dirty="0">
              <a:latin typeface="FlandersArtSans-Light"/>
            </a:endParaRPr>
          </a:p>
          <a:p>
            <a:pPr marL="0" indent="0">
              <a:buNone/>
            </a:pPr>
            <a:r>
              <a:rPr lang="en" sz="2000" dirty="0">
                <a:solidFill>
                  <a:schemeClr val="bg1">
                    <a:lumMod val="50000"/>
                  </a:schemeClr>
                </a:solidFill>
                <a:latin typeface="FlandersArtSans-Light" panose="00000400000000000000" pitchFamily="2" charset="0"/>
              </a:rPr>
              <a:t>2. Color plot</a:t>
            </a:r>
          </a:p>
          <a:p>
            <a:r>
              <a:rPr lang="en" sz="2000" dirty="0">
                <a:latin typeface="FlandersArtSans-Light" panose="00000400000000000000" pitchFamily="2" charset="0"/>
              </a:rPr>
              <a:t>consumption per quarter in color scale</a:t>
            </a:r>
          </a:p>
          <a:p>
            <a:r>
              <a:rPr lang="en" sz="2000" dirty="0">
                <a:latin typeface="FlandersArtSans-Light" panose="00000400000000000000" pitchFamily="2" charset="0"/>
              </a:rPr>
              <a:t>detection deviations e.g.:</a:t>
            </a:r>
          </a:p>
          <a:p>
            <a:pPr lvl="1"/>
            <a:r>
              <a:rPr lang="en" sz="2000" dirty="0">
                <a:latin typeface="FlandersArtSans-Light" panose="00000400000000000000" pitchFamily="2" charset="0"/>
              </a:rPr>
              <a:t>Correct clock settings</a:t>
            </a:r>
          </a:p>
          <a:p>
            <a:pPr lvl="1"/>
            <a:r>
              <a:rPr lang="en" sz="2000" dirty="0">
                <a:latin typeface="FlandersArtSans-Light" panose="00000400000000000000" pitchFamily="2" charset="0"/>
              </a:rPr>
              <a:t>Operation at night, weekends &amp; holidays</a:t>
            </a:r>
          </a:p>
          <a:p>
            <a:pPr lvl="1"/>
            <a:r>
              <a:rPr lang="en" sz="2000" dirty="0">
                <a:latin typeface="FlandersArtSans-Light" panose="00000400000000000000" pitchFamily="2" charset="0"/>
              </a:rPr>
              <a:t>Sleep consumption</a:t>
            </a:r>
          </a:p>
          <a:p>
            <a:pPr lvl="1"/>
            <a:endParaRPr lang="nl-BE" sz="2000" dirty="0">
              <a:latin typeface="FlandersArtSans-Light" panose="00000400000000000000" pitchFamily="2" charset="0"/>
            </a:endParaRPr>
          </a:p>
          <a:p>
            <a:pPr lvl="1"/>
            <a:r>
              <a:rPr lang="en" sz="2000" dirty="0">
                <a:latin typeface="FlandersArtSans-Light" panose="00000400000000000000" pitchFamily="2" charset="0"/>
              </a:rPr>
              <a:t>3. Analysis of cascade systems</a:t>
            </a:r>
          </a:p>
          <a:p>
            <a:pPr lvl="1"/>
            <a:endParaRPr lang="nl-BE" sz="2000" dirty="0">
              <a:latin typeface="FlandersArtSans-Light" panose="00000400000000000000" pitchFamily="2" charset="0"/>
            </a:endParaRPr>
          </a:p>
          <a:p>
            <a:r>
              <a:rPr lang="en" sz="2000" dirty="0">
                <a:latin typeface="FlandersArtSans-Light" panose="00000400000000000000" pitchFamily="2" charset="0"/>
              </a:rPr>
              <a:t>heat &amp; cold production</a:t>
            </a:r>
            <a:endParaRPr lang="nl-BE" sz="2000" dirty="0">
              <a:latin typeface="FlandersArtSans-Light" panose="00000400000000000000" pitchFamily="2" charset="0"/>
            </a:endParaRPr>
          </a:p>
          <a:p>
            <a:r>
              <a:rPr lang="en" sz="2000" dirty="0">
                <a:latin typeface="FlandersArtSans-Light" panose="00000400000000000000" pitchFamily="2" charset="0"/>
              </a:rPr>
              <a:t>with 2 or more ≠ production units</a:t>
            </a:r>
          </a:p>
          <a:p>
            <a:r>
              <a:rPr lang="en" sz="2000" dirty="0">
                <a:latin typeface="FlandersArtSans-Light" panose="00000400000000000000" pitchFamily="2" charset="0"/>
              </a:rPr>
              <a:t>knowledge required about operating description</a:t>
            </a:r>
            <a:endParaRPr lang="nl-BE" sz="2000" dirty="0">
              <a:latin typeface="FlandersArtSans-Light" panose="00000400000000000000" pitchFamily="2" charset="0"/>
            </a:endParaRPr>
          </a:p>
          <a:p>
            <a:r>
              <a:rPr lang="en" sz="2000" dirty="0">
                <a:latin typeface="FlandersArtSans-Light" panose="00000400000000000000" pitchFamily="2" charset="0"/>
              </a:rPr>
              <a:t>weekly basis per hour &amp; monthly basis per day</a:t>
            </a:r>
          </a:p>
          <a:p>
            <a:r>
              <a:rPr lang="en" sz="2000" dirty="0">
                <a:latin typeface="FlandersArtSans-Light" panose="00000400000000000000" pitchFamily="2" charset="0"/>
              </a:rPr>
              <a:t>detection abnormalities e.g.:</a:t>
            </a:r>
          </a:p>
          <a:p>
            <a:pPr lvl="1"/>
            <a:r>
              <a:rPr lang="en" sz="2000" dirty="0">
                <a:latin typeface="FlandersArtSans-Light" panose="00000400000000000000" pitchFamily="2" charset="0"/>
              </a:rPr>
              <a:t>Part</a:t>
            </a:r>
          </a:p>
          <a:p>
            <a:pPr lvl="1"/>
            <a:r>
              <a:rPr lang="en" sz="2000" dirty="0">
                <a:latin typeface="FlandersArtSans-Light" panose="00000400000000000000" pitchFamily="2" charset="0"/>
              </a:rPr>
              <a:t>Moment of operation based on average. outside temperature</a:t>
            </a:r>
          </a:p>
          <a:p>
            <a:pPr lvl="1"/>
            <a:r>
              <a:rPr lang="en" sz="2000" dirty="0">
                <a:latin typeface="FlandersArtSans-Light" panose="00000400000000000000" pitchFamily="2" charset="0"/>
              </a:rPr>
              <a:t>Operation at night, weekends &amp; holidays</a:t>
            </a:r>
          </a:p>
          <a:p>
            <a:pPr lvl="1"/>
            <a:endParaRPr lang="nl-BE" sz="2000" dirty="0">
              <a:latin typeface="FlandersArtSans-Light" panose="00000400000000000000" pitchFamily="2" charset="0"/>
            </a:endParaRPr>
          </a:p>
          <a:p>
            <a:r>
              <a:rPr lang="en" dirty="0"/>
              <a:t>4. Alarms</a:t>
            </a:r>
          </a:p>
          <a:p>
            <a:pPr marL="0" indent="0">
              <a:buNone/>
            </a:pPr>
            <a:r>
              <a:rPr lang="en" sz="2200" dirty="0">
                <a:solidFill>
                  <a:schemeClr val="bg1">
                    <a:lumMod val="50000"/>
                  </a:schemeClr>
                </a:solidFill>
                <a:latin typeface="FlandersArtSans-Light" panose="00000400000000000000" pitchFamily="2" charset="0"/>
              </a:rPr>
              <a:t>1. Continuous follow-up</a:t>
            </a:r>
          </a:p>
          <a:p>
            <a:r>
              <a:rPr lang="en" sz="2200" dirty="0">
                <a:latin typeface="FlandersArtSans-Light" panose="00000400000000000000" pitchFamily="2" charset="0"/>
              </a:rPr>
              <a:t>Quickly detect abnormal energy &amp; water consumption</a:t>
            </a:r>
            <a:endParaRPr lang="nl-BE" sz="2200" dirty="0">
              <a:latin typeface="FlandersArtSans-Light" panose="00000400000000000000" pitchFamily="2" charset="0"/>
            </a:endParaRPr>
          </a:p>
          <a:p>
            <a:r>
              <a:rPr lang="en" sz="2200" dirty="0">
                <a:latin typeface="FlandersArtSans-Light" panose="00000400000000000000" pitchFamily="2" charset="0"/>
              </a:rPr>
              <a:t>Listing in energy performance report</a:t>
            </a:r>
          </a:p>
          <a:p>
            <a:endParaRPr lang="nl-BE" sz="2200" dirty="0"/>
          </a:p>
          <a:p>
            <a:pPr marL="0" indent="0">
              <a:buNone/>
            </a:pPr>
            <a:r>
              <a:rPr lang="en" sz="2200" dirty="0">
                <a:solidFill>
                  <a:schemeClr val="bg1">
                    <a:lumMod val="50000"/>
                  </a:schemeClr>
                </a:solidFill>
                <a:latin typeface="FlandersArtSans-Light" panose="00000400000000000000" pitchFamily="2" charset="0"/>
              </a:rPr>
              <a:t>2. Set alarms</a:t>
            </a:r>
          </a:p>
          <a:p>
            <a:r>
              <a:rPr lang="en" sz="2200" dirty="0">
                <a:latin typeface="FlandersArtSans-Light" panose="00000400000000000000" pitchFamily="2" charset="0"/>
              </a:rPr>
              <a:t>effective &amp; accurate:</a:t>
            </a:r>
          </a:p>
          <a:p>
            <a:pPr lvl="1"/>
            <a:r>
              <a:rPr lang="en" sz="2200" dirty="0">
                <a:latin typeface="FlandersArtSans-Light" panose="00000400000000000000" pitchFamily="2" charset="0"/>
              </a:rPr>
              <a:t>↑ alarms -&gt; effectively detect problem</a:t>
            </a:r>
          </a:p>
          <a:p>
            <a:pPr lvl="1"/>
            <a:r>
              <a:rPr lang="en" sz="2200" dirty="0">
                <a:latin typeface="FlandersArtSans-Light" panose="00000400000000000000" pitchFamily="2" charset="0"/>
                <a:cs typeface="Times New Roman" panose="02020603050405020304" pitchFamily="18" charset="0"/>
              </a:rPr>
              <a:t>↓ </a:t>
            </a:r>
            <a:r>
              <a:rPr lang="en" sz="2200" dirty="0">
                <a:latin typeface="FlandersArtSans-Light" panose="00000400000000000000" pitchFamily="2" charset="0"/>
              </a:rPr>
              <a:t>false alarms</a:t>
            </a:r>
          </a:p>
          <a:p>
            <a:r>
              <a:rPr lang="en" sz="2200" dirty="0">
                <a:latin typeface="FlandersArtSans-Light" panose="00000400000000000000" pitchFamily="2" charset="0"/>
              </a:rPr>
              <a:t>≠ factors (e.g. occupancy, time, temperature, events, etc.)</a:t>
            </a:r>
          </a:p>
          <a:p>
            <a:r>
              <a:rPr lang="en" sz="2200" dirty="0">
                <a:latin typeface="FlandersArtSans-Light" panose="00000400000000000000" pitchFamily="2" charset="0"/>
              </a:rPr>
              <a:t>trial &amp; error -&gt; time spent!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093EE45B-FFF4-4ACC-8C28-FED040208BF7}" type="slidenum">
              <a:rPr lang="nl-BE" smtClean="0"/>
              <a:t>39</a:t>
            </a:fld>
            <a:endParaRPr lang="nl-BE"/>
          </a:p>
        </p:txBody>
      </p:sp>
    </p:spTree>
    <p:extLst>
      <p:ext uri="{BB962C8B-B14F-4D97-AF65-F5344CB8AC3E}">
        <p14:creationId xmlns:p14="http://schemas.microsoft.com/office/powerpoint/2010/main" val="3747209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t>From now on, the absolute error on the calculated consumption is known with 90% certainty. Most useful for performance contracts (bonus-malus)</a:t>
            </a: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40</a:t>
            </a:fld>
            <a:endParaRPr lang="nl-BE"/>
          </a:p>
        </p:txBody>
      </p:sp>
    </p:spTree>
    <p:extLst>
      <p:ext uri="{BB962C8B-B14F-4D97-AF65-F5344CB8AC3E}">
        <p14:creationId xmlns:p14="http://schemas.microsoft.com/office/powerpoint/2010/main" val="15524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b="1" i="0" dirty="0">
                <a:solidFill>
                  <a:srgbClr val="313537"/>
                </a:solidFill>
                <a:effectLst/>
                <a:latin typeface="Flanders Art Sans"/>
              </a:rPr>
              <a:t>Continuous improvement </a:t>
            </a:r>
            <a:r>
              <a:rPr lang="en" b="0" i="0" dirty="0">
                <a:solidFill>
                  <a:srgbClr val="313537"/>
                </a:solidFill>
                <a:effectLst/>
                <a:latin typeface="Flanders Art Sans"/>
              </a:rPr>
              <a:t>is central to our environmental, energy and quality management . Our environmental impact, energy efficiency and quality level must not only be guaranteed, but must also continually improve. We use the PDCA cycle for this.</a:t>
            </a:r>
          </a:p>
          <a:p>
            <a:endParaRPr lang="nl-NL" b="0" i="0" dirty="0">
              <a:solidFill>
                <a:srgbClr val="313537"/>
              </a:solidFill>
              <a:effectLst/>
              <a:latin typeface="Flanders Art Sans"/>
            </a:endParaRPr>
          </a:p>
          <a:p>
            <a:r>
              <a:rPr lang="en" b="0" i="0" dirty="0">
                <a:solidFill>
                  <a:srgbClr val="313537"/>
                </a:solidFill>
                <a:effectLst/>
                <a:latin typeface="Flanders Art Sans"/>
              </a:rPr>
              <a:t>Plan – we plan our actions based on our priorities</a:t>
            </a:r>
          </a:p>
          <a:p>
            <a:r>
              <a:rPr lang="en" b="0" i="0" dirty="0">
                <a:solidFill>
                  <a:srgbClr val="313537"/>
                </a:solidFill>
                <a:effectLst/>
                <a:latin typeface="Flanders Art Sans"/>
              </a:rPr>
              <a:t>Do – we carry out our actions</a:t>
            </a:r>
          </a:p>
          <a:p>
            <a:r>
              <a:rPr lang="en" b="0" i="0" dirty="0">
                <a:solidFill>
                  <a:srgbClr val="313537"/>
                </a:solidFill>
                <a:effectLst/>
                <a:latin typeface="Flanders Art Sans"/>
              </a:rPr>
              <a:t>Check – we check whether we will achieve our objectives with these actions</a:t>
            </a:r>
          </a:p>
          <a:p>
            <a:r>
              <a:rPr lang="en" b="0" i="0" dirty="0">
                <a:solidFill>
                  <a:srgbClr val="313537"/>
                </a:solidFill>
                <a:effectLst/>
                <a:latin typeface="Flanders Art Sans"/>
              </a:rPr>
              <a:t>Act - we improve our actions and the way we work</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EBF64-A1D1-4A70-B1CB-4B2A1552B06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93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cs typeface="Calibri"/>
              </a:rPr>
              <a:t>No more </a:t>
            </a:r>
            <a:r>
              <a:rPr lang="nl-BE" sz="1200" dirty="0" err="1">
                <a:cs typeface="Calibri"/>
              </a:rPr>
              <a:t>heating</a:t>
            </a:r>
            <a:r>
              <a:rPr lang="nl-BE" sz="1200" dirty="0">
                <a:cs typeface="Calibri"/>
              </a:rPr>
              <a:t> in </a:t>
            </a:r>
            <a:r>
              <a:rPr lang="nl-BE" sz="1200" dirty="0" err="1">
                <a:cs typeface="Calibri"/>
              </a:rPr>
              <a:t>the</a:t>
            </a:r>
            <a:r>
              <a:rPr lang="nl-BE" sz="1200" dirty="0">
                <a:cs typeface="Calibri"/>
              </a:rPr>
              <a:t> </a:t>
            </a:r>
            <a:r>
              <a:rPr lang="nl-BE" sz="1200" dirty="0" err="1">
                <a:cs typeface="Calibri"/>
              </a:rPr>
              <a:t>morning</a:t>
            </a:r>
            <a:r>
              <a:rPr lang="nl-BE" sz="1200" dirty="0">
                <a:cs typeface="Calibri"/>
              </a:rPr>
              <a:t> </a:t>
            </a:r>
            <a:r>
              <a:rPr lang="nl-BE" sz="1200" dirty="0" err="1">
                <a:cs typeface="Calibri"/>
              </a:rPr>
              <a:t>and</a:t>
            </a:r>
            <a:r>
              <a:rPr lang="nl-BE" sz="1200" dirty="0">
                <a:cs typeface="Calibri"/>
              </a:rPr>
              <a:t> </a:t>
            </a:r>
            <a:r>
              <a:rPr lang="nl-BE" sz="1200" dirty="0" err="1">
                <a:cs typeface="Calibri"/>
              </a:rPr>
              <a:t>cooling</a:t>
            </a:r>
            <a:r>
              <a:rPr lang="nl-BE" sz="1200" dirty="0">
                <a:cs typeface="Calibri"/>
              </a:rPr>
              <a:t> in </a:t>
            </a:r>
            <a:r>
              <a:rPr lang="nl-BE" sz="1200" dirty="0" err="1">
                <a:cs typeface="Calibri"/>
              </a:rPr>
              <a:t>the</a:t>
            </a:r>
            <a:r>
              <a:rPr lang="nl-BE" sz="1200" dirty="0">
                <a:cs typeface="Calibri"/>
              </a:rPr>
              <a:t> </a:t>
            </a:r>
            <a:r>
              <a:rPr lang="nl-BE" sz="1200" dirty="0" err="1">
                <a:cs typeface="Calibri"/>
              </a:rPr>
              <a:t>afternoon</a:t>
            </a:r>
            <a:endParaRPr lang="nl-BE" sz="1200" dirty="0">
              <a:latin typeface="FlandersArtSans-Light"/>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41</a:t>
            </a:fld>
            <a:endParaRPr lang="nl-BE"/>
          </a:p>
        </p:txBody>
      </p:sp>
    </p:spTree>
    <p:extLst>
      <p:ext uri="{BB962C8B-B14F-4D97-AF65-F5344CB8AC3E}">
        <p14:creationId xmlns:p14="http://schemas.microsoft.com/office/powerpoint/2010/main" val="643066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a:t>OK</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42</a:t>
            </a:fld>
            <a:endParaRPr lang="nl-BE"/>
          </a:p>
        </p:txBody>
      </p:sp>
    </p:spTree>
    <p:extLst>
      <p:ext uri="{BB962C8B-B14F-4D97-AF65-F5344CB8AC3E}">
        <p14:creationId xmlns:p14="http://schemas.microsoft.com/office/powerpoint/2010/main" val="2351092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buFont typeface="Arial" panose="020B0604020202020204" pitchFamily="34" charset="0"/>
              <a:buNone/>
            </a:pPr>
            <a:r>
              <a:rPr lang="en" b="1" i="1" dirty="0">
                <a:solidFill>
                  <a:srgbClr val="000000"/>
                </a:solidFill>
                <a:effectLst/>
                <a:latin typeface="var(--font-family-body)"/>
              </a:rPr>
              <a:t>OK</a:t>
            </a:r>
          </a:p>
          <a:p>
            <a:pPr algn="l" fontAlgn="base">
              <a:buFont typeface="Arial" panose="020B0604020202020204" pitchFamily="34" charset="0"/>
              <a:buNone/>
            </a:pPr>
            <a:endParaRPr lang="nl-NL" b="1" i="1" dirty="0">
              <a:solidFill>
                <a:srgbClr val="000000"/>
              </a:solidFill>
              <a:effectLst/>
              <a:latin typeface="var(--font-family-body)"/>
            </a:endParaRPr>
          </a:p>
          <a:p>
            <a:pPr algn="l" fontAlgn="base">
              <a:buFont typeface="Arial" panose="020B0604020202020204" pitchFamily="34" charset="0"/>
              <a:buNone/>
            </a:pPr>
            <a:r>
              <a:rPr lang="en" b="1" i="1" dirty="0">
                <a:solidFill>
                  <a:srgbClr val="000000"/>
                </a:solidFill>
                <a:effectLst/>
                <a:latin typeface="var(--font-family-body)"/>
              </a:rPr>
              <a:t>2011</a:t>
            </a:r>
          </a:p>
          <a:p>
            <a:pPr algn="l" fontAlgn="base">
              <a:buFont typeface="Arial" panose="020B0604020202020204" pitchFamily="34" charset="0"/>
              <a:buNone/>
            </a:pPr>
            <a:r>
              <a:rPr lang="en" b="1" i="0" dirty="0">
                <a:solidFill>
                  <a:srgbClr val="000000"/>
                </a:solidFill>
                <a:effectLst/>
                <a:latin typeface="var(--font-family-head)"/>
              </a:rPr>
              <a:t>Commissioning of the Jacob van Maerlant building (VAC Bruges)</a:t>
            </a:r>
          </a:p>
          <a:p>
            <a:pPr algn="l" fontAlgn="base">
              <a:buFont typeface="Arial" panose="020B0604020202020204" pitchFamily="34" charset="0"/>
              <a:buNone/>
            </a:pPr>
            <a:r>
              <a:rPr lang="en" b="0" i="0" dirty="0">
                <a:solidFill>
                  <a:srgbClr val="000000"/>
                </a:solidFill>
                <a:effectLst/>
                <a:latin typeface="var(--font-family-body)"/>
              </a:rPr>
              <a:t>The calculated energy consumption of the VAC Brugge was 20% lower when the building was designed</a:t>
            </a:r>
            <a:r>
              <a:rPr lang="en" b="0" i="0" dirty="0">
                <a:solidFill>
                  <a:srgbClr val="BA302A"/>
                </a:solidFill>
                <a:effectLst/>
                <a:latin typeface="var(--font-family-body)"/>
              </a:rPr>
              <a:t> </a:t>
            </a:r>
            <a:r>
              <a:rPr lang="en" b="0" i="0" dirty="0">
                <a:solidFill>
                  <a:srgbClr val="000000"/>
                </a:solidFill>
                <a:effectLst/>
                <a:latin typeface="var(--font-family-body)"/>
              </a:rPr>
              <a:t>than what the legislation imposed.</a:t>
            </a: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43</a:t>
            </a:fld>
            <a:endParaRPr lang="nl-BE"/>
          </a:p>
        </p:txBody>
      </p:sp>
    </p:spTree>
    <p:extLst>
      <p:ext uri="{BB962C8B-B14F-4D97-AF65-F5344CB8AC3E}">
        <p14:creationId xmlns:p14="http://schemas.microsoft.com/office/powerpoint/2010/main" val="3491965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en" b="1" i="0" dirty="0">
                <a:solidFill>
                  <a:srgbClr val="000000"/>
                </a:solidFill>
                <a:effectLst/>
                <a:latin typeface="var(--font-family-head)"/>
              </a:rPr>
              <a:t>OK</a:t>
            </a:r>
          </a:p>
          <a:p>
            <a:pPr algn="l" fontAlgn="base"/>
            <a:endParaRPr lang="nl-NL" b="1" i="0" dirty="0">
              <a:solidFill>
                <a:srgbClr val="000000"/>
              </a:solidFill>
              <a:effectLst/>
              <a:latin typeface="var(--font-family-head)"/>
            </a:endParaRPr>
          </a:p>
          <a:p>
            <a:pPr algn="l" fontAlgn="base"/>
            <a:r>
              <a:rPr lang="en" b="1" i="0" dirty="0">
                <a:solidFill>
                  <a:srgbClr val="000000"/>
                </a:solidFill>
                <a:effectLst/>
                <a:latin typeface="var(--font-family-head)"/>
              </a:rPr>
              <a:t>2014</a:t>
            </a:r>
          </a:p>
          <a:p>
            <a:pPr algn="l" fontAlgn="base"/>
            <a:r>
              <a:rPr lang="en" b="1" i="0" dirty="0">
                <a:solidFill>
                  <a:srgbClr val="000000"/>
                </a:solidFill>
                <a:effectLst/>
                <a:latin typeface="var(--font-family-head)"/>
              </a:rPr>
              <a:t>Energy saving measures</a:t>
            </a:r>
          </a:p>
          <a:p>
            <a:pPr algn="l" fontAlgn="base"/>
            <a:r>
              <a:rPr lang="en" b="0" i="0" dirty="0">
                <a:solidFill>
                  <a:srgbClr val="000000"/>
                </a:solidFill>
                <a:effectLst/>
                <a:latin typeface="var(--font-family-body)"/>
              </a:rPr>
              <a:t>After the building was completed, we looked at whether the HVAC and electrical controls could still be improved. The cost for this improvement was EUR 30,000, but would mean a saving of EUR 60,000 per year. In other words, we earned back the investment after just six months.</a:t>
            </a:r>
            <a:br>
              <a:rPr lang="nl-NL" b="0" i="0" dirty="0">
                <a:solidFill>
                  <a:srgbClr val="000000"/>
                </a:solidFill>
                <a:effectLst/>
                <a:latin typeface="var(--font-family-body)"/>
              </a:rPr>
            </a:br>
            <a:endParaRPr lang="nl-NL" b="0" i="0" dirty="0">
              <a:solidFill>
                <a:srgbClr val="000000"/>
              </a:solidFill>
              <a:effectLst/>
              <a:latin typeface="var(--font-family-body)"/>
            </a:endParaRPr>
          </a:p>
          <a:p>
            <a:pPr algn="l" fontAlgn="base"/>
            <a:r>
              <a:rPr lang="en" b="0" i="0" dirty="0">
                <a:solidFill>
                  <a:srgbClr val="000000"/>
                </a:solidFill>
                <a:effectLst/>
                <a:latin typeface="var(--font-family-body)"/>
              </a:rPr>
              <a:t>The building's lease is 25 years. Over this entire period, the improvement would save us 1.5 million euros. At least if the improvement was thoroughly monitored by daily energy management…</a:t>
            </a: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44</a:t>
            </a:fld>
            <a:endParaRPr lang="nl-BE"/>
          </a:p>
        </p:txBody>
      </p:sp>
    </p:spTree>
    <p:extLst>
      <p:ext uri="{BB962C8B-B14F-4D97-AF65-F5344CB8AC3E}">
        <p14:creationId xmlns:p14="http://schemas.microsoft.com/office/powerpoint/2010/main" val="388431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en" b="1" i="0" dirty="0">
                <a:solidFill>
                  <a:srgbClr val="000000"/>
                </a:solidFill>
                <a:effectLst/>
                <a:latin typeface="var(--font-family-head)"/>
              </a:rPr>
              <a:t>OK</a:t>
            </a:r>
          </a:p>
          <a:p>
            <a:pPr algn="l" fontAlgn="base"/>
            <a:endParaRPr lang="nl-NL" b="1" i="0" dirty="0">
              <a:solidFill>
                <a:srgbClr val="000000"/>
              </a:solidFill>
              <a:effectLst/>
              <a:latin typeface="var(--font-family-head)"/>
            </a:endParaRPr>
          </a:p>
          <a:p>
            <a:pPr algn="l" fontAlgn="base"/>
            <a:r>
              <a:rPr lang="en" b="1" i="0" dirty="0">
                <a:solidFill>
                  <a:srgbClr val="000000"/>
                </a:solidFill>
                <a:effectLst/>
                <a:latin typeface="var(--font-family-head)"/>
              </a:rPr>
              <a:t>2014</a:t>
            </a:r>
          </a:p>
          <a:p>
            <a:pPr algn="l" fontAlgn="base"/>
            <a:r>
              <a:rPr lang="en" b="1" i="0" dirty="0">
                <a:solidFill>
                  <a:srgbClr val="000000"/>
                </a:solidFill>
                <a:effectLst/>
                <a:latin typeface="var(--font-family-head)"/>
              </a:rPr>
              <a:t>Energy saving measures</a:t>
            </a:r>
          </a:p>
          <a:p>
            <a:pPr algn="l" fontAlgn="base"/>
            <a:r>
              <a:rPr lang="en" b="0" i="0" dirty="0">
                <a:solidFill>
                  <a:srgbClr val="000000"/>
                </a:solidFill>
                <a:effectLst/>
                <a:latin typeface="var(--font-family-body)"/>
              </a:rPr>
              <a:t>After the building was completed, we looked at whether the HVAC and electrical controls could still be improved. The cost for this improvement was EUR 30,000, but would mean a saving of EUR 60,000 per year. In other words, we earned back the investment after just six months.</a:t>
            </a:r>
            <a:br>
              <a:rPr lang="nl-NL" b="0" i="0" dirty="0">
                <a:solidFill>
                  <a:srgbClr val="000000"/>
                </a:solidFill>
                <a:effectLst/>
                <a:latin typeface="var(--font-family-body)"/>
              </a:rPr>
            </a:br>
            <a:endParaRPr lang="nl-NL" b="0" i="0" dirty="0">
              <a:solidFill>
                <a:srgbClr val="000000"/>
              </a:solidFill>
              <a:effectLst/>
              <a:latin typeface="var(--font-family-body)"/>
            </a:endParaRPr>
          </a:p>
          <a:p>
            <a:pPr algn="l" fontAlgn="base"/>
            <a:r>
              <a:rPr lang="en" b="0" i="0" dirty="0">
                <a:solidFill>
                  <a:srgbClr val="000000"/>
                </a:solidFill>
                <a:effectLst/>
                <a:latin typeface="var(--font-family-body)"/>
              </a:rPr>
              <a:t>The building's lease is 25 years. Over this entire period, the improvement would save us 1.5 million euros. At least if the improvement was thoroughly monitored by daily energy management…</a:t>
            </a:r>
          </a:p>
          <a:p>
            <a:pPr algn="l" fontAlgn="base"/>
            <a:endParaRPr lang="nl-NL" b="0" i="0" dirty="0">
              <a:solidFill>
                <a:srgbClr val="000000"/>
              </a:solidFill>
              <a:effectLst/>
              <a:latin typeface="var(--font-family-body)"/>
            </a:endParaRPr>
          </a:p>
          <a:p>
            <a:pPr algn="l" fontAlgn="base">
              <a:buFont typeface="Arial" panose="020B0604020202020204" pitchFamily="34" charset="0"/>
              <a:buNone/>
            </a:pPr>
            <a:r>
              <a:rPr lang="en" b="1" i="1" dirty="0">
                <a:solidFill>
                  <a:srgbClr val="000000"/>
                </a:solidFill>
                <a:effectLst/>
                <a:latin typeface="var(--font-family-body)"/>
              </a:rPr>
              <a:t>2018</a:t>
            </a:r>
          </a:p>
          <a:p>
            <a:pPr algn="l" fontAlgn="base">
              <a:buFont typeface="Arial" panose="020B0604020202020204" pitchFamily="34" charset="0"/>
              <a:buNone/>
            </a:pPr>
            <a:r>
              <a:rPr lang="en" b="1" i="0" dirty="0">
                <a:solidFill>
                  <a:srgbClr val="000000"/>
                </a:solidFill>
                <a:effectLst/>
                <a:latin typeface="var(--font-family-head)"/>
              </a:rPr>
              <a:t>Sharply decreasing energy consumption</a:t>
            </a:r>
          </a:p>
          <a:p>
            <a:pPr algn="l" fontAlgn="base">
              <a:buFont typeface="Arial" panose="020B0604020202020204" pitchFamily="34" charset="0"/>
              <a:buNone/>
            </a:pPr>
            <a:r>
              <a:rPr lang="en" b="0" i="0" dirty="0">
                <a:solidFill>
                  <a:srgbClr val="000000"/>
                </a:solidFill>
                <a:effectLst/>
                <a:latin typeface="var(--font-family-body)"/>
              </a:rPr>
              <a:t>Energy consumption fell by more than a third over 5 years. The results of the improvements and energy management were promising. But...</a:t>
            </a:r>
          </a:p>
          <a:p>
            <a:pPr algn="l" fontAlgn="base"/>
            <a:endParaRPr lang="nl-NL" b="0" i="0" dirty="0">
              <a:solidFill>
                <a:srgbClr val="000000"/>
              </a:solidFill>
              <a:effectLst/>
              <a:latin typeface="var(--font-family-body)"/>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45</a:t>
            </a:fld>
            <a:endParaRPr lang="nl-BE"/>
          </a:p>
        </p:txBody>
      </p:sp>
    </p:spTree>
    <p:extLst>
      <p:ext uri="{BB962C8B-B14F-4D97-AF65-F5344CB8AC3E}">
        <p14:creationId xmlns:p14="http://schemas.microsoft.com/office/powerpoint/2010/main" val="476563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buFont typeface="Arial" panose="020B0604020202020204" pitchFamily="34" charset="0"/>
              <a:buNone/>
            </a:pPr>
            <a:r>
              <a:rPr lang="en" b="1" i="1" dirty="0">
                <a:solidFill>
                  <a:srgbClr val="000000"/>
                </a:solidFill>
                <a:effectLst/>
                <a:latin typeface="var(--font-family-body)"/>
              </a:rPr>
              <a:t>OK</a:t>
            </a:r>
          </a:p>
          <a:p>
            <a:pPr algn="l" fontAlgn="base">
              <a:buFont typeface="Arial" panose="020B0604020202020204" pitchFamily="34" charset="0"/>
              <a:buNone/>
            </a:pPr>
            <a:endParaRPr lang="nl-NL" b="1" i="1" dirty="0">
              <a:solidFill>
                <a:srgbClr val="000000"/>
              </a:solidFill>
              <a:effectLst/>
              <a:latin typeface="var(--font-family-body)"/>
            </a:endParaRPr>
          </a:p>
          <a:p>
            <a:pPr algn="l" fontAlgn="base">
              <a:buFont typeface="Arial" panose="020B0604020202020204" pitchFamily="34" charset="0"/>
              <a:buNone/>
            </a:pPr>
            <a:r>
              <a:rPr lang="en" b="1" i="1" dirty="0">
                <a:solidFill>
                  <a:srgbClr val="000000"/>
                </a:solidFill>
                <a:effectLst/>
                <a:latin typeface="var(--font-family-body)"/>
              </a:rPr>
              <a:t>2018</a:t>
            </a:r>
          </a:p>
          <a:p>
            <a:pPr algn="l" fontAlgn="base">
              <a:buFont typeface="Arial" panose="020B0604020202020204" pitchFamily="34" charset="0"/>
              <a:buNone/>
            </a:pPr>
            <a:r>
              <a:rPr lang="en" b="1" i="0" dirty="0">
                <a:solidFill>
                  <a:srgbClr val="000000"/>
                </a:solidFill>
                <a:effectLst/>
                <a:latin typeface="var(--font-family-head)"/>
              </a:rPr>
              <a:t>Sudden increase in consumption</a:t>
            </a:r>
          </a:p>
          <a:p>
            <a:pPr algn="l" fontAlgn="base">
              <a:buFont typeface="Arial" panose="020B0604020202020204" pitchFamily="34" charset="0"/>
              <a:buNone/>
            </a:pPr>
            <a:r>
              <a:rPr lang="en" b="0" i="0" dirty="0">
                <a:solidFill>
                  <a:srgbClr val="000000"/>
                </a:solidFill>
                <a:effectLst/>
                <a:latin typeface="var(--font-family-body)"/>
              </a:rPr>
              <a:t>In 2019, energy consumption suddenly </a:t>
            </a:r>
            <a:r>
              <a:rPr lang="en" b="1" i="0" dirty="0">
                <a:solidFill>
                  <a:srgbClr val="000000"/>
                </a:solidFill>
                <a:effectLst/>
                <a:latin typeface="var(--font-family-body)"/>
              </a:rPr>
              <a:t>increased by 7.5%. </a:t>
            </a:r>
            <a:r>
              <a:rPr lang="en" b="0" i="0" dirty="0">
                <a:solidFill>
                  <a:srgbClr val="000000"/>
                </a:solidFill>
                <a:effectLst/>
                <a:latin typeface="var(--font-family-body)"/>
              </a:rPr>
              <a:t>The causes of this increase:</a:t>
            </a:r>
          </a:p>
          <a:p>
            <a:pPr algn="l" fontAlgn="base">
              <a:buFont typeface="Arial" panose="020B0604020202020204" pitchFamily="34" charset="0"/>
              <a:buNone/>
            </a:pPr>
            <a:r>
              <a:rPr lang="en" b="0" i="0" dirty="0">
                <a:solidFill>
                  <a:srgbClr val="000000"/>
                </a:solidFill>
                <a:effectLst/>
                <a:latin typeface="var(--font-family-body)"/>
              </a:rPr>
              <a:t>We installed a warm kitchen.</a:t>
            </a:r>
          </a:p>
          <a:p>
            <a:pPr algn="l" fontAlgn="base">
              <a:buFont typeface="Arial" panose="020B0604020202020204" pitchFamily="34" charset="0"/>
              <a:buNone/>
            </a:pPr>
            <a:r>
              <a:rPr lang="en" b="0" i="0" dirty="0">
                <a:solidFill>
                  <a:srgbClr val="000000"/>
                </a:solidFill>
                <a:effectLst/>
                <a:latin typeface="var(--font-family-body)"/>
              </a:rPr>
              <a:t>We fine-tuned the electrical control for an average Belgian climate. However, 2019 was a very warm summer, with many comfort complaints. We adjusted the cooling set points, which caused the building to consume more.</a:t>
            </a:r>
          </a:p>
          <a:p>
            <a:pPr algn="l" fontAlgn="base">
              <a:buFont typeface="Arial" panose="020B0604020202020204" pitchFamily="34" charset="0"/>
              <a:buNone/>
            </a:pPr>
            <a:r>
              <a:rPr lang="en" b="0" i="0" dirty="0">
                <a:solidFill>
                  <a:srgbClr val="000000"/>
                </a:solidFill>
                <a:effectLst/>
                <a:latin typeface="var(--font-family-body)"/>
              </a:rPr>
              <a:t>There were problems with the lighting control. Spare parts were not immediately in stock and took a long time to arrive. The light often stayed on.</a:t>
            </a:r>
          </a:p>
          <a:p>
            <a:pPr algn="l" fontAlgn="base">
              <a:buFont typeface="Arial" panose="020B0604020202020204" pitchFamily="34" charset="0"/>
              <a:buNone/>
            </a:pPr>
            <a:endParaRPr lang="nl-NL" b="0" i="0" dirty="0">
              <a:solidFill>
                <a:srgbClr val="000000"/>
              </a:solidFill>
              <a:effectLst/>
              <a:latin typeface="var(--font-family-body)"/>
            </a:endParaRPr>
          </a:p>
          <a:p>
            <a:pPr algn="l" fontAlgn="base">
              <a:buFont typeface="Arial" panose="020B0604020202020204" pitchFamily="34" charset="0"/>
              <a:buNone/>
            </a:pPr>
            <a:r>
              <a:rPr lang="en" b="0" i="0" dirty="0">
                <a:solidFill>
                  <a:srgbClr val="000000"/>
                </a:solidFill>
                <a:effectLst/>
                <a:latin typeface="var(--font-family-body)"/>
              </a:rPr>
              <a:t>We could not foresee all these causes, but with </a:t>
            </a:r>
            <a:r>
              <a:rPr lang="en" b="1" i="0" dirty="0">
                <a:solidFill>
                  <a:srgbClr val="000000"/>
                </a:solidFill>
                <a:effectLst/>
                <a:latin typeface="var(--font-family-body)"/>
              </a:rPr>
              <a:t>preventive maintenance </a:t>
            </a:r>
            <a:r>
              <a:rPr lang="en" b="0" i="0" dirty="0">
                <a:solidFill>
                  <a:srgbClr val="000000"/>
                </a:solidFill>
                <a:effectLst/>
                <a:latin typeface="var(--font-family-body)"/>
              </a:rPr>
              <a:t>and a </a:t>
            </a:r>
            <a:r>
              <a:rPr lang="en" b="1" i="0" dirty="0">
                <a:solidFill>
                  <a:srgbClr val="000000"/>
                </a:solidFill>
                <a:effectLst/>
                <a:latin typeface="var(--font-family-body)"/>
              </a:rPr>
              <a:t>critical inventory of spare parts </a:t>
            </a:r>
            <a:r>
              <a:rPr lang="en" b="0" i="0" dirty="0">
                <a:solidFill>
                  <a:srgbClr val="000000"/>
                </a:solidFill>
                <a:effectLst/>
                <a:latin typeface="var(--font-family-body)"/>
              </a:rPr>
              <a:t>, we could have prevented part of the problem. Furthermore, it is important that we return the </a:t>
            </a:r>
            <a:r>
              <a:rPr lang="en" b="1" i="0" dirty="0">
                <a:solidFill>
                  <a:srgbClr val="000000"/>
                </a:solidFill>
                <a:effectLst/>
                <a:latin typeface="var(--font-family-body)"/>
              </a:rPr>
              <a:t>set points </a:t>
            </a:r>
            <a:r>
              <a:rPr lang="en" b="0" i="0" dirty="0">
                <a:solidFill>
                  <a:srgbClr val="000000"/>
                </a:solidFill>
                <a:effectLst/>
                <a:latin typeface="var(--font-family-body)"/>
              </a:rPr>
              <a:t>to their </a:t>
            </a:r>
            <a:r>
              <a:rPr lang="en" b="1" i="0" dirty="0">
                <a:solidFill>
                  <a:srgbClr val="000000"/>
                </a:solidFill>
                <a:effectLst/>
                <a:latin typeface="var(--font-family-body)"/>
              </a:rPr>
              <a:t>original settings as quickly as possible </a:t>
            </a:r>
            <a:r>
              <a:rPr lang="en" b="0" i="0" dirty="0">
                <a:solidFill>
                  <a:srgbClr val="000000"/>
                </a:solidFill>
                <a:effectLst/>
                <a:latin typeface="var(--font-family-body)"/>
              </a:rPr>
              <a:t>after a change.</a:t>
            </a:r>
          </a:p>
          <a:p>
            <a:pPr algn="l" fontAlgn="base"/>
            <a:endParaRPr lang="nl-NL" b="0" i="0" dirty="0">
              <a:solidFill>
                <a:srgbClr val="000000"/>
              </a:solidFill>
              <a:effectLst/>
              <a:latin typeface="var(--font-family-body)"/>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46</a:t>
            </a:fld>
            <a:endParaRPr lang="nl-BE"/>
          </a:p>
        </p:txBody>
      </p:sp>
    </p:spTree>
    <p:extLst>
      <p:ext uri="{BB962C8B-B14F-4D97-AF65-F5344CB8AC3E}">
        <p14:creationId xmlns:p14="http://schemas.microsoft.com/office/powerpoint/2010/main" val="650314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buFont typeface="Arial" panose="020B0604020202020204" pitchFamily="34" charset="0"/>
              <a:buNone/>
            </a:pPr>
            <a:r>
              <a:rPr lang="en" b="1" i="1" dirty="0">
                <a:solidFill>
                  <a:srgbClr val="000000"/>
                </a:solidFill>
                <a:effectLst/>
                <a:latin typeface="var(--font-family-body)"/>
              </a:rPr>
              <a:t>OK</a:t>
            </a:r>
          </a:p>
          <a:p>
            <a:pPr algn="l" fontAlgn="base">
              <a:buFont typeface="Arial" panose="020B0604020202020204" pitchFamily="34" charset="0"/>
              <a:buNone/>
            </a:pPr>
            <a:endParaRPr lang="nl-NL" b="1" i="1" dirty="0">
              <a:solidFill>
                <a:srgbClr val="000000"/>
              </a:solidFill>
              <a:effectLst/>
              <a:latin typeface="var(--font-family-body)"/>
            </a:endParaRPr>
          </a:p>
          <a:p>
            <a:pPr algn="l" fontAlgn="base">
              <a:buFont typeface="Arial" panose="020B0604020202020204" pitchFamily="34" charset="0"/>
              <a:buNone/>
            </a:pPr>
            <a:r>
              <a:rPr lang="en" b="1" i="1" dirty="0">
                <a:solidFill>
                  <a:srgbClr val="000000"/>
                </a:solidFill>
                <a:effectLst/>
                <a:latin typeface="var(--font-family-body)"/>
              </a:rPr>
              <a:t>2018</a:t>
            </a:r>
          </a:p>
          <a:p>
            <a:pPr algn="l" fontAlgn="base">
              <a:buFont typeface="Arial" panose="020B0604020202020204" pitchFamily="34" charset="0"/>
              <a:buNone/>
            </a:pPr>
            <a:r>
              <a:rPr lang="en" b="1" i="0" dirty="0">
                <a:solidFill>
                  <a:srgbClr val="000000"/>
                </a:solidFill>
                <a:effectLst/>
                <a:latin typeface="var(--font-family-head)"/>
              </a:rPr>
              <a:t>Sudden increase in consumption</a:t>
            </a:r>
          </a:p>
          <a:p>
            <a:pPr algn="l" fontAlgn="base">
              <a:buFont typeface="Arial" panose="020B0604020202020204" pitchFamily="34" charset="0"/>
              <a:buNone/>
            </a:pPr>
            <a:r>
              <a:rPr lang="en" b="0" i="0" dirty="0">
                <a:solidFill>
                  <a:srgbClr val="000000"/>
                </a:solidFill>
                <a:effectLst/>
                <a:latin typeface="var(--font-family-body)"/>
              </a:rPr>
              <a:t>In 2019, energy consumption suddenly </a:t>
            </a:r>
            <a:r>
              <a:rPr lang="en" b="1" i="0" dirty="0">
                <a:solidFill>
                  <a:srgbClr val="000000"/>
                </a:solidFill>
                <a:effectLst/>
                <a:latin typeface="var(--font-family-body)"/>
              </a:rPr>
              <a:t>increased by 7.5%. </a:t>
            </a:r>
            <a:r>
              <a:rPr lang="en" b="0" i="0" dirty="0">
                <a:solidFill>
                  <a:srgbClr val="000000"/>
                </a:solidFill>
                <a:effectLst/>
                <a:latin typeface="var(--font-family-body)"/>
              </a:rPr>
              <a:t>The causes of this increase:</a:t>
            </a:r>
          </a:p>
          <a:p>
            <a:pPr algn="l" fontAlgn="base">
              <a:buFont typeface="Arial" panose="020B0604020202020204" pitchFamily="34" charset="0"/>
              <a:buNone/>
            </a:pPr>
            <a:r>
              <a:rPr lang="en" b="0" i="0" dirty="0">
                <a:solidFill>
                  <a:srgbClr val="000000"/>
                </a:solidFill>
                <a:effectLst/>
                <a:latin typeface="var(--font-family-body)"/>
              </a:rPr>
              <a:t>We installed a warm kitchen.</a:t>
            </a:r>
          </a:p>
          <a:p>
            <a:pPr algn="l" fontAlgn="base">
              <a:buFont typeface="Arial" panose="020B0604020202020204" pitchFamily="34" charset="0"/>
              <a:buNone/>
            </a:pPr>
            <a:r>
              <a:rPr lang="en" b="0" i="0" dirty="0">
                <a:solidFill>
                  <a:srgbClr val="000000"/>
                </a:solidFill>
                <a:effectLst/>
                <a:latin typeface="var(--font-family-body)"/>
              </a:rPr>
              <a:t>We fine-tuned the electrical control for an average Belgian climate. However, 2019 was a very warm summer, with many comfort complaints. We adjusted the cooling set points, which caused the building to consume more.</a:t>
            </a:r>
          </a:p>
          <a:p>
            <a:pPr algn="l" fontAlgn="base">
              <a:buFont typeface="Arial" panose="020B0604020202020204" pitchFamily="34" charset="0"/>
              <a:buNone/>
            </a:pPr>
            <a:r>
              <a:rPr lang="en" b="0" i="0" dirty="0">
                <a:solidFill>
                  <a:srgbClr val="000000"/>
                </a:solidFill>
                <a:effectLst/>
                <a:latin typeface="var(--font-family-body)"/>
              </a:rPr>
              <a:t>There were problems with the lighting control. Spare parts were not immediately in stock and took a long time to arrive. The light often stayed on.</a:t>
            </a:r>
          </a:p>
          <a:p>
            <a:pPr algn="l" fontAlgn="base">
              <a:buFont typeface="Arial" panose="020B0604020202020204" pitchFamily="34" charset="0"/>
              <a:buNone/>
            </a:pPr>
            <a:endParaRPr lang="nl-NL" b="0" i="0" dirty="0">
              <a:solidFill>
                <a:srgbClr val="000000"/>
              </a:solidFill>
              <a:effectLst/>
              <a:latin typeface="var(--font-family-body)"/>
            </a:endParaRPr>
          </a:p>
          <a:p>
            <a:pPr algn="l" fontAlgn="base">
              <a:buFont typeface="Arial" panose="020B0604020202020204" pitchFamily="34" charset="0"/>
              <a:buNone/>
            </a:pPr>
            <a:r>
              <a:rPr lang="en" b="0" i="0" dirty="0">
                <a:solidFill>
                  <a:srgbClr val="000000"/>
                </a:solidFill>
                <a:effectLst/>
                <a:latin typeface="var(--font-family-body)"/>
              </a:rPr>
              <a:t>We could not foresee all these causes, but with </a:t>
            </a:r>
            <a:r>
              <a:rPr lang="en" b="1" i="0" dirty="0">
                <a:solidFill>
                  <a:srgbClr val="000000"/>
                </a:solidFill>
                <a:effectLst/>
                <a:latin typeface="var(--font-family-body)"/>
              </a:rPr>
              <a:t>preventive maintenance </a:t>
            </a:r>
            <a:r>
              <a:rPr lang="en" b="0" i="0" dirty="0">
                <a:solidFill>
                  <a:srgbClr val="000000"/>
                </a:solidFill>
                <a:effectLst/>
                <a:latin typeface="var(--font-family-body)"/>
              </a:rPr>
              <a:t>and a </a:t>
            </a:r>
            <a:r>
              <a:rPr lang="en" b="1" i="0" dirty="0">
                <a:solidFill>
                  <a:srgbClr val="000000"/>
                </a:solidFill>
                <a:effectLst/>
                <a:latin typeface="var(--font-family-body)"/>
              </a:rPr>
              <a:t>critical inventory of spare parts </a:t>
            </a:r>
            <a:r>
              <a:rPr lang="en" b="0" i="0" dirty="0">
                <a:solidFill>
                  <a:srgbClr val="000000"/>
                </a:solidFill>
                <a:effectLst/>
                <a:latin typeface="var(--font-family-body)"/>
              </a:rPr>
              <a:t>, we could have prevented part of the problem. Furthermore, it is important that we return the </a:t>
            </a:r>
            <a:r>
              <a:rPr lang="en" b="1" i="0" dirty="0">
                <a:solidFill>
                  <a:srgbClr val="000000"/>
                </a:solidFill>
                <a:effectLst/>
                <a:latin typeface="var(--font-family-body)"/>
              </a:rPr>
              <a:t>set points </a:t>
            </a:r>
            <a:r>
              <a:rPr lang="en" b="0" i="0" dirty="0">
                <a:solidFill>
                  <a:srgbClr val="000000"/>
                </a:solidFill>
                <a:effectLst/>
                <a:latin typeface="var(--font-family-body)"/>
              </a:rPr>
              <a:t>to their </a:t>
            </a:r>
            <a:r>
              <a:rPr lang="en" b="1" i="0" dirty="0">
                <a:solidFill>
                  <a:srgbClr val="000000"/>
                </a:solidFill>
                <a:effectLst/>
                <a:latin typeface="var(--font-family-body)"/>
              </a:rPr>
              <a:t>original settings as quickly as possible </a:t>
            </a:r>
            <a:r>
              <a:rPr lang="en" b="0" i="0" dirty="0">
                <a:solidFill>
                  <a:srgbClr val="000000"/>
                </a:solidFill>
                <a:effectLst/>
                <a:latin typeface="var(--font-family-body)"/>
              </a:rPr>
              <a:t>after a change.</a:t>
            </a:r>
          </a:p>
          <a:p>
            <a:pPr algn="l" fontAlgn="base"/>
            <a:endParaRPr lang="nl-NL" b="0" i="0" dirty="0">
              <a:solidFill>
                <a:srgbClr val="000000"/>
              </a:solidFill>
              <a:effectLst/>
              <a:latin typeface="var(--font-family-body)"/>
            </a:endParaRP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47</a:t>
            </a:fld>
            <a:endParaRPr lang="nl-BE"/>
          </a:p>
        </p:txBody>
      </p:sp>
    </p:spTree>
    <p:extLst>
      <p:ext uri="{BB962C8B-B14F-4D97-AF65-F5344CB8AC3E}">
        <p14:creationId xmlns:p14="http://schemas.microsoft.com/office/powerpoint/2010/main" val="3739822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a:t>OK</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48</a:t>
            </a:fld>
            <a:endParaRPr lang="nl-BE"/>
          </a:p>
        </p:txBody>
      </p:sp>
    </p:spTree>
    <p:extLst>
      <p:ext uri="{BB962C8B-B14F-4D97-AF65-F5344CB8AC3E}">
        <p14:creationId xmlns:p14="http://schemas.microsoft.com/office/powerpoint/2010/main" val="3019921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OK</a:t>
            </a:r>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49</a:t>
            </a:fld>
            <a:endParaRPr lang="nl-BE"/>
          </a:p>
        </p:txBody>
      </p:sp>
    </p:spTree>
    <p:extLst>
      <p:ext uri="{BB962C8B-B14F-4D97-AF65-F5344CB8AC3E}">
        <p14:creationId xmlns:p14="http://schemas.microsoft.com/office/powerpoint/2010/main" val="527063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OK</a:t>
            </a:r>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50</a:t>
            </a:fld>
            <a:endParaRPr lang="nl-BE"/>
          </a:p>
        </p:txBody>
      </p:sp>
    </p:spTree>
    <p:extLst>
      <p:ext uri="{BB962C8B-B14F-4D97-AF65-F5344CB8AC3E}">
        <p14:creationId xmlns:p14="http://schemas.microsoft.com/office/powerpoint/2010/main" val="65881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13537"/>
                </a:solidFill>
                <a:effectLst/>
                <a:latin typeface="Flanders Art Sans"/>
              </a:rPr>
              <a:t>Waar draait het écht 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a:solidFill>
                <a:srgbClr val="313537"/>
              </a:solidFill>
              <a:effectLst/>
              <a:latin typeface="Flanders Art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13537"/>
                </a:solidFill>
                <a:effectLst/>
                <a:latin typeface="Flanders Art Sans"/>
              </a:rPr>
              <a:t>Waarom = 	doelstelling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13537"/>
                </a:solidFill>
                <a:effectLst/>
                <a:latin typeface="Flanders Art Sans"/>
              </a:rPr>
              <a:t>Hoe = 	proces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13537"/>
                </a:solidFill>
                <a:effectLst/>
                <a:latin typeface="Flanders Art Sans"/>
              </a:rPr>
              <a:t>Wat =	product</a:t>
            </a:r>
          </a:p>
          <a:p>
            <a:endParaRPr lang="nl-NL" b="0" i="0">
              <a:solidFill>
                <a:srgbClr val="313537"/>
              </a:solidFill>
              <a:effectLst/>
              <a:latin typeface="Flanders Art Sans"/>
            </a:endParaRPr>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5</a:t>
            </a:fld>
            <a:endParaRPr lang="nl-BE"/>
          </a:p>
        </p:txBody>
      </p:sp>
    </p:spTree>
    <p:extLst>
      <p:ext uri="{BB962C8B-B14F-4D97-AF65-F5344CB8AC3E}">
        <p14:creationId xmlns:p14="http://schemas.microsoft.com/office/powerpoint/2010/main" val="806419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914400" lvl="2" indent="0">
              <a:lnSpc>
                <a:spcPts val="1350"/>
              </a:lnSpc>
              <a:spcBef>
                <a:spcPts val="1000"/>
              </a:spcBef>
              <a:buFont typeface="+mj-lt"/>
              <a:buNone/>
            </a:pPr>
            <a:r>
              <a:rPr lang="en" sz="1200" b="1" dirty="0">
                <a:solidFill>
                  <a:srgbClr val="9B9DA0"/>
                </a:solidFill>
                <a:effectLst/>
                <a:latin typeface="FlandersArtSans-Regular"/>
                <a:ea typeface="MS Gothic" panose="020B0609070205080204" pitchFamily="49" charset="-128"/>
                <a:cs typeface="Times New Roman" panose="02020603050405020304" pitchFamily="18" charset="0"/>
              </a:rPr>
              <a:t>OK</a:t>
            </a:r>
          </a:p>
          <a:p>
            <a:pPr marL="1143000" lvl="2" indent="-228600">
              <a:lnSpc>
                <a:spcPts val="1350"/>
              </a:lnSpc>
              <a:spcBef>
                <a:spcPts val="1000"/>
              </a:spcBef>
              <a:buFont typeface="+mj-lt"/>
              <a:buAutoNum type="arabicPeriod"/>
            </a:pPr>
            <a:endParaRPr lang="nl-BE" sz="1200" b="1" dirty="0">
              <a:solidFill>
                <a:srgbClr val="9B9DA0"/>
              </a:solidFill>
              <a:effectLst/>
              <a:latin typeface="FlandersArtSans-Regular"/>
              <a:ea typeface="MS Gothic" panose="020B0609070205080204" pitchFamily="49" charset="-128"/>
              <a:cs typeface="Times New Roman" panose="02020603050405020304" pitchFamily="18" charset="0"/>
            </a:endParaRPr>
          </a:p>
          <a:p>
            <a:pPr marL="1143000" lvl="2" indent="-228600">
              <a:lnSpc>
                <a:spcPts val="1350"/>
              </a:lnSpc>
              <a:spcBef>
                <a:spcPts val="1000"/>
              </a:spcBef>
              <a:buFont typeface="+mj-lt"/>
              <a:buAutoNum type="arabicPeriod"/>
            </a:pPr>
            <a:r>
              <a:rPr lang="en" sz="1200" b="1" dirty="0">
                <a:solidFill>
                  <a:srgbClr val="9B9DA0"/>
                </a:solidFill>
                <a:effectLst/>
                <a:latin typeface="FlandersArtSans-Regular"/>
                <a:ea typeface="MS Gothic" panose="020B0609070205080204" pitchFamily="49" charset="-128"/>
                <a:cs typeface="Times New Roman" panose="02020603050405020304" pitchFamily="18" charset="0"/>
              </a:rPr>
              <a:t>Reduction of 50% of primary energy consumption/m2</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The target for primary energy consumption per m² </a:t>
            </a:r>
            <a:r>
              <a:rPr lang="en" sz="1100" dirty="0">
                <a:effectLst/>
                <a:latin typeface="Cambria" panose="02040503050406030204" pitchFamily="18" charset="0"/>
                <a:ea typeface="FlandersArtSans-Regular"/>
                <a:cs typeface="Times New Roman" panose="02020603050405020304" pitchFamily="18" charset="0"/>
              </a:rPr>
              <a:t>is </a:t>
            </a:r>
            <a:r>
              <a:rPr lang="en" sz="1100" dirty="0">
                <a:effectLst/>
                <a:latin typeface="FlandersArtSans-Regular"/>
                <a:ea typeface="FlandersArtSans-Regular"/>
                <a:cs typeface="Times New Roman" panose="02020603050405020304" pitchFamily="18" charset="0"/>
              </a:rPr>
              <a:t>currently 50%.</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Due to the strong increase in occupancy in our buildings (+93%), there was an expected significant increase in electricity consumption and therefore also in primary energy consumption, but due to the additional measures in the context of the energy crisis, there is primarily a status quo achieved.</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Given the temporary nature of the additional measures in the context of the energy crisis, this status quo is a better result than in a standard year. The reduction in primary energy consumption per m² </a:t>
            </a:r>
            <a:r>
              <a:rPr lang="en" sz="1100" dirty="0">
                <a:effectLst/>
                <a:latin typeface="Cambria" panose="02040503050406030204" pitchFamily="18" charset="0"/>
                <a:ea typeface="FlandersArtSans-Regular"/>
                <a:cs typeface="Times New Roman" panose="02020603050405020304" pitchFamily="18" charset="0"/>
              </a:rPr>
              <a:t>that </a:t>
            </a:r>
            <a:r>
              <a:rPr lang="en" sz="1100" dirty="0">
                <a:effectLst/>
                <a:latin typeface="FlandersArtSans-Regular"/>
                <a:ea typeface="FlandersArtSans-Regular"/>
                <a:cs typeface="Times New Roman" panose="02020603050405020304" pitchFamily="18" charset="0"/>
              </a:rPr>
              <a:t>we are currently achieving as a result of increasing occupancy is around +/- 47% in a standard year.</a:t>
            </a:r>
          </a:p>
          <a:p>
            <a:endParaRPr lang="nl-BE" dirty="0"/>
          </a:p>
          <a:p>
            <a:pPr marL="1143000" lvl="2" indent="-228600">
              <a:lnSpc>
                <a:spcPts val="1350"/>
              </a:lnSpc>
              <a:spcBef>
                <a:spcPts val="1000"/>
              </a:spcBef>
              <a:buFont typeface="+mj-lt"/>
              <a:buAutoNum type="arabicPeriod"/>
            </a:pPr>
            <a:r>
              <a:rPr lang="en" sz="1200" b="1" dirty="0">
                <a:solidFill>
                  <a:srgbClr val="9B9DA0"/>
                </a:solidFill>
                <a:effectLst/>
                <a:highlight>
                  <a:srgbClr val="00FF00"/>
                </a:highlight>
                <a:latin typeface="FlandersArtSans-Regular"/>
                <a:ea typeface="MS Gothic" panose="020B0609070205080204" pitchFamily="49" charset="-128"/>
                <a:cs typeface="Times New Roman" panose="02020603050405020304" pitchFamily="18" charset="0"/>
              </a:rPr>
              <a:t>Reduction of 65% of CO2 emissions/m2</a:t>
            </a:r>
            <a:endParaRPr lang="nl-BE" sz="1200" b="1" dirty="0">
              <a:solidFill>
                <a:srgbClr val="9B9DA0"/>
              </a:solidFill>
              <a:effectLst/>
              <a:latin typeface="FlandersArtSans-Regular"/>
              <a:ea typeface="MS Gothic" panose="020B0609070205080204" pitchFamily="49" charset="-128"/>
              <a:cs typeface="Times New Roman" panose="02020603050405020304" pitchFamily="18" charset="0"/>
            </a:endParaRPr>
          </a:p>
          <a:p>
            <a:pPr>
              <a:lnSpc>
                <a:spcPct val="115000"/>
              </a:lnSpc>
              <a:spcAft>
                <a:spcPts val="300"/>
              </a:spcAft>
            </a:pPr>
            <a:r>
              <a:rPr lang="en" sz="1100" dirty="0">
                <a:effectLst/>
                <a:latin typeface="FlandersArtSans-Regular"/>
                <a:ea typeface="FlandersArtSans-Regular"/>
                <a:cs typeface="Times New Roman" panose="02020603050405020304" pitchFamily="18" charset="0"/>
              </a:rPr>
              <a:t>The target for CO2 emissions per m² </a:t>
            </a:r>
            <a:r>
              <a:rPr lang="en" sz="1100" dirty="0">
                <a:effectLst/>
                <a:latin typeface="Cambria" panose="02040503050406030204" pitchFamily="18" charset="0"/>
                <a:ea typeface="FlandersArtSans-Regular"/>
                <a:cs typeface="Cambria" panose="02040503050406030204" pitchFamily="18" charset="0"/>
              </a:rPr>
              <a:t>due </a:t>
            </a:r>
            <a:r>
              <a:rPr lang="en" sz="1100" dirty="0">
                <a:effectLst/>
                <a:latin typeface="FlandersArtSans-Regular"/>
                <a:ea typeface="FlandersArtSans-Regular"/>
                <a:cs typeface="Times New Roman" panose="02020603050405020304" pitchFamily="18" charset="0"/>
              </a:rPr>
              <a:t>to fossil fuels is currently 65%.</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Due to the additional measures in the context of the energy crisis, in particular the reduction of the comfort temperature to 19°C, a large reduction in CO2 emissions has been achieved in 2022. Given the temporary nature of this measure, this large reduction is probably a one-off . The actual CO2 emissions that we have to take into account are those of 2021 and amount to -56.3%.</a:t>
            </a: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52</a:t>
            </a:fld>
            <a:endParaRPr lang="nl-BE"/>
          </a:p>
        </p:txBody>
      </p:sp>
    </p:spTree>
    <p:extLst>
      <p:ext uri="{BB962C8B-B14F-4D97-AF65-F5344CB8AC3E}">
        <p14:creationId xmlns:p14="http://schemas.microsoft.com/office/powerpoint/2010/main" val="1261284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914400" lvl="2" indent="0">
              <a:lnSpc>
                <a:spcPts val="1350"/>
              </a:lnSpc>
              <a:spcBef>
                <a:spcPts val="1000"/>
              </a:spcBef>
              <a:buFont typeface="+mj-lt"/>
              <a:buNone/>
            </a:pPr>
            <a:r>
              <a:rPr lang="en" sz="1200" b="1" dirty="0">
                <a:solidFill>
                  <a:srgbClr val="9B9DA0"/>
                </a:solidFill>
                <a:effectLst/>
                <a:latin typeface="FlandersArtSans-Regular"/>
                <a:ea typeface="MS Gothic" panose="020B0609070205080204" pitchFamily="49" charset="-128"/>
                <a:cs typeface="Times New Roman" panose="02020603050405020304" pitchFamily="18" charset="0"/>
              </a:rPr>
              <a:t>OK</a:t>
            </a:r>
          </a:p>
          <a:p>
            <a:pPr marL="1143000" lvl="2" indent="-228600">
              <a:lnSpc>
                <a:spcPts val="1350"/>
              </a:lnSpc>
              <a:spcBef>
                <a:spcPts val="1000"/>
              </a:spcBef>
              <a:buFont typeface="+mj-lt"/>
              <a:buAutoNum type="arabicPeriod"/>
            </a:pPr>
            <a:endParaRPr lang="nl-BE" sz="1200" b="1" dirty="0">
              <a:solidFill>
                <a:srgbClr val="9B9DA0"/>
              </a:solidFill>
              <a:effectLst/>
              <a:latin typeface="FlandersArtSans-Regular"/>
              <a:ea typeface="MS Gothic" panose="020B0609070205080204" pitchFamily="49" charset="-128"/>
              <a:cs typeface="Times New Roman" panose="02020603050405020304" pitchFamily="18" charset="0"/>
            </a:endParaRPr>
          </a:p>
          <a:p>
            <a:pPr marL="1143000" lvl="2" indent="-228600">
              <a:lnSpc>
                <a:spcPts val="1350"/>
              </a:lnSpc>
              <a:spcBef>
                <a:spcPts val="1000"/>
              </a:spcBef>
              <a:buFont typeface="+mj-lt"/>
              <a:buAutoNum type="arabicPeriod"/>
            </a:pPr>
            <a:r>
              <a:rPr lang="en" sz="1200" b="1" dirty="0">
                <a:solidFill>
                  <a:srgbClr val="9B9DA0"/>
                </a:solidFill>
                <a:effectLst/>
                <a:latin typeface="FlandersArtSans-Regular"/>
                <a:ea typeface="MS Gothic" panose="020B0609070205080204" pitchFamily="49" charset="-128"/>
                <a:cs typeface="Times New Roman" panose="02020603050405020304" pitchFamily="18" charset="0"/>
              </a:rPr>
              <a:t>Reduction of 50% of primary energy consumption/m2</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The target for primary energy consumption per m² </a:t>
            </a:r>
            <a:r>
              <a:rPr lang="en" sz="1100" dirty="0">
                <a:effectLst/>
                <a:latin typeface="Cambria" panose="02040503050406030204" pitchFamily="18" charset="0"/>
                <a:ea typeface="FlandersArtSans-Regular"/>
                <a:cs typeface="Times New Roman" panose="02020603050405020304" pitchFamily="18" charset="0"/>
              </a:rPr>
              <a:t>is </a:t>
            </a:r>
            <a:r>
              <a:rPr lang="en" sz="1100" dirty="0">
                <a:effectLst/>
                <a:latin typeface="FlandersArtSans-Regular"/>
                <a:ea typeface="FlandersArtSans-Regular"/>
                <a:cs typeface="Times New Roman" panose="02020603050405020304" pitchFamily="18" charset="0"/>
              </a:rPr>
              <a:t>currently 50%.</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Due to the strong increase in occupancy in our buildings (+93%), there was an expected significant increase in electricity consumption and therefore also in primary energy consumption, but due to the additional measures in the context of the energy crisis, there is primarily a status quo achieved.</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Given the temporary nature of the additional measures in the context of the energy crisis, this status quo is a better result than in a standard year. The reduction in primary energy consumption per m² </a:t>
            </a:r>
            <a:r>
              <a:rPr lang="en" sz="1100" dirty="0">
                <a:effectLst/>
                <a:latin typeface="Cambria" panose="02040503050406030204" pitchFamily="18" charset="0"/>
                <a:ea typeface="FlandersArtSans-Regular"/>
                <a:cs typeface="Times New Roman" panose="02020603050405020304" pitchFamily="18" charset="0"/>
              </a:rPr>
              <a:t>that </a:t>
            </a:r>
            <a:r>
              <a:rPr lang="en" sz="1100" dirty="0">
                <a:effectLst/>
                <a:latin typeface="FlandersArtSans-Regular"/>
                <a:ea typeface="FlandersArtSans-Regular"/>
                <a:cs typeface="Times New Roman" panose="02020603050405020304" pitchFamily="18" charset="0"/>
              </a:rPr>
              <a:t>we are currently achieving as a result of increasing occupancy is around +/- 47% in a standard year.</a:t>
            </a:r>
          </a:p>
          <a:p>
            <a:endParaRPr lang="nl-BE" dirty="0"/>
          </a:p>
          <a:p>
            <a:pPr marL="1143000" lvl="2" indent="-228600">
              <a:lnSpc>
                <a:spcPts val="1350"/>
              </a:lnSpc>
              <a:spcBef>
                <a:spcPts val="1000"/>
              </a:spcBef>
              <a:buFont typeface="+mj-lt"/>
              <a:buAutoNum type="arabicPeriod"/>
            </a:pPr>
            <a:r>
              <a:rPr lang="en" sz="1200" b="1" dirty="0">
                <a:solidFill>
                  <a:srgbClr val="9B9DA0"/>
                </a:solidFill>
                <a:effectLst/>
                <a:highlight>
                  <a:srgbClr val="00FF00"/>
                </a:highlight>
                <a:latin typeface="FlandersArtSans-Regular"/>
                <a:ea typeface="MS Gothic" panose="020B0609070205080204" pitchFamily="49" charset="-128"/>
                <a:cs typeface="Times New Roman" panose="02020603050405020304" pitchFamily="18" charset="0"/>
              </a:rPr>
              <a:t>Reduction of 65% of CO2 emissions/m2</a:t>
            </a:r>
            <a:endParaRPr lang="nl-BE" sz="1200" b="1" dirty="0">
              <a:solidFill>
                <a:srgbClr val="9B9DA0"/>
              </a:solidFill>
              <a:effectLst/>
              <a:latin typeface="FlandersArtSans-Regular"/>
              <a:ea typeface="MS Gothic" panose="020B0609070205080204" pitchFamily="49" charset="-128"/>
              <a:cs typeface="Times New Roman" panose="02020603050405020304" pitchFamily="18" charset="0"/>
            </a:endParaRPr>
          </a:p>
          <a:p>
            <a:pPr>
              <a:lnSpc>
                <a:spcPct val="115000"/>
              </a:lnSpc>
              <a:spcAft>
                <a:spcPts val="300"/>
              </a:spcAft>
            </a:pPr>
            <a:r>
              <a:rPr lang="en" sz="1100" dirty="0">
                <a:effectLst/>
                <a:latin typeface="FlandersArtSans-Regular"/>
                <a:ea typeface="FlandersArtSans-Regular"/>
                <a:cs typeface="Times New Roman" panose="02020603050405020304" pitchFamily="18" charset="0"/>
              </a:rPr>
              <a:t>The target for CO2 emissions per m² </a:t>
            </a:r>
            <a:r>
              <a:rPr lang="en" sz="1100" dirty="0">
                <a:effectLst/>
                <a:latin typeface="Cambria" panose="02040503050406030204" pitchFamily="18" charset="0"/>
                <a:ea typeface="FlandersArtSans-Regular"/>
                <a:cs typeface="Cambria" panose="02040503050406030204" pitchFamily="18" charset="0"/>
              </a:rPr>
              <a:t>due </a:t>
            </a:r>
            <a:r>
              <a:rPr lang="en" sz="1100" dirty="0">
                <a:effectLst/>
                <a:latin typeface="FlandersArtSans-Regular"/>
                <a:ea typeface="FlandersArtSans-Regular"/>
                <a:cs typeface="Times New Roman" panose="02020603050405020304" pitchFamily="18" charset="0"/>
              </a:rPr>
              <a:t>to fossil fuels is currently 65%.</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Due to the additional measures in the context of the energy crisis, in particular the reduction of the comfort temperature to 19°C, a large reduction in CO2 emissions has been achieved in 2022. Given the temporary nature of this measure, this large reduction is probably a one-off . The actual CO2 emissions that we have to take into account are those of 2021 and amount to -56.3%.</a:t>
            </a:r>
          </a:p>
          <a:p>
            <a:endParaRPr lang="nl-BE" dirty="0"/>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53</a:t>
            </a:fld>
            <a:endParaRPr lang="nl-BE"/>
          </a:p>
        </p:txBody>
      </p:sp>
    </p:spTree>
    <p:extLst>
      <p:ext uri="{BB962C8B-B14F-4D97-AF65-F5344CB8AC3E}">
        <p14:creationId xmlns:p14="http://schemas.microsoft.com/office/powerpoint/2010/main" val="28099761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61307-5E3F-0F88-F8CB-9DDFAAEC3E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131963-1960-62A9-7594-0D95A16133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D68B5A-9471-45B1-5897-69833DC6A081}"/>
              </a:ext>
            </a:extLst>
          </p:cNvPr>
          <p:cNvSpPr>
            <a:spLocks noGrp="1"/>
          </p:cNvSpPr>
          <p:nvPr>
            <p:ph type="body" idx="1"/>
          </p:nvPr>
        </p:nvSpPr>
        <p:spPr/>
        <p:txBody>
          <a:bodyPr/>
          <a:lstStyle/>
          <a:p>
            <a:pPr marL="914400" lvl="2" indent="0">
              <a:lnSpc>
                <a:spcPts val="1350"/>
              </a:lnSpc>
              <a:spcBef>
                <a:spcPts val="1000"/>
              </a:spcBef>
              <a:buFont typeface="+mj-lt"/>
              <a:buNone/>
            </a:pPr>
            <a:r>
              <a:rPr lang="en" sz="1200" b="1" dirty="0">
                <a:solidFill>
                  <a:srgbClr val="9B9DA0"/>
                </a:solidFill>
                <a:effectLst/>
                <a:latin typeface="FlandersArtSans-Regular"/>
                <a:ea typeface="MS Gothic" panose="020B0609070205080204" pitchFamily="49" charset="-128"/>
                <a:cs typeface="Times New Roman" panose="02020603050405020304" pitchFamily="18" charset="0"/>
              </a:rPr>
              <a:t>Reduction of 65% of CO </a:t>
            </a:r>
            <a:r>
              <a:rPr lang="en" sz="1200" b="1" baseline="-25000" dirty="0">
                <a:solidFill>
                  <a:srgbClr val="9B9DA0"/>
                </a:solidFill>
                <a:effectLst/>
                <a:latin typeface="FlandersArtSans-Regular"/>
                <a:ea typeface="MS Gothic" panose="020B0609070205080204" pitchFamily="49" charset="-128"/>
                <a:cs typeface="Times New Roman" panose="02020603050405020304" pitchFamily="18" charset="0"/>
              </a:rPr>
              <a:t>2 </a:t>
            </a:r>
            <a:r>
              <a:rPr lang="en" sz="1200" b="1" dirty="0">
                <a:solidFill>
                  <a:srgbClr val="9B9DA0"/>
                </a:solidFill>
                <a:effectLst/>
                <a:latin typeface="FlandersArtSans-Regular"/>
                <a:ea typeface="MS Gothic" panose="020B0609070205080204" pitchFamily="49" charset="-128"/>
                <a:cs typeface="Times New Roman" panose="02020603050405020304" pitchFamily="18" charset="0"/>
              </a:rPr>
              <a:t>emissions/m2</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The target for CO </a:t>
            </a:r>
            <a:r>
              <a:rPr lang="en" sz="1100" baseline="-25000" dirty="0">
                <a:effectLst/>
                <a:latin typeface="FlandersArtSans-Regular"/>
                <a:ea typeface="FlandersArtSans-Regular"/>
                <a:cs typeface="Times New Roman" panose="02020603050405020304" pitchFamily="18" charset="0"/>
              </a:rPr>
              <a:t>2 </a:t>
            </a:r>
            <a:r>
              <a:rPr lang="en" sz="1100" dirty="0">
                <a:effectLst/>
                <a:latin typeface="FlandersArtSans-Regular"/>
                <a:ea typeface="FlandersArtSans-Regular"/>
                <a:cs typeface="Times New Roman" panose="02020603050405020304" pitchFamily="18" charset="0"/>
              </a:rPr>
              <a:t>emissions per m² </a:t>
            </a:r>
            <a:r>
              <a:rPr lang="en" sz="1100" dirty="0">
                <a:effectLst/>
                <a:latin typeface="Cambria" panose="02040503050406030204" pitchFamily="18" charset="0"/>
                <a:ea typeface="FlandersArtSans-Regular"/>
                <a:cs typeface="Cambria" panose="02040503050406030204" pitchFamily="18" charset="0"/>
              </a:rPr>
              <a:t>due </a:t>
            </a:r>
            <a:r>
              <a:rPr lang="en" sz="1100" dirty="0">
                <a:effectLst/>
                <a:latin typeface="FlandersArtSans-Regular"/>
                <a:ea typeface="FlandersArtSans-Regular"/>
                <a:cs typeface="Times New Roman" panose="02020603050405020304" pitchFamily="18" charset="0"/>
              </a:rPr>
              <a:t>to fossil fuels is currently 65% and will be achieved in 2023.</a:t>
            </a:r>
          </a:p>
          <a:p>
            <a:pPr>
              <a:lnSpc>
                <a:spcPct val="115000"/>
              </a:lnSpc>
              <a:spcAft>
                <a:spcPts val="300"/>
              </a:spcAft>
            </a:pPr>
            <a:endParaRPr lang="nl-BE" sz="1100" dirty="0">
              <a:effectLst/>
              <a:latin typeface="FlandersArtSans-Regular"/>
              <a:ea typeface="FlandersArtSans-Regular"/>
              <a:cs typeface="Times New Roman" panose="02020603050405020304" pitchFamily="18" charset="0"/>
            </a:endParaRPr>
          </a:p>
          <a:p>
            <a:pPr marL="914400" lvl="2" indent="0">
              <a:lnSpc>
                <a:spcPts val="1350"/>
              </a:lnSpc>
              <a:spcBef>
                <a:spcPts val="1000"/>
              </a:spcBef>
              <a:buFont typeface="+mj-lt"/>
              <a:buNone/>
            </a:pPr>
            <a:r>
              <a:rPr lang="en" sz="1200" b="1" dirty="0">
                <a:solidFill>
                  <a:srgbClr val="9B9DA0"/>
                </a:solidFill>
                <a:effectLst/>
                <a:latin typeface="FlandersArtSans-Regular"/>
                <a:ea typeface="MS Gothic" panose="020B0609070205080204" pitchFamily="49" charset="-128"/>
                <a:cs typeface="Times New Roman" panose="02020603050405020304" pitchFamily="18" charset="0"/>
              </a:rPr>
              <a:t>Reduction of 50% of primary energy consumption/ </a:t>
            </a:r>
            <a:r>
              <a:rPr lang="en" sz="1200" b="1" baseline="30000" dirty="0">
                <a:solidFill>
                  <a:srgbClr val="9B9DA0"/>
                </a:solidFill>
                <a:effectLst/>
                <a:latin typeface="FlandersArtSans-Regular"/>
                <a:ea typeface="MS Gothic" panose="020B0609070205080204" pitchFamily="49" charset="-128"/>
                <a:cs typeface="Times New Roman" panose="02020603050405020304" pitchFamily="18" charset="0"/>
              </a:rPr>
              <a:t>m2</a:t>
            </a:r>
            <a:r>
              <a:rPr lang="en" sz="1200" b="1" dirty="0">
                <a:solidFill>
                  <a:srgbClr val="9B9DA0"/>
                </a:solidFill>
                <a:effectLst/>
                <a:latin typeface="FlandersArtSans-Regular"/>
                <a:ea typeface="MS Gothic" panose="020B0609070205080204" pitchFamily="49" charset="-128"/>
                <a:cs typeface="Times New Roman" panose="02020603050405020304" pitchFamily="18" charset="0"/>
              </a:rPr>
              <a:t> </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The target for primary energy consumption per m² </a:t>
            </a:r>
            <a:r>
              <a:rPr lang="en" sz="1100" dirty="0">
                <a:effectLst/>
                <a:latin typeface="Cambria" panose="02040503050406030204" pitchFamily="18" charset="0"/>
                <a:ea typeface="FlandersArtSans-Regular"/>
                <a:cs typeface="Cambria" panose="02040503050406030204" pitchFamily="18" charset="0"/>
              </a:rPr>
              <a:t>for </a:t>
            </a:r>
            <a:r>
              <a:rPr lang="en" sz="1100" dirty="0">
                <a:effectLst/>
                <a:latin typeface="FlandersArtSans-Regular"/>
                <a:ea typeface="FlandersArtSans-Regular"/>
                <a:cs typeface="Times New Roman" panose="02020603050405020304" pitchFamily="18" charset="0"/>
              </a:rPr>
              <a:t>the ISO application area is 50%.</a:t>
            </a:r>
          </a:p>
          <a:p>
            <a:pPr>
              <a:lnSpc>
                <a:spcPct val="115000"/>
              </a:lnSpc>
              <a:spcAft>
                <a:spcPts val="300"/>
              </a:spcAft>
            </a:pPr>
            <a:r>
              <a:rPr lang="en" sz="1100" dirty="0">
                <a:effectLst/>
                <a:latin typeface="FlandersArtSans-Regular"/>
                <a:ea typeface="FlandersArtSans-Regular"/>
                <a:cs typeface="Times New Roman" panose="02020603050405020304" pitchFamily="18" charset="0"/>
              </a:rPr>
              <a:t>The occupancy in the buildings has increased by 34% compared to 2022. This also implies an increase in electricity consumption and therefore primary energy consumption, but due to additional energetic measures, electricity consumption has decreased and the target has been achieved.</a:t>
            </a:r>
          </a:p>
          <a:p>
            <a:endParaRPr lang="nl-BE" dirty="0"/>
          </a:p>
        </p:txBody>
      </p:sp>
      <p:sp>
        <p:nvSpPr>
          <p:cNvPr id="4" name="Tijdelijke aanduiding voor dianummer 3">
            <a:extLst>
              <a:ext uri="{FF2B5EF4-FFF2-40B4-BE49-F238E27FC236}">
                <a16:creationId xmlns:a16="http://schemas.microsoft.com/office/drawing/2014/main" id="{F9E623DF-B3B7-5438-DEE7-FDBC675F1F69}"/>
              </a:ext>
            </a:extLst>
          </p:cNvPr>
          <p:cNvSpPr>
            <a:spLocks noGrp="1"/>
          </p:cNvSpPr>
          <p:nvPr>
            <p:ph type="sldNum" sz="quarter" idx="5"/>
          </p:nvPr>
        </p:nvSpPr>
        <p:spPr/>
        <p:txBody>
          <a:bodyPr/>
          <a:lstStyle/>
          <a:p>
            <a:fld id="{45EEBF64-A1D1-4A70-B1CB-4B2A1552B067}" type="slidenum">
              <a:rPr lang="nl-BE" smtClean="0"/>
              <a:t>54</a:t>
            </a:fld>
            <a:endParaRPr lang="nl-BE"/>
          </a:p>
        </p:txBody>
      </p:sp>
    </p:spTree>
    <p:extLst>
      <p:ext uri="{BB962C8B-B14F-4D97-AF65-F5344CB8AC3E}">
        <p14:creationId xmlns:p14="http://schemas.microsoft.com/office/powerpoint/2010/main" val="5906114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a:effectLst/>
                <a:latin typeface="FlandersArtSans-Regular" panose="00000500000000000000"/>
                <a:ea typeface="FlandersArtSans-Regular" panose="00000500000000000000"/>
                <a:cs typeface="Times New Roman" panose="02020603050405020304" pitchFamily="18" charset="0"/>
              </a:rPr>
              <a:t>OK</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a:effectLst/>
                <a:latin typeface="FlandersArtSans-Regular" panose="00000500000000000000"/>
                <a:ea typeface="FlandersArtSans-Regular" panose="00000500000000000000"/>
                <a:cs typeface="Times New Roman" panose="02020603050405020304" pitchFamily="18" charset="0"/>
              </a:rPr>
              <a:t>Energy prices are skyrocketing. In January 2022, we paid approximately 2 times the average unit price of 2021 and 3 times that of 2020 for both electricity and natural gas.</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en" sz="1800" b="1">
                <a:effectLst/>
                <a:latin typeface="FlandersArtSans-Regular" panose="00000500000000000000"/>
                <a:ea typeface="FlandersArtSans-Regular" panose="00000500000000000000"/>
                <a:cs typeface="Times New Roman" panose="02020603050405020304" pitchFamily="18" charset="0"/>
              </a:rPr>
              <a:t>The impact of active energy management on the total energy cost is estimated at EUR 3,050,000</a:t>
            </a:r>
            <a:r>
              <a:rPr lang="en" sz="1800">
                <a:effectLst/>
                <a:latin typeface="FlandersArtSans-Regular" panose="00000500000000000000"/>
                <a:ea typeface="FlandersArtSans-Regular" panose="00000500000000000000"/>
                <a:cs typeface="Times New Roman" panose="02020603050405020304" pitchFamily="18" charset="0"/>
              </a:rPr>
              <a:t> </a:t>
            </a:r>
            <a:r>
              <a:rPr lang="en" sz="1800" b="1">
                <a:effectLst/>
                <a:latin typeface="FlandersArtSans-Regular" panose="00000500000000000000"/>
                <a:ea typeface="FlandersArtSans-Regular" panose="00000500000000000000"/>
                <a:cs typeface="Times New Roman" panose="02020603050405020304" pitchFamily="18" charset="0"/>
              </a:rPr>
              <a:t>(comparison of situation with and without active energy management for the period 2015-2021). </a:t>
            </a:r>
            <a:r>
              <a:rPr lang="en" sz="1800">
                <a:effectLst/>
                <a:latin typeface="FlandersArtSans-Regular" panose="00000500000000000000"/>
                <a:ea typeface="FlandersArtSans-Regular" panose="00000500000000000000"/>
                <a:cs typeface="Times New Roman" panose="02020603050405020304" pitchFamily="18" charset="0"/>
              </a:rPr>
              <a:t>This is equal to the energy cost of the entire ISO scope (2020) or the annual energy cost of 1120 families (2021).</a:t>
            </a:r>
          </a:p>
          <a:p>
            <a:endParaRPr lang="nl-BE"/>
          </a:p>
          <a:p>
            <a:pPr>
              <a:lnSpc>
                <a:spcPct val="115000"/>
              </a:lnSpc>
              <a:spcAft>
                <a:spcPts val="300"/>
              </a:spcAft>
            </a:pPr>
            <a:r>
              <a:rPr lang="en" sz="1800">
                <a:effectLst/>
                <a:latin typeface="FlandersArtSans-Regular" panose="00000500000000000000"/>
                <a:ea typeface="FlandersArtSans-Regular" panose="00000500000000000000"/>
                <a:cs typeface="Times New Roman" panose="02020603050405020304" pitchFamily="18" charset="0"/>
              </a:rPr>
              <a:t>The preconditions that were taken into account for the situation without active energy management are:</a:t>
            </a:r>
          </a:p>
          <a:p>
            <a:pPr marL="342900" lvl="0" indent="-342900">
              <a:buFont typeface="Symbol" panose="05050102010706020507" pitchFamily="18" charset="2"/>
              <a:buChar char=""/>
            </a:pPr>
            <a:r>
              <a:rPr lang="en" sz="1800">
                <a:solidFill>
                  <a:srgbClr val="1C1A15"/>
                </a:solidFill>
                <a:effectLst/>
                <a:latin typeface="FlandersArtSans-Regular" panose="00000500000000000000"/>
                <a:ea typeface="Calibri" panose="020F0502020204030204" pitchFamily="34" charset="0"/>
                <a:cs typeface="Times New Roman" panose="02020603050405020304" pitchFamily="18" charset="0"/>
              </a:rPr>
              <a:t>Annual reduction in energy consumption: 3.5%</a:t>
            </a:r>
          </a:p>
          <a:p>
            <a:pPr marL="342900" lvl="0" indent="-342900">
              <a:buFont typeface="Symbol" panose="05050102010706020507" pitchFamily="18" charset="2"/>
              <a:buChar char=""/>
            </a:pPr>
            <a:r>
              <a:rPr lang="en" sz="1800">
                <a:solidFill>
                  <a:srgbClr val="1C1A15"/>
                </a:solidFill>
                <a:effectLst/>
                <a:latin typeface="FlandersArtSans-Regular" panose="00000500000000000000"/>
                <a:ea typeface="Calibri" panose="020F0502020204030204" pitchFamily="34" charset="0"/>
                <a:cs typeface="Times New Roman" panose="02020603050405020304" pitchFamily="18" charset="0"/>
              </a:rPr>
              <a:t>Same reduction in energy consumption due to the commissioning of Herman Teirlinck</a:t>
            </a:r>
          </a:p>
          <a:p>
            <a:pPr marL="342900" lvl="0" indent="-342900">
              <a:spcAft>
                <a:spcPts val="600"/>
              </a:spcAft>
              <a:buFont typeface="Symbol" panose="05050102010706020507" pitchFamily="18" charset="2"/>
              <a:buChar char=""/>
            </a:pPr>
            <a:r>
              <a:rPr lang="en" sz="1800">
                <a:solidFill>
                  <a:srgbClr val="1C1A15"/>
                </a:solidFill>
                <a:effectLst/>
                <a:latin typeface="FlandersArtSans-Regular" panose="00000500000000000000"/>
                <a:ea typeface="Calibri" panose="020F0502020204030204" pitchFamily="34" charset="0"/>
                <a:cs typeface="Times New Roman" panose="02020603050405020304" pitchFamily="18" charset="0"/>
              </a:rPr>
              <a:t>COVID: additional gas consumption: 3.5% and minimum electricity consumption: 3.5%</a:t>
            </a:r>
          </a:p>
          <a:p>
            <a:endParaRPr lang="nl-BE"/>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55</a:t>
            </a:fld>
            <a:endParaRPr lang="nl-BE"/>
          </a:p>
        </p:txBody>
      </p:sp>
    </p:spTree>
    <p:extLst>
      <p:ext uri="{BB962C8B-B14F-4D97-AF65-F5344CB8AC3E}">
        <p14:creationId xmlns:p14="http://schemas.microsoft.com/office/powerpoint/2010/main" val="2801076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r>
              <a:rPr lang="nl-BE"/>
              <a:t>OK</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56</a:t>
            </a:fld>
            <a:endParaRPr lang="nl-B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dirty="0"/>
              <a:t>ISO 50001/ ISO 14001/ ISO 45001: maximum reuse of people and resources, including joint certification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3BA5E09-26A8-4F4C-98A3-C28D18630C01}" type="slidenum">
              <a:rPr lang="nl-BE" smtClean="0"/>
              <a:t>6</a:t>
            </a:fld>
            <a:endParaRPr lang="nl-BE"/>
          </a:p>
        </p:txBody>
      </p:sp>
    </p:spTree>
    <p:extLst>
      <p:ext uri="{BB962C8B-B14F-4D97-AF65-F5344CB8AC3E}">
        <p14:creationId xmlns:p14="http://schemas.microsoft.com/office/powerpoint/2010/main" val="208331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i="0">
              <a:solidFill>
                <a:srgbClr val="313537"/>
              </a:solidFill>
              <a:effectLst/>
              <a:latin typeface="Flanders Art Sans"/>
            </a:endParaRPr>
          </a:p>
          <a:p>
            <a:endParaRPr lang="nl-BE"/>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7</a:t>
            </a:fld>
            <a:endParaRPr lang="nl-BE"/>
          </a:p>
        </p:txBody>
      </p:sp>
    </p:spTree>
    <p:extLst>
      <p:ext uri="{BB962C8B-B14F-4D97-AF65-F5344CB8AC3E}">
        <p14:creationId xmlns:p14="http://schemas.microsoft.com/office/powerpoint/2010/main" val="2624634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13537"/>
                </a:solidFill>
                <a:effectLst/>
                <a:latin typeface="Flanders Art Sans"/>
              </a:rPr>
              <a:t>Waar draait het écht 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a:solidFill>
                <a:srgbClr val="313537"/>
              </a:solidFill>
              <a:effectLst/>
              <a:latin typeface="Flanders Art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13537"/>
                </a:solidFill>
                <a:effectLst/>
                <a:latin typeface="Flanders Art Sans"/>
              </a:rPr>
              <a:t>Waarom = 	doelstelling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13537"/>
                </a:solidFill>
                <a:effectLst/>
                <a:latin typeface="Flanders Art Sans"/>
              </a:rPr>
              <a:t>Hoe = 	proces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13537"/>
                </a:solidFill>
                <a:effectLst/>
                <a:latin typeface="Flanders Art Sans"/>
              </a:rPr>
              <a:t>Wat =	product</a:t>
            </a:r>
          </a:p>
          <a:p>
            <a:endParaRPr lang="nl-NL" b="0" i="0">
              <a:solidFill>
                <a:srgbClr val="313537"/>
              </a:solidFill>
              <a:effectLst/>
              <a:latin typeface="Flanders Art Sans"/>
            </a:endParaRPr>
          </a:p>
        </p:txBody>
      </p:sp>
      <p:sp>
        <p:nvSpPr>
          <p:cNvPr id="4" name="Tijdelijke aanduiding voor dianummer 3"/>
          <p:cNvSpPr>
            <a:spLocks noGrp="1"/>
          </p:cNvSpPr>
          <p:nvPr>
            <p:ph type="sldNum" sz="quarter" idx="5"/>
          </p:nvPr>
        </p:nvSpPr>
        <p:spPr/>
        <p:txBody>
          <a:bodyPr/>
          <a:lstStyle/>
          <a:p>
            <a:fld id="{45EEBF64-A1D1-4A70-B1CB-4B2A1552B067}" type="slidenum">
              <a:rPr lang="nl-BE" smtClean="0"/>
              <a:t>8</a:t>
            </a:fld>
            <a:endParaRPr lang="nl-BE"/>
          </a:p>
        </p:txBody>
      </p:sp>
    </p:spTree>
    <p:extLst>
      <p:ext uri="{BB962C8B-B14F-4D97-AF65-F5344CB8AC3E}">
        <p14:creationId xmlns:p14="http://schemas.microsoft.com/office/powerpoint/2010/main" val="2612763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419905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B9ED6-CFEB-4E6D-AFE9-8CF57FC4CD0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C2CF6202-C5D4-4D82-B7F7-CFCABC059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7B19B10E-8C32-4211-8FEA-299EF4A3CEE6}"/>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5" name="Tijdelijke aanduiding voor voettekst 4">
            <a:extLst>
              <a:ext uri="{FF2B5EF4-FFF2-40B4-BE49-F238E27FC236}">
                <a16:creationId xmlns:a16="http://schemas.microsoft.com/office/drawing/2014/main" id="{7082FF90-F459-49A5-AD60-73AC7A4D719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A67137D-3084-498A-B037-C546DBE4614C}"/>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52464592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384475-6D02-40A8-8CB9-74CA243D0AD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8DC19CA-55B5-497A-9C1B-252CC6A8B7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2E4E43E-ACBF-45B0-89A0-7A7FF827E056}"/>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5" name="Tijdelijke aanduiding voor voettekst 4">
            <a:extLst>
              <a:ext uri="{FF2B5EF4-FFF2-40B4-BE49-F238E27FC236}">
                <a16:creationId xmlns:a16="http://schemas.microsoft.com/office/drawing/2014/main" id="{E10256D2-E4C3-4594-B9C6-7A388586DD4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9C66E91-591C-4A84-9108-93B87B9417B2}"/>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206011552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492A495-E703-47B2-80EB-8F902ED3AFFD}"/>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058900B-5CD8-4A1F-A1BC-A16918CEFDC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DB9FA7F-4A54-4B04-A130-F767FBF08967}"/>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5" name="Tijdelijke aanduiding voor voettekst 4">
            <a:extLst>
              <a:ext uri="{FF2B5EF4-FFF2-40B4-BE49-F238E27FC236}">
                <a16:creationId xmlns:a16="http://schemas.microsoft.com/office/drawing/2014/main" id="{8297D9FB-F625-4D8D-B117-7E6CDBA5B02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DEED492-B6AE-4C5B-9255-7233E5361C62}"/>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182359031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eldia">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384000" y="288000"/>
            <a:ext cx="11424000" cy="6264000"/>
          </a:xfrm>
        </p:spPr>
        <p:txBody>
          <a:bodyPr anchor="ctr"/>
          <a:lstStyle>
            <a:lvl1pPr marL="0" indent="0" algn="r">
              <a:buNone/>
              <a:defRPr>
                <a:solidFill>
                  <a:srgbClr val="FF0000"/>
                </a:solidFill>
              </a:defRPr>
            </a:lvl1pPr>
          </a:lstStyle>
          <a:p>
            <a:endParaRPr lang="nl-BE"/>
          </a:p>
        </p:txBody>
      </p:sp>
      <p:grpSp>
        <p:nvGrpSpPr>
          <p:cNvPr id="16" name="Groeperen 15"/>
          <p:cNvGrpSpPr/>
          <p:nvPr userDrawn="1"/>
        </p:nvGrpSpPr>
        <p:grpSpPr>
          <a:xfrm>
            <a:off x="384005" y="288005"/>
            <a:ext cx="8044673" cy="6265475"/>
            <a:chOff x="288001" y="288000"/>
            <a:chExt cx="6033505" cy="6265475"/>
          </a:xfrm>
        </p:grpSpPr>
        <p:sp>
          <p:nvSpPr>
            <p:cNvPr id="12" name="Rechthoek 11"/>
            <p:cNvSpPr>
              <a:spLocks/>
            </p:cNvSpPr>
            <p:nvPr userDrawn="1"/>
          </p:nvSpPr>
          <p:spPr>
            <a:xfrm>
              <a:off x="288001" y="288000"/>
              <a:ext cx="4248000" cy="6265475"/>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697" y="565282"/>
            <a:ext cx="1394940" cy="643457"/>
          </a:xfrm>
          <a:prstGeom prst="rect">
            <a:avLst/>
          </a:prstGeom>
        </p:spPr>
      </p:pic>
      <p:sp>
        <p:nvSpPr>
          <p:cNvPr id="14" name="Tijdelijke aanduiding voor tekst 2"/>
          <p:cNvSpPr>
            <a:spLocks noGrp="1"/>
          </p:cNvSpPr>
          <p:nvPr>
            <p:ph idx="12" hasCustomPrompt="1"/>
          </p:nvPr>
        </p:nvSpPr>
        <p:spPr>
          <a:xfrm>
            <a:off x="672001" y="6044105"/>
            <a:ext cx="6364320" cy="352800"/>
          </a:xfrm>
          <a:prstGeom prst="rect">
            <a:avLst/>
          </a:prstGeom>
        </p:spPr>
        <p:txBody>
          <a:bodyPr vert="horz" lIns="0" tIns="0" rIns="0" bIns="0" rtlCol="0" anchor="t" anchorCtr="0">
            <a:noAutofit/>
          </a:bodyPr>
          <a:lstStyle>
            <a:lvl1pPr marL="0" indent="0">
              <a:buFontTx/>
              <a:buNone/>
              <a:defRPr sz="1700">
                <a:latin typeface="FlandersArtSans-Regular" panose="00000500000000000000" pitchFamily="2" charset="0"/>
              </a:defRPr>
            </a:lvl1pPr>
            <a:lvl5pPr>
              <a:defRPr>
                <a:latin typeface="FlandersArtSans-Regular" panose="00000500000000000000" pitchFamily="2" charset="0"/>
              </a:defRPr>
            </a:lvl5pPr>
          </a:lstStyle>
          <a:p>
            <a:pPr lvl="0"/>
            <a:r>
              <a:rPr lang="nl-NL"/>
              <a:t>KLIK OM DE MODELSTIJLEN TE BEWERKEN</a:t>
            </a:r>
          </a:p>
          <a:p>
            <a:pPr lvl="4"/>
            <a:endParaRPr lang="nl-BE"/>
          </a:p>
        </p:txBody>
      </p:sp>
    </p:spTree>
    <p:extLst>
      <p:ext uri="{BB962C8B-B14F-4D97-AF65-F5344CB8AC3E}">
        <p14:creationId xmlns:p14="http://schemas.microsoft.com/office/powerpoint/2010/main" val="37898471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838201" y="365126"/>
            <a:ext cx="10515600"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591571" y="6605192"/>
            <a:ext cx="7488000" cy="176928"/>
          </a:xfrm>
          <a:prstGeom prst="rect">
            <a:avLst/>
          </a:prstGeom>
        </p:spPr>
        <p:txBody>
          <a:bodyPr vert="horz" lIns="91440" tIns="45720" rIns="91440" bIns="45720" rtlCol="0" anchor="ctr"/>
          <a:lstStyle>
            <a:lvl1pPr algn="l">
              <a:defRPr sz="1015" b="0">
                <a:solidFill>
                  <a:schemeClr val="tx2"/>
                </a:solidFill>
                <a:latin typeface="FlandersArtSans-Bold" panose="00000800000000000000" pitchFamily="2" charset="0"/>
              </a:defRPr>
            </a:lvl1pPr>
          </a:lstStyle>
          <a:p>
            <a:r>
              <a:rPr lang="nl-BE" err="1"/>
              <a:t>Editeer</a:t>
            </a:r>
            <a:r>
              <a:rPr lang="nl-BE"/>
              <a:t> via Invoegen/Kop- en Voettekst</a:t>
            </a:r>
          </a:p>
        </p:txBody>
      </p:sp>
      <p:sp>
        <p:nvSpPr>
          <p:cNvPr id="11" name="Shape 5"/>
          <p:cNvSpPr>
            <a:spLocks noGrp="1"/>
          </p:cNvSpPr>
          <p:nvPr>
            <p:ph type="sldNum" sz="quarter" idx="4"/>
          </p:nvPr>
        </p:nvSpPr>
        <p:spPr>
          <a:xfrm>
            <a:off x="10694403" y="6565377"/>
            <a:ext cx="909919" cy="248530"/>
          </a:xfrm>
          <a:prstGeom prst="rect">
            <a:avLst/>
          </a:prstGeom>
          <a:ln w="12700">
            <a:miter lim="400000"/>
          </a:ln>
        </p:spPr>
        <p:txBody>
          <a:bodyPr wrap="square" lIns="45719" rIns="45719" anchor="ctr">
            <a:spAutoFit/>
          </a:bodyPr>
          <a:lstStyle>
            <a:lvl1pPr algn="r">
              <a:defRPr sz="1015">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2" name="Date Placeholder 2"/>
          <p:cNvSpPr>
            <a:spLocks noGrp="1"/>
          </p:cNvSpPr>
          <p:nvPr>
            <p:ph type="dt" sz="quarter" idx="2"/>
          </p:nvPr>
        </p:nvSpPr>
        <p:spPr>
          <a:xfrm>
            <a:off x="8079573" y="6603110"/>
            <a:ext cx="3524748" cy="174732"/>
          </a:xfrm>
          <a:prstGeom prst="rect">
            <a:avLst/>
          </a:prstGeom>
        </p:spPr>
        <p:txBody>
          <a:bodyPr vert="horz" lIns="91440" tIns="45720" rIns="91440" bIns="45720" rtlCol="0" anchor="ctr"/>
          <a:lstStyle>
            <a:lvl1pPr algn="r">
              <a:defRPr sz="1015">
                <a:solidFill>
                  <a:schemeClr val="tx2"/>
                </a:solidFill>
                <a:latin typeface="FlandersArtSans-Bold" panose="00000800000000000000" pitchFamily="2" charset="0"/>
              </a:defRPr>
            </a:lvl1pPr>
          </a:lstStyle>
          <a:p>
            <a:r>
              <a:rPr lang="nl-BE"/>
              <a:t>Sessie xx – titel</a:t>
            </a:r>
          </a:p>
        </p:txBody>
      </p:sp>
    </p:spTree>
    <p:extLst>
      <p:ext uri="{BB962C8B-B14F-4D97-AF65-F5344CB8AC3E}">
        <p14:creationId xmlns:p14="http://schemas.microsoft.com/office/powerpoint/2010/main" val="220570315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lvl1pPr>
              <a:defRPr/>
            </a:lvl1pPr>
          </a:lstStyle>
          <a:p>
            <a:fld id="{854A839F-E4D4-4D63-9258-959A704765B3}" type="datetime3">
              <a:rPr lang="en-US" smtClean="0"/>
              <a:pPr/>
              <a:t>1 August 2024</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3A6E49B-EF5F-456F-ACFF-0A2BDCF0E178}" type="slidenum">
              <a:rPr lang="en-GB"/>
              <a:pPr/>
              <a:t>‹nr.›</a:t>
            </a:fld>
            <a:endParaRPr lang="en-GB"/>
          </a:p>
        </p:txBody>
      </p:sp>
      <p:sp>
        <p:nvSpPr>
          <p:cNvPr id="8" name="Picture Placeholder 7"/>
          <p:cNvSpPr>
            <a:spLocks noGrp="1"/>
          </p:cNvSpPr>
          <p:nvPr>
            <p:ph type="pic" sz="quarter" idx="13"/>
          </p:nvPr>
        </p:nvSpPr>
        <p:spPr>
          <a:xfrm>
            <a:off x="624418" y="1699684"/>
            <a:ext cx="10943167" cy="4607983"/>
          </a:xfrm>
        </p:spPr>
        <p:txBody>
          <a:bodyPr/>
          <a:lstStyle/>
          <a:p>
            <a:endParaRPr lang="en-GB"/>
          </a:p>
        </p:txBody>
      </p:sp>
      <p:pic>
        <p:nvPicPr>
          <p:cNvPr id="9" name="Picture 8" descr="rsk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6534" y="6518158"/>
            <a:ext cx="480053" cy="188591"/>
          </a:xfrm>
          <a:prstGeom prst="rect">
            <a:avLst/>
          </a:prstGeom>
        </p:spPr>
      </p:pic>
    </p:spTree>
    <p:extLst>
      <p:ext uri="{BB962C8B-B14F-4D97-AF65-F5344CB8AC3E}">
        <p14:creationId xmlns:p14="http://schemas.microsoft.com/office/powerpoint/2010/main" val="346472520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57F6DAA-AF3E-4168-8B01-CEEA48BA4E10}"/>
              </a:ext>
            </a:extLst>
          </p:cNvPr>
          <p:cNvSpPr>
            <a:spLocks noGrp="1"/>
          </p:cNvSpPr>
          <p:nvPr>
            <p:ph type="ctrTitle" hasCustomPrompt="1"/>
          </p:nvPr>
        </p:nvSpPr>
        <p:spPr>
          <a:xfrm>
            <a:off x="497017" y="951857"/>
            <a:ext cx="9144000" cy="663246"/>
          </a:xfrm>
          <a:prstGeom prst="rect">
            <a:avLst/>
          </a:prstGeom>
        </p:spPr>
        <p:txBody>
          <a:bodyPr anchor="b"/>
          <a:lstStyle>
            <a:lvl1pPr algn="l">
              <a:defRPr sz="4000">
                <a:highlight>
                  <a:srgbClr val="FFEB00"/>
                </a:highlight>
                <a:latin typeface="Flanders Art Sans Medium" panose="00000600000000000000" pitchFamily="50" charset="0"/>
              </a:defRPr>
            </a:lvl1pPr>
          </a:lstStyle>
          <a:p>
            <a:r>
              <a:rPr lang="nl-NL"/>
              <a:t>&lt;Titel&gt;</a:t>
            </a:r>
            <a:endParaRPr lang="nl-BE"/>
          </a:p>
        </p:txBody>
      </p:sp>
      <p:sp>
        <p:nvSpPr>
          <p:cNvPr id="8" name="Tijdelijke aanduiding voor tekst 7">
            <a:extLst>
              <a:ext uri="{FF2B5EF4-FFF2-40B4-BE49-F238E27FC236}">
                <a16:creationId xmlns:a16="http://schemas.microsoft.com/office/drawing/2014/main" id="{BFB1C556-A506-4498-9102-BBAFAC4982C5}"/>
              </a:ext>
            </a:extLst>
          </p:cNvPr>
          <p:cNvSpPr>
            <a:spLocks noGrp="1"/>
          </p:cNvSpPr>
          <p:nvPr>
            <p:ph type="body" sz="quarter" idx="10" hasCustomPrompt="1"/>
          </p:nvPr>
        </p:nvSpPr>
        <p:spPr>
          <a:xfrm>
            <a:off x="497017" y="2157054"/>
            <a:ext cx="9144000" cy="4174735"/>
          </a:xfrm>
          <a:prstGeom prst="rect">
            <a:avLst/>
          </a:prstGeom>
        </p:spPr>
        <p:txBody>
          <a:bodyPr/>
          <a:lstStyle>
            <a:lvl1pPr marL="0" indent="0">
              <a:buFontTx/>
              <a:buNone/>
              <a:defRPr sz="2400">
                <a:latin typeface="FlandersArtSans-Regular" panose="00000500000000000000" pitchFamily="2" charset="0"/>
              </a:defRPr>
            </a:lvl1pPr>
            <a:lvl2pPr marL="457200" indent="0">
              <a:buFontTx/>
              <a:buNone/>
              <a:defRPr sz="1800">
                <a:latin typeface="Flanders Art Sans Light" panose="00000400000000000000" pitchFamily="50" charset="0"/>
              </a:defRPr>
            </a:lvl2pPr>
            <a:lvl3pPr marL="914400" indent="0">
              <a:buFontTx/>
              <a:buNone/>
              <a:defRPr sz="1800">
                <a:latin typeface="Flanders Art Sans Light" panose="00000400000000000000" pitchFamily="50" charset="0"/>
              </a:defRPr>
            </a:lvl3pPr>
            <a:lvl4pPr marL="1371600" indent="0">
              <a:buFontTx/>
              <a:buNone/>
              <a:defRPr sz="1800">
                <a:latin typeface="Flanders Art Sans Light" panose="00000400000000000000" pitchFamily="50" charset="0"/>
              </a:defRPr>
            </a:lvl4pPr>
            <a:lvl5pPr marL="1828800" indent="0">
              <a:buFontTx/>
              <a:buNone/>
              <a:defRPr sz="1800">
                <a:latin typeface="Flanders Art Sans Light" panose="00000400000000000000" pitchFamily="50" charset="0"/>
              </a:defRPr>
            </a:lvl5pPr>
          </a:lstStyle>
          <a:p>
            <a:pPr lvl="0"/>
            <a:r>
              <a:rPr lang="nl-NL"/>
              <a:t>Klikken om tekst toe te voegen</a:t>
            </a:r>
          </a:p>
          <a:p>
            <a:pPr lvl="0"/>
            <a:endParaRPr lang="nl-NL"/>
          </a:p>
        </p:txBody>
      </p:sp>
    </p:spTree>
    <p:extLst>
      <p:ext uri="{BB962C8B-B14F-4D97-AF65-F5344CB8AC3E}">
        <p14:creationId xmlns:p14="http://schemas.microsoft.com/office/powerpoint/2010/main" val="32677550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F2965799-D70F-4849-A615-AB3FB0FEF6C0}"/>
              </a:ext>
            </a:extLst>
          </p:cNvPr>
          <p:cNvSpPr>
            <a:spLocks noGrp="1"/>
          </p:cNvSpPr>
          <p:nvPr>
            <p:ph type="subTitle" idx="1" hasCustomPrompt="1"/>
          </p:nvPr>
        </p:nvSpPr>
        <p:spPr>
          <a:xfrm>
            <a:off x="685865" y="581524"/>
            <a:ext cx="8307239" cy="850460"/>
          </a:xfrm>
          <a:prstGeom prst="rect">
            <a:avLst/>
          </a:prstGeom>
        </p:spPr>
        <p:txBody>
          <a:bodyPr/>
          <a:lstStyle>
            <a:lvl1pPr marL="0" indent="0" algn="l">
              <a:buNone/>
              <a:defRPr sz="4000">
                <a:latin typeface="FlandersArtSans-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&lt;Titel&gt;</a:t>
            </a:r>
          </a:p>
        </p:txBody>
      </p:sp>
      <p:sp>
        <p:nvSpPr>
          <p:cNvPr id="4" name="Tijdelijke aanduiding voor tekst 3">
            <a:extLst>
              <a:ext uri="{FF2B5EF4-FFF2-40B4-BE49-F238E27FC236}">
                <a16:creationId xmlns:a16="http://schemas.microsoft.com/office/drawing/2014/main" id="{01D45D06-BD8C-4F6E-A088-E1E1874D8916}"/>
              </a:ext>
            </a:extLst>
          </p:cNvPr>
          <p:cNvSpPr>
            <a:spLocks noGrp="1"/>
          </p:cNvSpPr>
          <p:nvPr>
            <p:ph type="body" sz="quarter" idx="16" hasCustomPrompt="1"/>
          </p:nvPr>
        </p:nvSpPr>
        <p:spPr>
          <a:xfrm>
            <a:off x="1039551" y="2651313"/>
            <a:ext cx="7953554" cy="2642303"/>
          </a:xfrm>
          <a:prstGeom prst="rect">
            <a:avLst/>
          </a:prstGeom>
        </p:spPr>
        <p:txBody>
          <a:bodyPr/>
          <a:lstStyle>
            <a:lvl1pPr marL="342900" indent="-342900" algn="l">
              <a:spcBef>
                <a:spcPts val="600"/>
              </a:spcBef>
              <a:spcAft>
                <a:spcPts val="600"/>
              </a:spcAft>
              <a:buClrTx/>
              <a:buFont typeface="FlandersArtSans-Regular" panose="00000500000000000000" pitchFamily="2" charset="0"/>
              <a:buChar char="•"/>
              <a:defRPr sz="2400" cap="none" baseline="0">
                <a:latin typeface="FlandersArtSans-Regular" panose="00000500000000000000" pitchFamily="2" charset="0"/>
              </a:defRPr>
            </a:lvl1pPr>
            <a:lvl2pPr marL="742950" indent="-285750">
              <a:spcBef>
                <a:spcPts val="300"/>
              </a:spcBef>
              <a:spcAft>
                <a:spcPts val="600"/>
              </a:spcAft>
              <a:buClr>
                <a:schemeClr val="bg1">
                  <a:lumMod val="50000"/>
                </a:schemeClr>
              </a:buClr>
              <a:buFont typeface="Arial" panose="020B0604020202020204" pitchFamily="34" charset="0"/>
              <a:buChar char="•"/>
              <a:defRPr sz="1800">
                <a:solidFill>
                  <a:schemeClr val="bg1">
                    <a:lumMod val="50000"/>
                  </a:schemeClr>
                </a:solidFill>
              </a:defRPr>
            </a:lvl2pPr>
          </a:lstStyle>
          <a:p>
            <a:pPr lvl="0"/>
            <a:r>
              <a:rPr lang="nl-BE"/>
              <a:t>&lt;Tekst met opsomming&gt;</a:t>
            </a:r>
          </a:p>
          <a:p>
            <a:pPr lvl="1"/>
            <a:r>
              <a:rPr lang="nl-BE"/>
              <a:t>Tekst met opsomming 2</a:t>
            </a:r>
          </a:p>
          <a:p>
            <a:pPr lvl="1"/>
            <a:r>
              <a:rPr lang="nl-BE"/>
              <a:t>Tekst met opsomming 2</a:t>
            </a:r>
          </a:p>
          <a:p>
            <a:pPr lvl="1"/>
            <a:endParaRPr lang="nl-BE"/>
          </a:p>
          <a:p>
            <a:pPr marL="342900" marR="0" lvl="0" indent="-342900" algn="l" defTabSz="914400" rtl="0" eaLnBrk="1" fontAlgn="auto" latinLnBrk="0" hangingPunct="1">
              <a:lnSpc>
                <a:spcPct val="90000"/>
              </a:lnSpc>
              <a:spcBef>
                <a:spcPts val="0"/>
              </a:spcBef>
              <a:spcAft>
                <a:spcPts val="600"/>
              </a:spcAft>
              <a:buClrTx/>
              <a:buSzTx/>
              <a:buFont typeface="FlandersArtSans-Regular" panose="00000500000000000000" pitchFamily="2" charset="0"/>
              <a:buChar char="•"/>
              <a:tabLst/>
              <a:defRPr/>
            </a:pPr>
            <a:r>
              <a:rPr lang="nl-BE"/>
              <a:t>&lt;Tekst met opsomming&gt;</a:t>
            </a:r>
          </a:p>
          <a:p>
            <a:pPr lvl="0"/>
            <a:endParaRPr lang="nl-BE"/>
          </a:p>
          <a:p>
            <a:pPr lvl="0"/>
            <a:endParaRPr lang="nl-BE"/>
          </a:p>
          <a:p>
            <a:pPr lvl="0"/>
            <a:endParaRPr lang="nl-BE"/>
          </a:p>
        </p:txBody>
      </p:sp>
    </p:spTree>
    <p:extLst>
      <p:ext uri="{BB962C8B-B14F-4D97-AF65-F5344CB8AC3E}">
        <p14:creationId xmlns:p14="http://schemas.microsoft.com/office/powerpoint/2010/main" val="275083983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C87E2-4519-4AF6-A087-CCC128B2EE7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B853C2E-BE82-46A4-8E36-EA49E68EA52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7172DF7-4053-4B06-B809-DD6B6483B45E}"/>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5" name="Tijdelijke aanduiding voor voettekst 4">
            <a:extLst>
              <a:ext uri="{FF2B5EF4-FFF2-40B4-BE49-F238E27FC236}">
                <a16:creationId xmlns:a16="http://schemas.microsoft.com/office/drawing/2014/main" id="{112F2A15-23BF-4563-8610-D1CB261CC5B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637CF83-4958-43EF-B35B-1CE7E178A9D7}"/>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153096094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0E084-6824-4CDF-A6C6-AF529FD1E0D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F9995A4-BE70-4B9E-A36C-A005F4CBF0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5DBCB99-F58A-442F-B3A0-545988D151F1}"/>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5" name="Tijdelijke aanduiding voor voettekst 4">
            <a:extLst>
              <a:ext uri="{FF2B5EF4-FFF2-40B4-BE49-F238E27FC236}">
                <a16:creationId xmlns:a16="http://schemas.microsoft.com/office/drawing/2014/main" id="{539FA937-E18B-469E-B8C4-A6B88E1D6B8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35AB5E8-B7A8-4B9B-A539-AFC29356059C}"/>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315704321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90F005-C2E2-448A-9691-93C4213361C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DEE33FD-6937-4204-B3FD-69DBA7941FF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36C2A4B7-8495-40F1-91DE-995CEFF2A85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2A91F8FB-AC2A-414B-B629-8A65E00ABC5D}"/>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6" name="Tijdelijke aanduiding voor voettekst 5">
            <a:extLst>
              <a:ext uri="{FF2B5EF4-FFF2-40B4-BE49-F238E27FC236}">
                <a16:creationId xmlns:a16="http://schemas.microsoft.com/office/drawing/2014/main" id="{6BFDEC27-E767-448A-A9D2-BA5574FD4F4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402D3F9-FEF2-4756-9AE6-7C5B7FFB5E2D}"/>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269514848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7D8B3-C1E1-462B-976E-1F67EAD0F754}"/>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FAA8C88-550A-49A2-96AD-673895624C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39000C1-AB85-47AA-9147-F8889292D5E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E27B5585-6123-4AAA-861A-8335AB2678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86D9832-D153-4B1C-B357-C452F910544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6E6C9F89-2066-4ECB-A35C-6FB1F3799649}"/>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8" name="Tijdelijke aanduiding voor voettekst 7">
            <a:extLst>
              <a:ext uri="{FF2B5EF4-FFF2-40B4-BE49-F238E27FC236}">
                <a16:creationId xmlns:a16="http://schemas.microsoft.com/office/drawing/2014/main" id="{43537823-7B23-4184-B1DC-AFF2A73FFE6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321E0DA-10B3-4793-9090-C382E3B19880}"/>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400841289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F677E-5DB4-44AE-BB5C-2462D0D114C7}"/>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3C0AEDB1-0BB7-4EA4-B6C0-1B2781112965}"/>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4" name="Tijdelijke aanduiding voor voettekst 3">
            <a:extLst>
              <a:ext uri="{FF2B5EF4-FFF2-40B4-BE49-F238E27FC236}">
                <a16:creationId xmlns:a16="http://schemas.microsoft.com/office/drawing/2014/main" id="{7B8A65ED-E332-40B5-B778-A47576AF880C}"/>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4A94404F-0F3F-4F01-962B-B687B3178B28}"/>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417304535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B4DF8BB-D526-42F6-91C6-33D8BE36B087}"/>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3" name="Tijdelijke aanduiding voor voettekst 2">
            <a:extLst>
              <a:ext uri="{FF2B5EF4-FFF2-40B4-BE49-F238E27FC236}">
                <a16:creationId xmlns:a16="http://schemas.microsoft.com/office/drawing/2014/main" id="{C436C14D-2B38-4B6C-8B66-2B6C74E8552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4BBCC153-3790-4F72-9213-BEDCD6F5E265}"/>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75840648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59E96-0D42-4794-AE44-BAF620F92A9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436F822-B4E4-47B8-89EE-84EEE48CA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455F8C5-25C4-4D76-8CC3-73BC2CAE5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F56CE95-BD70-481D-8727-46A464DF79DF}"/>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6" name="Tijdelijke aanduiding voor voettekst 5">
            <a:extLst>
              <a:ext uri="{FF2B5EF4-FFF2-40B4-BE49-F238E27FC236}">
                <a16:creationId xmlns:a16="http://schemas.microsoft.com/office/drawing/2014/main" id="{D18D0CDE-DFF5-44F8-A563-8BB98DD43E2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12FE04F-6F5E-46ED-86CC-B0386494CAD7}"/>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29946428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570F3-2C7F-4126-B8A6-BF5E81FA0AC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3B013717-73CE-4BEA-9FF2-7E2DCCEEF2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8F810310-15C3-4769-8941-69BAEDE4E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C346929-253D-4C21-BE62-429E963A2BFB}"/>
              </a:ext>
            </a:extLst>
          </p:cNvPr>
          <p:cNvSpPr>
            <a:spLocks noGrp="1"/>
          </p:cNvSpPr>
          <p:nvPr>
            <p:ph type="dt" sz="half" idx="10"/>
          </p:nvPr>
        </p:nvSpPr>
        <p:spPr/>
        <p:txBody>
          <a:bodyPr/>
          <a:lstStyle/>
          <a:p>
            <a:fld id="{B4805FAB-47AC-4D76-9152-45C0B457A2B2}" type="datetimeFigureOut">
              <a:rPr lang="nl-BE" smtClean="0"/>
              <a:t>1/08/2024</a:t>
            </a:fld>
            <a:endParaRPr lang="nl-BE"/>
          </a:p>
        </p:txBody>
      </p:sp>
      <p:sp>
        <p:nvSpPr>
          <p:cNvPr id="6" name="Tijdelijke aanduiding voor voettekst 5">
            <a:extLst>
              <a:ext uri="{FF2B5EF4-FFF2-40B4-BE49-F238E27FC236}">
                <a16:creationId xmlns:a16="http://schemas.microsoft.com/office/drawing/2014/main" id="{6185D586-D438-4740-B96F-63DF4D5666E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E68CFB5-24BE-4436-AA21-F2CB6BDFEA83}"/>
              </a:ext>
            </a:extLst>
          </p:cNvPr>
          <p:cNvSpPr>
            <a:spLocks noGrp="1"/>
          </p:cNvSpPr>
          <p:nvPr>
            <p:ph type="sldNum" sz="quarter" idx="12"/>
          </p:nvPr>
        </p:nvSpPr>
        <p:spPr/>
        <p:txBody>
          <a:bodyPr/>
          <a:lstStyle/>
          <a:p>
            <a:fld id="{4B5E67AD-0814-4806-BC25-E15AE4B31F13}" type="slidenum">
              <a:rPr lang="nl-BE" smtClean="0"/>
              <a:t>‹nr.›</a:t>
            </a:fld>
            <a:endParaRPr lang="nl-BE"/>
          </a:p>
        </p:txBody>
      </p:sp>
    </p:spTree>
    <p:extLst>
      <p:ext uri="{BB962C8B-B14F-4D97-AF65-F5344CB8AC3E}">
        <p14:creationId xmlns:p14="http://schemas.microsoft.com/office/powerpoint/2010/main" val="339863486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21FDEDD-1A81-4BFF-810D-4F6761209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1AE11A0-CAD9-4836-A312-393ADC35CC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2645283-C39B-49D7-90E4-680E40BD7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05FAB-47AC-4D76-9152-45C0B457A2B2}" type="datetimeFigureOut">
              <a:rPr lang="nl-BE" smtClean="0"/>
              <a:t>1/08/2024</a:t>
            </a:fld>
            <a:endParaRPr lang="nl-BE"/>
          </a:p>
        </p:txBody>
      </p:sp>
      <p:sp>
        <p:nvSpPr>
          <p:cNvPr id="5" name="Tijdelijke aanduiding voor voettekst 4">
            <a:extLst>
              <a:ext uri="{FF2B5EF4-FFF2-40B4-BE49-F238E27FC236}">
                <a16:creationId xmlns:a16="http://schemas.microsoft.com/office/drawing/2014/main" id="{F4D5AD8C-EFE6-4EA8-A091-A674E3759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D2D38490-C20B-4D14-8880-12F00466C1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E67AD-0814-4806-BC25-E15AE4B31F13}" type="slidenum">
              <a:rPr lang="nl-BE" smtClean="0"/>
              <a:t>‹nr.›</a:t>
            </a:fld>
            <a:endParaRPr lang="nl-BE"/>
          </a:p>
        </p:txBody>
      </p:sp>
    </p:spTree>
    <p:extLst>
      <p:ext uri="{BB962C8B-B14F-4D97-AF65-F5344CB8AC3E}">
        <p14:creationId xmlns:p14="http://schemas.microsoft.com/office/powerpoint/2010/main" val="3678274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 id="2147483700" r:id="rId13"/>
    <p:sldLayoutId id="2147483719" r:id="rId14"/>
    <p:sldLayoutId id="2147483722" r:id="rId15"/>
    <p:sldLayoutId id="2147483723"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ti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jpeg"/><Relationship Id="rId1" Type="http://schemas.openxmlformats.org/officeDocument/2006/relationships/slideLayout" Target="../slideLayouts/slideLayout15.xml"/><Relationship Id="rId5" Type="http://schemas.openxmlformats.org/officeDocument/2006/relationships/image" Target="../media/image1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8.tif"/><Relationship Id="rId5" Type="http://schemas.openxmlformats.org/officeDocument/2006/relationships/image" Target="../media/image102.jpeg"/><Relationship Id="rId4" Type="http://schemas.openxmlformats.org/officeDocument/2006/relationships/image" Target="../media/image101.jpeg"/></Relationships>
</file>

<file path=ppt/slides/_rels/slide48.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18" Type="http://schemas.openxmlformats.org/officeDocument/2006/relationships/image" Target="../media/image124.jpeg"/><Relationship Id="rId3" Type="http://schemas.openxmlformats.org/officeDocument/2006/relationships/chart" Target="../charts/chart3.xml"/><Relationship Id="rId21" Type="http://schemas.openxmlformats.org/officeDocument/2006/relationships/image" Target="../media/image34.pn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123.jpeg"/><Relationship Id="rId2" Type="http://schemas.openxmlformats.org/officeDocument/2006/relationships/notesSlide" Target="../notesSlides/notesSlide51.xml"/><Relationship Id="rId16" Type="http://schemas.openxmlformats.org/officeDocument/2006/relationships/image" Target="../media/image122.png"/><Relationship Id="rId20" Type="http://schemas.openxmlformats.org/officeDocument/2006/relationships/image" Target="../media/image109.jpeg"/><Relationship Id="rId1" Type="http://schemas.openxmlformats.org/officeDocument/2006/relationships/slideLayout" Target="../slideLayouts/slideLayout4.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5" Type="http://schemas.openxmlformats.org/officeDocument/2006/relationships/image" Target="../media/image121.jpeg"/><Relationship Id="rId10" Type="http://schemas.openxmlformats.org/officeDocument/2006/relationships/image" Target="../media/image116.jpeg"/><Relationship Id="rId19" Type="http://schemas.openxmlformats.org/officeDocument/2006/relationships/image" Target="../media/image125.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D076C00-C4AE-4FFB-9D19-2BFF732FC72E}"/>
              </a:ext>
            </a:extLst>
          </p:cNvPr>
          <p:cNvSpPr txBox="1"/>
          <p:nvPr/>
        </p:nvSpPr>
        <p:spPr>
          <a:xfrm>
            <a:off x="1930399" y="2863354"/>
            <a:ext cx="9283033" cy="132343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4000" dirty="0">
                <a:solidFill>
                  <a:prstClr val="black"/>
                </a:solidFill>
                <a:latin typeface="FlandersArtSans-Medium"/>
              </a:rPr>
              <a:t>Management Systems</a:t>
            </a:r>
            <a:endParaRPr kumimoji="0" lang="nl-BE" sz="4000" b="0" i="0" u="none" strike="noStrike" kern="1200" cap="none" spc="0" normalizeH="0" baseline="0" noProof="0" dirty="0">
              <a:ln>
                <a:noFill/>
              </a:ln>
              <a:solidFill>
                <a:prstClr val="black"/>
              </a:solidFill>
              <a:effectLst/>
              <a:uLnTx/>
              <a:uFillTx/>
              <a:latin typeface="FlandersArtSans-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4000" dirty="0">
                <a:solidFill>
                  <a:prstClr val="black"/>
                </a:solidFill>
                <a:latin typeface="FlandersArtSans-Medium"/>
              </a:rPr>
              <a:t>07/2024 </a:t>
            </a:r>
            <a:r>
              <a:rPr lang="nl-BE" sz="4000" dirty="0" err="1">
                <a:solidFill>
                  <a:prstClr val="black"/>
                </a:solidFill>
                <a:latin typeface="FlandersArtSans-Medium"/>
              </a:rPr>
              <a:t>West-Kaap</a:t>
            </a:r>
            <a:endParaRPr kumimoji="0" lang="nl-BE" sz="4000" b="0" i="0" u="none" strike="noStrike" kern="1200" cap="none" spc="0" normalizeH="0" baseline="0" noProof="0" dirty="0">
              <a:ln>
                <a:noFill/>
              </a:ln>
              <a:solidFill>
                <a:prstClr val="black"/>
              </a:solidFill>
              <a:effectLst/>
              <a:uLnTx/>
              <a:uFillTx/>
              <a:latin typeface="FlandersArtSans-Medium" panose="00000600000000000000" pitchFamily="2" charset="0"/>
              <a:ea typeface="+mn-ea"/>
              <a:cs typeface="+mn-cs"/>
            </a:endParaRPr>
          </a:p>
        </p:txBody>
      </p:sp>
      <p:sp>
        <p:nvSpPr>
          <p:cNvPr id="5" name="Tekstvak 4">
            <a:extLst>
              <a:ext uri="{FF2B5EF4-FFF2-40B4-BE49-F238E27FC236}">
                <a16:creationId xmlns:a16="http://schemas.microsoft.com/office/drawing/2014/main" id="{36FA435B-6FE4-4BBF-957C-698DCF80009A}"/>
              </a:ext>
            </a:extLst>
          </p:cNvPr>
          <p:cNvSpPr txBox="1"/>
          <p:nvPr/>
        </p:nvSpPr>
        <p:spPr>
          <a:xfrm>
            <a:off x="1930397" y="4553585"/>
            <a:ext cx="4947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black"/>
                </a:solidFill>
                <a:effectLst/>
                <a:uLnTx/>
                <a:uFillTx/>
                <a:latin typeface="FlandersArtSerif-Light" panose="00000400000000000000" pitchFamily="2" charset="0"/>
                <a:ea typeface="+mn-ea"/>
                <a:cs typeface="+mn-cs"/>
              </a:rPr>
              <a:t>Tine Moens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black"/>
                </a:solidFill>
                <a:effectLst/>
                <a:uLnTx/>
                <a:uFillTx/>
                <a:latin typeface="FlandersArtSerif-Light" panose="00000400000000000000" pitchFamily="2" charset="0"/>
                <a:ea typeface="+mn-ea"/>
                <a:cs typeface="+mn-cs"/>
              </a:rPr>
              <a:t>Het Facilitair Bedrijf     </a:t>
            </a:r>
          </a:p>
        </p:txBody>
      </p:sp>
      <p:sp>
        <p:nvSpPr>
          <p:cNvPr id="2" name="Slide Number Placeholder 1">
            <a:extLst>
              <a:ext uri="{FF2B5EF4-FFF2-40B4-BE49-F238E27FC236}">
                <a16:creationId xmlns:a16="http://schemas.microsoft.com/office/drawing/2014/main" id="{D624A32B-5AB2-1B55-A586-2C4E1C5C5014}"/>
              </a:ext>
            </a:extLst>
          </p:cNvPr>
          <p:cNvSpPr>
            <a:spLocks noGrp="1"/>
          </p:cNvSpPr>
          <p:nvPr>
            <p:ph type="sldNum" sz="quarter" idx="12"/>
          </p:nvPr>
        </p:nvSpPr>
        <p:spPr/>
        <p:txBody>
          <a:bodyPr/>
          <a:lstStyle/>
          <a:p>
            <a:fld id="{4B5E67AD-0814-4806-BC25-E15AE4B31F13}" type="slidenum">
              <a:rPr lang="nl-BE" smtClean="0"/>
              <a:t>1</a:t>
            </a:fld>
            <a:endParaRPr lang="en-US"/>
          </a:p>
        </p:txBody>
      </p:sp>
    </p:spTree>
    <p:extLst>
      <p:ext uri="{BB962C8B-B14F-4D97-AF65-F5344CB8AC3E}">
        <p14:creationId xmlns:p14="http://schemas.microsoft.com/office/powerpoint/2010/main" val="147933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5FBF5D50-1515-A9D8-13F5-5424FE5A0FD3}"/>
              </a:ext>
            </a:extLst>
          </p:cNvPr>
          <p:cNvPicPr>
            <a:picLocks noChangeAspect="1"/>
          </p:cNvPicPr>
          <p:nvPr/>
        </p:nvPicPr>
        <p:blipFill rotWithShape="1">
          <a:blip r:embed="rId3"/>
          <a:srcRect l="23730" t="44654"/>
          <a:stretch/>
        </p:blipFill>
        <p:spPr>
          <a:xfrm>
            <a:off x="661833" y="2722614"/>
            <a:ext cx="10868329" cy="3429000"/>
          </a:xfrm>
          <a:prstGeom prst="rect">
            <a:avLst/>
          </a:prstGeom>
        </p:spPr>
      </p:pic>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err="1"/>
              <a:t>Collaborate</a:t>
            </a:r>
            <a:r>
              <a:rPr lang="nl-BE" dirty="0"/>
              <a:t>!</a:t>
            </a:r>
          </a:p>
        </p:txBody>
      </p:sp>
      <p:sp>
        <p:nvSpPr>
          <p:cNvPr id="3" name="Slide Number Placeholder 2">
            <a:extLst>
              <a:ext uri="{FF2B5EF4-FFF2-40B4-BE49-F238E27FC236}">
                <a16:creationId xmlns:a16="http://schemas.microsoft.com/office/drawing/2014/main" id="{15EBC05F-8BD0-CA18-2024-38F6474BA95A}"/>
              </a:ext>
            </a:extLst>
          </p:cNvPr>
          <p:cNvSpPr>
            <a:spLocks noGrp="1"/>
          </p:cNvSpPr>
          <p:nvPr>
            <p:ph type="sldNum" sz="quarter" idx="12"/>
          </p:nvPr>
        </p:nvSpPr>
        <p:spPr/>
        <p:txBody>
          <a:bodyPr/>
          <a:lstStyle/>
          <a:p>
            <a:fld id="{4B5E67AD-0814-4806-BC25-E15AE4B31F13}" type="slidenum">
              <a:rPr lang="nl-BE" smtClean="0"/>
              <a:t>10</a:t>
            </a:fld>
            <a:endParaRPr lang="en-US"/>
          </a:p>
        </p:txBody>
      </p:sp>
      <p:sp>
        <p:nvSpPr>
          <p:cNvPr id="5" name="Tekstvak 4">
            <a:extLst>
              <a:ext uri="{FF2B5EF4-FFF2-40B4-BE49-F238E27FC236}">
                <a16:creationId xmlns:a16="http://schemas.microsoft.com/office/drawing/2014/main" id="{A188EAFC-CFE1-0ECB-5F5D-6C6866BF0AC3}"/>
              </a:ext>
            </a:extLst>
          </p:cNvPr>
          <p:cNvSpPr txBox="1"/>
          <p:nvPr/>
        </p:nvSpPr>
        <p:spPr>
          <a:xfrm>
            <a:off x="2201727" y="1959222"/>
            <a:ext cx="7788542" cy="461665"/>
          </a:xfrm>
          <a:prstGeom prst="rect">
            <a:avLst/>
          </a:prstGeom>
          <a:noFill/>
        </p:spPr>
        <p:txBody>
          <a:bodyPr wrap="none" rtlCol="0">
            <a:spAutoFit/>
          </a:bodyPr>
          <a:lstStyle/>
          <a:p>
            <a:r>
              <a:rPr lang="nl-BE" sz="2400" dirty="0"/>
              <a:t>Culture   </a:t>
            </a:r>
            <a:r>
              <a:rPr lang="nl-BE" sz="2400" dirty="0" err="1"/>
              <a:t>Competence</a:t>
            </a:r>
            <a:r>
              <a:rPr lang="nl-BE" sz="2400" dirty="0"/>
              <a:t>   Tools   Communication </a:t>
            </a:r>
            <a:r>
              <a:rPr lang="nl-BE" sz="2400" dirty="0" err="1"/>
              <a:t>Responsibility</a:t>
            </a:r>
            <a:r>
              <a:rPr lang="nl-BE" sz="2400" dirty="0"/>
              <a:t> </a:t>
            </a:r>
          </a:p>
        </p:txBody>
      </p:sp>
    </p:spTree>
    <p:extLst>
      <p:ext uri="{BB962C8B-B14F-4D97-AF65-F5344CB8AC3E}">
        <p14:creationId xmlns:p14="http://schemas.microsoft.com/office/powerpoint/2010/main" val="19623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90268E9-0D21-3211-D57C-97C07B4CA3BF}"/>
              </a:ext>
            </a:extLst>
          </p:cNvPr>
          <p:cNvPicPr>
            <a:picLocks noChangeAspect="1"/>
          </p:cNvPicPr>
          <p:nvPr/>
        </p:nvPicPr>
        <p:blipFill>
          <a:blip r:embed="rId3"/>
          <a:stretch>
            <a:fillRect/>
          </a:stretch>
        </p:blipFill>
        <p:spPr>
          <a:xfrm>
            <a:off x="1214248" y="945495"/>
            <a:ext cx="9301352" cy="5226705"/>
          </a:xfrm>
          <a:prstGeom prst="rect">
            <a:avLst/>
          </a:prstGeom>
        </p:spPr>
      </p:pic>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err="1"/>
              <a:t>Integrate</a:t>
            </a:r>
            <a:r>
              <a:rPr lang="nl-BE" dirty="0"/>
              <a:t>!</a:t>
            </a:r>
          </a:p>
        </p:txBody>
      </p:sp>
      <p:sp>
        <p:nvSpPr>
          <p:cNvPr id="3" name="Slide Number Placeholder 2">
            <a:extLst>
              <a:ext uri="{FF2B5EF4-FFF2-40B4-BE49-F238E27FC236}">
                <a16:creationId xmlns:a16="http://schemas.microsoft.com/office/drawing/2014/main" id="{A4869128-82D3-51DE-C4A6-9E22583C4E1F}"/>
              </a:ext>
            </a:extLst>
          </p:cNvPr>
          <p:cNvSpPr>
            <a:spLocks noGrp="1"/>
          </p:cNvSpPr>
          <p:nvPr>
            <p:ph type="sldNum" sz="quarter" idx="12"/>
          </p:nvPr>
        </p:nvSpPr>
        <p:spPr/>
        <p:txBody>
          <a:bodyPr/>
          <a:lstStyle/>
          <a:p>
            <a:fld id="{4B5E67AD-0814-4806-BC25-E15AE4B31F13}" type="slidenum">
              <a:rPr lang="nl-BE" smtClean="0"/>
              <a:t>11</a:t>
            </a:fld>
            <a:endParaRPr lang="en-US"/>
          </a:p>
        </p:txBody>
      </p:sp>
    </p:spTree>
    <p:extLst>
      <p:ext uri="{BB962C8B-B14F-4D97-AF65-F5344CB8AC3E}">
        <p14:creationId xmlns:p14="http://schemas.microsoft.com/office/powerpoint/2010/main" val="215172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Minister van Justitie Paul Van Tigchelt tijdens een bezoek aan het Vlinderpaleis, het gerechtsgebouw in Antwerpen.">
            <a:extLst>
              <a:ext uri="{FF2B5EF4-FFF2-40B4-BE49-F238E27FC236}">
                <a16:creationId xmlns:a16="http://schemas.microsoft.com/office/drawing/2014/main" id="{64D557C3-6313-AAAC-B282-25CD5EC05F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90" t="9383" b="17246"/>
          <a:stretch/>
        </p:blipFill>
        <p:spPr bwMode="auto">
          <a:xfrm>
            <a:off x="0" y="1675448"/>
            <a:ext cx="8153400" cy="518255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E6B0636-E670-16E1-78D6-EE5568D920AD}"/>
              </a:ext>
            </a:extLst>
          </p:cNvPr>
          <p:cNvPicPr>
            <a:picLocks noChangeAspect="1"/>
          </p:cNvPicPr>
          <p:nvPr/>
        </p:nvPicPr>
        <p:blipFill>
          <a:blip r:embed="rId4"/>
          <a:stretch>
            <a:fillRect/>
          </a:stretch>
        </p:blipFill>
        <p:spPr>
          <a:xfrm>
            <a:off x="0" y="3808919"/>
            <a:ext cx="8153400" cy="3049082"/>
          </a:xfrm>
          <a:prstGeom prst="rect">
            <a:avLst/>
          </a:prstGeom>
        </p:spPr>
      </p:pic>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err="1"/>
              <a:t>Dealing</a:t>
            </a:r>
            <a:r>
              <a:rPr lang="nl-BE" dirty="0"/>
              <a:t> </a:t>
            </a:r>
            <a:r>
              <a:rPr lang="nl-BE" dirty="0" err="1"/>
              <a:t>with</a:t>
            </a:r>
            <a:r>
              <a:rPr lang="nl-BE" dirty="0"/>
              <a:t> </a:t>
            </a:r>
            <a:r>
              <a:rPr lang="nl-BE" dirty="0" err="1"/>
              <a:t>complexity</a:t>
            </a:r>
            <a:r>
              <a:rPr lang="nl-BE" dirty="0"/>
              <a:t>!</a:t>
            </a:r>
          </a:p>
        </p:txBody>
      </p:sp>
      <p:pic>
        <p:nvPicPr>
          <p:cNvPr id="6" name="Afbeelding 5">
            <a:extLst>
              <a:ext uri="{FF2B5EF4-FFF2-40B4-BE49-F238E27FC236}">
                <a16:creationId xmlns:a16="http://schemas.microsoft.com/office/drawing/2014/main" id="{48613C7E-4046-4B90-6E44-EDE4E39E2A61}"/>
              </a:ext>
            </a:extLst>
          </p:cNvPr>
          <p:cNvPicPr>
            <a:picLocks noChangeAspect="1"/>
          </p:cNvPicPr>
          <p:nvPr/>
        </p:nvPicPr>
        <p:blipFill rotWithShape="1">
          <a:blip r:embed="rId5"/>
          <a:srcRect l="3748" t="2594" r="51908" b="21481"/>
          <a:stretch/>
        </p:blipFill>
        <p:spPr>
          <a:xfrm>
            <a:off x="8153400" y="1"/>
            <a:ext cx="4038600" cy="3724001"/>
          </a:xfrm>
          <a:prstGeom prst="rect">
            <a:avLst/>
          </a:prstGeom>
        </p:spPr>
      </p:pic>
      <p:pic>
        <p:nvPicPr>
          <p:cNvPr id="7" name="Afbeelding 6">
            <a:extLst>
              <a:ext uri="{FF2B5EF4-FFF2-40B4-BE49-F238E27FC236}">
                <a16:creationId xmlns:a16="http://schemas.microsoft.com/office/drawing/2014/main" id="{4A060DE7-F02F-AC0B-8B70-7BAFBB6B6BB5}"/>
              </a:ext>
            </a:extLst>
          </p:cNvPr>
          <p:cNvPicPr>
            <a:picLocks noChangeAspect="1"/>
          </p:cNvPicPr>
          <p:nvPr/>
        </p:nvPicPr>
        <p:blipFill rotWithShape="1">
          <a:blip r:embed="rId5"/>
          <a:srcRect l="53462" t="3042" r="2826" b="33665"/>
          <a:stretch/>
        </p:blipFill>
        <p:spPr>
          <a:xfrm>
            <a:off x="8153400" y="3724002"/>
            <a:ext cx="4038600" cy="3149238"/>
          </a:xfrm>
          <a:prstGeom prst="rect">
            <a:avLst/>
          </a:prstGeom>
        </p:spPr>
      </p:pic>
      <p:sp>
        <p:nvSpPr>
          <p:cNvPr id="3" name="Slide Number Placeholder 2">
            <a:extLst>
              <a:ext uri="{FF2B5EF4-FFF2-40B4-BE49-F238E27FC236}">
                <a16:creationId xmlns:a16="http://schemas.microsoft.com/office/drawing/2014/main" id="{F538D595-CBAF-CF53-09B0-6BBB6FD4B6BE}"/>
              </a:ext>
            </a:extLst>
          </p:cNvPr>
          <p:cNvSpPr>
            <a:spLocks noGrp="1"/>
          </p:cNvSpPr>
          <p:nvPr>
            <p:ph type="sldNum" sz="quarter" idx="12"/>
          </p:nvPr>
        </p:nvSpPr>
        <p:spPr/>
        <p:txBody>
          <a:bodyPr/>
          <a:lstStyle/>
          <a:p>
            <a:fld id="{4B5E67AD-0814-4806-BC25-E15AE4B31F13}" type="slidenum">
              <a:rPr lang="nl-BE" smtClean="0"/>
              <a:t>12</a:t>
            </a:fld>
            <a:endParaRPr lang="en-US"/>
          </a:p>
        </p:txBody>
      </p:sp>
    </p:spTree>
    <p:extLst>
      <p:ext uri="{BB962C8B-B14F-4D97-AF65-F5344CB8AC3E}">
        <p14:creationId xmlns:p14="http://schemas.microsoft.com/office/powerpoint/2010/main" val="325359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build The Matrix | TechCrunch">
            <a:extLst>
              <a:ext uri="{FF2B5EF4-FFF2-40B4-BE49-F238E27FC236}">
                <a16:creationId xmlns:a16="http://schemas.microsoft.com/office/drawing/2014/main" id="{78BFD8B8-701B-7FDE-34D8-8FC90A712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486" y="3736101"/>
            <a:ext cx="3951514" cy="31218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ichaël Pas ziet terugkeer van 'Kulderzipken' wel zitten | Het Belang van  Limburg Mobile">
            <a:extLst>
              <a:ext uri="{FF2B5EF4-FFF2-40B4-BE49-F238E27FC236}">
                <a16:creationId xmlns:a16="http://schemas.microsoft.com/office/drawing/2014/main" id="{B27FFB37-B81D-719A-F9B6-8F82F72BBA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99"/>
          <a:stretch/>
        </p:blipFill>
        <p:spPr bwMode="auto">
          <a:xfrm>
            <a:off x="0" y="-1"/>
            <a:ext cx="4872032" cy="3595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Brugge, Leuven en Roeselare bundelen krachten voor Smart City Data Platform  - Stad Brugge">
            <a:extLst>
              <a:ext uri="{FF2B5EF4-FFF2-40B4-BE49-F238E27FC236}">
                <a16:creationId xmlns:a16="http://schemas.microsoft.com/office/drawing/2014/main" id="{EC2B0458-C10E-4F4D-B83E-7F074F5AD199}"/>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24345"/>
          <a:stretch/>
        </p:blipFill>
        <p:spPr bwMode="auto">
          <a:xfrm>
            <a:off x="3183657" y="-1"/>
            <a:ext cx="9008343" cy="4504126"/>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F21E88BB-E73C-1227-CA5D-8B291455F794}"/>
              </a:ext>
            </a:extLst>
          </p:cNvPr>
          <p:cNvPicPr>
            <a:picLocks noChangeAspect="1"/>
          </p:cNvPicPr>
          <p:nvPr/>
        </p:nvPicPr>
        <p:blipFill rotWithShape="1">
          <a:blip r:embed="rId6"/>
          <a:srcRect l="3016" t="11210" r="5001" b="20482"/>
          <a:stretch/>
        </p:blipFill>
        <p:spPr>
          <a:xfrm>
            <a:off x="0" y="3595615"/>
            <a:ext cx="8240486" cy="3262385"/>
          </a:xfrm>
          <a:prstGeom prst="rect">
            <a:avLst/>
          </a:prstGeom>
          <a:noFill/>
        </p:spPr>
      </p:pic>
    </p:spTree>
    <p:extLst>
      <p:ext uri="{BB962C8B-B14F-4D97-AF65-F5344CB8AC3E}">
        <p14:creationId xmlns:p14="http://schemas.microsoft.com/office/powerpoint/2010/main" val="3380672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
            <a:extLst>
              <a:ext uri="{FF2B5EF4-FFF2-40B4-BE49-F238E27FC236}">
                <a16:creationId xmlns:a16="http://schemas.microsoft.com/office/drawing/2014/main" id="{B10CEEBA-46E1-4CE4-850A-B3B2C0F1C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657663" cy="685799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DC731419-7233-456E-AA42-F6D1C84146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60" r="18882" b="1"/>
          <a:stretch/>
        </p:blipFill>
        <p:spPr bwMode="auto">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BBD7EFA8-C0B4-441C-A9B8-2906A5DD6C83}"/>
              </a:ext>
            </a:extLst>
          </p:cNvPr>
          <p:cNvPicPr>
            <a:picLocks noChangeAspect="1"/>
          </p:cNvPicPr>
          <p:nvPr/>
        </p:nvPicPr>
        <p:blipFill rotWithShape="1">
          <a:blip r:embed="rId5"/>
          <a:srcRect t="2262" r="3" b="31"/>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4" name="Afbeelding 3" descr="Afbeelding met kaart&#10;&#10;Automatisch gegenereerde beschrijving">
            <a:extLst>
              <a:ext uri="{FF2B5EF4-FFF2-40B4-BE49-F238E27FC236}">
                <a16:creationId xmlns:a16="http://schemas.microsoft.com/office/drawing/2014/main" id="{82C75404-79D1-4FA4-AFCA-E26D62112815}"/>
              </a:ext>
            </a:extLst>
          </p:cNvPr>
          <p:cNvPicPr>
            <a:picLocks noChangeAspect="1"/>
          </p:cNvPicPr>
          <p:nvPr/>
        </p:nvPicPr>
        <p:blipFill rotWithShape="1">
          <a:blip r:embed="rId6"/>
          <a:srcRect l="16392" r="24278"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ln w="38100">
            <a:solidFill>
              <a:srgbClr val="F3B25B"/>
            </a:solidFill>
          </a:ln>
        </p:spPr>
      </p:pic>
      <p:pic>
        <p:nvPicPr>
          <p:cNvPr id="4100" name="Picture 4" descr="Afbeelding met taart, plant, versierd, sluiten&#10;&#10;Automatisch gegenereerde beschrijving">
            <a:extLst>
              <a:ext uri="{FF2B5EF4-FFF2-40B4-BE49-F238E27FC236}">
                <a16:creationId xmlns:a16="http://schemas.microsoft.com/office/drawing/2014/main" id="{06FEC4AE-2452-4CC5-8022-E0EC805C71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95" r="8964" b="-5"/>
          <a:stretch/>
        </p:blipFill>
        <p:spPr bwMode="auto">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noFill/>
          <a:extLst>
            <a:ext uri="{909E8E84-426E-40DD-AFC4-6F175D3DCCD1}">
              <a14:hiddenFill xmlns:a14="http://schemas.microsoft.com/office/drawing/2010/main">
                <a:solidFill>
                  <a:srgbClr val="FFFFFF"/>
                </a:solidFill>
              </a14:hiddenFill>
            </a:ext>
          </a:extLst>
        </p:spPr>
      </p:pic>
      <p:pic>
        <p:nvPicPr>
          <p:cNvPr id="21" name="Afbeelding 20" descr="Afbeelding met kaart&#10;&#10;Automatisch gegenereerde beschrijving">
            <a:extLst>
              <a:ext uri="{FF2B5EF4-FFF2-40B4-BE49-F238E27FC236}">
                <a16:creationId xmlns:a16="http://schemas.microsoft.com/office/drawing/2014/main" id="{84F85FE7-8903-45E3-8D6C-3E0D29D8A375}"/>
              </a:ext>
            </a:extLst>
          </p:cNvPr>
          <p:cNvPicPr>
            <a:picLocks noChangeAspect="1"/>
          </p:cNvPicPr>
          <p:nvPr/>
        </p:nvPicPr>
        <p:blipFill rotWithShape="1">
          <a:blip r:embed="rId8"/>
          <a:srcRect l="5460" r="5169" b="-1"/>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8" name="Afbeelding 7">
            <a:extLst>
              <a:ext uri="{FF2B5EF4-FFF2-40B4-BE49-F238E27FC236}">
                <a16:creationId xmlns:a16="http://schemas.microsoft.com/office/drawing/2014/main" id="{E4AF0683-1A12-4287-8CDA-2AE73BFEB2C7}"/>
              </a:ext>
            </a:extLst>
          </p:cNvPr>
          <p:cNvPicPr>
            <a:picLocks noChangeAspect="1"/>
          </p:cNvPicPr>
          <p:nvPr/>
        </p:nvPicPr>
        <p:blipFill rotWithShape="1">
          <a:blip r:embed="rId9"/>
          <a:srcRect t="23615" r="1" b="1463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11" name="Picture 10" descr="Heraclitus: The only constant is change - Socratic Life">
            <a:extLst>
              <a:ext uri="{FF2B5EF4-FFF2-40B4-BE49-F238E27FC236}">
                <a16:creationId xmlns:a16="http://schemas.microsoft.com/office/drawing/2014/main" id="{94C2EE1E-5118-4099-8198-9367D19DB43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548"/>
          <a:stretch/>
        </p:blipFill>
        <p:spPr bwMode="auto">
          <a:xfrm>
            <a:off x="227349" y="309196"/>
            <a:ext cx="2485436" cy="2504715"/>
          </a:xfrm>
          <a:prstGeom prst="ellipse">
            <a:avLst/>
          </a:prstGeom>
          <a:noFill/>
          <a:ln w="76200">
            <a:solidFill>
              <a:srgbClr val="F3B25B"/>
            </a:solid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12" name="Tekstballon: rechthoek 11">
            <a:extLst>
              <a:ext uri="{FF2B5EF4-FFF2-40B4-BE49-F238E27FC236}">
                <a16:creationId xmlns:a16="http://schemas.microsoft.com/office/drawing/2014/main" id="{63E0123D-C117-4401-BE4C-1B9E6C01FC64}"/>
              </a:ext>
            </a:extLst>
          </p:cNvPr>
          <p:cNvSpPr/>
          <p:nvPr/>
        </p:nvSpPr>
        <p:spPr>
          <a:xfrm>
            <a:off x="1982244" y="197110"/>
            <a:ext cx="2710127" cy="1010412"/>
          </a:xfrm>
          <a:prstGeom prst="wedgeRectCallout">
            <a:avLst>
              <a:gd name="adj1" fmla="val -49016"/>
              <a:gd name="adj2" fmla="val 82729"/>
            </a:avLst>
          </a:prstGeom>
          <a:ln w="38100">
            <a:solidFill>
              <a:srgbClr val="F3B25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BE" sz="2000">
                <a:latin typeface="FlandersArtSans-Regular" panose="00000500000000000000" pitchFamily="2" charset="0"/>
              </a:rPr>
              <a:t>The </a:t>
            </a:r>
            <a:r>
              <a:rPr lang="nl-BE" sz="2000" err="1">
                <a:latin typeface="FlandersArtSans-Regular" panose="00000500000000000000" pitchFamily="2" charset="0"/>
              </a:rPr>
              <a:t>only</a:t>
            </a:r>
            <a:r>
              <a:rPr lang="nl-BE" sz="2000">
                <a:latin typeface="FlandersArtSans-Regular" panose="00000500000000000000" pitchFamily="2" charset="0"/>
              </a:rPr>
              <a:t> constant is change (Heraclitus)</a:t>
            </a:r>
          </a:p>
        </p:txBody>
      </p:sp>
      <p:pic>
        <p:nvPicPr>
          <p:cNvPr id="2" name="Afbeelding 1">
            <a:extLst>
              <a:ext uri="{FF2B5EF4-FFF2-40B4-BE49-F238E27FC236}">
                <a16:creationId xmlns:a16="http://schemas.microsoft.com/office/drawing/2014/main" id="{CB38BA5F-104A-7C6C-8FC3-7469E31ABCBF}"/>
              </a:ext>
            </a:extLst>
          </p:cNvPr>
          <p:cNvPicPr>
            <a:picLocks noChangeAspect="1"/>
          </p:cNvPicPr>
          <p:nvPr/>
        </p:nvPicPr>
        <p:blipFill>
          <a:blip r:embed="rId11"/>
          <a:stretch>
            <a:fillRect/>
          </a:stretch>
        </p:blipFill>
        <p:spPr>
          <a:xfrm>
            <a:off x="8794186" y="1751844"/>
            <a:ext cx="2158671" cy="2124133"/>
          </a:xfrm>
          <a:prstGeom prst="ellipse">
            <a:avLst/>
          </a:prstGeom>
          <a:ln w="76200">
            <a:solidFill>
              <a:srgbClr val="FF0000"/>
            </a:solidFill>
          </a:ln>
        </p:spPr>
      </p:pic>
      <p:cxnSp>
        <p:nvCxnSpPr>
          <p:cNvPr id="3" name="Rechte verbindingslijn 2">
            <a:extLst>
              <a:ext uri="{FF2B5EF4-FFF2-40B4-BE49-F238E27FC236}">
                <a16:creationId xmlns:a16="http://schemas.microsoft.com/office/drawing/2014/main" id="{53E873D9-3DCA-C093-4E28-F28E5013C099}"/>
              </a:ext>
            </a:extLst>
          </p:cNvPr>
          <p:cNvCxnSpPr>
            <a:stCxn id="2" idx="3"/>
            <a:endCxn id="2" idx="7"/>
          </p:cNvCxnSpPr>
          <p:nvPr/>
        </p:nvCxnSpPr>
        <p:spPr>
          <a:xfrm flipV="1">
            <a:off x="9110316" y="2062916"/>
            <a:ext cx="1526411" cy="15019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88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AF6D9DD-2245-482E-981A-C4AF504AF949}"/>
              </a:ext>
            </a:extLst>
          </p:cNvPr>
          <p:cNvPicPr>
            <a:picLocks noChangeAspect="1"/>
          </p:cNvPicPr>
          <p:nvPr/>
        </p:nvPicPr>
        <p:blipFill rotWithShape="1">
          <a:blip r:embed="rId3"/>
          <a:srcRect l="1336" t="10606" r="1549" b="2088"/>
          <a:stretch/>
        </p:blipFill>
        <p:spPr>
          <a:xfrm>
            <a:off x="4038959" y="0"/>
            <a:ext cx="8140569" cy="4430486"/>
          </a:xfrm>
          <a:prstGeom prst="rect">
            <a:avLst/>
          </a:prstGeom>
        </p:spPr>
      </p:pic>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a:noFill/>
        </p:spPr>
        <p:txBody>
          <a:bodyPr/>
          <a:lstStyle/>
          <a:p>
            <a:r>
              <a:rPr lang="nl-BE" dirty="0"/>
              <a:t>Commitment!</a:t>
            </a:r>
          </a:p>
        </p:txBody>
      </p:sp>
      <p:sp>
        <p:nvSpPr>
          <p:cNvPr id="8" name="Rechthoek 7">
            <a:extLst>
              <a:ext uri="{FF2B5EF4-FFF2-40B4-BE49-F238E27FC236}">
                <a16:creationId xmlns:a16="http://schemas.microsoft.com/office/drawing/2014/main" id="{0C56799E-E38F-4EC1-9441-BB728221BA85}"/>
              </a:ext>
            </a:extLst>
          </p:cNvPr>
          <p:cNvSpPr/>
          <p:nvPr/>
        </p:nvSpPr>
        <p:spPr>
          <a:xfrm rot="-1320000">
            <a:off x="884248" y="1985363"/>
            <a:ext cx="6309420" cy="3077766"/>
          </a:xfrm>
          <a:prstGeom prst="rect">
            <a:avLst/>
          </a:prstGeom>
          <a:solidFill>
            <a:schemeClr val="bg1"/>
          </a:solidFill>
        </p:spPr>
        <p:txBody>
          <a:bodyPr wrap="none" lIns="91440" tIns="45720" rIns="91440" bIns="45720">
            <a:spAutoFit/>
          </a:bodyPr>
          <a:lstStyle/>
          <a:p>
            <a:pPr algn="ctr"/>
            <a:r>
              <a:rPr lang="nl-NL" sz="5400" b="1"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rPr>
              <a:t>Large offices</a:t>
            </a:r>
            <a:endParaRPr lang="nl-NL" sz="5400" b="1" cap="none" spc="0"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endParaRPr>
          </a:p>
          <a:p>
            <a:pPr algn="ctr"/>
            <a:r>
              <a:rPr lang="nl-NL" sz="3200" b="1" cap="none" spc="0"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rPr>
              <a:t>2005 – 2030</a:t>
            </a:r>
            <a:endParaRPr lang="nl-NL" sz="4400" b="1" cap="none" spc="0"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endParaRPr>
          </a:p>
          <a:p>
            <a:pPr algn="ctr"/>
            <a:r>
              <a:rPr lang="nl-NL" sz="5400" b="1"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rPr>
              <a:t>- 65% CO</a:t>
            </a:r>
            <a:r>
              <a:rPr lang="nl-NL" sz="5400" b="1" baseline="-25000"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rPr>
              <a:t>2</a:t>
            </a:r>
          </a:p>
          <a:p>
            <a:pPr algn="ctr"/>
            <a:r>
              <a:rPr lang="nl-NL" sz="5400" b="1"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rPr>
              <a:t>- 50% </a:t>
            </a:r>
            <a:r>
              <a:rPr lang="nl-NL" sz="5400" b="1" dirty="0" err="1">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rPr>
              <a:t>primary</a:t>
            </a:r>
            <a:r>
              <a:rPr lang="nl-NL" sz="5400" b="1"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rPr>
              <a:t> energy</a:t>
            </a:r>
            <a:endParaRPr lang="nl-NL" sz="5400" b="1" cap="none" spc="0"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endParaRPr>
          </a:p>
        </p:txBody>
      </p:sp>
      <p:pic>
        <p:nvPicPr>
          <p:cNvPr id="5" name="Afbeelding 4">
            <a:extLst>
              <a:ext uri="{FF2B5EF4-FFF2-40B4-BE49-F238E27FC236}">
                <a16:creationId xmlns:a16="http://schemas.microsoft.com/office/drawing/2014/main" id="{C8779EF5-E84A-5EA9-E61D-E106328FC859}"/>
              </a:ext>
            </a:extLst>
          </p:cNvPr>
          <p:cNvPicPr>
            <a:picLocks noChangeAspect="1"/>
          </p:cNvPicPr>
          <p:nvPr/>
        </p:nvPicPr>
        <p:blipFill>
          <a:blip r:embed="rId4"/>
          <a:stretch>
            <a:fillRect/>
          </a:stretch>
        </p:blipFill>
        <p:spPr>
          <a:xfrm>
            <a:off x="4229055" y="4696101"/>
            <a:ext cx="2112984" cy="2067137"/>
          </a:xfrm>
          <a:prstGeom prst="rect">
            <a:avLst/>
          </a:prstGeom>
        </p:spPr>
      </p:pic>
      <p:pic>
        <p:nvPicPr>
          <p:cNvPr id="6" name="Afbeelding 5">
            <a:extLst>
              <a:ext uri="{FF2B5EF4-FFF2-40B4-BE49-F238E27FC236}">
                <a16:creationId xmlns:a16="http://schemas.microsoft.com/office/drawing/2014/main" id="{620608E2-35D3-3B10-695B-45897414E60F}"/>
              </a:ext>
            </a:extLst>
          </p:cNvPr>
          <p:cNvPicPr>
            <a:picLocks noChangeAspect="1"/>
          </p:cNvPicPr>
          <p:nvPr/>
        </p:nvPicPr>
        <p:blipFill>
          <a:blip r:embed="rId5"/>
          <a:stretch>
            <a:fillRect/>
          </a:stretch>
        </p:blipFill>
        <p:spPr>
          <a:xfrm>
            <a:off x="5980799" y="4872519"/>
            <a:ext cx="2015004" cy="1969426"/>
          </a:xfrm>
          <a:prstGeom prst="rect">
            <a:avLst/>
          </a:prstGeom>
        </p:spPr>
      </p:pic>
      <p:pic>
        <p:nvPicPr>
          <p:cNvPr id="7" name="Afbeelding 6">
            <a:extLst>
              <a:ext uri="{FF2B5EF4-FFF2-40B4-BE49-F238E27FC236}">
                <a16:creationId xmlns:a16="http://schemas.microsoft.com/office/drawing/2014/main" id="{B12AD93C-0EDD-5DAF-1492-98A366FA6CA3}"/>
              </a:ext>
            </a:extLst>
          </p:cNvPr>
          <p:cNvPicPr>
            <a:picLocks noChangeAspect="1"/>
          </p:cNvPicPr>
          <p:nvPr/>
        </p:nvPicPr>
        <p:blipFill>
          <a:blip r:embed="rId6"/>
          <a:stretch>
            <a:fillRect/>
          </a:stretch>
        </p:blipFill>
        <p:spPr>
          <a:xfrm>
            <a:off x="7747877" y="5058816"/>
            <a:ext cx="1632249" cy="1596832"/>
          </a:xfrm>
          <a:prstGeom prst="rect">
            <a:avLst/>
          </a:prstGeom>
        </p:spPr>
      </p:pic>
      <p:pic>
        <p:nvPicPr>
          <p:cNvPr id="9" name="Afbeelding 8">
            <a:extLst>
              <a:ext uri="{FF2B5EF4-FFF2-40B4-BE49-F238E27FC236}">
                <a16:creationId xmlns:a16="http://schemas.microsoft.com/office/drawing/2014/main" id="{2A4A4681-380B-6353-426D-446684866B64}"/>
              </a:ext>
            </a:extLst>
          </p:cNvPr>
          <p:cNvPicPr>
            <a:picLocks noChangeAspect="1"/>
          </p:cNvPicPr>
          <p:nvPr/>
        </p:nvPicPr>
        <p:blipFill>
          <a:blip r:embed="rId7"/>
          <a:stretch>
            <a:fillRect/>
          </a:stretch>
        </p:blipFill>
        <p:spPr>
          <a:xfrm>
            <a:off x="9267337" y="5141175"/>
            <a:ext cx="1463876" cy="1432113"/>
          </a:xfrm>
          <a:prstGeom prst="rect">
            <a:avLst/>
          </a:prstGeom>
        </p:spPr>
      </p:pic>
      <p:pic>
        <p:nvPicPr>
          <p:cNvPr id="10" name="Afbeelding 9">
            <a:extLst>
              <a:ext uri="{FF2B5EF4-FFF2-40B4-BE49-F238E27FC236}">
                <a16:creationId xmlns:a16="http://schemas.microsoft.com/office/drawing/2014/main" id="{096B2CDD-6B5B-D6D7-A2CA-2B58ADD36F5C}"/>
              </a:ext>
            </a:extLst>
          </p:cNvPr>
          <p:cNvPicPr>
            <a:picLocks noChangeAspect="1"/>
          </p:cNvPicPr>
          <p:nvPr/>
        </p:nvPicPr>
        <p:blipFill>
          <a:blip r:embed="rId8"/>
          <a:stretch>
            <a:fillRect/>
          </a:stretch>
        </p:blipFill>
        <p:spPr>
          <a:xfrm>
            <a:off x="10651659" y="5264938"/>
            <a:ext cx="1271365" cy="1242606"/>
          </a:xfrm>
          <a:prstGeom prst="rect">
            <a:avLst/>
          </a:prstGeom>
        </p:spPr>
      </p:pic>
      <p:sp>
        <p:nvSpPr>
          <p:cNvPr id="4" name="Slide Number Placeholder 3">
            <a:extLst>
              <a:ext uri="{FF2B5EF4-FFF2-40B4-BE49-F238E27FC236}">
                <a16:creationId xmlns:a16="http://schemas.microsoft.com/office/drawing/2014/main" id="{65A05085-0C2D-65D3-AD38-677F73C27D36}"/>
              </a:ext>
            </a:extLst>
          </p:cNvPr>
          <p:cNvSpPr>
            <a:spLocks noGrp="1"/>
          </p:cNvSpPr>
          <p:nvPr>
            <p:ph type="sldNum" sz="quarter" idx="12"/>
          </p:nvPr>
        </p:nvSpPr>
        <p:spPr/>
        <p:txBody>
          <a:bodyPr/>
          <a:lstStyle/>
          <a:p>
            <a:fld id="{4B5E67AD-0814-4806-BC25-E15AE4B31F13}" type="slidenum">
              <a:rPr lang="nl-BE" smtClean="0"/>
              <a:t>15</a:t>
            </a:fld>
            <a:endParaRPr lang="en-US"/>
          </a:p>
        </p:txBody>
      </p:sp>
    </p:spTree>
    <p:extLst>
      <p:ext uri="{BB962C8B-B14F-4D97-AF65-F5344CB8AC3E}">
        <p14:creationId xmlns:p14="http://schemas.microsoft.com/office/powerpoint/2010/main" val="2621661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a:t>Commitment!</a:t>
            </a:r>
          </a:p>
        </p:txBody>
      </p:sp>
      <p:graphicFrame>
        <p:nvGraphicFramePr>
          <p:cNvPr id="5" name="Tijdelijke aanduiding voor inhoud 7">
            <a:extLst>
              <a:ext uri="{FF2B5EF4-FFF2-40B4-BE49-F238E27FC236}">
                <a16:creationId xmlns:a16="http://schemas.microsoft.com/office/drawing/2014/main" id="{F572F455-6C7E-CEF7-A9EB-E1D23011F91C}"/>
              </a:ext>
            </a:extLst>
          </p:cNvPr>
          <p:cNvGraphicFramePr>
            <a:graphicFrameLocks/>
          </p:cNvGraphicFramePr>
          <p:nvPr/>
        </p:nvGraphicFramePr>
        <p:xfrm>
          <a:off x="497017" y="1615103"/>
          <a:ext cx="11453245" cy="512202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93F34CE0-8549-7BD4-2131-8D41E1D4E304}"/>
              </a:ext>
            </a:extLst>
          </p:cNvPr>
          <p:cNvSpPr>
            <a:spLocks noGrp="1"/>
          </p:cNvSpPr>
          <p:nvPr>
            <p:ph type="sldNum" sz="quarter" idx="12"/>
          </p:nvPr>
        </p:nvSpPr>
        <p:spPr/>
        <p:txBody>
          <a:bodyPr/>
          <a:lstStyle/>
          <a:p>
            <a:fld id="{4B5E67AD-0814-4806-BC25-E15AE4B31F13}" type="slidenum">
              <a:rPr lang="nl-BE" smtClean="0"/>
              <a:t>16</a:t>
            </a:fld>
            <a:endParaRPr lang="en-US"/>
          </a:p>
        </p:txBody>
      </p:sp>
    </p:spTree>
    <p:extLst>
      <p:ext uri="{BB962C8B-B14F-4D97-AF65-F5344CB8AC3E}">
        <p14:creationId xmlns:p14="http://schemas.microsoft.com/office/powerpoint/2010/main" val="1545784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err="1"/>
              <a:t>Strategy</a:t>
            </a:r>
            <a:r>
              <a:rPr lang="nl-BE" dirty="0"/>
              <a:t>!</a:t>
            </a:r>
          </a:p>
        </p:txBody>
      </p:sp>
      <p:pic>
        <p:nvPicPr>
          <p:cNvPr id="11" name="Afbeelding 10">
            <a:extLst>
              <a:ext uri="{FF2B5EF4-FFF2-40B4-BE49-F238E27FC236}">
                <a16:creationId xmlns:a16="http://schemas.microsoft.com/office/drawing/2014/main" id="{8DBF246C-C192-7159-4E79-BD1F51A25F22}"/>
              </a:ext>
            </a:extLst>
          </p:cNvPr>
          <p:cNvPicPr>
            <a:picLocks noChangeAspect="1"/>
          </p:cNvPicPr>
          <p:nvPr/>
        </p:nvPicPr>
        <p:blipFill rotWithShape="1">
          <a:blip r:embed="rId3"/>
          <a:srcRect l="3676" t="18120" r="4927" b="2618"/>
          <a:stretch/>
        </p:blipFill>
        <p:spPr>
          <a:xfrm>
            <a:off x="838200" y="3672841"/>
            <a:ext cx="5432820" cy="2334206"/>
          </a:xfrm>
          <a:prstGeom prst="rect">
            <a:avLst/>
          </a:prstGeom>
        </p:spPr>
      </p:pic>
      <p:pic>
        <p:nvPicPr>
          <p:cNvPr id="5" name="Afbeelding 4">
            <a:extLst>
              <a:ext uri="{FF2B5EF4-FFF2-40B4-BE49-F238E27FC236}">
                <a16:creationId xmlns:a16="http://schemas.microsoft.com/office/drawing/2014/main" id="{C698FFE6-BB75-9E20-DAE0-3AF1112925C8}"/>
              </a:ext>
            </a:extLst>
          </p:cNvPr>
          <p:cNvPicPr>
            <a:picLocks noChangeAspect="1"/>
          </p:cNvPicPr>
          <p:nvPr/>
        </p:nvPicPr>
        <p:blipFill rotWithShape="1">
          <a:blip r:embed="rId4"/>
          <a:srcRect l="-150" b="1309"/>
          <a:stretch/>
        </p:blipFill>
        <p:spPr>
          <a:xfrm>
            <a:off x="6619806" y="3672841"/>
            <a:ext cx="4993074" cy="2334206"/>
          </a:xfrm>
          <a:prstGeom prst="rect">
            <a:avLst/>
          </a:prstGeom>
          <a:ln w="28575">
            <a:solidFill>
              <a:srgbClr val="FFC000"/>
            </a:solidFill>
          </a:ln>
        </p:spPr>
      </p:pic>
      <p:sp>
        <p:nvSpPr>
          <p:cNvPr id="3" name="Slide Number Placeholder 2">
            <a:extLst>
              <a:ext uri="{FF2B5EF4-FFF2-40B4-BE49-F238E27FC236}">
                <a16:creationId xmlns:a16="http://schemas.microsoft.com/office/drawing/2014/main" id="{64D16082-9CF2-389E-28D3-08E89669F00B}"/>
              </a:ext>
            </a:extLst>
          </p:cNvPr>
          <p:cNvSpPr>
            <a:spLocks noGrp="1"/>
          </p:cNvSpPr>
          <p:nvPr>
            <p:ph type="sldNum" sz="quarter" idx="12"/>
          </p:nvPr>
        </p:nvSpPr>
        <p:spPr/>
        <p:txBody>
          <a:bodyPr/>
          <a:lstStyle/>
          <a:p>
            <a:fld id="{4B5E67AD-0814-4806-BC25-E15AE4B31F13}" type="slidenum">
              <a:rPr lang="nl-BE" smtClean="0"/>
              <a:t>17</a:t>
            </a:fld>
            <a:endParaRPr lang="en-US"/>
          </a:p>
        </p:txBody>
      </p:sp>
      <p:sp>
        <p:nvSpPr>
          <p:cNvPr id="4" name="Tekstvak 3">
            <a:extLst>
              <a:ext uri="{FF2B5EF4-FFF2-40B4-BE49-F238E27FC236}">
                <a16:creationId xmlns:a16="http://schemas.microsoft.com/office/drawing/2014/main" id="{6165BDE8-438A-AA06-05A8-404D38CBF792}"/>
              </a:ext>
            </a:extLst>
          </p:cNvPr>
          <p:cNvSpPr txBox="1"/>
          <p:nvPr/>
        </p:nvSpPr>
        <p:spPr>
          <a:xfrm>
            <a:off x="838200" y="1690688"/>
            <a:ext cx="10774680" cy="1346010"/>
          </a:xfrm>
          <a:prstGeom prst="rect">
            <a:avLst/>
          </a:prstGeom>
          <a:noFill/>
        </p:spPr>
        <p:txBody>
          <a:bodyPr wrap="square">
            <a:spAutoFit/>
          </a:bodyPr>
          <a:lstStyle/>
          <a:p>
            <a:pPr lvl="0">
              <a:lnSpc>
                <a:spcPct val="90000"/>
              </a:lnSpc>
              <a:spcBef>
                <a:spcPts val="1000"/>
              </a:spcBef>
            </a:pPr>
            <a:r>
              <a:rPr lang="en" sz="2400" dirty="0">
                <a:latin typeface="FlandersArtSans-Regular" panose="00000500000000000000" pitchFamily="2" charset="0"/>
              </a:rPr>
              <a:t>1. From 136 (2020) to 256 (2024) locations under management</a:t>
            </a:r>
          </a:p>
          <a:p>
            <a:pPr lvl="0">
              <a:lnSpc>
                <a:spcPct val="90000"/>
              </a:lnSpc>
              <a:spcBef>
                <a:spcPts val="1000"/>
              </a:spcBef>
            </a:pPr>
            <a:r>
              <a:rPr lang="en" sz="2400" dirty="0">
                <a:latin typeface="FlandersArtSans-Regular" panose="00000500000000000000" pitchFamily="2" charset="0"/>
              </a:rPr>
              <a:t>2. Towards fewer, but </a:t>
            </a:r>
            <a:r>
              <a:rPr lang="en" sz="2400" b="1" dirty="0">
                <a:latin typeface="FlandersArtSans-Regular" panose="00000500000000000000" pitchFamily="2" charset="0"/>
              </a:rPr>
              <a:t>more sustainable office buildings</a:t>
            </a:r>
          </a:p>
          <a:p>
            <a:pPr lvl="0">
              <a:lnSpc>
                <a:spcPct val="90000"/>
              </a:lnSpc>
              <a:spcBef>
                <a:spcPts val="1000"/>
              </a:spcBef>
            </a:pPr>
            <a:r>
              <a:rPr lang="en" sz="2400" b="1" dirty="0">
                <a:latin typeface="FlandersArtSans-Regular" panose="00000500000000000000" pitchFamily="2" charset="0"/>
              </a:rPr>
              <a:t>3. Concentration </a:t>
            </a:r>
            <a:r>
              <a:rPr lang="en" sz="2400" dirty="0">
                <a:latin typeface="FlandersArtSans-Regular" panose="00000500000000000000" pitchFamily="2" charset="0"/>
              </a:rPr>
              <a:t>in Brussels/Central cities</a:t>
            </a:r>
          </a:p>
        </p:txBody>
      </p:sp>
    </p:spTree>
    <p:extLst>
      <p:ext uri="{BB962C8B-B14F-4D97-AF65-F5344CB8AC3E}">
        <p14:creationId xmlns:p14="http://schemas.microsoft.com/office/powerpoint/2010/main" val="28039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pPr algn="ctr"/>
            <a:r>
              <a:rPr lang="en" dirty="0"/>
              <a:t>Manage!</a:t>
            </a:r>
          </a:p>
        </p:txBody>
      </p:sp>
      <p:sp>
        <p:nvSpPr>
          <p:cNvPr id="4" name="Tekstvak 3">
            <a:extLst>
              <a:ext uri="{FF2B5EF4-FFF2-40B4-BE49-F238E27FC236}">
                <a16:creationId xmlns:a16="http://schemas.microsoft.com/office/drawing/2014/main" id="{6D726F41-5CF7-165F-3818-3986CD7523B9}"/>
              </a:ext>
            </a:extLst>
          </p:cNvPr>
          <p:cNvSpPr txBox="1"/>
          <p:nvPr/>
        </p:nvSpPr>
        <p:spPr>
          <a:xfrm>
            <a:off x="2044802" y="5123019"/>
            <a:ext cx="1468691" cy="523220"/>
          </a:xfrm>
          <a:prstGeom prst="rect">
            <a:avLst/>
          </a:prstGeom>
          <a:noFill/>
        </p:spPr>
        <p:txBody>
          <a:bodyPr wrap="square" rtlCol="0">
            <a:spAutoFit/>
          </a:bodyPr>
          <a:lstStyle/>
          <a:p>
            <a:pPr algn="ctr"/>
            <a:r>
              <a:rPr lang="en" sz="1400">
                <a:latin typeface="Flanders Art Sans Medium" panose="00000600000000000000" pitchFamily="50" charset="0"/>
              </a:rPr>
              <a:t>Performance</a:t>
            </a:r>
          </a:p>
          <a:p>
            <a:pPr algn="ctr"/>
            <a:r>
              <a:rPr lang="en" sz="1400">
                <a:latin typeface="Flanders Art Sans Medium" panose="00000600000000000000" pitchFamily="50" charset="0"/>
              </a:rPr>
              <a:t>€20</a:t>
            </a:r>
          </a:p>
        </p:txBody>
      </p:sp>
      <p:pic>
        <p:nvPicPr>
          <p:cNvPr id="6" name="Picture 2">
            <a:extLst>
              <a:ext uri="{FF2B5EF4-FFF2-40B4-BE49-F238E27FC236}">
                <a16:creationId xmlns:a16="http://schemas.microsoft.com/office/drawing/2014/main" id="{452C63C9-C7A0-E12D-A232-28DC9CB0D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02" y="5902051"/>
            <a:ext cx="1933838" cy="730871"/>
          </a:xfrm>
          <a:prstGeom prst="rect">
            <a:avLst/>
          </a:prstGeom>
          <a:noFill/>
          <a:extLst>
            <a:ext uri="{909E8E84-426E-40DD-AFC4-6F175D3DCCD1}">
              <a14:hiddenFill xmlns:a14="http://schemas.microsoft.com/office/drawing/2010/main">
                <a:solidFill>
                  <a:srgbClr val="FFFFFF"/>
                </a:solidFill>
              </a14:hiddenFill>
            </a:ext>
          </a:extLst>
        </p:spPr>
      </p:pic>
      <p:sp>
        <p:nvSpPr>
          <p:cNvPr id="7" name="Pijl: vijfhoek 6">
            <a:extLst>
              <a:ext uri="{FF2B5EF4-FFF2-40B4-BE49-F238E27FC236}">
                <a16:creationId xmlns:a16="http://schemas.microsoft.com/office/drawing/2014/main" id="{158F2FC6-0642-5237-1EBB-9613A757A7C0}"/>
              </a:ext>
            </a:extLst>
          </p:cNvPr>
          <p:cNvSpPr/>
          <p:nvPr/>
        </p:nvSpPr>
        <p:spPr>
          <a:xfrm>
            <a:off x="117020" y="4190216"/>
            <a:ext cx="1033050" cy="890833"/>
          </a:xfrm>
          <a:prstGeom prst="homePlate">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200">
                <a:solidFill>
                  <a:schemeClr val="bg1"/>
                </a:solidFill>
                <a:latin typeface="Flanders Art Sans Medium" panose="00000600000000000000" pitchFamily="50" charset="0"/>
              </a:rPr>
              <a:t>Initiative</a:t>
            </a:r>
          </a:p>
        </p:txBody>
      </p:sp>
      <p:sp>
        <p:nvSpPr>
          <p:cNvPr id="8" name="Pijl: punthaak 7">
            <a:extLst>
              <a:ext uri="{FF2B5EF4-FFF2-40B4-BE49-F238E27FC236}">
                <a16:creationId xmlns:a16="http://schemas.microsoft.com/office/drawing/2014/main" id="{89B790DA-87C5-F7B1-88D8-D0CCD199190C}"/>
              </a:ext>
            </a:extLst>
          </p:cNvPr>
          <p:cNvSpPr/>
          <p:nvPr/>
        </p:nvSpPr>
        <p:spPr>
          <a:xfrm>
            <a:off x="716436" y="4190216"/>
            <a:ext cx="1781173" cy="890833"/>
          </a:xfrm>
          <a:prstGeom prst="chevron">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200">
                <a:solidFill>
                  <a:schemeClr val="bg1"/>
                </a:solidFill>
                <a:latin typeface="Flanders Art Sans Medium" panose="00000600000000000000" pitchFamily="50" charset="0"/>
              </a:rPr>
              <a:t>Design</a:t>
            </a:r>
          </a:p>
        </p:txBody>
      </p:sp>
      <p:sp>
        <p:nvSpPr>
          <p:cNvPr id="9" name="Pijl: punthaak 8">
            <a:extLst>
              <a:ext uri="{FF2B5EF4-FFF2-40B4-BE49-F238E27FC236}">
                <a16:creationId xmlns:a16="http://schemas.microsoft.com/office/drawing/2014/main" id="{7AA9EACA-6869-5C44-A095-91F081B76FD4}"/>
              </a:ext>
            </a:extLst>
          </p:cNvPr>
          <p:cNvSpPr/>
          <p:nvPr/>
        </p:nvSpPr>
        <p:spPr>
          <a:xfrm>
            <a:off x="2066040" y="4190215"/>
            <a:ext cx="1912071" cy="890833"/>
          </a:xfrm>
          <a:prstGeom prst="chevron">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200">
                <a:solidFill>
                  <a:schemeClr val="bg1"/>
                </a:solidFill>
                <a:latin typeface="Flanders Art Sans Medium" panose="00000600000000000000" pitchFamily="50" charset="0"/>
              </a:rPr>
              <a:t>Performance</a:t>
            </a:r>
          </a:p>
        </p:txBody>
      </p:sp>
      <p:sp>
        <p:nvSpPr>
          <p:cNvPr id="10" name="Pijl: punthaak 9">
            <a:extLst>
              <a:ext uri="{FF2B5EF4-FFF2-40B4-BE49-F238E27FC236}">
                <a16:creationId xmlns:a16="http://schemas.microsoft.com/office/drawing/2014/main" id="{F12B35C4-5F56-DC02-F20A-EAF4F6F08F97}"/>
              </a:ext>
            </a:extLst>
          </p:cNvPr>
          <p:cNvSpPr/>
          <p:nvPr/>
        </p:nvSpPr>
        <p:spPr>
          <a:xfrm>
            <a:off x="3513493" y="4190214"/>
            <a:ext cx="2152016" cy="890833"/>
          </a:xfrm>
          <a:prstGeom prst="chevron">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200">
                <a:solidFill>
                  <a:schemeClr val="bg1"/>
                </a:solidFill>
                <a:latin typeface="Flanders Art Sans Medium" panose="00000600000000000000" pitchFamily="50" charset="0"/>
              </a:rPr>
              <a:t>Commissioning</a:t>
            </a:r>
            <a:r>
              <a:rPr lang="en" sz="1200" b="1">
                <a:solidFill>
                  <a:schemeClr val="bg1"/>
                </a:solidFill>
              </a:rPr>
              <a:t> </a:t>
            </a:r>
          </a:p>
        </p:txBody>
      </p:sp>
      <p:sp>
        <p:nvSpPr>
          <p:cNvPr id="12" name="Pijl: punthaak 11">
            <a:extLst>
              <a:ext uri="{FF2B5EF4-FFF2-40B4-BE49-F238E27FC236}">
                <a16:creationId xmlns:a16="http://schemas.microsoft.com/office/drawing/2014/main" id="{AA162A6B-B3F6-DEB8-ADA3-2E93439C9ED0}"/>
              </a:ext>
            </a:extLst>
          </p:cNvPr>
          <p:cNvSpPr/>
          <p:nvPr/>
        </p:nvSpPr>
        <p:spPr>
          <a:xfrm>
            <a:off x="5212530" y="4190213"/>
            <a:ext cx="3620384" cy="890833"/>
          </a:xfrm>
          <a:prstGeom prst="chevron">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200">
                <a:solidFill>
                  <a:schemeClr val="bg1"/>
                </a:solidFill>
                <a:latin typeface="Flanders Art Sans Medium" panose="00000600000000000000" pitchFamily="50" charset="0"/>
              </a:rPr>
              <a:t>Management</a:t>
            </a:r>
          </a:p>
        </p:txBody>
      </p:sp>
      <p:sp>
        <p:nvSpPr>
          <p:cNvPr id="13" name="Pijl: punthaak 12">
            <a:extLst>
              <a:ext uri="{FF2B5EF4-FFF2-40B4-BE49-F238E27FC236}">
                <a16:creationId xmlns:a16="http://schemas.microsoft.com/office/drawing/2014/main" id="{FA6DAD06-A4C5-CD62-D08F-730615EE9FB1}"/>
              </a:ext>
            </a:extLst>
          </p:cNvPr>
          <p:cNvSpPr/>
          <p:nvPr/>
        </p:nvSpPr>
        <p:spPr>
          <a:xfrm>
            <a:off x="8380429" y="4190212"/>
            <a:ext cx="1610237" cy="890833"/>
          </a:xfrm>
          <a:prstGeom prst="chevron">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200" err="1">
                <a:solidFill>
                  <a:schemeClr val="bg1"/>
                </a:solidFill>
                <a:latin typeface="Flanders Art Sans Medium" panose="00000600000000000000" pitchFamily="50" charset="0"/>
              </a:rPr>
              <a:t>Amendments</a:t>
            </a:r>
            <a:endParaRPr lang="nl-BE" sz="1200">
              <a:solidFill>
                <a:schemeClr val="bg1"/>
              </a:solidFill>
              <a:latin typeface="Flanders Art Sans Medium" panose="00000600000000000000" pitchFamily="50" charset="0"/>
            </a:endParaRPr>
          </a:p>
        </p:txBody>
      </p:sp>
      <p:sp>
        <p:nvSpPr>
          <p:cNvPr id="14" name="Pijl: punthaak 13">
            <a:extLst>
              <a:ext uri="{FF2B5EF4-FFF2-40B4-BE49-F238E27FC236}">
                <a16:creationId xmlns:a16="http://schemas.microsoft.com/office/drawing/2014/main" id="{9A46C381-4A56-3019-D19F-D8DB3A608796}"/>
              </a:ext>
            </a:extLst>
          </p:cNvPr>
          <p:cNvSpPr/>
          <p:nvPr/>
        </p:nvSpPr>
        <p:spPr>
          <a:xfrm>
            <a:off x="9508067" y="4190212"/>
            <a:ext cx="2566912" cy="890833"/>
          </a:xfrm>
          <a:prstGeom prst="chevron">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200">
                <a:solidFill>
                  <a:schemeClr val="bg1"/>
                </a:solidFill>
                <a:latin typeface="Flanders Art Sans Medium" panose="00000600000000000000" pitchFamily="50" charset="0"/>
              </a:rPr>
              <a:t>Management</a:t>
            </a:r>
          </a:p>
        </p:txBody>
      </p:sp>
      <p:cxnSp>
        <p:nvCxnSpPr>
          <p:cNvPr id="16" name="Rechte verbindingslijn met pijl 15">
            <a:extLst>
              <a:ext uri="{FF2B5EF4-FFF2-40B4-BE49-F238E27FC236}">
                <a16:creationId xmlns:a16="http://schemas.microsoft.com/office/drawing/2014/main" id="{81E28822-151E-2B8C-D028-70EC34CB57D3}"/>
              </a:ext>
            </a:extLst>
          </p:cNvPr>
          <p:cNvCxnSpPr>
            <a:cxnSpLocks/>
          </p:cNvCxnSpPr>
          <p:nvPr/>
        </p:nvCxnSpPr>
        <p:spPr>
          <a:xfrm>
            <a:off x="110963" y="5081045"/>
            <a:ext cx="119640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D6FE6CF1-A4D8-6D02-ED81-26743D37F108}"/>
              </a:ext>
            </a:extLst>
          </p:cNvPr>
          <p:cNvCxnSpPr>
            <a:cxnSpLocks/>
          </p:cNvCxnSpPr>
          <p:nvPr/>
        </p:nvCxnSpPr>
        <p:spPr>
          <a:xfrm flipV="1">
            <a:off x="110963" y="235670"/>
            <a:ext cx="21239" cy="48453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3649F1D-B540-1A7B-FD9B-468CC0A4ABA4}"/>
              </a:ext>
            </a:extLst>
          </p:cNvPr>
          <p:cNvSpPr txBox="1"/>
          <p:nvPr/>
        </p:nvSpPr>
        <p:spPr>
          <a:xfrm>
            <a:off x="133925" y="354018"/>
            <a:ext cx="1165022" cy="707886"/>
          </a:xfrm>
          <a:prstGeom prst="rect">
            <a:avLst/>
          </a:prstGeom>
          <a:noFill/>
        </p:spPr>
        <p:txBody>
          <a:bodyPr wrap="square" rtlCol="0">
            <a:spAutoFit/>
          </a:bodyPr>
          <a:lstStyle/>
          <a:p>
            <a:r>
              <a:rPr lang="en" sz="2000" b="1" i="1">
                <a:latin typeface="FlandersArtSans-Regular" panose="00000500000000000000" pitchFamily="2" charset="0"/>
              </a:rPr>
              <a:t>Cost</a:t>
            </a:r>
          </a:p>
          <a:p>
            <a:r>
              <a:rPr lang="en" sz="2000" b="1" i="1">
                <a:latin typeface="FlandersArtSans-Regular" panose="00000500000000000000" pitchFamily="2" charset="0"/>
              </a:rPr>
              <a:t>Benefits</a:t>
            </a:r>
          </a:p>
        </p:txBody>
      </p:sp>
      <p:sp>
        <p:nvSpPr>
          <p:cNvPr id="19" name="Tekstvak 18">
            <a:extLst>
              <a:ext uri="{FF2B5EF4-FFF2-40B4-BE49-F238E27FC236}">
                <a16:creationId xmlns:a16="http://schemas.microsoft.com/office/drawing/2014/main" id="{7915B55E-0D27-BA5E-2345-5478A006BBDF}"/>
              </a:ext>
            </a:extLst>
          </p:cNvPr>
          <p:cNvSpPr txBox="1"/>
          <p:nvPr/>
        </p:nvSpPr>
        <p:spPr>
          <a:xfrm>
            <a:off x="10983213" y="5121777"/>
            <a:ext cx="1208787" cy="369332"/>
          </a:xfrm>
          <a:prstGeom prst="rect">
            <a:avLst/>
          </a:prstGeom>
          <a:noFill/>
        </p:spPr>
        <p:txBody>
          <a:bodyPr wrap="square" rtlCol="0">
            <a:spAutoFit/>
          </a:bodyPr>
          <a:lstStyle/>
          <a:p>
            <a:r>
              <a:rPr lang="en" b="1" i="1">
                <a:latin typeface="Flanders Art Sans Medium" panose="00000600000000000000" pitchFamily="50" charset="0"/>
              </a:rPr>
              <a:t>Time</a:t>
            </a:r>
          </a:p>
        </p:txBody>
      </p:sp>
      <p:cxnSp>
        <p:nvCxnSpPr>
          <p:cNvPr id="20" name="Rechte verbindingslijn 19">
            <a:extLst>
              <a:ext uri="{FF2B5EF4-FFF2-40B4-BE49-F238E27FC236}">
                <a16:creationId xmlns:a16="http://schemas.microsoft.com/office/drawing/2014/main" id="{26CEFAB1-203B-F56B-67B5-F5BE2C13FC30}"/>
              </a:ext>
            </a:extLst>
          </p:cNvPr>
          <p:cNvCxnSpPr>
            <a:cxnSpLocks/>
          </p:cNvCxnSpPr>
          <p:nvPr/>
        </p:nvCxnSpPr>
        <p:spPr>
          <a:xfrm>
            <a:off x="2066040" y="508104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70FFC494-CAB5-7D5A-7591-4BF16B6799B2}"/>
              </a:ext>
            </a:extLst>
          </p:cNvPr>
          <p:cNvCxnSpPr>
            <a:cxnSpLocks/>
          </p:cNvCxnSpPr>
          <p:nvPr/>
        </p:nvCxnSpPr>
        <p:spPr>
          <a:xfrm flipH="1" flipV="1">
            <a:off x="2029813" y="3450212"/>
            <a:ext cx="36227" cy="224900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8CB526BA-9380-D7D6-27C3-391E2959AED4}"/>
              </a:ext>
            </a:extLst>
          </p:cNvPr>
          <p:cNvCxnSpPr>
            <a:cxnSpLocks/>
          </p:cNvCxnSpPr>
          <p:nvPr/>
        </p:nvCxnSpPr>
        <p:spPr>
          <a:xfrm flipV="1">
            <a:off x="3490071" y="3450212"/>
            <a:ext cx="19053" cy="229090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3" name="Tekstvak 22">
            <a:extLst>
              <a:ext uri="{FF2B5EF4-FFF2-40B4-BE49-F238E27FC236}">
                <a16:creationId xmlns:a16="http://schemas.microsoft.com/office/drawing/2014/main" id="{FBFB1BC8-353A-2B2A-D05B-A3778BD07628}"/>
              </a:ext>
            </a:extLst>
          </p:cNvPr>
          <p:cNvSpPr txBox="1"/>
          <p:nvPr/>
        </p:nvSpPr>
        <p:spPr>
          <a:xfrm>
            <a:off x="3513493" y="5108757"/>
            <a:ext cx="4866936" cy="523215"/>
          </a:xfrm>
          <a:prstGeom prst="rect">
            <a:avLst/>
          </a:prstGeom>
          <a:noFill/>
        </p:spPr>
        <p:txBody>
          <a:bodyPr wrap="square" rtlCol="0">
            <a:spAutoFit/>
          </a:bodyPr>
          <a:lstStyle/>
          <a:p>
            <a:pPr algn="ctr"/>
            <a:r>
              <a:rPr lang="en" sz="1400">
                <a:latin typeface="Flanders Art Sans Medium" panose="00000600000000000000" pitchFamily="50" charset="0"/>
              </a:rPr>
              <a:t>Operation</a:t>
            </a:r>
          </a:p>
          <a:p>
            <a:pPr algn="ctr"/>
            <a:r>
              <a:rPr lang="en" sz="1400">
                <a:latin typeface="Flanders Art Sans Medium" panose="00000600000000000000" pitchFamily="50" charset="0"/>
              </a:rPr>
              <a:t>€60</a:t>
            </a:r>
          </a:p>
        </p:txBody>
      </p:sp>
      <p:sp>
        <p:nvSpPr>
          <p:cNvPr id="24" name="Tekstvak 23">
            <a:extLst>
              <a:ext uri="{FF2B5EF4-FFF2-40B4-BE49-F238E27FC236}">
                <a16:creationId xmlns:a16="http://schemas.microsoft.com/office/drawing/2014/main" id="{56078F02-AF77-D825-387E-1C50A9BFB34D}"/>
              </a:ext>
            </a:extLst>
          </p:cNvPr>
          <p:cNvSpPr txBox="1"/>
          <p:nvPr/>
        </p:nvSpPr>
        <p:spPr>
          <a:xfrm>
            <a:off x="110964" y="5123019"/>
            <a:ext cx="1933837" cy="523220"/>
          </a:xfrm>
          <a:prstGeom prst="rect">
            <a:avLst/>
          </a:prstGeom>
          <a:noFill/>
        </p:spPr>
        <p:txBody>
          <a:bodyPr wrap="square" rtlCol="0">
            <a:spAutoFit/>
          </a:bodyPr>
          <a:lstStyle/>
          <a:p>
            <a:pPr algn="ctr"/>
            <a:r>
              <a:rPr lang="en" sz="1400">
                <a:latin typeface="Flanders Art Sans Medium" panose="00000600000000000000" pitchFamily="50" charset="0"/>
              </a:rPr>
              <a:t>Design</a:t>
            </a:r>
          </a:p>
          <a:p>
            <a:pPr algn="ctr"/>
            <a:r>
              <a:rPr lang="en" sz="1400">
                <a:latin typeface="Flanders Art Sans Medium" panose="00000600000000000000" pitchFamily="50" charset="0"/>
              </a:rPr>
              <a:t>€1</a:t>
            </a:r>
          </a:p>
        </p:txBody>
      </p:sp>
      <p:sp>
        <p:nvSpPr>
          <p:cNvPr id="25" name="Boog 24">
            <a:extLst>
              <a:ext uri="{FF2B5EF4-FFF2-40B4-BE49-F238E27FC236}">
                <a16:creationId xmlns:a16="http://schemas.microsoft.com/office/drawing/2014/main" id="{57110B89-1BA0-937F-7781-CBE3915B54F2}"/>
              </a:ext>
            </a:extLst>
          </p:cNvPr>
          <p:cNvSpPr/>
          <p:nvPr/>
        </p:nvSpPr>
        <p:spPr>
          <a:xfrm flipH="1" flipV="1">
            <a:off x="121581" y="843531"/>
            <a:ext cx="6510229" cy="2205603"/>
          </a:xfrm>
          <a:prstGeom prst="arc">
            <a:avLst>
              <a:gd name="adj1" fmla="val 16161369"/>
              <a:gd name="adj2" fmla="val 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6" name="Tekstvak 25">
            <a:extLst>
              <a:ext uri="{FF2B5EF4-FFF2-40B4-BE49-F238E27FC236}">
                <a16:creationId xmlns:a16="http://schemas.microsoft.com/office/drawing/2014/main" id="{CD1BCFA2-70F2-260E-F677-6E97A0518632}"/>
              </a:ext>
            </a:extLst>
          </p:cNvPr>
          <p:cNvSpPr txBox="1"/>
          <p:nvPr/>
        </p:nvSpPr>
        <p:spPr>
          <a:xfrm>
            <a:off x="0" y="1535176"/>
            <a:ext cx="3585781" cy="954107"/>
          </a:xfrm>
          <a:prstGeom prst="rect">
            <a:avLst/>
          </a:prstGeom>
          <a:noFill/>
        </p:spPr>
        <p:txBody>
          <a:bodyPr wrap="square" rtlCol="0">
            <a:spAutoFit/>
          </a:bodyPr>
          <a:lstStyle/>
          <a:p>
            <a:pPr algn="ctr"/>
            <a:r>
              <a:rPr lang="en" sz="2800">
                <a:solidFill>
                  <a:srgbClr val="0070C0"/>
                </a:solidFill>
                <a:latin typeface="Flanders Art Sans Medium" panose="00000600000000000000" pitchFamily="50" charset="0"/>
              </a:rPr>
              <a:t>Influence costs</a:t>
            </a:r>
          </a:p>
          <a:p>
            <a:pPr algn="ctr"/>
            <a:r>
              <a:rPr lang="en" sz="2800">
                <a:solidFill>
                  <a:srgbClr val="0070C0"/>
                </a:solidFill>
                <a:latin typeface="Flanders Art Sans Medium" panose="00000600000000000000" pitchFamily="50" charset="0"/>
              </a:rPr>
              <a:t>of a project</a:t>
            </a:r>
          </a:p>
        </p:txBody>
      </p:sp>
      <p:sp>
        <p:nvSpPr>
          <p:cNvPr id="27" name="Boog 26">
            <a:extLst>
              <a:ext uri="{FF2B5EF4-FFF2-40B4-BE49-F238E27FC236}">
                <a16:creationId xmlns:a16="http://schemas.microsoft.com/office/drawing/2014/main" id="{C7D5AF4E-876B-246A-440F-2185750E97C2}"/>
              </a:ext>
            </a:extLst>
          </p:cNvPr>
          <p:cNvSpPr/>
          <p:nvPr/>
        </p:nvSpPr>
        <p:spPr>
          <a:xfrm flipV="1">
            <a:off x="-6204857" y="-3175005"/>
            <a:ext cx="18275276" cy="6224139"/>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8" name="Tekstvak 27">
            <a:extLst>
              <a:ext uri="{FF2B5EF4-FFF2-40B4-BE49-F238E27FC236}">
                <a16:creationId xmlns:a16="http://schemas.microsoft.com/office/drawing/2014/main" id="{67E9A0A9-14A0-F9C8-0275-7421E427C502}"/>
              </a:ext>
            </a:extLst>
          </p:cNvPr>
          <p:cNvSpPr txBox="1"/>
          <p:nvPr/>
        </p:nvSpPr>
        <p:spPr>
          <a:xfrm>
            <a:off x="7961093" y="365122"/>
            <a:ext cx="3626513" cy="954107"/>
          </a:xfrm>
          <a:prstGeom prst="rect">
            <a:avLst/>
          </a:prstGeom>
          <a:noFill/>
        </p:spPr>
        <p:txBody>
          <a:bodyPr wrap="square" rtlCol="0">
            <a:spAutoFit/>
          </a:bodyPr>
          <a:lstStyle/>
          <a:p>
            <a:pPr algn="ctr"/>
            <a:r>
              <a:rPr lang="en" sz="2800" dirty="0">
                <a:solidFill>
                  <a:srgbClr val="FF0000"/>
                </a:solidFill>
                <a:latin typeface="Flanders Art Sans Medium" panose="00000600000000000000" pitchFamily="50" charset="0"/>
              </a:rPr>
              <a:t>Cost changes</a:t>
            </a:r>
          </a:p>
          <a:p>
            <a:pPr algn="ctr"/>
            <a:r>
              <a:rPr lang="en" sz="2800" dirty="0">
                <a:solidFill>
                  <a:srgbClr val="FF0000"/>
                </a:solidFill>
                <a:latin typeface="Flanders Art Sans Medium" panose="00000600000000000000" pitchFamily="50" charset="0"/>
              </a:rPr>
              <a:t>&amp; management</a:t>
            </a:r>
          </a:p>
        </p:txBody>
      </p:sp>
      <p:sp>
        <p:nvSpPr>
          <p:cNvPr id="3" name="Slide Number Placeholder 2">
            <a:extLst>
              <a:ext uri="{FF2B5EF4-FFF2-40B4-BE49-F238E27FC236}">
                <a16:creationId xmlns:a16="http://schemas.microsoft.com/office/drawing/2014/main" id="{0253E30D-35FC-8EBE-3216-187EEC162120}"/>
              </a:ext>
            </a:extLst>
          </p:cNvPr>
          <p:cNvSpPr>
            <a:spLocks noGrp="1"/>
          </p:cNvSpPr>
          <p:nvPr>
            <p:ph type="sldNum" sz="quarter" idx="12"/>
          </p:nvPr>
        </p:nvSpPr>
        <p:spPr/>
        <p:txBody>
          <a:bodyPr/>
          <a:lstStyle/>
          <a:p>
            <a:fld id="{4B5E67AD-0814-4806-BC25-E15AE4B31F13}" type="slidenum">
              <a:rPr lang="nl-BE" smtClean="0"/>
              <a:t>18</a:t>
            </a:fld>
            <a:endParaRPr lang="en-US"/>
          </a:p>
        </p:txBody>
      </p:sp>
    </p:spTree>
    <p:extLst>
      <p:ext uri="{BB962C8B-B14F-4D97-AF65-F5344CB8AC3E}">
        <p14:creationId xmlns:p14="http://schemas.microsoft.com/office/powerpoint/2010/main" val="2471465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a:t>Manage!</a:t>
            </a:r>
          </a:p>
        </p:txBody>
      </p:sp>
      <p:pic>
        <p:nvPicPr>
          <p:cNvPr id="8" name="Afbeelding 7" descr="Afbeelding met tekst, plafond, binnen&#10;&#10;Automatisch gegenereerde beschrijving">
            <a:extLst>
              <a:ext uri="{FF2B5EF4-FFF2-40B4-BE49-F238E27FC236}">
                <a16:creationId xmlns:a16="http://schemas.microsoft.com/office/drawing/2014/main" id="{F29A0D20-CF70-893F-277E-24AC73F74F99}"/>
              </a:ext>
            </a:extLst>
          </p:cNvPr>
          <p:cNvPicPr>
            <a:picLocks noChangeAspect="1"/>
          </p:cNvPicPr>
          <p:nvPr/>
        </p:nvPicPr>
        <p:blipFill rotWithShape="1">
          <a:blip r:embed="rId3">
            <a:extLst>
              <a:ext uri="{28A0092B-C50C-407E-A947-70E740481C1C}">
                <a14:useLocalDpi xmlns:a14="http://schemas.microsoft.com/office/drawing/2010/main" val="0"/>
              </a:ext>
            </a:extLst>
          </a:blip>
          <a:srcRect l="43211" t="38404" r="28065" b="28341"/>
          <a:stretch/>
        </p:blipFill>
        <p:spPr>
          <a:xfrm>
            <a:off x="8172723" y="1075123"/>
            <a:ext cx="3512634" cy="3463400"/>
          </a:xfrm>
          <a:prstGeom prst="ellipse">
            <a:avLst/>
          </a:prstGeom>
          <a:ln w="19050">
            <a:solidFill>
              <a:srgbClr val="FFC000"/>
            </a:solidFill>
          </a:ln>
        </p:spPr>
      </p:pic>
      <p:sp>
        <p:nvSpPr>
          <p:cNvPr id="3" name="Slide Number Placeholder 2">
            <a:extLst>
              <a:ext uri="{FF2B5EF4-FFF2-40B4-BE49-F238E27FC236}">
                <a16:creationId xmlns:a16="http://schemas.microsoft.com/office/drawing/2014/main" id="{31FC1427-B1F9-7481-40FB-5284B510DB65}"/>
              </a:ext>
            </a:extLst>
          </p:cNvPr>
          <p:cNvSpPr>
            <a:spLocks noGrp="1"/>
          </p:cNvSpPr>
          <p:nvPr>
            <p:ph type="sldNum" sz="quarter" idx="12"/>
          </p:nvPr>
        </p:nvSpPr>
        <p:spPr/>
        <p:txBody>
          <a:bodyPr/>
          <a:lstStyle/>
          <a:p>
            <a:fld id="{4B5E67AD-0814-4806-BC25-E15AE4B31F13}" type="slidenum">
              <a:rPr lang="nl-BE" smtClean="0"/>
              <a:t>19</a:t>
            </a:fld>
            <a:endParaRPr lang="en-US"/>
          </a:p>
        </p:txBody>
      </p:sp>
      <p:sp>
        <p:nvSpPr>
          <p:cNvPr id="5" name="Tekstvak 4">
            <a:extLst>
              <a:ext uri="{FF2B5EF4-FFF2-40B4-BE49-F238E27FC236}">
                <a16:creationId xmlns:a16="http://schemas.microsoft.com/office/drawing/2014/main" id="{8EE5CB77-B51C-7CB7-5AA1-54EDD77213BD}"/>
              </a:ext>
            </a:extLst>
          </p:cNvPr>
          <p:cNvSpPr txBox="1"/>
          <p:nvPr/>
        </p:nvSpPr>
        <p:spPr>
          <a:xfrm>
            <a:off x="838200" y="1951672"/>
            <a:ext cx="6287814" cy="1631216"/>
          </a:xfrm>
          <a:prstGeom prst="rect">
            <a:avLst/>
          </a:prstGeom>
          <a:noFill/>
        </p:spPr>
        <p:txBody>
          <a:bodyPr wrap="square">
            <a:spAutoFit/>
          </a:bodyPr>
          <a:lstStyle/>
          <a:p>
            <a:r>
              <a:rPr lang="en" sz="2000" b="1" dirty="0">
                <a:latin typeface="FlandersArtSans-Regular" panose="00000500000000000000" pitchFamily="2" charset="0"/>
              </a:rPr>
              <a:t>! On average uildings consume 20% more than expected </a:t>
            </a:r>
            <a:r>
              <a:rPr lang="en" sz="2000" dirty="0">
                <a:latin typeface="FlandersArtSans-Regular" panose="00000500000000000000" pitchFamily="2" charset="0"/>
              </a:rPr>
              <a:t>.</a:t>
            </a:r>
          </a:p>
          <a:p>
            <a:endParaRPr lang="en-US" sz="2000" dirty="0">
              <a:latin typeface="FlandersArtSans-Regular" panose="00000500000000000000" pitchFamily="2" charset="0"/>
            </a:endParaRPr>
          </a:p>
          <a:p>
            <a:r>
              <a:rPr lang="en" sz="2000" b="1" dirty="0">
                <a:latin typeface="FlandersArtSans-Regular" panose="00000500000000000000" pitchFamily="2" charset="0"/>
              </a:rPr>
              <a:t>!70% of HVAC installations works suboptimally . </a:t>
            </a:r>
            <a:br>
              <a:rPr lang="en-US" sz="2000" dirty="0">
                <a:latin typeface="FlandersArtSans-Regular" panose="00000500000000000000" pitchFamily="2" charset="0"/>
              </a:rPr>
            </a:br>
            <a:r>
              <a:rPr lang="en" sz="2000" dirty="0">
                <a:latin typeface="FlandersArtSans-Regular" panose="00000500000000000000" pitchFamily="2" charset="0"/>
                <a:sym typeface="Wingdings" panose="05000000000000000000" pitchFamily="2" charset="2"/>
              </a:rPr>
              <a:t>- </a:t>
            </a:r>
            <a:r>
              <a:rPr lang="en" sz="2000" dirty="0">
                <a:latin typeface="FlandersArtSans-Regular" panose="00000500000000000000" pitchFamily="2" charset="0"/>
              </a:rPr>
              <a:t>This causes 90% of comfort problems </a:t>
            </a:r>
          </a:p>
          <a:p>
            <a:r>
              <a:rPr lang="en" sz="2000" dirty="0">
                <a:latin typeface="FlandersArtSans-Regular" panose="00000500000000000000" pitchFamily="2" charset="0"/>
              </a:rPr>
              <a:t>- This are 60% due to changes during use​ </a:t>
            </a:r>
          </a:p>
        </p:txBody>
      </p:sp>
    </p:spTree>
    <p:extLst>
      <p:ext uri="{BB962C8B-B14F-4D97-AF65-F5344CB8AC3E}">
        <p14:creationId xmlns:p14="http://schemas.microsoft.com/office/powerpoint/2010/main" val="2107884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1CE4B-08AB-305E-F68C-8A279597EF42}"/>
              </a:ext>
            </a:extLst>
          </p:cNvPr>
          <p:cNvSpPr txBox="1">
            <a:spLocks/>
          </p:cNvSpPr>
          <p:nvPr/>
        </p:nvSpPr>
        <p:spPr>
          <a:xfrm>
            <a:off x="990600" y="5175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dirty="0" err="1"/>
              <a:t>What</a:t>
            </a:r>
            <a:r>
              <a:rPr lang="nl-BE" dirty="0"/>
              <a:t> is important to </a:t>
            </a:r>
            <a:r>
              <a:rPr lang="nl-BE" dirty="0" err="1"/>
              <a:t>us</a:t>
            </a:r>
            <a:r>
              <a:rPr lang="nl-BE" dirty="0"/>
              <a:t>?</a:t>
            </a:r>
          </a:p>
        </p:txBody>
      </p:sp>
      <p:sp>
        <p:nvSpPr>
          <p:cNvPr id="5" name="Rechthoek 4">
            <a:extLst>
              <a:ext uri="{FF2B5EF4-FFF2-40B4-BE49-F238E27FC236}">
                <a16:creationId xmlns:a16="http://schemas.microsoft.com/office/drawing/2014/main" id="{962A291B-FA1A-4E1E-BAB2-F2C7D45DCA58}"/>
              </a:ext>
            </a:extLst>
          </p:cNvPr>
          <p:cNvSpPr/>
          <p:nvPr/>
        </p:nvSpPr>
        <p:spPr>
          <a:xfrm>
            <a:off x="0" y="5188944"/>
            <a:ext cx="12192000" cy="1087531"/>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694BF495-C4EF-49D9-AF24-058FEA0B36AF}"/>
              </a:ext>
            </a:extLst>
          </p:cNvPr>
          <p:cNvPicPr>
            <a:picLocks noChangeAspect="1"/>
          </p:cNvPicPr>
          <p:nvPr/>
        </p:nvPicPr>
        <p:blipFill rotWithShape="1">
          <a:blip r:embed="rId4">
            <a:extLst>
              <a:ext uri="{28A0092B-C50C-407E-A947-70E740481C1C}">
                <a14:useLocalDpi xmlns:a14="http://schemas.microsoft.com/office/drawing/2010/main" val="0"/>
              </a:ext>
            </a:extLst>
          </a:blip>
          <a:srcRect l="145" t="15049" r="-145" b="33853"/>
          <a:stretch/>
        </p:blipFill>
        <p:spPr>
          <a:xfrm>
            <a:off x="1864631" y="4468842"/>
            <a:ext cx="6963220" cy="1265451"/>
          </a:xfrm>
          <a:prstGeom prst="rect">
            <a:avLst/>
          </a:prstGeom>
          <a:ln w="38100">
            <a:noFill/>
          </a:ln>
        </p:spPr>
      </p:pic>
      <p:sp>
        <p:nvSpPr>
          <p:cNvPr id="6" name="Tekstvak 5">
            <a:extLst>
              <a:ext uri="{FF2B5EF4-FFF2-40B4-BE49-F238E27FC236}">
                <a16:creationId xmlns:a16="http://schemas.microsoft.com/office/drawing/2014/main" id="{AE9AAC52-63D7-4F41-B786-C16EEA7FD7DA}"/>
              </a:ext>
            </a:extLst>
          </p:cNvPr>
          <p:cNvSpPr txBox="1"/>
          <p:nvPr/>
        </p:nvSpPr>
        <p:spPr>
          <a:xfrm>
            <a:off x="2119223" y="5693309"/>
            <a:ext cx="7953554" cy="400110"/>
          </a:xfrm>
          <a:prstGeom prst="rect">
            <a:avLst/>
          </a:prstGeom>
          <a:noFill/>
        </p:spPr>
        <p:txBody>
          <a:bodyPr wrap="square" rtlCol="0">
            <a:spAutoFit/>
          </a:bodyPr>
          <a:lstStyle/>
          <a:p>
            <a:r>
              <a:rPr lang="nl-BE" sz="2000" dirty="0">
                <a:latin typeface="FlandersArtSans-Medium" panose="00000600000000000000" pitchFamily="2" charset="0"/>
              </a:rPr>
              <a:t>  SUSTAINABLE     INSPIRING           EFFICIENT      PROFESSIONAL</a:t>
            </a:r>
          </a:p>
        </p:txBody>
      </p:sp>
      <p:pic>
        <p:nvPicPr>
          <p:cNvPr id="8" name="Graphic 7" descr="Aanhalingsteken sluiten met effen opvulling">
            <a:extLst>
              <a:ext uri="{FF2B5EF4-FFF2-40B4-BE49-F238E27FC236}">
                <a16:creationId xmlns:a16="http://schemas.microsoft.com/office/drawing/2014/main" id="{3D6A787D-8916-4FEF-BCDA-CBC3843748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120" y="1479969"/>
            <a:ext cx="914400" cy="914400"/>
          </a:xfrm>
          <a:prstGeom prst="rect">
            <a:avLst/>
          </a:prstGeom>
        </p:spPr>
      </p:pic>
      <p:pic>
        <p:nvPicPr>
          <p:cNvPr id="9" name="Graphic 8" descr="Aanhalingsteken sluiten met effen opvulling">
            <a:extLst>
              <a:ext uri="{FF2B5EF4-FFF2-40B4-BE49-F238E27FC236}">
                <a16:creationId xmlns:a16="http://schemas.microsoft.com/office/drawing/2014/main" id="{0ECFE99C-BC57-4E62-801F-A6A9380527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120" y="3199722"/>
            <a:ext cx="914400" cy="914400"/>
          </a:xfrm>
          <a:prstGeom prst="rect">
            <a:avLst/>
          </a:prstGeom>
        </p:spPr>
      </p:pic>
      <p:sp>
        <p:nvSpPr>
          <p:cNvPr id="10" name="Tekstvak 9">
            <a:extLst>
              <a:ext uri="{FF2B5EF4-FFF2-40B4-BE49-F238E27FC236}">
                <a16:creationId xmlns:a16="http://schemas.microsoft.com/office/drawing/2014/main" id="{DF69DF2C-B588-4CC2-A762-1F0A9357066A}"/>
              </a:ext>
            </a:extLst>
          </p:cNvPr>
          <p:cNvSpPr txBox="1"/>
          <p:nvPr/>
        </p:nvSpPr>
        <p:spPr>
          <a:xfrm>
            <a:off x="1036320" y="1862947"/>
            <a:ext cx="10804385" cy="2246769"/>
          </a:xfrm>
          <a:prstGeom prst="rect">
            <a:avLst/>
          </a:prstGeom>
          <a:noFill/>
        </p:spPr>
        <p:txBody>
          <a:bodyPr wrap="square" lIns="91440" tIns="45720" rIns="91440" bIns="45720" anchor="t">
            <a:spAutoFit/>
          </a:bodyPr>
          <a:lstStyle/>
          <a:p>
            <a:r>
              <a:rPr lang="en" sz="2800" dirty="0">
                <a:solidFill>
                  <a:srgbClr val="333333"/>
                </a:solidFill>
                <a:latin typeface="flanders-sans"/>
              </a:rPr>
              <a:t>We want to create a sustainable and inspiring environment for our colleagues of the Flemish government </a:t>
            </a:r>
            <a:endParaRPr lang="nl-BE" sz="2800" dirty="0">
              <a:solidFill>
                <a:srgbClr val="333333"/>
              </a:solidFill>
              <a:latin typeface="flanders-sans"/>
            </a:endParaRPr>
          </a:p>
          <a:p>
            <a:endParaRPr lang="nl-NL" sz="2800" dirty="0">
              <a:solidFill>
                <a:srgbClr val="333333"/>
              </a:solidFill>
              <a:latin typeface="flanders-sans"/>
            </a:endParaRPr>
          </a:p>
          <a:p>
            <a:endParaRPr lang="nl-NL" sz="2800" dirty="0">
              <a:solidFill>
                <a:srgbClr val="333333"/>
              </a:solidFill>
              <a:latin typeface="flanders-sans"/>
            </a:endParaRPr>
          </a:p>
          <a:p>
            <a:r>
              <a:rPr lang="en" sz="2800" b="1" dirty="0">
                <a:solidFill>
                  <a:srgbClr val="333333"/>
                </a:solidFill>
                <a:latin typeface="flanders-sans"/>
              </a:rPr>
              <a:t>Together</a:t>
            </a:r>
            <a:r>
              <a:rPr lang="en" sz="2800" dirty="0">
                <a:solidFill>
                  <a:srgbClr val="333333"/>
                </a:solidFill>
                <a:latin typeface="flanders-sans"/>
              </a:rPr>
              <a:t> we are building a government of the future </a:t>
            </a:r>
            <a:endParaRPr lang="nl-NL" sz="2800" b="1" dirty="0">
              <a:solidFill>
                <a:srgbClr val="333333"/>
              </a:solidFill>
              <a:latin typeface="flanders-sans"/>
            </a:endParaRPr>
          </a:p>
        </p:txBody>
      </p:sp>
      <p:sp>
        <p:nvSpPr>
          <p:cNvPr id="11" name="Titel 3">
            <a:extLst>
              <a:ext uri="{FF2B5EF4-FFF2-40B4-BE49-F238E27FC236}">
                <a16:creationId xmlns:a16="http://schemas.microsoft.com/office/drawing/2014/main" id="{B4835A6D-93AC-4BCC-99E8-4E1D5BB3942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a:p>
        </p:txBody>
      </p:sp>
    </p:spTree>
    <p:custDataLst>
      <p:tags r:id="rId1"/>
    </p:custDataLst>
    <p:extLst>
      <p:ext uri="{BB962C8B-B14F-4D97-AF65-F5344CB8AC3E}">
        <p14:creationId xmlns:p14="http://schemas.microsoft.com/office/powerpoint/2010/main" val="4624026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a:t>Manage!</a:t>
            </a:r>
          </a:p>
        </p:txBody>
      </p:sp>
      <p:grpSp>
        <p:nvGrpSpPr>
          <p:cNvPr id="9" name="Groep 8">
            <a:extLst>
              <a:ext uri="{FF2B5EF4-FFF2-40B4-BE49-F238E27FC236}">
                <a16:creationId xmlns:a16="http://schemas.microsoft.com/office/drawing/2014/main" id="{30377F09-7FFE-79E9-18AE-896C5A56F911}"/>
              </a:ext>
            </a:extLst>
          </p:cNvPr>
          <p:cNvGrpSpPr/>
          <p:nvPr/>
        </p:nvGrpSpPr>
        <p:grpSpPr>
          <a:xfrm>
            <a:off x="838200" y="2052765"/>
            <a:ext cx="10876361" cy="3431618"/>
            <a:chOff x="-23149" y="2511701"/>
            <a:chExt cx="12389786" cy="3818894"/>
          </a:xfrm>
        </p:grpSpPr>
        <p:pic>
          <p:nvPicPr>
            <p:cNvPr id="13" name="Afbeelding 12">
              <a:extLst>
                <a:ext uri="{FF2B5EF4-FFF2-40B4-BE49-F238E27FC236}">
                  <a16:creationId xmlns:a16="http://schemas.microsoft.com/office/drawing/2014/main" id="{C4F9A649-CA10-7B50-F44E-C0C5A33862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91" b="10875"/>
            <a:stretch/>
          </p:blipFill>
          <p:spPr>
            <a:xfrm>
              <a:off x="3313943" y="2549370"/>
              <a:ext cx="5433210" cy="3370015"/>
            </a:xfrm>
            <a:prstGeom prst="rect">
              <a:avLst/>
            </a:prstGeom>
          </p:spPr>
        </p:pic>
        <p:pic>
          <p:nvPicPr>
            <p:cNvPr id="14" name="Afbeelding" descr="Afbeelding">
              <a:extLst>
                <a:ext uri="{FF2B5EF4-FFF2-40B4-BE49-F238E27FC236}">
                  <a16:creationId xmlns:a16="http://schemas.microsoft.com/office/drawing/2014/main" id="{13F6944F-379B-1101-EB52-6975E6603A0A}"/>
                </a:ext>
              </a:extLst>
            </p:cNvPr>
            <p:cNvPicPr>
              <a:picLocks noChangeAspect="1"/>
            </p:cNvPicPr>
            <p:nvPr/>
          </p:nvPicPr>
          <p:blipFill rotWithShape="1">
            <a:blip r:embed="rId4"/>
            <a:srcRect l="4557" r="54706"/>
            <a:stretch/>
          </p:blipFill>
          <p:spPr>
            <a:xfrm>
              <a:off x="-23149" y="2511701"/>
              <a:ext cx="3000405" cy="3781224"/>
            </a:xfrm>
            <a:prstGeom prst="rect">
              <a:avLst/>
            </a:prstGeom>
            <a:ln w="25400">
              <a:noFill/>
              <a:miter lim="400000"/>
            </a:ln>
          </p:spPr>
        </p:pic>
        <p:pic>
          <p:nvPicPr>
            <p:cNvPr id="16" name="Afbeelding" descr="Afbeelding">
              <a:extLst>
                <a:ext uri="{FF2B5EF4-FFF2-40B4-BE49-F238E27FC236}">
                  <a16:creationId xmlns:a16="http://schemas.microsoft.com/office/drawing/2014/main" id="{ADAF3413-F448-9382-AC33-B906E42138E2}"/>
                </a:ext>
              </a:extLst>
            </p:cNvPr>
            <p:cNvPicPr>
              <a:picLocks noChangeAspect="1"/>
            </p:cNvPicPr>
            <p:nvPr/>
          </p:nvPicPr>
          <p:blipFill rotWithShape="1">
            <a:blip r:embed="rId4"/>
            <a:srcRect l="48354" r="6339"/>
            <a:stretch/>
          </p:blipFill>
          <p:spPr>
            <a:xfrm>
              <a:off x="9029546" y="2549370"/>
              <a:ext cx="3337091" cy="3781225"/>
            </a:xfrm>
            <a:prstGeom prst="rect">
              <a:avLst/>
            </a:prstGeom>
            <a:ln w="25400">
              <a:noFill/>
              <a:miter lim="400000"/>
            </a:ln>
          </p:spPr>
        </p:pic>
      </p:grpSp>
      <p:sp>
        <p:nvSpPr>
          <p:cNvPr id="17" name="Tekstvak 16">
            <a:extLst>
              <a:ext uri="{FF2B5EF4-FFF2-40B4-BE49-F238E27FC236}">
                <a16:creationId xmlns:a16="http://schemas.microsoft.com/office/drawing/2014/main" id="{469AECC3-918F-53AB-DB1E-403008452A34}"/>
              </a:ext>
            </a:extLst>
          </p:cNvPr>
          <p:cNvSpPr txBox="1"/>
          <p:nvPr/>
        </p:nvSpPr>
        <p:spPr>
          <a:xfrm rot="16200000">
            <a:off x="2235902" y="3516731"/>
            <a:ext cx="2580989" cy="338554"/>
          </a:xfrm>
          <a:prstGeom prst="rect">
            <a:avLst/>
          </a:prstGeom>
          <a:solidFill>
            <a:schemeClr val="bg1"/>
          </a:solidFill>
        </p:spPr>
        <p:txBody>
          <a:bodyPr wrap="square" rtlCol="0">
            <a:spAutoFit/>
          </a:bodyPr>
          <a:lstStyle/>
          <a:p>
            <a:pPr algn="ctr"/>
            <a:r>
              <a:rPr lang="nl-BE" sz="1600" b="1">
                <a:latin typeface="FlandersArtSans-Regular" panose="00000500000000000000" pitchFamily="2" charset="0"/>
              </a:rPr>
              <a:t>Voorspeld</a:t>
            </a:r>
            <a:r>
              <a:rPr lang="nl-BE" sz="1600" b="1"/>
              <a:t> % Ontevredenen </a:t>
            </a:r>
          </a:p>
        </p:txBody>
      </p:sp>
      <p:sp>
        <p:nvSpPr>
          <p:cNvPr id="18" name="Tekstvak 17">
            <a:extLst>
              <a:ext uri="{FF2B5EF4-FFF2-40B4-BE49-F238E27FC236}">
                <a16:creationId xmlns:a16="http://schemas.microsoft.com/office/drawing/2014/main" id="{A5590669-CF20-BD4C-0E5B-D9B56221D494}"/>
              </a:ext>
            </a:extLst>
          </p:cNvPr>
          <p:cNvSpPr txBox="1"/>
          <p:nvPr/>
        </p:nvSpPr>
        <p:spPr>
          <a:xfrm>
            <a:off x="3767663" y="5281256"/>
            <a:ext cx="4821222" cy="338554"/>
          </a:xfrm>
          <a:prstGeom prst="rect">
            <a:avLst/>
          </a:prstGeom>
          <a:solidFill>
            <a:schemeClr val="bg1"/>
          </a:solidFill>
        </p:spPr>
        <p:txBody>
          <a:bodyPr wrap="square" rtlCol="0">
            <a:spAutoFit/>
          </a:bodyPr>
          <a:lstStyle/>
          <a:p>
            <a:pPr algn="ctr"/>
            <a:r>
              <a:rPr lang="nl-BE" sz="1600" b="1">
                <a:latin typeface="FlandersArtSans-Regular" panose="00000500000000000000" pitchFamily="2" charset="0"/>
              </a:rPr>
              <a:t>Voorspelde Gemiddelde Uitspraak (PMV</a:t>
            </a:r>
            <a:r>
              <a:rPr lang="nl-BE" sz="1600">
                <a:latin typeface="FlandersArtSans-Regular" panose="00000500000000000000" pitchFamily="2" charset="0"/>
              </a:rPr>
              <a:t>)</a:t>
            </a:r>
          </a:p>
        </p:txBody>
      </p:sp>
      <p:sp>
        <p:nvSpPr>
          <p:cNvPr id="3" name="Slide Number Placeholder 2">
            <a:extLst>
              <a:ext uri="{FF2B5EF4-FFF2-40B4-BE49-F238E27FC236}">
                <a16:creationId xmlns:a16="http://schemas.microsoft.com/office/drawing/2014/main" id="{D749F001-3A1D-9855-074B-0A723219ED17}"/>
              </a:ext>
            </a:extLst>
          </p:cNvPr>
          <p:cNvSpPr>
            <a:spLocks noGrp="1"/>
          </p:cNvSpPr>
          <p:nvPr>
            <p:ph type="sldNum" sz="quarter" idx="12"/>
          </p:nvPr>
        </p:nvSpPr>
        <p:spPr/>
        <p:txBody>
          <a:bodyPr/>
          <a:lstStyle/>
          <a:p>
            <a:fld id="{4B5E67AD-0814-4806-BC25-E15AE4B31F13}" type="slidenum">
              <a:rPr lang="nl-BE" smtClean="0"/>
              <a:t>20</a:t>
            </a:fld>
            <a:endParaRPr lang="en-US"/>
          </a:p>
        </p:txBody>
      </p:sp>
    </p:spTree>
    <p:extLst>
      <p:ext uri="{BB962C8B-B14F-4D97-AF65-F5344CB8AC3E}">
        <p14:creationId xmlns:p14="http://schemas.microsoft.com/office/powerpoint/2010/main" val="94482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D1720242-F6A4-7A0E-9609-034A04FC56CD}"/>
              </a:ext>
            </a:extLst>
          </p:cNvPr>
          <p:cNvPicPr>
            <a:picLocks noChangeAspect="1"/>
          </p:cNvPicPr>
          <p:nvPr/>
        </p:nvPicPr>
        <p:blipFill rotWithShape="1">
          <a:blip r:embed="rId3"/>
          <a:srcRect t="1295" b="6130"/>
          <a:stretch/>
        </p:blipFill>
        <p:spPr>
          <a:xfrm>
            <a:off x="20" y="1282"/>
            <a:ext cx="12191980" cy="6856718"/>
          </a:xfrm>
          <a:prstGeom prst="rect">
            <a:avLst/>
          </a:prstGeom>
        </p:spPr>
      </p:pic>
      <p:sp>
        <p:nvSpPr>
          <p:cNvPr id="1025" name="Rechthoek 1024">
            <a:extLst>
              <a:ext uri="{FF2B5EF4-FFF2-40B4-BE49-F238E27FC236}">
                <a16:creationId xmlns:a16="http://schemas.microsoft.com/office/drawing/2014/main" id="{4EBEAF24-9C92-AB3A-4333-BA5BA5739E21}"/>
              </a:ext>
            </a:extLst>
          </p:cNvPr>
          <p:cNvSpPr/>
          <p:nvPr/>
        </p:nvSpPr>
        <p:spPr>
          <a:xfrm>
            <a:off x="9629343" y="0"/>
            <a:ext cx="1172698" cy="1419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Tijdelijke aanduiding voor inhoud 4">
            <a:extLst>
              <a:ext uri="{FF2B5EF4-FFF2-40B4-BE49-F238E27FC236}">
                <a16:creationId xmlns:a16="http://schemas.microsoft.com/office/drawing/2014/main" id="{DC7777D5-AE5C-403E-9BCE-21502E0FF773}"/>
              </a:ext>
            </a:extLst>
          </p:cNvPr>
          <p:cNvPicPr>
            <a:picLocks noGrp="1" noChangeAspect="1"/>
          </p:cNvPicPr>
          <p:nvPr>
            <p:ph idx="4294967295"/>
          </p:nvPr>
        </p:nvPicPr>
        <p:blipFill rotWithShape="1">
          <a:blip r:embed="rId3"/>
          <a:stretch/>
        </p:blipFill>
        <p:spPr>
          <a:xfrm>
            <a:off x="0" y="0"/>
            <a:ext cx="0" cy="0"/>
          </a:xfrm>
          <a:prstGeom prst="rect">
            <a:avLst/>
          </a:prstGeom>
        </p:spPr>
      </p:pic>
      <p:sp>
        <p:nvSpPr>
          <p:cNvPr id="7" name="Rechthoek 6">
            <a:extLst>
              <a:ext uri="{FF2B5EF4-FFF2-40B4-BE49-F238E27FC236}">
                <a16:creationId xmlns:a16="http://schemas.microsoft.com/office/drawing/2014/main" id="{6BB3A08B-C27D-470A-BE44-535505EE3D2F}"/>
              </a:ext>
            </a:extLst>
          </p:cNvPr>
          <p:cNvSpPr/>
          <p:nvPr/>
        </p:nvSpPr>
        <p:spPr>
          <a:xfrm>
            <a:off x="7175500" y="0"/>
            <a:ext cx="114300" cy="4584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Afbeelding 22">
            <a:extLst>
              <a:ext uri="{FF2B5EF4-FFF2-40B4-BE49-F238E27FC236}">
                <a16:creationId xmlns:a16="http://schemas.microsoft.com/office/drawing/2014/main" id="{13E1BA77-741B-7897-5730-4C8A4B9A4E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276" r="7360"/>
          <a:stretch/>
        </p:blipFill>
        <p:spPr>
          <a:xfrm>
            <a:off x="10802041" y="0"/>
            <a:ext cx="1389959" cy="1419041"/>
          </a:xfrm>
          <a:prstGeom prst="rect">
            <a:avLst/>
          </a:prstGeom>
          <a:solidFill>
            <a:schemeClr val="bg1"/>
          </a:solidFill>
        </p:spPr>
      </p:pic>
      <p:pic>
        <p:nvPicPr>
          <p:cNvPr id="1024" name="Afbeelding 1023">
            <a:extLst>
              <a:ext uri="{FF2B5EF4-FFF2-40B4-BE49-F238E27FC236}">
                <a16:creationId xmlns:a16="http://schemas.microsoft.com/office/drawing/2014/main" id="{88683191-8996-8B9E-FB55-B8B6A7300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9343" y="208095"/>
            <a:ext cx="1172698" cy="1089926"/>
          </a:xfrm>
          <a:prstGeom prst="rect">
            <a:avLst/>
          </a:prstGeom>
          <a:solidFill>
            <a:schemeClr val="bg1"/>
          </a:solidFill>
        </p:spPr>
      </p:pic>
    </p:spTree>
    <p:extLst>
      <p:ext uri="{BB962C8B-B14F-4D97-AF65-F5344CB8AC3E}">
        <p14:creationId xmlns:p14="http://schemas.microsoft.com/office/powerpoint/2010/main" val="304481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6627E-DB96-8E52-5E23-05616A1E0398}"/>
              </a:ext>
            </a:extLst>
          </p:cNvPr>
          <p:cNvSpPr>
            <a:spLocks noGrp="1"/>
          </p:cNvSpPr>
          <p:nvPr>
            <p:ph type="ctrTitle"/>
          </p:nvPr>
        </p:nvSpPr>
        <p:spPr/>
        <p:txBody>
          <a:bodyPr/>
          <a:lstStyle/>
          <a:p>
            <a:endParaRPr lang="nl-BE"/>
          </a:p>
        </p:txBody>
      </p:sp>
      <p:sp>
        <p:nvSpPr>
          <p:cNvPr id="3" name="Tijdelijke aanduiding voor tekst 2">
            <a:extLst>
              <a:ext uri="{FF2B5EF4-FFF2-40B4-BE49-F238E27FC236}">
                <a16:creationId xmlns:a16="http://schemas.microsoft.com/office/drawing/2014/main" id="{C7FFBD38-2CBB-E0EB-A31B-C2A68652178C}"/>
              </a:ext>
            </a:extLst>
          </p:cNvPr>
          <p:cNvSpPr>
            <a:spLocks noGrp="1"/>
          </p:cNvSpPr>
          <p:nvPr>
            <p:ph type="body" sz="quarter" idx="10"/>
          </p:nvPr>
        </p:nvSpPr>
        <p:spPr/>
        <p:txBody>
          <a:bodyPr/>
          <a:lstStyle/>
          <a:p>
            <a:endParaRPr lang="nl-BE"/>
          </a:p>
        </p:txBody>
      </p:sp>
      <p:pic>
        <p:nvPicPr>
          <p:cNvPr id="2050" name="Picture 2" descr="Portland Lesbian Choir (PLC)">
            <a:extLst>
              <a:ext uri="{FF2B5EF4-FFF2-40B4-BE49-F238E27FC236}">
                <a16:creationId xmlns:a16="http://schemas.microsoft.com/office/drawing/2014/main" id="{B88F8DCC-0067-5DEB-7361-71D6F31915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SO 45001 — Wikipédia">
            <a:extLst>
              <a:ext uri="{FF2B5EF4-FFF2-40B4-BE49-F238E27FC236}">
                <a16:creationId xmlns:a16="http://schemas.microsoft.com/office/drawing/2014/main" id="{09C42E57-44DA-1F31-0498-3BA2824B728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08" b="96689" l="6250" r="94375">
                        <a14:foregroundMark x1="69167" y1="35982" x2="69167" y2="35982"/>
                        <a14:foregroundMark x1="94375" y1="43267" x2="94375" y2="43267"/>
                        <a14:foregroundMark x1="16875" y1="43709" x2="16875" y2="43709"/>
                        <a14:foregroundMark x1="6250" y1="54305" x2="6250" y2="54305"/>
                        <a14:foregroundMark x1="30833" y1="94481" x2="30833" y2="94481"/>
                        <a14:foregroundMark x1="38750" y1="91170" x2="38750" y2="91170"/>
                        <a14:foregroundMark x1="38958" y1="96909" x2="38958" y2="96909"/>
                        <a14:foregroundMark x1="52292" y1="96689" x2="52292" y2="96689"/>
                        <a14:foregroundMark x1="58750" y1="95585" x2="58750" y2="95585"/>
                        <a14:foregroundMark x1="71458" y1="95585" x2="71458" y2="95585"/>
                        <a14:foregroundMark x1="58542" y1="79029" x2="58542" y2="79029"/>
                        <a14:foregroundMark x1="55625" y1="6181" x2="55625" y2="6181"/>
                        <a14:foregroundMark x1="51042" y1="2208" x2="51042" y2="2208"/>
                      </a14:backgroundRemoval>
                    </a14:imgEffect>
                  </a14:imgLayer>
                </a14:imgProps>
              </a:ext>
              <a:ext uri="{28A0092B-C50C-407E-A947-70E740481C1C}">
                <a14:useLocalDpi xmlns:a14="http://schemas.microsoft.com/office/drawing/2010/main" val="0"/>
              </a:ext>
            </a:extLst>
          </a:blip>
          <a:srcRect/>
          <a:stretch>
            <a:fillRect/>
          </a:stretch>
        </p:blipFill>
        <p:spPr bwMode="auto">
          <a:xfrm>
            <a:off x="10633653" y="5436519"/>
            <a:ext cx="1558347" cy="1421480"/>
          </a:xfrm>
          <a:prstGeom prst="rect">
            <a:avLst/>
          </a:prstGeom>
          <a:solidFill>
            <a:schemeClr val="bg1"/>
          </a:solidFill>
        </p:spPr>
      </p:pic>
      <p:pic>
        <p:nvPicPr>
          <p:cNvPr id="19" name="Afbeelding 18">
            <a:extLst>
              <a:ext uri="{FF2B5EF4-FFF2-40B4-BE49-F238E27FC236}">
                <a16:creationId xmlns:a16="http://schemas.microsoft.com/office/drawing/2014/main" id="{F4C3354E-75AD-3AC4-CA7B-38EB2804B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6008" y="5436517"/>
            <a:ext cx="1407645" cy="1421481"/>
          </a:xfrm>
          <a:prstGeom prst="rect">
            <a:avLst/>
          </a:prstGeom>
          <a:solidFill>
            <a:schemeClr val="bg1"/>
          </a:solidFill>
        </p:spPr>
      </p:pic>
    </p:spTree>
    <p:extLst>
      <p:ext uri="{BB962C8B-B14F-4D97-AF65-F5344CB8AC3E}">
        <p14:creationId xmlns:p14="http://schemas.microsoft.com/office/powerpoint/2010/main" val="306485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3C897-ACA4-48A9-897D-C82A5A798581}"/>
              </a:ext>
            </a:extLst>
          </p:cNvPr>
          <p:cNvSpPr>
            <a:spLocks noGrp="1"/>
          </p:cNvSpPr>
          <p:nvPr>
            <p:ph type="title"/>
          </p:nvPr>
        </p:nvSpPr>
        <p:spPr>
          <a:xfrm>
            <a:off x="838200" y="365125"/>
            <a:ext cx="10515600" cy="1325563"/>
          </a:xfrm>
        </p:spPr>
        <p:txBody>
          <a:bodyPr anchor="ctr">
            <a:normAutofit/>
          </a:bodyPr>
          <a:lstStyle/>
          <a:p>
            <a:r>
              <a:rPr lang="en"/>
              <a:t>Safety and Health</a:t>
            </a:r>
          </a:p>
        </p:txBody>
      </p:sp>
      <p:sp>
        <p:nvSpPr>
          <p:cNvPr id="3" name="Tijdelijke aanduiding voor inhoud 2">
            <a:extLst>
              <a:ext uri="{FF2B5EF4-FFF2-40B4-BE49-F238E27FC236}">
                <a16:creationId xmlns:a16="http://schemas.microsoft.com/office/drawing/2014/main" id="{753736F5-2132-4FE9-ADEC-A05702E50DF9}"/>
              </a:ext>
            </a:extLst>
          </p:cNvPr>
          <p:cNvSpPr>
            <a:spLocks noGrp="1"/>
          </p:cNvSpPr>
          <p:nvPr>
            <p:ph sz="half" idx="1"/>
          </p:nvPr>
        </p:nvSpPr>
        <p:spPr>
          <a:xfrm>
            <a:off x="838200" y="1825625"/>
            <a:ext cx="10515600" cy="4351338"/>
          </a:xfrm>
        </p:spPr>
        <p:txBody>
          <a:bodyPr>
            <a:normAutofit/>
          </a:bodyPr>
          <a:lstStyle/>
          <a:p>
            <a:pPr>
              <a:lnSpc>
                <a:spcPct val="107000"/>
              </a:lnSpc>
              <a:spcAft>
                <a:spcPts val="800"/>
              </a:spcAft>
            </a:pPr>
            <a:r>
              <a:rPr lang="en" sz="2000" i="1" dirty="0">
                <a:effectLst/>
                <a:latin typeface="Flanders Art Sans"/>
                <a:ea typeface="Times New Roman" panose="02020603050405020304" pitchFamily="18" charset="0"/>
                <a:cs typeface="Times New Roman" panose="02020603050405020304" pitchFamily="18" charset="0"/>
              </a:rPr>
              <a:t>For </a:t>
            </a:r>
            <a:r>
              <a:rPr lang="en" sz="2000" i="1" dirty="0">
                <a:latin typeface="Flanders Art Sans"/>
                <a:ea typeface="Times New Roman" panose="02020603050405020304" pitchFamily="18" charset="0"/>
                <a:cs typeface="Times New Roman" panose="02020603050405020304" pitchFamily="18" charset="0"/>
              </a:rPr>
              <a:t>our</a:t>
            </a:r>
            <a:r>
              <a:rPr lang="en" sz="2000" i="1" dirty="0">
                <a:effectLst/>
                <a:latin typeface="Flanders Art Sans"/>
                <a:ea typeface="Times New Roman" panose="02020603050405020304" pitchFamily="18" charset="0"/>
                <a:cs typeface="Times New Roman" panose="02020603050405020304" pitchFamily="18" charset="0"/>
              </a:rPr>
              <a:t> head offices </a:t>
            </a:r>
            <a:r>
              <a:rPr lang="en" sz="2000" i="1" dirty="0">
                <a:latin typeface="Flanders Art Sans"/>
                <a:ea typeface="Times New Roman" panose="02020603050405020304" pitchFamily="18" charset="0"/>
                <a:cs typeface="Times New Roman" panose="02020603050405020304" pitchFamily="18" charset="0"/>
              </a:rPr>
              <a:t>we take</a:t>
            </a:r>
            <a:r>
              <a:rPr lang="en" sz="2000" i="1" dirty="0">
                <a:effectLst/>
                <a:latin typeface="Flanders Art Sans"/>
                <a:ea typeface="Times New Roman" panose="02020603050405020304" pitchFamily="18" charset="0"/>
                <a:cs typeface="Times New Roman" panose="02020603050405020304" pitchFamily="18" charset="0"/>
              </a:rPr>
              <a:t> on the role of building manager for the employees of the Flemish government. This implies taking on the employer's obligations.</a:t>
            </a:r>
          </a:p>
          <a:p>
            <a:pPr>
              <a:lnSpc>
                <a:spcPct val="107000"/>
              </a:lnSpc>
              <a:spcAft>
                <a:spcPts val="800"/>
              </a:spcAft>
            </a:pPr>
            <a:r>
              <a:rPr lang="en" sz="2000" i="1" dirty="0">
                <a:effectLst/>
                <a:latin typeface="Flanders Art Sans"/>
                <a:ea typeface="Times New Roman" panose="02020603050405020304" pitchFamily="18" charset="0"/>
                <a:cs typeface="Times New Roman" panose="02020603050405020304" pitchFamily="18" charset="0"/>
              </a:rPr>
              <a:t>An employer must at least comply with the </a:t>
            </a:r>
            <a:r>
              <a:rPr lang="en" sz="2000" b="1" i="1" dirty="0">
                <a:effectLst/>
                <a:latin typeface="Flanders Art Sans"/>
                <a:ea typeface="Times New Roman" panose="02020603050405020304" pitchFamily="18" charset="0"/>
                <a:cs typeface="Times New Roman" panose="02020603050405020304" pitchFamily="18" charset="0"/>
              </a:rPr>
              <a:t>HSE requirements </a:t>
            </a:r>
            <a:r>
              <a:rPr lang="en" sz="2000" i="1" dirty="0">
                <a:effectLst/>
                <a:latin typeface="Flanders Art Sans"/>
                <a:ea typeface="Times New Roman" panose="02020603050405020304" pitchFamily="18" charset="0"/>
                <a:cs typeface="Times New Roman" panose="02020603050405020304" pitchFamily="18" charset="0"/>
              </a:rPr>
              <a:t>. The employer must set up, apply and manage the necessary processes.</a:t>
            </a:r>
          </a:p>
          <a:p>
            <a:pPr>
              <a:lnSpc>
                <a:spcPct val="107000"/>
              </a:lnSpc>
              <a:spcAft>
                <a:spcPts val="800"/>
              </a:spcAft>
            </a:pPr>
            <a:r>
              <a:rPr lang="en" sz="2000" i="1" dirty="0">
                <a:effectLst/>
                <a:latin typeface="Flanders Art Sans"/>
                <a:ea typeface="Times New Roman" panose="02020603050405020304" pitchFamily="18" charset="0"/>
                <a:cs typeface="Times New Roman" panose="02020603050405020304" pitchFamily="18" charset="0"/>
              </a:rPr>
              <a:t>There are projects, processes and activities </a:t>
            </a:r>
            <a:r>
              <a:rPr lang="en" sz="2000" i="1" dirty="0">
                <a:latin typeface="Flanders Art Sans"/>
                <a:ea typeface="Times New Roman" panose="02020603050405020304" pitchFamily="18" charset="0"/>
                <a:cs typeface="Times New Roman" panose="02020603050405020304" pitchFamily="18" charset="0"/>
              </a:rPr>
              <a:t>for Safety and Health, but the structural framework is lacking.</a:t>
            </a:r>
          </a:p>
          <a:p>
            <a:pPr>
              <a:lnSpc>
                <a:spcPct val="107000"/>
              </a:lnSpc>
              <a:spcAft>
                <a:spcPts val="800"/>
              </a:spcAft>
            </a:pPr>
            <a:r>
              <a:rPr lang="en" sz="2000" b="1" i="1" dirty="0">
                <a:latin typeface="Flanders Art Sans"/>
                <a:ea typeface="Times New Roman" panose="02020603050405020304" pitchFamily="18" charset="0"/>
                <a:cs typeface="Times New Roman" panose="02020603050405020304" pitchFamily="18" charset="0"/>
              </a:rPr>
              <a:t>ISO 45001 </a:t>
            </a:r>
            <a:r>
              <a:rPr lang="en" sz="2000" b="1" i="1" dirty="0">
                <a:effectLst/>
                <a:latin typeface="Flanders Art Sans"/>
                <a:ea typeface="Times New Roman" panose="02020603050405020304" pitchFamily="18" charset="0"/>
                <a:cs typeface="Times New Roman" panose="02020603050405020304" pitchFamily="18" charset="0"/>
              </a:rPr>
              <a:t>Safety and health management of HFB and the working environment of the employees of the Flemish government</a:t>
            </a:r>
            <a:endParaRPr lang="nl-BE" sz="2000" b="1" i="1" dirty="0">
              <a:latin typeface="Flanders Art Sans"/>
            </a:endParaRPr>
          </a:p>
        </p:txBody>
      </p:sp>
      <p:sp>
        <p:nvSpPr>
          <p:cNvPr id="4" name="Slide Number Placeholder 3">
            <a:extLst>
              <a:ext uri="{FF2B5EF4-FFF2-40B4-BE49-F238E27FC236}">
                <a16:creationId xmlns:a16="http://schemas.microsoft.com/office/drawing/2014/main" id="{65888A61-930B-A754-1284-ECFA36090352}"/>
              </a:ext>
            </a:extLst>
          </p:cNvPr>
          <p:cNvSpPr>
            <a:spLocks noGrp="1"/>
          </p:cNvSpPr>
          <p:nvPr>
            <p:ph type="sldNum" sz="quarter" idx="12"/>
          </p:nvPr>
        </p:nvSpPr>
        <p:spPr/>
        <p:txBody>
          <a:bodyPr/>
          <a:lstStyle/>
          <a:p>
            <a:fld id="{4B5E67AD-0814-4806-BC25-E15AE4B31F13}" type="slidenum">
              <a:rPr lang="nl-BE" smtClean="0"/>
              <a:t>23</a:t>
            </a:fld>
            <a:endParaRPr lang="en-US"/>
          </a:p>
        </p:txBody>
      </p:sp>
    </p:spTree>
    <p:extLst>
      <p:ext uri="{BB962C8B-B14F-4D97-AF65-F5344CB8AC3E}">
        <p14:creationId xmlns:p14="http://schemas.microsoft.com/office/powerpoint/2010/main" val="329264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w _____ | Quizizz">
            <a:extLst>
              <a:ext uri="{FF2B5EF4-FFF2-40B4-BE49-F238E27FC236}">
                <a16:creationId xmlns:a16="http://schemas.microsoft.com/office/drawing/2014/main" id="{F50D52BF-C4BE-130A-021A-DAC3C46CB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220" y="236220"/>
            <a:ext cx="6385560" cy="638556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FE0FF81-556D-CB0C-2850-91F4C66077C8}"/>
              </a:ext>
            </a:extLst>
          </p:cNvPr>
          <p:cNvSpPr>
            <a:spLocks noGrp="1"/>
          </p:cNvSpPr>
          <p:nvPr>
            <p:ph type="sldNum" sz="quarter" idx="12"/>
          </p:nvPr>
        </p:nvSpPr>
        <p:spPr/>
        <p:txBody>
          <a:bodyPr/>
          <a:lstStyle/>
          <a:p>
            <a:fld id="{4B5E67AD-0814-4806-BC25-E15AE4B31F13}" type="slidenum">
              <a:rPr lang="nl-BE" smtClean="0"/>
              <a:t>24</a:t>
            </a:fld>
            <a:endParaRPr lang="en-US"/>
          </a:p>
        </p:txBody>
      </p:sp>
    </p:spTree>
    <p:extLst>
      <p:ext uri="{BB962C8B-B14F-4D97-AF65-F5344CB8AC3E}">
        <p14:creationId xmlns:p14="http://schemas.microsoft.com/office/powerpoint/2010/main" val="3560938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8167D0B-DAB7-E065-DB08-A1EB8E733428}"/>
              </a:ext>
            </a:extLst>
          </p:cNvPr>
          <p:cNvPicPr>
            <a:picLocks noChangeAspect="1"/>
          </p:cNvPicPr>
          <p:nvPr/>
        </p:nvPicPr>
        <p:blipFill rotWithShape="1">
          <a:blip r:embed="rId3"/>
          <a:srcRect l="35450" r="17429" b="1"/>
          <a:stretch/>
        </p:blipFill>
        <p:spPr>
          <a:xfrm>
            <a:off x="7299336" y="13"/>
            <a:ext cx="4895284"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Titel 4">
            <a:extLst>
              <a:ext uri="{FF2B5EF4-FFF2-40B4-BE49-F238E27FC236}">
                <a16:creationId xmlns:a16="http://schemas.microsoft.com/office/drawing/2014/main" id="{F5566128-7834-41B0-B0F9-DC7D283F23FA}"/>
              </a:ext>
            </a:extLst>
          </p:cNvPr>
          <p:cNvSpPr>
            <a:spLocks noGrp="1"/>
          </p:cNvSpPr>
          <p:nvPr>
            <p:ph type="title"/>
          </p:nvPr>
        </p:nvSpPr>
        <p:spPr/>
        <p:txBody>
          <a:bodyPr/>
          <a:lstStyle/>
          <a:p>
            <a:r>
              <a:rPr lang="nl-BE" dirty="0"/>
              <a:t>Scope</a:t>
            </a:r>
            <a:endParaRPr lang="nl-BE" dirty="0">
              <a:highlight>
                <a:srgbClr val="FFFF00"/>
              </a:highlight>
            </a:endParaRPr>
          </a:p>
        </p:txBody>
      </p:sp>
      <p:sp>
        <p:nvSpPr>
          <p:cNvPr id="4" name="Slide Number Placeholder 3">
            <a:extLst>
              <a:ext uri="{FF2B5EF4-FFF2-40B4-BE49-F238E27FC236}">
                <a16:creationId xmlns:a16="http://schemas.microsoft.com/office/drawing/2014/main" id="{61F5BE20-CF57-8C11-494D-CBE3BA919D07}"/>
              </a:ext>
            </a:extLst>
          </p:cNvPr>
          <p:cNvSpPr>
            <a:spLocks noGrp="1"/>
          </p:cNvSpPr>
          <p:nvPr>
            <p:ph type="sldNum" sz="quarter" idx="12"/>
          </p:nvPr>
        </p:nvSpPr>
        <p:spPr/>
        <p:txBody>
          <a:bodyPr/>
          <a:lstStyle/>
          <a:p>
            <a:fld id="{4B5E67AD-0814-4806-BC25-E15AE4B31F13}" type="slidenum">
              <a:rPr lang="nl-BE" smtClean="0"/>
              <a:t>25</a:t>
            </a:fld>
            <a:endParaRPr lang="en-US"/>
          </a:p>
        </p:txBody>
      </p:sp>
      <p:sp>
        <p:nvSpPr>
          <p:cNvPr id="7" name="Tijdelijke aanduiding voor inhoud 1">
            <a:extLst>
              <a:ext uri="{FF2B5EF4-FFF2-40B4-BE49-F238E27FC236}">
                <a16:creationId xmlns:a16="http://schemas.microsoft.com/office/drawing/2014/main" id="{85F6BD21-478A-D2E3-AB9E-FA01044DFA7E}"/>
              </a:ext>
            </a:extLst>
          </p:cNvPr>
          <p:cNvSpPr txBox="1">
            <a:spLocks/>
          </p:cNvSpPr>
          <p:nvPr/>
        </p:nvSpPr>
        <p:spPr>
          <a:xfrm>
            <a:off x="838200" y="16906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 sz="2000" b="1" dirty="0">
                <a:solidFill>
                  <a:srgbClr val="313537"/>
                </a:solidFill>
              </a:rPr>
              <a:t>Processes with significant impact</a:t>
            </a:r>
          </a:p>
          <a:p>
            <a:pPr marL="0" indent="0">
              <a:buFont typeface="Arial" panose="020B0604020202020204" pitchFamily="34" charset="0"/>
              <a:buNone/>
            </a:pPr>
            <a:endParaRPr lang="nl-NL" sz="2000" b="1" dirty="0">
              <a:solidFill>
                <a:srgbClr val="313537"/>
              </a:solidFill>
            </a:endParaRPr>
          </a:p>
          <a:p>
            <a:pPr marL="0" indent="0">
              <a:buFont typeface="Arial" panose="020B0604020202020204" pitchFamily="34" charset="0"/>
              <a:buNone/>
            </a:pPr>
            <a:r>
              <a:rPr lang="en" sz="2000" dirty="0">
                <a:solidFill>
                  <a:srgbClr val="313537"/>
                </a:solidFill>
              </a:rPr>
              <a:t>Based on context</a:t>
            </a:r>
          </a:p>
          <a:p>
            <a:r>
              <a:rPr lang="en" sz="2000" dirty="0">
                <a:solidFill>
                  <a:srgbClr val="313537"/>
                </a:solidFill>
              </a:rPr>
              <a:t>Legislation</a:t>
            </a:r>
          </a:p>
          <a:p>
            <a:r>
              <a:rPr lang="en" sz="2000" dirty="0">
                <a:solidFill>
                  <a:srgbClr val="313537"/>
                </a:solidFill>
              </a:rPr>
              <a:t>Sustainability policy HFB</a:t>
            </a:r>
          </a:p>
          <a:p>
            <a:r>
              <a:rPr lang="en" sz="2000" dirty="0">
                <a:solidFill>
                  <a:srgbClr val="313537"/>
                </a:solidFill>
              </a:rPr>
              <a:t>Environmental risks</a:t>
            </a:r>
          </a:p>
          <a:p>
            <a:r>
              <a:rPr lang="en" sz="2000" dirty="0">
                <a:solidFill>
                  <a:srgbClr val="313537"/>
                </a:solidFill>
              </a:rPr>
              <a:t>Stakeholder expectations</a:t>
            </a:r>
          </a:p>
          <a:p>
            <a:pPr marL="0" indent="0">
              <a:buFont typeface="Arial" panose="020B0604020202020204" pitchFamily="34" charset="0"/>
              <a:buNone/>
            </a:pPr>
            <a:endParaRPr lang="nl-NL" sz="2000" b="1" dirty="0">
              <a:solidFill>
                <a:srgbClr val="313537"/>
              </a:solidFill>
            </a:endParaRPr>
          </a:p>
          <a:p>
            <a:pPr marL="0" indent="0">
              <a:buFont typeface="Arial" panose="020B0604020202020204" pitchFamily="34" charset="0"/>
              <a:buNone/>
            </a:pPr>
            <a:br>
              <a:rPr lang="nl-NL" sz="2000" dirty="0">
                <a:solidFill>
                  <a:srgbClr val="313537"/>
                </a:solidFill>
              </a:rPr>
            </a:br>
            <a:endParaRPr lang="nl-BE" dirty="0"/>
          </a:p>
        </p:txBody>
      </p:sp>
    </p:spTree>
    <p:extLst>
      <p:ext uri="{BB962C8B-B14F-4D97-AF65-F5344CB8AC3E}">
        <p14:creationId xmlns:p14="http://schemas.microsoft.com/office/powerpoint/2010/main" val="1997221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inhoud 16">
            <a:extLst>
              <a:ext uri="{FF2B5EF4-FFF2-40B4-BE49-F238E27FC236}">
                <a16:creationId xmlns:a16="http://schemas.microsoft.com/office/drawing/2014/main" id="{9AD6751D-7BA3-4D96-B5A5-664209EC693E}"/>
              </a:ext>
            </a:extLst>
          </p:cNvPr>
          <p:cNvSpPr>
            <a:spLocks noGrp="1"/>
          </p:cNvSpPr>
          <p:nvPr>
            <p:ph idx="1"/>
          </p:nvPr>
        </p:nvSpPr>
        <p:spPr>
          <a:xfrm>
            <a:off x="838200" y="1825625"/>
            <a:ext cx="10515600" cy="4351338"/>
          </a:xfrm>
        </p:spPr>
        <p:txBody>
          <a:bodyPr>
            <a:normAutofit/>
          </a:bodyPr>
          <a:lstStyle/>
          <a:p>
            <a:r>
              <a:rPr lang="en" sz="2000">
                <a:latin typeface="FlandersArtSans-Regular" panose="00000500000000000000" pitchFamily="2" charset="0"/>
              </a:rPr>
              <a:t>HFB pays energy bills in 57 buildings</a:t>
            </a:r>
          </a:p>
          <a:p>
            <a:endParaRPr lang="nl-BE" sz="2000">
              <a:latin typeface="FlandersArtSans-Regular" panose="00000500000000000000" pitchFamily="2" charset="0"/>
            </a:endParaRPr>
          </a:p>
          <a:p>
            <a:r>
              <a:rPr lang="en" sz="2000">
                <a:latin typeface="FlandersArtSans-Regular" panose="00000500000000000000" pitchFamily="2" charset="0"/>
              </a:rPr>
              <a:t>Main administrative buildings</a:t>
            </a:r>
          </a:p>
          <a:p>
            <a:pPr marL="742950" lvl="1" indent="-285750"/>
            <a:r>
              <a:rPr lang="en" sz="2000">
                <a:latin typeface="FlandersArtSans-Regular" panose="00000500000000000000" pitchFamily="2" charset="0"/>
              </a:rPr>
              <a:t>84% of the surface area</a:t>
            </a:r>
          </a:p>
          <a:p>
            <a:pPr marL="742950" lvl="1" indent="-285750"/>
            <a:r>
              <a:rPr lang="en" sz="2000">
                <a:latin typeface="FlandersArtSans-Regular" panose="00000500000000000000" pitchFamily="2" charset="0"/>
              </a:rPr>
              <a:t>93% of electricity consumption</a:t>
            </a:r>
          </a:p>
          <a:p>
            <a:pPr marL="742950" lvl="1" indent="-285750"/>
            <a:r>
              <a:rPr lang="en" sz="2000">
                <a:latin typeface="FlandersArtSans-Regular" panose="00000500000000000000" pitchFamily="2" charset="0"/>
              </a:rPr>
              <a:t>86% of natural gas consumption</a:t>
            </a:r>
          </a:p>
          <a:p>
            <a:pPr marL="573750" lvl="1" indent="-285750"/>
            <a:endParaRPr lang="nl-BE" sz="2000">
              <a:latin typeface="FlandersArtSans-Regular" panose="00000500000000000000" pitchFamily="2" charset="0"/>
            </a:endParaRPr>
          </a:p>
          <a:p>
            <a:pPr marL="742950" lvl="1" indent="-285750"/>
            <a:r>
              <a:rPr lang="en" sz="2000">
                <a:latin typeface="FlandersArtSans-Regular" panose="00000500000000000000" pitchFamily="2" charset="0"/>
              </a:rPr>
              <a:t>Local team &gt; energy team &gt; environmental team</a:t>
            </a:r>
          </a:p>
          <a:p>
            <a:pPr marL="742950" lvl="1" indent="-285750"/>
            <a:endParaRPr lang="nl-BE" sz="2000">
              <a:latin typeface="FlandersArtSans-Regular" panose="00000500000000000000" pitchFamily="2" charset="0"/>
            </a:endParaRPr>
          </a:p>
          <a:p>
            <a:pPr marL="285750" indent="-285750"/>
            <a:r>
              <a:rPr lang="en" sz="2000">
                <a:latin typeface="FlandersArtSans-Regular" panose="00000500000000000000" pitchFamily="2" charset="0"/>
              </a:rPr>
              <a:t>Future: ISO light project for other buildings</a:t>
            </a:r>
          </a:p>
          <a:p>
            <a:endParaRPr lang="nl-BE"/>
          </a:p>
        </p:txBody>
      </p:sp>
      <p:graphicFrame>
        <p:nvGraphicFramePr>
          <p:cNvPr id="8" name="Grafiek 7">
            <a:extLst>
              <a:ext uri="{FF2B5EF4-FFF2-40B4-BE49-F238E27FC236}">
                <a16:creationId xmlns:a16="http://schemas.microsoft.com/office/drawing/2014/main" id="{6B0D5391-DC41-4068-A981-CE39C869E6D0}"/>
              </a:ext>
            </a:extLst>
          </p:cNvPr>
          <p:cNvGraphicFramePr>
            <a:graphicFrameLocks/>
          </p:cNvGraphicFramePr>
          <p:nvPr/>
        </p:nvGraphicFramePr>
        <p:xfrm>
          <a:off x="5911165" y="1825625"/>
          <a:ext cx="7071166" cy="354697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el 3">
            <a:extLst>
              <a:ext uri="{FF2B5EF4-FFF2-40B4-BE49-F238E27FC236}">
                <a16:creationId xmlns:a16="http://schemas.microsoft.com/office/drawing/2014/main" id="{3E2BFFE5-782C-4BCF-962F-9EB4341412B7}"/>
              </a:ext>
            </a:extLst>
          </p:cNvPr>
          <p:cNvSpPr>
            <a:spLocks noGrp="1"/>
          </p:cNvSpPr>
          <p:nvPr>
            <p:ph type="title"/>
          </p:nvPr>
        </p:nvSpPr>
        <p:spPr/>
        <p:txBody>
          <a:bodyPr/>
          <a:lstStyle/>
          <a:p>
            <a:r>
              <a:rPr lang="en"/>
              <a:t>Scope (2015)</a:t>
            </a:r>
          </a:p>
        </p:txBody>
      </p:sp>
      <p:sp>
        <p:nvSpPr>
          <p:cNvPr id="2" name="Slide Number Placeholder 1">
            <a:extLst>
              <a:ext uri="{FF2B5EF4-FFF2-40B4-BE49-F238E27FC236}">
                <a16:creationId xmlns:a16="http://schemas.microsoft.com/office/drawing/2014/main" id="{74AB1888-3829-4E41-AFEF-2541BB7B6322}"/>
              </a:ext>
            </a:extLst>
          </p:cNvPr>
          <p:cNvSpPr>
            <a:spLocks noGrp="1"/>
          </p:cNvSpPr>
          <p:nvPr>
            <p:ph type="sldNum" sz="quarter" idx="12"/>
          </p:nvPr>
        </p:nvSpPr>
        <p:spPr/>
        <p:txBody>
          <a:bodyPr/>
          <a:lstStyle/>
          <a:p>
            <a:fld id="{4B5E67AD-0814-4806-BC25-E15AE4B31F13}" type="slidenum">
              <a:rPr lang="nl-BE" smtClean="0"/>
              <a:t>26</a:t>
            </a:fld>
            <a:endParaRPr lang="en-US"/>
          </a:p>
        </p:txBody>
      </p:sp>
    </p:spTree>
    <p:extLst>
      <p:ext uri="{BB962C8B-B14F-4D97-AF65-F5344CB8AC3E}">
        <p14:creationId xmlns:p14="http://schemas.microsoft.com/office/powerpoint/2010/main" val="686745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E2BFFE5-782C-4BCF-962F-9EB4341412B7}"/>
              </a:ext>
            </a:extLst>
          </p:cNvPr>
          <p:cNvSpPr>
            <a:spLocks noGrp="1"/>
          </p:cNvSpPr>
          <p:nvPr>
            <p:ph type="title"/>
          </p:nvPr>
        </p:nvSpPr>
        <p:spPr>
          <a:xfrm>
            <a:off x="838200" y="365125"/>
            <a:ext cx="10515600" cy="1325563"/>
          </a:xfrm>
        </p:spPr>
        <p:txBody>
          <a:bodyPr anchor="ctr">
            <a:normAutofit/>
          </a:bodyPr>
          <a:lstStyle/>
          <a:p>
            <a:r>
              <a:rPr lang="en" dirty="0"/>
              <a:t>Scope</a:t>
            </a:r>
          </a:p>
        </p:txBody>
      </p:sp>
      <p:graphicFrame>
        <p:nvGraphicFramePr>
          <p:cNvPr id="19" name="Tijdelijke aanduiding voor inhoud 16">
            <a:extLst>
              <a:ext uri="{FF2B5EF4-FFF2-40B4-BE49-F238E27FC236}">
                <a16:creationId xmlns:a16="http://schemas.microsoft.com/office/drawing/2014/main" id="{B8FB4F8B-3676-4201-8409-7566618D4C1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12">
            <a:extLst>
              <a:ext uri="{FF2B5EF4-FFF2-40B4-BE49-F238E27FC236}">
                <a16:creationId xmlns:a16="http://schemas.microsoft.com/office/drawing/2014/main" id="{72E7D7FA-3FF9-AD49-377C-16073A588775}"/>
              </a:ext>
            </a:extLst>
          </p:cNvPr>
          <p:cNvSpPr>
            <a:spLocks noGrp="1"/>
          </p:cNvSpPr>
          <p:nvPr>
            <p:ph type="sldNum" sz="quarter" idx="12"/>
          </p:nvPr>
        </p:nvSpPr>
        <p:spPr/>
        <p:txBody>
          <a:bodyPr/>
          <a:lstStyle/>
          <a:p>
            <a:fld id="{4B5E67AD-0814-4806-BC25-E15AE4B31F13}" type="slidenum">
              <a:rPr lang="nl-BE" smtClean="0"/>
              <a:t>27</a:t>
            </a:fld>
            <a:endParaRPr lang="en-US"/>
          </a:p>
        </p:txBody>
      </p:sp>
    </p:spTree>
    <p:extLst>
      <p:ext uri="{BB962C8B-B14F-4D97-AF65-F5344CB8AC3E}">
        <p14:creationId xmlns:p14="http://schemas.microsoft.com/office/powerpoint/2010/main" val="439843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7DC93B7-9851-4DD7-B3F9-5C3A534F4945}"/>
              </a:ext>
            </a:extLst>
          </p:cNvPr>
          <p:cNvSpPr>
            <a:spLocks noGrp="1"/>
          </p:cNvSpPr>
          <p:nvPr>
            <p:ph idx="1"/>
          </p:nvPr>
        </p:nvSpPr>
        <p:spPr>
          <a:xfrm>
            <a:off x="1006366" y="2014658"/>
            <a:ext cx="10515600" cy="4351338"/>
          </a:xfrm>
        </p:spPr>
        <p:txBody>
          <a:bodyPr>
            <a:normAutofit/>
          </a:bodyPr>
          <a:lstStyle/>
          <a:p>
            <a:endParaRPr lang="nl-BE" sz="2000"/>
          </a:p>
        </p:txBody>
      </p:sp>
      <p:pic>
        <p:nvPicPr>
          <p:cNvPr id="6" name="Afbeelding 5">
            <a:extLst>
              <a:ext uri="{FF2B5EF4-FFF2-40B4-BE49-F238E27FC236}">
                <a16:creationId xmlns:a16="http://schemas.microsoft.com/office/drawing/2014/main" id="{48569B04-B3FA-46E5-99AD-002C57330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019" y="1825626"/>
            <a:ext cx="8345981" cy="5032374"/>
          </a:xfrm>
          <a:prstGeom prst="rect">
            <a:avLst/>
          </a:prstGeom>
        </p:spPr>
      </p:pic>
      <p:sp>
        <p:nvSpPr>
          <p:cNvPr id="5" name="Titel 4">
            <a:extLst>
              <a:ext uri="{FF2B5EF4-FFF2-40B4-BE49-F238E27FC236}">
                <a16:creationId xmlns:a16="http://schemas.microsoft.com/office/drawing/2014/main" id="{F5566128-7834-41B0-B0F9-DC7D283F23FA}"/>
              </a:ext>
            </a:extLst>
          </p:cNvPr>
          <p:cNvSpPr>
            <a:spLocks noGrp="1"/>
          </p:cNvSpPr>
          <p:nvPr>
            <p:ph type="title"/>
          </p:nvPr>
        </p:nvSpPr>
        <p:spPr/>
        <p:txBody>
          <a:bodyPr/>
          <a:lstStyle/>
          <a:p>
            <a:r>
              <a:rPr lang="nl-BE" dirty="0" err="1"/>
              <a:t>Roles</a:t>
            </a:r>
            <a:r>
              <a:rPr lang="nl-BE" dirty="0"/>
              <a:t> </a:t>
            </a:r>
            <a:r>
              <a:rPr lang="nl-BE" dirty="0" err="1"/>
              <a:t>and</a:t>
            </a:r>
            <a:r>
              <a:rPr lang="nl-BE" dirty="0"/>
              <a:t> </a:t>
            </a:r>
            <a:r>
              <a:rPr lang="nl-BE" dirty="0" err="1"/>
              <a:t>responsibilities</a:t>
            </a:r>
            <a:endParaRPr lang="nl-BE" dirty="0">
              <a:highlight>
                <a:srgbClr val="FFFF00"/>
              </a:highlight>
            </a:endParaRPr>
          </a:p>
        </p:txBody>
      </p:sp>
      <p:pic>
        <p:nvPicPr>
          <p:cNvPr id="8" name="Afbeelding 7">
            <a:extLst>
              <a:ext uri="{FF2B5EF4-FFF2-40B4-BE49-F238E27FC236}">
                <a16:creationId xmlns:a16="http://schemas.microsoft.com/office/drawing/2014/main" id="{6B7285DD-D539-48E0-BFD5-D946728F0FC8}"/>
              </a:ext>
            </a:extLst>
          </p:cNvPr>
          <p:cNvPicPr>
            <a:picLocks noChangeAspect="1"/>
          </p:cNvPicPr>
          <p:nvPr/>
        </p:nvPicPr>
        <p:blipFill rotWithShape="1">
          <a:blip r:embed="rId4">
            <a:extLst>
              <a:ext uri="{28A0092B-C50C-407E-A947-70E740481C1C}">
                <a14:useLocalDpi xmlns:a14="http://schemas.microsoft.com/office/drawing/2010/main" val="0"/>
              </a:ext>
            </a:extLst>
          </a:blip>
          <a:srcRect r="32572"/>
          <a:stretch/>
        </p:blipFill>
        <p:spPr>
          <a:xfrm>
            <a:off x="0" y="1825624"/>
            <a:ext cx="5135601" cy="5032375"/>
          </a:xfrm>
          <a:prstGeom prst="rect">
            <a:avLst/>
          </a:prstGeom>
        </p:spPr>
      </p:pic>
      <p:pic>
        <p:nvPicPr>
          <p:cNvPr id="3" name="Picture 2" descr="Franz Kafka">
            <a:extLst>
              <a:ext uri="{FF2B5EF4-FFF2-40B4-BE49-F238E27FC236}">
                <a16:creationId xmlns:a16="http://schemas.microsoft.com/office/drawing/2014/main" id="{48436FF2-C078-455D-BCFF-12BE595B3F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19" r="-1" b="28018"/>
          <a:stretch/>
        </p:blipFill>
        <p:spPr bwMode="auto">
          <a:xfrm>
            <a:off x="0" y="3987800"/>
            <a:ext cx="5135601" cy="2870199"/>
          </a:xfrm>
          <a:prstGeom prst="rect">
            <a:avLst/>
          </a:prstGeom>
          <a:solidFill>
            <a:srgbClr val="FFFFFF"/>
          </a:solidFill>
        </p:spPr>
      </p:pic>
      <p:sp>
        <p:nvSpPr>
          <p:cNvPr id="4" name="Slide Number Placeholder 3">
            <a:extLst>
              <a:ext uri="{FF2B5EF4-FFF2-40B4-BE49-F238E27FC236}">
                <a16:creationId xmlns:a16="http://schemas.microsoft.com/office/drawing/2014/main" id="{132E59D2-1E8B-5667-71C7-21220DEAEEBC}"/>
              </a:ext>
            </a:extLst>
          </p:cNvPr>
          <p:cNvSpPr>
            <a:spLocks noGrp="1"/>
          </p:cNvSpPr>
          <p:nvPr>
            <p:ph type="sldNum" sz="quarter" idx="12"/>
          </p:nvPr>
        </p:nvSpPr>
        <p:spPr/>
        <p:txBody>
          <a:bodyPr/>
          <a:lstStyle/>
          <a:p>
            <a:fld id="{4B5E67AD-0814-4806-BC25-E15AE4B31F13}" type="slidenum">
              <a:rPr lang="nl-BE" smtClean="0"/>
              <a:t>28</a:t>
            </a:fld>
            <a:endParaRPr lang="en-US"/>
          </a:p>
        </p:txBody>
      </p:sp>
    </p:spTree>
    <p:extLst>
      <p:ext uri="{BB962C8B-B14F-4D97-AF65-F5344CB8AC3E}">
        <p14:creationId xmlns:p14="http://schemas.microsoft.com/office/powerpoint/2010/main" val="1955091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57F66-D600-42AD-AA49-46675A96BBC9}"/>
              </a:ext>
            </a:extLst>
          </p:cNvPr>
          <p:cNvSpPr>
            <a:spLocks noGrp="1"/>
          </p:cNvSpPr>
          <p:nvPr>
            <p:ph type="title"/>
          </p:nvPr>
        </p:nvSpPr>
        <p:spPr/>
        <p:txBody>
          <a:bodyPr/>
          <a:lstStyle/>
          <a:p>
            <a:r>
              <a:rPr lang="nl-BE" dirty="0" err="1"/>
              <a:t>Purchase</a:t>
            </a:r>
            <a:endParaRPr lang="nl-BE" dirty="0"/>
          </a:p>
        </p:txBody>
      </p:sp>
      <p:pic>
        <p:nvPicPr>
          <p:cNvPr id="4" name="Afbeelding 3">
            <a:extLst>
              <a:ext uri="{FF2B5EF4-FFF2-40B4-BE49-F238E27FC236}">
                <a16:creationId xmlns:a16="http://schemas.microsoft.com/office/drawing/2014/main" id="{45522D40-B6C6-1368-B2BE-B96896777AE5}"/>
              </a:ext>
            </a:extLst>
          </p:cNvPr>
          <p:cNvPicPr>
            <a:picLocks noChangeAspect="1"/>
          </p:cNvPicPr>
          <p:nvPr/>
        </p:nvPicPr>
        <p:blipFill>
          <a:blip r:embed="rId3"/>
          <a:stretch>
            <a:fillRect/>
          </a:stretch>
        </p:blipFill>
        <p:spPr>
          <a:xfrm>
            <a:off x="7430814" y="1825625"/>
            <a:ext cx="4761186" cy="3174124"/>
          </a:xfrm>
          <a:prstGeom prst="rect">
            <a:avLst/>
          </a:prstGeom>
        </p:spPr>
      </p:pic>
      <p:sp>
        <p:nvSpPr>
          <p:cNvPr id="5" name="Slide Number Placeholder 4">
            <a:extLst>
              <a:ext uri="{FF2B5EF4-FFF2-40B4-BE49-F238E27FC236}">
                <a16:creationId xmlns:a16="http://schemas.microsoft.com/office/drawing/2014/main" id="{42591F5A-75FF-3C29-9A12-5A896AFFE066}"/>
              </a:ext>
            </a:extLst>
          </p:cNvPr>
          <p:cNvSpPr>
            <a:spLocks noGrp="1"/>
          </p:cNvSpPr>
          <p:nvPr>
            <p:ph type="sldNum" sz="quarter" idx="12"/>
          </p:nvPr>
        </p:nvSpPr>
        <p:spPr/>
        <p:txBody>
          <a:bodyPr/>
          <a:lstStyle/>
          <a:p>
            <a:fld id="{4B5E67AD-0814-4806-BC25-E15AE4B31F13}" type="slidenum">
              <a:rPr lang="nl-BE" smtClean="0"/>
              <a:t>29</a:t>
            </a:fld>
            <a:endParaRPr lang="en-US"/>
          </a:p>
        </p:txBody>
      </p:sp>
      <p:sp>
        <p:nvSpPr>
          <p:cNvPr id="8" name="Tijdelijke aanduiding voor inhoud 2">
            <a:extLst>
              <a:ext uri="{FF2B5EF4-FFF2-40B4-BE49-F238E27FC236}">
                <a16:creationId xmlns:a16="http://schemas.microsoft.com/office/drawing/2014/main" id="{4C5DB33E-61B0-44CE-BE07-673937EAE8D7}"/>
              </a:ext>
            </a:extLst>
          </p:cNvPr>
          <p:cNvSpPr>
            <a:spLocks noGrp="1"/>
          </p:cNvSpPr>
          <p:nvPr>
            <p:ph idx="1"/>
          </p:nvPr>
        </p:nvSpPr>
        <p:spPr>
          <a:xfrm>
            <a:off x="838200" y="1825625"/>
            <a:ext cx="6592614" cy="4351338"/>
          </a:xfrm>
        </p:spPr>
        <p:txBody>
          <a:bodyPr>
            <a:normAutofit/>
          </a:bodyPr>
          <a:lstStyle/>
          <a:p>
            <a:pPr algn="l" fontAlgn="base"/>
            <a:r>
              <a:rPr lang="en" sz="2000" dirty="0">
                <a:solidFill>
                  <a:srgbClr val="313537"/>
                </a:solidFill>
              </a:rPr>
              <a:t>Flemish government: major environmental impact of almost </a:t>
            </a:r>
            <a:r>
              <a:rPr lang="en" sz="2000" b="0" i="0" dirty="0">
                <a:solidFill>
                  <a:srgbClr val="313537"/>
                </a:solidFill>
                <a:effectLst/>
              </a:rPr>
              <a:t>30,000 employees and its many buildings</a:t>
            </a:r>
          </a:p>
          <a:p>
            <a:pPr algn="l" fontAlgn="base"/>
            <a:r>
              <a:rPr lang="en" sz="2000" dirty="0">
                <a:solidFill>
                  <a:srgbClr val="313537"/>
                </a:solidFill>
              </a:rPr>
              <a:t>Environmental requirements in framework contracts provide a </a:t>
            </a:r>
            <a:r>
              <a:rPr lang="en" sz="2000" b="0" i="0" dirty="0">
                <a:solidFill>
                  <a:srgbClr val="313537"/>
                </a:solidFill>
                <a:effectLst/>
              </a:rPr>
              <a:t>strong leverage effect. </a:t>
            </a:r>
            <a:br>
              <a:rPr lang="nl-NL" sz="2000" b="0" i="0" dirty="0">
                <a:solidFill>
                  <a:srgbClr val="313537"/>
                </a:solidFill>
                <a:effectLst/>
              </a:rPr>
            </a:br>
            <a:endParaRPr lang="nl-NL" sz="2000" b="0" i="0" dirty="0">
              <a:solidFill>
                <a:srgbClr val="313537"/>
              </a:solidFill>
              <a:effectLst/>
            </a:endParaRPr>
          </a:p>
          <a:p>
            <a:pPr algn="l" fontAlgn="base"/>
            <a:r>
              <a:rPr lang="en" sz="2000" b="0" i="1" dirty="0">
                <a:solidFill>
                  <a:srgbClr val="313537"/>
                </a:solidFill>
                <a:effectLst/>
              </a:rPr>
              <a:t>Examples of environmentally friendly framework contracts: </a:t>
            </a:r>
            <a:br>
              <a:rPr lang="nl-NL" sz="2000" b="0" i="1" dirty="0">
                <a:solidFill>
                  <a:srgbClr val="313537"/>
                </a:solidFill>
                <a:effectLst/>
              </a:rPr>
            </a:br>
            <a:r>
              <a:rPr lang="en" sz="2000" b="0" i="1" dirty="0">
                <a:solidFill>
                  <a:srgbClr val="313537"/>
                </a:solidFill>
                <a:effectLst/>
              </a:rPr>
              <a:t>Sustainable office materials, Circular paper, Circular furniture, Green management </a:t>
            </a:r>
            <a:r>
              <a:rPr lang="en" sz="2000" i="1" dirty="0">
                <a:solidFill>
                  <a:srgbClr val="313537"/>
                </a:solidFill>
              </a:rPr>
              <a:t>, </a:t>
            </a:r>
            <a:r>
              <a:rPr lang="en" sz="2000" b="0" i="1" dirty="0">
                <a:solidFill>
                  <a:srgbClr val="313537"/>
                </a:solidFill>
                <a:effectLst/>
              </a:rPr>
              <a:t>Mobility </a:t>
            </a:r>
            <a:r>
              <a:rPr lang="en" sz="2000" i="1" dirty="0">
                <a:solidFill>
                  <a:srgbClr val="313537"/>
                </a:solidFill>
              </a:rPr>
              <a:t>, Waste </a:t>
            </a:r>
            <a:endParaRPr lang="nl-NL" sz="2000" b="0" i="1" dirty="0">
              <a:solidFill>
                <a:srgbClr val="313537"/>
              </a:solidFill>
              <a:effectLst/>
            </a:endParaRPr>
          </a:p>
          <a:p>
            <a:endParaRPr lang="nl-BE" sz="2400" dirty="0"/>
          </a:p>
        </p:txBody>
      </p:sp>
    </p:spTree>
    <p:extLst>
      <p:ext uri="{BB962C8B-B14F-4D97-AF65-F5344CB8AC3E}">
        <p14:creationId xmlns:p14="http://schemas.microsoft.com/office/powerpoint/2010/main" val="742331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E2BFFE5-782C-4BCF-962F-9EB4341412B7}"/>
              </a:ext>
            </a:extLst>
          </p:cNvPr>
          <p:cNvSpPr>
            <a:spLocks noGrp="1"/>
          </p:cNvSpPr>
          <p:nvPr>
            <p:ph type="title"/>
          </p:nvPr>
        </p:nvSpPr>
        <p:spPr/>
        <p:txBody>
          <a:bodyPr/>
          <a:lstStyle/>
          <a:p>
            <a:r>
              <a:rPr lang="nl-BE" dirty="0"/>
              <a:t>ISO-standard</a:t>
            </a:r>
          </a:p>
        </p:txBody>
      </p:sp>
      <p:grpSp>
        <p:nvGrpSpPr>
          <p:cNvPr id="2" name="Group 1">
            <a:extLst>
              <a:ext uri="{FF2B5EF4-FFF2-40B4-BE49-F238E27FC236}">
                <a16:creationId xmlns:a16="http://schemas.microsoft.com/office/drawing/2014/main" id="{5143B353-AA55-DC0E-6CEA-0DCD457924AE}"/>
              </a:ext>
            </a:extLst>
          </p:cNvPr>
          <p:cNvGrpSpPr/>
          <p:nvPr/>
        </p:nvGrpSpPr>
        <p:grpSpPr>
          <a:xfrm>
            <a:off x="10461129" y="39757"/>
            <a:ext cx="1730871" cy="6765234"/>
            <a:chOff x="10461129" y="39757"/>
            <a:chExt cx="1730871" cy="6765234"/>
          </a:xfrm>
        </p:grpSpPr>
        <p:pic>
          <p:nvPicPr>
            <p:cNvPr id="3" name="Afbeelding 2">
              <a:extLst>
                <a:ext uri="{FF2B5EF4-FFF2-40B4-BE49-F238E27FC236}">
                  <a16:creationId xmlns:a16="http://schemas.microsoft.com/office/drawing/2014/main" id="{3FCE049C-5A49-4E5A-A12C-BA762087E9EC}"/>
                </a:ext>
              </a:extLst>
            </p:cNvPr>
            <p:cNvPicPr>
              <a:picLocks noChangeAspect="1"/>
            </p:cNvPicPr>
            <p:nvPr/>
          </p:nvPicPr>
          <p:blipFill>
            <a:blip r:embed="rId3"/>
            <a:stretch>
              <a:fillRect/>
            </a:stretch>
          </p:blipFill>
          <p:spPr>
            <a:xfrm>
              <a:off x="10462186" y="39757"/>
              <a:ext cx="1729814" cy="1690687"/>
            </a:xfrm>
            <a:prstGeom prst="rect">
              <a:avLst/>
            </a:prstGeom>
          </p:spPr>
        </p:pic>
        <p:pic>
          <p:nvPicPr>
            <p:cNvPr id="5" name="Afbeelding 4">
              <a:extLst>
                <a:ext uri="{FF2B5EF4-FFF2-40B4-BE49-F238E27FC236}">
                  <a16:creationId xmlns:a16="http://schemas.microsoft.com/office/drawing/2014/main" id="{42774E26-8BD7-49E4-99EF-5BFBF2187B5A}"/>
                </a:ext>
              </a:extLst>
            </p:cNvPr>
            <p:cNvPicPr>
              <a:picLocks noChangeAspect="1"/>
            </p:cNvPicPr>
            <p:nvPr/>
          </p:nvPicPr>
          <p:blipFill>
            <a:blip r:embed="rId4"/>
            <a:stretch>
              <a:fillRect/>
            </a:stretch>
          </p:blipFill>
          <p:spPr>
            <a:xfrm>
              <a:off x="10462184" y="1756949"/>
              <a:ext cx="1729815" cy="1690688"/>
            </a:xfrm>
            <a:prstGeom prst="rect">
              <a:avLst/>
            </a:prstGeom>
          </p:spPr>
        </p:pic>
        <p:pic>
          <p:nvPicPr>
            <p:cNvPr id="6" name="Afbeelding 5">
              <a:extLst>
                <a:ext uri="{FF2B5EF4-FFF2-40B4-BE49-F238E27FC236}">
                  <a16:creationId xmlns:a16="http://schemas.microsoft.com/office/drawing/2014/main" id="{E39AE259-BE21-4C4B-B6A4-A6B8BA04E5B5}"/>
                </a:ext>
              </a:extLst>
            </p:cNvPr>
            <p:cNvPicPr>
              <a:picLocks noChangeAspect="1"/>
            </p:cNvPicPr>
            <p:nvPr/>
          </p:nvPicPr>
          <p:blipFill>
            <a:blip r:embed="rId5"/>
            <a:stretch>
              <a:fillRect/>
            </a:stretch>
          </p:blipFill>
          <p:spPr>
            <a:xfrm>
              <a:off x="10462183" y="3460889"/>
              <a:ext cx="1729816" cy="1690689"/>
            </a:xfrm>
            <a:prstGeom prst="rect">
              <a:avLst/>
            </a:prstGeom>
          </p:spPr>
        </p:pic>
        <p:pic>
          <p:nvPicPr>
            <p:cNvPr id="7" name="Afbeelding 6">
              <a:extLst>
                <a:ext uri="{FF2B5EF4-FFF2-40B4-BE49-F238E27FC236}">
                  <a16:creationId xmlns:a16="http://schemas.microsoft.com/office/drawing/2014/main" id="{9E7FF1DE-0E4E-4D07-905A-5314258DCCF6}"/>
                </a:ext>
              </a:extLst>
            </p:cNvPr>
            <p:cNvPicPr>
              <a:picLocks noChangeAspect="1"/>
            </p:cNvPicPr>
            <p:nvPr/>
          </p:nvPicPr>
          <p:blipFill>
            <a:blip r:embed="rId6"/>
            <a:stretch>
              <a:fillRect/>
            </a:stretch>
          </p:blipFill>
          <p:spPr>
            <a:xfrm>
              <a:off x="10461129" y="5114302"/>
              <a:ext cx="1730870" cy="1690689"/>
            </a:xfrm>
            <a:prstGeom prst="rect">
              <a:avLst/>
            </a:prstGeom>
          </p:spPr>
        </p:pic>
      </p:grpSp>
      <p:sp>
        <p:nvSpPr>
          <p:cNvPr id="8" name="Slide Number Placeholder 7">
            <a:extLst>
              <a:ext uri="{FF2B5EF4-FFF2-40B4-BE49-F238E27FC236}">
                <a16:creationId xmlns:a16="http://schemas.microsoft.com/office/drawing/2014/main" id="{089E68EA-73E6-AA43-CD9F-953437E15B1C}"/>
              </a:ext>
            </a:extLst>
          </p:cNvPr>
          <p:cNvSpPr>
            <a:spLocks noGrp="1"/>
          </p:cNvSpPr>
          <p:nvPr>
            <p:ph type="sldNum" sz="quarter" idx="12"/>
          </p:nvPr>
        </p:nvSpPr>
        <p:spPr/>
        <p:txBody>
          <a:bodyPr/>
          <a:lstStyle/>
          <a:p>
            <a:fld id="{4B5E67AD-0814-4806-BC25-E15AE4B31F13}" type="slidenum">
              <a:rPr lang="nl-BE" smtClean="0"/>
              <a:t>3</a:t>
            </a:fld>
            <a:endParaRPr lang="en-US"/>
          </a:p>
        </p:txBody>
      </p:sp>
      <p:sp>
        <p:nvSpPr>
          <p:cNvPr id="11" name="Tijdelijke aanduiding voor inhoud 16">
            <a:extLst>
              <a:ext uri="{FF2B5EF4-FFF2-40B4-BE49-F238E27FC236}">
                <a16:creationId xmlns:a16="http://schemas.microsoft.com/office/drawing/2014/main" id="{1EDDD6F4-8EEE-7C48-5059-456BE81D4428}"/>
              </a:ext>
            </a:extLst>
          </p:cNvPr>
          <p:cNvSpPr>
            <a:spLocks noGrp="1"/>
          </p:cNvSpPr>
          <p:nvPr>
            <p:ph idx="1"/>
          </p:nvPr>
        </p:nvSpPr>
        <p:spPr>
          <a:xfrm>
            <a:off x="838200" y="1825625"/>
            <a:ext cx="10515600" cy="4351338"/>
          </a:xfrm>
        </p:spPr>
        <p:txBody>
          <a:bodyPr>
            <a:noAutofit/>
          </a:bodyPr>
          <a:lstStyle/>
          <a:p>
            <a:pPr marL="0" indent="0">
              <a:buNone/>
            </a:pPr>
            <a:r>
              <a:rPr lang="en" sz="2000" b="1" dirty="0"/>
              <a:t>ISO standards are a tool, not a target!</a:t>
            </a:r>
          </a:p>
          <a:p>
            <a:pPr marL="0" indent="0">
              <a:buNone/>
            </a:pPr>
            <a:endParaRPr lang="nl-BE" sz="2000" dirty="0"/>
          </a:p>
          <a:p>
            <a:pPr marL="0" indent="0">
              <a:buNone/>
            </a:pPr>
            <a:r>
              <a:rPr lang="en" sz="2000" dirty="0"/>
              <a:t>basic principles</a:t>
            </a:r>
          </a:p>
          <a:p>
            <a:pPr marL="457200" indent="-457200">
              <a:buFont typeface="+mj-lt"/>
              <a:buAutoNum type="arabicPeriod"/>
            </a:pPr>
            <a:r>
              <a:rPr lang="en" sz="2000" dirty="0"/>
              <a:t>Show commitment in words and actions</a:t>
            </a:r>
          </a:p>
          <a:p>
            <a:pPr marL="457200" indent="-457200">
              <a:buFont typeface="+mj-lt"/>
              <a:buAutoNum type="arabicPeriod"/>
            </a:pPr>
            <a:r>
              <a:rPr lang="en" sz="2000" dirty="0"/>
              <a:t>Complying with </a:t>
            </a:r>
            <a:r>
              <a:rPr lang="en" sz="2000" b="1" i="1" dirty="0">
                <a:solidFill>
                  <a:srgbClr val="C00000"/>
                </a:solidFill>
              </a:rPr>
              <a:t>legal obligations</a:t>
            </a:r>
            <a:endParaRPr lang="nl-BE" sz="2000" dirty="0"/>
          </a:p>
          <a:p>
            <a:pPr marL="457200" indent="-457200">
              <a:buFont typeface="+mj-lt"/>
              <a:buAutoNum type="arabicPeriod"/>
            </a:pPr>
            <a:r>
              <a:rPr lang="en" sz="2000" b="1" i="1" dirty="0">
                <a:solidFill>
                  <a:srgbClr val="C00000"/>
                </a:solidFill>
              </a:rPr>
              <a:t>Controlling and continuously improving </a:t>
            </a:r>
            <a:r>
              <a:rPr lang="en" sz="2000" dirty="0"/>
              <a:t>performance</a:t>
            </a:r>
          </a:p>
          <a:p>
            <a:pPr lvl="2"/>
            <a:r>
              <a:rPr lang="en" dirty="0"/>
              <a:t>Focused on significant </a:t>
            </a:r>
            <a:r>
              <a:rPr lang="en" b="1" dirty="0"/>
              <a:t>processes </a:t>
            </a:r>
            <a:r>
              <a:rPr lang="en" dirty="0"/>
              <a:t>in the organization</a:t>
            </a:r>
          </a:p>
          <a:p>
            <a:pPr lvl="2"/>
            <a:r>
              <a:rPr lang="en" dirty="0"/>
              <a:t>Control through </a:t>
            </a:r>
            <a:r>
              <a:rPr lang="en" b="1" dirty="0"/>
              <a:t>processes, roles and responsibilities</a:t>
            </a:r>
          </a:p>
          <a:p>
            <a:pPr lvl="2"/>
            <a:r>
              <a:rPr lang="en" dirty="0"/>
              <a:t>Improve through measured and monitored objectives</a:t>
            </a:r>
          </a:p>
          <a:p>
            <a:pPr marL="457200" indent="-457200">
              <a:buFont typeface="+mj-lt"/>
              <a:buAutoNum type="arabicPeriod"/>
            </a:pPr>
            <a:r>
              <a:rPr lang="en" sz="2000" b="1" i="1" dirty="0">
                <a:solidFill>
                  <a:srgbClr val="C00000"/>
                </a:solidFill>
              </a:rPr>
              <a:t>Internal and external audits</a:t>
            </a:r>
          </a:p>
          <a:p>
            <a:pPr lvl="2"/>
            <a:r>
              <a:rPr lang="en" dirty="0"/>
              <a:t>Certification based on annual external audits</a:t>
            </a:r>
          </a:p>
          <a:p>
            <a:pPr marL="457200" indent="-457200">
              <a:buFont typeface="+mj-lt"/>
              <a:buAutoNum type="arabicPeriod"/>
            </a:pPr>
            <a:endParaRPr lang="nl-BE" sz="1800" b="1" i="1" dirty="0">
              <a:solidFill>
                <a:srgbClr val="C00000"/>
              </a:solidFill>
            </a:endParaRPr>
          </a:p>
          <a:p>
            <a:pPr marL="457200" indent="-457200">
              <a:buFont typeface="+mj-lt"/>
              <a:buAutoNum type="arabicPeriod"/>
            </a:pPr>
            <a:endParaRPr lang="nl-BE" sz="1800" i="1" dirty="0">
              <a:solidFill>
                <a:srgbClr val="C00000"/>
              </a:solidFill>
            </a:endParaRPr>
          </a:p>
        </p:txBody>
      </p:sp>
    </p:spTree>
    <p:extLst>
      <p:ext uri="{BB962C8B-B14F-4D97-AF65-F5344CB8AC3E}">
        <p14:creationId xmlns:p14="http://schemas.microsoft.com/office/powerpoint/2010/main" val="3180928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E264912-1E0F-46E6-8BB4-0D19F736A08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dirty="0"/>
              <a:t>Building </a:t>
            </a:r>
            <a:r>
              <a:rPr lang="nl-BE" dirty="0" err="1"/>
              <a:t>projects</a:t>
            </a:r>
            <a:endParaRPr lang="nl-BE" dirty="0"/>
          </a:p>
        </p:txBody>
      </p:sp>
      <p:pic>
        <p:nvPicPr>
          <p:cNvPr id="6" name="Afbeelding 5">
            <a:extLst>
              <a:ext uri="{FF2B5EF4-FFF2-40B4-BE49-F238E27FC236}">
                <a16:creationId xmlns:a16="http://schemas.microsoft.com/office/drawing/2014/main" id="{C6B6C128-F0AE-7BEE-52E5-D50C455017A6}"/>
              </a:ext>
            </a:extLst>
          </p:cNvPr>
          <p:cNvPicPr>
            <a:picLocks noChangeAspect="1"/>
          </p:cNvPicPr>
          <p:nvPr/>
        </p:nvPicPr>
        <p:blipFill rotWithShape="1">
          <a:blip r:embed="rId3"/>
          <a:srcRect t="59634" b="21910"/>
          <a:stretch/>
        </p:blipFill>
        <p:spPr>
          <a:xfrm>
            <a:off x="6320680" y="0"/>
            <a:ext cx="5482480" cy="1446032"/>
          </a:xfrm>
          <a:prstGeom prst="rect">
            <a:avLst/>
          </a:prstGeom>
        </p:spPr>
      </p:pic>
      <p:pic>
        <p:nvPicPr>
          <p:cNvPr id="11" name="Afbeelding 10">
            <a:extLst>
              <a:ext uri="{FF2B5EF4-FFF2-40B4-BE49-F238E27FC236}">
                <a16:creationId xmlns:a16="http://schemas.microsoft.com/office/drawing/2014/main" id="{F5F4B97B-87B9-FFBA-F7A8-9F139D77CB87}"/>
              </a:ext>
            </a:extLst>
          </p:cNvPr>
          <p:cNvPicPr>
            <a:picLocks noChangeAspect="1"/>
          </p:cNvPicPr>
          <p:nvPr/>
        </p:nvPicPr>
        <p:blipFill>
          <a:blip r:embed="rId4"/>
          <a:stretch>
            <a:fillRect/>
          </a:stretch>
        </p:blipFill>
        <p:spPr>
          <a:xfrm>
            <a:off x="734507" y="1461562"/>
            <a:ext cx="5076958" cy="5396438"/>
          </a:xfrm>
          <a:prstGeom prst="rect">
            <a:avLst/>
          </a:prstGeom>
        </p:spPr>
      </p:pic>
      <p:pic>
        <p:nvPicPr>
          <p:cNvPr id="13" name="Afbeelding 12">
            <a:extLst>
              <a:ext uri="{FF2B5EF4-FFF2-40B4-BE49-F238E27FC236}">
                <a16:creationId xmlns:a16="http://schemas.microsoft.com/office/drawing/2014/main" id="{0C493DD3-00D6-7560-C00A-88C48B95DF92}"/>
              </a:ext>
            </a:extLst>
          </p:cNvPr>
          <p:cNvPicPr>
            <a:picLocks noChangeAspect="1"/>
          </p:cNvPicPr>
          <p:nvPr/>
        </p:nvPicPr>
        <p:blipFill>
          <a:blip r:embed="rId5"/>
          <a:stretch>
            <a:fillRect/>
          </a:stretch>
        </p:blipFill>
        <p:spPr>
          <a:xfrm>
            <a:off x="6320680" y="1576552"/>
            <a:ext cx="5107181" cy="5265918"/>
          </a:xfrm>
          <a:prstGeom prst="rect">
            <a:avLst/>
          </a:prstGeom>
        </p:spPr>
      </p:pic>
      <p:sp>
        <p:nvSpPr>
          <p:cNvPr id="2" name="Slide Number Placeholder 1">
            <a:extLst>
              <a:ext uri="{FF2B5EF4-FFF2-40B4-BE49-F238E27FC236}">
                <a16:creationId xmlns:a16="http://schemas.microsoft.com/office/drawing/2014/main" id="{8983AF61-A57A-56F5-CD42-D73D2E8D07EB}"/>
              </a:ext>
            </a:extLst>
          </p:cNvPr>
          <p:cNvSpPr>
            <a:spLocks noGrp="1"/>
          </p:cNvSpPr>
          <p:nvPr>
            <p:ph type="sldNum" sz="quarter" idx="12"/>
          </p:nvPr>
        </p:nvSpPr>
        <p:spPr/>
        <p:txBody>
          <a:bodyPr/>
          <a:lstStyle/>
          <a:p>
            <a:fld id="{4B5E67AD-0814-4806-BC25-E15AE4B31F13}" type="slidenum">
              <a:rPr lang="nl-BE" smtClean="0"/>
              <a:t>30</a:t>
            </a:fld>
            <a:endParaRPr lang="en-US"/>
          </a:p>
        </p:txBody>
      </p:sp>
    </p:spTree>
    <p:extLst>
      <p:ext uri="{BB962C8B-B14F-4D97-AF65-F5344CB8AC3E}">
        <p14:creationId xmlns:p14="http://schemas.microsoft.com/office/powerpoint/2010/main" val="828240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EA387-13CD-4356-AAE1-A667FF1E5CF1}"/>
              </a:ext>
            </a:extLst>
          </p:cNvPr>
          <p:cNvSpPr>
            <a:spLocks noGrp="1"/>
          </p:cNvSpPr>
          <p:nvPr>
            <p:ph type="title"/>
          </p:nvPr>
        </p:nvSpPr>
        <p:spPr/>
        <p:txBody>
          <a:bodyPr/>
          <a:lstStyle/>
          <a:p>
            <a:r>
              <a:rPr lang="nl-BE" dirty="0" err="1"/>
              <a:t>Belpaire</a:t>
            </a:r>
            <a:r>
              <a:rPr lang="nl-BE" dirty="0"/>
              <a:t> building</a:t>
            </a:r>
          </a:p>
        </p:txBody>
      </p:sp>
      <p:sp>
        <p:nvSpPr>
          <p:cNvPr id="3" name="Tijdelijke aanduiding voor inhoud 2">
            <a:extLst>
              <a:ext uri="{FF2B5EF4-FFF2-40B4-BE49-F238E27FC236}">
                <a16:creationId xmlns:a16="http://schemas.microsoft.com/office/drawing/2014/main" id="{CF75CAB3-C1EC-4223-9D71-80F8D7F85014}"/>
              </a:ext>
            </a:extLst>
          </p:cNvPr>
          <p:cNvSpPr>
            <a:spLocks noGrp="1"/>
          </p:cNvSpPr>
          <p:nvPr>
            <p:ph idx="1"/>
          </p:nvPr>
        </p:nvSpPr>
        <p:spPr>
          <a:xfrm>
            <a:off x="838200" y="1825625"/>
            <a:ext cx="7817514" cy="4351338"/>
          </a:xfrm>
        </p:spPr>
        <p:txBody>
          <a:bodyPr vert="horz" lIns="91440" tIns="45720" rIns="91440" bIns="45720" rtlCol="0" anchor="t">
            <a:normAutofit/>
          </a:bodyPr>
          <a:lstStyle/>
          <a:p>
            <a:pPr fontAlgn="base"/>
            <a:r>
              <a:rPr lang="en" sz="2000" b="1" i="0" dirty="0">
                <a:solidFill>
                  <a:srgbClr val="313537"/>
                </a:solidFill>
                <a:effectLst/>
              </a:rPr>
              <a:t>Sustainability meter GRO: certificate "excellent"</a:t>
            </a:r>
          </a:p>
          <a:p>
            <a:pPr fontAlgn="base"/>
            <a:r>
              <a:rPr lang="en" sz="2000" b="1" i="0" dirty="0">
                <a:solidFill>
                  <a:srgbClr val="313537"/>
                </a:solidFill>
                <a:effectLst/>
              </a:rPr>
              <a:t>E-level: E15 </a:t>
            </a:r>
            <a:br>
              <a:rPr lang="nl-NL" sz="2000" b="0" i="0" dirty="0">
                <a:solidFill>
                  <a:srgbClr val="313537"/>
                </a:solidFill>
                <a:effectLst/>
              </a:rPr>
            </a:br>
            <a:r>
              <a:rPr lang="en" sz="2000" dirty="0">
                <a:solidFill>
                  <a:srgbClr val="313537"/>
                </a:solidFill>
              </a:rPr>
              <a:t>C</a:t>
            </a:r>
            <a:r>
              <a:rPr lang="en" sz="2000" b="0" i="0" dirty="0">
                <a:solidFill>
                  <a:srgbClr val="313537"/>
                </a:solidFill>
                <a:effectLst/>
              </a:rPr>
              <a:t>old-heat storage system in the underground, solar panels on the roof and side walls</a:t>
            </a:r>
            <a:endParaRPr lang="nl-NL" sz="2000" b="0" i="0" dirty="0">
              <a:solidFill>
                <a:srgbClr val="313537"/>
              </a:solidFill>
              <a:effectLst/>
              <a:cs typeface="Calibri"/>
            </a:endParaRPr>
          </a:p>
          <a:p>
            <a:pPr algn="l" fontAlgn="base">
              <a:buFont typeface="Arial" panose="020B0604020202020204" pitchFamily="34" charset="0"/>
              <a:buChar char="•"/>
            </a:pPr>
            <a:r>
              <a:rPr lang="en" sz="2000" b="1" dirty="0">
                <a:solidFill>
                  <a:srgbClr val="313537"/>
                </a:solidFill>
              </a:rPr>
              <a:t>Circularity </a:t>
            </a:r>
            <a:r>
              <a:rPr lang="en" sz="2000" b="1" i="0" dirty="0">
                <a:solidFill>
                  <a:srgbClr val="313537"/>
                </a:solidFill>
                <a:effectLst/>
              </a:rPr>
              <a:t>of the construction project, </a:t>
            </a:r>
            <a:br>
              <a:rPr lang="nl-NL" sz="2000" dirty="0">
                <a:solidFill>
                  <a:srgbClr val="313537"/>
                </a:solidFill>
              </a:rPr>
            </a:br>
            <a:r>
              <a:rPr lang="en" sz="2000" dirty="0">
                <a:solidFill>
                  <a:srgbClr val="313537"/>
                </a:solidFill>
              </a:rPr>
              <a:t>U</a:t>
            </a:r>
            <a:r>
              <a:rPr lang="en" sz="2000" b="0" i="0" dirty="0">
                <a:solidFill>
                  <a:srgbClr val="313537"/>
                </a:solidFill>
                <a:effectLst/>
              </a:rPr>
              <a:t>nderground floors and the circulation cores of the original building are retained. </a:t>
            </a:r>
            <a:br>
              <a:rPr lang="nl-NL" sz="2000" dirty="0">
                <a:solidFill>
                  <a:srgbClr val="313537"/>
                </a:solidFill>
              </a:rPr>
            </a:br>
            <a:r>
              <a:rPr lang="en" sz="2000" b="0" i="0" dirty="0">
                <a:solidFill>
                  <a:srgbClr val="313537"/>
                </a:solidFill>
                <a:effectLst/>
              </a:rPr>
              <a:t>What is desambled is given a new life. </a:t>
            </a:r>
            <a:br>
              <a:rPr lang="nl-NL" sz="2000" b="0" i="0" dirty="0">
                <a:solidFill>
                  <a:srgbClr val="313537"/>
                </a:solidFill>
                <a:effectLst/>
              </a:rPr>
            </a:br>
            <a:br>
              <a:rPr lang="nl-NL" sz="2000" b="0" i="0" dirty="0">
                <a:solidFill>
                  <a:srgbClr val="313537"/>
                </a:solidFill>
                <a:effectLst/>
              </a:rPr>
            </a:br>
            <a:r>
              <a:rPr lang="en" sz="2000" b="0" i="1" dirty="0">
                <a:solidFill>
                  <a:srgbClr val="313537"/>
                </a:solidFill>
                <a:effectLst/>
              </a:rPr>
              <a:t>The new building </a:t>
            </a:r>
            <a:r>
              <a:rPr lang="en" sz="2000" i="1" dirty="0">
                <a:solidFill>
                  <a:srgbClr val="313537"/>
                </a:solidFill>
              </a:rPr>
              <a:t>consists of 65% reused </a:t>
            </a:r>
            <a:r>
              <a:rPr lang="en" sz="2000" b="0" i="1" dirty="0">
                <a:solidFill>
                  <a:srgbClr val="313537"/>
                </a:solidFill>
                <a:effectLst/>
              </a:rPr>
              <a:t>or recycled materials </a:t>
            </a:r>
            <a:endParaRPr lang="nl-NL" sz="2000" b="0" i="1" dirty="0">
              <a:solidFill>
                <a:srgbClr val="313537"/>
              </a:solidFill>
              <a:effectLst/>
              <a:cs typeface="Calibri"/>
            </a:endParaRPr>
          </a:p>
          <a:p>
            <a:endParaRPr lang="nl-BE" sz="2400" dirty="0"/>
          </a:p>
        </p:txBody>
      </p:sp>
      <p:pic>
        <p:nvPicPr>
          <p:cNvPr id="4" name="Afbeelding 3">
            <a:extLst>
              <a:ext uri="{FF2B5EF4-FFF2-40B4-BE49-F238E27FC236}">
                <a16:creationId xmlns:a16="http://schemas.microsoft.com/office/drawing/2014/main" id="{86C19A6F-4E11-40FF-A116-E7B2521E17BB}"/>
              </a:ext>
            </a:extLst>
          </p:cNvPr>
          <p:cNvPicPr>
            <a:picLocks noChangeAspect="1"/>
          </p:cNvPicPr>
          <p:nvPr/>
        </p:nvPicPr>
        <p:blipFill>
          <a:blip r:embed="rId3"/>
          <a:stretch>
            <a:fillRect/>
          </a:stretch>
        </p:blipFill>
        <p:spPr>
          <a:xfrm>
            <a:off x="9363342" y="-23812"/>
            <a:ext cx="2828657" cy="2858981"/>
          </a:xfrm>
          <a:prstGeom prst="rect">
            <a:avLst/>
          </a:prstGeom>
        </p:spPr>
      </p:pic>
      <p:pic>
        <p:nvPicPr>
          <p:cNvPr id="5" name="Picture 2">
            <a:extLst>
              <a:ext uri="{FF2B5EF4-FFF2-40B4-BE49-F238E27FC236}">
                <a16:creationId xmlns:a16="http://schemas.microsoft.com/office/drawing/2014/main" id="{10B5548E-25C6-CA98-BA73-13B4C96B61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09" r="32174" b="2922"/>
          <a:stretch/>
        </p:blipFill>
        <p:spPr bwMode="auto">
          <a:xfrm>
            <a:off x="9363342" y="2625040"/>
            <a:ext cx="2828657" cy="423296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AC27E4E-A344-396F-105D-CB1276B2AB12}"/>
              </a:ext>
            </a:extLst>
          </p:cNvPr>
          <p:cNvSpPr>
            <a:spLocks noGrp="1"/>
          </p:cNvSpPr>
          <p:nvPr>
            <p:ph type="sldNum" sz="quarter" idx="12"/>
          </p:nvPr>
        </p:nvSpPr>
        <p:spPr/>
        <p:txBody>
          <a:bodyPr/>
          <a:lstStyle/>
          <a:p>
            <a:fld id="{4B5E67AD-0814-4806-BC25-E15AE4B31F13}" type="slidenum">
              <a:rPr lang="nl-BE" smtClean="0"/>
              <a:t>31</a:t>
            </a:fld>
            <a:endParaRPr lang="en-US"/>
          </a:p>
        </p:txBody>
      </p:sp>
    </p:spTree>
    <p:extLst>
      <p:ext uri="{BB962C8B-B14F-4D97-AF65-F5344CB8AC3E}">
        <p14:creationId xmlns:p14="http://schemas.microsoft.com/office/powerpoint/2010/main" val="3876304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01F236-377A-4C77-88EB-96F423A1C08D}"/>
              </a:ext>
            </a:extLst>
          </p:cNvPr>
          <p:cNvSpPr>
            <a:spLocks noGrp="1"/>
          </p:cNvSpPr>
          <p:nvPr>
            <p:ph type="title"/>
          </p:nvPr>
        </p:nvSpPr>
        <p:spPr>
          <a:xfrm>
            <a:off x="838200" y="365125"/>
            <a:ext cx="8626029" cy="1325563"/>
          </a:xfrm>
        </p:spPr>
        <p:txBody>
          <a:bodyPr/>
          <a:lstStyle/>
          <a:p>
            <a:r>
              <a:rPr lang="nl-BE" err="1"/>
              <a:t>Facilities</a:t>
            </a:r>
            <a:endParaRPr lang="nl-BE"/>
          </a:p>
        </p:txBody>
      </p:sp>
      <p:sp>
        <p:nvSpPr>
          <p:cNvPr id="3" name="Tijdelijke aanduiding voor inhoud 2">
            <a:extLst>
              <a:ext uri="{FF2B5EF4-FFF2-40B4-BE49-F238E27FC236}">
                <a16:creationId xmlns:a16="http://schemas.microsoft.com/office/drawing/2014/main" id="{5EFFD44D-8C1C-485B-9D85-BAA2B1CC1435}"/>
              </a:ext>
            </a:extLst>
          </p:cNvPr>
          <p:cNvSpPr>
            <a:spLocks noGrp="1"/>
          </p:cNvSpPr>
          <p:nvPr>
            <p:ph idx="1"/>
          </p:nvPr>
        </p:nvSpPr>
        <p:spPr>
          <a:xfrm>
            <a:off x="838200" y="1735894"/>
            <a:ext cx="6508531" cy="4351338"/>
          </a:xfrm>
        </p:spPr>
        <p:txBody>
          <a:bodyPr>
            <a:noAutofit/>
          </a:bodyPr>
          <a:lstStyle/>
          <a:p>
            <a:pPr marL="0" indent="0">
              <a:buNone/>
            </a:pPr>
            <a:r>
              <a:rPr lang="en" sz="2000" b="1" dirty="0">
                <a:latin typeface="Flanders Art Sans"/>
              </a:rPr>
              <a:t>Catering: </a:t>
            </a:r>
            <a:r>
              <a:rPr lang="en" sz="2000" dirty="0">
                <a:solidFill>
                  <a:srgbClr val="282828"/>
                </a:solidFill>
                <a:latin typeface="Flanders Art Sans"/>
              </a:rPr>
              <a:t>We have a sustainable offering with an emphasis on fair trade </a:t>
            </a:r>
            <a:r>
              <a:rPr lang="en" sz="2000" b="0" i="0" dirty="0">
                <a:solidFill>
                  <a:srgbClr val="282828"/>
                </a:solidFill>
                <a:effectLst/>
                <a:latin typeface="Flanders Art Sans"/>
              </a:rPr>
              <a:t>. </a:t>
            </a:r>
            <a:r>
              <a:rPr lang="en" sz="2000" dirty="0">
                <a:solidFill>
                  <a:srgbClr val="282828"/>
                </a:solidFill>
                <a:latin typeface="Flanders Art Sans"/>
              </a:rPr>
              <a:t>There is </a:t>
            </a:r>
            <a:r>
              <a:rPr lang="en" sz="2000" b="0" i="0" dirty="0">
                <a:solidFill>
                  <a:srgbClr val="282828"/>
                </a:solidFill>
                <a:effectLst/>
                <a:latin typeface="Flanders Art Sans"/>
              </a:rPr>
              <a:t>always a vegetarian and vegan alternative. In addition, we limit food loss and reduce single-use packaging to a minimum.</a:t>
            </a:r>
          </a:p>
          <a:p>
            <a:pPr marL="0" indent="0">
              <a:buNone/>
            </a:pPr>
            <a:r>
              <a:rPr lang="en" sz="2000" b="1" dirty="0">
                <a:solidFill>
                  <a:srgbClr val="313537"/>
                </a:solidFill>
                <a:latin typeface="Flanders Art Sans"/>
              </a:rPr>
              <a:t>Cleaning: </a:t>
            </a:r>
            <a:r>
              <a:rPr lang="en" sz="2000" b="0" i="0" dirty="0">
                <a:solidFill>
                  <a:srgbClr val="282828"/>
                </a:solidFill>
                <a:effectLst/>
                <a:latin typeface="Flanders Art Sans"/>
              </a:rPr>
              <a:t>We clean with products based on good bacteria, minimizing water use. We make every effort to recycle equipment and materials.</a:t>
            </a:r>
          </a:p>
          <a:p>
            <a:pPr marL="0" indent="0">
              <a:buNone/>
            </a:pPr>
            <a:r>
              <a:rPr lang="en" sz="2000" b="1" dirty="0">
                <a:solidFill>
                  <a:srgbClr val="313537"/>
                </a:solidFill>
                <a:latin typeface="Flanders Art Sans"/>
              </a:rPr>
              <a:t>Waste management: </a:t>
            </a:r>
            <a:r>
              <a:rPr lang="en" sz="2000" dirty="0">
                <a:solidFill>
                  <a:srgbClr val="000000"/>
                </a:solidFill>
                <a:effectLst/>
                <a:latin typeface="Flanders Art Sans"/>
                <a:ea typeface="Times New Roman" panose="02020603050405020304" pitchFamily="18" charset="0"/>
              </a:rPr>
              <a:t>We strive for as little waste as possible and as much reuse of raw materials as possible. We sort as much and as cleanly as possible. Innovative solutions for high-quality recycling are sought in collaboration with suppliers.</a:t>
            </a:r>
            <a:endParaRPr lang="nl-NL" sz="2000" dirty="0">
              <a:solidFill>
                <a:srgbClr val="313537"/>
              </a:solidFill>
            </a:endParaRPr>
          </a:p>
          <a:p>
            <a:pPr marL="0" indent="0">
              <a:buNone/>
            </a:pPr>
            <a:endParaRPr lang="nl-NL" sz="2000" b="0" i="0" dirty="0">
              <a:solidFill>
                <a:srgbClr val="282828"/>
              </a:solidFill>
              <a:effectLst/>
              <a:latin typeface="Flanders Art Sans"/>
            </a:endParaRPr>
          </a:p>
          <a:p>
            <a:pPr marL="0" indent="0">
              <a:buNone/>
            </a:pPr>
            <a:endParaRPr lang="nl-NL" sz="2000" b="0" i="0" dirty="0">
              <a:solidFill>
                <a:srgbClr val="282828"/>
              </a:solidFill>
              <a:effectLst/>
              <a:latin typeface="Flanders Art Sans"/>
            </a:endParaRPr>
          </a:p>
          <a:p>
            <a:endParaRPr lang="nl-NL" sz="2000" b="0" i="0" dirty="0">
              <a:solidFill>
                <a:srgbClr val="313537"/>
              </a:solidFill>
              <a:effectLst/>
            </a:endParaRPr>
          </a:p>
          <a:p>
            <a:endParaRPr lang="nl-BE" sz="2000" dirty="0"/>
          </a:p>
        </p:txBody>
      </p:sp>
      <p:pic>
        <p:nvPicPr>
          <p:cNvPr id="4" name="Afbeelding 3">
            <a:extLst>
              <a:ext uri="{FF2B5EF4-FFF2-40B4-BE49-F238E27FC236}">
                <a16:creationId xmlns:a16="http://schemas.microsoft.com/office/drawing/2014/main" id="{D6F602FD-82BA-4165-A264-A8E482A9A9A8}"/>
              </a:ext>
            </a:extLst>
          </p:cNvPr>
          <p:cNvPicPr>
            <a:picLocks noChangeAspect="1"/>
          </p:cNvPicPr>
          <p:nvPr/>
        </p:nvPicPr>
        <p:blipFill>
          <a:blip r:embed="rId3"/>
          <a:stretch>
            <a:fillRect/>
          </a:stretch>
        </p:blipFill>
        <p:spPr>
          <a:xfrm>
            <a:off x="8667750" y="-1"/>
            <a:ext cx="3524250" cy="2349499"/>
          </a:xfrm>
          <a:prstGeom prst="rect">
            <a:avLst/>
          </a:prstGeom>
        </p:spPr>
      </p:pic>
      <p:pic>
        <p:nvPicPr>
          <p:cNvPr id="5" name="Afbeelding 4">
            <a:extLst>
              <a:ext uri="{FF2B5EF4-FFF2-40B4-BE49-F238E27FC236}">
                <a16:creationId xmlns:a16="http://schemas.microsoft.com/office/drawing/2014/main" id="{71157CB7-C84A-4E61-BEB7-4CDC509D13BB}"/>
              </a:ext>
            </a:extLst>
          </p:cNvPr>
          <p:cNvPicPr>
            <a:picLocks noChangeAspect="1"/>
          </p:cNvPicPr>
          <p:nvPr/>
        </p:nvPicPr>
        <p:blipFill>
          <a:blip r:embed="rId4"/>
          <a:stretch>
            <a:fillRect/>
          </a:stretch>
        </p:blipFill>
        <p:spPr>
          <a:xfrm>
            <a:off x="8667750" y="2167466"/>
            <a:ext cx="3524250" cy="2349501"/>
          </a:xfrm>
          <a:prstGeom prst="rect">
            <a:avLst/>
          </a:prstGeom>
        </p:spPr>
      </p:pic>
      <p:pic>
        <p:nvPicPr>
          <p:cNvPr id="6" name="Afbeelding 5">
            <a:extLst>
              <a:ext uri="{FF2B5EF4-FFF2-40B4-BE49-F238E27FC236}">
                <a16:creationId xmlns:a16="http://schemas.microsoft.com/office/drawing/2014/main" id="{FDFE0B66-761F-4855-B010-1B2F624A7701}"/>
              </a:ext>
            </a:extLst>
          </p:cNvPr>
          <p:cNvPicPr>
            <a:picLocks noChangeAspect="1"/>
          </p:cNvPicPr>
          <p:nvPr/>
        </p:nvPicPr>
        <p:blipFill>
          <a:blip r:embed="rId5"/>
          <a:stretch>
            <a:fillRect/>
          </a:stretch>
        </p:blipFill>
        <p:spPr>
          <a:xfrm>
            <a:off x="8667750" y="4508500"/>
            <a:ext cx="3524250" cy="2349500"/>
          </a:xfrm>
          <a:prstGeom prst="rect">
            <a:avLst/>
          </a:prstGeom>
        </p:spPr>
      </p:pic>
      <p:sp>
        <p:nvSpPr>
          <p:cNvPr id="7" name="Slide Number Placeholder 6">
            <a:extLst>
              <a:ext uri="{FF2B5EF4-FFF2-40B4-BE49-F238E27FC236}">
                <a16:creationId xmlns:a16="http://schemas.microsoft.com/office/drawing/2014/main" id="{547131A7-1AB6-AE75-5B1D-11B54FB4F62F}"/>
              </a:ext>
            </a:extLst>
          </p:cNvPr>
          <p:cNvSpPr>
            <a:spLocks noGrp="1"/>
          </p:cNvSpPr>
          <p:nvPr>
            <p:ph type="sldNum" sz="quarter" idx="12"/>
          </p:nvPr>
        </p:nvSpPr>
        <p:spPr/>
        <p:txBody>
          <a:bodyPr/>
          <a:lstStyle/>
          <a:p>
            <a:fld id="{4B5E67AD-0814-4806-BC25-E15AE4B31F13}" type="slidenum">
              <a:rPr lang="nl-BE" smtClean="0"/>
              <a:t>32</a:t>
            </a:fld>
            <a:endParaRPr lang="en-US"/>
          </a:p>
        </p:txBody>
      </p:sp>
    </p:spTree>
    <p:extLst>
      <p:ext uri="{BB962C8B-B14F-4D97-AF65-F5344CB8AC3E}">
        <p14:creationId xmlns:p14="http://schemas.microsoft.com/office/powerpoint/2010/main" val="2283452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A361EC6-E70A-4E8C-A892-ADC423958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298" y="1958890"/>
            <a:ext cx="3740702" cy="2731787"/>
          </a:xfrm>
          <a:prstGeom prst="rect">
            <a:avLst/>
          </a:prstGeom>
        </p:spPr>
      </p:pic>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t="11257" b="11385"/>
          <a:stretch/>
        </p:blipFill>
        <p:spPr>
          <a:xfrm>
            <a:off x="8451298" y="0"/>
            <a:ext cx="3740701" cy="2070814"/>
          </a:xfrm>
          <a:prstGeom prst="rect">
            <a:avLst/>
          </a:prstGeom>
        </p:spPr>
      </p:pic>
      <p:pic>
        <p:nvPicPr>
          <p:cNvPr id="6" name="Afbeelding 5">
            <a:extLst>
              <a:ext uri="{FF2B5EF4-FFF2-40B4-BE49-F238E27FC236}">
                <a16:creationId xmlns:a16="http://schemas.microsoft.com/office/drawing/2014/main" id="{768701E6-53D7-4B7C-B7E9-89121ABB5CAE}"/>
              </a:ext>
            </a:extLst>
          </p:cNvPr>
          <p:cNvPicPr>
            <a:picLocks noChangeAspect="1"/>
          </p:cNvPicPr>
          <p:nvPr/>
        </p:nvPicPr>
        <p:blipFill rotWithShape="1">
          <a:blip r:embed="rId5">
            <a:extLst>
              <a:ext uri="{28A0092B-C50C-407E-A947-70E740481C1C}">
                <a14:useLocalDpi xmlns:a14="http://schemas.microsoft.com/office/drawing/2010/main" val="0"/>
              </a:ext>
            </a:extLst>
          </a:blip>
          <a:srcRect t="13071" b="8153"/>
          <a:stretch/>
        </p:blipFill>
        <p:spPr>
          <a:xfrm>
            <a:off x="8451297" y="4690677"/>
            <a:ext cx="3740701" cy="2210089"/>
          </a:xfrm>
          <a:prstGeom prst="rect">
            <a:avLst/>
          </a:prstGeom>
        </p:spPr>
      </p:pic>
      <p:pic>
        <p:nvPicPr>
          <p:cNvPr id="5" name="Afbeelding 4">
            <a:extLst>
              <a:ext uri="{FF2B5EF4-FFF2-40B4-BE49-F238E27FC236}">
                <a16:creationId xmlns:a16="http://schemas.microsoft.com/office/drawing/2014/main" id="{3F4B0FF1-361D-42F7-A09E-1F7FD7AE83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9299" y="3471766"/>
            <a:ext cx="4571998" cy="3429000"/>
          </a:xfrm>
          <a:prstGeom prst="rect">
            <a:avLst/>
          </a:prstGeom>
        </p:spPr>
      </p:pic>
      <p:pic>
        <p:nvPicPr>
          <p:cNvPr id="8" name="Afbeelding 7">
            <a:extLst>
              <a:ext uri="{FF2B5EF4-FFF2-40B4-BE49-F238E27FC236}">
                <a16:creationId xmlns:a16="http://schemas.microsoft.com/office/drawing/2014/main" id="{78004EE5-9945-4D64-85FC-A69A69EC977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0" y="0"/>
            <a:ext cx="4058654" cy="6858000"/>
          </a:xfrm>
          <a:prstGeom prst="rect">
            <a:avLst/>
          </a:prstGeom>
        </p:spPr>
      </p:pic>
      <p:pic>
        <p:nvPicPr>
          <p:cNvPr id="9" name="Picture 9" descr="D:\Ludo Wouters\Documents\A++ audit BVBA\0. klanten\IMPALA\201809_HFB 14K-50K-vergunning\3-algemene punten\6-screening afvalproces\foto's\VAC Hasselt\IMG_0160.JPG">
            <a:extLst>
              <a:ext uri="{FF2B5EF4-FFF2-40B4-BE49-F238E27FC236}">
                <a16:creationId xmlns:a16="http://schemas.microsoft.com/office/drawing/2014/main" id="{4B0C9A4F-E916-427F-BA61-36367C0EC3AC}"/>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5400000">
            <a:off x="5413502" y="433970"/>
            <a:ext cx="3471766" cy="2603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Ludo Wouters\Documents\A++ audit BVBA\0. klanten\IMPALA\201809_HFB 14K-50K-vergunning\3-algemene punten\6-screening afvalproces\foto's\VAC Hasselt\IMG_0156.JPG">
            <a:extLst>
              <a:ext uri="{FF2B5EF4-FFF2-40B4-BE49-F238E27FC236}">
                <a16:creationId xmlns:a16="http://schemas.microsoft.com/office/drawing/2014/main" id="{5AF13B3B-E88C-481C-9CEF-4117C3E3DB1B}"/>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rot="5400000">
            <a:off x="2841751" y="433969"/>
            <a:ext cx="3471768" cy="2603826"/>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2C9A4BD5-456D-42EE-A09F-1781BE349F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2193255" y="3205281"/>
            <a:ext cx="1598915" cy="2131885"/>
          </a:xfrm>
          <a:prstGeom prst="rect">
            <a:avLst/>
          </a:prstGeom>
        </p:spPr>
      </p:pic>
      <p:pic>
        <p:nvPicPr>
          <p:cNvPr id="12" name="Afbeelding 11">
            <a:extLst>
              <a:ext uri="{FF2B5EF4-FFF2-40B4-BE49-F238E27FC236}">
                <a16:creationId xmlns:a16="http://schemas.microsoft.com/office/drawing/2014/main" id="{65C5C51D-2BA5-4C9C-93E8-7D0B08D68E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110" b="-138"/>
          <a:stretch/>
        </p:blipFill>
        <p:spPr>
          <a:xfrm>
            <a:off x="1926768" y="5070681"/>
            <a:ext cx="2131886" cy="1782560"/>
          </a:xfrm>
          <a:prstGeom prst="rect">
            <a:avLst/>
          </a:prstGeom>
        </p:spPr>
      </p:pic>
      <p:pic>
        <p:nvPicPr>
          <p:cNvPr id="3074" name="Picture 2" descr="I Dont Think So Sacha Baron Cohen GIF by Amazon Prime Video">
            <a:extLst>
              <a:ext uri="{FF2B5EF4-FFF2-40B4-BE49-F238E27FC236}">
                <a16:creationId xmlns:a16="http://schemas.microsoft.com/office/drawing/2014/main" id="{EC6BDCA4-E290-CDAD-4C53-4FAE7734EA6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300" t="3753" r="26391" b="46592"/>
          <a:stretch/>
        </p:blipFill>
        <p:spPr bwMode="auto">
          <a:xfrm>
            <a:off x="10638493" y="4802601"/>
            <a:ext cx="1426505" cy="143652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A301D3E-C3E0-F187-EDB3-680485C29D3B}"/>
              </a:ext>
            </a:extLst>
          </p:cNvPr>
          <p:cNvSpPr>
            <a:spLocks noGrp="1"/>
          </p:cNvSpPr>
          <p:nvPr>
            <p:ph type="sldNum" sz="quarter" idx="12"/>
          </p:nvPr>
        </p:nvSpPr>
        <p:spPr/>
        <p:txBody>
          <a:bodyPr/>
          <a:lstStyle/>
          <a:p>
            <a:fld id="{4B5E67AD-0814-4806-BC25-E15AE4B31F13}" type="slidenum">
              <a:rPr lang="nl-BE" smtClean="0"/>
              <a:t>33</a:t>
            </a:fld>
            <a:endParaRPr lang="en-US"/>
          </a:p>
        </p:txBody>
      </p:sp>
    </p:spTree>
    <p:extLst>
      <p:ext uri="{BB962C8B-B14F-4D97-AF65-F5344CB8AC3E}">
        <p14:creationId xmlns:p14="http://schemas.microsoft.com/office/powerpoint/2010/main" val="3867222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5BC57-163E-4A79-8356-CF2AFA34C9BE}"/>
              </a:ext>
            </a:extLst>
          </p:cNvPr>
          <p:cNvSpPr>
            <a:spLocks noGrp="1"/>
          </p:cNvSpPr>
          <p:nvPr>
            <p:ph type="title"/>
          </p:nvPr>
        </p:nvSpPr>
        <p:spPr/>
        <p:txBody>
          <a:bodyPr/>
          <a:lstStyle/>
          <a:p>
            <a:r>
              <a:rPr lang="nl-BE" err="1"/>
              <a:t>Facilities</a:t>
            </a:r>
            <a:r>
              <a:rPr lang="nl-BE"/>
              <a:t> </a:t>
            </a:r>
          </a:p>
        </p:txBody>
      </p:sp>
      <p:sp>
        <p:nvSpPr>
          <p:cNvPr id="3" name="Tijdelijke aanduiding voor inhoud 2">
            <a:extLst>
              <a:ext uri="{FF2B5EF4-FFF2-40B4-BE49-F238E27FC236}">
                <a16:creationId xmlns:a16="http://schemas.microsoft.com/office/drawing/2014/main" id="{48F5D935-CC44-468E-AB60-6D3B57E04378}"/>
              </a:ext>
            </a:extLst>
          </p:cNvPr>
          <p:cNvSpPr>
            <a:spLocks noGrp="1"/>
          </p:cNvSpPr>
          <p:nvPr>
            <p:ph idx="1"/>
          </p:nvPr>
        </p:nvSpPr>
        <p:spPr>
          <a:xfrm>
            <a:off x="838200" y="1690688"/>
            <a:ext cx="8459998" cy="4351338"/>
          </a:xfrm>
        </p:spPr>
        <p:txBody>
          <a:bodyPr vert="horz" lIns="91440" tIns="45720" rIns="91440" bIns="45720" rtlCol="0" anchor="t">
            <a:normAutofit/>
          </a:bodyPr>
          <a:lstStyle/>
          <a:p>
            <a:pPr marL="0" indent="0">
              <a:buNone/>
            </a:pPr>
            <a:r>
              <a:rPr lang="en" sz="2000" dirty="0">
                <a:latin typeface="Flanders Art Sans"/>
              </a:rPr>
              <a:t>Retrofit lighting 451 fixtures</a:t>
            </a:r>
            <a:endParaRPr lang="en-US" sz="2000" dirty="0">
              <a:latin typeface="Flanders Art Sans"/>
            </a:endParaRPr>
          </a:p>
          <a:p>
            <a:r>
              <a:rPr lang="en" sz="2000" dirty="0">
                <a:latin typeface="Flanders Art Sans"/>
              </a:rPr>
              <a:t>Armature is preserved and interior is becoming replace ( LED platines )</a:t>
            </a:r>
          </a:p>
          <a:p>
            <a:r>
              <a:rPr lang="en" sz="2000" dirty="0">
                <a:latin typeface="Flanders Art Sans"/>
              </a:rPr>
              <a:t>Built-in radio module for wireless communication  between modules</a:t>
            </a:r>
          </a:p>
          <a:p>
            <a:r>
              <a:rPr lang="en" sz="2000" dirty="0"/>
              <a:t>Payback period through energy savings is 2.6 years</a:t>
            </a:r>
          </a:p>
          <a:p>
            <a:r>
              <a:rPr lang="en" sz="2000" dirty="0"/>
              <a:t>Saving of ± 1 ton of plastic waste</a:t>
            </a:r>
          </a:p>
          <a:p>
            <a:r>
              <a:rPr lang="en" sz="2000" dirty="0"/>
              <a:t>Disposal old platines via Recupel</a:t>
            </a:r>
            <a:endParaRPr lang="en-US" sz="2000" dirty="0"/>
          </a:p>
          <a:p>
            <a:pPr marL="0" indent="0">
              <a:buNone/>
            </a:pPr>
            <a:endParaRPr lang="en-US" sz="2000" dirty="0"/>
          </a:p>
          <a:p>
            <a:pPr marL="0" indent="0">
              <a:buNone/>
            </a:pPr>
            <a:r>
              <a:rPr lang="en" sz="2000" dirty="0">
                <a:latin typeface="Flanders Art Sans"/>
              </a:rPr>
              <a:t>CO2</a:t>
            </a:r>
            <a:r>
              <a:rPr lang="en" sz="2000" baseline="-25000" dirty="0">
                <a:latin typeface="Flanders Art Sans"/>
              </a:rPr>
              <a:t>​</a:t>
            </a:r>
            <a:r>
              <a:rPr lang="en" sz="2000" dirty="0">
                <a:latin typeface="Flanders Art Sans"/>
              </a:rPr>
              <a:t> cold rooms</a:t>
            </a:r>
            <a:endParaRPr lang="en-US" sz="2000" dirty="0">
              <a:latin typeface="Flanders Art Sans"/>
            </a:endParaRPr>
          </a:p>
          <a:p>
            <a:r>
              <a:rPr lang="en" sz="2000" dirty="0">
                <a:latin typeface="Flanders Art Sans"/>
              </a:rPr>
              <a:t>Cold rooms controlled with 2 outdoor units on natural refrigerant </a:t>
            </a:r>
            <a:r>
              <a:rPr lang="en" sz="2000" baseline="-25000" dirty="0">
                <a:latin typeface="Flanders Art Sans"/>
              </a:rPr>
              <a:t>CO2</a:t>
            </a:r>
          </a:p>
          <a:p>
            <a:r>
              <a:rPr lang="en" sz="2000" dirty="0">
                <a:latin typeface="Flanders Art Sans"/>
              </a:rPr>
              <a:t>+ CO </a:t>
            </a:r>
            <a:r>
              <a:rPr lang="en" sz="2000" baseline="-25000" dirty="0">
                <a:latin typeface="Flanders Art Sans"/>
              </a:rPr>
              <a:t>2 </a:t>
            </a:r>
            <a:r>
              <a:rPr lang="en" sz="2000" dirty="0">
                <a:latin typeface="Flanders Art Sans"/>
              </a:rPr>
              <a:t>detection!</a:t>
            </a:r>
            <a:endParaRPr lang="nl-BE" sz="2000" baseline="-25000" dirty="0">
              <a:latin typeface="Flanders Art Sans"/>
            </a:endParaRPr>
          </a:p>
          <a:p>
            <a:pPr marL="0" indent="0">
              <a:buNone/>
            </a:pPr>
            <a:endParaRPr lang="nl-BE" sz="2000" dirty="0">
              <a:latin typeface="Flanders Art Sans"/>
            </a:endParaRPr>
          </a:p>
          <a:p>
            <a:pPr marL="0" indent="0">
              <a:buNone/>
            </a:pPr>
            <a:endParaRPr lang="nl-BE" dirty="0"/>
          </a:p>
        </p:txBody>
      </p:sp>
      <p:sp>
        <p:nvSpPr>
          <p:cNvPr id="25" name="Tekstvak 24">
            <a:extLst>
              <a:ext uri="{FF2B5EF4-FFF2-40B4-BE49-F238E27FC236}">
                <a16:creationId xmlns:a16="http://schemas.microsoft.com/office/drawing/2014/main" id="{D60EEFB7-42DA-AAF0-6D00-A5DBD2334FBF}"/>
              </a:ext>
            </a:extLst>
          </p:cNvPr>
          <p:cNvSpPr txBox="1"/>
          <p:nvPr/>
        </p:nvSpPr>
        <p:spPr>
          <a:xfrm>
            <a:off x="8982075" y="2730791"/>
            <a:ext cx="2638425" cy="923330"/>
          </a:xfrm>
          <a:prstGeom prst="rect">
            <a:avLst/>
          </a:prstGeom>
          <a:noFill/>
        </p:spPr>
        <p:txBody>
          <a:bodyPr wrap="square" rtlCol="0">
            <a:spAutoFit/>
          </a:bodyPr>
          <a:lstStyle/>
          <a:p>
            <a:endParaRPr lang="nl-BE"/>
          </a:p>
          <a:p>
            <a:pPr marL="0" indent="0">
              <a:spcAft>
                <a:spcPts val="1400"/>
              </a:spcAft>
              <a:buNone/>
            </a:pPr>
            <a:br>
              <a:rPr lang="en-US" sz="1800"/>
            </a:br>
            <a:endParaRPr lang="en-US" sz="1800"/>
          </a:p>
        </p:txBody>
      </p:sp>
      <p:pic>
        <p:nvPicPr>
          <p:cNvPr id="6" name="Afbeelding 5">
            <a:extLst>
              <a:ext uri="{FF2B5EF4-FFF2-40B4-BE49-F238E27FC236}">
                <a16:creationId xmlns:a16="http://schemas.microsoft.com/office/drawing/2014/main" id="{F19D5D76-3834-DC84-F433-52B9148A8DC8}"/>
              </a:ext>
            </a:extLst>
          </p:cNvPr>
          <p:cNvPicPr>
            <a:picLocks noChangeAspect="1"/>
          </p:cNvPicPr>
          <p:nvPr/>
        </p:nvPicPr>
        <p:blipFill>
          <a:blip r:embed="rId3"/>
          <a:stretch>
            <a:fillRect/>
          </a:stretch>
        </p:blipFill>
        <p:spPr>
          <a:xfrm>
            <a:off x="9298201" y="3014061"/>
            <a:ext cx="2893800" cy="3843940"/>
          </a:xfrm>
          <a:prstGeom prst="rect">
            <a:avLst/>
          </a:prstGeom>
        </p:spPr>
      </p:pic>
      <p:pic>
        <p:nvPicPr>
          <p:cNvPr id="8" name="Afbeelding 7" descr="Afbeelding met binnen, fles, plank, hangen&#10;&#10;Automatisch gegenereerde beschrijving">
            <a:extLst>
              <a:ext uri="{FF2B5EF4-FFF2-40B4-BE49-F238E27FC236}">
                <a16:creationId xmlns:a16="http://schemas.microsoft.com/office/drawing/2014/main" id="{D24C5952-1C65-17B1-4844-37674615F29F}"/>
              </a:ext>
            </a:extLst>
          </p:cNvPr>
          <p:cNvPicPr>
            <a:picLocks noChangeAspect="1"/>
          </p:cNvPicPr>
          <p:nvPr/>
        </p:nvPicPr>
        <p:blipFill rotWithShape="1">
          <a:blip r:embed="rId4"/>
          <a:srcRect t="39033"/>
          <a:stretch/>
        </p:blipFill>
        <p:spPr>
          <a:xfrm>
            <a:off x="10221498" y="2893799"/>
            <a:ext cx="1970502" cy="1325563"/>
          </a:xfrm>
          <a:prstGeom prst="rect">
            <a:avLst/>
          </a:prstGeom>
        </p:spPr>
      </p:pic>
      <p:pic>
        <p:nvPicPr>
          <p:cNvPr id="7" name="Afbeelding 6">
            <a:extLst>
              <a:ext uri="{FF2B5EF4-FFF2-40B4-BE49-F238E27FC236}">
                <a16:creationId xmlns:a16="http://schemas.microsoft.com/office/drawing/2014/main" id="{0C3B6A38-FC86-DD8A-1011-05CC1376DB65}"/>
              </a:ext>
            </a:extLst>
          </p:cNvPr>
          <p:cNvPicPr>
            <a:picLocks noChangeAspect="1"/>
          </p:cNvPicPr>
          <p:nvPr/>
        </p:nvPicPr>
        <p:blipFill>
          <a:blip r:embed="rId5"/>
          <a:stretch>
            <a:fillRect/>
          </a:stretch>
        </p:blipFill>
        <p:spPr>
          <a:xfrm>
            <a:off x="9298198" y="2893800"/>
            <a:ext cx="1007851" cy="1309319"/>
          </a:xfrm>
          <a:prstGeom prst="rect">
            <a:avLst/>
          </a:prstGeom>
        </p:spPr>
      </p:pic>
      <p:pic>
        <p:nvPicPr>
          <p:cNvPr id="5" name="Afbeelding 4" descr="Afbeelding met items, zitten, doos, tafel&#10;&#10;Automatisch gegenereerde beschrijving">
            <a:extLst>
              <a:ext uri="{FF2B5EF4-FFF2-40B4-BE49-F238E27FC236}">
                <a16:creationId xmlns:a16="http://schemas.microsoft.com/office/drawing/2014/main" id="{587E867B-4500-8B27-F6C2-C00637D20541}"/>
              </a:ext>
            </a:extLst>
          </p:cNvPr>
          <p:cNvPicPr>
            <a:picLocks noChangeAspect="1"/>
          </p:cNvPicPr>
          <p:nvPr/>
        </p:nvPicPr>
        <p:blipFill>
          <a:blip r:embed="rId6"/>
          <a:stretch>
            <a:fillRect/>
          </a:stretch>
        </p:blipFill>
        <p:spPr>
          <a:xfrm rot="5400000">
            <a:off x="9298200" y="0"/>
            <a:ext cx="2893800" cy="2893800"/>
          </a:xfrm>
          <a:prstGeom prst="rect">
            <a:avLst/>
          </a:prstGeom>
        </p:spPr>
      </p:pic>
      <p:sp>
        <p:nvSpPr>
          <p:cNvPr id="4" name="Slide Number Placeholder 3">
            <a:extLst>
              <a:ext uri="{FF2B5EF4-FFF2-40B4-BE49-F238E27FC236}">
                <a16:creationId xmlns:a16="http://schemas.microsoft.com/office/drawing/2014/main" id="{C6E20F5A-1525-ECDD-1904-20EF876085F4}"/>
              </a:ext>
            </a:extLst>
          </p:cNvPr>
          <p:cNvSpPr>
            <a:spLocks noGrp="1"/>
          </p:cNvSpPr>
          <p:nvPr>
            <p:ph type="sldNum" sz="quarter" idx="12"/>
          </p:nvPr>
        </p:nvSpPr>
        <p:spPr/>
        <p:txBody>
          <a:bodyPr/>
          <a:lstStyle/>
          <a:p>
            <a:fld id="{4B5E67AD-0814-4806-BC25-E15AE4B31F13}" type="slidenum">
              <a:rPr lang="nl-BE" smtClean="0"/>
              <a:t>34</a:t>
            </a:fld>
            <a:endParaRPr lang="en-US"/>
          </a:p>
        </p:txBody>
      </p:sp>
    </p:spTree>
    <p:extLst>
      <p:ext uri="{BB962C8B-B14F-4D97-AF65-F5344CB8AC3E}">
        <p14:creationId xmlns:p14="http://schemas.microsoft.com/office/powerpoint/2010/main" val="2611580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a:t>Maintenance </a:t>
            </a:r>
            <a:r>
              <a:rPr lang="nl-BE" dirty="0" err="1"/>
              <a:t>contracts</a:t>
            </a:r>
            <a:endParaRPr lang="nl-BE" dirty="0"/>
          </a:p>
        </p:txBody>
      </p:sp>
      <p:sp>
        <p:nvSpPr>
          <p:cNvPr id="5" name="Tekstvak 4">
            <a:extLst>
              <a:ext uri="{FF2B5EF4-FFF2-40B4-BE49-F238E27FC236}">
                <a16:creationId xmlns:a16="http://schemas.microsoft.com/office/drawing/2014/main" id="{4ADD5351-E5BC-4CD6-A5BC-236DD1081E06}"/>
              </a:ext>
            </a:extLst>
          </p:cNvPr>
          <p:cNvSpPr txBox="1"/>
          <p:nvPr/>
        </p:nvSpPr>
        <p:spPr>
          <a:xfrm>
            <a:off x="838200" y="1690688"/>
            <a:ext cx="6979299" cy="3990836"/>
          </a:xfrm>
          <a:prstGeom prst="rect">
            <a:avLst/>
          </a:prstGeom>
          <a:noFill/>
        </p:spPr>
        <p:txBody>
          <a:bodyPr wrap="square" rtlCol="0">
            <a:spAutoFit/>
          </a:bodyPr>
          <a:lstStyle/>
          <a:p>
            <a:r>
              <a:rPr lang="nl-BE" sz="1600" b="1">
                <a:solidFill>
                  <a:srgbClr val="FF0000"/>
                </a:solidFill>
                <a:effectLst/>
                <a:latin typeface="FlandersArtSans-Light" panose="00000400000000000000" pitchFamily="2" charset="0"/>
                <a:ea typeface="Calibri" panose="020F0502020204030204" pitchFamily="34" charset="0"/>
                <a:cs typeface="Times New Roman" panose="02020603050405020304" pitchFamily="18" charset="0"/>
              </a:rPr>
              <a:t>ACTIEF ENERGIE &amp; MILIEUBEHEER</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OPVOLGING VERBRUIKEN</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VERIFICATIE METERS</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LOGBOEK &amp; WERKINGSBESCHRIJVINGEN</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REGELTECHNISCHE MAATREGELEN</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DOELSTELLINGEN </a:t>
            </a:r>
            <a:r>
              <a:rPr lang="nl-BE" sz="1600">
                <a:latin typeface="FlandersArtSans-Light" panose="00000400000000000000" pitchFamily="2" charset="0"/>
                <a:ea typeface="Calibri" panose="020F0502020204030204" pitchFamily="34" charset="0"/>
                <a:cs typeface="Times New Roman" panose="02020603050405020304" pitchFamily="18" charset="0"/>
              </a:rPr>
              <a:t>&amp; ENERGIEBESPARENDE </a:t>
            </a:r>
            <a:r>
              <a:rPr lang="nl-BE" sz="1600">
                <a:effectLst/>
                <a:latin typeface="FlandersArtSans-Light" panose="00000400000000000000" pitchFamily="2" charset="0"/>
                <a:ea typeface="Calibri" panose="020F0502020204030204" pitchFamily="34" charset="0"/>
                <a:cs typeface="Times New Roman" panose="02020603050405020304" pitchFamily="18" charset="0"/>
              </a:rPr>
              <a:t>MAATREGELEN</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OORZAAKANALYSE BIJ AFWIJKINGEN</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WETGEVING BEHEERSEN</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ALARMEN</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DESKUNDIGHEID BIJ OPDRACHTNEMER</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MANAGEMENTSYSTEEM</a:t>
            </a:r>
          </a:p>
          <a:p>
            <a:pPr marL="342900" indent="-342900">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KOELMIDDELEN</a:t>
            </a:r>
          </a:p>
          <a:p>
            <a:pPr marL="342900" indent="-342900">
              <a:spcAft>
                <a:spcPts val="800"/>
              </a:spcAft>
              <a:buFont typeface="+mj-lt"/>
              <a:buAutoNum type="arabicPeriod"/>
            </a:pPr>
            <a:r>
              <a:rPr lang="nl-BE" sz="1600">
                <a:effectLst/>
                <a:latin typeface="FlandersArtSans-Light" panose="00000400000000000000" pitchFamily="2" charset="0"/>
                <a:ea typeface="Calibri" panose="020F0502020204030204" pitchFamily="34" charset="0"/>
                <a:cs typeface="Times New Roman" panose="02020603050405020304" pitchFamily="18" charset="0"/>
              </a:rPr>
              <a:t>MILIEUTECHNISCHE RONDGANG VAN DE INSTALLATIES</a:t>
            </a:r>
          </a:p>
          <a:p>
            <a:pPr marL="342900" indent="-342900">
              <a:spcAft>
                <a:spcPts val="800"/>
              </a:spcAft>
              <a:buFont typeface="+mj-lt"/>
              <a:buAutoNum type="arabicPeriod"/>
            </a:pPr>
            <a:endParaRPr lang="nl-BE" sz="1600">
              <a:latin typeface="FlandersArtSans-Light" panose="00000400000000000000" pitchFamily="2" charset="0"/>
              <a:ea typeface="Calibri" panose="020F0502020204030204" pitchFamily="34" charset="0"/>
              <a:cs typeface="Times New Roman" panose="02020603050405020304" pitchFamily="18" charset="0"/>
            </a:endParaRPr>
          </a:p>
          <a:p>
            <a:pPr>
              <a:spcAft>
                <a:spcPts val="800"/>
              </a:spcAft>
            </a:pPr>
            <a:r>
              <a:rPr lang="nl-BE" sz="1600" b="1">
                <a:solidFill>
                  <a:srgbClr val="FF0000"/>
                </a:solidFill>
                <a:effectLst/>
                <a:latin typeface="FlandersArtSans-Light" panose="00000400000000000000" pitchFamily="2" charset="0"/>
                <a:ea typeface="Calibri" panose="020F0502020204030204" pitchFamily="34" charset="0"/>
                <a:cs typeface="Times New Roman" panose="02020603050405020304" pitchFamily="18" charset="0"/>
              </a:rPr>
              <a:t>SERVICE LEVEL RAPPORT</a:t>
            </a:r>
          </a:p>
        </p:txBody>
      </p:sp>
      <p:pic>
        <p:nvPicPr>
          <p:cNvPr id="7" name="Afbeelding 6">
            <a:extLst>
              <a:ext uri="{FF2B5EF4-FFF2-40B4-BE49-F238E27FC236}">
                <a16:creationId xmlns:a16="http://schemas.microsoft.com/office/drawing/2014/main" id="{D154A840-68AA-F1A0-1298-7767FA3A6B75}"/>
              </a:ext>
            </a:extLst>
          </p:cNvPr>
          <p:cNvPicPr>
            <a:picLocks noChangeAspect="1"/>
          </p:cNvPicPr>
          <p:nvPr/>
        </p:nvPicPr>
        <p:blipFill rotWithShape="1">
          <a:blip r:embed="rId3"/>
          <a:srcRect b="24019"/>
          <a:stretch/>
        </p:blipFill>
        <p:spPr>
          <a:xfrm>
            <a:off x="6030825" y="1690688"/>
            <a:ext cx="6161176" cy="3476624"/>
          </a:xfrm>
          <a:prstGeom prst="rect">
            <a:avLst/>
          </a:prstGeom>
        </p:spPr>
      </p:pic>
      <p:sp>
        <p:nvSpPr>
          <p:cNvPr id="3" name="Slide Number Placeholder 2">
            <a:extLst>
              <a:ext uri="{FF2B5EF4-FFF2-40B4-BE49-F238E27FC236}">
                <a16:creationId xmlns:a16="http://schemas.microsoft.com/office/drawing/2014/main" id="{F9EC06B7-03DF-A8FC-FAE6-DB83FEAD8737}"/>
              </a:ext>
            </a:extLst>
          </p:cNvPr>
          <p:cNvSpPr>
            <a:spLocks noGrp="1"/>
          </p:cNvSpPr>
          <p:nvPr>
            <p:ph type="sldNum" sz="quarter" idx="12"/>
          </p:nvPr>
        </p:nvSpPr>
        <p:spPr/>
        <p:txBody>
          <a:bodyPr/>
          <a:lstStyle/>
          <a:p>
            <a:fld id="{4B5E67AD-0814-4806-BC25-E15AE4B31F13}" type="slidenum">
              <a:rPr lang="nl-BE" smtClean="0"/>
              <a:t>35</a:t>
            </a:fld>
            <a:endParaRPr lang="en-US"/>
          </a:p>
        </p:txBody>
      </p:sp>
    </p:spTree>
    <p:extLst>
      <p:ext uri="{BB962C8B-B14F-4D97-AF65-F5344CB8AC3E}">
        <p14:creationId xmlns:p14="http://schemas.microsoft.com/office/powerpoint/2010/main" val="2263672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err="1"/>
              <a:t>Legislative</a:t>
            </a:r>
            <a:r>
              <a:rPr lang="nl-BE" dirty="0"/>
              <a:t> report</a:t>
            </a:r>
          </a:p>
        </p:txBody>
      </p:sp>
      <p:pic>
        <p:nvPicPr>
          <p:cNvPr id="4" name="Afbeelding 3">
            <a:extLst>
              <a:ext uri="{FF2B5EF4-FFF2-40B4-BE49-F238E27FC236}">
                <a16:creationId xmlns:a16="http://schemas.microsoft.com/office/drawing/2014/main" id="{37FA6778-4CE1-4DF2-AAFF-238220850A2A}"/>
              </a:ext>
            </a:extLst>
          </p:cNvPr>
          <p:cNvPicPr>
            <a:picLocks noChangeAspect="1"/>
          </p:cNvPicPr>
          <p:nvPr/>
        </p:nvPicPr>
        <p:blipFill rotWithShape="1">
          <a:blip r:embed="rId3">
            <a:extLst>
              <a:ext uri="{28A0092B-C50C-407E-A947-70E740481C1C}">
                <a14:useLocalDpi xmlns:a14="http://schemas.microsoft.com/office/drawing/2010/main" val="0"/>
              </a:ext>
            </a:extLst>
          </a:blip>
          <a:srcRect r="17347"/>
          <a:stretch/>
        </p:blipFill>
        <p:spPr>
          <a:xfrm>
            <a:off x="0" y="1595438"/>
            <a:ext cx="12192000" cy="5262562"/>
          </a:xfrm>
          <a:prstGeom prst="rect">
            <a:avLst/>
          </a:prstGeom>
        </p:spPr>
      </p:pic>
      <p:sp>
        <p:nvSpPr>
          <p:cNvPr id="3" name="Slide Number Placeholder 2">
            <a:extLst>
              <a:ext uri="{FF2B5EF4-FFF2-40B4-BE49-F238E27FC236}">
                <a16:creationId xmlns:a16="http://schemas.microsoft.com/office/drawing/2014/main" id="{18A5E95E-6893-87D5-BEB1-872111A27ED4}"/>
              </a:ext>
            </a:extLst>
          </p:cNvPr>
          <p:cNvSpPr>
            <a:spLocks noGrp="1"/>
          </p:cNvSpPr>
          <p:nvPr>
            <p:ph type="sldNum" sz="quarter" idx="12"/>
          </p:nvPr>
        </p:nvSpPr>
        <p:spPr/>
        <p:txBody>
          <a:bodyPr/>
          <a:lstStyle/>
          <a:p>
            <a:fld id="{4B5E67AD-0814-4806-BC25-E15AE4B31F13}" type="slidenum">
              <a:rPr lang="nl-BE" smtClean="0"/>
              <a:t>36</a:t>
            </a:fld>
            <a:endParaRPr lang="en-US"/>
          </a:p>
        </p:txBody>
      </p:sp>
    </p:spTree>
    <p:extLst>
      <p:ext uri="{BB962C8B-B14F-4D97-AF65-F5344CB8AC3E}">
        <p14:creationId xmlns:p14="http://schemas.microsoft.com/office/powerpoint/2010/main" val="3063898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a:t>Tests </a:t>
            </a:r>
            <a:r>
              <a:rPr lang="nl-BE" dirty="0" err="1"/>
              <a:t>and</a:t>
            </a:r>
            <a:r>
              <a:rPr lang="nl-BE" dirty="0"/>
              <a:t> </a:t>
            </a:r>
            <a:r>
              <a:rPr lang="nl-BE" dirty="0" err="1"/>
              <a:t>certificates</a:t>
            </a:r>
            <a:endParaRPr lang="nl-BE" dirty="0"/>
          </a:p>
        </p:txBody>
      </p:sp>
      <p:pic>
        <p:nvPicPr>
          <p:cNvPr id="4" name="Afbeelding 3">
            <a:extLst>
              <a:ext uri="{FF2B5EF4-FFF2-40B4-BE49-F238E27FC236}">
                <a16:creationId xmlns:a16="http://schemas.microsoft.com/office/drawing/2014/main" id="{261E87C4-D1D0-4B7B-85ED-207E81FC2CCC}"/>
              </a:ext>
            </a:extLst>
          </p:cNvPr>
          <p:cNvPicPr>
            <a:picLocks noChangeAspect="1"/>
          </p:cNvPicPr>
          <p:nvPr/>
        </p:nvPicPr>
        <p:blipFill rotWithShape="1">
          <a:blip r:embed="rId3"/>
          <a:srcRect l="1982" b="19955"/>
          <a:stretch/>
        </p:blipFill>
        <p:spPr>
          <a:xfrm>
            <a:off x="579349" y="1568026"/>
            <a:ext cx="7010719" cy="3361326"/>
          </a:xfrm>
          <a:prstGeom prst="rect">
            <a:avLst/>
          </a:prstGeom>
        </p:spPr>
      </p:pic>
      <p:pic>
        <p:nvPicPr>
          <p:cNvPr id="3" name="Afbeelding 2">
            <a:extLst>
              <a:ext uri="{FF2B5EF4-FFF2-40B4-BE49-F238E27FC236}">
                <a16:creationId xmlns:a16="http://schemas.microsoft.com/office/drawing/2014/main" id="{512EE863-F006-0783-DCAC-A893825D4E71}"/>
              </a:ext>
            </a:extLst>
          </p:cNvPr>
          <p:cNvPicPr>
            <a:picLocks noChangeAspect="1"/>
          </p:cNvPicPr>
          <p:nvPr/>
        </p:nvPicPr>
        <p:blipFill>
          <a:blip r:embed="rId4"/>
          <a:stretch>
            <a:fillRect/>
          </a:stretch>
        </p:blipFill>
        <p:spPr>
          <a:xfrm>
            <a:off x="5283652" y="2893588"/>
            <a:ext cx="6908348" cy="3964411"/>
          </a:xfrm>
          <a:prstGeom prst="rect">
            <a:avLst/>
          </a:prstGeom>
        </p:spPr>
      </p:pic>
      <p:sp>
        <p:nvSpPr>
          <p:cNvPr id="5" name="Slide Number Placeholder 4">
            <a:extLst>
              <a:ext uri="{FF2B5EF4-FFF2-40B4-BE49-F238E27FC236}">
                <a16:creationId xmlns:a16="http://schemas.microsoft.com/office/drawing/2014/main" id="{52FE0ED2-DAA9-4938-779D-98C944A2C670}"/>
              </a:ext>
            </a:extLst>
          </p:cNvPr>
          <p:cNvSpPr>
            <a:spLocks noGrp="1"/>
          </p:cNvSpPr>
          <p:nvPr>
            <p:ph type="sldNum" sz="quarter" idx="12"/>
          </p:nvPr>
        </p:nvSpPr>
        <p:spPr/>
        <p:txBody>
          <a:bodyPr/>
          <a:lstStyle/>
          <a:p>
            <a:fld id="{4B5E67AD-0814-4806-BC25-E15AE4B31F13}" type="slidenum">
              <a:rPr lang="nl-BE" smtClean="0"/>
              <a:t>37</a:t>
            </a:fld>
            <a:endParaRPr lang="en-US"/>
          </a:p>
        </p:txBody>
      </p:sp>
    </p:spTree>
    <p:extLst>
      <p:ext uri="{BB962C8B-B14F-4D97-AF65-F5344CB8AC3E}">
        <p14:creationId xmlns:p14="http://schemas.microsoft.com/office/powerpoint/2010/main" val="1969661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a:extLst>
              <a:ext uri="{FF2B5EF4-FFF2-40B4-BE49-F238E27FC236}">
                <a16:creationId xmlns:a16="http://schemas.microsoft.com/office/drawing/2014/main" id="{4169D011-34B4-3819-6D88-4971D3116EBA}"/>
              </a:ext>
            </a:extLst>
          </p:cNvPr>
          <p:cNvPicPr>
            <a:picLocks noChangeAspect="1"/>
          </p:cNvPicPr>
          <p:nvPr/>
        </p:nvPicPr>
        <p:blipFill rotWithShape="1">
          <a:blip r:embed="rId3">
            <a:alphaModFix amt="20000"/>
          </a:blip>
          <a:srcRect t="1295" b="6130"/>
          <a:stretch/>
        </p:blipFill>
        <p:spPr>
          <a:xfrm>
            <a:off x="20" y="1282"/>
            <a:ext cx="12191980" cy="6856718"/>
          </a:xfrm>
          <a:prstGeom prst="rect">
            <a:avLst/>
          </a:prstGeom>
        </p:spPr>
      </p:pic>
      <p:sp>
        <p:nvSpPr>
          <p:cNvPr id="3" name="Tijdelijke aanduiding voor tekst 2">
            <a:extLst>
              <a:ext uri="{FF2B5EF4-FFF2-40B4-BE49-F238E27FC236}">
                <a16:creationId xmlns:a16="http://schemas.microsoft.com/office/drawing/2014/main" id="{E4EF39D8-597E-8392-D575-02CF6E2CA3E7}"/>
              </a:ext>
            </a:extLst>
          </p:cNvPr>
          <p:cNvSpPr txBox="1">
            <a:spLocks/>
          </p:cNvSpPr>
          <p:nvPr/>
        </p:nvSpPr>
        <p:spPr>
          <a:xfrm>
            <a:off x="838200" y="1690688"/>
            <a:ext cx="5552090" cy="2250692"/>
          </a:xfrm>
          <a:prstGeom prst="rect">
            <a:avLst/>
          </a:prstGeom>
        </p:spPr>
        <p:txBody>
          <a:bodyPr vert="horz" lIns="91440" tIns="45720" rIns="91440" bIns="45720" rtlCol="0" anchor="ctr">
            <a:normAutofit/>
          </a:bodyPr>
          <a:lstStyle>
            <a:defPPr>
              <a:defRPr lang="nl-B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000" i="1" dirty="0">
                <a:solidFill>
                  <a:schemeClr val="tx1"/>
                </a:solidFill>
              </a:rPr>
              <a:t>Transformers, Permanently installed batteries, Charging stations for electric vehicles, Emergency groups (diesel engine and diesel tank), Vehicle storage, Refrigeration installations, Combustion installations, Storage of hazardous products or waste, Air compressors, Gas extinguishing systems, Water purification, Ventilation,...</a:t>
            </a:r>
          </a:p>
          <a:p>
            <a:endParaRPr lang="nl-BE" dirty="0">
              <a:solidFill>
                <a:schemeClr val="tx1"/>
              </a:solidFill>
            </a:endParaRPr>
          </a:p>
        </p:txBody>
      </p:sp>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err="1"/>
              <a:t>Conformity</a:t>
            </a:r>
            <a:r>
              <a:rPr lang="nl-BE" dirty="0"/>
              <a:t> Audits</a:t>
            </a:r>
          </a:p>
        </p:txBody>
      </p:sp>
      <p:pic>
        <p:nvPicPr>
          <p:cNvPr id="1028" name="Picture 4" descr="Overload | Princeton University Press">
            <a:extLst>
              <a:ext uri="{FF2B5EF4-FFF2-40B4-BE49-F238E27FC236}">
                <a16:creationId xmlns:a16="http://schemas.microsoft.com/office/drawing/2014/main" id="{4D8C6E06-5D8C-EA3C-BC21-2D901A534B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05" r="32621" b="16765"/>
          <a:stretch/>
        </p:blipFill>
        <p:spPr bwMode="auto">
          <a:xfrm>
            <a:off x="6768663" y="13138"/>
            <a:ext cx="5423318" cy="6854423"/>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138E207-DDB1-4932-8317-CCEB3528815B}"/>
              </a:ext>
            </a:extLst>
          </p:cNvPr>
          <p:cNvSpPr/>
          <p:nvPr/>
        </p:nvSpPr>
        <p:spPr>
          <a:xfrm rot="-1320000">
            <a:off x="3120377" y="3800616"/>
            <a:ext cx="6125716" cy="1754326"/>
          </a:xfrm>
          <a:prstGeom prst="rect">
            <a:avLst/>
          </a:prstGeom>
          <a:solidFill>
            <a:schemeClr val="bg1"/>
          </a:solidFill>
        </p:spPr>
        <p:txBody>
          <a:bodyPr wrap="none" lIns="91440" tIns="45720" rIns="91440" bIns="45720">
            <a:spAutoFit/>
          </a:bodyPr>
          <a:lstStyle/>
          <a:p>
            <a:pPr algn="ctr"/>
            <a:r>
              <a:rPr lang="nl-NL" sz="5400" b="1"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rPr>
              <a:t>Framework contract </a:t>
            </a:r>
          </a:p>
          <a:p>
            <a:pPr algn="ctr"/>
            <a:r>
              <a:rPr lang="nl-NL" sz="5400" b="1" dirty="0">
                <a:ln>
                  <a:solidFill>
                    <a:srgbClr val="FF0000"/>
                  </a:solidFill>
                </a:ln>
                <a:solidFill>
                  <a:srgbClr val="FF0000"/>
                </a:solidFill>
                <a:effectLst>
                  <a:outerShdw blurRad="38100" dist="19050" dir="2700000" algn="tl" rotWithShape="0">
                    <a:schemeClr val="dk1">
                      <a:lumMod val="50000"/>
                      <a:alpha val="40000"/>
                    </a:schemeClr>
                  </a:outerShdw>
                </a:effectLst>
                <a:latin typeface="FlandersArtSans-Regular" panose="00000500000000000000" pitchFamily="2" charset="0"/>
              </a:rPr>
              <a:t>Compliance</a:t>
            </a:r>
          </a:p>
        </p:txBody>
      </p:sp>
      <p:sp>
        <p:nvSpPr>
          <p:cNvPr id="4" name="Slide Number Placeholder 3">
            <a:extLst>
              <a:ext uri="{FF2B5EF4-FFF2-40B4-BE49-F238E27FC236}">
                <a16:creationId xmlns:a16="http://schemas.microsoft.com/office/drawing/2014/main" id="{3992C57B-E780-6057-37B6-D5A5F07E2FBF}"/>
              </a:ext>
            </a:extLst>
          </p:cNvPr>
          <p:cNvSpPr>
            <a:spLocks noGrp="1"/>
          </p:cNvSpPr>
          <p:nvPr>
            <p:ph type="sldNum" sz="quarter" idx="12"/>
          </p:nvPr>
        </p:nvSpPr>
        <p:spPr/>
        <p:txBody>
          <a:bodyPr/>
          <a:lstStyle/>
          <a:p>
            <a:fld id="{4B5E67AD-0814-4806-BC25-E15AE4B31F13}" type="slidenum">
              <a:rPr lang="nl-BE" smtClean="0"/>
              <a:t>38</a:t>
            </a:fld>
            <a:endParaRPr lang="en-US"/>
          </a:p>
        </p:txBody>
      </p:sp>
    </p:spTree>
    <p:extLst>
      <p:ext uri="{BB962C8B-B14F-4D97-AF65-F5344CB8AC3E}">
        <p14:creationId xmlns:p14="http://schemas.microsoft.com/office/powerpoint/2010/main" val="41752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anim calcmode="lin" valueType="num">
                                      <p:cBhvr>
                                        <p:cTn id="8" dur="2000" fill="hold"/>
                                        <p:tgtEl>
                                          <p:spTgt spid="1028"/>
                                        </p:tgtEl>
                                        <p:attrNameLst>
                                          <p:attrName>ppt_w</p:attrName>
                                        </p:attrNameLst>
                                      </p:cBhvr>
                                      <p:tavLst>
                                        <p:tav tm="0" fmla="#ppt_w*sin(2.5*pi*$)">
                                          <p:val>
                                            <p:fltVal val="0"/>
                                          </p:val>
                                        </p:tav>
                                        <p:tav tm="100000">
                                          <p:val>
                                            <p:fltVal val="1"/>
                                          </p:val>
                                        </p:tav>
                                      </p:tavLst>
                                    </p:anim>
                                    <p:anim calcmode="lin" valueType="num">
                                      <p:cBhvr>
                                        <p:cTn id="9"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2865E6-ECCC-47EB-B7A9-F8E384C93814}"/>
              </a:ext>
            </a:extLst>
          </p:cNvPr>
          <p:cNvSpPr>
            <a:spLocks noGrp="1"/>
          </p:cNvSpPr>
          <p:nvPr>
            <p:ph type="title"/>
          </p:nvPr>
        </p:nvSpPr>
        <p:spPr/>
        <p:txBody>
          <a:bodyPr/>
          <a:lstStyle/>
          <a:p>
            <a:r>
              <a:rPr lang="nl-BE" dirty="0"/>
              <a:t>Performance </a:t>
            </a:r>
            <a:r>
              <a:rPr lang="nl-BE" dirty="0" err="1"/>
              <a:t>reports</a:t>
            </a:r>
            <a:r>
              <a:rPr lang="nl-BE" dirty="0"/>
              <a:t> </a:t>
            </a:r>
            <a:r>
              <a:rPr lang="nl-BE" dirty="0" err="1"/>
              <a:t>and</a:t>
            </a:r>
            <a:r>
              <a:rPr lang="nl-BE" dirty="0"/>
              <a:t> </a:t>
            </a:r>
            <a:r>
              <a:rPr lang="nl-BE" dirty="0" err="1"/>
              <a:t>alarms</a:t>
            </a:r>
            <a:endParaRPr lang="nl-BE" dirty="0"/>
          </a:p>
        </p:txBody>
      </p:sp>
      <p:pic>
        <p:nvPicPr>
          <p:cNvPr id="49" name="Afbeelding 48">
            <a:extLst>
              <a:ext uri="{FF2B5EF4-FFF2-40B4-BE49-F238E27FC236}">
                <a16:creationId xmlns:a16="http://schemas.microsoft.com/office/drawing/2014/main" id="{1060771F-A469-4739-B6C7-A37C5BB3A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758" y="3409948"/>
            <a:ext cx="30483" cy="38103"/>
          </a:xfrm>
          <a:prstGeom prst="rect">
            <a:avLst/>
          </a:prstGeom>
        </p:spPr>
      </p:pic>
      <p:pic>
        <p:nvPicPr>
          <p:cNvPr id="53" name="Afbeelding 52">
            <a:extLst>
              <a:ext uri="{FF2B5EF4-FFF2-40B4-BE49-F238E27FC236}">
                <a16:creationId xmlns:a16="http://schemas.microsoft.com/office/drawing/2014/main" id="{42D8D4AD-1D96-4422-8FE5-DF76EEA78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42" y="1454168"/>
            <a:ext cx="4700621" cy="3214692"/>
          </a:xfrm>
          <a:prstGeom prst="rect">
            <a:avLst/>
          </a:prstGeom>
        </p:spPr>
      </p:pic>
      <p:pic>
        <p:nvPicPr>
          <p:cNvPr id="83" name="Afbeelding 82">
            <a:extLst>
              <a:ext uri="{FF2B5EF4-FFF2-40B4-BE49-F238E27FC236}">
                <a16:creationId xmlns:a16="http://schemas.microsoft.com/office/drawing/2014/main" id="{5E225175-ED95-4663-914F-8096EF2DD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773890"/>
            <a:ext cx="4700621" cy="2084110"/>
          </a:xfrm>
          <a:prstGeom prst="rect">
            <a:avLst/>
          </a:prstGeom>
        </p:spPr>
      </p:pic>
      <p:sp>
        <p:nvSpPr>
          <p:cNvPr id="14" name="Tijdelijke aanduiding voor tekst 24">
            <a:extLst>
              <a:ext uri="{FF2B5EF4-FFF2-40B4-BE49-F238E27FC236}">
                <a16:creationId xmlns:a16="http://schemas.microsoft.com/office/drawing/2014/main" id="{09D317D1-7C4D-4FE0-86C7-9BBE5927CE2E}"/>
              </a:ext>
            </a:extLst>
          </p:cNvPr>
          <p:cNvSpPr txBox="1">
            <a:spLocks/>
          </p:cNvSpPr>
          <p:nvPr/>
        </p:nvSpPr>
        <p:spPr>
          <a:xfrm>
            <a:off x="5916925" y="4077319"/>
            <a:ext cx="6164580" cy="493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2"/>
            </a:pPr>
            <a:endParaRPr lang="nl-BE">
              <a:solidFill>
                <a:schemeClr val="bg1">
                  <a:lumMod val="50000"/>
                </a:schemeClr>
              </a:solidFill>
              <a:latin typeface="FlandersArtSans-Light" panose="00000400000000000000" pitchFamily="2" charset="0"/>
            </a:endParaRPr>
          </a:p>
        </p:txBody>
      </p:sp>
      <p:pic>
        <p:nvPicPr>
          <p:cNvPr id="5" name="Afbeelding 4">
            <a:extLst>
              <a:ext uri="{FF2B5EF4-FFF2-40B4-BE49-F238E27FC236}">
                <a16:creationId xmlns:a16="http://schemas.microsoft.com/office/drawing/2014/main" id="{1060771F-A469-4739-B6C7-A37C5BB3A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587" y="5002190"/>
            <a:ext cx="30483" cy="38103"/>
          </a:xfrm>
          <a:prstGeom prst="rect">
            <a:avLst/>
          </a:prstGeom>
        </p:spPr>
      </p:pic>
      <p:pic>
        <p:nvPicPr>
          <p:cNvPr id="6" name="Afbeelding 5">
            <a:extLst>
              <a:ext uri="{FF2B5EF4-FFF2-40B4-BE49-F238E27FC236}">
                <a16:creationId xmlns:a16="http://schemas.microsoft.com/office/drawing/2014/main" id="{C9800434-7871-4BA1-A44A-C9947A1D35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925" y="1641476"/>
            <a:ext cx="5187234" cy="2448122"/>
          </a:xfrm>
          <a:prstGeom prst="rect">
            <a:avLst/>
          </a:prstGeom>
        </p:spPr>
      </p:pic>
      <p:pic>
        <p:nvPicPr>
          <p:cNvPr id="8" name="Afbeelding 7">
            <a:extLst>
              <a:ext uri="{FF2B5EF4-FFF2-40B4-BE49-F238E27FC236}">
                <a16:creationId xmlns:a16="http://schemas.microsoft.com/office/drawing/2014/main" id="{19B4CDC5-DADD-4EAD-9ACF-04C7F47A2B3A}"/>
              </a:ext>
            </a:extLst>
          </p:cNvPr>
          <p:cNvPicPr>
            <a:picLocks noChangeAspect="1"/>
          </p:cNvPicPr>
          <p:nvPr/>
        </p:nvPicPr>
        <p:blipFill>
          <a:blip r:embed="rId7"/>
          <a:stretch>
            <a:fillRect/>
          </a:stretch>
        </p:blipFill>
        <p:spPr>
          <a:xfrm>
            <a:off x="5635310" y="4023526"/>
            <a:ext cx="5476104" cy="2798303"/>
          </a:xfrm>
          <a:prstGeom prst="rect">
            <a:avLst/>
          </a:prstGeom>
        </p:spPr>
      </p:pic>
      <p:sp>
        <p:nvSpPr>
          <p:cNvPr id="2" name="Slide Number Placeholder 1">
            <a:extLst>
              <a:ext uri="{FF2B5EF4-FFF2-40B4-BE49-F238E27FC236}">
                <a16:creationId xmlns:a16="http://schemas.microsoft.com/office/drawing/2014/main" id="{777B5B77-D1B7-4F2E-E328-2DA1755BDAAF}"/>
              </a:ext>
            </a:extLst>
          </p:cNvPr>
          <p:cNvSpPr>
            <a:spLocks noGrp="1"/>
          </p:cNvSpPr>
          <p:nvPr>
            <p:ph type="sldNum" sz="quarter" idx="12"/>
          </p:nvPr>
        </p:nvSpPr>
        <p:spPr/>
        <p:txBody>
          <a:bodyPr/>
          <a:lstStyle/>
          <a:p>
            <a:fld id="{4B5E67AD-0814-4806-BC25-E15AE4B31F13}" type="slidenum">
              <a:rPr lang="nl-BE" smtClean="0"/>
              <a:t>39</a:t>
            </a:fld>
            <a:endParaRPr lang="en-US"/>
          </a:p>
        </p:txBody>
      </p:sp>
    </p:spTree>
    <p:extLst>
      <p:ext uri="{BB962C8B-B14F-4D97-AF65-F5344CB8AC3E}">
        <p14:creationId xmlns:p14="http://schemas.microsoft.com/office/powerpoint/2010/main" val="29328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BB838478-724E-4CEE-AA40-960292209C23}"/>
              </a:ext>
            </a:extLst>
          </p:cNvPr>
          <p:cNvGrpSpPr/>
          <p:nvPr/>
        </p:nvGrpSpPr>
        <p:grpSpPr>
          <a:xfrm>
            <a:off x="3077661" y="1951497"/>
            <a:ext cx="7517188" cy="3543929"/>
            <a:chOff x="3077661" y="1951497"/>
            <a:chExt cx="7517188" cy="3543929"/>
          </a:xfrm>
        </p:grpSpPr>
        <p:sp>
          <p:nvSpPr>
            <p:cNvPr id="38" name="Rechthoek: afgeronde hoeken 37">
              <a:extLst>
                <a:ext uri="{FF2B5EF4-FFF2-40B4-BE49-F238E27FC236}">
                  <a16:creationId xmlns:a16="http://schemas.microsoft.com/office/drawing/2014/main" id="{CE8E6A77-98F2-4B5C-87D6-6C7FD5683CCC}"/>
                </a:ext>
              </a:extLst>
            </p:cNvPr>
            <p:cNvSpPr/>
            <p:nvPr/>
          </p:nvSpPr>
          <p:spPr>
            <a:xfrm>
              <a:off x="3077929" y="3368896"/>
              <a:ext cx="6916754" cy="1091707"/>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chemeClr val="accent4"/>
                  </a:solidFill>
                  <a:effectLst/>
                  <a:uLnTx/>
                  <a:uFillTx/>
                  <a:latin typeface="Calibri" panose="020F0502020204030204"/>
                  <a:ea typeface="+mn-ea"/>
                  <a:cs typeface="+mn-cs"/>
                </a:rPr>
                <a:t>PURCHASE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chemeClr val="accent4"/>
                  </a:solidFill>
                  <a:effectLst/>
                  <a:uLnTx/>
                  <a:uFillTx/>
                  <a:latin typeface="Calibri" panose="020F0502020204030204"/>
                  <a:ea typeface="+mn-ea"/>
                  <a:cs typeface="+mn-cs"/>
                </a:rPr>
                <a:t>COMMUNICATION/HR</a:t>
              </a:r>
            </a:p>
            <a:p>
              <a:pPr marL="0" marR="0" lvl="0" indent="0" algn="r" defTabSz="914400" rtl="0" eaLnBrk="1" fontAlgn="auto" latinLnBrk="0" hangingPunct="1">
                <a:lnSpc>
                  <a:spcPct val="100000"/>
                </a:lnSpc>
                <a:spcBef>
                  <a:spcPts val="0"/>
                </a:spcBef>
                <a:spcAft>
                  <a:spcPts val="0"/>
                </a:spcAft>
                <a:buClrTx/>
                <a:buSzTx/>
                <a:buFontTx/>
                <a:buNone/>
                <a:tabLst/>
                <a:defRPr/>
              </a:pPr>
              <a:r>
                <a:rPr lang="en" b="1" dirty="0">
                  <a:solidFill>
                    <a:schemeClr val="accent4"/>
                  </a:solidFill>
                  <a:latin typeface="Calibri" panose="020F0502020204030204"/>
                </a:rPr>
                <a:t>BUILDING </a:t>
              </a:r>
              <a:r>
                <a:rPr kumimoji="0" lang="en" sz="1800" b="1" i="0" u="none" strike="noStrike" kern="1200" cap="none" spc="0" normalizeH="0" baseline="0" noProof="0" dirty="0">
                  <a:ln>
                    <a:noFill/>
                  </a:ln>
                  <a:solidFill>
                    <a:schemeClr val="accent4"/>
                  </a:solidFill>
                  <a:effectLst/>
                  <a:uLnTx/>
                  <a:uFillTx/>
                  <a:latin typeface="Calibri" panose="020F0502020204030204"/>
                  <a:ea typeface="+mn-ea"/>
                  <a:cs typeface="+mn-cs"/>
                </a:rPr>
                <a:t>PROJECTS</a:t>
              </a:r>
            </a:p>
          </p:txBody>
        </p:sp>
        <p:sp>
          <p:nvSpPr>
            <p:cNvPr id="36" name="Rechthoek: afgeronde hoeken 35">
              <a:extLst>
                <a:ext uri="{FF2B5EF4-FFF2-40B4-BE49-F238E27FC236}">
                  <a16:creationId xmlns:a16="http://schemas.microsoft.com/office/drawing/2014/main" id="{CE3F2B66-BADE-4192-BD0F-3BF84CFAF05D}"/>
                </a:ext>
              </a:extLst>
            </p:cNvPr>
            <p:cNvSpPr/>
            <p:nvPr/>
          </p:nvSpPr>
          <p:spPr>
            <a:xfrm>
              <a:off x="3077661" y="4460608"/>
              <a:ext cx="6916755" cy="1034818"/>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schemeClr val="accent4"/>
                  </a:solidFill>
                  <a:effectLst/>
                  <a:uLnTx/>
                  <a:uFillTx/>
                  <a:latin typeface="Calibri" panose="020F0502020204030204"/>
                  <a:ea typeface="+mn-ea"/>
                  <a:cs typeface="+mn-cs"/>
                </a:rPr>
                <a:t>FACILITY MANAGEMENT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schemeClr val="accent4"/>
                  </a:solidFill>
                  <a:effectLst/>
                  <a:uLnTx/>
                  <a:uFillTx/>
                  <a:latin typeface="Calibri" panose="020F0502020204030204"/>
                  <a:ea typeface="+mn-ea"/>
                  <a:cs typeface="+mn-cs"/>
                </a:rPr>
                <a:t>INTERNAL CONTROL</a:t>
              </a:r>
            </a:p>
          </p:txBody>
        </p:sp>
        <p:sp>
          <p:nvSpPr>
            <p:cNvPr id="41" name="Rechthoek: afgeronde hoeken 40">
              <a:extLst>
                <a:ext uri="{FF2B5EF4-FFF2-40B4-BE49-F238E27FC236}">
                  <a16:creationId xmlns:a16="http://schemas.microsoft.com/office/drawing/2014/main" id="{B2E486AD-C261-4D9D-B0D2-A511D3950A66}"/>
                </a:ext>
              </a:extLst>
            </p:cNvPr>
            <p:cNvSpPr/>
            <p:nvPr/>
          </p:nvSpPr>
          <p:spPr>
            <a:xfrm>
              <a:off x="3082143" y="1951497"/>
              <a:ext cx="6912274" cy="1417399"/>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kumimoji="0" lang="en" sz="1800" b="1" i="0" u="none" strike="noStrike" kern="1200" cap="none" spc="0" normalizeH="0" baseline="0" noProof="0" dirty="0">
                  <a:ln>
                    <a:noFill/>
                  </a:ln>
                  <a:solidFill>
                    <a:schemeClr val="accent4"/>
                  </a:solidFill>
                  <a:effectLst/>
                  <a:uLnTx/>
                  <a:uFillTx/>
                  <a:latin typeface="Calibri" panose="020F0502020204030204"/>
                  <a:ea typeface="+mn-ea"/>
                  <a:cs typeface="+mn-cs"/>
                </a:rPr>
                <a:t>MANAGING BOARD</a:t>
              </a:r>
            </a:p>
            <a:p>
              <a:pPr algn="r">
                <a:defRPr/>
              </a:pPr>
              <a:r>
                <a:rPr lang="en" b="1" dirty="0">
                  <a:solidFill>
                    <a:schemeClr val="accent4"/>
                  </a:solidFill>
                  <a:latin typeface="Calibri" panose="020F0502020204030204"/>
                </a:rPr>
                <a:t>PROPERTY</a:t>
              </a:r>
              <a:endParaRPr kumimoji="0" lang="nl-BE" sz="1800" b="1" i="0" u="none" strike="noStrike" kern="1200" cap="none" spc="0" normalizeH="0" baseline="0" noProof="0" dirty="0">
                <a:ln>
                  <a:noFill/>
                </a:ln>
                <a:solidFill>
                  <a:schemeClr val="accent4"/>
                </a:solidFill>
                <a:effectLst/>
                <a:uLnTx/>
                <a:uFillTx/>
                <a:latin typeface="Calibri" panose="020F0502020204030204"/>
                <a:ea typeface="+mn-ea"/>
                <a:cs typeface="+mn-cs"/>
              </a:endParaRPr>
            </a:p>
          </p:txBody>
        </p:sp>
        <p:sp>
          <p:nvSpPr>
            <p:cNvPr id="58" name="Tekstvak 57">
              <a:extLst>
                <a:ext uri="{FF2B5EF4-FFF2-40B4-BE49-F238E27FC236}">
                  <a16:creationId xmlns:a16="http://schemas.microsoft.com/office/drawing/2014/main" id="{AB3E6AB7-4915-414C-99BE-17A790BCB59A}"/>
                </a:ext>
              </a:extLst>
            </p:cNvPr>
            <p:cNvSpPr txBox="1"/>
            <p:nvPr/>
          </p:nvSpPr>
          <p:spPr>
            <a:xfrm flipH="1">
              <a:off x="10059477" y="1951497"/>
              <a:ext cx="535372" cy="3543927"/>
            </a:xfrm>
            <a:prstGeom prst="rect">
              <a:avLst/>
            </a:prstGeom>
            <a:noFill/>
          </p:spPr>
          <p:txBody>
            <a:bodyPr vert="wordA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prstClr val="white"/>
                  </a:solidFill>
                  <a:effectLst/>
                  <a:uLnTx/>
                  <a:uFillTx/>
                  <a:latin typeface="Calibri" panose="020F0502020204030204"/>
                  <a:ea typeface="+mn-ea"/>
                  <a:cs typeface="+mn-cs"/>
                </a:rPr>
                <a:t>TECHNICAL MANAGEMENT</a:t>
              </a:r>
            </a:p>
          </p:txBody>
        </p:sp>
      </p:grpSp>
      <p:pic>
        <p:nvPicPr>
          <p:cNvPr id="42" name="Afbeelding 3" descr="Vernieuwen">
            <a:extLst>
              <a:ext uri="{FF2B5EF4-FFF2-40B4-BE49-F238E27FC236}">
                <a16:creationId xmlns:a16="http://schemas.microsoft.com/office/drawing/2014/main" id="{41FA7C9A-7215-4650-B3A8-365F9BE7D8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2839578" y="3311216"/>
            <a:ext cx="2844454" cy="3327944"/>
          </a:xfrm>
          <a:prstGeom prst="rect">
            <a:avLst/>
          </a:prstGeom>
        </p:spPr>
      </p:pic>
      <p:sp>
        <p:nvSpPr>
          <p:cNvPr id="43" name="Rechthoek: afgeronde hoeken 42">
            <a:extLst>
              <a:ext uri="{FF2B5EF4-FFF2-40B4-BE49-F238E27FC236}">
                <a16:creationId xmlns:a16="http://schemas.microsoft.com/office/drawing/2014/main" id="{965E955C-AB57-41AC-8EC3-23FFAAAFFCB2}"/>
              </a:ext>
            </a:extLst>
          </p:cNvPr>
          <p:cNvSpPr/>
          <p:nvPr/>
        </p:nvSpPr>
        <p:spPr>
          <a:xfrm>
            <a:off x="3482168" y="2176083"/>
            <a:ext cx="1583328" cy="440689"/>
          </a:xfrm>
          <a:prstGeom prst="round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600">
                <a:ln w="0"/>
                <a:solidFill>
                  <a:prstClr val="black"/>
                </a:solidFill>
                <a:latin typeface="Calibri" panose="020F0502020204030204"/>
              </a:rPr>
              <a:t>Policy</a:t>
            </a:r>
            <a:r>
              <a:rPr kumimoji="0" lang="en" sz="1600" b="0" i="0" u="none" strike="noStrike" kern="1200" cap="none" spc="0" normalizeH="0" baseline="0" noProof="0" err="1">
                <a:ln w="0"/>
                <a:solidFill>
                  <a:prstClr val="black"/>
                </a:solidFill>
                <a:effectLst/>
                <a:uLnTx/>
                <a:uFillTx/>
                <a:latin typeface="Calibri" panose="020F0502020204030204"/>
                <a:ea typeface="+mn-ea"/>
                <a:cs typeface="+mn-cs"/>
              </a:rPr>
              <a:t>​</a:t>
            </a:r>
            <a:endParaRPr kumimoji="0" lang="nl-BE" sz="1600" b="0" i="0" u="none" strike="noStrike" kern="1200" cap="none" spc="0" normalizeH="0" baseline="0" noProof="0">
              <a:ln w="0"/>
              <a:solidFill>
                <a:prstClr val="black"/>
              </a:solidFill>
              <a:effectLst/>
              <a:uLnTx/>
              <a:uFillTx/>
              <a:latin typeface="Calibri" panose="020F0502020204030204"/>
              <a:ea typeface="+mn-ea"/>
              <a:cs typeface="+mn-cs"/>
            </a:endParaRPr>
          </a:p>
        </p:txBody>
      </p:sp>
      <p:sp>
        <p:nvSpPr>
          <p:cNvPr id="44" name="Rechthoek: afgeronde hoeken 43">
            <a:extLst>
              <a:ext uri="{FF2B5EF4-FFF2-40B4-BE49-F238E27FC236}">
                <a16:creationId xmlns:a16="http://schemas.microsoft.com/office/drawing/2014/main" id="{8F116342-941E-4E80-B21F-AA6B8F47D9A3}"/>
              </a:ext>
            </a:extLst>
          </p:cNvPr>
          <p:cNvSpPr/>
          <p:nvPr/>
        </p:nvSpPr>
        <p:spPr>
          <a:xfrm>
            <a:off x="3482168" y="2827102"/>
            <a:ext cx="1583328" cy="440689"/>
          </a:xfrm>
          <a:prstGeom prst="round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w="0"/>
                <a:solidFill>
                  <a:prstClr val="black"/>
                </a:solidFill>
                <a:effectLst/>
                <a:uLnTx/>
                <a:uFillTx/>
                <a:latin typeface="Calibri" panose="020F0502020204030204"/>
                <a:ea typeface="+mn-ea"/>
                <a:cs typeface="+mn-cs"/>
              </a:rPr>
              <a:t>Plan​</a:t>
            </a:r>
            <a:endParaRPr kumimoji="0" lang="nl-BE" sz="1600" b="0" i="0" u="none" strike="noStrike" kern="1200" cap="none" spc="0" normalizeH="0" baseline="0" noProof="0" dirty="0">
              <a:ln w="0"/>
              <a:solidFill>
                <a:prstClr val="black"/>
              </a:solidFill>
              <a:effectLst/>
              <a:uLnTx/>
              <a:uFillTx/>
              <a:latin typeface="Calibri" panose="020F0502020204030204"/>
              <a:ea typeface="+mn-ea"/>
              <a:cs typeface="+mn-cs"/>
            </a:endParaRPr>
          </a:p>
        </p:txBody>
      </p:sp>
      <p:sp>
        <p:nvSpPr>
          <p:cNvPr id="45" name="Rechthoek: afgeronde hoeken 44">
            <a:extLst>
              <a:ext uri="{FF2B5EF4-FFF2-40B4-BE49-F238E27FC236}">
                <a16:creationId xmlns:a16="http://schemas.microsoft.com/office/drawing/2014/main" id="{A0A26BE9-5958-4CC7-B3AB-8F6B43DA7693}"/>
              </a:ext>
            </a:extLst>
          </p:cNvPr>
          <p:cNvSpPr/>
          <p:nvPr/>
        </p:nvSpPr>
        <p:spPr>
          <a:xfrm>
            <a:off x="3482168" y="3478121"/>
            <a:ext cx="1583328" cy="440689"/>
          </a:xfrm>
          <a:prstGeom prst="round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w="0"/>
                <a:solidFill>
                  <a:prstClr val="black"/>
                </a:solidFill>
                <a:effectLst/>
                <a:uLnTx/>
                <a:uFillTx/>
                <a:latin typeface="Calibri" panose="020F0502020204030204"/>
                <a:ea typeface="+mn-ea"/>
                <a:cs typeface="+mn-cs"/>
              </a:rPr>
              <a:t>Implementation and execution</a:t>
            </a:r>
          </a:p>
        </p:txBody>
      </p:sp>
      <p:sp>
        <p:nvSpPr>
          <p:cNvPr id="46" name="Rechthoek: afgeronde hoeken 45">
            <a:extLst>
              <a:ext uri="{FF2B5EF4-FFF2-40B4-BE49-F238E27FC236}">
                <a16:creationId xmlns:a16="http://schemas.microsoft.com/office/drawing/2014/main" id="{5D5E38F1-A10B-441E-BA55-62E0E1B95720}"/>
              </a:ext>
            </a:extLst>
          </p:cNvPr>
          <p:cNvSpPr/>
          <p:nvPr/>
        </p:nvSpPr>
        <p:spPr>
          <a:xfrm>
            <a:off x="3482168" y="4750112"/>
            <a:ext cx="1583328" cy="440689"/>
          </a:xfrm>
          <a:prstGeom prst="round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w="0"/>
                <a:solidFill>
                  <a:prstClr val="black"/>
                </a:solidFill>
                <a:effectLst/>
                <a:uLnTx/>
                <a:uFillTx/>
                <a:latin typeface="Calibri" panose="020F0502020204030204"/>
                <a:ea typeface="+mn-ea"/>
                <a:cs typeface="+mn-cs"/>
              </a:rPr>
              <a:t>Check</a:t>
            </a:r>
          </a:p>
        </p:txBody>
      </p:sp>
      <p:sp>
        <p:nvSpPr>
          <p:cNvPr id="47" name="Rechthoek: afgeronde hoeken 46">
            <a:extLst>
              <a:ext uri="{FF2B5EF4-FFF2-40B4-BE49-F238E27FC236}">
                <a16:creationId xmlns:a16="http://schemas.microsoft.com/office/drawing/2014/main" id="{05A13A74-5F33-4C9C-8257-1370AECC814E}"/>
              </a:ext>
            </a:extLst>
          </p:cNvPr>
          <p:cNvSpPr/>
          <p:nvPr/>
        </p:nvSpPr>
        <p:spPr>
          <a:xfrm rot="16200000">
            <a:off x="796250" y="3401080"/>
            <a:ext cx="3014716" cy="594767"/>
          </a:xfrm>
          <a:prstGeom prst="round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a:ln w="0"/>
                <a:solidFill>
                  <a:schemeClr val="tx1"/>
                </a:solidFill>
                <a:effectLst/>
                <a:uLnTx/>
                <a:uFillTx/>
                <a:latin typeface="Calibri" panose="020F0502020204030204"/>
                <a:ea typeface="+mn-ea"/>
                <a:cs typeface="+mn-cs"/>
              </a:rPr>
              <a:t>Management review</a:t>
            </a:r>
          </a:p>
        </p:txBody>
      </p:sp>
      <p:cxnSp>
        <p:nvCxnSpPr>
          <p:cNvPr id="48" name="Rechte verbindingslijn 47">
            <a:extLst>
              <a:ext uri="{FF2B5EF4-FFF2-40B4-BE49-F238E27FC236}">
                <a16:creationId xmlns:a16="http://schemas.microsoft.com/office/drawing/2014/main" id="{0CFB8DCA-8F59-4555-A2EE-A2313AD5E544}"/>
              </a:ext>
            </a:extLst>
          </p:cNvPr>
          <p:cNvCxnSpPr>
            <a:cxnSpLocks/>
            <a:stCxn id="43" idx="2"/>
            <a:endCxn id="44" idx="0"/>
          </p:cNvCxnSpPr>
          <p:nvPr/>
        </p:nvCxnSpPr>
        <p:spPr>
          <a:xfrm>
            <a:off x="4273832" y="2616773"/>
            <a:ext cx="0" cy="210329"/>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3D6F7E6E-0F4E-41B5-A938-DC879D6AE91B}"/>
              </a:ext>
            </a:extLst>
          </p:cNvPr>
          <p:cNvCxnSpPr>
            <a:cxnSpLocks/>
            <a:stCxn id="44" idx="2"/>
            <a:endCxn id="45" idx="0"/>
          </p:cNvCxnSpPr>
          <p:nvPr/>
        </p:nvCxnSpPr>
        <p:spPr>
          <a:xfrm>
            <a:off x="4273832" y="3267792"/>
            <a:ext cx="0" cy="210329"/>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2334F9E0-F1CB-4167-A33B-ABCB88B299C0}"/>
              </a:ext>
            </a:extLst>
          </p:cNvPr>
          <p:cNvCxnSpPr>
            <a:cxnSpLocks/>
            <a:stCxn id="45" idx="2"/>
            <a:endCxn id="46" idx="0"/>
          </p:cNvCxnSpPr>
          <p:nvPr/>
        </p:nvCxnSpPr>
        <p:spPr>
          <a:xfrm>
            <a:off x="4273832" y="3918810"/>
            <a:ext cx="0" cy="831301"/>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B7A49292-6343-4080-A077-198A20CF0E67}"/>
              </a:ext>
            </a:extLst>
          </p:cNvPr>
          <p:cNvCxnSpPr>
            <a:cxnSpLocks/>
            <a:stCxn id="46" idx="1"/>
            <a:endCxn id="42" idx="0"/>
          </p:cNvCxnSpPr>
          <p:nvPr/>
        </p:nvCxnSpPr>
        <p:spPr>
          <a:xfrm flipH="1">
            <a:off x="2597833" y="4970457"/>
            <a:ext cx="884335" cy="4731"/>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a:extLst>
              <a:ext uri="{FF2B5EF4-FFF2-40B4-BE49-F238E27FC236}">
                <a16:creationId xmlns:a16="http://schemas.microsoft.com/office/drawing/2014/main" id="{EDE16C4A-7D7B-4100-A05C-2A0F587E1E7C}"/>
              </a:ext>
            </a:extLst>
          </p:cNvPr>
          <p:cNvCxnSpPr>
            <a:cxnSpLocks/>
            <a:endCxn id="43" idx="1"/>
          </p:cNvCxnSpPr>
          <p:nvPr/>
        </p:nvCxnSpPr>
        <p:spPr>
          <a:xfrm>
            <a:off x="2597833" y="2396428"/>
            <a:ext cx="884335" cy="0"/>
          </a:xfrm>
          <a:prstGeom prst="straightConnector1">
            <a:avLst/>
          </a:prstGeom>
          <a:ln>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6C08FE8D-4805-4076-9F76-600B0AC5436B}"/>
              </a:ext>
            </a:extLst>
          </p:cNvPr>
          <p:cNvSpPr>
            <a:spLocks noGrp="1"/>
          </p:cNvSpPr>
          <p:nvPr>
            <p:ph type="title"/>
          </p:nvPr>
        </p:nvSpPr>
        <p:spPr/>
        <p:txBody>
          <a:bodyPr/>
          <a:lstStyle/>
          <a:p>
            <a:r>
              <a:rPr lang="en" dirty="0"/>
              <a:t>Continuous improvement</a:t>
            </a:r>
          </a:p>
        </p:txBody>
      </p:sp>
      <p:grpSp>
        <p:nvGrpSpPr>
          <p:cNvPr id="4" name="Groep 3">
            <a:extLst>
              <a:ext uri="{FF2B5EF4-FFF2-40B4-BE49-F238E27FC236}">
                <a16:creationId xmlns:a16="http://schemas.microsoft.com/office/drawing/2014/main" id="{2A5382F7-9485-4A43-A64C-894125AB1B7F}"/>
              </a:ext>
            </a:extLst>
          </p:cNvPr>
          <p:cNvGrpSpPr/>
          <p:nvPr/>
        </p:nvGrpSpPr>
        <p:grpSpPr>
          <a:xfrm>
            <a:off x="1093173" y="1951497"/>
            <a:ext cx="5802474" cy="3543929"/>
            <a:chOff x="1093173" y="1951497"/>
            <a:chExt cx="5802474" cy="3543929"/>
          </a:xfrm>
        </p:grpSpPr>
        <p:sp>
          <p:nvSpPr>
            <p:cNvPr id="56" name="Tekstvak 55">
              <a:extLst>
                <a:ext uri="{FF2B5EF4-FFF2-40B4-BE49-F238E27FC236}">
                  <a16:creationId xmlns:a16="http://schemas.microsoft.com/office/drawing/2014/main" id="{E3350EE0-562B-422B-96DD-0B5FCE900886}"/>
                </a:ext>
              </a:extLst>
            </p:cNvPr>
            <p:cNvSpPr txBox="1"/>
            <p:nvPr/>
          </p:nvSpPr>
          <p:spPr>
            <a:xfrm flipH="1">
              <a:off x="5722708" y="2450684"/>
              <a:ext cx="1033144" cy="461665"/>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chemeClr val="accent5"/>
                  </a:solidFill>
                  <a:effectLst/>
                  <a:uLnTx/>
                  <a:uFillTx/>
                  <a:latin typeface="Calibri" panose="020F0502020204030204"/>
                  <a:ea typeface="+mn-ea"/>
                  <a:cs typeface="+mn-cs"/>
                </a:rPr>
                <a:t>PLAN</a:t>
              </a:r>
            </a:p>
          </p:txBody>
        </p:sp>
        <p:sp>
          <p:nvSpPr>
            <p:cNvPr id="57" name="Rechthoek: afgeronde hoeken 56">
              <a:extLst>
                <a:ext uri="{FF2B5EF4-FFF2-40B4-BE49-F238E27FC236}">
                  <a16:creationId xmlns:a16="http://schemas.microsoft.com/office/drawing/2014/main" id="{A307E091-796C-4669-AC3B-AB1D6F33EC55}"/>
                </a:ext>
              </a:extLst>
            </p:cNvPr>
            <p:cNvSpPr/>
            <p:nvPr/>
          </p:nvSpPr>
          <p:spPr>
            <a:xfrm>
              <a:off x="3082142" y="1951497"/>
              <a:ext cx="3813505" cy="1417399"/>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kstvak 31">
              <a:extLst>
                <a:ext uri="{FF2B5EF4-FFF2-40B4-BE49-F238E27FC236}">
                  <a16:creationId xmlns:a16="http://schemas.microsoft.com/office/drawing/2014/main" id="{2DCFBA6B-5F69-49CD-8BD9-9005EAED00FA}"/>
                </a:ext>
              </a:extLst>
            </p:cNvPr>
            <p:cNvSpPr txBox="1"/>
            <p:nvPr/>
          </p:nvSpPr>
          <p:spPr>
            <a:xfrm flipH="1">
              <a:off x="5718605" y="3698464"/>
              <a:ext cx="1033144" cy="461665"/>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chemeClr val="accent5"/>
                  </a:solidFill>
                  <a:effectLst/>
                  <a:uLnTx/>
                  <a:uFillTx/>
                  <a:latin typeface="Calibri" panose="020F0502020204030204"/>
                  <a:ea typeface="+mn-ea"/>
                  <a:cs typeface="+mn-cs"/>
                </a:rPr>
                <a:t>DO</a:t>
              </a:r>
            </a:p>
          </p:txBody>
        </p:sp>
        <p:sp>
          <p:nvSpPr>
            <p:cNvPr id="59" name="Rechthoek: afgeronde hoeken 58">
              <a:extLst>
                <a:ext uri="{FF2B5EF4-FFF2-40B4-BE49-F238E27FC236}">
                  <a16:creationId xmlns:a16="http://schemas.microsoft.com/office/drawing/2014/main" id="{CE34FC5D-7BE9-4408-90FE-90C3E72B5D7E}"/>
                </a:ext>
              </a:extLst>
            </p:cNvPr>
            <p:cNvSpPr/>
            <p:nvPr/>
          </p:nvSpPr>
          <p:spPr>
            <a:xfrm>
              <a:off x="3077929" y="3368899"/>
              <a:ext cx="3796455" cy="1091708"/>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hthoek: afgeronde hoeken 61">
              <a:extLst>
                <a:ext uri="{FF2B5EF4-FFF2-40B4-BE49-F238E27FC236}">
                  <a16:creationId xmlns:a16="http://schemas.microsoft.com/office/drawing/2014/main" id="{EC9AFCCB-2B89-4343-9188-AC2669208609}"/>
                </a:ext>
              </a:extLst>
            </p:cNvPr>
            <p:cNvSpPr/>
            <p:nvPr/>
          </p:nvSpPr>
          <p:spPr>
            <a:xfrm>
              <a:off x="3077929" y="4460608"/>
              <a:ext cx="3796455" cy="1034818"/>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kstvak 29">
              <a:extLst>
                <a:ext uri="{FF2B5EF4-FFF2-40B4-BE49-F238E27FC236}">
                  <a16:creationId xmlns:a16="http://schemas.microsoft.com/office/drawing/2014/main" id="{723A517A-E67F-4E0E-83D6-C5EFFF347045}"/>
                </a:ext>
              </a:extLst>
            </p:cNvPr>
            <p:cNvSpPr txBox="1"/>
            <p:nvPr/>
          </p:nvSpPr>
          <p:spPr>
            <a:xfrm flipH="1">
              <a:off x="1299321" y="2446745"/>
              <a:ext cx="1414495" cy="46954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chemeClr val="accent5"/>
                  </a:solidFill>
                  <a:effectLst/>
                  <a:uLnTx/>
                  <a:uFillTx/>
                  <a:latin typeface="Calibri" panose="020F0502020204030204"/>
                  <a:ea typeface="+mn-ea"/>
                  <a:cs typeface="+mn-cs"/>
                </a:rPr>
                <a:t>ACT</a:t>
              </a:r>
            </a:p>
          </p:txBody>
        </p:sp>
        <p:sp>
          <p:nvSpPr>
            <p:cNvPr id="31" name="Rechthoek: afgeronde hoeken 30">
              <a:extLst>
                <a:ext uri="{FF2B5EF4-FFF2-40B4-BE49-F238E27FC236}">
                  <a16:creationId xmlns:a16="http://schemas.microsoft.com/office/drawing/2014/main" id="{11AED4DC-34F2-43C5-8630-F861594E6E72}"/>
                </a:ext>
              </a:extLst>
            </p:cNvPr>
            <p:cNvSpPr/>
            <p:nvPr/>
          </p:nvSpPr>
          <p:spPr>
            <a:xfrm>
              <a:off x="1093173" y="1951497"/>
              <a:ext cx="1984756" cy="3543929"/>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kstvak 32">
              <a:extLst>
                <a:ext uri="{FF2B5EF4-FFF2-40B4-BE49-F238E27FC236}">
                  <a16:creationId xmlns:a16="http://schemas.microsoft.com/office/drawing/2014/main" id="{4FC687AC-A593-4846-AB80-5FE2A9D3D349}"/>
                </a:ext>
              </a:extLst>
            </p:cNvPr>
            <p:cNvSpPr txBox="1"/>
            <p:nvPr/>
          </p:nvSpPr>
          <p:spPr>
            <a:xfrm flipH="1">
              <a:off x="5718605" y="4759490"/>
              <a:ext cx="1033144" cy="461665"/>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chemeClr val="accent5"/>
                  </a:solidFill>
                  <a:effectLst/>
                  <a:uLnTx/>
                  <a:uFillTx/>
                  <a:latin typeface="Calibri" panose="020F0502020204030204"/>
                  <a:ea typeface="+mn-ea"/>
                  <a:cs typeface="+mn-cs"/>
                </a:rPr>
                <a:t>CHECK</a:t>
              </a:r>
            </a:p>
          </p:txBody>
        </p:sp>
      </p:grpSp>
      <p:sp>
        <p:nvSpPr>
          <p:cNvPr id="3" name="Slide Number Placeholder 2">
            <a:extLst>
              <a:ext uri="{FF2B5EF4-FFF2-40B4-BE49-F238E27FC236}">
                <a16:creationId xmlns:a16="http://schemas.microsoft.com/office/drawing/2014/main" id="{54ECDAC3-AA5C-1279-EEBB-A628A312F302}"/>
              </a:ext>
            </a:extLst>
          </p:cNvPr>
          <p:cNvSpPr>
            <a:spLocks noGrp="1"/>
          </p:cNvSpPr>
          <p:nvPr>
            <p:ph type="sldNum" sz="quarter" idx="12"/>
          </p:nvPr>
        </p:nvSpPr>
        <p:spPr/>
        <p:txBody>
          <a:bodyPr/>
          <a:lstStyle/>
          <a:p>
            <a:fld id="{4B5E67AD-0814-4806-BC25-E15AE4B31F13}" type="slidenum">
              <a:rPr lang="nl-BE" smtClean="0"/>
              <a:t>4</a:t>
            </a:fld>
            <a:endParaRPr lang="en-US"/>
          </a:p>
        </p:txBody>
      </p:sp>
    </p:spTree>
    <p:extLst>
      <p:ext uri="{BB962C8B-B14F-4D97-AF65-F5344CB8AC3E}">
        <p14:creationId xmlns:p14="http://schemas.microsoft.com/office/powerpoint/2010/main" val="6303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593E08-F593-44E0-A989-2A9A29F4C6AD}"/>
              </a:ext>
            </a:extLst>
          </p:cNvPr>
          <p:cNvSpPr>
            <a:spLocks noGrp="1"/>
          </p:cNvSpPr>
          <p:nvPr>
            <p:ph type="title"/>
          </p:nvPr>
        </p:nvSpPr>
        <p:spPr/>
        <p:txBody>
          <a:bodyPr/>
          <a:lstStyle/>
          <a:p>
            <a:r>
              <a:rPr lang="nl-BE" dirty="0"/>
              <a:t>Energy Performance Reporting </a:t>
            </a:r>
          </a:p>
        </p:txBody>
      </p:sp>
      <p:grpSp>
        <p:nvGrpSpPr>
          <p:cNvPr id="4" name="Groep 3">
            <a:extLst>
              <a:ext uri="{FF2B5EF4-FFF2-40B4-BE49-F238E27FC236}">
                <a16:creationId xmlns:a16="http://schemas.microsoft.com/office/drawing/2014/main" id="{51040912-04A7-56EA-2E4C-51323FC967AE}"/>
              </a:ext>
            </a:extLst>
          </p:cNvPr>
          <p:cNvGrpSpPr/>
          <p:nvPr/>
        </p:nvGrpSpPr>
        <p:grpSpPr>
          <a:xfrm>
            <a:off x="1145514" y="1690688"/>
            <a:ext cx="8126077" cy="4930032"/>
            <a:chOff x="406400" y="873141"/>
            <a:chExt cx="8191577" cy="5922715"/>
          </a:xfrm>
        </p:grpSpPr>
        <p:pic>
          <p:nvPicPr>
            <p:cNvPr id="5" name="Afbeelding 4">
              <a:extLst>
                <a:ext uri="{FF2B5EF4-FFF2-40B4-BE49-F238E27FC236}">
                  <a16:creationId xmlns:a16="http://schemas.microsoft.com/office/drawing/2014/main" id="{A0BD2E47-43E4-8AD2-F39F-2FD618CF0261}"/>
                </a:ext>
              </a:extLst>
            </p:cNvPr>
            <p:cNvPicPr>
              <a:picLocks noChangeAspect="1"/>
            </p:cNvPicPr>
            <p:nvPr/>
          </p:nvPicPr>
          <p:blipFill rotWithShape="1">
            <a:blip r:embed="rId3"/>
            <a:srcRect l="1503" r="1098"/>
            <a:stretch/>
          </p:blipFill>
          <p:spPr>
            <a:xfrm>
              <a:off x="1154096" y="873141"/>
              <a:ext cx="7443881" cy="5922715"/>
            </a:xfrm>
            <a:prstGeom prst="rect">
              <a:avLst/>
            </a:prstGeom>
          </p:spPr>
        </p:pic>
        <p:sp>
          <p:nvSpPr>
            <p:cNvPr id="7" name="Tekstvak 6">
              <a:extLst>
                <a:ext uri="{FF2B5EF4-FFF2-40B4-BE49-F238E27FC236}">
                  <a16:creationId xmlns:a16="http://schemas.microsoft.com/office/drawing/2014/main" id="{C34B8473-CAC8-F076-D7B9-E19FF9344449}"/>
                </a:ext>
              </a:extLst>
            </p:cNvPr>
            <p:cNvSpPr txBox="1"/>
            <p:nvPr/>
          </p:nvSpPr>
          <p:spPr>
            <a:xfrm>
              <a:off x="406400" y="2835564"/>
              <a:ext cx="461665" cy="1477328"/>
            </a:xfrm>
            <a:prstGeom prst="rect">
              <a:avLst/>
            </a:prstGeom>
            <a:noFill/>
          </p:spPr>
          <p:txBody>
            <a:bodyPr vert="vert270" wrap="square" rtlCol="0">
              <a:spAutoFit/>
            </a:bodyPr>
            <a:lstStyle/>
            <a:p>
              <a:r>
                <a:rPr lang="nl-BE" b="1"/>
                <a:t>kWh (factuur)</a:t>
              </a:r>
            </a:p>
          </p:txBody>
        </p:sp>
      </p:grpSp>
      <p:sp>
        <p:nvSpPr>
          <p:cNvPr id="3" name="Slide Number Placeholder 2">
            <a:extLst>
              <a:ext uri="{FF2B5EF4-FFF2-40B4-BE49-F238E27FC236}">
                <a16:creationId xmlns:a16="http://schemas.microsoft.com/office/drawing/2014/main" id="{1F26179F-E0CF-79C2-9456-794530915F51}"/>
              </a:ext>
            </a:extLst>
          </p:cNvPr>
          <p:cNvSpPr>
            <a:spLocks noGrp="1"/>
          </p:cNvSpPr>
          <p:nvPr>
            <p:ph type="sldNum" sz="quarter" idx="12"/>
          </p:nvPr>
        </p:nvSpPr>
        <p:spPr/>
        <p:txBody>
          <a:bodyPr/>
          <a:lstStyle/>
          <a:p>
            <a:fld id="{4B5E67AD-0814-4806-BC25-E15AE4B31F13}" type="slidenum">
              <a:rPr lang="nl-BE" smtClean="0"/>
              <a:t>40</a:t>
            </a:fld>
            <a:endParaRPr lang="en-US"/>
          </a:p>
        </p:txBody>
      </p:sp>
    </p:spTree>
    <p:extLst>
      <p:ext uri="{BB962C8B-B14F-4D97-AF65-F5344CB8AC3E}">
        <p14:creationId xmlns:p14="http://schemas.microsoft.com/office/powerpoint/2010/main" val="1198679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0246556-1B25-4126-83E0-4B79F6544FD5}"/>
              </a:ext>
            </a:extLst>
          </p:cNvPr>
          <p:cNvSpPr>
            <a:spLocks noGrp="1"/>
          </p:cNvSpPr>
          <p:nvPr>
            <p:ph type="title"/>
          </p:nvPr>
        </p:nvSpPr>
        <p:spPr/>
        <p:txBody>
          <a:bodyPr>
            <a:normAutofit/>
          </a:bodyPr>
          <a:lstStyle/>
          <a:p>
            <a:r>
              <a:rPr lang="nl-BE" sz="4000" dirty="0"/>
              <a:t>Pilot </a:t>
            </a:r>
            <a:r>
              <a:rPr lang="nl-BE" sz="4000" dirty="0" err="1"/>
              <a:t>projects</a:t>
            </a:r>
            <a:endParaRPr lang="nl-BE" sz="4000" dirty="0"/>
          </a:p>
        </p:txBody>
      </p:sp>
      <p:sp>
        <p:nvSpPr>
          <p:cNvPr id="2" name="Tijdelijke aanduiding voor inhoud 1">
            <a:extLst>
              <a:ext uri="{FF2B5EF4-FFF2-40B4-BE49-F238E27FC236}">
                <a16:creationId xmlns:a16="http://schemas.microsoft.com/office/drawing/2014/main" id="{8A22B86D-2EDC-4557-952E-8C37401D2749}"/>
              </a:ext>
            </a:extLst>
          </p:cNvPr>
          <p:cNvSpPr>
            <a:spLocks noGrp="1"/>
          </p:cNvSpPr>
          <p:nvPr>
            <p:ph idx="1"/>
          </p:nvPr>
        </p:nvSpPr>
        <p:spPr/>
        <p:txBody>
          <a:bodyPr>
            <a:normAutofit/>
          </a:bodyPr>
          <a:lstStyle/>
          <a:p>
            <a:pPr marL="0" indent="0">
              <a:buNone/>
            </a:pPr>
            <a:r>
              <a:rPr lang="en" sz="2000" dirty="0">
                <a:latin typeface="FlandersArtSans-Light"/>
              </a:rPr>
              <a:t>Building model with optimization of setting parameters for valves, installations and control systems</a:t>
            </a:r>
          </a:p>
          <a:p>
            <a:endParaRPr lang="nl-BE" sz="2000" dirty="0">
              <a:latin typeface="FlandersArtSans-Light"/>
            </a:endParaRPr>
          </a:p>
          <a:p>
            <a:r>
              <a:rPr lang="en" sz="2000" dirty="0">
                <a:latin typeface="FlandersArtSans-Light"/>
              </a:rPr>
              <a:t>Model predictive control</a:t>
            </a:r>
            <a:endParaRPr lang="nl-BE" sz="2000" dirty="0">
              <a:cs typeface="Calibri"/>
            </a:endParaRPr>
          </a:p>
          <a:p>
            <a:pPr lvl="1"/>
            <a:r>
              <a:rPr lang="en" sz="2000" dirty="0">
                <a:cs typeface="Calibri"/>
              </a:rPr>
              <a:t>From reactive to predictive</a:t>
            </a:r>
            <a:endParaRPr lang="nl-BE" sz="2000" dirty="0">
              <a:cs typeface="Calibri"/>
            </a:endParaRPr>
          </a:p>
          <a:p>
            <a:pPr lvl="1"/>
            <a:r>
              <a:rPr lang="en" sz="2000" dirty="0">
                <a:latin typeface="FlandersArtSans-Light"/>
              </a:rPr>
              <a:t>Based on predicted climate, occupancy,…</a:t>
            </a:r>
          </a:p>
          <a:p>
            <a:pPr lvl="1"/>
            <a:endParaRPr lang="nl-BE" sz="2000" dirty="0">
              <a:latin typeface="FlandersArtSans-Light"/>
            </a:endParaRPr>
          </a:p>
          <a:p>
            <a:pPr lvl="1"/>
            <a:endParaRPr lang="nl-BE" sz="2000" dirty="0">
              <a:latin typeface="FlandersArtSans-Light"/>
            </a:endParaRPr>
          </a:p>
          <a:p>
            <a:pPr lvl="1"/>
            <a:endParaRPr lang="nl-BE" sz="2000" dirty="0">
              <a:latin typeface="FlandersArtSans-Light"/>
            </a:endParaRPr>
          </a:p>
          <a:p>
            <a:pPr lvl="1"/>
            <a:endParaRPr lang="nl-BE" sz="2000" dirty="0">
              <a:latin typeface="FlandersArtSans-Light"/>
            </a:endParaRPr>
          </a:p>
          <a:p>
            <a:r>
              <a:rPr lang="en" sz="2000" dirty="0">
                <a:latin typeface="FlandersArtSans-Light"/>
              </a:rPr>
              <a:t>Machine learning &amp; Real data</a:t>
            </a:r>
          </a:p>
          <a:p>
            <a:pPr lvl="1"/>
            <a:r>
              <a:rPr lang="en" sz="2000" dirty="0">
                <a:latin typeface="FlandersArtSans-Light"/>
              </a:rPr>
              <a:t>Pilot project: Shayp ( water consumption algorithm )</a:t>
            </a:r>
          </a:p>
          <a:p>
            <a:pPr lvl="1"/>
            <a:r>
              <a:rPr lang="en" sz="2000" dirty="0">
                <a:latin typeface="FlandersArtSans-Light"/>
              </a:rPr>
              <a:t>Detection of deviations/interrupted consumption</a:t>
            </a:r>
          </a:p>
          <a:p>
            <a:endParaRPr lang="nl-BE" dirty="0"/>
          </a:p>
        </p:txBody>
      </p:sp>
      <p:pic>
        <p:nvPicPr>
          <p:cNvPr id="3" name="Picture 5">
            <a:extLst>
              <a:ext uri="{FF2B5EF4-FFF2-40B4-BE49-F238E27FC236}">
                <a16:creationId xmlns:a16="http://schemas.microsoft.com/office/drawing/2014/main" id="{FDC6121E-3EE0-6393-85D3-FF1777A184EA}"/>
              </a:ext>
            </a:extLst>
          </p:cNvPr>
          <p:cNvPicPr>
            <a:picLocks noChangeAspect="1"/>
          </p:cNvPicPr>
          <p:nvPr/>
        </p:nvPicPr>
        <p:blipFill rotWithShape="1">
          <a:blip r:embed="rId3"/>
          <a:srcRect t="12085"/>
          <a:stretch/>
        </p:blipFill>
        <p:spPr>
          <a:xfrm>
            <a:off x="5988038" y="2247900"/>
            <a:ext cx="6203962" cy="3132955"/>
          </a:xfrm>
          <a:prstGeom prst="rect">
            <a:avLst/>
          </a:prstGeom>
        </p:spPr>
      </p:pic>
      <p:sp>
        <p:nvSpPr>
          <p:cNvPr id="5" name="Slide Number Placeholder 4">
            <a:extLst>
              <a:ext uri="{FF2B5EF4-FFF2-40B4-BE49-F238E27FC236}">
                <a16:creationId xmlns:a16="http://schemas.microsoft.com/office/drawing/2014/main" id="{C8946EA1-D7FA-70D6-A4C2-6E1C75B91F00}"/>
              </a:ext>
            </a:extLst>
          </p:cNvPr>
          <p:cNvSpPr>
            <a:spLocks noGrp="1"/>
          </p:cNvSpPr>
          <p:nvPr>
            <p:ph type="sldNum" sz="quarter" idx="12"/>
          </p:nvPr>
        </p:nvSpPr>
        <p:spPr/>
        <p:txBody>
          <a:bodyPr/>
          <a:lstStyle/>
          <a:p>
            <a:fld id="{4B5E67AD-0814-4806-BC25-E15AE4B31F13}" type="slidenum">
              <a:rPr lang="nl-BE" smtClean="0"/>
              <a:t>41</a:t>
            </a:fld>
            <a:endParaRPr lang="en-US"/>
          </a:p>
        </p:txBody>
      </p:sp>
    </p:spTree>
    <p:extLst>
      <p:ext uri="{BB962C8B-B14F-4D97-AF65-F5344CB8AC3E}">
        <p14:creationId xmlns:p14="http://schemas.microsoft.com/office/powerpoint/2010/main" val="2892330843"/>
      </p:ext>
    </p:extLst>
  </p:cSld>
  <p:clrMapOvr>
    <a:masterClrMapping/>
  </p:clrMapOvr>
  <mc:AlternateContent xmlns:mc="http://schemas.openxmlformats.org/markup-compatibility/2006" xmlns:p14="http://schemas.microsoft.com/office/powerpoint/2010/main">
    <mc:Choice Requires="p14">
      <p:transition spd="slow" p14:dur="4000" advClick="0" advTm="6000">
        <p:fade/>
      </p:transition>
    </mc:Choice>
    <mc:Fallback xmlns="">
      <p:transition spd="slow" advClick="0" advTm="6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innen, vasthouden, tafel, dragen&#10;&#10;Automatisch gegenereerde beschrijving">
            <a:extLst>
              <a:ext uri="{FF2B5EF4-FFF2-40B4-BE49-F238E27FC236}">
                <a16:creationId xmlns:a16="http://schemas.microsoft.com/office/drawing/2014/main" id="{99623E7B-1F7F-4E05-9D83-F0F6A4DA4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635288"/>
          </a:xfrm>
          <a:prstGeom prst="rect">
            <a:avLst/>
          </a:prstGeom>
        </p:spPr>
      </p:pic>
      <p:sp>
        <p:nvSpPr>
          <p:cNvPr id="10" name="Titel 9">
            <a:extLst>
              <a:ext uri="{FF2B5EF4-FFF2-40B4-BE49-F238E27FC236}">
                <a16:creationId xmlns:a16="http://schemas.microsoft.com/office/drawing/2014/main" id="{E4A6F6AB-C23F-47BF-82F1-65BCA3CDA6D3}"/>
              </a:ext>
            </a:extLst>
          </p:cNvPr>
          <p:cNvSpPr>
            <a:spLocks noGrp="1"/>
          </p:cNvSpPr>
          <p:nvPr>
            <p:ph type="title"/>
          </p:nvPr>
        </p:nvSpPr>
        <p:spPr>
          <a:solidFill>
            <a:schemeClr val="bg1">
              <a:alpha val="76000"/>
            </a:schemeClr>
          </a:solidFill>
        </p:spPr>
        <p:txBody>
          <a:bodyPr/>
          <a:lstStyle/>
          <a:p>
            <a:r>
              <a:rPr lang="nl-BE" err="1"/>
              <a:t>Lessons</a:t>
            </a:r>
            <a:r>
              <a:rPr lang="nl-BE"/>
              <a:t> </a:t>
            </a:r>
            <a:r>
              <a:rPr lang="nl-BE" err="1"/>
              <a:t>learned</a:t>
            </a:r>
            <a:endParaRPr lang="nl-BE"/>
          </a:p>
        </p:txBody>
      </p:sp>
      <p:sp>
        <p:nvSpPr>
          <p:cNvPr id="26" name="Titel 8">
            <a:extLst>
              <a:ext uri="{FF2B5EF4-FFF2-40B4-BE49-F238E27FC236}">
                <a16:creationId xmlns:a16="http://schemas.microsoft.com/office/drawing/2014/main" id="{56334492-B641-4304-BA61-95A76989F7FC}"/>
              </a:ext>
            </a:extLst>
          </p:cNvPr>
          <p:cNvSpPr txBox="1">
            <a:spLocks/>
          </p:cNvSpPr>
          <p:nvPr/>
        </p:nvSpPr>
        <p:spPr>
          <a:xfrm>
            <a:off x="2820000" y="109957"/>
            <a:ext cx="7416000" cy="1116000"/>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a:lstStyle>
          <a:p>
            <a:endParaRPr lang="nl-BE"/>
          </a:p>
        </p:txBody>
      </p:sp>
      <p:sp>
        <p:nvSpPr>
          <p:cNvPr id="2" name="Slide Number Placeholder 1">
            <a:extLst>
              <a:ext uri="{FF2B5EF4-FFF2-40B4-BE49-F238E27FC236}">
                <a16:creationId xmlns:a16="http://schemas.microsoft.com/office/drawing/2014/main" id="{70A81D65-8CAA-A395-00CE-9AD530A5B1B6}"/>
              </a:ext>
            </a:extLst>
          </p:cNvPr>
          <p:cNvSpPr>
            <a:spLocks noGrp="1"/>
          </p:cNvSpPr>
          <p:nvPr>
            <p:ph type="sldNum" sz="quarter" idx="12"/>
          </p:nvPr>
        </p:nvSpPr>
        <p:spPr/>
        <p:txBody>
          <a:bodyPr/>
          <a:lstStyle/>
          <a:p>
            <a:fld id="{4B5E67AD-0814-4806-BC25-E15AE4B31F13}" type="slidenum">
              <a:rPr lang="nl-BE" smtClean="0"/>
              <a:t>42</a:t>
            </a:fld>
            <a:endParaRPr lang="en-US"/>
          </a:p>
        </p:txBody>
      </p:sp>
    </p:spTree>
    <p:extLst>
      <p:ext uri="{BB962C8B-B14F-4D97-AF65-F5344CB8AC3E}">
        <p14:creationId xmlns:p14="http://schemas.microsoft.com/office/powerpoint/2010/main" val="1451321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90C40-6F21-4EED-94E7-CDC03A82561D}"/>
              </a:ext>
            </a:extLst>
          </p:cNvPr>
          <p:cNvSpPr>
            <a:spLocks noGrp="1"/>
          </p:cNvSpPr>
          <p:nvPr>
            <p:ph type="title"/>
          </p:nvPr>
        </p:nvSpPr>
        <p:spPr/>
        <p:txBody>
          <a:bodyPr/>
          <a:lstStyle/>
          <a:p>
            <a:r>
              <a:rPr lang="nl-BE" dirty="0"/>
              <a:t>VAC </a:t>
            </a:r>
            <a:r>
              <a:rPr lang="nl-BE" dirty="0" err="1"/>
              <a:t>Bruges</a:t>
            </a:r>
            <a:r>
              <a:rPr lang="nl-BE" dirty="0"/>
              <a:t> 2011</a:t>
            </a:r>
          </a:p>
        </p:txBody>
      </p:sp>
      <p:sp>
        <p:nvSpPr>
          <p:cNvPr id="3" name="Tijdelijke aanduiding voor inhoud 2">
            <a:extLst>
              <a:ext uri="{FF2B5EF4-FFF2-40B4-BE49-F238E27FC236}">
                <a16:creationId xmlns:a16="http://schemas.microsoft.com/office/drawing/2014/main" id="{68786E71-C95C-5F40-6D78-EF1B68C49268}"/>
              </a:ext>
            </a:extLst>
          </p:cNvPr>
          <p:cNvSpPr>
            <a:spLocks noGrp="1"/>
          </p:cNvSpPr>
          <p:nvPr>
            <p:ph idx="1"/>
          </p:nvPr>
        </p:nvSpPr>
        <p:spPr>
          <a:xfrm>
            <a:off x="838200" y="1825625"/>
            <a:ext cx="4476750" cy="4351338"/>
          </a:xfrm>
        </p:spPr>
        <p:txBody>
          <a:bodyPr>
            <a:normAutofit/>
          </a:bodyPr>
          <a:lstStyle/>
          <a:p>
            <a:r>
              <a:rPr lang="en" sz="2000" dirty="0"/>
              <a:t>Commissioning Jacob Van Maerlant</a:t>
            </a:r>
            <a:endParaRPr lang="nl-BE" sz="2000" dirty="0"/>
          </a:p>
          <a:p>
            <a:r>
              <a:rPr lang="en" sz="2000" dirty="0"/>
              <a:t>Calculated energy consumption 20% lower than required by legislation</a:t>
            </a:r>
          </a:p>
        </p:txBody>
      </p:sp>
      <p:pic>
        <p:nvPicPr>
          <p:cNvPr id="5" name="Afbeelding 4">
            <a:extLst>
              <a:ext uri="{FF2B5EF4-FFF2-40B4-BE49-F238E27FC236}">
                <a16:creationId xmlns:a16="http://schemas.microsoft.com/office/drawing/2014/main" id="{C1A2C553-0492-C034-40C1-F05461953062}"/>
              </a:ext>
            </a:extLst>
          </p:cNvPr>
          <p:cNvPicPr>
            <a:picLocks noChangeAspect="1"/>
          </p:cNvPicPr>
          <p:nvPr/>
        </p:nvPicPr>
        <p:blipFill>
          <a:blip r:embed="rId3"/>
          <a:stretch>
            <a:fillRect/>
          </a:stretch>
        </p:blipFill>
        <p:spPr>
          <a:xfrm>
            <a:off x="5314950" y="785813"/>
            <a:ext cx="6038850" cy="5707062"/>
          </a:xfrm>
          <a:prstGeom prst="rect">
            <a:avLst/>
          </a:prstGeom>
        </p:spPr>
      </p:pic>
      <p:pic>
        <p:nvPicPr>
          <p:cNvPr id="6" name="Afbeelding 5">
            <a:extLst>
              <a:ext uri="{FF2B5EF4-FFF2-40B4-BE49-F238E27FC236}">
                <a16:creationId xmlns:a16="http://schemas.microsoft.com/office/drawing/2014/main" id="{ACBB0964-CDEB-FB3A-C497-B82AD6BBF6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 y="3429000"/>
            <a:ext cx="4542323" cy="2747963"/>
          </a:xfrm>
          <a:prstGeom prst="rect">
            <a:avLst/>
          </a:prstGeom>
        </p:spPr>
      </p:pic>
      <p:sp>
        <p:nvSpPr>
          <p:cNvPr id="4" name="Slide Number Placeholder 3">
            <a:extLst>
              <a:ext uri="{FF2B5EF4-FFF2-40B4-BE49-F238E27FC236}">
                <a16:creationId xmlns:a16="http://schemas.microsoft.com/office/drawing/2014/main" id="{A919514A-BCD6-66A5-5BBF-7409518DD9B6}"/>
              </a:ext>
            </a:extLst>
          </p:cNvPr>
          <p:cNvSpPr>
            <a:spLocks noGrp="1"/>
          </p:cNvSpPr>
          <p:nvPr>
            <p:ph type="sldNum" sz="quarter" idx="12"/>
          </p:nvPr>
        </p:nvSpPr>
        <p:spPr/>
        <p:txBody>
          <a:bodyPr/>
          <a:lstStyle/>
          <a:p>
            <a:fld id="{4B5E67AD-0814-4806-BC25-E15AE4B31F13}" type="slidenum">
              <a:rPr lang="nl-BE" smtClean="0"/>
              <a:t>43</a:t>
            </a:fld>
            <a:endParaRPr lang="en-US"/>
          </a:p>
        </p:txBody>
      </p:sp>
    </p:spTree>
    <p:extLst>
      <p:ext uri="{BB962C8B-B14F-4D97-AF65-F5344CB8AC3E}">
        <p14:creationId xmlns:p14="http://schemas.microsoft.com/office/powerpoint/2010/main" val="1717294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90C40-6F21-4EED-94E7-CDC03A82561D}"/>
              </a:ext>
            </a:extLst>
          </p:cNvPr>
          <p:cNvSpPr>
            <a:spLocks noGrp="1"/>
          </p:cNvSpPr>
          <p:nvPr>
            <p:ph type="title"/>
          </p:nvPr>
        </p:nvSpPr>
        <p:spPr/>
        <p:txBody>
          <a:bodyPr/>
          <a:lstStyle/>
          <a:p>
            <a:r>
              <a:rPr lang="nl-BE" dirty="0"/>
              <a:t>VAC </a:t>
            </a:r>
            <a:r>
              <a:rPr lang="nl-BE" dirty="0" err="1"/>
              <a:t>Bruges</a:t>
            </a:r>
            <a:r>
              <a:rPr lang="nl-BE" dirty="0"/>
              <a:t> 2014</a:t>
            </a:r>
          </a:p>
        </p:txBody>
      </p:sp>
      <p:sp>
        <p:nvSpPr>
          <p:cNvPr id="3" name="Tijdelijke aanduiding voor inhoud 2">
            <a:extLst>
              <a:ext uri="{FF2B5EF4-FFF2-40B4-BE49-F238E27FC236}">
                <a16:creationId xmlns:a16="http://schemas.microsoft.com/office/drawing/2014/main" id="{68786E71-C95C-5F40-6D78-EF1B68C49268}"/>
              </a:ext>
            </a:extLst>
          </p:cNvPr>
          <p:cNvSpPr>
            <a:spLocks noGrp="1"/>
          </p:cNvSpPr>
          <p:nvPr>
            <p:ph idx="1"/>
          </p:nvPr>
        </p:nvSpPr>
        <p:spPr>
          <a:xfrm>
            <a:off x="838200" y="1825625"/>
            <a:ext cx="4476750" cy="4351338"/>
          </a:xfrm>
        </p:spPr>
        <p:txBody>
          <a:bodyPr>
            <a:normAutofit/>
          </a:bodyPr>
          <a:lstStyle/>
          <a:p>
            <a:r>
              <a:rPr lang="en" sz="2000" dirty="0"/>
              <a:t>Improvement of electrical control</a:t>
            </a:r>
          </a:p>
          <a:p>
            <a:r>
              <a:rPr lang="en" sz="2000" dirty="0"/>
              <a:t>Costs 30,000 EUR</a:t>
            </a:r>
          </a:p>
          <a:p>
            <a:r>
              <a:rPr lang="en" sz="2000" dirty="0"/>
              <a:t>Savings EUR 60,000/year</a:t>
            </a:r>
          </a:p>
          <a:p>
            <a:r>
              <a:rPr lang="en" sz="2000" dirty="0"/>
              <a:t>Payback period is half a year</a:t>
            </a:r>
          </a:p>
          <a:p>
            <a:r>
              <a:rPr lang="en" sz="2000" dirty="0"/>
              <a:t>Rental agreement 25 years</a:t>
            </a:r>
          </a:p>
          <a:p>
            <a:r>
              <a:rPr lang="en" sz="2000" b="1" dirty="0"/>
              <a:t>Savings over the rental period </a:t>
            </a:r>
            <a:br>
              <a:rPr lang="nl-BE" sz="2000" b="1" dirty="0"/>
            </a:br>
            <a:r>
              <a:rPr lang="en" sz="2000" b="1" dirty="0"/>
              <a:t>of EUR 1.5 million</a:t>
            </a:r>
          </a:p>
        </p:txBody>
      </p:sp>
      <p:pic>
        <p:nvPicPr>
          <p:cNvPr id="5" name="Afbeelding 4">
            <a:extLst>
              <a:ext uri="{FF2B5EF4-FFF2-40B4-BE49-F238E27FC236}">
                <a16:creationId xmlns:a16="http://schemas.microsoft.com/office/drawing/2014/main" id="{C1A2C553-0492-C034-40C1-F05461953062}"/>
              </a:ext>
            </a:extLst>
          </p:cNvPr>
          <p:cNvPicPr>
            <a:picLocks noChangeAspect="1"/>
          </p:cNvPicPr>
          <p:nvPr/>
        </p:nvPicPr>
        <p:blipFill>
          <a:blip r:embed="rId3"/>
          <a:stretch>
            <a:fillRect/>
          </a:stretch>
        </p:blipFill>
        <p:spPr>
          <a:xfrm>
            <a:off x="5314950" y="785813"/>
            <a:ext cx="6038850" cy="5707062"/>
          </a:xfrm>
          <a:prstGeom prst="rect">
            <a:avLst/>
          </a:prstGeom>
        </p:spPr>
      </p:pic>
      <p:sp>
        <p:nvSpPr>
          <p:cNvPr id="4" name="Slide Number Placeholder 3">
            <a:extLst>
              <a:ext uri="{FF2B5EF4-FFF2-40B4-BE49-F238E27FC236}">
                <a16:creationId xmlns:a16="http://schemas.microsoft.com/office/drawing/2014/main" id="{8EC62E54-F6E2-D5E5-7022-AD05ECFE5270}"/>
              </a:ext>
            </a:extLst>
          </p:cNvPr>
          <p:cNvSpPr>
            <a:spLocks noGrp="1"/>
          </p:cNvSpPr>
          <p:nvPr>
            <p:ph type="sldNum" sz="quarter" idx="12"/>
          </p:nvPr>
        </p:nvSpPr>
        <p:spPr/>
        <p:txBody>
          <a:bodyPr/>
          <a:lstStyle/>
          <a:p>
            <a:fld id="{4B5E67AD-0814-4806-BC25-E15AE4B31F13}" type="slidenum">
              <a:rPr lang="nl-BE" smtClean="0"/>
              <a:t>44</a:t>
            </a:fld>
            <a:endParaRPr lang="en-US"/>
          </a:p>
        </p:txBody>
      </p:sp>
    </p:spTree>
    <p:extLst>
      <p:ext uri="{BB962C8B-B14F-4D97-AF65-F5344CB8AC3E}">
        <p14:creationId xmlns:p14="http://schemas.microsoft.com/office/powerpoint/2010/main" val="2702125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90C40-6F21-4EED-94E7-CDC03A82561D}"/>
              </a:ext>
            </a:extLst>
          </p:cNvPr>
          <p:cNvSpPr>
            <a:spLocks noGrp="1"/>
          </p:cNvSpPr>
          <p:nvPr>
            <p:ph type="title"/>
          </p:nvPr>
        </p:nvSpPr>
        <p:spPr/>
        <p:txBody>
          <a:bodyPr/>
          <a:lstStyle/>
          <a:p>
            <a:r>
              <a:rPr lang="nl-BE" dirty="0"/>
              <a:t>VAC </a:t>
            </a:r>
            <a:r>
              <a:rPr lang="nl-BE" dirty="0" err="1"/>
              <a:t>Bruges</a:t>
            </a:r>
            <a:r>
              <a:rPr lang="nl-BE" dirty="0"/>
              <a:t> 2014</a:t>
            </a:r>
          </a:p>
        </p:txBody>
      </p:sp>
      <p:sp>
        <p:nvSpPr>
          <p:cNvPr id="3" name="Tijdelijke aanduiding voor inhoud 2">
            <a:extLst>
              <a:ext uri="{FF2B5EF4-FFF2-40B4-BE49-F238E27FC236}">
                <a16:creationId xmlns:a16="http://schemas.microsoft.com/office/drawing/2014/main" id="{68786E71-C95C-5F40-6D78-EF1B68C49268}"/>
              </a:ext>
            </a:extLst>
          </p:cNvPr>
          <p:cNvSpPr>
            <a:spLocks noGrp="1"/>
          </p:cNvSpPr>
          <p:nvPr>
            <p:ph idx="1"/>
          </p:nvPr>
        </p:nvSpPr>
        <p:spPr>
          <a:xfrm>
            <a:off x="838200" y="1825625"/>
            <a:ext cx="4476750" cy="4351338"/>
          </a:xfrm>
        </p:spPr>
        <p:txBody>
          <a:bodyPr>
            <a:normAutofit/>
          </a:bodyPr>
          <a:lstStyle/>
          <a:p>
            <a:r>
              <a:rPr lang="en" sz="2000" dirty="0"/>
              <a:t>Improvement of electrical control</a:t>
            </a:r>
          </a:p>
          <a:p>
            <a:r>
              <a:rPr lang="en" sz="2000" dirty="0"/>
              <a:t>Costs 30,000 EUR</a:t>
            </a:r>
          </a:p>
          <a:p>
            <a:r>
              <a:rPr lang="en" sz="2000" dirty="0"/>
              <a:t>Savings EUR 60,000/year</a:t>
            </a:r>
          </a:p>
          <a:p>
            <a:r>
              <a:rPr lang="en" sz="2000" dirty="0"/>
              <a:t>Payback period is half a year</a:t>
            </a:r>
          </a:p>
          <a:p>
            <a:r>
              <a:rPr lang="en" sz="2000" dirty="0"/>
              <a:t>Rental agreement 25 years</a:t>
            </a:r>
          </a:p>
          <a:p>
            <a:r>
              <a:rPr lang="en" sz="2000" b="1" dirty="0"/>
              <a:t>Savings over the rental period </a:t>
            </a:r>
            <a:br>
              <a:rPr lang="nl-BE" sz="2000" b="1" dirty="0"/>
            </a:br>
            <a:r>
              <a:rPr lang="en" sz="2000" b="1" dirty="0"/>
              <a:t>of EUR 1.5 million</a:t>
            </a:r>
          </a:p>
          <a:p>
            <a:endParaRPr lang="nl-BE" sz="2000" b="1" dirty="0"/>
          </a:p>
          <a:p>
            <a:r>
              <a:rPr lang="en" sz="2000" dirty="0"/>
              <a:t>Energy consumption fell by more than a third over 5 years!</a:t>
            </a:r>
          </a:p>
        </p:txBody>
      </p:sp>
      <p:pic>
        <p:nvPicPr>
          <p:cNvPr id="5" name="Afbeelding 4">
            <a:extLst>
              <a:ext uri="{FF2B5EF4-FFF2-40B4-BE49-F238E27FC236}">
                <a16:creationId xmlns:a16="http://schemas.microsoft.com/office/drawing/2014/main" id="{C1A2C553-0492-C034-40C1-F05461953062}"/>
              </a:ext>
            </a:extLst>
          </p:cNvPr>
          <p:cNvPicPr>
            <a:picLocks noChangeAspect="1"/>
          </p:cNvPicPr>
          <p:nvPr/>
        </p:nvPicPr>
        <p:blipFill>
          <a:blip r:embed="rId3"/>
          <a:stretch>
            <a:fillRect/>
          </a:stretch>
        </p:blipFill>
        <p:spPr>
          <a:xfrm>
            <a:off x="5314950" y="785813"/>
            <a:ext cx="6038850" cy="5707062"/>
          </a:xfrm>
          <a:prstGeom prst="rect">
            <a:avLst/>
          </a:prstGeom>
        </p:spPr>
      </p:pic>
      <p:sp>
        <p:nvSpPr>
          <p:cNvPr id="4" name="Slide Number Placeholder 3">
            <a:extLst>
              <a:ext uri="{FF2B5EF4-FFF2-40B4-BE49-F238E27FC236}">
                <a16:creationId xmlns:a16="http://schemas.microsoft.com/office/drawing/2014/main" id="{769CEA9B-65BA-BA15-C3A4-FB6A9ED2FEED}"/>
              </a:ext>
            </a:extLst>
          </p:cNvPr>
          <p:cNvSpPr>
            <a:spLocks noGrp="1"/>
          </p:cNvSpPr>
          <p:nvPr>
            <p:ph type="sldNum" sz="quarter" idx="12"/>
          </p:nvPr>
        </p:nvSpPr>
        <p:spPr/>
        <p:txBody>
          <a:bodyPr/>
          <a:lstStyle/>
          <a:p>
            <a:fld id="{4B5E67AD-0814-4806-BC25-E15AE4B31F13}" type="slidenum">
              <a:rPr lang="nl-BE" smtClean="0"/>
              <a:t>45</a:t>
            </a:fld>
            <a:endParaRPr lang="en-US"/>
          </a:p>
        </p:txBody>
      </p:sp>
    </p:spTree>
    <p:extLst>
      <p:ext uri="{BB962C8B-B14F-4D97-AF65-F5344CB8AC3E}">
        <p14:creationId xmlns:p14="http://schemas.microsoft.com/office/powerpoint/2010/main" val="1154074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90C40-6F21-4EED-94E7-CDC03A82561D}"/>
              </a:ext>
            </a:extLst>
          </p:cNvPr>
          <p:cNvSpPr>
            <a:spLocks noGrp="1"/>
          </p:cNvSpPr>
          <p:nvPr>
            <p:ph type="title"/>
          </p:nvPr>
        </p:nvSpPr>
        <p:spPr/>
        <p:txBody>
          <a:bodyPr/>
          <a:lstStyle/>
          <a:p>
            <a:r>
              <a:rPr lang="nl-BE" dirty="0"/>
              <a:t>VAC </a:t>
            </a:r>
            <a:r>
              <a:rPr lang="nl-BE" dirty="0" err="1"/>
              <a:t>Bruges</a:t>
            </a:r>
            <a:r>
              <a:rPr lang="nl-BE" dirty="0"/>
              <a:t> 2018</a:t>
            </a:r>
          </a:p>
        </p:txBody>
      </p:sp>
      <p:sp>
        <p:nvSpPr>
          <p:cNvPr id="3" name="Tijdelijke aanduiding voor inhoud 2">
            <a:extLst>
              <a:ext uri="{FF2B5EF4-FFF2-40B4-BE49-F238E27FC236}">
                <a16:creationId xmlns:a16="http://schemas.microsoft.com/office/drawing/2014/main" id="{68786E71-C95C-5F40-6D78-EF1B68C49268}"/>
              </a:ext>
            </a:extLst>
          </p:cNvPr>
          <p:cNvSpPr>
            <a:spLocks noGrp="1"/>
          </p:cNvSpPr>
          <p:nvPr>
            <p:ph idx="1"/>
          </p:nvPr>
        </p:nvSpPr>
        <p:spPr>
          <a:xfrm>
            <a:off x="838200" y="1825625"/>
            <a:ext cx="4476750" cy="4351338"/>
          </a:xfrm>
        </p:spPr>
        <p:txBody>
          <a:bodyPr>
            <a:normAutofit/>
          </a:bodyPr>
          <a:lstStyle/>
          <a:p>
            <a:r>
              <a:rPr lang="en" sz="2000" dirty="0"/>
              <a:t>Increase in consumption by 7.5%</a:t>
            </a:r>
          </a:p>
          <a:p>
            <a:endParaRPr lang="nl-BE" sz="2000" dirty="0"/>
          </a:p>
          <a:p>
            <a:pPr marL="0" indent="0">
              <a:buNone/>
            </a:pPr>
            <a:r>
              <a:rPr lang="en" sz="2000" dirty="0"/>
              <a:t>Causes</a:t>
            </a:r>
          </a:p>
          <a:p>
            <a:r>
              <a:rPr lang="en" sz="2000" dirty="0"/>
              <a:t>New warm kitchen</a:t>
            </a:r>
          </a:p>
          <a:p>
            <a:r>
              <a:rPr lang="en" sz="2000" dirty="0"/>
              <a:t>Warm summer with change in set points</a:t>
            </a:r>
          </a:p>
          <a:p>
            <a:r>
              <a:rPr lang="en" sz="2000" dirty="0"/>
              <a:t>Problems with lighting control and no parts in stock</a:t>
            </a:r>
          </a:p>
        </p:txBody>
      </p:sp>
      <p:pic>
        <p:nvPicPr>
          <p:cNvPr id="5" name="Afbeelding 4">
            <a:extLst>
              <a:ext uri="{FF2B5EF4-FFF2-40B4-BE49-F238E27FC236}">
                <a16:creationId xmlns:a16="http://schemas.microsoft.com/office/drawing/2014/main" id="{C1A2C553-0492-C034-40C1-F05461953062}"/>
              </a:ext>
            </a:extLst>
          </p:cNvPr>
          <p:cNvPicPr>
            <a:picLocks noChangeAspect="1"/>
          </p:cNvPicPr>
          <p:nvPr/>
        </p:nvPicPr>
        <p:blipFill>
          <a:blip r:embed="rId3"/>
          <a:stretch>
            <a:fillRect/>
          </a:stretch>
        </p:blipFill>
        <p:spPr>
          <a:xfrm>
            <a:off x="5314950" y="785813"/>
            <a:ext cx="6038850" cy="5707062"/>
          </a:xfrm>
          <a:prstGeom prst="rect">
            <a:avLst/>
          </a:prstGeom>
        </p:spPr>
      </p:pic>
      <p:sp>
        <p:nvSpPr>
          <p:cNvPr id="4" name="Slide Number Placeholder 3">
            <a:extLst>
              <a:ext uri="{FF2B5EF4-FFF2-40B4-BE49-F238E27FC236}">
                <a16:creationId xmlns:a16="http://schemas.microsoft.com/office/drawing/2014/main" id="{E8086E73-7CF3-6E06-E463-E9515C35D0F6}"/>
              </a:ext>
            </a:extLst>
          </p:cNvPr>
          <p:cNvSpPr>
            <a:spLocks noGrp="1"/>
          </p:cNvSpPr>
          <p:nvPr>
            <p:ph type="sldNum" sz="quarter" idx="12"/>
          </p:nvPr>
        </p:nvSpPr>
        <p:spPr/>
        <p:txBody>
          <a:bodyPr/>
          <a:lstStyle/>
          <a:p>
            <a:fld id="{4B5E67AD-0814-4806-BC25-E15AE4B31F13}" type="slidenum">
              <a:rPr lang="nl-BE" smtClean="0"/>
              <a:t>46</a:t>
            </a:fld>
            <a:endParaRPr lang="en-US"/>
          </a:p>
        </p:txBody>
      </p:sp>
    </p:spTree>
    <p:extLst>
      <p:ext uri="{BB962C8B-B14F-4D97-AF65-F5344CB8AC3E}">
        <p14:creationId xmlns:p14="http://schemas.microsoft.com/office/powerpoint/2010/main" val="1023934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90C40-6F21-4EED-94E7-CDC03A82561D}"/>
              </a:ext>
            </a:extLst>
          </p:cNvPr>
          <p:cNvSpPr>
            <a:spLocks noGrp="1"/>
          </p:cNvSpPr>
          <p:nvPr>
            <p:ph type="title"/>
          </p:nvPr>
        </p:nvSpPr>
        <p:spPr/>
        <p:txBody>
          <a:bodyPr/>
          <a:lstStyle/>
          <a:p>
            <a:r>
              <a:rPr lang="nl-BE" dirty="0"/>
              <a:t>VAC </a:t>
            </a:r>
            <a:r>
              <a:rPr lang="nl-BE" dirty="0" err="1"/>
              <a:t>Bruges</a:t>
            </a:r>
            <a:r>
              <a:rPr lang="nl-BE" dirty="0"/>
              <a:t> </a:t>
            </a:r>
            <a:r>
              <a:rPr lang="nl-BE" dirty="0" err="1"/>
              <a:t>Lessons</a:t>
            </a:r>
            <a:r>
              <a:rPr lang="nl-BE" dirty="0"/>
              <a:t> </a:t>
            </a:r>
            <a:r>
              <a:rPr lang="nl-BE" dirty="0" err="1"/>
              <a:t>Learned</a:t>
            </a:r>
            <a:endParaRPr lang="nl-BE" dirty="0"/>
          </a:p>
        </p:txBody>
      </p:sp>
      <p:sp>
        <p:nvSpPr>
          <p:cNvPr id="3" name="Tijdelijke aanduiding voor inhoud 2">
            <a:extLst>
              <a:ext uri="{FF2B5EF4-FFF2-40B4-BE49-F238E27FC236}">
                <a16:creationId xmlns:a16="http://schemas.microsoft.com/office/drawing/2014/main" id="{68786E71-C95C-5F40-6D78-EF1B68C49268}"/>
              </a:ext>
            </a:extLst>
          </p:cNvPr>
          <p:cNvSpPr>
            <a:spLocks noGrp="1"/>
          </p:cNvSpPr>
          <p:nvPr>
            <p:ph idx="1"/>
          </p:nvPr>
        </p:nvSpPr>
        <p:spPr>
          <a:xfrm>
            <a:off x="838200" y="1825625"/>
            <a:ext cx="4476750" cy="4351338"/>
          </a:xfrm>
        </p:spPr>
        <p:txBody>
          <a:bodyPr>
            <a:normAutofit/>
          </a:bodyPr>
          <a:lstStyle/>
          <a:p>
            <a:pPr marL="0" indent="0">
              <a:buNone/>
            </a:pPr>
            <a:r>
              <a:rPr lang="en" sz="2000" b="1" dirty="0"/>
              <a:t>IMPORTANCE OF MANAGEMENT</a:t>
            </a:r>
          </a:p>
          <a:p>
            <a:r>
              <a:rPr lang="en" sz="2000" dirty="0"/>
              <a:t>Preventive maintenance</a:t>
            </a:r>
          </a:p>
          <a:p>
            <a:r>
              <a:rPr lang="en" sz="2000" dirty="0"/>
              <a:t>Critical stock of pieces</a:t>
            </a:r>
          </a:p>
          <a:p>
            <a:r>
              <a:rPr lang="en" sz="2000" dirty="0"/>
              <a:t>Return set points to original setting</a:t>
            </a:r>
          </a:p>
          <a:p>
            <a:endParaRPr lang="nl-BE" sz="2000" dirty="0"/>
          </a:p>
        </p:txBody>
      </p:sp>
      <p:grpSp>
        <p:nvGrpSpPr>
          <p:cNvPr id="4" name="Groep 3">
            <a:extLst>
              <a:ext uri="{FF2B5EF4-FFF2-40B4-BE49-F238E27FC236}">
                <a16:creationId xmlns:a16="http://schemas.microsoft.com/office/drawing/2014/main" id="{2A1715D1-BFDB-9C3C-C960-19744B4EB482}"/>
              </a:ext>
            </a:extLst>
          </p:cNvPr>
          <p:cNvGrpSpPr/>
          <p:nvPr/>
        </p:nvGrpSpPr>
        <p:grpSpPr>
          <a:xfrm>
            <a:off x="7908990" y="2652141"/>
            <a:ext cx="4283009" cy="2095271"/>
            <a:chOff x="7879084" y="3538565"/>
            <a:chExt cx="3352796" cy="1537098"/>
          </a:xfrm>
        </p:grpSpPr>
        <p:pic>
          <p:nvPicPr>
            <p:cNvPr id="6" name="Afbeelding 5">
              <a:extLst>
                <a:ext uri="{FF2B5EF4-FFF2-40B4-BE49-F238E27FC236}">
                  <a16:creationId xmlns:a16="http://schemas.microsoft.com/office/drawing/2014/main" id="{D69D8A86-E71D-840A-217F-6E2604648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084" y="3538566"/>
              <a:ext cx="2118356" cy="1528358"/>
            </a:xfrm>
            <a:prstGeom prst="rect">
              <a:avLst/>
            </a:prstGeom>
          </p:spPr>
        </p:pic>
        <p:pic>
          <p:nvPicPr>
            <p:cNvPr id="7" name="Afbeelding 6">
              <a:extLst>
                <a:ext uri="{FF2B5EF4-FFF2-40B4-BE49-F238E27FC236}">
                  <a16:creationId xmlns:a16="http://schemas.microsoft.com/office/drawing/2014/main" id="{8DBE4CCA-3C34-37D2-D3B2-2CD058F1F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199" y="3538565"/>
              <a:ext cx="1448681" cy="1537098"/>
            </a:xfrm>
            <a:prstGeom prst="rect">
              <a:avLst/>
            </a:prstGeom>
          </p:spPr>
        </p:pic>
      </p:grpSp>
      <p:pic>
        <p:nvPicPr>
          <p:cNvPr id="8" name="Afbeelding 7">
            <a:extLst>
              <a:ext uri="{FF2B5EF4-FFF2-40B4-BE49-F238E27FC236}">
                <a16:creationId xmlns:a16="http://schemas.microsoft.com/office/drawing/2014/main" id="{DBA74F15-F7CE-295A-45D0-C920C50B4EAB}"/>
              </a:ext>
            </a:extLst>
          </p:cNvPr>
          <p:cNvPicPr>
            <a:picLocks noChangeAspect="1"/>
          </p:cNvPicPr>
          <p:nvPr/>
        </p:nvPicPr>
        <p:blipFill rotWithShape="1">
          <a:blip r:embed="rId5">
            <a:extLst>
              <a:ext uri="{28A0092B-C50C-407E-A947-70E740481C1C}">
                <a14:useLocalDpi xmlns:a14="http://schemas.microsoft.com/office/drawing/2010/main" val="0"/>
              </a:ext>
            </a:extLst>
          </a:blip>
          <a:srcRect b="3306"/>
          <a:stretch/>
        </p:blipFill>
        <p:spPr>
          <a:xfrm>
            <a:off x="7908991" y="-110415"/>
            <a:ext cx="4283009" cy="2762556"/>
          </a:xfrm>
          <a:prstGeom prst="rect">
            <a:avLst/>
          </a:prstGeom>
        </p:spPr>
      </p:pic>
      <p:pic>
        <p:nvPicPr>
          <p:cNvPr id="9" name="Afbeelding" descr="Afbeelding">
            <a:extLst>
              <a:ext uri="{FF2B5EF4-FFF2-40B4-BE49-F238E27FC236}">
                <a16:creationId xmlns:a16="http://schemas.microsoft.com/office/drawing/2014/main" id="{92E69E24-2412-DD6C-67B5-6199591E76CA}"/>
              </a:ext>
            </a:extLst>
          </p:cNvPr>
          <p:cNvPicPr>
            <a:picLocks noChangeAspect="1"/>
          </p:cNvPicPr>
          <p:nvPr/>
        </p:nvPicPr>
        <p:blipFill>
          <a:blip r:embed="rId6"/>
          <a:stretch>
            <a:fillRect/>
          </a:stretch>
        </p:blipFill>
        <p:spPr>
          <a:xfrm>
            <a:off x="7908990" y="4735499"/>
            <a:ext cx="4283009" cy="2198802"/>
          </a:xfrm>
          <a:prstGeom prst="rect">
            <a:avLst/>
          </a:prstGeom>
          <a:ln w="25400">
            <a:noFill/>
            <a:miter lim="400000"/>
          </a:ln>
        </p:spPr>
      </p:pic>
      <p:sp>
        <p:nvSpPr>
          <p:cNvPr id="5" name="Slide Number Placeholder 4">
            <a:extLst>
              <a:ext uri="{FF2B5EF4-FFF2-40B4-BE49-F238E27FC236}">
                <a16:creationId xmlns:a16="http://schemas.microsoft.com/office/drawing/2014/main" id="{4DD691B3-3F49-C3B7-E726-B4F25034937B}"/>
              </a:ext>
            </a:extLst>
          </p:cNvPr>
          <p:cNvSpPr>
            <a:spLocks noGrp="1"/>
          </p:cNvSpPr>
          <p:nvPr>
            <p:ph type="sldNum" sz="quarter" idx="12"/>
          </p:nvPr>
        </p:nvSpPr>
        <p:spPr/>
        <p:txBody>
          <a:bodyPr/>
          <a:lstStyle/>
          <a:p>
            <a:fld id="{4B5E67AD-0814-4806-BC25-E15AE4B31F13}" type="slidenum">
              <a:rPr lang="nl-BE" smtClean="0"/>
              <a:t>47</a:t>
            </a:fld>
            <a:endParaRPr lang="en-US"/>
          </a:p>
        </p:txBody>
      </p:sp>
    </p:spTree>
    <p:extLst>
      <p:ext uri="{BB962C8B-B14F-4D97-AF65-F5344CB8AC3E}">
        <p14:creationId xmlns:p14="http://schemas.microsoft.com/office/powerpoint/2010/main" val="2066564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8">
            <a:extLst>
              <a:ext uri="{FF2B5EF4-FFF2-40B4-BE49-F238E27FC236}">
                <a16:creationId xmlns:a16="http://schemas.microsoft.com/office/drawing/2014/main" id="{56334492-B641-4304-BA61-95A76989F7FC}"/>
              </a:ext>
            </a:extLst>
          </p:cNvPr>
          <p:cNvSpPr txBox="1">
            <a:spLocks/>
          </p:cNvSpPr>
          <p:nvPr/>
        </p:nvSpPr>
        <p:spPr>
          <a:xfrm>
            <a:off x="2820000" y="109957"/>
            <a:ext cx="7416000" cy="1116000"/>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a:lstStyle>
          <a:p>
            <a:endParaRPr lang="nl-BE"/>
          </a:p>
        </p:txBody>
      </p:sp>
      <p:pic>
        <p:nvPicPr>
          <p:cNvPr id="7170" name="Picture 2" descr="Aalto Startup Center GIF">
            <a:extLst>
              <a:ext uri="{FF2B5EF4-FFF2-40B4-BE49-F238E27FC236}">
                <a16:creationId xmlns:a16="http://schemas.microsoft.com/office/drawing/2014/main" id="{5DE11A51-B4A6-DE5E-A6B6-33EF6EF18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500471"/>
            <a:ext cx="6108700" cy="6108700"/>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a:extLst>
              <a:ext uri="{FF2B5EF4-FFF2-40B4-BE49-F238E27FC236}">
                <a16:creationId xmlns:a16="http://schemas.microsoft.com/office/drawing/2014/main" id="{239AA9DC-6B24-E53D-AEC5-E39E4B2F09F2}"/>
              </a:ext>
            </a:extLst>
          </p:cNvPr>
          <p:cNvSpPr/>
          <p:nvPr/>
        </p:nvSpPr>
        <p:spPr>
          <a:xfrm>
            <a:off x="7239000" y="4013200"/>
            <a:ext cx="2197100" cy="965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Slide Number Placeholder 1">
            <a:extLst>
              <a:ext uri="{FF2B5EF4-FFF2-40B4-BE49-F238E27FC236}">
                <a16:creationId xmlns:a16="http://schemas.microsoft.com/office/drawing/2014/main" id="{45522C16-C525-5017-43A6-E7685A4D728D}"/>
              </a:ext>
            </a:extLst>
          </p:cNvPr>
          <p:cNvSpPr>
            <a:spLocks noGrp="1"/>
          </p:cNvSpPr>
          <p:nvPr>
            <p:ph type="sldNum" sz="quarter" idx="12"/>
          </p:nvPr>
        </p:nvSpPr>
        <p:spPr/>
        <p:txBody>
          <a:bodyPr/>
          <a:lstStyle/>
          <a:p>
            <a:fld id="{4B5E67AD-0814-4806-BC25-E15AE4B31F13}" type="slidenum">
              <a:rPr lang="nl-BE" smtClean="0"/>
              <a:t>48</a:t>
            </a:fld>
            <a:endParaRPr lang="en-US"/>
          </a:p>
        </p:txBody>
      </p:sp>
    </p:spTree>
    <p:extLst>
      <p:ext uri="{BB962C8B-B14F-4D97-AF65-F5344CB8AC3E}">
        <p14:creationId xmlns:p14="http://schemas.microsoft.com/office/powerpoint/2010/main" val="3394675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410CE7A-800A-A2A7-244B-83A1424D6E07}"/>
              </a:ext>
            </a:extLst>
          </p:cNvPr>
          <p:cNvPicPr>
            <a:picLocks noChangeAspect="1"/>
          </p:cNvPicPr>
          <p:nvPr/>
        </p:nvPicPr>
        <p:blipFill rotWithShape="1">
          <a:blip r:embed="rId3"/>
          <a:srcRect r="85185"/>
          <a:stretch/>
        </p:blipFill>
        <p:spPr>
          <a:xfrm>
            <a:off x="-29793" y="0"/>
            <a:ext cx="1815050" cy="6858000"/>
          </a:xfrm>
          <a:prstGeom prst="rect">
            <a:avLst/>
          </a:prstGeom>
        </p:spPr>
      </p:pic>
      <p:sp>
        <p:nvSpPr>
          <p:cNvPr id="2" name="Titel 1">
            <a:extLst>
              <a:ext uri="{FF2B5EF4-FFF2-40B4-BE49-F238E27FC236}">
                <a16:creationId xmlns:a16="http://schemas.microsoft.com/office/drawing/2014/main" id="{364219A7-5DF4-4881-BD7F-F6953416ABFA}"/>
              </a:ext>
            </a:extLst>
          </p:cNvPr>
          <p:cNvSpPr>
            <a:spLocks noGrp="1"/>
          </p:cNvSpPr>
          <p:nvPr>
            <p:ph type="title"/>
          </p:nvPr>
        </p:nvSpPr>
        <p:spPr/>
        <p:txBody>
          <a:bodyPr/>
          <a:lstStyle/>
          <a:p>
            <a:r>
              <a:rPr lang="nl-BE"/>
              <a:t>        Dashboards</a:t>
            </a:r>
          </a:p>
        </p:txBody>
      </p:sp>
      <p:pic>
        <p:nvPicPr>
          <p:cNvPr id="5" name="Afbeelding 4">
            <a:extLst>
              <a:ext uri="{FF2B5EF4-FFF2-40B4-BE49-F238E27FC236}">
                <a16:creationId xmlns:a16="http://schemas.microsoft.com/office/drawing/2014/main" id="{6ECB2927-72B4-4BAF-9B4C-7E9BD398D286}"/>
              </a:ext>
            </a:extLst>
          </p:cNvPr>
          <p:cNvPicPr>
            <a:picLocks noChangeAspect="1"/>
          </p:cNvPicPr>
          <p:nvPr/>
        </p:nvPicPr>
        <p:blipFill>
          <a:blip r:embed="rId4"/>
          <a:stretch>
            <a:fillRect/>
          </a:stretch>
        </p:blipFill>
        <p:spPr>
          <a:xfrm>
            <a:off x="2020149" y="1528103"/>
            <a:ext cx="8800251" cy="4783797"/>
          </a:xfrm>
          <a:prstGeom prst="rect">
            <a:avLst/>
          </a:prstGeom>
        </p:spPr>
      </p:pic>
      <p:sp>
        <p:nvSpPr>
          <p:cNvPr id="3" name="Slide Number Placeholder 2">
            <a:extLst>
              <a:ext uri="{FF2B5EF4-FFF2-40B4-BE49-F238E27FC236}">
                <a16:creationId xmlns:a16="http://schemas.microsoft.com/office/drawing/2014/main" id="{74C9C9B3-90D3-90A8-357C-FD89BC23D464}"/>
              </a:ext>
            </a:extLst>
          </p:cNvPr>
          <p:cNvSpPr>
            <a:spLocks noGrp="1"/>
          </p:cNvSpPr>
          <p:nvPr>
            <p:ph type="sldNum" sz="quarter" idx="12"/>
          </p:nvPr>
        </p:nvSpPr>
        <p:spPr/>
        <p:txBody>
          <a:bodyPr/>
          <a:lstStyle/>
          <a:p>
            <a:fld id="{4B5E67AD-0814-4806-BC25-E15AE4B31F13}" type="slidenum">
              <a:rPr lang="nl-BE" smtClean="0"/>
              <a:t>49</a:t>
            </a:fld>
            <a:endParaRPr lang="en-US"/>
          </a:p>
        </p:txBody>
      </p:sp>
    </p:spTree>
    <p:extLst>
      <p:ext uri="{BB962C8B-B14F-4D97-AF65-F5344CB8AC3E}">
        <p14:creationId xmlns:p14="http://schemas.microsoft.com/office/powerpoint/2010/main" val="4290437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68BCA77-2835-ABE9-FC39-DE8EE63F3991}"/>
              </a:ext>
            </a:extLst>
          </p:cNvPr>
          <p:cNvPicPr>
            <a:picLocks noChangeAspect="1"/>
          </p:cNvPicPr>
          <p:nvPr/>
        </p:nvPicPr>
        <p:blipFill>
          <a:blip r:embed="rId3"/>
          <a:stretch>
            <a:fillRect/>
          </a:stretch>
        </p:blipFill>
        <p:spPr>
          <a:xfrm>
            <a:off x="1592580" y="246583"/>
            <a:ext cx="9006840" cy="6364833"/>
          </a:xfrm>
          <a:prstGeom prst="rect">
            <a:avLst/>
          </a:prstGeom>
        </p:spPr>
      </p:pic>
      <p:sp>
        <p:nvSpPr>
          <p:cNvPr id="2" name="Slide Number Placeholder 1">
            <a:extLst>
              <a:ext uri="{FF2B5EF4-FFF2-40B4-BE49-F238E27FC236}">
                <a16:creationId xmlns:a16="http://schemas.microsoft.com/office/drawing/2014/main" id="{EFFAFF79-28D3-1A61-AC17-28DF130DA78E}"/>
              </a:ext>
            </a:extLst>
          </p:cNvPr>
          <p:cNvSpPr>
            <a:spLocks noGrp="1"/>
          </p:cNvSpPr>
          <p:nvPr>
            <p:ph type="sldNum" sz="quarter" idx="12"/>
          </p:nvPr>
        </p:nvSpPr>
        <p:spPr/>
        <p:txBody>
          <a:bodyPr/>
          <a:lstStyle/>
          <a:p>
            <a:fld id="{4B5E67AD-0814-4806-BC25-E15AE4B31F13}" type="slidenum">
              <a:rPr lang="nl-BE" smtClean="0"/>
              <a:t>5</a:t>
            </a:fld>
            <a:endParaRPr lang="en-US"/>
          </a:p>
        </p:txBody>
      </p:sp>
    </p:spTree>
    <p:extLst>
      <p:ext uri="{BB962C8B-B14F-4D97-AF65-F5344CB8AC3E}">
        <p14:creationId xmlns:p14="http://schemas.microsoft.com/office/powerpoint/2010/main" val="3002504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32612-0CF5-4B5D-8540-1B16C8883846}"/>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32BAD08C-B4B5-4E7B-91F1-DF3F506985F2}"/>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6D584527-7923-4DF6-8596-7C49F83DF0A1}"/>
              </a:ext>
            </a:extLst>
          </p:cNvPr>
          <p:cNvPicPr>
            <a:picLocks noChangeAspect="1"/>
          </p:cNvPicPr>
          <p:nvPr/>
        </p:nvPicPr>
        <p:blipFill>
          <a:blip r:embed="rId3"/>
          <a:stretch>
            <a:fillRect/>
          </a:stretch>
        </p:blipFill>
        <p:spPr>
          <a:xfrm>
            <a:off x="-17009" y="0"/>
            <a:ext cx="12226017" cy="6858000"/>
          </a:xfrm>
          <a:prstGeom prst="rect">
            <a:avLst/>
          </a:prstGeom>
        </p:spPr>
      </p:pic>
      <p:sp>
        <p:nvSpPr>
          <p:cNvPr id="4" name="Slide Number Placeholder 3">
            <a:extLst>
              <a:ext uri="{FF2B5EF4-FFF2-40B4-BE49-F238E27FC236}">
                <a16:creationId xmlns:a16="http://schemas.microsoft.com/office/drawing/2014/main" id="{655CCA32-0485-EA2F-9BB6-FE4A3C6BAA03}"/>
              </a:ext>
            </a:extLst>
          </p:cNvPr>
          <p:cNvSpPr>
            <a:spLocks noGrp="1"/>
          </p:cNvSpPr>
          <p:nvPr>
            <p:ph type="sldNum" sz="quarter" idx="12"/>
          </p:nvPr>
        </p:nvSpPr>
        <p:spPr/>
        <p:txBody>
          <a:bodyPr/>
          <a:lstStyle/>
          <a:p>
            <a:fld id="{4B5E67AD-0814-4806-BC25-E15AE4B31F13}" type="slidenum">
              <a:rPr lang="nl-BE" smtClean="0"/>
              <a:t>50</a:t>
            </a:fld>
            <a:endParaRPr lang="en-US"/>
          </a:p>
        </p:txBody>
      </p:sp>
    </p:spTree>
    <p:extLst>
      <p:ext uri="{BB962C8B-B14F-4D97-AF65-F5344CB8AC3E}">
        <p14:creationId xmlns:p14="http://schemas.microsoft.com/office/powerpoint/2010/main" val="985003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roud The Goldbergs GIF by ABC Network">
            <a:extLst>
              <a:ext uri="{FF2B5EF4-FFF2-40B4-BE49-F238E27FC236}">
                <a16:creationId xmlns:a16="http://schemas.microsoft.com/office/drawing/2014/main" id="{53EFB5C0-BAD4-59FA-E4C6-E8E9D1117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100" y="-12700"/>
            <a:ext cx="6870700" cy="6870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05F7539-1A71-4E8B-95FD-F5233A9E9012}"/>
              </a:ext>
            </a:extLst>
          </p:cNvPr>
          <p:cNvSpPr>
            <a:spLocks noGrp="1"/>
          </p:cNvSpPr>
          <p:nvPr>
            <p:ph type="sldNum" sz="quarter" idx="12"/>
          </p:nvPr>
        </p:nvSpPr>
        <p:spPr/>
        <p:txBody>
          <a:bodyPr/>
          <a:lstStyle/>
          <a:p>
            <a:fld id="{4B5E67AD-0814-4806-BC25-E15AE4B31F13}" type="slidenum">
              <a:rPr lang="nl-BE" smtClean="0"/>
              <a:t>51</a:t>
            </a:fld>
            <a:endParaRPr lang="en-US"/>
          </a:p>
        </p:txBody>
      </p:sp>
    </p:spTree>
    <p:extLst>
      <p:ext uri="{BB962C8B-B14F-4D97-AF65-F5344CB8AC3E}">
        <p14:creationId xmlns:p14="http://schemas.microsoft.com/office/powerpoint/2010/main" val="1869235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5E9B5-9277-7FC2-D49A-8D2CD06C7B63}"/>
              </a:ext>
            </a:extLst>
          </p:cNvPr>
          <p:cNvSpPr>
            <a:spLocks noGrp="1"/>
          </p:cNvSpPr>
          <p:nvPr>
            <p:ph type="title"/>
          </p:nvPr>
        </p:nvSpPr>
        <p:spPr/>
        <p:txBody>
          <a:bodyPr/>
          <a:lstStyle/>
          <a:p>
            <a:r>
              <a:rPr lang="nl-BE" dirty="0"/>
              <a:t>Management review</a:t>
            </a:r>
          </a:p>
        </p:txBody>
      </p:sp>
      <p:pic>
        <p:nvPicPr>
          <p:cNvPr id="42" name="Afbeelding 41">
            <a:extLst>
              <a:ext uri="{FF2B5EF4-FFF2-40B4-BE49-F238E27FC236}">
                <a16:creationId xmlns:a16="http://schemas.microsoft.com/office/drawing/2014/main" id="{4E352E3A-7040-1D1F-7AB0-E53FFB205E18}"/>
              </a:ext>
            </a:extLst>
          </p:cNvPr>
          <p:cNvPicPr>
            <a:picLocks noChangeAspect="1"/>
          </p:cNvPicPr>
          <p:nvPr/>
        </p:nvPicPr>
        <p:blipFill>
          <a:blip r:embed="rId3"/>
          <a:stretch>
            <a:fillRect/>
          </a:stretch>
        </p:blipFill>
        <p:spPr>
          <a:xfrm>
            <a:off x="838200" y="1316372"/>
            <a:ext cx="10524796" cy="5033628"/>
          </a:xfrm>
          <a:prstGeom prst="rect">
            <a:avLst/>
          </a:prstGeom>
        </p:spPr>
      </p:pic>
      <p:sp>
        <p:nvSpPr>
          <p:cNvPr id="3" name="Slide Number Placeholder 2">
            <a:extLst>
              <a:ext uri="{FF2B5EF4-FFF2-40B4-BE49-F238E27FC236}">
                <a16:creationId xmlns:a16="http://schemas.microsoft.com/office/drawing/2014/main" id="{ED70BE1A-0D24-726F-1C12-90C0425157EB}"/>
              </a:ext>
            </a:extLst>
          </p:cNvPr>
          <p:cNvSpPr>
            <a:spLocks noGrp="1"/>
          </p:cNvSpPr>
          <p:nvPr>
            <p:ph type="sldNum" sz="quarter" idx="12"/>
          </p:nvPr>
        </p:nvSpPr>
        <p:spPr/>
        <p:txBody>
          <a:bodyPr/>
          <a:lstStyle/>
          <a:p>
            <a:fld id="{4B5E67AD-0814-4806-BC25-E15AE4B31F13}" type="slidenum">
              <a:rPr lang="nl-BE" smtClean="0"/>
              <a:t>52</a:t>
            </a:fld>
            <a:endParaRPr lang="en-US"/>
          </a:p>
        </p:txBody>
      </p:sp>
    </p:spTree>
    <p:extLst>
      <p:ext uri="{BB962C8B-B14F-4D97-AF65-F5344CB8AC3E}">
        <p14:creationId xmlns:p14="http://schemas.microsoft.com/office/powerpoint/2010/main" val="2038034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5E9B5-9277-7FC2-D49A-8D2CD06C7B63}"/>
              </a:ext>
            </a:extLst>
          </p:cNvPr>
          <p:cNvSpPr>
            <a:spLocks noGrp="1"/>
          </p:cNvSpPr>
          <p:nvPr>
            <p:ph type="title"/>
          </p:nvPr>
        </p:nvSpPr>
        <p:spPr/>
        <p:txBody>
          <a:bodyPr/>
          <a:lstStyle/>
          <a:p>
            <a:r>
              <a:rPr lang="en" dirty="0"/>
              <a:t>Energy consumption </a:t>
            </a:r>
            <a:r>
              <a:rPr lang="en" sz="4400" dirty="0">
                <a:latin typeface="FlandersArtSans-Regular" panose="00000500000000000000" pitchFamily="2" charset="0"/>
              </a:rPr>
              <a:t>[ kWh </a:t>
            </a:r>
            <a:r>
              <a:rPr lang="en" sz="4400" baseline="-25000" dirty="0">
                <a:latin typeface="FlandersArtSans-Regular" panose="00000500000000000000" pitchFamily="2" charset="0"/>
              </a:rPr>
              <a:t>pr </a:t>
            </a:r>
            <a:r>
              <a:rPr lang="en" sz="4400" dirty="0">
                <a:latin typeface="FlandersArtSans-Regular" panose="00000500000000000000" pitchFamily="2" charset="0"/>
              </a:rPr>
              <a:t>/workplace]</a:t>
            </a:r>
            <a:endParaRPr lang="nl-BE" dirty="0"/>
          </a:p>
        </p:txBody>
      </p:sp>
      <p:graphicFrame>
        <p:nvGraphicFramePr>
          <p:cNvPr id="11" name="Grafiek 10">
            <a:extLst>
              <a:ext uri="{FF2B5EF4-FFF2-40B4-BE49-F238E27FC236}">
                <a16:creationId xmlns:a16="http://schemas.microsoft.com/office/drawing/2014/main" id="{0766C4C7-233D-8F9B-2774-2A5092A210C6}"/>
              </a:ext>
            </a:extLst>
          </p:cNvPr>
          <p:cNvGraphicFramePr>
            <a:graphicFrameLocks/>
          </p:cNvGraphicFramePr>
          <p:nvPr>
            <p:extLst>
              <p:ext uri="{D42A27DB-BD31-4B8C-83A1-F6EECF244321}">
                <p14:modId xmlns:p14="http://schemas.microsoft.com/office/powerpoint/2010/main" val="1358076144"/>
              </p:ext>
            </p:extLst>
          </p:nvPr>
        </p:nvGraphicFramePr>
        <p:xfrm>
          <a:off x="884074" y="1445303"/>
          <a:ext cx="10515600" cy="4909355"/>
        </p:xfrm>
        <a:graphic>
          <a:graphicData uri="http://schemas.openxmlformats.org/drawingml/2006/chart">
            <c:chart xmlns:c="http://schemas.openxmlformats.org/drawingml/2006/chart" xmlns:r="http://schemas.openxmlformats.org/officeDocument/2006/relationships" r:id="rId3"/>
          </a:graphicData>
        </a:graphic>
      </p:graphicFrame>
      <p:pic>
        <p:nvPicPr>
          <p:cNvPr id="12" name="Afbeelding 11">
            <a:extLst>
              <a:ext uri="{FF2B5EF4-FFF2-40B4-BE49-F238E27FC236}">
                <a16:creationId xmlns:a16="http://schemas.microsoft.com/office/drawing/2014/main" id="{A04D561D-146D-8E24-62CA-DA81148CC2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1163" y="5073835"/>
            <a:ext cx="526575" cy="263288"/>
          </a:xfrm>
          <a:prstGeom prst="rect">
            <a:avLst/>
          </a:prstGeom>
        </p:spPr>
      </p:pic>
      <p:pic>
        <p:nvPicPr>
          <p:cNvPr id="13" name="Afbeelding 12">
            <a:extLst>
              <a:ext uri="{FF2B5EF4-FFF2-40B4-BE49-F238E27FC236}">
                <a16:creationId xmlns:a16="http://schemas.microsoft.com/office/drawing/2014/main" id="{29F0962D-4C12-E605-5B1D-3BCD2DE00A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856" y="5337123"/>
            <a:ext cx="530714" cy="512747"/>
          </a:xfrm>
          <a:prstGeom prst="rect">
            <a:avLst/>
          </a:prstGeom>
        </p:spPr>
      </p:pic>
      <p:pic>
        <p:nvPicPr>
          <p:cNvPr id="14" name="Afbeelding 13">
            <a:extLst>
              <a:ext uri="{FF2B5EF4-FFF2-40B4-BE49-F238E27FC236}">
                <a16:creationId xmlns:a16="http://schemas.microsoft.com/office/drawing/2014/main" id="{E59159F5-1944-6576-225A-17F0670E3D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1930" y="5196081"/>
            <a:ext cx="550402" cy="333768"/>
          </a:xfrm>
          <a:prstGeom prst="rect">
            <a:avLst/>
          </a:prstGeom>
        </p:spPr>
      </p:pic>
      <p:sp>
        <p:nvSpPr>
          <p:cNvPr id="15" name="Tijdelijke aanduiding voor inhoud 3">
            <a:extLst>
              <a:ext uri="{FF2B5EF4-FFF2-40B4-BE49-F238E27FC236}">
                <a16:creationId xmlns:a16="http://schemas.microsoft.com/office/drawing/2014/main" id="{8CAD8188-823A-54DF-1421-9EF8C8C685E3}"/>
              </a:ext>
            </a:extLst>
          </p:cNvPr>
          <p:cNvSpPr txBox="1">
            <a:spLocks/>
          </p:cNvSpPr>
          <p:nvPr/>
        </p:nvSpPr>
        <p:spPr>
          <a:xfrm>
            <a:off x="497017" y="2157054"/>
            <a:ext cx="9144000" cy="4174735"/>
          </a:xfrm>
          <a:prstGeom prst="rect">
            <a:avLst/>
          </a:prstGeom>
        </p:spPr>
        <p:txBody>
          <a:bodyPr vert="horz" lIns="91440" tIns="45720" rIns="91440" bIns="45720" rtlCol="0" anchor="ctr">
            <a:normAutofit/>
          </a:bodyPr>
          <a:lstStyle>
            <a:defPPr>
              <a:defRPr lang="nl-B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nl-BE" sz="2200"/>
          </a:p>
          <a:p>
            <a:pPr>
              <a:spcAft>
                <a:spcPts val="600"/>
              </a:spcAft>
            </a:pPr>
            <a:endParaRPr lang="nl-BE" sz="2200"/>
          </a:p>
          <a:p>
            <a:pPr>
              <a:spcAft>
                <a:spcPts val="600"/>
              </a:spcAft>
            </a:pPr>
            <a:endParaRPr lang="nl-BE" sz="2200"/>
          </a:p>
        </p:txBody>
      </p:sp>
      <p:cxnSp>
        <p:nvCxnSpPr>
          <p:cNvPr id="16" name="Rechte verbindingslijn 15">
            <a:extLst>
              <a:ext uri="{FF2B5EF4-FFF2-40B4-BE49-F238E27FC236}">
                <a16:creationId xmlns:a16="http://schemas.microsoft.com/office/drawing/2014/main" id="{52AC1780-B4A6-5E27-7F74-B568E570C28A}"/>
              </a:ext>
            </a:extLst>
          </p:cNvPr>
          <p:cNvCxnSpPr>
            <a:cxnSpLocks/>
          </p:cNvCxnSpPr>
          <p:nvPr/>
        </p:nvCxnSpPr>
        <p:spPr>
          <a:xfrm flipV="1">
            <a:off x="5816969" y="1690688"/>
            <a:ext cx="6351" cy="4567072"/>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E41C7E37-2469-DA8C-642D-4C23F5B2C8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6122" y="2692818"/>
            <a:ext cx="526063" cy="318252"/>
          </a:xfrm>
          <a:prstGeom prst="rect">
            <a:avLst/>
          </a:prstGeom>
        </p:spPr>
      </p:pic>
      <p:cxnSp>
        <p:nvCxnSpPr>
          <p:cNvPr id="18" name="Rechte verbindingslijn 17">
            <a:extLst>
              <a:ext uri="{FF2B5EF4-FFF2-40B4-BE49-F238E27FC236}">
                <a16:creationId xmlns:a16="http://schemas.microsoft.com/office/drawing/2014/main" id="{5A4B395D-425D-DC1D-DA1B-C7ED98AF07FB}"/>
              </a:ext>
            </a:extLst>
          </p:cNvPr>
          <p:cNvCxnSpPr>
            <a:cxnSpLocks/>
          </p:cNvCxnSpPr>
          <p:nvPr/>
        </p:nvCxnSpPr>
        <p:spPr>
          <a:xfrm flipV="1">
            <a:off x="6461702" y="1690688"/>
            <a:ext cx="23216" cy="4567072"/>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Afbeelding 18">
            <a:extLst>
              <a:ext uri="{FF2B5EF4-FFF2-40B4-BE49-F238E27FC236}">
                <a16:creationId xmlns:a16="http://schemas.microsoft.com/office/drawing/2014/main" id="{1D1FFF3D-D4A3-26E3-2C9E-C16D01675C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5841" y="2683966"/>
            <a:ext cx="520785" cy="319510"/>
          </a:xfrm>
          <a:prstGeom prst="rect">
            <a:avLst/>
          </a:prstGeom>
        </p:spPr>
      </p:pic>
      <p:cxnSp>
        <p:nvCxnSpPr>
          <p:cNvPr id="20" name="Rechte verbindingslijn 19">
            <a:extLst>
              <a:ext uri="{FF2B5EF4-FFF2-40B4-BE49-F238E27FC236}">
                <a16:creationId xmlns:a16="http://schemas.microsoft.com/office/drawing/2014/main" id="{6421D259-5B0C-C3E6-2E88-1925CEDD6522}"/>
              </a:ext>
            </a:extLst>
          </p:cNvPr>
          <p:cNvCxnSpPr>
            <a:cxnSpLocks/>
          </p:cNvCxnSpPr>
          <p:nvPr/>
        </p:nvCxnSpPr>
        <p:spPr>
          <a:xfrm flipV="1">
            <a:off x="5152867" y="1690688"/>
            <a:ext cx="7168" cy="4567073"/>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Afbeelding 20">
            <a:extLst>
              <a:ext uri="{FF2B5EF4-FFF2-40B4-BE49-F238E27FC236}">
                <a16:creationId xmlns:a16="http://schemas.microsoft.com/office/drawing/2014/main" id="{6A467514-6BA0-8179-19CD-99583551E1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8826" y="3665685"/>
            <a:ext cx="526106" cy="403732"/>
          </a:xfrm>
          <a:prstGeom prst="rect">
            <a:avLst/>
          </a:prstGeom>
        </p:spPr>
      </p:pic>
      <p:pic>
        <p:nvPicPr>
          <p:cNvPr id="22" name="Afbeelding 21">
            <a:extLst>
              <a:ext uri="{FF2B5EF4-FFF2-40B4-BE49-F238E27FC236}">
                <a16:creationId xmlns:a16="http://schemas.microsoft.com/office/drawing/2014/main" id="{40F64FA4-5AA6-F0E4-EA0E-C1AED9FB17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3603" y="4457576"/>
            <a:ext cx="531329" cy="398739"/>
          </a:xfrm>
          <a:prstGeom prst="rect">
            <a:avLst/>
          </a:prstGeom>
        </p:spPr>
      </p:pic>
      <p:pic>
        <p:nvPicPr>
          <p:cNvPr id="23" name="Afbeelding 22">
            <a:extLst>
              <a:ext uri="{FF2B5EF4-FFF2-40B4-BE49-F238E27FC236}">
                <a16:creationId xmlns:a16="http://schemas.microsoft.com/office/drawing/2014/main" id="{3E6F6BF2-C8D0-ACC1-2FF0-5C5D9720B4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43926" y="4069417"/>
            <a:ext cx="531006" cy="393665"/>
          </a:xfrm>
          <a:prstGeom prst="rect">
            <a:avLst/>
          </a:prstGeom>
        </p:spPr>
      </p:pic>
      <p:pic>
        <p:nvPicPr>
          <p:cNvPr id="24" name="Afbeelding 23">
            <a:extLst>
              <a:ext uri="{FF2B5EF4-FFF2-40B4-BE49-F238E27FC236}">
                <a16:creationId xmlns:a16="http://schemas.microsoft.com/office/drawing/2014/main" id="{59706454-7334-F63B-1FBB-A063C65020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24999" y="3991555"/>
            <a:ext cx="536301" cy="318388"/>
          </a:xfrm>
          <a:prstGeom prst="rect">
            <a:avLst/>
          </a:prstGeom>
        </p:spPr>
      </p:pic>
      <p:pic>
        <p:nvPicPr>
          <p:cNvPr id="25" name="Afbeelding 24">
            <a:extLst>
              <a:ext uri="{FF2B5EF4-FFF2-40B4-BE49-F238E27FC236}">
                <a16:creationId xmlns:a16="http://schemas.microsoft.com/office/drawing/2014/main" id="{0BBC7F2C-F063-9711-AB3F-6A1BD318EA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44449" y="3994884"/>
            <a:ext cx="520785" cy="315059"/>
          </a:xfrm>
          <a:prstGeom prst="rect">
            <a:avLst/>
          </a:prstGeom>
        </p:spPr>
      </p:pic>
      <p:pic>
        <p:nvPicPr>
          <p:cNvPr id="26" name="Afbeelding 25">
            <a:extLst>
              <a:ext uri="{FF2B5EF4-FFF2-40B4-BE49-F238E27FC236}">
                <a16:creationId xmlns:a16="http://schemas.microsoft.com/office/drawing/2014/main" id="{47837581-D902-23C4-1608-D64E25931F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39265" y="4856315"/>
            <a:ext cx="551661" cy="320022"/>
          </a:xfrm>
          <a:prstGeom prst="rect">
            <a:avLst/>
          </a:prstGeom>
        </p:spPr>
      </p:pic>
      <p:cxnSp>
        <p:nvCxnSpPr>
          <p:cNvPr id="27" name="Rechte verbindingslijn 26">
            <a:extLst>
              <a:ext uri="{FF2B5EF4-FFF2-40B4-BE49-F238E27FC236}">
                <a16:creationId xmlns:a16="http://schemas.microsoft.com/office/drawing/2014/main" id="{707165AA-697B-0F5F-1768-7146F6CF4119}"/>
              </a:ext>
            </a:extLst>
          </p:cNvPr>
          <p:cNvCxnSpPr>
            <a:cxnSpLocks/>
          </p:cNvCxnSpPr>
          <p:nvPr/>
        </p:nvCxnSpPr>
        <p:spPr>
          <a:xfrm flipV="1">
            <a:off x="1915332" y="1690688"/>
            <a:ext cx="38182" cy="4567072"/>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Afbeelding 27">
            <a:extLst>
              <a:ext uri="{FF2B5EF4-FFF2-40B4-BE49-F238E27FC236}">
                <a16:creationId xmlns:a16="http://schemas.microsoft.com/office/drawing/2014/main" id="{3AD2B00B-2366-3DFA-07BF-6D46E10811E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94230" y="2680143"/>
            <a:ext cx="533044" cy="322475"/>
          </a:xfrm>
          <a:prstGeom prst="rect">
            <a:avLst/>
          </a:prstGeom>
        </p:spPr>
      </p:pic>
      <p:cxnSp>
        <p:nvCxnSpPr>
          <p:cNvPr id="29" name="Rechte verbindingslijn 28">
            <a:extLst>
              <a:ext uri="{FF2B5EF4-FFF2-40B4-BE49-F238E27FC236}">
                <a16:creationId xmlns:a16="http://schemas.microsoft.com/office/drawing/2014/main" id="{160371D4-6583-AA9D-0AC8-28730D5DC2C6}"/>
              </a:ext>
            </a:extLst>
          </p:cNvPr>
          <p:cNvCxnSpPr>
            <a:cxnSpLocks/>
          </p:cNvCxnSpPr>
          <p:nvPr/>
        </p:nvCxnSpPr>
        <p:spPr>
          <a:xfrm flipV="1">
            <a:off x="9663877" y="1690688"/>
            <a:ext cx="0" cy="4567073"/>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Afbeelding 29">
            <a:extLst>
              <a:ext uri="{FF2B5EF4-FFF2-40B4-BE49-F238E27FC236}">
                <a16:creationId xmlns:a16="http://schemas.microsoft.com/office/drawing/2014/main" id="{500CAD01-546E-1A5F-0A63-BE56650EF95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72648" y="2674354"/>
            <a:ext cx="552185" cy="334055"/>
          </a:xfrm>
          <a:prstGeom prst="rect">
            <a:avLst/>
          </a:prstGeom>
          <a:solidFill>
            <a:schemeClr val="bg1"/>
          </a:solidFill>
        </p:spPr>
      </p:pic>
      <p:cxnSp>
        <p:nvCxnSpPr>
          <p:cNvPr id="31" name="Rechte verbindingslijn 30">
            <a:extLst>
              <a:ext uri="{FF2B5EF4-FFF2-40B4-BE49-F238E27FC236}">
                <a16:creationId xmlns:a16="http://schemas.microsoft.com/office/drawing/2014/main" id="{8C8ADF47-E68D-B4A0-DF57-04141C544450}"/>
              </a:ext>
            </a:extLst>
          </p:cNvPr>
          <p:cNvCxnSpPr>
            <a:cxnSpLocks/>
          </p:cNvCxnSpPr>
          <p:nvPr/>
        </p:nvCxnSpPr>
        <p:spPr>
          <a:xfrm flipV="1">
            <a:off x="8366459" y="1690688"/>
            <a:ext cx="24322" cy="4567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2" name="Afbeelding 31">
            <a:extLst>
              <a:ext uri="{FF2B5EF4-FFF2-40B4-BE49-F238E27FC236}">
                <a16:creationId xmlns:a16="http://schemas.microsoft.com/office/drawing/2014/main" id="{18AE7AFC-53A7-A97B-824D-A2FB84E693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3431" y="3006811"/>
            <a:ext cx="546828" cy="403732"/>
          </a:xfrm>
          <a:prstGeom prst="rect">
            <a:avLst/>
          </a:prstGeom>
        </p:spPr>
      </p:pic>
      <p:pic>
        <p:nvPicPr>
          <p:cNvPr id="33" name="Afbeelding 32">
            <a:extLst>
              <a:ext uri="{FF2B5EF4-FFF2-40B4-BE49-F238E27FC236}">
                <a16:creationId xmlns:a16="http://schemas.microsoft.com/office/drawing/2014/main" id="{815E967A-CFA3-FD17-B896-C64090C6572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2248"/>
          <a:stretch/>
        </p:blipFill>
        <p:spPr>
          <a:xfrm>
            <a:off x="10286165" y="3413204"/>
            <a:ext cx="559691" cy="334055"/>
          </a:xfrm>
          <a:prstGeom prst="rect">
            <a:avLst/>
          </a:prstGeom>
          <a:ln w="28575">
            <a:noFill/>
          </a:ln>
        </p:spPr>
      </p:pic>
      <p:cxnSp>
        <p:nvCxnSpPr>
          <p:cNvPr id="34" name="Rechte verbindingslijn 33">
            <a:extLst>
              <a:ext uri="{FF2B5EF4-FFF2-40B4-BE49-F238E27FC236}">
                <a16:creationId xmlns:a16="http://schemas.microsoft.com/office/drawing/2014/main" id="{C8EB2A8A-0C1F-A69A-1D2B-866AB440CF53}"/>
              </a:ext>
            </a:extLst>
          </p:cNvPr>
          <p:cNvCxnSpPr>
            <a:cxnSpLocks/>
          </p:cNvCxnSpPr>
          <p:nvPr/>
        </p:nvCxnSpPr>
        <p:spPr>
          <a:xfrm flipV="1">
            <a:off x="3865867" y="1690688"/>
            <a:ext cx="0" cy="4567072"/>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Afbeelding 34">
            <a:extLst>
              <a:ext uri="{FF2B5EF4-FFF2-40B4-BE49-F238E27FC236}">
                <a16:creationId xmlns:a16="http://schemas.microsoft.com/office/drawing/2014/main" id="{47211148-A37C-5762-16A6-9ADEFEFC9A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32185" y="5529849"/>
            <a:ext cx="555114" cy="320022"/>
          </a:xfrm>
          <a:prstGeom prst="rect">
            <a:avLst/>
          </a:prstGeom>
        </p:spPr>
      </p:pic>
      <p:cxnSp>
        <p:nvCxnSpPr>
          <p:cNvPr id="36" name="Rechte verbindingslijn 35">
            <a:extLst>
              <a:ext uri="{FF2B5EF4-FFF2-40B4-BE49-F238E27FC236}">
                <a16:creationId xmlns:a16="http://schemas.microsoft.com/office/drawing/2014/main" id="{ED2BD1E6-6DC4-88B2-CBCF-924D24F38837}"/>
              </a:ext>
            </a:extLst>
          </p:cNvPr>
          <p:cNvCxnSpPr>
            <a:cxnSpLocks/>
          </p:cNvCxnSpPr>
          <p:nvPr/>
        </p:nvCxnSpPr>
        <p:spPr>
          <a:xfrm flipV="1">
            <a:off x="10283497" y="1690688"/>
            <a:ext cx="9934" cy="4567073"/>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Afbeelding 36">
            <a:extLst>
              <a:ext uri="{FF2B5EF4-FFF2-40B4-BE49-F238E27FC236}">
                <a16:creationId xmlns:a16="http://schemas.microsoft.com/office/drawing/2014/main" id="{0EDF2D1A-7F5B-C769-24B8-4F7FA78B8F4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42844" y="3665685"/>
            <a:ext cx="519512" cy="329199"/>
          </a:xfrm>
          <a:prstGeom prst="rect">
            <a:avLst/>
          </a:prstGeom>
        </p:spPr>
      </p:pic>
      <p:pic>
        <p:nvPicPr>
          <p:cNvPr id="38" name="Picture 4" descr="Febelfin verhuist: vanaf nu vind je ons in de Koning Albert II-laan |  Febelfin">
            <a:extLst>
              <a:ext uri="{FF2B5EF4-FFF2-40B4-BE49-F238E27FC236}">
                <a16:creationId xmlns:a16="http://schemas.microsoft.com/office/drawing/2014/main" id="{D92544A3-B1C6-028B-885E-9FD506F527C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93430" y="2683966"/>
            <a:ext cx="546828" cy="334056"/>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Rechte verbindingslijn 38">
            <a:extLst>
              <a:ext uri="{FF2B5EF4-FFF2-40B4-BE49-F238E27FC236}">
                <a16:creationId xmlns:a16="http://schemas.microsoft.com/office/drawing/2014/main" id="{097D0A1B-F351-C9F4-745D-E17C9CD5F487}"/>
              </a:ext>
            </a:extLst>
          </p:cNvPr>
          <p:cNvCxnSpPr>
            <a:cxnSpLocks/>
          </p:cNvCxnSpPr>
          <p:nvPr/>
        </p:nvCxnSpPr>
        <p:spPr>
          <a:xfrm flipV="1">
            <a:off x="10308088" y="2683966"/>
            <a:ext cx="532170" cy="7265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1E00D190-7B5B-7F4E-3C8A-ED1E31C35A6B}"/>
              </a:ext>
            </a:extLst>
          </p:cNvPr>
          <p:cNvCxnSpPr>
            <a:cxnSpLocks/>
          </p:cNvCxnSpPr>
          <p:nvPr/>
        </p:nvCxnSpPr>
        <p:spPr>
          <a:xfrm>
            <a:off x="10303957" y="2683966"/>
            <a:ext cx="536302" cy="7265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 name="Picture 4" descr="Afbeelding met taart, plant, versierd, sluiten&#10;&#10;Automatisch gegenereerde beschrijving">
            <a:extLst>
              <a:ext uri="{FF2B5EF4-FFF2-40B4-BE49-F238E27FC236}">
                <a16:creationId xmlns:a16="http://schemas.microsoft.com/office/drawing/2014/main" id="{FBAC18E3-F127-E265-0A15-C1304873901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1295" r="8964" b="-5"/>
          <a:stretch/>
        </p:blipFill>
        <p:spPr bwMode="auto">
          <a:xfrm>
            <a:off x="10947178" y="5593496"/>
            <a:ext cx="616822" cy="726577"/>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7763090-AF62-FBF3-3560-2E63C9E8D290}"/>
              </a:ext>
            </a:extLst>
          </p:cNvPr>
          <p:cNvSpPr>
            <a:spLocks noGrp="1"/>
          </p:cNvSpPr>
          <p:nvPr>
            <p:ph type="sldNum" sz="quarter" idx="12"/>
          </p:nvPr>
        </p:nvSpPr>
        <p:spPr/>
        <p:txBody>
          <a:bodyPr/>
          <a:lstStyle/>
          <a:p>
            <a:fld id="{4B5E67AD-0814-4806-BC25-E15AE4B31F13}" type="slidenum">
              <a:rPr lang="nl-BE" smtClean="0"/>
              <a:t>53</a:t>
            </a:fld>
            <a:endParaRPr lang="en-US"/>
          </a:p>
        </p:txBody>
      </p:sp>
    </p:spTree>
    <p:extLst>
      <p:ext uri="{BB962C8B-B14F-4D97-AF65-F5344CB8AC3E}">
        <p14:creationId xmlns:p14="http://schemas.microsoft.com/office/powerpoint/2010/main" val="3511550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C92F8-5BF7-1BD0-DBDF-B0339358B3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1293178-6C51-B78B-8CF5-5E756EE18B91}"/>
              </a:ext>
            </a:extLst>
          </p:cNvPr>
          <p:cNvSpPr>
            <a:spLocks noGrp="1"/>
          </p:cNvSpPr>
          <p:nvPr>
            <p:ph type="title"/>
          </p:nvPr>
        </p:nvSpPr>
        <p:spPr/>
        <p:txBody>
          <a:bodyPr/>
          <a:lstStyle/>
          <a:p>
            <a:r>
              <a:rPr lang="en" dirty="0"/>
              <a:t>Energy consumption ISO 2023</a:t>
            </a:r>
          </a:p>
        </p:txBody>
      </p:sp>
      <p:sp>
        <p:nvSpPr>
          <p:cNvPr id="4" name="Tijdelijke aanduiding voor inhoud 3">
            <a:extLst>
              <a:ext uri="{FF2B5EF4-FFF2-40B4-BE49-F238E27FC236}">
                <a16:creationId xmlns:a16="http://schemas.microsoft.com/office/drawing/2014/main" id="{8BC9838F-282A-5131-4497-9013D5D214C5}"/>
              </a:ext>
            </a:extLst>
          </p:cNvPr>
          <p:cNvSpPr>
            <a:spLocks noGrp="1"/>
          </p:cNvSpPr>
          <p:nvPr>
            <p:ph sz="half" idx="1"/>
          </p:nvPr>
        </p:nvSpPr>
        <p:spPr/>
        <p:txBody>
          <a:bodyPr/>
          <a:lstStyle/>
          <a:p>
            <a:pPr marL="0" indent="0">
              <a:buNone/>
            </a:pPr>
            <a:r>
              <a:rPr lang="en" sz="1800" dirty="0"/>
              <a:t>CO2: - 65% (2005-2030)</a:t>
            </a:r>
          </a:p>
          <a:p>
            <a:pPr marL="457200" lvl="1" indent="0">
              <a:buNone/>
            </a:pPr>
            <a:r>
              <a:rPr lang="en" sz="1800" dirty="0"/>
              <a:t>- 69% (2023)</a:t>
            </a:r>
          </a:p>
          <a:p>
            <a:endParaRPr lang="nl-BE" dirty="0"/>
          </a:p>
        </p:txBody>
      </p:sp>
      <p:sp>
        <p:nvSpPr>
          <p:cNvPr id="5" name="Tijdelijke aanduiding voor inhoud 4">
            <a:extLst>
              <a:ext uri="{FF2B5EF4-FFF2-40B4-BE49-F238E27FC236}">
                <a16:creationId xmlns:a16="http://schemas.microsoft.com/office/drawing/2014/main" id="{86A05797-3845-3410-1517-10D9D6A60ED5}"/>
              </a:ext>
            </a:extLst>
          </p:cNvPr>
          <p:cNvSpPr>
            <a:spLocks noGrp="1"/>
          </p:cNvSpPr>
          <p:nvPr>
            <p:ph sz="half" idx="2"/>
          </p:nvPr>
        </p:nvSpPr>
        <p:spPr/>
        <p:txBody>
          <a:bodyPr/>
          <a:lstStyle/>
          <a:p>
            <a:pPr marL="0" indent="0">
              <a:buNone/>
            </a:pPr>
            <a:r>
              <a:rPr lang="en" sz="1800" dirty="0"/>
              <a:t>Primary energy consumption: - 50% (2005-2030) Despite increasing occupancy: - 55% (2023)</a:t>
            </a:r>
            <a:br>
              <a:rPr lang="nl-BE" sz="1800" dirty="0"/>
            </a:br>
            <a:endParaRPr lang="nl-BE" sz="1800" dirty="0"/>
          </a:p>
        </p:txBody>
      </p:sp>
      <p:pic>
        <p:nvPicPr>
          <p:cNvPr id="3" name="Afbeelding 2">
            <a:extLst>
              <a:ext uri="{FF2B5EF4-FFF2-40B4-BE49-F238E27FC236}">
                <a16:creationId xmlns:a16="http://schemas.microsoft.com/office/drawing/2014/main" id="{26FD8AF6-7869-B2C2-0C3E-146913E6C3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6020" y="2665413"/>
            <a:ext cx="5013960" cy="3155950"/>
          </a:xfrm>
          <a:prstGeom prst="rect">
            <a:avLst/>
          </a:prstGeom>
          <a:noFill/>
        </p:spPr>
      </p:pic>
      <p:pic>
        <p:nvPicPr>
          <p:cNvPr id="6" name="Afbeelding 5">
            <a:extLst>
              <a:ext uri="{FF2B5EF4-FFF2-40B4-BE49-F238E27FC236}">
                <a16:creationId xmlns:a16="http://schemas.microsoft.com/office/drawing/2014/main" id="{41F8A8DA-9CD7-DF11-C93D-ECC56889CE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1294" y="2659139"/>
            <a:ext cx="5004032" cy="3162224"/>
          </a:xfrm>
          <a:prstGeom prst="rect">
            <a:avLst/>
          </a:prstGeom>
          <a:noFill/>
        </p:spPr>
      </p:pic>
    </p:spTree>
    <p:extLst>
      <p:ext uri="{BB962C8B-B14F-4D97-AF65-F5344CB8AC3E}">
        <p14:creationId xmlns:p14="http://schemas.microsoft.com/office/powerpoint/2010/main" val="3080889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AE9FA26-93C8-494D-9BFF-5BF738C4247B}"/>
              </a:ext>
            </a:extLst>
          </p:cNvPr>
          <p:cNvSpPr/>
          <p:nvPr/>
        </p:nvSpPr>
        <p:spPr>
          <a:xfrm>
            <a:off x="11328400" y="0"/>
            <a:ext cx="863600" cy="3099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tel 2">
            <a:extLst>
              <a:ext uri="{FF2B5EF4-FFF2-40B4-BE49-F238E27FC236}">
                <a16:creationId xmlns:a16="http://schemas.microsoft.com/office/drawing/2014/main" id="{A14F37C9-48AD-4FA7-B956-5ABE954338DE}"/>
              </a:ext>
            </a:extLst>
          </p:cNvPr>
          <p:cNvSpPr>
            <a:spLocks noGrp="1"/>
          </p:cNvSpPr>
          <p:nvPr>
            <p:ph type="title"/>
          </p:nvPr>
        </p:nvSpPr>
        <p:spPr/>
        <p:txBody>
          <a:bodyPr/>
          <a:lstStyle/>
          <a:p>
            <a:r>
              <a:rPr lang="en" dirty="0"/>
              <a:t>Rising energy costs vs. energy management</a:t>
            </a:r>
          </a:p>
        </p:txBody>
      </p:sp>
      <p:pic>
        <p:nvPicPr>
          <p:cNvPr id="7" name="Afbeelding 6">
            <a:extLst>
              <a:ext uri="{FF2B5EF4-FFF2-40B4-BE49-F238E27FC236}">
                <a16:creationId xmlns:a16="http://schemas.microsoft.com/office/drawing/2014/main" id="{D5EA0AC9-7545-4853-A7D0-EEF5750B73BB}"/>
              </a:ext>
            </a:extLst>
          </p:cNvPr>
          <p:cNvPicPr/>
          <p:nvPr/>
        </p:nvPicPr>
        <p:blipFill rotWithShape="1">
          <a:blip r:embed="rId3" cstate="print">
            <a:extLst>
              <a:ext uri="{28A0092B-C50C-407E-A947-70E740481C1C}">
                <a14:useLocalDpi xmlns:a14="http://schemas.microsoft.com/office/drawing/2010/main" val="0"/>
              </a:ext>
            </a:extLst>
          </a:blip>
          <a:srcRect t="619"/>
          <a:stretch/>
        </p:blipFill>
        <p:spPr bwMode="auto">
          <a:xfrm>
            <a:off x="5943600" y="1721168"/>
            <a:ext cx="6199505" cy="3948112"/>
          </a:xfrm>
          <a:prstGeom prst="rect">
            <a:avLst/>
          </a:prstGeom>
          <a:noFill/>
          <a:ln>
            <a:noFill/>
          </a:ln>
          <a:extLst>
            <a:ext uri="{53640926-AAD7-44D8-BBD7-CCE9431645EC}">
              <a14:shadowObscured xmlns:a14="http://schemas.microsoft.com/office/drawing/2010/main"/>
            </a:ext>
          </a:extLst>
        </p:spPr>
      </p:pic>
      <p:sp>
        <p:nvSpPr>
          <p:cNvPr id="12" name="Tekstvak 11">
            <a:extLst>
              <a:ext uri="{FF2B5EF4-FFF2-40B4-BE49-F238E27FC236}">
                <a16:creationId xmlns:a16="http://schemas.microsoft.com/office/drawing/2014/main" id="{E2215705-2D79-4506-90A0-8601C9F4DBDD}"/>
              </a:ext>
            </a:extLst>
          </p:cNvPr>
          <p:cNvSpPr txBox="1"/>
          <p:nvPr/>
        </p:nvSpPr>
        <p:spPr>
          <a:xfrm>
            <a:off x="9437370" y="2421350"/>
            <a:ext cx="6103620" cy="369332"/>
          </a:xfrm>
          <a:prstGeom prst="rect">
            <a:avLst/>
          </a:prstGeom>
          <a:noFill/>
        </p:spPr>
        <p:txBody>
          <a:bodyPr wrap="square">
            <a:spAutoFit/>
          </a:bodyPr>
          <a:lstStyle/>
          <a:p>
            <a:r>
              <a:rPr lang="en" sz="1800" b="1">
                <a:effectLst/>
                <a:latin typeface="FlandersArtSans-Regular" panose="00000500000000000000"/>
                <a:ea typeface="FlandersArtSans-Regular" panose="00000500000000000000"/>
                <a:cs typeface="Times New Roman" panose="02020603050405020304" pitchFamily="18" charset="0"/>
              </a:rPr>
              <a:t>EUR 3,050,000</a:t>
            </a:r>
            <a:r>
              <a:rPr lang="en" sz="1800">
                <a:effectLst/>
                <a:latin typeface="FlandersArtSans-Regular" panose="00000500000000000000"/>
                <a:ea typeface="FlandersArtSans-Regular" panose="00000500000000000000"/>
                <a:cs typeface="Times New Roman" panose="02020603050405020304" pitchFamily="18" charset="0"/>
              </a:rPr>
              <a:t> </a:t>
            </a:r>
            <a:endParaRPr lang="nl-BE"/>
          </a:p>
        </p:txBody>
      </p:sp>
      <p:cxnSp>
        <p:nvCxnSpPr>
          <p:cNvPr id="14" name="Rechte verbindingslijn 13">
            <a:extLst>
              <a:ext uri="{FF2B5EF4-FFF2-40B4-BE49-F238E27FC236}">
                <a16:creationId xmlns:a16="http://schemas.microsoft.com/office/drawing/2014/main" id="{18665A42-2095-42CC-BCA1-81EDFC591B3F}"/>
              </a:ext>
            </a:extLst>
          </p:cNvPr>
          <p:cNvCxnSpPr>
            <a:cxnSpLocks/>
          </p:cNvCxnSpPr>
          <p:nvPr/>
        </p:nvCxnSpPr>
        <p:spPr>
          <a:xfrm>
            <a:off x="9936480" y="2790682"/>
            <a:ext cx="0" cy="424958"/>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2CA70770-C9B5-4DD0-8F69-0B229DD1CB93}"/>
              </a:ext>
            </a:extLst>
          </p:cNvPr>
          <p:cNvPicPr>
            <a:picLocks noChangeAspect="1"/>
          </p:cNvPicPr>
          <p:nvPr/>
        </p:nvPicPr>
        <p:blipFill>
          <a:blip r:embed="rId4"/>
          <a:stretch>
            <a:fillRect/>
          </a:stretch>
        </p:blipFill>
        <p:spPr>
          <a:xfrm>
            <a:off x="309367" y="1710919"/>
            <a:ext cx="5634233" cy="3955509"/>
          </a:xfrm>
          <a:prstGeom prst="rect">
            <a:avLst/>
          </a:prstGeom>
        </p:spPr>
      </p:pic>
      <p:sp>
        <p:nvSpPr>
          <p:cNvPr id="4" name="Slide Number Placeholder 3">
            <a:extLst>
              <a:ext uri="{FF2B5EF4-FFF2-40B4-BE49-F238E27FC236}">
                <a16:creationId xmlns:a16="http://schemas.microsoft.com/office/drawing/2014/main" id="{FD248E08-7170-6BB2-957E-BCA135FBA4DD}"/>
              </a:ext>
            </a:extLst>
          </p:cNvPr>
          <p:cNvSpPr>
            <a:spLocks noGrp="1"/>
          </p:cNvSpPr>
          <p:nvPr>
            <p:ph type="sldNum" sz="quarter" idx="12"/>
          </p:nvPr>
        </p:nvSpPr>
        <p:spPr/>
        <p:txBody>
          <a:bodyPr/>
          <a:lstStyle/>
          <a:p>
            <a:fld id="{4B5E67AD-0814-4806-BC25-E15AE4B31F13}" type="slidenum">
              <a:rPr lang="nl-BE" smtClean="0"/>
              <a:t>55</a:t>
            </a:fld>
            <a:endParaRPr lang="en-US"/>
          </a:p>
        </p:txBody>
      </p:sp>
    </p:spTree>
    <p:extLst>
      <p:ext uri="{BB962C8B-B14F-4D97-AF65-F5344CB8AC3E}">
        <p14:creationId xmlns:p14="http://schemas.microsoft.com/office/powerpoint/2010/main" val="191950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894" b="8894"/>
          <a:stretch>
            <a:fillRect/>
          </a:stretch>
        </p:blipFill>
        <p:spPr>
          <a:xfrm>
            <a:off x="384000" y="288000"/>
            <a:ext cx="11435043" cy="6275043"/>
          </a:xfrm>
        </p:spPr>
      </p:pic>
      <p:grpSp>
        <p:nvGrpSpPr>
          <p:cNvPr id="12" name="Groeperen 15"/>
          <p:cNvGrpSpPr/>
          <p:nvPr/>
        </p:nvGrpSpPr>
        <p:grpSpPr>
          <a:xfrm>
            <a:off x="317500" y="288005"/>
            <a:ext cx="5943600" cy="6265475"/>
            <a:chOff x="288001" y="288000"/>
            <a:chExt cx="6033505" cy="6265475"/>
          </a:xfrm>
        </p:grpSpPr>
        <p:sp>
          <p:nvSpPr>
            <p:cNvPr id="13" name="Rechthoek 12"/>
            <p:cNvSpPr>
              <a:spLocks/>
            </p:cNvSpPr>
            <p:nvPr/>
          </p:nvSpPr>
          <p:spPr>
            <a:xfrm>
              <a:off x="288001" y="288000"/>
              <a:ext cx="4248000" cy="6265475"/>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hthoekige driehoek 13"/>
            <p:cNvSpPr/>
            <p:nvPr/>
          </p:nvSpPr>
          <p:spPr>
            <a:xfrm>
              <a:off x="4536000" y="288000"/>
              <a:ext cx="1785506" cy="6264000"/>
            </a:xfrm>
            <a:prstGeom prst="rtTriangl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16" name="Titel 15"/>
          <p:cNvSpPr>
            <a:spLocks noGrp="1"/>
          </p:cNvSpPr>
          <p:nvPr>
            <p:ph type="ctrTitle"/>
          </p:nvPr>
        </p:nvSpPr>
        <p:spPr/>
        <p:txBody>
          <a:bodyPr/>
          <a:lstStyle/>
          <a:p>
            <a:r>
              <a:rPr lang="nl-BE" altLang="nl-BE"/>
              <a:t>Bedankt</a:t>
            </a:r>
            <a:br>
              <a:rPr lang="nl-BE" altLang="nl-BE"/>
            </a:br>
            <a:br>
              <a:rPr lang="nl-BE" altLang="nl-BE"/>
            </a:br>
            <a:r>
              <a:rPr lang="nl-BE" altLang="nl-BE"/>
              <a:t>Vragen ?</a:t>
            </a:r>
            <a:endParaRPr lang="nl-BE"/>
          </a:p>
        </p:txBody>
      </p:sp>
      <p:sp>
        <p:nvSpPr>
          <p:cNvPr id="3" name="AutoShape 2" descr="http://www.google.be/url?sa=i&amp;source=images&amp;cd=&amp;ved=0CAUQjBw4EA&amp;url=http%3A%2F%2Fhnwhaaglanden.nl%2Fimg%2Fhnw.banner.jpg&amp;ei=SUFKVLzXB4iU7QbTroHoCg&amp;psig=AFQjCNGSLumZXjRUr9zsVMTSsQTicbbS3w&amp;ust=141423892121689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1" name="Rechthoek 10"/>
          <p:cNvSpPr/>
          <p:nvPr/>
        </p:nvSpPr>
        <p:spPr>
          <a:xfrm>
            <a:off x="11811000" y="0"/>
            <a:ext cx="381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Tree>
    <p:extLst>
      <p:ext uri="{BB962C8B-B14F-4D97-AF65-F5344CB8AC3E}">
        <p14:creationId xmlns:p14="http://schemas.microsoft.com/office/powerpoint/2010/main" val="147439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F10B538-6D0A-7752-385E-04299CAD75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756" y="1667470"/>
            <a:ext cx="1954957" cy="1974172"/>
          </a:xfrm>
          <a:prstGeom prst="rect">
            <a:avLst/>
          </a:prstGeom>
        </p:spPr>
      </p:pic>
      <p:sp>
        <p:nvSpPr>
          <p:cNvPr id="19" name="Vrije vorm: vorm 18">
            <a:extLst>
              <a:ext uri="{FF2B5EF4-FFF2-40B4-BE49-F238E27FC236}">
                <a16:creationId xmlns:a16="http://schemas.microsoft.com/office/drawing/2014/main" id="{3A824D55-5300-F725-C999-B0C913737880}"/>
              </a:ext>
            </a:extLst>
          </p:cNvPr>
          <p:cNvSpPr/>
          <p:nvPr/>
        </p:nvSpPr>
        <p:spPr>
          <a:xfrm>
            <a:off x="1268658" y="1074907"/>
            <a:ext cx="3163155" cy="3159299"/>
          </a:xfrm>
          <a:custGeom>
            <a:avLst/>
            <a:gdLst>
              <a:gd name="connsiteX0" fmla="*/ 357119 w 2533311"/>
              <a:gd name="connsiteY0" fmla="*/ 1775066 h 2530223"/>
              <a:gd name="connsiteX1" fmla="*/ 264119 w 2533311"/>
              <a:gd name="connsiteY1" fmla="*/ 2054066 h 2530223"/>
              <a:gd name="connsiteX2" fmla="*/ 476158 w 2533311"/>
              <a:gd name="connsiteY2" fmla="*/ 2266105 h 2530223"/>
              <a:gd name="connsiteX3" fmla="*/ 755157 w 2533311"/>
              <a:gd name="connsiteY3" fmla="*/ 2173105 h 2530223"/>
              <a:gd name="connsiteX4" fmla="*/ 989517 w 2533311"/>
              <a:gd name="connsiteY4" fmla="*/ 2269825 h 2530223"/>
              <a:gd name="connsiteX5" fmla="*/ 1119716 w 2533311"/>
              <a:gd name="connsiteY5" fmla="*/ 2530224 h 2530223"/>
              <a:gd name="connsiteX6" fmla="*/ 1417315 w 2533311"/>
              <a:gd name="connsiteY6" fmla="*/ 2530224 h 2530223"/>
              <a:gd name="connsiteX7" fmla="*/ 1547515 w 2533311"/>
              <a:gd name="connsiteY7" fmla="*/ 2269825 h 2530223"/>
              <a:gd name="connsiteX8" fmla="*/ 1778154 w 2533311"/>
              <a:gd name="connsiteY8" fmla="*/ 2173105 h 2530223"/>
              <a:gd name="connsiteX9" fmla="*/ 2057153 w 2533311"/>
              <a:gd name="connsiteY9" fmla="*/ 2266105 h 2530223"/>
              <a:gd name="connsiteX10" fmla="*/ 2269193 w 2533311"/>
              <a:gd name="connsiteY10" fmla="*/ 2054066 h 2530223"/>
              <a:gd name="connsiteX11" fmla="*/ 2176193 w 2533311"/>
              <a:gd name="connsiteY11" fmla="*/ 1775066 h 2530223"/>
              <a:gd name="connsiteX12" fmla="*/ 2272912 w 2533311"/>
              <a:gd name="connsiteY12" fmla="*/ 1540707 h 2530223"/>
              <a:gd name="connsiteX13" fmla="*/ 2533312 w 2533311"/>
              <a:gd name="connsiteY13" fmla="*/ 1410508 h 2530223"/>
              <a:gd name="connsiteX14" fmla="*/ 2533312 w 2533311"/>
              <a:gd name="connsiteY14" fmla="*/ 1112909 h 2530223"/>
              <a:gd name="connsiteX15" fmla="*/ 2269193 w 2533311"/>
              <a:gd name="connsiteY15" fmla="*/ 986429 h 2530223"/>
              <a:gd name="connsiteX16" fmla="*/ 2172473 w 2533311"/>
              <a:gd name="connsiteY16" fmla="*/ 755790 h 2530223"/>
              <a:gd name="connsiteX17" fmla="*/ 2265473 w 2533311"/>
              <a:gd name="connsiteY17" fmla="*/ 476791 h 2530223"/>
              <a:gd name="connsiteX18" fmla="*/ 2053433 w 2533311"/>
              <a:gd name="connsiteY18" fmla="*/ 264752 h 2530223"/>
              <a:gd name="connsiteX19" fmla="*/ 1774434 w 2533311"/>
              <a:gd name="connsiteY19" fmla="*/ 357751 h 2530223"/>
              <a:gd name="connsiteX20" fmla="*/ 1540075 w 2533311"/>
              <a:gd name="connsiteY20" fmla="*/ 261032 h 2530223"/>
              <a:gd name="connsiteX21" fmla="*/ 1413595 w 2533311"/>
              <a:gd name="connsiteY21" fmla="*/ 0 h 2530223"/>
              <a:gd name="connsiteX22" fmla="*/ 1115996 w 2533311"/>
              <a:gd name="connsiteY22" fmla="*/ 0 h 2530223"/>
              <a:gd name="connsiteX23" fmla="*/ 985797 w 2533311"/>
              <a:gd name="connsiteY23" fmla="*/ 260399 h 2530223"/>
              <a:gd name="connsiteX24" fmla="*/ 755157 w 2533311"/>
              <a:gd name="connsiteY24" fmla="*/ 357119 h 2530223"/>
              <a:gd name="connsiteX25" fmla="*/ 476158 w 2533311"/>
              <a:gd name="connsiteY25" fmla="*/ 264119 h 2530223"/>
              <a:gd name="connsiteX26" fmla="*/ 264119 w 2533311"/>
              <a:gd name="connsiteY26" fmla="*/ 476158 h 2530223"/>
              <a:gd name="connsiteX27" fmla="*/ 357119 w 2533311"/>
              <a:gd name="connsiteY27" fmla="*/ 755157 h 2530223"/>
              <a:gd name="connsiteX28" fmla="*/ 260399 w 2533311"/>
              <a:gd name="connsiteY28" fmla="*/ 989517 h 2530223"/>
              <a:gd name="connsiteX29" fmla="*/ 0 w 2533311"/>
              <a:gd name="connsiteY29" fmla="*/ 1115996 h 2530223"/>
              <a:gd name="connsiteX30" fmla="*/ 0 w 2533311"/>
              <a:gd name="connsiteY30" fmla="*/ 1413595 h 2530223"/>
              <a:gd name="connsiteX31" fmla="*/ 260399 w 2533311"/>
              <a:gd name="connsiteY31" fmla="*/ 1543795 h 2530223"/>
              <a:gd name="connsiteX32" fmla="*/ 357119 w 2533311"/>
              <a:gd name="connsiteY32" fmla="*/ 1775066 h 2530223"/>
              <a:gd name="connsiteX33" fmla="*/ 74400 w 2533311"/>
              <a:gd name="connsiteY33" fmla="*/ 1163017 h 2530223"/>
              <a:gd name="connsiteX34" fmla="*/ 292912 w 2533311"/>
              <a:gd name="connsiteY34" fmla="*/ 1056849 h 2530223"/>
              <a:gd name="connsiteX35" fmla="*/ 323304 w 2533311"/>
              <a:gd name="connsiteY35" fmla="*/ 1041968 h 2530223"/>
              <a:gd name="connsiteX36" fmla="*/ 332195 w 2533311"/>
              <a:gd name="connsiteY36" fmla="*/ 1009381 h 2530223"/>
              <a:gd name="connsiteX37" fmla="*/ 422330 w 2533311"/>
              <a:gd name="connsiteY37" fmla="*/ 791204 h 2530223"/>
              <a:gd name="connsiteX38" fmla="*/ 437991 w 2533311"/>
              <a:gd name="connsiteY38" fmla="*/ 762709 h 2530223"/>
              <a:gd name="connsiteX39" fmla="*/ 427724 w 2533311"/>
              <a:gd name="connsiteY39" fmla="*/ 731833 h 2530223"/>
              <a:gd name="connsiteX40" fmla="*/ 349232 w 2533311"/>
              <a:gd name="connsiteY40" fmla="*/ 496395 h 2530223"/>
              <a:gd name="connsiteX41" fmla="*/ 496284 w 2533311"/>
              <a:gd name="connsiteY41" fmla="*/ 349307 h 2530223"/>
              <a:gd name="connsiteX42" fmla="*/ 731647 w 2533311"/>
              <a:gd name="connsiteY42" fmla="*/ 427799 h 2530223"/>
              <a:gd name="connsiteX43" fmla="*/ 763453 w 2533311"/>
              <a:gd name="connsiteY43" fmla="*/ 438401 h 2530223"/>
              <a:gd name="connsiteX44" fmla="*/ 792469 w 2533311"/>
              <a:gd name="connsiteY44" fmla="*/ 421586 h 2530223"/>
              <a:gd name="connsiteX45" fmla="*/ 1005401 w 2533311"/>
              <a:gd name="connsiteY45" fmla="*/ 332307 h 2530223"/>
              <a:gd name="connsiteX46" fmla="*/ 1037505 w 2533311"/>
              <a:gd name="connsiteY46" fmla="*/ 323565 h 2530223"/>
              <a:gd name="connsiteX47" fmla="*/ 1052385 w 2533311"/>
              <a:gd name="connsiteY47" fmla="*/ 293805 h 2530223"/>
              <a:gd name="connsiteX48" fmla="*/ 1162050 w 2533311"/>
              <a:gd name="connsiteY48" fmla="*/ 74400 h 2530223"/>
              <a:gd name="connsiteX49" fmla="*/ 1367095 w 2533311"/>
              <a:gd name="connsiteY49" fmla="*/ 74400 h 2530223"/>
              <a:gd name="connsiteX50" fmla="*/ 1473115 w 2533311"/>
              <a:gd name="connsiteY50" fmla="*/ 293135 h 2530223"/>
              <a:gd name="connsiteX51" fmla="*/ 1487995 w 2533311"/>
              <a:gd name="connsiteY51" fmla="*/ 323490 h 2530223"/>
              <a:gd name="connsiteX52" fmla="*/ 1520582 w 2533311"/>
              <a:gd name="connsiteY52" fmla="*/ 332381 h 2530223"/>
              <a:gd name="connsiteX53" fmla="*/ 1738685 w 2533311"/>
              <a:gd name="connsiteY53" fmla="*/ 422553 h 2530223"/>
              <a:gd name="connsiteX54" fmla="*/ 1767217 w 2533311"/>
              <a:gd name="connsiteY54" fmla="*/ 438252 h 2530223"/>
              <a:gd name="connsiteX55" fmla="*/ 1798093 w 2533311"/>
              <a:gd name="connsiteY55" fmla="*/ 427947 h 2530223"/>
              <a:gd name="connsiteX56" fmla="*/ 2033457 w 2533311"/>
              <a:gd name="connsiteY56" fmla="*/ 349456 h 2530223"/>
              <a:gd name="connsiteX57" fmla="*/ 2180508 w 2533311"/>
              <a:gd name="connsiteY57" fmla="*/ 496544 h 2530223"/>
              <a:gd name="connsiteX58" fmla="*/ 2102016 w 2533311"/>
              <a:gd name="connsiteY58" fmla="*/ 731982 h 2530223"/>
              <a:gd name="connsiteX59" fmla="*/ 2091414 w 2533311"/>
              <a:gd name="connsiteY59" fmla="*/ 763788 h 2530223"/>
              <a:gd name="connsiteX60" fmla="*/ 2108229 w 2533311"/>
              <a:gd name="connsiteY60" fmla="*/ 792767 h 2530223"/>
              <a:gd name="connsiteX61" fmla="*/ 2197508 w 2533311"/>
              <a:gd name="connsiteY61" fmla="*/ 1005773 h 2530223"/>
              <a:gd name="connsiteX62" fmla="*/ 2206474 w 2533311"/>
              <a:gd name="connsiteY62" fmla="*/ 1038620 h 2530223"/>
              <a:gd name="connsiteX63" fmla="*/ 2237163 w 2533311"/>
              <a:gd name="connsiteY63" fmla="*/ 1053314 h 2530223"/>
              <a:gd name="connsiteX64" fmla="*/ 2458912 w 2533311"/>
              <a:gd name="connsiteY64" fmla="*/ 1159595 h 2530223"/>
              <a:gd name="connsiteX65" fmla="*/ 2458912 w 2533311"/>
              <a:gd name="connsiteY65" fmla="*/ 1364454 h 2530223"/>
              <a:gd name="connsiteX66" fmla="*/ 2239619 w 2533311"/>
              <a:gd name="connsiteY66" fmla="*/ 1474119 h 2530223"/>
              <a:gd name="connsiteX67" fmla="*/ 2209859 w 2533311"/>
              <a:gd name="connsiteY67" fmla="*/ 1488999 h 2530223"/>
              <a:gd name="connsiteX68" fmla="*/ 2201117 w 2533311"/>
              <a:gd name="connsiteY68" fmla="*/ 1521066 h 2530223"/>
              <a:gd name="connsiteX69" fmla="*/ 2110981 w 2533311"/>
              <a:gd name="connsiteY69" fmla="*/ 1739243 h 2530223"/>
              <a:gd name="connsiteX70" fmla="*/ 2095320 w 2533311"/>
              <a:gd name="connsiteY70" fmla="*/ 1767738 h 2530223"/>
              <a:gd name="connsiteX71" fmla="*/ 2105587 w 2533311"/>
              <a:gd name="connsiteY71" fmla="*/ 1798614 h 2530223"/>
              <a:gd name="connsiteX72" fmla="*/ 2184079 w 2533311"/>
              <a:gd name="connsiteY72" fmla="*/ 2034052 h 2530223"/>
              <a:gd name="connsiteX73" fmla="*/ 2037028 w 2533311"/>
              <a:gd name="connsiteY73" fmla="*/ 2181141 h 2530223"/>
              <a:gd name="connsiteX74" fmla="*/ 1801664 w 2533311"/>
              <a:gd name="connsiteY74" fmla="*/ 2102649 h 2530223"/>
              <a:gd name="connsiteX75" fmla="*/ 1769859 w 2533311"/>
              <a:gd name="connsiteY75" fmla="*/ 2092047 h 2530223"/>
              <a:gd name="connsiteX76" fmla="*/ 1740843 w 2533311"/>
              <a:gd name="connsiteY76" fmla="*/ 2108861 h 2530223"/>
              <a:gd name="connsiteX77" fmla="*/ 1527873 w 2533311"/>
              <a:gd name="connsiteY77" fmla="*/ 2198141 h 2530223"/>
              <a:gd name="connsiteX78" fmla="*/ 1495807 w 2533311"/>
              <a:gd name="connsiteY78" fmla="*/ 2206883 h 2530223"/>
              <a:gd name="connsiteX79" fmla="*/ 1480927 w 2533311"/>
              <a:gd name="connsiteY79" fmla="*/ 2236643 h 2530223"/>
              <a:gd name="connsiteX80" fmla="*/ 1371262 w 2533311"/>
              <a:gd name="connsiteY80" fmla="*/ 2456122 h 2530223"/>
              <a:gd name="connsiteX81" fmla="*/ 1165770 w 2533311"/>
              <a:gd name="connsiteY81" fmla="*/ 2456122 h 2530223"/>
              <a:gd name="connsiteX82" fmla="*/ 1056142 w 2533311"/>
              <a:gd name="connsiteY82" fmla="*/ 2236643 h 2530223"/>
              <a:gd name="connsiteX83" fmla="*/ 1041262 w 2533311"/>
              <a:gd name="connsiteY83" fmla="*/ 2206883 h 2530223"/>
              <a:gd name="connsiteX84" fmla="*/ 1009158 w 2533311"/>
              <a:gd name="connsiteY84" fmla="*/ 2198141 h 2530223"/>
              <a:gd name="connsiteX85" fmla="*/ 791093 w 2533311"/>
              <a:gd name="connsiteY85" fmla="*/ 2107968 h 2530223"/>
              <a:gd name="connsiteX86" fmla="*/ 762560 w 2533311"/>
              <a:gd name="connsiteY86" fmla="*/ 2092270 h 2530223"/>
              <a:gd name="connsiteX87" fmla="*/ 731684 w 2533311"/>
              <a:gd name="connsiteY87" fmla="*/ 2102574 h 2530223"/>
              <a:gd name="connsiteX88" fmla="*/ 496321 w 2533311"/>
              <a:gd name="connsiteY88" fmla="*/ 2181066 h 2530223"/>
              <a:gd name="connsiteX89" fmla="*/ 349270 w 2533311"/>
              <a:gd name="connsiteY89" fmla="*/ 2033978 h 2530223"/>
              <a:gd name="connsiteX90" fmla="*/ 427799 w 2533311"/>
              <a:gd name="connsiteY90" fmla="*/ 1798614 h 2530223"/>
              <a:gd name="connsiteX91" fmla="*/ 438363 w 2533311"/>
              <a:gd name="connsiteY91" fmla="*/ 1766808 h 2530223"/>
              <a:gd name="connsiteX92" fmla="*/ 421586 w 2533311"/>
              <a:gd name="connsiteY92" fmla="*/ 1737792 h 2530223"/>
              <a:gd name="connsiteX93" fmla="*/ 332307 w 2533311"/>
              <a:gd name="connsiteY93" fmla="*/ 1524786 h 2530223"/>
              <a:gd name="connsiteX94" fmla="*/ 323527 w 2533311"/>
              <a:gd name="connsiteY94" fmla="*/ 1492719 h 2530223"/>
              <a:gd name="connsiteX95" fmla="*/ 293767 w 2533311"/>
              <a:gd name="connsiteY95" fmla="*/ 1477840 h 2530223"/>
              <a:gd name="connsiteX96" fmla="*/ 74400 w 2533311"/>
              <a:gd name="connsiteY96" fmla="*/ 1368174 h 253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33311" h="2530223">
                <a:moveTo>
                  <a:pt x="357119" y="1775066"/>
                </a:moveTo>
                <a:lnTo>
                  <a:pt x="264119" y="2054066"/>
                </a:lnTo>
                <a:lnTo>
                  <a:pt x="476158" y="2266105"/>
                </a:lnTo>
                <a:lnTo>
                  <a:pt x="755157" y="2173105"/>
                </a:lnTo>
                <a:cubicBezTo>
                  <a:pt x="829174" y="2214505"/>
                  <a:pt x="907844" y="2246973"/>
                  <a:pt x="989517" y="2269825"/>
                </a:cubicBezTo>
                <a:lnTo>
                  <a:pt x="1119716" y="2530224"/>
                </a:lnTo>
                <a:lnTo>
                  <a:pt x="1417315" y="2530224"/>
                </a:lnTo>
                <a:lnTo>
                  <a:pt x="1547515" y="2269825"/>
                </a:lnTo>
                <a:cubicBezTo>
                  <a:pt x="1628231" y="2247635"/>
                  <a:pt x="1705752" y="2215126"/>
                  <a:pt x="1778154" y="2173105"/>
                </a:cubicBezTo>
                <a:lnTo>
                  <a:pt x="2057153" y="2266105"/>
                </a:lnTo>
                <a:lnTo>
                  <a:pt x="2269193" y="2054066"/>
                </a:lnTo>
                <a:lnTo>
                  <a:pt x="2176193" y="1775066"/>
                </a:lnTo>
                <a:cubicBezTo>
                  <a:pt x="2217574" y="1701042"/>
                  <a:pt x="2250042" y="1622372"/>
                  <a:pt x="2272912" y="1540707"/>
                </a:cubicBezTo>
                <a:lnTo>
                  <a:pt x="2533312" y="1410508"/>
                </a:lnTo>
                <a:lnTo>
                  <a:pt x="2533312" y="1112909"/>
                </a:lnTo>
                <a:lnTo>
                  <a:pt x="2269193" y="986429"/>
                </a:lnTo>
                <a:cubicBezTo>
                  <a:pt x="2246984" y="905717"/>
                  <a:pt x="2214475" y="828199"/>
                  <a:pt x="2172473" y="755790"/>
                </a:cubicBezTo>
                <a:lnTo>
                  <a:pt x="2265473" y="476791"/>
                </a:lnTo>
                <a:lnTo>
                  <a:pt x="2053433" y="264752"/>
                </a:lnTo>
                <a:lnTo>
                  <a:pt x="1774434" y="357751"/>
                </a:lnTo>
                <a:cubicBezTo>
                  <a:pt x="1700418" y="316352"/>
                  <a:pt x="1621747" y="283883"/>
                  <a:pt x="1540075" y="261032"/>
                </a:cubicBezTo>
                <a:lnTo>
                  <a:pt x="1413595" y="0"/>
                </a:lnTo>
                <a:lnTo>
                  <a:pt x="1115996" y="0"/>
                </a:lnTo>
                <a:lnTo>
                  <a:pt x="985797" y="260399"/>
                </a:lnTo>
                <a:cubicBezTo>
                  <a:pt x="905080" y="282589"/>
                  <a:pt x="827560" y="315098"/>
                  <a:pt x="755157" y="357119"/>
                </a:cubicBezTo>
                <a:lnTo>
                  <a:pt x="476158" y="264119"/>
                </a:lnTo>
                <a:lnTo>
                  <a:pt x="264119" y="476158"/>
                </a:lnTo>
                <a:lnTo>
                  <a:pt x="357119" y="755157"/>
                </a:lnTo>
                <a:cubicBezTo>
                  <a:pt x="315738" y="829182"/>
                  <a:pt x="283270" y="907852"/>
                  <a:pt x="260399" y="989517"/>
                </a:cubicBezTo>
                <a:lnTo>
                  <a:pt x="0" y="1115996"/>
                </a:lnTo>
                <a:lnTo>
                  <a:pt x="0" y="1413595"/>
                </a:lnTo>
                <a:lnTo>
                  <a:pt x="260399" y="1543795"/>
                </a:lnTo>
                <a:cubicBezTo>
                  <a:pt x="282555" y="1624723"/>
                  <a:pt x="315064" y="1702456"/>
                  <a:pt x="357119" y="1775066"/>
                </a:cubicBezTo>
                <a:close/>
                <a:moveTo>
                  <a:pt x="74400" y="1163017"/>
                </a:moveTo>
                <a:lnTo>
                  <a:pt x="292912" y="1056849"/>
                </a:lnTo>
                <a:lnTo>
                  <a:pt x="323304" y="1041968"/>
                </a:lnTo>
                <a:lnTo>
                  <a:pt x="332195" y="1009381"/>
                </a:lnTo>
                <a:cubicBezTo>
                  <a:pt x="353551" y="933363"/>
                  <a:pt x="383806" y="860132"/>
                  <a:pt x="422330" y="791204"/>
                </a:cubicBezTo>
                <a:lnTo>
                  <a:pt x="437991" y="762709"/>
                </a:lnTo>
                <a:lnTo>
                  <a:pt x="427724" y="731833"/>
                </a:lnTo>
                <a:lnTo>
                  <a:pt x="349232" y="496395"/>
                </a:lnTo>
                <a:lnTo>
                  <a:pt x="496284" y="349307"/>
                </a:lnTo>
                <a:lnTo>
                  <a:pt x="731647" y="427799"/>
                </a:lnTo>
                <a:lnTo>
                  <a:pt x="763453" y="438401"/>
                </a:lnTo>
                <a:lnTo>
                  <a:pt x="792469" y="421586"/>
                </a:lnTo>
                <a:cubicBezTo>
                  <a:pt x="859310" y="382787"/>
                  <a:pt x="930879" y="352778"/>
                  <a:pt x="1005401" y="332307"/>
                </a:cubicBezTo>
                <a:lnTo>
                  <a:pt x="1037505" y="323565"/>
                </a:lnTo>
                <a:lnTo>
                  <a:pt x="1052385" y="293805"/>
                </a:lnTo>
                <a:lnTo>
                  <a:pt x="1162050" y="74400"/>
                </a:lnTo>
                <a:lnTo>
                  <a:pt x="1367095" y="74400"/>
                </a:lnTo>
                <a:lnTo>
                  <a:pt x="1473115" y="293135"/>
                </a:lnTo>
                <a:lnTo>
                  <a:pt x="1487995" y="323490"/>
                </a:lnTo>
                <a:lnTo>
                  <a:pt x="1520582" y="332381"/>
                </a:lnTo>
                <a:cubicBezTo>
                  <a:pt x="1596570" y="353771"/>
                  <a:pt x="1669776" y="384037"/>
                  <a:pt x="1738685" y="422553"/>
                </a:cubicBezTo>
                <a:lnTo>
                  <a:pt x="1767217" y="438252"/>
                </a:lnTo>
                <a:lnTo>
                  <a:pt x="1798093" y="427947"/>
                </a:lnTo>
                <a:lnTo>
                  <a:pt x="2033457" y="349456"/>
                </a:lnTo>
                <a:lnTo>
                  <a:pt x="2180508" y="496544"/>
                </a:lnTo>
                <a:lnTo>
                  <a:pt x="2102016" y="731982"/>
                </a:lnTo>
                <a:lnTo>
                  <a:pt x="2091414" y="763788"/>
                </a:lnTo>
                <a:lnTo>
                  <a:pt x="2108229" y="792767"/>
                </a:lnTo>
                <a:cubicBezTo>
                  <a:pt x="2147047" y="859622"/>
                  <a:pt x="2177056" y="931221"/>
                  <a:pt x="2197508" y="1005773"/>
                </a:cubicBezTo>
                <a:lnTo>
                  <a:pt x="2206474" y="1038620"/>
                </a:lnTo>
                <a:lnTo>
                  <a:pt x="2237163" y="1053314"/>
                </a:lnTo>
                <a:lnTo>
                  <a:pt x="2458912" y="1159595"/>
                </a:lnTo>
                <a:lnTo>
                  <a:pt x="2458912" y="1364454"/>
                </a:lnTo>
                <a:lnTo>
                  <a:pt x="2239619" y="1474119"/>
                </a:lnTo>
                <a:lnTo>
                  <a:pt x="2209859" y="1488999"/>
                </a:lnTo>
                <a:lnTo>
                  <a:pt x="2201117" y="1521066"/>
                </a:lnTo>
                <a:cubicBezTo>
                  <a:pt x="2179753" y="1597080"/>
                  <a:pt x="2149498" y="1670312"/>
                  <a:pt x="2110981" y="1739243"/>
                </a:cubicBezTo>
                <a:lnTo>
                  <a:pt x="2095320" y="1767738"/>
                </a:lnTo>
                <a:lnTo>
                  <a:pt x="2105587" y="1798614"/>
                </a:lnTo>
                <a:lnTo>
                  <a:pt x="2184079" y="2034052"/>
                </a:lnTo>
                <a:lnTo>
                  <a:pt x="2037028" y="2181141"/>
                </a:lnTo>
                <a:lnTo>
                  <a:pt x="1801664" y="2102649"/>
                </a:lnTo>
                <a:lnTo>
                  <a:pt x="1769859" y="2092047"/>
                </a:lnTo>
                <a:lnTo>
                  <a:pt x="1740843" y="2108861"/>
                </a:lnTo>
                <a:cubicBezTo>
                  <a:pt x="1673994" y="2147668"/>
                  <a:pt x="1602411" y="2177677"/>
                  <a:pt x="1527873" y="2198141"/>
                </a:cubicBezTo>
                <a:lnTo>
                  <a:pt x="1495807" y="2206883"/>
                </a:lnTo>
                <a:lnTo>
                  <a:pt x="1480927" y="2236643"/>
                </a:lnTo>
                <a:lnTo>
                  <a:pt x="1371262" y="2456122"/>
                </a:lnTo>
                <a:lnTo>
                  <a:pt x="1165770" y="2456122"/>
                </a:lnTo>
                <a:lnTo>
                  <a:pt x="1056142" y="2236643"/>
                </a:lnTo>
                <a:lnTo>
                  <a:pt x="1041262" y="2206883"/>
                </a:lnTo>
                <a:lnTo>
                  <a:pt x="1009158" y="2198141"/>
                </a:lnTo>
                <a:cubicBezTo>
                  <a:pt x="933181" y="2176751"/>
                  <a:pt x="859987" y="2146485"/>
                  <a:pt x="791093" y="2107968"/>
                </a:cubicBezTo>
                <a:lnTo>
                  <a:pt x="762560" y="2092270"/>
                </a:lnTo>
                <a:lnTo>
                  <a:pt x="731684" y="2102574"/>
                </a:lnTo>
                <a:lnTo>
                  <a:pt x="496321" y="2181066"/>
                </a:lnTo>
                <a:lnTo>
                  <a:pt x="349270" y="2033978"/>
                </a:lnTo>
                <a:lnTo>
                  <a:pt x="427799" y="1798614"/>
                </a:lnTo>
                <a:lnTo>
                  <a:pt x="438363" y="1766808"/>
                </a:lnTo>
                <a:lnTo>
                  <a:pt x="421586" y="1737792"/>
                </a:lnTo>
                <a:cubicBezTo>
                  <a:pt x="382757" y="1670940"/>
                  <a:pt x="352748" y="1599346"/>
                  <a:pt x="332307" y="1524786"/>
                </a:cubicBezTo>
                <a:lnTo>
                  <a:pt x="323527" y="1492719"/>
                </a:lnTo>
                <a:lnTo>
                  <a:pt x="293767" y="1477840"/>
                </a:lnTo>
                <a:lnTo>
                  <a:pt x="74400" y="1368174"/>
                </a:lnTo>
                <a:close/>
              </a:path>
            </a:pathLst>
          </a:custGeom>
          <a:solidFill>
            <a:srgbClr val="000000"/>
          </a:solidFill>
          <a:ln w="37108" cap="flat">
            <a:noFill/>
            <a:prstDash val="solid"/>
            <a:miter/>
          </a:ln>
        </p:spPr>
        <p:txBody>
          <a:bodyPr rtlCol="0" anchor="ctr"/>
          <a:lstStyle/>
          <a:p>
            <a:endParaRPr lang="nl-BE"/>
          </a:p>
        </p:txBody>
      </p:sp>
      <p:grpSp>
        <p:nvGrpSpPr>
          <p:cNvPr id="29" name="Groep 28">
            <a:extLst>
              <a:ext uri="{FF2B5EF4-FFF2-40B4-BE49-F238E27FC236}">
                <a16:creationId xmlns:a16="http://schemas.microsoft.com/office/drawing/2014/main" id="{5F1410F8-1EDC-70AA-566C-208C9A8EA0B0}"/>
              </a:ext>
            </a:extLst>
          </p:cNvPr>
          <p:cNvGrpSpPr/>
          <p:nvPr/>
        </p:nvGrpSpPr>
        <p:grpSpPr>
          <a:xfrm>
            <a:off x="4212250" y="1945986"/>
            <a:ext cx="2494364" cy="2491323"/>
            <a:chOff x="4061422" y="1818298"/>
            <a:chExt cx="2494364" cy="2491323"/>
          </a:xfrm>
        </p:grpSpPr>
        <p:sp>
          <p:nvSpPr>
            <p:cNvPr id="26" name="Vrije vorm: vorm 25">
              <a:extLst>
                <a:ext uri="{FF2B5EF4-FFF2-40B4-BE49-F238E27FC236}">
                  <a16:creationId xmlns:a16="http://schemas.microsoft.com/office/drawing/2014/main" id="{AD5C72C2-9A7C-3A4B-F53C-259365608AC9}"/>
                </a:ext>
              </a:extLst>
            </p:cNvPr>
            <p:cNvSpPr/>
            <p:nvPr/>
          </p:nvSpPr>
          <p:spPr>
            <a:xfrm>
              <a:off x="4061422" y="1818298"/>
              <a:ext cx="2494364" cy="2491323"/>
            </a:xfrm>
            <a:custGeom>
              <a:avLst/>
              <a:gdLst>
                <a:gd name="connsiteX0" fmla="*/ 357119 w 2533311"/>
                <a:gd name="connsiteY0" fmla="*/ 1775066 h 2530223"/>
                <a:gd name="connsiteX1" fmla="*/ 264119 w 2533311"/>
                <a:gd name="connsiteY1" fmla="*/ 2054066 h 2530223"/>
                <a:gd name="connsiteX2" fmla="*/ 476158 w 2533311"/>
                <a:gd name="connsiteY2" fmla="*/ 2266105 h 2530223"/>
                <a:gd name="connsiteX3" fmla="*/ 755157 w 2533311"/>
                <a:gd name="connsiteY3" fmla="*/ 2173105 h 2530223"/>
                <a:gd name="connsiteX4" fmla="*/ 989517 w 2533311"/>
                <a:gd name="connsiteY4" fmla="*/ 2269825 h 2530223"/>
                <a:gd name="connsiteX5" fmla="*/ 1119716 w 2533311"/>
                <a:gd name="connsiteY5" fmla="*/ 2530224 h 2530223"/>
                <a:gd name="connsiteX6" fmla="*/ 1417315 w 2533311"/>
                <a:gd name="connsiteY6" fmla="*/ 2530224 h 2530223"/>
                <a:gd name="connsiteX7" fmla="*/ 1547515 w 2533311"/>
                <a:gd name="connsiteY7" fmla="*/ 2269825 h 2530223"/>
                <a:gd name="connsiteX8" fmla="*/ 1778154 w 2533311"/>
                <a:gd name="connsiteY8" fmla="*/ 2173105 h 2530223"/>
                <a:gd name="connsiteX9" fmla="*/ 2057153 w 2533311"/>
                <a:gd name="connsiteY9" fmla="*/ 2266105 h 2530223"/>
                <a:gd name="connsiteX10" fmla="*/ 2269193 w 2533311"/>
                <a:gd name="connsiteY10" fmla="*/ 2054066 h 2530223"/>
                <a:gd name="connsiteX11" fmla="*/ 2176193 w 2533311"/>
                <a:gd name="connsiteY11" fmla="*/ 1775066 h 2530223"/>
                <a:gd name="connsiteX12" fmla="*/ 2272912 w 2533311"/>
                <a:gd name="connsiteY12" fmla="*/ 1540707 h 2530223"/>
                <a:gd name="connsiteX13" fmla="*/ 2533312 w 2533311"/>
                <a:gd name="connsiteY13" fmla="*/ 1410508 h 2530223"/>
                <a:gd name="connsiteX14" fmla="*/ 2533312 w 2533311"/>
                <a:gd name="connsiteY14" fmla="*/ 1112909 h 2530223"/>
                <a:gd name="connsiteX15" fmla="*/ 2269193 w 2533311"/>
                <a:gd name="connsiteY15" fmla="*/ 986429 h 2530223"/>
                <a:gd name="connsiteX16" fmla="*/ 2172473 w 2533311"/>
                <a:gd name="connsiteY16" fmla="*/ 755790 h 2530223"/>
                <a:gd name="connsiteX17" fmla="*/ 2265473 w 2533311"/>
                <a:gd name="connsiteY17" fmla="*/ 476791 h 2530223"/>
                <a:gd name="connsiteX18" fmla="*/ 2053433 w 2533311"/>
                <a:gd name="connsiteY18" fmla="*/ 264752 h 2530223"/>
                <a:gd name="connsiteX19" fmla="*/ 1774434 w 2533311"/>
                <a:gd name="connsiteY19" fmla="*/ 357751 h 2530223"/>
                <a:gd name="connsiteX20" fmla="*/ 1540075 w 2533311"/>
                <a:gd name="connsiteY20" fmla="*/ 261032 h 2530223"/>
                <a:gd name="connsiteX21" fmla="*/ 1413595 w 2533311"/>
                <a:gd name="connsiteY21" fmla="*/ 0 h 2530223"/>
                <a:gd name="connsiteX22" fmla="*/ 1115996 w 2533311"/>
                <a:gd name="connsiteY22" fmla="*/ 0 h 2530223"/>
                <a:gd name="connsiteX23" fmla="*/ 985797 w 2533311"/>
                <a:gd name="connsiteY23" fmla="*/ 260399 h 2530223"/>
                <a:gd name="connsiteX24" fmla="*/ 755157 w 2533311"/>
                <a:gd name="connsiteY24" fmla="*/ 357119 h 2530223"/>
                <a:gd name="connsiteX25" fmla="*/ 476158 w 2533311"/>
                <a:gd name="connsiteY25" fmla="*/ 264119 h 2530223"/>
                <a:gd name="connsiteX26" fmla="*/ 264119 w 2533311"/>
                <a:gd name="connsiteY26" fmla="*/ 476158 h 2530223"/>
                <a:gd name="connsiteX27" fmla="*/ 357119 w 2533311"/>
                <a:gd name="connsiteY27" fmla="*/ 755157 h 2530223"/>
                <a:gd name="connsiteX28" fmla="*/ 260399 w 2533311"/>
                <a:gd name="connsiteY28" fmla="*/ 989517 h 2530223"/>
                <a:gd name="connsiteX29" fmla="*/ 0 w 2533311"/>
                <a:gd name="connsiteY29" fmla="*/ 1115996 h 2530223"/>
                <a:gd name="connsiteX30" fmla="*/ 0 w 2533311"/>
                <a:gd name="connsiteY30" fmla="*/ 1413595 h 2530223"/>
                <a:gd name="connsiteX31" fmla="*/ 260399 w 2533311"/>
                <a:gd name="connsiteY31" fmla="*/ 1543795 h 2530223"/>
                <a:gd name="connsiteX32" fmla="*/ 357119 w 2533311"/>
                <a:gd name="connsiteY32" fmla="*/ 1775066 h 2530223"/>
                <a:gd name="connsiteX33" fmla="*/ 74400 w 2533311"/>
                <a:gd name="connsiteY33" fmla="*/ 1163017 h 2530223"/>
                <a:gd name="connsiteX34" fmla="*/ 292912 w 2533311"/>
                <a:gd name="connsiteY34" fmla="*/ 1056849 h 2530223"/>
                <a:gd name="connsiteX35" fmla="*/ 323304 w 2533311"/>
                <a:gd name="connsiteY35" fmla="*/ 1041968 h 2530223"/>
                <a:gd name="connsiteX36" fmla="*/ 332195 w 2533311"/>
                <a:gd name="connsiteY36" fmla="*/ 1009381 h 2530223"/>
                <a:gd name="connsiteX37" fmla="*/ 422330 w 2533311"/>
                <a:gd name="connsiteY37" fmla="*/ 791204 h 2530223"/>
                <a:gd name="connsiteX38" fmla="*/ 437991 w 2533311"/>
                <a:gd name="connsiteY38" fmla="*/ 762709 h 2530223"/>
                <a:gd name="connsiteX39" fmla="*/ 427724 w 2533311"/>
                <a:gd name="connsiteY39" fmla="*/ 731833 h 2530223"/>
                <a:gd name="connsiteX40" fmla="*/ 349232 w 2533311"/>
                <a:gd name="connsiteY40" fmla="*/ 496395 h 2530223"/>
                <a:gd name="connsiteX41" fmla="*/ 496284 w 2533311"/>
                <a:gd name="connsiteY41" fmla="*/ 349307 h 2530223"/>
                <a:gd name="connsiteX42" fmla="*/ 731647 w 2533311"/>
                <a:gd name="connsiteY42" fmla="*/ 427799 h 2530223"/>
                <a:gd name="connsiteX43" fmla="*/ 763453 w 2533311"/>
                <a:gd name="connsiteY43" fmla="*/ 438401 h 2530223"/>
                <a:gd name="connsiteX44" fmla="*/ 792469 w 2533311"/>
                <a:gd name="connsiteY44" fmla="*/ 421586 h 2530223"/>
                <a:gd name="connsiteX45" fmla="*/ 1005401 w 2533311"/>
                <a:gd name="connsiteY45" fmla="*/ 332307 h 2530223"/>
                <a:gd name="connsiteX46" fmla="*/ 1037505 w 2533311"/>
                <a:gd name="connsiteY46" fmla="*/ 323565 h 2530223"/>
                <a:gd name="connsiteX47" fmla="*/ 1052385 w 2533311"/>
                <a:gd name="connsiteY47" fmla="*/ 293805 h 2530223"/>
                <a:gd name="connsiteX48" fmla="*/ 1162050 w 2533311"/>
                <a:gd name="connsiteY48" fmla="*/ 74400 h 2530223"/>
                <a:gd name="connsiteX49" fmla="*/ 1367095 w 2533311"/>
                <a:gd name="connsiteY49" fmla="*/ 74400 h 2530223"/>
                <a:gd name="connsiteX50" fmla="*/ 1473115 w 2533311"/>
                <a:gd name="connsiteY50" fmla="*/ 293135 h 2530223"/>
                <a:gd name="connsiteX51" fmla="*/ 1487995 w 2533311"/>
                <a:gd name="connsiteY51" fmla="*/ 323490 h 2530223"/>
                <a:gd name="connsiteX52" fmla="*/ 1520582 w 2533311"/>
                <a:gd name="connsiteY52" fmla="*/ 332381 h 2530223"/>
                <a:gd name="connsiteX53" fmla="*/ 1738685 w 2533311"/>
                <a:gd name="connsiteY53" fmla="*/ 422553 h 2530223"/>
                <a:gd name="connsiteX54" fmla="*/ 1767217 w 2533311"/>
                <a:gd name="connsiteY54" fmla="*/ 438252 h 2530223"/>
                <a:gd name="connsiteX55" fmla="*/ 1798093 w 2533311"/>
                <a:gd name="connsiteY55" fmla="*/ 427947 h 2530223"/>
                <a:gd name="connsiteX56" fmla="*/ 2033457 w 2533311"/>
                <a:gd name="connsiteY56" fmla="*/ 349456 h 2530223"/>
                <a:gd name="connsiteX57" fmla="*/ 2180508 w 2533311"/>
                <a:gd name="connsiteY57" fmla="*/ 496544 h 2530223"/>
                <a:gd name="connsiteX58" fmla="*/ 2102016 w 2533311"/>
                <a:gd name="connsiteY58" fmla="*/ 731982 h 2530223"/>
                <a:gd name="connsiteX59" fmla="*/ 2091414 w 2533311"/>
                <a:gd name="connsiteY59" fmla="*/ 763788 h 2530223"/>
                <a:gd name="connsiteX60" fmla="*/ 2108229 w 2533311"/>
                <a:gd name="connsiteY60" fmla="*/ 792767 h 2530223"/>
                <a:gd name="connsiteX61" fmla="*/ 2197508 w 2533311"/>
                <a:gd name="connsiteY61" fmla="*/ 1005773 h 2530223"/>
                <a:gd name="connsiteX62" fmla="*/ 2206474 w 2533311"/>
                <a:gd name="connsiteY62" fmla="*/ 1038620 h 2530223"/>
                <a:gd name="connsiteX63" fmla="*/ 2237163 w 2533311"/>
                <a:gd name="connsiteY63" fmla="*/ 1053314 h 2530223"/>
                <a:gd name="connsiteX64" fmla="*/ 2458912 w 2533311"/>
                <a:gd name="connsiteY64" fmla="*/ 1159595 h 2530223"/>
                <a:gd name="connsiteX65" fmla="*/ 2458912 w 2533311"/>
                <a:gd name="connsiteY65" fmla="*/ 1364454 h 2530223"/>
                <a:gd name="connsiteX66" fmla="*/ 2239619 w 2533311"/>
                <a:gd name="connsiteY66" fmla="*/ 1474119 h 2530223"/>
                <a:gd name="connsiteX67" fmla="*/ 2209859 w 2533311"/>
                <a:gd name="connsiteY67" fmla="*/ 1488999 h 2530223"/>
                <a:gd name="connsiteX68" fmla="*/ 2201117 w 2533311"/>
                <a:gd name="connsiteY68" fmla="*/ 1521066 h 2530223"/>
                <a:gd name="connsiteX69" fmla="*/ 2110981 w 2533311"/>
                <a:gd name="connsiteY69" fmla="*/ 1739243 h 2530223"/>
                <a:gd name="connsiteX70" fmla="*/ 2095320 w 2533311"/>
                <a:gd name="connsiteY70" fmla="*/ 1767738 h 2530223"/>
                <a:gd name="connsiteX71" fmla="*/ 2105587 w 2533311"/>
                <a:gd name="connsiteY71" fmla="*/ 1798614 h 2530223"/>
                <a:gd name="connsiteX72" fmla="*/ 2184079 w 2533311"/>
                <a:gd name="connsiteY72" fmla="*/ 2034052 h 2530223"/>
                <a:gd name="connsiteX73" fmla="*/ 2037028 w 2533311"/>
                <a:gd name="connsiteY73" fmla="*/ 2181141 h 2530223"/>
                <a:gd name="connsiteX74" fmla="*/ 1801664 w 2533311"/>
                <a:gd name="connsiteY74" fmla="*/ 2102649 h 2530223"/>
                <a:gd name="connsiteX75" fmla="*/ 1769859 w 2533311"/>
                <a:gd name="connsiteY75" fmla="*/ 2092047 h 2530223"/>
                <a:gd name="connsiteX76" fmla="*/ 1740843 w 2533311"/>
                <a:gd name="connsiteY76" fmla="*/ 2108861 h 2530223"/>
                <a:gd name="connsiteX77" fmla="*/ 1527873 w 2533311"/>
                <a:gd name="connsiteY77" fmla="*/ 2198141 h 2530223"/>
                <a:gd name="connsiteX78" fmla="*/ 1495807 w 2533311"/>
                <a:gd name="connsiteY78" fmla="*/ 2206883 h 2530223"/>
                <a:gd name="connsiteX79" fmla="*/ 1480927 w 2533311"/>
                <a:gd name="connsiteY79" fmla="*/ 2236643 h 2530223"/>
                <a:gd name="connsiteX80" fmla="*/ 1371262 w 2533311"/>
                <a:gd name="connsiteY80" fmla="*/ 2456122 h 2530223"/>
                <a:gd name="connsiteX81" fmla="*/ 1165770 w 2533311"/>
                <a:gd name="connsiteY81" fmla="*/ 2456122 h 2530223"/>
                <a:gd name="connsiteX82" fmla="*/ 1056142 w 2533311"/>
                <a:gd name="connsiteY82" fmla="*/ 2236643 h 2530223"/>
                <a:gd name="connsiteX83" fmla="*/ 1041262 w 2533311"/>
                <a:gd name="connsiteY83" fmla="*/ 2206883 h 2530223"/>
                <a:gd name="connsiteX84" fmla="*/ 1009158 w 2533311"/>
                <a:gd name="connsiteY84" fmla="*/ 2198141 h 2530223"/>
                <a:gd name="connsiteX85" fmla="*/ 791093 w 2533311"/>
                <a:gd name="connsiteY85" fmla="*/ 2107968 h 2530223"/>
                <a:gd name="connsiteX86" fmla="*/ 762560 w 2533311"/>
                <a:gd name="connsiteY86" fmla="*/ 2092270 h 2530223"/>
                <a:gd name="connsiteX87" fmla="*/ 731684 w 2533311"/>
                <a:gd name="connsiteY87" fmla="*/ 2102574 h 2530223"/>
                <a:gd name="connsiteX88" fmla="*/ 496321 w 2533311"/>
                <a:gd name="connsiteY88" fmla="*/ 2181066 h 2530223"/>
                <a:gd name="connsiteX89" fmla="*/ 349270 w 2533311"/>
                <a:gd name="connsiteY89" fmla="*/ 2033978 h 2530223"/>
                <a:gd name="connsiteX90" fmla="*/ 427799 w 2533311"/>
                <a:gd name="connsiteY90" fmla="*/ 1798614 h 2530223"/>
                <a:gd name="connsiteX91" fmla="*/ 438363 w 2533311"/>
                <a:gd name="connsiteY91" fmla="*/ 1766808 h 2530223"/>
                <a:gd name="connsiteX92" fmla="*/ 421586 w 2533311"/>
                <a:gd name="connsiteY92" fmla="*/ 1737792 h 2530223"/>
                <a:gd name="connsiteX93" fmla="*/ 332307 w 2533311"/>
                <a:gd name="connsiteY93" fmla="*/ 1524786 h 2530223"/>
                <a:gd name="connsiteX94" fmla="*/ 323527 w 2533311"/>
                <a:gd name="connsiteY94" fmla="*/ 1492719 h 2530223"/>
                <a:gd name="connsiteX95" fmla="*/ 293767 w 2533311"/>
                <a:gd name="connsiteY95" fmla="*/ 1477840 h 2530223"/>
                <a:gd name="connsiteX96" fmla="*/ 74400 w 2533311"/>
                <a:gd name="connsiteY96" fmla="*/ 1368174 h 253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33311" h="2530223">
                  <a:moveTo>
                    <a:pt x="357119" y="1775066"/>
                  </a:moveTo>
                  <a:lnTo>
                    <a:pt x="264119" y="2054066"/>
                  </a:lnTo>
                  <a:lnTo>
                    <a:pt x="476158" y="2266105"/>
                  </a:lnTo>
                  <a:lnTo>
                    <a:pt x="755157" y="2173105"/>
                  </a:lnTo>
                  <a:cubicBezTo>
                    <a:pt x="829174" y="2214505"/>
                    <a:pt x="907844" y="2246973"/>
                    <a:pt x="989517" y="2269825"/>
                  </a:cubicBezTo>
                  <a:lnTo>
                    <a:pt x="1119716" y="2530224"/>
                  </a:lnTo>
                  <a:lnTo>
                    <a:pt x="1417315" y="2530224"/>
                  </a:lnTo>
                  <a:lnTo>
                    <a:pt x="1547515" y="2269825"/>
                  </a:lnTo>
                  <a:cubicBezTo>
                    <a:pt x="1628231" y="2247635"/>
                    <a:pt x="1705752" y="2215126"/>
                    <a:pt x="1778154" y="2173105"/>
                  </a:cubicBezTo>
                  <a:lnTo>
                    <a:pt x="2057153" y="2266105"/>
                  </a:lnTo>
                  <a:lnTo>
                    <a:pt x="2269193" y="2054066"/>
                  </a:lnTo>
                  <a:lnTo>
                    <a:pt x="2176193" y="1775066"/>
                  </a:lnTo>
                  <a:cubicBezTo>
                    <a:pt x="2217574" y="1701042"/>
                    <a:pt x="2250042" y="1622372"/>
                    <a:pt x="2272912" y="1540707"/>
                  </a:cubicBezTo>
                  <a:lnTo>
                    <a:pt x="2533312" y="1410508"/>
                  </a:lnTo>
                  <a:lnTo>
                    <a:pt x="2533312" y="1112909"/>
                  </a:lnTo>
                  <a:lnTo>
                    <a:pt x="2269193" y="986429"/>
                  </a:lnTo>
                  <a:cubicBezTo>
                    <a:pt x="2246984" y="905717"/>
                    <a:pt x="2214475" y="828199"/>
                    <a:pt x="2172473" y="755790"/>
                  </a:cubicBezTo>
                  <a:lnTo>
                    <a:pt x="2265473" y="476791"/>
                  </a:lnTo>
                  <a:lnTo>
                    <a:pt x="2053433" y="264752"/>
                  </a:lnTo>
                  <a:lnTo>
                    <a:pt x="1774434" y="357751"/>
                  </a:lnTo>
                  <a:cubicBezTo>
                    <a:pt x="1700418" y="316352"/>
                    <a:pt x="1621747" y="283883"/>
                    <a:pt x="1540075" y="261032"/>
                  </a:cubicBezTo>
                  <a:lnTo>
                    <a:pt x="1413595" y="0"/>
                  </a:lnTo>
                  <a:lnTo>
                    <a:pt x="1115996" y="0"/>
                  </a:lnTo>
                  <a:lnTo>
                    <a:pt x="985797" y="260399"/>
                  </a:lnTo>
                  <a:cubicBezTo>
                    <a:pt x="905080" y="282589"/>
                    <a:pt x="827560" y="315098"/>
                    <a:pt x="755157" y="357119"/>
                  </a:cubicBezTo>
                  <a:lnTo>
                    <a:pt x="476158" y="264119"/>
                  </a:lnTo>
                  <a:lnTo>
                    <a:pt x="264119" y="476158"/>
                  </a:lnTo>
                  <a:lnTo>
                    <a:pt x="357119" y="755157"/>
                  </a:lnTo>
                  <a:cubicBezTo>
                    <a:pt x="315738" y="829182"/>
                    <a:pt x="283270" y="907852"/>
                    <a:pt x="260399" y="989517"/>
                  </a:cubicBezTo>
                  <a:lnTo>
                    <a:pt x="0" y="1115996"/>
                  </a:lnTo>
                  <a:lnTo>
                    <a:pt x="0" y="1413595"/>
                  </a:lnTo>
                  <a:lnTo>
                    <a:pt x="260399" y="1543795"/>
                  </a:lnTo>
                  <a:cubicBezTo>
                    <a:pt x="282555" y="1624723"/>
                    <a:pt x="315064" y="1702456"/>
                    <a:pt x="357119" y="1775066"/>
                  </a:cubicBezTo>
                  <a:close/>
                  <a:moveTo>
                    <a:pt x="74400" y="1163017"/>
                  </a:moveTo>
                  <a:lnTo>
                    <a:pt x="292912" y="1056849"/>
                  </a:lnTo>
                  <a:lnTo>
                    <a:pt x="323304" y="1041968"/>
                  </a:lnTo>
                  <a:lnTo>
                    <a:pt x="332195" y="1009381"/>
                  </a:lnTo>
                  <a:cubicBezTo>
                    <a:pt x="353551" y="933363"/>
                    <a:pt x="383806" y="860132"/>
                    <a:pt x="422330" y="791204"/>
                  </a:cubicBezTo>
                  <a:lnTo>
                    <a:pt x="437991" y="762709"/>
                  </a:lnTo>
                  <a:lnTo>
                    <a:pt x="427724" y="731833"/>
                  </a:lnTo>
                  <a:lnTo>
                    <a:pt x="349232" y="496395"/>
                  </a:lnTo>
                  <a:lnTo>
                    <a:pt x="496284" y="349307"/>
                  </a:lnTo>
                  <a:lnTo>
                    <a:pt x="731647" y="427799"/>
                  </a:lnTo>
                  <a:lnTo>
                    <a:pt x="763453" y="438401"/>
                  </a:lnTo>
                  <a:lnTo>
                    <a:pt x="792469" y="421586"/>
                  </a:lnTo>
                  <a:cubicBezTo>
                    <a:pt x="859310" y="382787"/>
                    <a:pt x="930879" y="352778"/>
                    <a:pt x="1005401" y="332307"/>
                  </a:cubicBezTo>
                  <a:lnTo>
                    <a:pt x="1037505" y="323565"/>
                  </a:lnTo>
                  <a:lnTo>
                    <a:pt x="1052385" y="293805"/>
                  </a:lnTo>
                  <a:lnTo>
                    <a:pt x="1162050" y="74400"/>
                  </a:lnTo>
                  <a:lnTo>
                    <a:pt x="1367095" y="74400"/>
                  </a:lnTo>
                  <a:lnTo>
                    <a:pt x="1473115" y="293135"/>
                  </a:lnTo>
                  <a:lnTo>
                    <a:pt x="1487995" y="323490"/>
                  </a:lnTo>
                  <a:lnTo>
                    <a:pt x="1520582" y="332381"/>
                  </a:lnTo>
                  <a:cubicBezTo>
                    <a:pt x="1596570" y="353771"/>
                    <a:pt x="1669776" y="384037"/>
                    <a:pt x="1738685" y="422553"/>
                  </a:cubicBezTo>
                  <a:lnTo>
                    <a:pt x="1767217" y="438252"/>
                  </a:lnTo>
                  <a:lnTo>
                    <a:pt x="1798093" y="427947"/>
                  </a:lnTo>
                  <a:lnTo>
                    <a:pt x="2033457" y="349456"/>
                  </a:lnTo>
                  <a:lnTo>
                    <a:pt x="2180508" y="496544"/>
                  </a:lnTo>
                  <a:lnTo>
                    <a:pt x="2102016" y="731982"/>
                  </a:lnTo>
                  <a:lnTo>
                    <a:pt x="2091414" y="763788"/>
                  </a:lnTo>
                  <a:lnTo>
                    <a:pt x="2108229" y="792767"/>
                  </a:lnTo>
                  <a:cubicBezTo>
                    <a:pt x="2147047" y="859622"/>
                    <a:pt x="2177056" y="931221"/>
                    <a:pt x="2197508" y="1005773"/>
                  </a:cubicBezTo>
                  <a:lnTo>
                    <a:pt x="2206474" y="1038620"/>
                  </a:lnTo>
                  <a:lnTo>
                    <a:pt x="2237163" y="1053314"/>
                  </a:lnTo>
                  <a:lnTo>
                    <a:pt x="2458912" y="1159595"/>
                  </a:lnTo>
                  <a:lnTo>
                    <a:pt x="2458912" y="1364454"/>
                  </a:lnTo>
                  <a:lnTo>
                    <a:pt x="2239619" y="1474119"/>
                  </a:lnTo>
                  <a:lnTo>
                    <a:pt x="2209859" y="1488999"/>
                  </a:lnTo>
                  <a:lnTo>
                    <a:pt x="2201117" y="1521066"/>
                  </a:lnTo>
                  <a:cubicBezTo>
                    <a:pt x="2179753" y="1597080"/>
                    <a:pt x="2149498" y="1670312"/>
                    <a:pt x="2110981" y="1739243"/>
                  </a:cubicBezTo>
                  <a:lnTo>
                    <a:pt x="2095320" y="1767738"/>
                  </a:lnTo>
                  <a:lnTo>
                    <a:pt x="2105587" y="1798614"/>
                  </a:lnTo>
                  <a:lnTo>
                    <a:pt x="2184079" y="2034052"/>
                  </a:lnTo>
                  <a:lnTo>
                    <a:pt x="2037028" y="2181141"/>
                  </a:lnTo>
                  <a:lnTo>
                    <a:pt x="1801664" y="2102649"/>
                  </a:lnTo>
                  <a:lnTo>
                    <a:pt x="1769859" y="2092047"/>
                  </a:lnTo>
                  <a:lnTo>
                    <a:pt x="1740843" y="2108861"/>
                  </a:lnTo>
                  <a:cubicBezTo>
                    <a:pt x="1673994" y="2147668"/>
                    <a:pt x="1602411" y="2177677"/>
                    <a:pt x="1527873" y="2198141"/>
                  </a:cubicBezTo>
                  <a:lnTo>
                    <a:pt x="1495807" y="2206883"/>
                  </a:lnTo>
                  <a:lnTo>
                    <a:pt x="1480927" y="2236643"/>
                  </a:lnTo>
                  <a:lnTo>
                    <a:pt x="1371262" y="2456122"/>
                  </a:lnTo>
                  <a:lnTo>
                    <a:pt x="1165770" y="2456122"/>
                  </a:lnTo>
                  <a:lnTo>
                    <a:pt x="1056142" y="2236643"/>
                  </a:lnTo>
                  <a:lnTo>
                    <a:pt x="1041262" y="2206883"/>
                  </a:lnTo>
                  <a:lnTo>
                    <a:pt x="1009158" y="2198141"/>
                  </a:lnTo>
                  <a:cubicBezTo>
                    <a:pt x="933181" y="2176751"/>
                    <a:pt x="859987" y="2146485"/>
                    <a:pt x="791093" y="2107968"/>
                  </a:cubicBezTo>
                  <a:lnTo>
                    <a:pt x="762560" y="2092270"/>
                  </a:lnTo>
                  <a:lnTo>
                    <a:pt x="731684" y="2102574"/>
                  </a:lnTo>
                  <a:lnTo>
                    <a:pt x="496321" y="2181066"/>
                  </a:lnTo>
                  <a:lnTo>
                    <a:pt x="349270" y="2033978"/>
                  </a:lnTo>
                  <a:lnTo>
                    <a:pt x="427799" y="1798614"/>
                  </a:lnTo>
                  <a:lnTo>
                    <a:pt x="438363" y="1766808"/>
                  </a:lnTo>
                  <a:lnTo>
                    <a:pt x="421586" y="1737792"/>
                  </a:lnTo>
                  <a:cubicBezTo>
                    <a:pt x="382757" y="1670940"/>
                    <a:pt x="352748" y="1599346"/>
                    <a:pt x="332307" y="1524786"/>
                  </a:cubicBezTo>
                  <a:lnTo>
                    <a:pt x="323527" y="1492719"/>
                  </a:lnTo>
                  <a:lnTo>
                    <a:pt x="293767" y="1477840"/>
                  </a:lnTo>
                  <a:lnTo>
                    <a:pt x="74400" y="1368174"/>
                  </a:lnTo>
                  <a:close/>
                </a:path>
              </a:pathLst>
            </a:custGeom>
            <a:solidFill>
              <a:schemeClr val="tx1"/>
            </a:solidFill>
            <a:ln w="37108" cap="flat">
              <a:noFill/>
              <a:prstDash val="solid"/>
              <a:miter/>
            </a:ln>
          </p:spPr>
          <p:txBody>
            <a:bodyPr rtlCol="0" anchor="ctr"/>
            <a:lstStyle/>
            <a:p>
              <a:endParaRPr lang="nl-BE"/>
            </a:p>
          </p:txBody>
        </p:sp>
        <p:pic>
          <p:nvPicPr>
            <p:cNvPr id="27" name="Afbeelding 26">
              <a:extLst>
                <a:ext uri="{FF2B5EF4-FFF2-40B4-BE49-F238E27FC236}">
                  <a16:creationId xmlns:a16="http://schemas.microsoft.com/office/drawing/2014/main" id="{8A0B187F-1BFA-B9CD-4353-A26D08688E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276" r="7360"/>
            <a:stretch/>
          </p:blipFill>
          <p:spPr>
            <a:xfrm>
              <a:off x="4423429" y="2171794"/>
              <a:ext cx="1724524" cy="1760605"/>
            </a:xfrm>
            <a:prstGeom prst="rect">
              <a:avLst/>
            </a:prstGeom>
          </p:spPr>
        </p:pic>
      </p:grpSp>
      <p:grpSp>
        <p:nvGrpSpPr>
          <p:cNvPr id="30" name="Groep 29">
            <a:extLst>
              <a:ext uri="{FF2B5EF4-FFF2-40B4-BE49-F238E27FC236}">
                <a16:creationId xmlns:a16="http://schemas.microsoft.com/office/drawing/2014/main" id="{EBC4C7A6-8938-C805-1EE6-FAE6572E8C89}"/>
              </a:ext>
            </a:extLst>
          </p:cNvPr>
          <p:cNvGrpSpPr/>
          <p:nvPr/>
        </p:nvGrpSpPr>
        <p:grpSpPr>
          <a:xfrm>
            <a:off x="5710086" y="3738001"/>
            <a:ext cx="2626905" cy="2623702"/>
            <a:chOff x="5389575" y="3445770"/>
            <a:chExt cx="2626905" cy="2623702"/>
          </a:xfrm>
        </p:grpSpPr>
        <p:sp>
          <p:nvSpPr>
            <p:cNvPr id="14" name="Vrije vorm: vorm 13">
              <a:extLst>
                <a:ext uri="{FF2B5EF4-FFF2-40B4-BE49-F238E27FC236}">
                  <a16:creationId xmlns:a16="http://schemas.microsoft.com/office/drawing/2014/main" id="{E6B4EF9D-B8F0-82D6-D99C-9993B776606A}"/>
                </a:ext>
              </a:extLst>
            </p:cNvPr>
            <p:cNvSpPr/>
            <p:nvPr/>
          </p:nvSpPr>
          <p:spPr>
            <a:xfrm rot="20857398">
              <a:off x="5389575" y="3445770"/>
              <a:ext cx="2626905" cy="2623702"/>
            </a:xfrm>
            <a:custGeom>
              <a:avLst/>
              <a:gdLst>
                <a:gd name="connsiteX0" fmla="*/ 357119 w 2533311"/>
                <a:gd name="connsiteY0" fmla="*/ 1775066 h 2530223"/>
                <a:gd name="connsiteX1" fmla="*/ 264119 w 2533311"/>
                <a:gd name="connsiteY1" fmla="*/ 2054066 h 2530223"/>
                <a:gd name="connsiteX2" fmla="*/ 476158 w 2533311"/>
                <a:gd name="connsiteY2" fmla="*/ 2266105 h 2530223"/>
                <a:gd name="connsiteX3" fmla="*/ 755157 w 2533311"/>
                <a:gd name="connsiteY3" fmla="*/ 2173105 h 2530223"/>
                <a:gd name="connsiteX4" fmla="*/ 989517 w 2533311"/>
                <a:gd name="connsiteY4" fmla="*/ 2269825 h 2530223"/>
                <a:gd name="connsiteX5" fmla="*/ 1119716 w 2533311"/>
                <a:gd name="connsiteY5" fmla="*/ 2530224 h 2530223"/>
                <a:gd name="connsiteX6" fmla="*/ 1417315 w 2533311"/>
                <a:gd name="connsiteY6" fmla="*/ 2530224 h 2530223"/>
                <a:gd name="connsiteX7" fmla="*/ 1547515 w 2533311"/>
                <a:gd name="connsiteY7" fmla="*/ 2269825 h 2530223"/>
                <a:gd name="connsiteX8" fmla="*/ 1778154 w 2533311"/>
                <a:gd name="connsiteY8" fmla="*/ 2173105 h 2530223"/>
                <a:gd name="connsiteX9" fmla="*/ 2057153 w 2533311"/>
                <a:gd name="connsiteY9" fmla="*/ 2266105 h 2530223"/>
                <a:gd name="connsiteX10" fmla="*/ 2269193 w 2533311"/>
                <a:gd name="connsiteY10" fmla="*/ 2054066 h 2530223"/>
                <a:gd name="connsiteX11" fmla="*/ 2176193 w 2533311"/>
                <a:gd name="connsiteY11" fmla="*/ 1775066 h 2530223"/>
                <a:gd name="connsiteX12" fmla="*/ 2272912 w 2533311"/>
                <a:gd name="connsiteY12" fmla="*/ 1540707 h 2530223"/>
                <a:gd name="connsiteX13" fmla="*/ 2533312 w 2533311"/>
                <a:gd name="connsiteY13" fmla="*/ 1410508 h 2530223"/>
                <a:gd name="connsiteX14" fmla="*/ 2533312 w 2533311"/>
                <a:gd name="connsiteY14" fmla="*/ 1112909 h 2530223"/>
                <a:gd name="connsiteX15" fmla="*/ 2269193 w 2533311"/>
                <a:gd name="connsiteY15" fmla="*/ 986429 h 2530223"/>
                <a:gd name="connsiteX16" fmla="*/ 2172473 w 2533311"/>
                <a:gd name="connsiteY16" fmla="*/ 755790 h 2530223"/>
                <a:gd name="connsiteX17" fmla="*/ 2265473 w 2533311"/>
                <a:gd name="connsiteY17" fmla="*/ 476791 h 2530223"/>
                <a:gd name="connsiteX18" fmla="*/ 2053433 w 2533311"/>
                <a:gd name="connsiteY18" fmla="*/ 264752 h 2530223"/>
                <a:gd name="connsiteX19" fmla="*/ 1774434 w 2533311"/>
                <a:gd name="connsiteY19" fmla="*/ 357751 h 2530223"/>
                <a:gd name="connsiteX20" fmla="*/ 1540075 w 2533311"/>
                <a:gd name="connsiteY20" fmla="*/ 261032 h 2530223"/>
                <a:gd name="connsiteX21" fmla="*/ 1413595 w 2533311"/>
                <a:gd name="connsiteY21" fmla="*/ 0 h 2530223"/>
                <a:gd name="connsiteX22" fmla="*/ 1115996 w 2533311"/>
                <a:gd name="connsiteY22" fmla="*/ 0 h 2530223"/>
                <a:gd name="connsiteX23" fmla="*/ 985797 w 2533311"/>
                <a:gd name="connsiteY23" fmla="*/ 260399 h 2530223"/>
                <a:gd name="connsiteX24" fmla="*/ 755157 w 2533311"/>
                <a:gd name="connsiteY24" fmla="*/ 357119 h 2530223"/>
                <a:gd name="connsiteX25" fmla="*/ 476158 w 2533311"/>
                <a:gd name="connsiteY25" fmla="*/ 264119 h 2530223"/>
                <a:gd name="connsiteX26" fmla="*/ 264119 w 2533311"/>
                <a:gd name="connsiteY26" fmla="*/ 476158 h 2530223"/>
                <a:gd name="connsiteX27" fmla="*/ 357119 w 2533311"/>
                <a:gd name="connsiteY27" fmla="*/ 755157 h 2530223"/>
                <a:gd name="connsiteX28" fmla="*/ 260399 w 2533311"/>
                <a:gd name="connsiteY28" fmla="*/ 989517 h 2530223"/>
                <a:gd name="connsiteX29" fmla="*/ 0 w 2533311"/>
                <a:gd name="connsiteY29" fmla="*/ 1115996 h 2530223"/>
                <a:gd name="connsiteX30" fmla="*/ 0 w 2533311"/>
                <a:gd name="connsiteY30" fmla="*/ 1413595 h 2530223"/>
                <a:gd name="connsiteX31" fmla="*/ 260399 w 2533311"/>
                <a:gd name="connsiteY31" fmla="*/ 1543795 h 2530223"/>
                <a:gd name="connsiteX32" fmla="*/ 357119 w 2533311"/>
                <a:gd name="connsiteY32" fmla="*/ 1775066 h 2530223"/>
                <a:gd name="connsiteX33" fmla="*/ 74400 w 2533311"/>
                <a:gd name="connsiteY33" fmla="*/ 1163017 h 2530223"/>
                <a:gd name="connsiteX34" fmla="*/ 292912 w 2533311"/>
                <a:gd name="connsiteY34" fmla="*/ 1056849 h 2530223"/>
                <a:gd name="connsiteX35" fmla="*/ 323304 w 2533311"/>
                <a:gd name="connsiteY35" fmla="*/ 1041968 h 2530223"/>
                <a:gd name="connsiteX36" fmla="*/ 332195 w 2533311"/>
                <a:gd name="connsiteY36" fmla="*/ 1009381 h 2530223"/>
                <a:gd name="connsiteX37" fmla="*/ 422330 w 2533311"/>
                <a:gd name="connsiteY37" fmla="*/ 791204 h 2530223"/>
                <a:gd name="connsiteX38" fmla="*/ 437991 w 2533311"/>
                <a:gd name="connsiteY38" fmla="*/ 762709 h 2530223"/>
                <a:gd name="connsiteX39" fmla="*/ 427724 w 2533311"/>
                <a:gd name="connsiteY39" fmla="*/ 731833 h 2530223"/>
                <a:gd name="connsiteX40" fmla="*/ 349232 w 2533311"/>
                <a:gd name="connsiteY40" fmla="*/ 496395 h 2530223"/>
                <a:gd name="connsiteX41" fmla="*/ 496284 w 2533311"/>
                <a:gd name="connsiteY41" fmla="*/ 349307 h 2530223"/>
                <a:gd name="connsiteX42" fmla="*/ 731647 w 2533311"/>
                <a:gd name="connsiteY42" fmla="*/ 427799 h 2530223"/>
                <a:gd name="connsiteX43" fmla="*/ 763453 w 2533311"/>
                <a:gd name="connsiteY43" fmla="*/ 438401 h 2530223"/>
                <a:gd name="connsiteX44" fmla="*/ 792469 w 2533311"/>
                <a:gd name="connsiteY44" fmla="*/ 421586 h 2530223"/>
                <a:gd name="connsiteX45" fmla="*/ 1005401 w 2533311"/>
                <a:gd name="connsiteY45" fmla="*/ 332307 h 2530223"/>
                <a:gd name="connsiteX46" fmla="*/ 1037505 w 2533311"/>
                <a:gd name="connsiteY46" fmla="*/ 323565 h 2530223"/>
                <a:gd name="connsiteX47" fmla="*/ 1052385 w 2533311"/>
                <a:gd name="connsiteY47" fmla="*/ 293805 h 2530223"/>
                <a:gd name="connsiteX48" fmla="*/ 1162050 w 2533311"/>
                <a:gd name="connsiteY48" fmla="*/ 74400 h 2530223"/>
                <a:gd name="connsiteX49" fmla="*/ 1367095 w 2533311"/>
                <a:gd name="connsiteY49" fmla="*/ 74400 h 2530223"/>
                <a:gd name="connsiteX50" fmla="*/ 1473115 w 2533311"/>
                <a:gd name="connsiteY50" fmla="*/ 293135 h 2530223"/>
                <a:gd name="connsiteX51" fmla="*/ 1487995 w 2533311"/>
                <a:gd name="connsiteY51" fmla="*/ 323490 h 2530223"/>
                <a:gd name="connsiteX52" fmla="*/ 1520582 w 2533311"/>
                <a:gd name="connsiteY52" fmla="*/ 332381 h 2530223"/>
                <a:gd name="connsiteX53" fmla="*/ 1738685 w 2533311"/>
                <a:gd name="connsiteY53" fmla="*/ 422553 h 2530223"/>
                <a:gd name="connsiteX54" fmla="*/ 1767217 w 2533311"/>
                <a:gd name="connsiteY54" fmla="*/ 438252 h 2530223"/>
                <a:gd name="connsiteX55" fmla="*/ 1798093 w 2533311"/>
                <a:gd name="connsiteY55" fmla="*/ 427947 h 2530223"/>
                <a:gd name="connsiteX56" fmla="*/ 2033457 w 2533311"/>
                <a:gd name="connsiteY56" fmla="*/ 349456 h 2530223"/>
                <a:gd name="connsiteX57" fmla="*/ 2180508 w 2533311"/>
                <a:gd name="connsiteY57" fmla="*/ 496544 h 2530223"/>
                <a:gd name="connsiteX58" fmla="*/ 2102016 w 2533311"/>
                <a:gd name="connsiteY58" fmla="*/ 731982 h 2530223"/>
                <a:gd name="connsiteX59" fmla="*/ 2091414 w 2533311"/>
                <a:gd name="connsiteY59" fmla="*/ 763788 h 2530223"/>
                <a:gd name="connsiteX60" fmla="*/ 2108229 w 2533311"/>
                <a:gd name="connsiteY60" fmla="*/ 792767 h 2530223"/>
                <a:gd name="connsiteX61" fmla="*/ 2197508 w 2533311"/>
                <a:gd name="connsiteY61" fmla="*/ 1005773 h 2530223"/>
                <a:gd name="connsiteX62" fmla="*/ 2206474 w 2533311"/>
                <a:gd name="connsiteY62" fmla="*/ 1038620 h 2530223"/>
                <a:gd name="connsiteX63" fmla="*/ 2237163 w 2533311"/>
                <a:gd name="connsiteY63" fmla="*/ 1053314 h 2530223"/>
                <a:gd name="connsiteX64" fmla="*/ 2458912 w 2533311"/>
                <a:gd name="connsiteY64" fmla="*/ 1159595 h 2530223"/>
                <a:gd name="connsiteX65" fmla="*/ 2458912 w 2533311"/>
                <a:gd name="connsiteY65" fmla="*/ 1364454 h 2530223"/>
                <a:gd name="connsiteX66" fmla="*/ 2239619 w 2533311"/>
                <a:gd name="connsiteY66" fmla="*/ 1474119 h 2530223"/>
                <a:gd name="connsiteX67" fmla="*/ 2209859 w 2533311"/>
                <a:gd name="connsiteY67" fmla="*/ 1488999 h 2530223"/>
                <a:gd name="connsiteX68" fmla="*/ 2201117 w 2533311"/>
                <a:gd name="connsiteY68" fmla="*/ 1521066 h 2530223"/>
                <a:gd name="connsiteX69" fmla="*/ 2110981 w 2533311"/>
                <a:gd name="connsiteY69" fmla="*/ 1739243 h 2530223"/>
                <a:gd name="connsiteX70" fmla="*/ 2095320 w 2533311"/>
                <a:gd name="connsiteY70" fmla="*/ 1767738 h 2530223"/>
                <a:gd name="connsiteX71" fmla="*/ 2105587 w 2533311"/>
                <a:gd name="connsiteY71" fmla="*/ 1798614 h 2530223"/>
                <a:gd name="connsiteX72" fmla="*/ 2184079 w 2533311"/>
                <a:gd name="connsiteY72" fmla="*/ 2034052 h 2530223"/>
                <a:gd name="connsiteX73" fmla="*/ 2037028 w 2533311"/>
                <a:gd name="connsiteY73" fmla="*/ 2181141 h 2530223"/>
                <a:gd name="connsiteX74" fmla="*/ 1801664 w 2533311"/>
                <a:gd name="connsiteY74" fmla="*/ 2102649 h 2530223"/>
                <a:gd name="connsiteX75" fmla="*/ 1769859 w 2533311"/>
                <a:gd name="connsiteY75" fmla="*/ 2092047 h 2530223"/>
                <a:gd name="connsiteX76" fmla="*/ 1740843 w 2533311"/>
                <a:gd name="connsiteY76" fmla="*/ 2108861 h 2530223"/>
                <a:gd name="connsiteX77" fmla="*/ 1527873 w 2533311"/>
                <a:gd name="connsiteY77" fmla="*/ 2198141 h 2530223"/>
                <a:gd name="connsiteX78" fmla="*/ 1495807 w 2533311"/>
                <a:gd name="connsiteY78" fmla="*/ 2206883 h 2530223"/>
                <a:gd name="connsiteX79" fmla="*/ 1480927 w 2533311"/>
                <a:gd name="connsiteY79" fmla="*/ 2236643 h 2530223"/>
                <a:gd name="connsiteX80" fmla="*/ 1371262 w 2533311"/>
                <a:gd name="connsiteY80" fmla="*/ 2456122 h 2530223"/>
                <a:gd name="connsiteX81" fmla="*/ 1165770 w 2533311"/>
                <a:gd name="connsiteY81" fmla="*/ 2456122 h 2530223"/>
                <a:gd name="connsiteX82" fmla="*/ 1056142 w 2533311"/>
                <a:gd name="connsiteY82" fmla="*/ 2236643 h 2530223"/>
                <a:gd name="connsiteX83" fmla="*/ 1041262 w 2533311"/>
                <a:gd name="connsiteY83" fmla="*/ 2206883 h 2530223"/>
                <a:gd name="connsiteX84" fmla="*/ 1009158 w 2533311"/>
                <a:gd name="connsiteY84" fmla="*/ 2198141 h 2530223"/>
                <a:gd name="connsiteX85" fmla="*/ 791093 w 2533311"/>
                <a:gd name="connsiteY85" fmla="*/ 2107968 h 2530223"/>
                <a:gd name="connsiteX86" fmla="*/ 762560 w 2533311"/>
                <a:gd name="connsiteY86" fmla="*/ 2092270 h 2530223"/>
                <a:gd name="connsiteX87" fmla="*/ 731684 w 2533311"/>
                <a:gd name="connsiteY87" fmla="*/ 2102574 h 2530223"/>
                <a:gd name="connsiteX88" fmla="*/ 496321 w 2533311"/>
                <a:gd name="connsiteY88" fmla="*/ 2181066 h 2530223"/>
                <a:gd name="connsiteX89" fmla="*/ 349270 w 2533311"/>
                <a:gd name="connsiteY89" fmla="*/ 2033978 h 2530223"/>
                <a:gd name="connsiteX90" fmla="*/ 427799 w 2533311"/>
                <a:gd name="connsiteY90" fmla="*/ 1798614 h 2530223"/>
                <a:gd name="connsiteX91" fmla="*/ 438363 w 2533311"/>
                <a:gd name="connsiteY91" fmla="*/ 1766808 h 2530223"/>
                <a:gd name="connsiteX92" fmla="*/ 421586 w 2533311"/>
                <a:gd name="connsiteY92" fmla="*/ 1737792 h 2530223"/>
                <a:gd name="connsiteX93" fmla="*/ 332307 w 2533311"/>
                <a:gd name="connsiteY93" fmla="*/ 1524786 h 2530223"/>
                <a:gd name="connsiteX94" fmla="*/ 323527 w 2533311"/>
                <a:gd name="connsiteY94" fmla="*/ 1492719 h 2530223"/>
                <a:gd name="connsiteX95" fmla="*/ 293767 w 2533311"/>
                <a:gd name="connsiteY95" fmla="*/ 1477840 h 2530223"/>
                <a:gd name="connsiteX96" fmla="*/ 74400 w 2533311"/>
                <a:gd name="connsiteY96" fmla="*/ 1368174 h 253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33311" h="2530223">
                  <a:moveTo>
                    <a:pt x="357119" y="1775066"/>
                  </a:moveTo>
                  <a:lnTo>
                    <a:pt x="264119" y="2054066"/>
                  </a:lnTo>
                  <a:lnTo>
                    <a:pt x="476158" y="2266105"/>
                  </a:lnTo>
                  <a:lnTo>
                    <a:pt x="755157" y="2173105"/>
                  </a:lnTo>
                  <a:cubicBezTo>
                    <a:pt x="829174" y="2214505"/>
                    <a:pt x="907844" y="2246973"/>
                    <a:pt x="989517" y="2269825"/>
                  </a:cubicBezTo>
                  <a:lnTo>
                    <a:pt x="1119716" y="2530224"/>
                  </a:lnTo>
                  <a:lnTo>
                    <a:pt x="1417315" y="2530224"/>
                  </a:lnTo>
                  <a:lnTo>
                    <a:pt x="1547515" y="2269825"/>
                  </a:lnTo>
                  <a:cubicBezTo>
                    <a:pt x="1628231" y="2247635"/>
                    <a:pt x="1705752" y="2215126"/>
                    <a:pt x="1778154" y="2173105"/>
                  </a:cubicBezTo>
                  <a:lnTo>
                    <a:pt x="2057153" y="2266105"/>
                  </a:lnTo>
                  <a:lnTo>
                    <a:pt x="2269193" y="2054066"/>
                  </a:lnTo>
                  <a:lnTo>
                    <a:pt x="2176193" y="1775066"/>
                  </a:lnTo>
                  <a:cubicBezTo>
                    <a:pt x="2217574" y="1701042"/>
                    <a:pt x="2250042" y="1622372"/>
                    <a:pt x="2272912" y="1540707"/>
                  </a:cubicBezTo>
                  <a:lnTo>
                    <a:pt x="2533312" y="1410508"/>
                  </a:lnTo>
                  <a:lnTo>
                    <a:pt x="2533312" y="1112909"/>
                  </a:lnTo>
                  <a:lnTo>
                    <a:pt x="2269193" y="986429"/>
                  </a:lnTo>
                  <a:cubicBezTo>
                    <a:pt x="2246984" y="905717"/>
                    <a:pt x="2214475" y="828199"/>
                    <a:pt x="2172473" y="755790"/>
                  </a:cubicBezTo>
                  <a:lnTo>
                    <a:pt x="2265473" y="476791"/>
                  </a:lnTo>
                  <a:lnTo>
                    <a:pt x="2053433" y="264752"/>
                  </a:lnTo>
                  <a:lnTo>
                    <a:pt x="1774434" y="357751"/>
                  </a:lnTo>
                  <a:cubicBezTo>
                    <a:pt x="1700418" y="316352"/>
                    <a:pt x="1621747" y="283883"/>
                    <a:pt x="1540075" y="261032"/>
                  </a:cubicBezTo>
                  <a:lnTo>
                    <a:pt x="1413595" y="0"/>
                  </a:lnTo>
                  <a:lnTo>
                    <a:pt x="1115996" y="0"/>
                  </a:lnTo>
                  <a:lnTo>
                    <a:pt x="985797" y="260399"/>
                  </a:lnTo>
                  <a:cubicBezTo>
                    <a:pt x="905080" y="282589"/>
                    <a:pt x="827560" y="315098"/>
                    <a:pt x="755157" y="357119"/>
                  </a:cubicBezTo>
                  <a:lnTo>
                    <a:pt x="476158" y="264119"/>
                  </a:lnTo>
                  <a:lnTo>
                    <a:pt x="264119" y="476158"/>
                  </a:lnTo>
                  <a:lnTo>
                    <a:pt x="357119" y="755157"/>
                  </a:lnTo>
                  <a:cubicBezTo>
                    <a:pt x="315738" y="829182"/>
                    <a:pt x="283270" y="907852"/>
                    <a:pt x="260399" y="989517"/>
                  </a:cubicBezTo>
                  <a:lnTo>
                    <a:pt x="0" y="1115996"/>
                  </a:lnTo>
                  <a:lnTo>
                    <a:pt x="0" y="1413595"/>
                  </a:lnTo>
                  <a:lnTo>
                    <a:pt x="260399" y="1543795"/>
                  </a:lnTo>
                  <a:cubicBezTo>
                    <a:pt x="282555" y="1624723"/>
                    <a:pt x="315064" y="1702456"/>
                    <a:pt x="357119" y="1775066"/>
                  </a:cubicBezTo>
                  <a:close/>
                  <a:moveTo>
                    <a:pt x="74400" y="1163017"/>
                  </a:moveTo>
                  <a:lnTo>
                    <a:pt x="292912" y="1056849"/>
                  </a:lnTo>
                  <a:lnTo>
                    <a:pt x="323304" y="1041968"/>
                  </a:lnTo>
                  <a:lnTo>
                    <a:pt x="332195" y="1009381"/>
                  </a:lnTo>
                  <a:cubicBezTo>
                    <a:pt x="353551" y="933363"/>
                    <a:pt x="383806" y="860132"/>
                    <a:pt x="422330" y="791204"/>
                  </a:cubicBezTo>
                  <a:lnTo>
                    <a:pt x="437991" y="762709"/>
                  </a:lnTo>
                  <a:lnTo>
                    <a:pt x="427724" y="731833"/>
                  </a:lnTo>
                  <a:lnTo>
                    <a:pt x="349232" y="496395"/>
                  </a:lnTo>
                  <a:lnTo>
                    <a:pt x="496284" y="349307"/>
                  </a:lnTo>
                  <a:lnTo>
                    <a:pt x="731647" y="427799"/>
                  </a:lnTo>
                  <a:lnTo>
                    <a:pt x="763453" y="438401"/>
                  </a:lnTo>
                  <a:lnTo>
                    <a:pt x="792469" y="421586"/>
                  </a:lnTo>
                  <a:cubicBezTo>
                    <a:pt x="859310" y="382787"/>
                    <a:pt x="930879" y="352778"/>
                    <a:pt x="1005401" y="332307"/>
                  </a:cubicBezTo>
                  <a:lnTo>
                    <a:pt x="1037505" y="323565"/>
                  </a:lnTo>
                  <a:lnTo>
                    <a:pt x="1052385" y="293805"/>
                  </a:lnTo>
                  <a:lnTo>
                    <a:pt x="1162050" y="74400"/>
                  </a:lnTo>
                  <a:lnTo>
                    <a:pt x="1367095" y="74400"/>
                  </a:lnTo>
                  <a:lnTo>
                    <a:pt x="1473115" y="293135"/>
                  </a:lnTo>
                  <a:lnTo>
                    <a:pt x="1487995" y="323490"/>
                  </a:lnTo>
                  <a:lnTo>
                    <a:pt x="1520582" y="332381"/>
                  </a:lnTo>
                  <a:cubicBezTo>
                    <a:pt x="1596570" y="353771"/>
                    <a:pt x="1669776" y="384037"/>
                    <a:pt x="1738685" y="422553"/>
                  </a:cubicBezTo>
                  <a:lnTo>
                    <a:pt x="1767217" y="438252"/>
                  </a:lnTo>
                  <a:lnTo>
                    <a:pt x="1798093" y="427947"/>
                  </a:lnTo>
                  <a:lnTo>
                    <a:pt x="2033457" y="349456"/>
                  </a:lnTo>
                  <a:lnTo>
                    <a:pt x="2180508" y="496544"/>
                  </a:lnTo>
                  <a:lnTo>
                    <a:pt x="2102016" y="731982"/>
                  </a:lnTo>
                  <a:lnTo>
                    <a:pt x="2091414" y="763788"/>
                  </a:lnTo>
                  <a:lnTo>
                    <a:pt x="2108229" y="792767"/>
                  </a:lnTo>
                  <a:cubicBezTo>
                    <a:pt x="2147047" y="859622"/>
                    <a:pt x="2177056" y="931221"/>
                    <a:pt x="2197508" y="1005773"/>
                  </a:cubicBezTo>
                  <a:lnTo>
                    <a:pt x="2206474" y="1038620"/>
                  </a:lnTo>
                  <a:lnTo>
                    <a:pt x="2237163" y="1053314"/>
                  </a:lnTo>
                  <a:lnTo>
                    <a:pt x="2458912" y="1159595"/>
                  </a:lnTo>
                  <a:lnTo>
                    <a:pt x="2458912" y="1364454"/>
                  </a:lnTo>
                  <a:lnTo>
                    <a:pt x="2239619" y="1474119"/>
                  </a:lnTo>
                  <a:lnTo>
                    <a:pt x="2209859" y="1488999"/>
                  </a:lnTo>
                  <a:lnTo>
                    <a:pt x="2201117" y="1521066"/>
                  </a:lnTo>
                  <a:cubicBezTo>
                    <a:pt x="2179753" y="1597080"/>
                    <a:pt x="2149498" y="1670312"/>
                    <a:pt x="2110981" y="1739243"/>
                  </a:cubicBezTo>
                  <a:lnTo>
                    <a:pt x="2095320" y="1767738"/>
                  </a:lnTo>
                  <a:lnTo>
                    <a:pt x="2105587" y="1798614"/>
                  </a:lnTo>
                  <a:lnTo>
                    <a:pt x="2184079" y="2034052"/>
                  </a:lnTo>
                  <a:lnTo>
                    <a:pt x="2037028" y="2181141"/>
                  </a:lnTo>
                  <a:lnTo>
                    <a:pt x="1801664" y="2102649"/>
                  </a:lnTo>
                  <a:lnTo>
                    <a:pt x="1769859" y="2092047"/>
                  </a:lnTo>
                  <a:lnTo>
                    <a:pt x="1740843" y="2108861"/>
                  </a:lnTo>
                  <a:cubicBezTo>
                    <a:pt x="1673994" y="2147668"/>
                    <a:pt x="1602411" y="2177677"/>
                    <a:pt x="1527873" y="2198141"/>
                  </a:cubicBezTo>
                  <a:lnTo>
                    <a:pt x="1495807" y="2206883"/>
                  </a:lnTo>
                  <a:lnTo>
                    <a:pt x="1480927" y="2236643"/>
                  </a:lnTo>
                  <a:lnTo>
                    <a:pt x="1371262" y="2456122"/>
                  </a:lnTo>
                  <a:lnTo>
                    <a:pt x="1165770" y="2456122"/>
                  </a:lnTo>
                  <a:lnTo>
                    <a:pt x="1056142" y="2236643"/>
                  </a:lnTo>
                  <a:lnTo>
                    <a:pt x="1041262" y="2206883"/>
                  </a:lnTo>
                  <a:lnTo>
                    <a:pt x="1009158" y="2198141"/>
                  </a:lnTo>
                  <a:cubicBezTo>
                    <a:pt x="933181" y="2176751"/>
                    <a:pt x="859987" y="2146485"/>
                    <a:pt x="791093" y="2107968"/>
                  </a:cubicBezTo>
                  <a:lnTo>
                    <a:pt x="762560" y="2092270"/>
                  </a:lnTo>
                  <a:lnTo>
                    <a:pt x="731684" y="2102574"/>
                  </a:lnTo>
                  <a:lnTo>
                    <a:pt x="496321" y="2181066"/>
                  </a:lnTo>
                  <a:lnTo>
                    <a:pt x="349270" y="2033978"/>
                  </a:lnTo>
                  <a:lnTo>
                    <a:pt x="427799" y="1798614"/>
                  </a:lnTo>
                  <a:lnTo>
                    <a:pt x="438363" y="1766808"/>
                  </a:lnTo>
                  <a:lnTo>
                    <a:pt x="421586" y="1737792"/>
                  </a:lnTo>
                  <a:cubicBezTo>
                    <a:pt x="382757" y="1670940"/>
                    <a:pt x="352748" y="1599346"/>
                    <a:pt x="332307" y="1524786"/>
                  </a:cubicBezTo>
                  <a:lnTo>
                    <a:pt x="323527" y="1492719"/>
                  </a:lnTo>
                  <a:lnTo>
                    <a:pt x="293767" y="1477840"/>
                  </a:lnTo>
                  <a:lnTo>
                    <a:pt x="74400" y="1368174"/>
                  </a:lnTo>
                  <a:close/>
                </a:path>
              </a:pathLst>
            </a:custGeom>
            <a:solidFill>
              <a:schemeClr val="tx1"/>
            </a:solidFill>
            <a:ln w="37108" cap="flat">
              <a:noFill/>
              <a:prstDash val="solid"/>
              <a:miter/>
            </a:ln>
          </p:spPr>
          <p:txBody>
            <a:bodyPr rtlCol="0" anchor="ctr"/>
            <a:lstStyle/>
            <a:p>
              <a:endParaRPr lang="nl-BE"/>
            </a:p>
          </p:txBody>
        </p:sp>
        <p:pic>
          <p:nvPicPr>
            <p:cNvPr id="28" name="Afbeelding 27">
              <a:extLst>
                <a:ext uri="{FF2B5EF4-FFF2-40B4-BE49-F238E27FC236}">
                  <a16:creationId xmlns:a16="http://schemas.microsoft.com/office/drawing/2014/main" id="{C1969C8F-255B-417D-8CDB-772AC43D1B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41" r="52531"/>
            <a:stretch/>
          </p:blipFill>
          <p:spPr>
            <a:xfrm>
              <a:off x="5744153" y="3689578"/>
              <a:ext cx="2052973" cy="2129460"/>
            </a:xfrm>
            <a:prstGeom prst="rect">
              <a:avLst/>
            </a:prstGeom>
          </p:spPr>
        </p:pic>
      </p:grpSp>
      <p:grpSp>
        <p:nvGrpSpPr>
          <p:cNvPr id="38" name="Groep 37">
            <a:extLst>
              <a:ext uri="{FF2B5EF4-FFF2-40B4-BE49-F238E27FC236}">
                <a16:creationId xmlns:a16="http://schemas.microsoft.com/office/drawing/2014/main" id="{FF211D99-B7F4-BA18-E69D-F0DB1CD1DE1D}"/>
              </a:ext>
            </a:extLst>
          </p:cNvPr>
          <p:cNvGrpSpPr/>
          <p:nvPr/>
        </p:nvGrpSpPr>
        <p:grpSpPr>
          <a:xfrm>
            <a:off x="8105130" y="3219928"/>
            <a:ext cx="2494364" cy="2491323"/>
            <a:chOff x="7784619" y="2927697"/>
            <a:chExt cx="2494364" cy="2491323"/>
          </a:xfrm>
        </p:grpSpPr>
        <p:sp>
          <p:nvSpPr>
            <p:cNvPr id="32" name="Vrije vorm: vorm 31">
              <a:extLst>
                <a:ext uri="{FF2B5EF4-FFF2-40B4-BE49-F238E27FC236}">
                  <a16:creationId xmlns:a16="http://schemas.microsoft.com/office/drawing/2014/main" id="{7479F3FF-4816-3326-1694-E3E9866666FB}"/>
                </a:ext>
              </a:extLst>
            </p:cNvPr>
            <p:cNvSpPr/>
            <p:nvPr/>
          </p:nvSpPr>
          <p:spPr>
            <a:xfrm rot="448121">
              <a:off x="7784619" y="2927697"/>
              <a:ext cx="2494364" cy="2491323"/>
            </a:xfrm>
            <a:custGeom>
              <a:avLst/>
              <a:gdLst>
                <a:gd name="connsiteX0" fmla="*/ 357119 w 2533311"/>
                <a:gd name="connsiteY0" fmla="*/ 1775066 h 2530223"/>
                <a:gd name="connsiteX1" fmla="*/ 264119 w 2533311"/>
                <a:gd name="connsiteY1" fmla="*/ 2054066 h 2530223"/>
                <a:gd name="connsiteX2" fmla="*/ 476158 w 2533311"/>
                <a:gd name="connsiteY2" fmla="*/ 2266105 h 2530223"/>
                <a:gd name="connsiteX3" fmla="*/ 755157 w 2533311"/>
                <a:gd name="connsiteY3" fmla="*/ 2173105 h 2530223"/>
                <a:gd name="connsiteX4" fmla="*/ 989517 w 2533311"/>
                <a:gd name="connsiteY4" fmla="*/ 2269825 h 2530223"/>
                <a:gd name="connsiteX5" fmla="*/ 1119716 w 2533311"/>
                <a:gd name="connsiteY5" fmla="*/ 2530224 h 2530223"/>
                <a:gd name="connsiteX6" fmla="*/ 1417315 w 2533311"/>
                <a:gd name="connsiteY6" fmla="*/ 2530224 h 2530223"/>
                <a:gd name="connsiteX7" fmla="*/ 1547515 w 2533311"/>
                <a:gd name="connsiteY7" fmla="*/ 2269825 h 2530223"/>
                <a:gd name="connsiteX8" fmla="*/ 1778154 w 2533311"/>
                <a:gd name="connsiteY8" fmla="*/ 2173105 h 2530223"/>
                <a:gd name="connsiteX9" fmla="*/ 2057153 w 2533311"/>
                <a:gd name="connsiteY9" fmla="*/ 2266105 h 2530223"/>
                <a:gd name="connsiteX10" fmla="*/ 2269193 w 2533311"/>
                <a:gd name="connsiteY10" fmla="*/ 2054066 h 2530223"/>
                <a:gd name="connsiteX11" fmla="*/ 2176193 w 2533311"/>
                <a:gd name="connsiteY11" fmla="*/ 1775066 h 2530223"/>
                <a:gd name="connsiteX12" fmla="*/ 2272912 w 2533311"/>
                <a:gd name="connsiteY12" fmla="*/ 1540707 h 2530223"/>
                <a:gd name="connsiteX13" fmla="*/ 2533312 w 2533311"/>
                <a:gd name="connsiteY13" fmla="*/ 1410508 h 2530223"/>
                <a:gd name="connsiteX14" fmla="*/ 2533312 w 2533311"/>
                <a:gd name="connsiteY14" fmla="*/ 1112909 h 2530223"/>
                <a:gd name="connsiteX15" fmla="*/ 2269193 w 2533311"/>
                <a:gd name="connsiteY15" fmla="*/ 986429 h 2530223"/>
                <a:gd name="connsiteX16" fmla="*/ 2172473 w 2533311"/>
                <a:gd name="connsiteY16" fmla="*/ 755790 h 2530223"/>
                <a:gd name="connsiteX17" fmla="*/ 2265473 w 2533311"/>
                <a:gd name="connsiteY17" fmla="*/ 476791 h 2530223"/>
                <a:gd name="connsiteX18" fmla="*/ 2053433 w 2533311"/>
                <a:gd name="connsiteY18" fmla="*/ 264752 h 2530223"/>
                <a:gd name="connsiteX19" fmla="*/ 1774434 w 2533311"/>
                <a:gd name="connsiteY19" fmla="*/ 357751 h 2530223"/>
                <a:gd name="connsiteX20" fmla="*/ 1540075 w 2533311"/>
                <a:gd name="connsiteY20" fmla="*/ 261032 h 2530223"/>
                <a:gd name="connsiteX21" fmla="*/ 1413595 w 2533311"/>
                <a:gd name="connsiteY21" fmla="*/ 0 h 2530223"/>
                <a:gd name="connsiteX22" fmla="*/ 1115996 w 2533311"/>
                <a:gd name="connsiteY22" fmla="*/ 0 h 2530223"/>
                <a:gd name="connsiteX23" fmla="*/ 985797 w 2533311"/>
                <a:gd name="connsiteY23" fmla="*/ 260399 h 2530223"/>
                <a:gd name="connsiteX24" fmla="*/ 755157 w 2533311"/>
                <a:gd name="connsiteY24" fmla="*/ 357119 h 2530223"/>
                <a:gd name="connsiteX25" fmla="*/ 476158 w 2533311"/>
                <a:gd name="connsiteY25" fmla="*/ 264119 h 2530223"/>
                <a:gd name="connsiteX26" fmla="*/ 264119 w 2533311"/>
                <a:gd name="connsiteY26" fmla="*/ 476158 h 2530223"/>
                <a:gd name="connsiteX27" fmla="*/ 357119 w 2533311"/>
                <a:gd name="connsiteY27" fmla="*/ 755157 h 2530223"/>
                <a:gd name="connsiteX28" fmla="*/ 260399 w 2533311"/>
                <a:gd name="connsiteY28" fmla="*/ 989517 h 2530223"/>
                <a:gd name="connsiteX29" fmla="*/ 0 w 2533311"/>
                <a:gd name="connsiteY29" fmla="*/ 1115996 h 2530223"/>
                <a:gd name="connsiteX30" fmla="*/ 0 w 2533311"/>
                <a:gd name="connsiteY30" fmla="*/ 1413595 h 2530223"/>
                <a:gd name="connsiteX31" fmla="*/ 260399 w 2533311"/>
                <a:gd name="connsiteY31" fmla="*/ 1543795 h 2530223"/>
                <a:gd name="connsiteX32" fmla="*/ 357119 w 2533311"/>
                <a:gd name="connsiteY32" fmla="*/ 1775066 h 2530223"/>
                <a:gd name="connsiteX33" fmla="*/ 74400 w 2533311"/>
                <a:gd name="connsiteY33" fmla="*/ 1163017 h 2530223"/>
                <a:gd name="connsiteX34" fmla="*/ 292912 w 2533311"/>
                <a:gd name="connsiteY34" fmla="*/ 1056849 h 2530223"/>
                <a:gd name="connsiteX35" fmla="*/ 323304 w 2533311"/>
                <a:gd name="connsiteY35" fmla="*/ 1041968 h 2530223"/>
                <a:gd name="connsiteX36" fmla="*/ 332195 w 2533311"/>
                <a:gd name="connsiteY36" fmla="*/ 1009381 h 2530223"/>
                <a:gd name="connsiteX37" fmla="*/ 422330 w 2533311"/>
                <a:gd name="connsiteY37" fmla="*/ 791204 h 2530223"/>
                <a:gd name="connsiteX38" fmla="*/ 437991 w 2533311"/>
                <a:gd name="connsiteY38" fmla="*/ 762709 h 2530223"/>
                <a:gd name="connsiteX39" fmla="*/ 427724 w 2533311"/>
                <a:gd name="connsiteY39" fmla="*/ 731833 h 2530223"/>
                <a:gd name="connsiteX40" fmla="*/ 349232 w 2533311"/>
                <a:gd name="connsiteY40" fmla="*/ 496395 h 2530223"/>
                <a:gd name="connsiteX41" fmla="*/ 496284 w 2533311"/>
                <a:gd name="connsiteY41" fmla="*/ 349307 h 2530223"/>
                <a:gd name="connsiteX42" fmla="*/ 731647 w 2533311"/>
                <a:gd name="connsiteY42" fmla="*/ 427799 h 2530223"/>
                <a:gd name="connsiteX43" fmla="*/ 763453 w 2533311"/>
                <a:gd name="connsiteY43" fmla="*/ 438401 h 2530223"/>
                <a:gd name="connsiteX44" fmla="*/ 792469 w 2533311"/>
                <a:gd name="connsiteY44" fmla="*/ 421586 h 2530223"/>
                <a:gd name="connsiteX45" fmla="*/ 1005401 w 2533311"/>
                <a:gd name="connsiteY45" fmla="*/ 332307 h 2530223"/>
                <a:gd name="connsiteX46" fmla="*/ 1037505 w 2533311"/>
                <a:gd name="connsiteY46" fmla="*/ 323565 h 2530223"/>
                <a:gd name="connsiteX47" fmla="*/ 1052385 w 2533311"/>
                <a:gd name="connsiteY47" fmla="*/ 293805 h 2530223"/>
                <a:gd name="connsiteX48" fmla="*/ 1162050 w 2533311"/>
                <a:gd name="connsiteY48" fmla="*/ 74400 h 2530223"/>
                <a:gd name="connsiteX49" fmla="*/ 1367095 w 2533311"/>
                <a:gd name="connsiteY49" fmla="*/ 74400 h 2530223"/>
                <a:gd name="connsiteX50" fmla="*/ 1473115 w 2533311"/>
                <a:gd name="connsiteY50" fmla="*/ 293135 h 2530223"/>
                <a:gd name="connsiteX51" fmla="*/ 1487995 w 2533311"/>
                <a:gd name="connsiteY51" fmla="*/ 323490 h 2530223"/>
                <a:gd name="connsiteX52" fmla="*/ 1520582 w 2533311"/>
                <a:gd name="connsiteY52" fmla="*/ 332381 h 2530223"/>
                <a:gd name="connsiteX53" fmla="*/ 1738685 w 2533311"/>
                <a:gd name="connsiteY53" fmla="*/ 422553 h 2530223"/>
                <a:gd name="connsiteX54" fmla="*/ 1767217 w 2533311"/>
                <a:gd name="connsiteY54" fmla="*/ 438252 h 2530223"/>
                <a:gd name="connsiteX55" fmla="*/ 1798093 w 2533311"/>
                <a:gd name="connsiteY55" fmla="*/ 427947 h 2530223"/>
                <a:gd name="connsiteX56" fmla="*/ 2033457 w 2533311"/>
                <a:gd name="connsiteY56" fmla="*/ 349456 h 2530223"/>
                <a:gd name="connsiteX57" fmla="*/ 2180508 w 2533311"/>
                <a:gd name="connsiteY57" fmla="*/ 496544 h 2530223"/>
                <a:gd name="connsiteX58" fmla="*/ 2102016 w 2533311"/>
                <a:gd name="connsiteY58" fmla="*/ 731982 h 2530223"/>
                <a:gd name="connsiteX59" fmla="*/ 2091414 w 2533311"/>
                <a:gd name="connsiteY59" fmla="*/ 763788 h 2530223"/>
                <a:gd name="connsiteX60" fmla="*/ 2108229 w 2533311"/>
                <a:gd name="connsiteY60" fmla="*/ 792767 h 2530223"/>
                <a:gd name="connsiteX61" fmla="*/ 2197508 w 2533311"/>
                <a:gd name="connsiteY61" fmla="*/ 1005773 h 2530223"/>
                <a:gd name="connsiteX62" fmla="*/ 2206474 w 2533311"/>
                <a:gd name="connsiteY62" fmla="*/ 1038620 h 2530223"/>
                <a:gd name="connsiteX63" fmla="*/ 2237163 w 2533311"/>
                <a:gd name="connsiteY63" fmla="*/ 1053314 h 2530223"/>
                <a:gd name="connsiteX64" fmla="*/ 2458912 w 2533311"/>
                <a:gd name="connsiteY64" fmla="*/ 1159595 h 2530223"/>
                <a:gd name="connsiteX65" fmla="*/ 2458912 w 2533311"/>
                <a:gd name="connsiteY65" fmla="*/ 1364454 h 2530223"/>
                <a:gd name="connsiteX66" fmla="*/ 2239619 w 2533311"/>
                <a:gd name="connsiteY66" fmla="*/ 1474119 h 2530223"/>
                <a:gd name="connsiteX67" fmla="*/ 2209859 w 2533311"/>
                <a:gd name="connsiteY67" fmla="*/ 1488999 h 2530223"/>
                <a:gd name="connsiteX68" fmla="*/ 2201117 w 2533311"/>
                <a:gd name="connsiteY68" fmla="*/ 1521066 h 2530223"/>
                <a:gd name="connsiteX69" fmla="*/ 2110981 w 2533311"/>
                <a:gd name="connsiteY69" fmla="*/ 1739243 h 2530223"/>
                <a:gd name="connsiteX70" fmla="*/ 2095320 w 2533311"/>
                <a:gd name="connsiteY70" fmla="*/ 1767738 h 2530223"/>
                <a:gd name="connsiteX71" fmla="*/ 2105587 w 2533311"/>
                <a:gd name="connsiteY71" fmla="*/ 1798614 h 2530223"/>
                <a:gd name="connsiteX72" fmla="*/ 2184079 w 2533311"/>
                <a:gd name="connsiteY72" fmla="*/ 2034052 h 2530223"/>
                <a:gd name="connsiteX73" fmla="*/ 2037028 w 2533311"/>
                <a:gd name="connsiteY73" fmla="*/ 2181141 h 2530223"/>
                <a:gd name="connsiteX74" fmla="*/ 1801664 w 2533311"/>
                <a:gd name="connsiteY74" fmla="*/ 2102649 h 2530223"/>
                <a:gd name="connsiteX75" fmla="*/ 1769859 w 2533311"/>
                <a:gd name="connsiteY75" fmla="*/ 2092047 h 2530223"/>
                <a:gd name="connsiteX76" fmla="*/ 1740843 w 2533311"/>
                <a:gd name="connsiteY76" fmla="*/ 2108861 h 2530223"/>
                <a:gd name="connsiteX77" fmla="*/ 1527873 w 2533311"/>
                <a:gd name="connsiteY77" fmla="*/ 2198141 h 2530223"/>
                <a:gd name="connsiteX78" fmla="*/ 1495807 w 2533311"/>
                <a:gd name="connsiteY78" fmla="*/ 2206883 h 2530223"/>
                <a:gd name="connsiteX79" fmla="*/ 1480927 w 2533311"/>
                <a:gd name="connsiteY79" fmla="*/ 2236643 h 2530223"/>
                <a:gd name="connsiteX80" fmla="*/ 1371262 w 2533311"/>
                <a:gd name="connsiteY80" fmla="*/ 2456122 h 2530223"/>
                <a:gd name="connsiteX81" fmla="*/ 1165770 w 2533311"/>
                <a:gd name="connsiteY81" fmla="*/ 2456122 h 2530223"/>
                <a:gd name="connsiteX82" fmla="*/ 1056142 w 2533311"/>
                <a:gd name="connsiteY82" fmla="*/ 2236643 h 2530223"/>
                <a:gd name="connsiteX83" fmla="*/ 1041262 w 2533311"/>
                <a:gd name="connsiteY83" fmla="*/ 2206883 h 2530223"/>
                <a:gd name="connsiteX84" fmla="*/ 1009158 w 2533311"/>
                <a:gd name="connsiteY84" fmla="*/ 2198141 h 2530223"/>
                <a:gd name="connsiteX85" fmla="*/ 791093 w 2533311"/>
                <a:gd name="connsiteY85" fmla="*/ 2107968 h 2530223"/>
                <a:gd name="connsiteX86" fmla="*/ 762560 w 2533311"/>
                <a:gd name="connsiteY86" fmla="*/ 2092270 h 2530223"/>
                <a:gd name="connsiteX87" fmla="*/ 731684 w 2533311"/>
                <a:gd name="connsiteY87" fmla="*/ 2102574 h 2530223"/>
                <a:gd name="connsiteX88" fmla="*/ 496321 w 2533311"/>
                <a:gd name="connsiteY88" fmla="*/ 2181066 h 2530223"/>
                <a:gd name="connsiteX89" fmla="*/ 349270 w 2533311"/>
                <a:gd name="connsiteY89" fmla="*/ 2033978 h 2530223"/>
                <a:gd name="connsiteX90" fmla="*/ 427799 w 2533311"/>
                <a:gd name="connsiteY90" fmla="*/ 1798614 h 2530223"/>
                <a:gd name="connsiteX91" fmla="*/ 438363 w 2533311"/>
                <a:gd name="connsiteY91" fmla="*/ 1766808 h 2530223"/>
                <a:gd name="connsiteX92" fmla="*/ 421586 w 2533311"/>
                <a:gd name="connsiteY92" fmla="*/ 1737792 h 2530223"/>
                <a:gd name="connsiteX93" fmla="*/ 332307 w 2533311"/>
                <a:gd name="connsiteY93" fmla="*/ 1524786 h 2530223"/>
                <a:gd name="connsiteX94" fmla="*/ 323527 w 2533311"/>
                <a:gd name="connsiteY94" fmla="*/ 1492719 h 2530223"/>
                <a:gd name="connsiteX95" fmla="*/ 293767 w 2533311"/>
                <a:gd name="connsiteY95" fmla="*/ 1477840 h 2530223"/>
                <a:gd name="connsiteX96" fmla="*/ 74400 w 2533311"/>
                <a:gd name="connsiteY96" fmla="*/ 1368174 h 253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33311" h="2530223">
                  <a:moveTo>
                    <a:pt x="357119" y="1775066"/>
                  </a:moveTo>
                  <a:lnTo>
                    <a:pt x="264119" y="2054066"/>
                  </a:lnTo>
                  <a:lnTo>
                    <a:pt x="476158" y="2266105"/>
                  </a:lnTo>
                  <a:lnTo>
                    <a:pt x="755157" y="2173105"/>
                  </a:lnTo>
                  <a:cubicBezTo>
                    <a:pt x="829174" y="2214505"/>
                    <a:pt x="907844" y="2246973"/>
                    <a:pt x="989517" y="2269825"/>
                  </a:cubicBezTo>
                  <a:lnTo>
                    <a:pt x="1119716" y="2530224"/>
                  </a:lnTo>
                  <a:lnTo>
                    <a:pt x="1417315" y="2530224"/>
                  </a:lnTo>
                  <a:lnTo>
                    <a:pt x="1547515" y="2269825"/>
                  </a:lnTo>
                  <a:cubicBezTo>
                    <a:pt x="1628231" y="2247635"/>
                    <a:pt x="1705752" y="2215126"/>
                    <a:pt x="1778154" y="2173105"/>
                  </a:cubicBezTo>
                  <a:lnTo>
                    <a:pt x="2057153" y="2266105"/>
                  </a:lnTo>
                  <a:lnTo>
                    <a:pt x="2269193" y="2054066"/>
                  </a:lnTo>
                  <a:lnTo>
                    <a:pt x="2176193" y="1775066"/>
                  </a:lnTo>
                  <a:cubicBezTo>
                    <a:pt x="2217574" y="1701042"/>
                    <a:pt x="2250042" y="1622372"/>
                    <a:pt x="2272912" y="1540707"/>
                  </a:cubicBezTo>
                  <a:lnTo>
                    <a:pt x="2533312" y="1410508"/>
                  </a:lnTo>
                  <a:lnTo>
                    <a:pt x="2533312" y="1112909"/>
                  </a:lnTo>
                  <a:lnTo>
                    <a:pt x="2269193" y="986429"/>
                  </a:lnTo>
                  <a:cubicBezTo>
                    <a:pt x="2246984" y="905717"/>
                    <a:pt x="2214475" y="828199"/>
                    <a:pt x="2172473" y="755790"/>
                  </a:cubicBezTo>
                  <a:lnTo>
                    <a:pt x="2265473" y="476791"/>
                  </a:lnTo>
                  <a:lnTo>
                    <a:pt x="2053433" y="264752"/>
                  </a:lnTo>
                  <a:lnTo>
                    <a:pt x="1774434" y="357751"/>
                  </a:lnTo>
                  <a:cubicBezTo>
                    <a:pt x="1700418" y="316352"/>
                    <a:pt x="1621747" y="283883"/>
                    <a:pt x="1540075" y="261032"/>
                  </a:cubicBezTo>
                  <a:lnTo>
                    <a:pt x="1413595" y="0"/>
                  </a:lnTo>
                  <a:lnTo>
                    <a:pt x="1115996" y="0"/>
                  </a:lnTo>
                  <a:lnTo>
                    <a:pt x="985797" y="260399"/>
                  </a:lnTo>
                  <a:cubicBezTo>
                    <a:pt x="905080" y="282589"/>
                    <a:pt x="827560" y="315098"/>
                    <a:pt x="755157" y="357119"/>
                  </a:cubicBezTo>
                  <a:lnTo>
                    <a:pt x="476158" y="264119"/>
                  </a:lnTo>
                  <a:lnTo>
                    <a:pt x="264119" y="476158"/>
                  </a:lnTo>
                  <a:lnTo>
                    <a:pt x="357119" y="755157"/>
                  </a:lnTo>
                  <a:cubicBezTo>
                    <a:pt x="315738" y="829182"/>
                    <a:pt x="283270" y="907852"/>
                    <a:pt x="260399" y="989517"/>
                  </a:cubicBezTo>
                  <a:lnTo>
                    <a:pt x="0" y="1115996"/>
                  </a:lnTo>
                  <a:lnTo>
                    <a:pt x="0" y="1413595"/>
                  </a:lnTo>
                  <a:lnTo>
                    <a:pt x="260399" y="1543795"/>
                  </a:lnTo>
                  <a:cubicBezTo>
                    <a:pt x="282555" y="1624723"/>
                    <a:pt x="315064" y="1702456"/>
                    <a:pt x="357119" y="1775066"/>
                  </a:cubicBezTo>
                  <a:close/>
                  <a:moveTo>
                    <a:pt x="74400" y="1163017"/>
                  </a:moveTo>
                  <a:lnTo>
                    <a:pt x="292912" y="1056849"/>
                  </a:lnTo>
                  <a:lnTo>
                    <a:pt x="323304" y="1041968"/>
                  </a:lnTo>
                  <a:lnTo>
                    <a:pt x="332195" y="1009381"/>
                  </a:lnTo>
                  <a:cubicBezTo>
                    <a:pt x="353551" y="933363"/>
                    <a:pt x="383806" y="860132"/>
                    <a:pt x="422330" y="791204"/>
                  </a:cubicBezTo>
                  <a:lnTo>
                    <a:pt x="437991" y="762709"/>
                  </a:lnTo>
                  <a:lnTo>
                    <a:pt x="427724" y="731833"/>
                  </a:lnTo>
                  <a:lnTo>
                    <a:pt x="349232" y="496395"/>
                  </a:lnTo>
                  <a:lnTo>
                    <a:pt x="496284" y="349307"/>
                  </a:lnTo>
                  <a:lnTo>
                    <a:pt x="731647" y="427799"/>
                  </a:lnTo>
                  <a:lnTo>
                    <a:pt x="763453" y="438401"/>
                  </a:lnTo>
                  <a:lnTo>
                    <a:pt x="792469" y="421586"/>
                  </a:lnTo>
                  <a:cubicBezTo>
                    <a:pt x="859310" y="382787"/>
                    <a:pt x="930879" y="352778"/>
                    <a:pt x="1005401" y="332307"/>
                  </a:cubicBezTo>
                  <a:lnTo>
                    <a:pt x="1037505" y="323565"/>
                  </a:lnTo>
                  <a:lnTo>
                    <a:pt x="1052385" y="293805"/>
                  </a:lnTo>
                  <a:lnTo>
                    <a:pt x="1162050" y="74400"/>
                  </a:lnTo>
                  <a:lnTo>
                    <a:pt x="1367095" y="74400"/>
                  </a:lnTo>
                  <a:lnTo>
                    <a:pt x="1473115" y="293135"/>
                  </a:lnTo>
                  <a:lnTo>
                    <a:pt x="1487995" y="323490"/>
                  </a:lnTo>
                  <a:lnTo>
                    <a:pt x="1520582" y="332381"/>
                  </a:lnTo>
                  <a:cubicBezTo>
                    <a:pt x="1596570" y="353771"/>
                    <a:pt x="1669776" y="384037"/>
                    <a:pt x="1738685" y="422553"/>
                  </a:cubicBezTo>
                  <a:lnTo>
                    <a:pt x="1767217" y="438252"/>
                  </a:lnTo>
                  <a:lnTo>
                    <a:pt x="1798093" y="427947"/>
                  </a:lnTo>
                  <a:lnTo>
                    <a:pt x="2033457" y="349456"/>
                  </a:lnTo>
                  <a:lnTo>
                    <a:pt x="2180508" y="496544"/>
                  </a:lnTo>
                  <a:lnTo>
                    <a:pt x="2102016" y="731982"/>
                  </a:lnTo>
                  <a:lnTo>
                    <a:pt x="2091414" y="763788"/>
                  </a:lnTo>
                  <a:lnTo>
                    <a:pt x="2108229" y="792767"/>
                  </a:lnTo>
                  <a:cubicBezTo>
                    <a:pt x="2147047" y="859622"/>
                    <a:pt x="2177056" y="931221"/>
                    <a:pt x="2197508" y="1005773"/>
                  </a:cubicBezTo>
                  <a:lnTo>
                    <a:pt x="2206474" y="1038620"/>
                  </a:lnTo>
                  <a:lnTo>
                    <a:pt x="2237163" y="1053314"/>
                  </a:lnTo>
                  <a:lnTo>
                    <a:pt x="2458912" y="1159595"/>
                  </a:lnTo>
                  <a:lnTo>
                    <a:pt x="2458912" y="1364454"/>
                  </a:lnTo>
                  <a:lnTo>
                    <a:pt x="2239619" y="1474119"/>
                  </a:lnTo>
                  <a:lnTo>
                    <a:pt x="2209859" y="1488999"/>
                  </a:lnTo>
                  <a:lnTo>
                    <a:pt x="2201117" y="1521066"/>
                  </a:lnTo>
                  <a:cubicBezTo>
                    <a:pt x="2179753" y="1597080"/>
                    <a:pt x="2149498" y="1670312"/>
                    <a:pt x="2110981" y="1739243"/>
                  </a:cubicBezTo>
                  <a:lnTo>
                    <a:pt x="2095320" y="1767738"/>
                  </a:lnTo>
                  <a:lnTo>
                    <a:pt x="2105587" y="1798614"/>
                  </a:lnTo>
                  <a:lnTo>
                    <a:pt x="2184079" y="2034052"/>
                  </a:lnTo>
                  <a:lnTo>
                    <a:pt x="2037028" y="2181141"/>
                  </a:lnTo>
                  <a:lnTo>
                    <a:pt x="1801664" y="2102649"/>
                  </a:lnTo>
                  <a:lnTo>
                    <a:pt x="1769859" y="2092047"/>
                  </a:lnTo>
                  <a:lnTo>
                    <a:pt x="1740843" y="2108861"/>
                  </a:lnTo>
                  <a:cubicBezTo>
                    <a:pt x="1673994" y="2147668"/>
                    <a:pt x="1602411" y="2177677"/>
                    <a:pt x="1527873" y="2198141"/>
                  </a:cubicBezTo>
                  <a:lnTo>
                    <a:pt x="1495807" y="2206883"/>
                  </a:lnTo>
                  <a:lnTo>
                    <a:pt x="1480927" y="2236643"/>
                  </a:lnTo>
                  <a:lnTo>
                    <a:pt x="1371262" y="2456122"/>
                  </a:lnTo>
                  <a:lnTo>
                    <a:pt x="1165770" y="2456122"/>
                  </a:lnTo>
                  <a:lnTo>
                    <a:pt x="1056142" y="2236643"/>
                  </a:lnTo>
                  <a:lnTo>
                    <a:pt x="1041262" y="2206883"/>
                  </a:lnTo>
                  <a:lnTo>
                    <a:pt x="1009158" y="2198141"/>
                  </a:lnTo>
                  <a:cubicBezTo>
                    <a:pt x="933181" y="2176751"/>
                    <a:pt x="859987" y="2146485"/>
                    <a:pt x="791093" y="2107968"/>
                  </a:cubicBezTo>
                  <a:lnTo>
                    <a:pt x="762560" y="2092270"/>
                  </a:lnTo>
                  <a:lnTo>
                    <a:pt x="731684" y="2102574"/>
                  </a:lnTo>
                  <a:lnTo>
                    <a:pt x="496321" y="2181066"/>
                  </a:lnTo>
                  <a:lnTo>
                    <a:pt x="349270" y="2033978"/>
                  </a:lnTo>
                  <a:lnTo>
                    <a:pt x="427799" y="1798614"/>
                  </a:lnTo>
                  <a:lnTo>
                    <a:pt x="438363" y="1766808"/>
                  </a:lnTo>
                  <a:lnTo>
                    <a:pt x="421586" y="1737792"/>
                  </a:lnTo>
                  <a:cubicBezTo>
                    <a:pt x="382757" y="1670940"/>
                    <a:pt x="352748" y="1599346"/>
                    <a:pt x="332307" y="1524786"/>
                  </a:cubicBezTo>
                  <a:lnTo>
                    <a:pt x="323527" y="1492719"/>
                  </a:lnTo>
                  <a:lnTo>
                    <a:pt x="293767" y="1477840"/>
                  </a:lnTo>
                  <a:lnTo>
                    <a:pt x="74400" y="1368174"/>
                  </a:lnTo>
                  <a:close/>
                </a:path>
              </a:pathLst>
            </a:custGeom>
            <a:solidFill>
              <a:schemeClr val="tx1"/>
            </a:solidFill>
            <a:ln w="37108" cap="flat">
              <a:noFill/>
              <a:prstDash val="solid"/>
              <a:miter/>
            </a:ln>
          </p:spPr>
          <p:txBody>
            <a:bodyPr rtlCol="0" anchor="ctr"/>
            <a:lstStyle/>
            <a:p>
              <a:endParaRPr lang="nl-BE"/>
            </a:p>
          </p:txBody>
        </p:sp>
        <p:pic>
          <p:nvPicPr>
            <p:cNvPr id="35" name="Picture 2" descr="ISO 45001 — Wikipédia">
              <a:extLst>
                <a:ext uri="{FF2B5EF4-FFF2-40B4-BE49-F238E27FC236}">
                  <a16:creationId xmlns:a16="http://schemas.microsoft.com/office/drawing/2014/main" id="{12A27FD2-0CED-2BCA-8081-567C1ACA77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08" b="96689" l="6250" r="94375">
                          <a14:foregroundMark x1="69167" y1="35982" x2="69167" y2="35982"/>
                          <a14:foregroundMark x1="94375" y1="43267" x2="94375" y2="43267"/>
                          <a14:foregroundMark x1="16875" y1="43709" x2="16875" y2="43709"/>
                          <a14:foregroundMark x1="6250" y1="54305" x2="6250" y2="54305"/>
                          <a14:foregroundMark x1="30833" y1="94481" x2="30833" y2="94481"/>
                          <a14:foregroundMark x1="38750" y1="91170" x2="38750" y2="91170"/>
                          <a14:foregroundMark x1="38958" y1="96909" x2="38958" y2="96909"/>
                          <a14:foregroundMark x1="52292" y1="96689" x2="52292" y2="96689"/>
                          <a14:foregroundMark x1="58750" y1="95585" x2="58750" y2="95585"/>
                          <a14:foregroundMark x1="71458" y1="95585" x2="71458" y2="95585"/>
                          <a14:foregroundMark x1="58542" y1="79029" x2="58542" y2="79029"/>
                          <a14:foregroundMark x1="55625" y1="6181" x2="55625" y2="6181"/>
                          <a14:foregroundMark x1="51042" y1="2208" x2="51042" y2="2208"/>
                        </a14:backgroundRemoval>
                      </a14:imgEffect>
                    </a14:imgLayer>
                  </a14:imgProps>
                </a:ext>
                <a:ext uri="{28A0092B-C50C-407E-A947-70E740481C1C}">
                  <a14:useLocalDpi xmlns:a14="http://schemas.microsoft.com/office/drawing/2010/main" val="0"/>
                </a:ext>
              </a:extLst>
            </a:blip>
            <a:srcRect/>
            <a:stretch>
              <a:fillRect/>
            </a:stretch>
          </p:blipFill>
          <p:spPr bwMode="auto">
            <a:xfrm>
              <a:off x="8275233" y="3462618"/>
              <a:ext cx="1558347" cy="1421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ep 36">
            <a:extLst>
              <a:ext uri="{FF2B5EF4-FFF2-40B4-BE49-F238E27FC236}">
                <a16:creationId xmlns:a16="http://schemas.microsoft.com/office/drawing/2014/main" id="{4EDB18C6-413F-51B8-56F1-29E26894A0D4}"/>
              </a:ext>
            </a:extLst>
          </p:cNvPr>
          <p:cNvGrpSpPr/>
          <p:nvPr/>
        </p:nvGrpSpPr>
        <p:grpSpPr>
          <a:xfrm>
            <a:off x="6226348" y="670044"/>
            <a:ext cx="2494364" cy="2491323"/>
            <a:chOff x="5905837" y="377813"/>
            <a:chExt cx="2494364" cy="2491323"/>
          </a:xfrm>
        </p:grpSpPr>
        <p:sp>
          <p:nvSpPr>
            <p:cNvPr id="34" name="Vrije vorm: vorm 33">
              <a:extLst>
                <a:ext uri="{FF2B5EF4-FFF2-40B4-BE49-F238E27FC236}">
                  <a16:creationId xmlns:a16="http://schemas.microsoft.com/office/drawing/2014/main" id="{8D59A46C-B779-FDC9-97DB-449FE802C540}"/>
                </a:ext>
              </a:extLst>
            </p:cNvPr>
            <p:cNvSpPr/>
            <p:nvPr/>
          </p:nvSpPr>
          <p:spPr>
            <a:xfrm>
              <a:off x="5905837" y="377813"/>
              <a:ext cx="2494364" cy="2491323"/>
            </a:xfrm>
            <a:custGeom>
              <a:avLst/>
              <a:gdLst>
                <a:gd name="connsiteX0" fmla="*/ 357119 w 2533311"/>
                <a:gd name="connsiteY0" fmla="*/ 1775066 h 2530223"/>
                <a:gd name="connsiteX1" fmla="*/ 264119 w 2533311"/>
                <a:gd name="connsiteY1" fmla="*/ 2054066 h 2530223"/>
                <a:gd name="connsiteX2" fmla="*/ 476158 w 2533311"/>
                <a:gd name="connsiteY2" fmla="*/ 2266105 h 2530223"/>
                <a:gd name="connsiteX3" fmla="*/ 755157 w 2533311"/>
                <a:gd name="connsiteY3" fmla="*/ 2173105 h 2530223"/>
                <a:gd name="connsiteX4" fmla="*/ 989517 w 2533311"/>
                <a:gd name="connsiteY4" fmla="*/ 2269825 h 2530223"/>
                <a:gd name="connsiteX5" fmla="*/ 1119716 w 2533311"/>
                <a:gd name="connsiteY5" fmla="*/ 2530224 h 2530223"/>
                <a:gd name="connsiteX6" fmla="*/ 1417315 w 2533311"/>
                <a:gd name="connsiteY6" fmla="*/ 2530224 h 2530223"/>
                <a:gd name="connsiteX7" fmla="*/ 1547515 w 2533311"/>
                <a:gd name="connsiteY7" fmla="*/ 2269825 h 2530223"/>
                <a:gd name="connsiteX8" fmla="*/ 1778154 w 2533311"/>
                <a:gd name="connsiteY8" fmla="*/ 2173105 h 2530223"/>
                <a:gd name="connsiteX9" fmla="*/ 2057153 w 2533311"/>
                <a:gd name="connsiteY9" fmla="*/ 2266105 h 2530223"/>
                <a:gd name="connsiteX10" fmla="*/ 2269193 w 2533311"/>
                <a:gd name="connsiteY10" fmla="*/ 2054066 h 2530223"/>
                <a:gd name="connsiteX11" fmla="*/ 2176193 w 2533311"/>
                <a:gd name="connsiteY11" fmla="*/ 1775066 h 2530223"/>
                <a:gd name="connsiteX12" fmla="*/ 2272912 w 2533311"/>
                <a:gd name="connsiteY12" fmla="*/ 1540707 h 2530223"/>
                <a:gd name="connsiteX13" fmla="*/ 2533312 w 2533311"/>
                <a:gd name="connsiteY13" fmla="*/ 1410508 h 2530223"/>
                <a:gd name="connsiteX14" fmla="*/ 2533312 w 2533311"/>
                <a:gd name="connsiteY14" fmla="*/ 1112909 h 2530223"/>
                <a:gd name="connsiteX15" fmla="*/ 2269193 w 2533311"/>
                <a:gd name="connsiteY15" fmla="*/ 986429 h 2530223"/>
                <a:gd name="connsiteX16" fmla="*/ 2172473 w 2533311"/>
                <a:gd name="connsiteY16" fmla="*/ 755790 h 2530223"/>
                <a:gd name="connsiteX17" fmla="*/ 2265473 w 2533311"/>
                <a:gd name="connsiteY17" fmla="*/ 476791 h 2530223"/>
                <a:gd name="connsiteX18" fmla="*/ 2053433 w 2533311"/>
                <a:gd name="connsiteY18" fmla="*/ 264752 h 2530223"/>
                <a:gd name="connsiteX19" fmla="*/ 1774434 w 2533311"/>
                <a:gd name="connsiteY19" fmla="*/ 357751 h 2530223"/>
                <a:gd name="connsiteX20" fmla="*/ 1540075 w 2533311"/>
                <a:gd name="connsiteY20" fmla="*/ 261032 h 2530223"/>
                <a:gd name="connsiteX21" fmla="*/ 1413595 w 2533311"/>
                <a:gd name="connsiteY21" fmla="*/ 0 h 2530223"/>
                <a:gd name="connsiteX22" fmla="*/ 1115996 w 2533311"/>
                <a:gd name="connsiteY22" fmla="*/ 0 h 2530223"/>
                <a:gd name="connsiteX23" fmla="*/ 985797 w 2533311"/>
                <a:gd name="connsiteY23" fmla="*/ 260399 h 2530223"/>
                <a:gd name="connsiteX24" fmla="*/ 755157 w 2533311"/>
                <a:gd name="connsiteY24" fmla="*/ 357119 h 2530223"/>
                <a:gd name="connsiteX25" fmla="*/ 476158 w 2533311"/>
                <a:gd name="connsiteY25" fmla="*/ 264119 h 2530223"/>
                <a:gd name="connsiteX26" fmla="*/ 264119 w 2533311"/>
                <a:gd name="connsiteY26" fmla="*/ 476158 h 2530223"/>
                <a:gd name="connsiteX27" fmla="*/ 357119 w 2533311"/>
                <a:gd name="connsiteY27" fmla="*/ 755157 h 2530223"/>
                <a:gd name="connsiteX28" fmla="*/ 260399 w 2533311"/>
                <a:gd name="connsiteY28" fmla="*/ 989517 h 2530223"/>
                <a:gd name="connsiteX29" fmla="*/ 0 w 2533311"/>
                <a:gd name="connsiteY29" fmla="*/ 1115996 h 2530223"/>
                <a:gd name="connsiteX30" fmla="*/ 0 w 2533311"/>
                <a:gd name="connsiteY30" fmla="*/ 1413595 h 2530223"/>
                <a:gd name="connsiteX31" fmla="*/ 260399 w 2533311"/>
                <a:gd name="connsiteY31" fmla="*/ 1543795 h 2530223"/>
                <a:gd name="connsiteX32" fmla="*/ 357119 w 2533311"/>
                <a:gd name="connsiteY32" fmla="*/ 1775066 h 2530223"/>
                <a:gd name="connsiteX33" fmla="*/ 74400 w 2533311"/>
                <a:gd name="connsiteY33" fmla="*/ 1163017 h 2530223"/>
                <a:gd name="connsiteX34" fmla="*/ 292912 w 2533311"/>
                <a:gd name="connsiteY34" fmla="*/ 1056849 h 2530223"/>
                <a:gd name="connsiteX35" fmla="*/ 323304 w 2533311"/>
                <a:gd name="connsiteY35" fmla="*/ 1041968 h 2530223"/>
                <a:gd name="connsiteX36" fmla="*/ 332195 w 2533311"/>
                <a:gd name="connsiteY36" fmla="*/ 1009381 h 2530223"/>
                <a:gd name="connsiteX37" fmla="*/ 422330 w 2533311"/>
                <a:gd name="connsiteY37" fmla="*/ 791204 h 2530223"/>
                <a:gd name="connsiteX38" fmla="*/ 437991 w 2533311"/>
                <a:gd name="connsiteY38" fmla="*/ 762709 h 2530223"/>
                <a:gd name="connsiteX39" fmla="*/ 427724 w 2533311"/>
                <a:gd name="connsiteY39" fmla="*/ 731833 h 2530223"/>
                <a:gd name="connsiteX40" fmla="*/ 349232 w 2533311"/>
                <a:gd name="connsiteY40" fmla="*/ 496395 h 2530223"/>
                <a:gd name="connsiteX41" fmla="*/ 496284 w 2533311"/>
                <a:gd name="connsiteY41" fmla="*/ 349307 h 2530223"/>
                <a:gd name="connsiteX42" fmla="*/ 731647 w 2533311"/>
                <a:gd name="connsiteY42" fmla="*/ 427799 h 2530223"/>
                <a:gd name="connsiteX43" fmla="*/ 763453 w 2533311"/>
                <a:gd name="connsiteY43" fmla="*/ 438401 h 2530223"/>
                <a:gd name="connsiteX44" fmla="*/ 792469 w 2533311"/>
                <a:gd name="connsiteY44" fmla="*/ 421586 h 2530223"/>
                <a:gd name="connsiteX45" fmla="*/ 1005401 w 2533311"/>
                <a:gd name="connsiteY45" fmla="*/ 332307 h 2530223"/>
                <a:gd name="connsiteX46" fmla="*/ 1037505 w 2533311"/>
                <a:gd name="connsiteY46" fmla="*/ 323565 h 2530223"/>
                <a:gd name="connsiteX47" fmla="*/ 1052385 w 2533311"/>
                <a:gd name="connsiteY47" fmla="*/ 293805 h 2530223"/>
                <a:gd name="connsiteX48" fmla="*/ 1162050 w 2533311"/>
                <a:gd name="connsiteY48" fmla="*/ 74400 h 2530223"/>
                <a:gd name="connsiteX49" fmla="*/ 1367095 w 2533311"/>
                <a:gd name="connsiteY49" fmla="*/ 74400 h 2530223"/>
                <a:gd name="connsiteX50" fmla="*/ 1473115 w 2533311"/>
                <a:gd name="connsiteY50" fmla="*/ 293135 h 2530223"/>
                <a:gd name="connsiteX51" fmla="*/ 1487995 w 2533311"/>
                <a:gd name="connsiteY51" fmla="*/ 323490 h 2530223"/>
                <a:gd name="connsiteX52" fmla="*/ 1520582 w 2533311"/>
                <a:gd name="connsiteY52" fmla="*/ 332381 h 2530223"/>
                <a:gd name="connsiteX53" fmla="*/ 1738685 w 2533311"/>
                <a:gd name="connsiteY53" fmla="*/ 422553 h 2530223"/>
                <a:gd name="connsiteX54" fmla="*/ 1767217 w 2533311"/>
                <a:gd name="connsiteY54" fmla="*/ 438252 h 2530223"/>
                <a:gd name="connsiteX55" fmla="*/ 1798093 w 2533311"/>
                <a:gd name="connsiteY55" fmla="*/ 427947 h 2530223"/>
                <a:gd name="connsiteX56" fmla="*/ 2033457 w 2533311"/>
                <a:gd name="connsiteY56" fmla="*/ 349456 h 2530223"/>
                <a:gd name="connsiteX57" fmla="*/ 2180508 w 2533311"/>
                <a:gd name="connsiteY57" fmla="*/ 496544 h 2530223"/>
                <a:gd name="connsiteX58" fmla="*/ 2102016 w 2533311"/>
                <a:gd name="connsiteY58" fmla="*/ 731982 h 2530223"/>
                <a:gd name="connsiteX59" fmla="*/ 2091414 w 2533311"/>
                <a:gd name="connsiteY59" fmla="*/ 763788 h 2530223"/>
                <a:gd name="connsiteX60" fmla="*/ 2108229 w 2533311"/>
                <a:gd name="connsiteY60" fmla="*/ 792767 h 2530223"/>
                <a:gd name="connsiteX61" fmla="*/ 2197508 w 2533311"/>
                <a:gd name="connsiteY61" fmla="*/ 1005773 h 2530223"/>
                <a:gd name="connsiteX62" fmla="*/ 2206474 w 2533311"/>
                <a:gd name="connsiteY62" fmla="*/ 1038620 h 2530223"/>
                <a:gd name="connsiteX63" fmla="*/ 2237163 w 2533311"/>
                <a:gd name="connsiteY63" fmla="*/ 1053314 h 2530223"/>
                <a:gd name="connsiteX64" fmla="*/ 2458912 w 2533311"/>
                <a:gd name="connsiteY64" fmla="*/ 1159595 h 2530223"/>
                <a:gd name="connsiteX65" fmla="*/ 2458912 w 2533311"/>
                <a:gd name="connsiteY65" fmla="*/ 1364454 h 2530223"/>
                <a:gd name="connsiteX66" fmla="*/ 2239619 w 2533311"/>
                <a:gd name="connsiteY66" fmla="*/ 1474119 h 2530223"/>
                <a:gd name="connsiteX67" fmla="*/ 2209859 w 2533311"/>
                <a:gd name="connsiteY67" fmla="*/ 1488999 h 2530223"/>
                <a:gd name="connsiteX68" fmla="*/ 2201117 w 2533311"/>
                <a:gd name="connsiteY68" fmla="*/ 1521066 h 2530223"/>
                <a:gd name="connsiteX69" fmla="*/ 2110981 w 2533311"/>
                <a:gd name="connsiteY69" fmla="*/ 1739243 h 2530223"/>
                <a:gd name="connsiteX70" fmla="*/ 2095320 w 2533311"/>
                <a:gd name="connsiteY70" fmla="*/ 1767738 h 2530223"/>
                <a:gd name="connsiteX71" fmla="*/ 2105587 w 2533311"/>
                <a:gd name="connsiteY71" fmla="*/ 1798614 h 2530223"/>
                <a:gd name="connsiteX72" fmla="*/ 2184079 w 2533311"/>
                <a:gd name="connsiteY72" fmla="*/ 2034052 h 2530223"/>
                <a:gd name="connsiteX73" fmla="*/ 2037028 w 2533311"/>
                <a:gd name="connsiteY73" fmla="*/ 2181141 h 2530223"/>
                <a:gd name="connsiteX74" fmla="*/ 1801664 w 2533311"/>
                <a:gd name="connsiteY74" fmla="*/ 2102649 h 2530223"/>
                <a:gd name="connsiteX75" fmla="*/ 1769859 w 2533311"/>
                <a:gd name="connsiteY75" fmla="*/ 2092047 h 2530223"/>
                <a:gd name="connsiteX76" fmla="*/ 1740843 w 2533311"/>
                <a:gd name="connsiteY76" fmla="*/ 2108861 h 2530223"/>
                <a:gd name="connsiteX77" fmla="*/ 1527873 w 2533311"/>
                <a:gd name="connsiteY77" fmla="*/ 2198141 h 2530223"/>
                <a:gd name="connsiteX78" fmla="*/ 1495807 w 2533311"/>
                <a:gd name="connsiteY78" fmla="*/ 2206883 h 2530223"/>
                <a:gd name="connsiteX79" fmla="*/ 1480927 w 2533311"/>
                <a:gd name="connsiteY79" fmla="*/ 2236643 h 2530223"/>
                <a:gd name="connsiteX80" fmla="*/ 1371262 w 2533311"/>
                <a:gd name="connsiteY80" fmla="*/ 2456122 h 2530223"/>
                <a:gd name="connsiteX81" fmla="*/ 1165770 w 2533311"/>
                <a:gd name="connsiteY81" fmla="*/ 2456122 h 2530223"/>
                <a:gd name="connsiteX82" fmla="*/ 1056142 w 2533311"/>
                <a:gd name="connsiteY82" fmla="*/ 2236643 h 2530223"/>
                <a:gd name="connsiteX83" fmla="*/ 1041262 w 2533311"/>
                <a:gd name="connsiteY83" fmla="*/ 2206883 h 2530223"/>
                <a:gd name="connsiteX84" fmla="*/ 1009158 w 2533311"/>
                <a:gd name="connsiteY84" fmla="*/ 2198141 h 2530223"/>
                <a:gd name="connsiteX85" fmla="*/ 791093 w 2533311"/>
                <a:gd name="connsiteY85" fmla="*/ 2107968 h 2530223"/>
                <a:gd name="connsiteX86" fmla="*/ 762560 w 2533311"/>
                <a:gd name="connsiteY86" fmla="*/ 2092270 h 2530223"/>
                <a:gd name="connsiteX87" fmla="*/ 731684 w 2533311"/>
                <a:gd name="connsiteY87" fmla="*/ 2102574 h 2530223"/>
                <a:gd name="connsiteX88" fmla="*/ 496321 w 2533311"/>
                <a:gd name="connsiteY88" fmla="*/ 2181066 h 2530223"/>
                <a:gd name="connsiteX89" fmla="*/ 349270 w 2533311"/>
                <a:gd name="connsiteY89" fmla="*/ 2033978 h 2530223"/>
                <a:gd name="connsiteX90" fmla="*/ 427799 w 2533311"/>
                <a:gd name="connsiteY90" fmla="*/ 1798614 h 2530223"/>
                <a:gd name="connsiteX91" fmla="*/ 438363 w 2533311"/>
                <a:gd name="connsiteY91" fmla="*/ 1766808 h 2530223"/>
                <a:gd name="connsiteX92" fmla="*/ 421586 w 2533311"/>
                <a:gd name="connsiteY92" fmla="*/ 1737792 h 2530223"/>
                <a:gd name="connsiteX93" fmla="*/ 332307 w 2533311"/>
                <a:gd name="connsiteY93" fmla="*/ 1524786 h 2530223"/>
                <a:gd name="connsiteX94" fmla="*/ 323527 w 2533311"/>
                <a:gd name="connsiteY94" fmla="*/ 1492719 h 2530223"/>
                <a:gd name="connsiteX95" fmla="*/ 293767 w 2533311"/>
                <a:gd name="connsiteY95" fmla="*/ 1477840 h 2530223"/>
                <a:gd name="connsiteX96" fmla="*/ 74400 w 2533311"/>
                <a:gd name="connsiteY96" fmla="*/ 1368174 h 253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33311" h="2530223">
                  <a:moveTo>
                    <a:pt x="357119" y="1775066"/>
                  </a:moveTo>
                  <a:lnTo>
                    <a:pt x="264119" y="2054066"/>
                  </a:lnTo>
                  <a:lnTo>
                    <a:pt x="476158" y="2266105"/>
                  </a:lnTo>
                  <a:lnTo>
                    <a:pt x="755157" y="2173105"/>
                  </a:lnTo>
                  <a:cubicBezTo>
                    <a:pt x="829174" y="2214505"/>
                    <a:pt x="907844" y="2246973"/>
                    <a:pt x="989517" y="2269825"/>
                  </a:cubicBezTo>
                  <a:lnTo>
                    <a:pt x="1119716" y="2530224"/>
                  </a:lnTo>
                  <a:lnTo>
                    <a:pt x="1417315" y="2530224"/>
                  </a:lnTo>
                  <a:lnTo>
                    <a:pt x="1547515" y="2269825"/>
                  </a:lnTo>
                  <a:cubicBezTo>
                    <a:pt x="1628231" y="2247635"/>
                    <a:pt x="1705752" y="2215126"/>
                    <a:pt x="1778154" y="2173105"/>
                  </a:cubicBezTo>
                  <a:lnTo>
                    <a:pt x="2057153" y="2266105"/>
                  </a:lnTo>
                  <a:lnTo>
                    <a:pt x="2269193" y="2054066"/>
                  </a:lnTo>
                  <a:lnTo>
                    <a:pt x="2176193" y="1775066"/>
                  </a:lnTo>
                  <a:cubicBezTo>
                    <a:pt x="2217574" y="1701042"/>
                    <a:pt x="2250042" y="1622372"/>
                    <a:pt x="2272912" y="1540707"/>
                  </a:cubicBezTo>
                  <a:lnTo>
                    <a:pt x="2533312" y="1410508"/>
                  </a:lnTo>
                  <a:lnTo>
                    <a:pt x="2533312" y="1112909"/>
                  </a:lnTo>
                  <a:lnTo>
                    <a:pt x="2269193" y="986429"/>
                  </a:lnTo>
                  <a:cubicBezTo>
                    <a:pt x="2246984" y="905717"/>
                    <a:pt x="2214475" y="828199"/>
                    <a:pt x="2172473" y="755790"/>
                  </a:cubicBezTo>
                  <a:lnTo>
                    <a:pt x="2265473" y="476791"/>
                  </a:lnTo>
                  <a:lnTo>
                    <a:pt x="2053433" y="264752"/>
                  </a:lnTo>
                  <a:lnTo>
                    <a:pt x="1774434" y="357751"/>
                  </a:lnTo>
                  <a:cubicBezTo>
                    <a:pt x="1700418" y="316352"/>
                    <a:pt x="1621747" y="283883"/>
                    <a:pt x="1540075" y="261032"/>
                  </a:cubicBezTo>
                  <a:lnTo>
                    <a:pt x="1413595" y="0"/>
                  </a:lnTo>
                  <a:lnTo>
                    <a:pt x="1115996" y="0"/>
                  </a:lnTo>
                  <a:lnTo>
                    <a:pt x="985797" y="260399"/>
                  </a:lnTo>
                  <a:cubicBezTo>
                    <a:pt x="905080" y="282589"/>
                    <a:pt x="827560" y="315098"/>
                    <a:pt x="755157" y="357119"/>
                  </a:cubicBezTo>
                  <a:lnTo>
                    <a:pt x="476158" y="264119"/>
                  </a:lnTo>
                  <a:lnTo>
                    <a:pt x="264119" y="476158"/>
                  </a:lnTo>
                  <a:lnTo>
                    <a:pt x="357119" y="755157"/>
                  </a:lnTo>
                  <a:cubicBezTo>
                    <a:pt x="315738" y="829182"/>
                    <a:pt x="283270" y="907852"/>
                    <a:pt x="260399" y="989517"/>
                  </a:cubicBezTo>
                  <a:lnTo>
                    <a:pt x="0" y="1115996"/>
                  </a:lnTo>
                  <a:lnTo>
                    <a:pt x="0" y="1413595"/>
                  </a:lnTo>
                  <a:lnTo>
                    <a:pt x="260399" y="1543795"/>
                  </a:lnTo>
                  <a:cubicBezTo>
                    <a:pt x="282555" y="1624723"/>
                    <a:pt x="315064" y="1702456"/>
                    <a:pt x="357119" y="1775066"/>
                  </a:cubicBezTo>
                  <a:close/>
                  <a:moveTo>
                    <a:pt x="74400" y="1163017"/>
                  </a:moveTo>
                  <a:lnTo>
                    <a:pt x="292912" y="1056849"/>
                  </a:lnTo>
                  <a:lnTo>
                    <a:pt x="323304" y="1041968"/>
                  </a:lnTo>
                  <a:lnTo>
                    <a:pt x="332195" y="1009381"/>
                  </a:lnTo>
                  <a:cubicBezTo>
                    <a:pt x="353551" y="933363"/>
                    <a:pt x="383806" y="860132"/>
                    <a:pt x="422330" y="791204"/>
                  </a:cubicBezTo>
                  <a:lnTo>
                    <a:pt x="437991" y="762709"/>
                  </a:lnTo>
                  <a:lnTo>
                    <a:pt x="427724" y="731833"/>
                  </a:lnTo>
                  <a:lnTo>
                    <a:pt x="349232" y="496395"/>
                  </a:lnTo>
                  <a:lnTo>
                    <a:pt x="496284" y="349307"/>
                  </a:lnTo>
                  <a:lnTo>
                    <a:pt x="731647" y="427799"/>
                  </a:lnTo>
                  <a:lnTo>
                    <a:pt x="763453" y="438401"/>
                  </a:lnTo>
                  <a:lnTo>
                    <a:pt x="792469" y="421586"/>
                  </a:lnTo>
                  <a:cubicBezTo>
                    <a:pt x="859310" y="382787"/>
                    <a:pt x="930879" y="352778"/>
                    <a:pt x="1005401" y="332307"/>
                  </a:cubicBezTo>
                  <a:lnTo>
                    <a:pt x="1037505" y="323565"/>
                  </a:lnTo>
                  <a:lnTo>
                    <a:pt x="1052385" y="293805"/>
                  </a:lnTo>
                  <a:lnTo>
                    <a:pt x="1162050" y="74400"/>
                  </a:lnTo>
                  <a:lnTo>
                    <a:pt x="1367095" y="74400"/>
                  </a:lnTo>
                  <a:lnTo>
                    <a:pt x="1473115" y="293135"/>
                  </a:lnTo>
                  <a:lnTo>
                    <a:pt x="1487995" y="323490"/>
                  </a:lnTo>
                  <a:lnTo>
                    <a:pt x="1520582" y="332381"/>
                  </a:lnTo>
                  <a:cubicBezTo>
                    <a:pt x="1596570" y="353771"/>
                    <a:pt x="1669776" y="384037"/>
                    <a:pt x="1738685" y="422553"/>
                  </a:cubicBezTo>
                  <a:lnTo>
                    <a:pt x="1767217" y="438252"/>
                  </a:lnTo>
                  <a:lnTo>
                    <a:pt x="1798093" y="427947"/>
                  </a:lnTo>
                  <a:lnTo>
                    <a:pt x="2033457" y="349456"/>
                  </a:lnTo>
                  <a:lnTo>
                    <a:pt x="2180508" y="496544"/>
                  </a:lnTo>
                  <a:lnTo>
                    <a:pt x="2102016" y="731982"/>
                  </a:lnTo>
                  <a:lnTo>
                    <a:pt x="2091414" y="763788"/>
                  </a:lnTo>
                  <a:lnTo>
                    <a:pt x="2108229" y="792767"/>
                  </a:lnTo>
                  <a:cubicBezTo>
                    <a:pt x="2147047" y="859622"/>
                    <a:pt x="2177056" y="931221"/>
                    <a:pt x="2197508" y="1005773"/>
                  </a:cubicBezTo>
                  <a:lnTo>
                    <a:pt x="2206474" y="1038620"/>
                  </a:lnTo>
                  <a:lnTo>
                    <a:pt x="2237163" y="1053314"/>
                  </a:lnTo>
                  <a:lnTo>
                    <a:pt x="2458912" y="1159595"/>
                  </a:lnTo>
                  <a:lnTo>
                    <a:pt x="2458912" y="1364454"/>
                  </a:lnTo>
                  <a:lnTo>
                    <a:pt x="2239619" y="1474119"/>
                  </a:lnTo>
                  <a:lnTo>
                    <a:pt x="2209859" y="1488999"/>
                  </a:lnTo>
                  <a:lnTo>
                    <a:pt x="2201117" y="1521066"/>
                  </a:lnTo>
                  <a:cubicBezTo>
                    <a:pt x="2179753" y="1597080"/>
                    <a:pt x="2149498" y="1670312"/>
                    <a:pt x="2110981" y="1739243"/>
                  </a:cubicBezTo>
                  <a:lnTo>
                    <a:pt x="2095320" y="1767738"/>
                  </a:lnTo>
                  <a:lnTo>
                    <a:pt x="2105587" y="1798614"/>
                  </a:lnTo>
                  <a:lnTo>
                    <a:pt x="2184079" y="2034052"/>
                  </a:lnTo>
                  <a:lnTo>
                    <a:pt x="2037028" y="2181141"/>
                  </a:lnTo>
                  <a:lnTo>
                    <a:pt x="1801664" y="2102649"/>
                  </a:lnTo>
                  <a:lnTo>
                    <a:pt x="1769859" y="2092047"/>
                  </a:lnTo>
                  <a:lnTo>
                    <a:pt x="1740843" y="2108861"/>
                  </a:lnTo>
                  <a:cubicBezTo>
                    <a:pt x="1673994" y="2147668"/>
                    <a:pt x="1602411" y="2177677"/>
                    <a:pt x="1527873" y="2198141"/>
                  </a:cubicBezTo>
                  <a:lnTo>
                    <a:pt x="1495807" y="2206883"/>
                  </a:lnTo>
                  <a:lnTo>
                    <a:pt x="1480927" y="2236643"/>
                  </a:lnTo>
                  <a:lnTo>
                    <a:pt x="1371262" y="2456122"/>
                  </a:lnTo>
                  <a:lnTo>
                    <a:pt x="1165770" y="2456122"/>
                  </a:lnTo>
                  <a:lnTo>
                    <a:pt x="1056142" y="2236643"/>
                  </a:lnTo>
                  <a:lnTo>
                    <a:pt x="1041262" y="2206883"/>
                  </a:lnTo>
                  <a:lnTo>
                    <a:pt x="1009158" y="2198141"/>
                  </a:lnTo>
                  <a:cubicBezTo>
                    <a:pt x="933181" y="2176751"/>
                    <a:pt x="859987" y="2146485"/>
                    <a:pt x="791093" y="2107968"/>
                  </a:cubicBezTo>
                  <a:lnTo>
                    <a:pt x="762560" y="2092270"/>
                  </a:lnTo>
                  <a:lnTo>
                    <a:pt x="731684" y="2102574"/>
                  </a:lnTo>
                  <a:lnTo>
                    <a:pt x="496321" y="2181066"/>
                  </a:lnTo>
                  <a:lnTo>
                    <a:pt x="349270" y="2033978"/>
                  </a:lnTo>
                  <a:lnTo>
                    <a:pt x="427799" y="1798614"/>
                  </a:lnTo>
                  <a:lnTo>
                    <a:pt x="438363" y="1766808"/>
                  </a:lnTo>
                  <a:lnTo>
                    <a:pt x="421586" y="1737792"/>
                  </a:lnTo>
                  <a:cubicBezTo>
                    <a:pt x="382757" y="1670940"/>
                    <a:pt x="352748" y="1599346"/>
                    <a:pt x="332307" y="1524786"/>
                  </a:cubicBezTo>
                  <a:lnTo>
                    <a:pt x="323527" y="1492719"/>
                  </a:lnTo>
                  <a:lnTo>
                    <a:pt x="293767" y="1477840"/>
                  </a:lnTo>
                  <a:lnTo>
                    <a:pt x="74400" y="1368174"/>
                  </a:lnTo>
                  <a:close/>
                </a:path>
              </a:pathLst>
            </a:custGeom>
            <a:solidFill>
              <a:schemeClr val="tx1"/>
            </a:solidFill>
            <a:ln w="37108" cap="flat">
              <a:noFill/>
              <a:prstDash val="solid"/>
              <a:miter/>
            </a:ln>
          </p:spPr>
          <p:txBody>
            <a:bodyPr rtlCol="0" anchor="ctr"/>
            <a:lstStyle/>
            <a:p>
              <a:endParaRPr lang="nl-BE"/>
            </a:p>
          </p:txBody>
        </p:sp>
        <p:pic>
          <p:nvPicPr>
            <p:cNvPr id="36" name="Afbeelding 35">
              <a:extLst>
                <a:ext uri="{FF2B5EF4-FFF2-40B4-BE49-F238E27FC236}">
                  <a16:creationId xmlns:a16="http://schemas.microsoft.com/office/drawing/2014/main" id="{FCE292FC-1F5F-9417-E0B9-98E5BB04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6568" y="929710"/>
              <a:ext cx="1492901" cy="1387528"/>
            </a:xfrm>
            <a:prstGeom prst="rect">
              <a:avLst/>
            </a:prstGeom>
          </p:spPr>
        </p:pic>
      </p:grpSp>
    </p:spTree>
    <p:extLst>
      <p:ext uri="{BB962C8B-B14F-4D97-AF65-F5344CB8AC3E}">
        <p14:creationId xmlns:p14="http://schemas.microsoft.com/office/powerpoint/2010/main" val="107515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BDBFA-88B7-4217-B99F-72382F5DA5F2}"/>
              </a:ext>
            </a:extLst>
          </p:cNvPr>
          <p:cNvSpPr>
            <a:spLocks noGrp="1"/>
          </p:cNvSpPr>
          <p:nvPr>
            <p:ph type="title"/>
          </p:nvPr>
        </p:nvSpPr>
        <p:spPr/>
        <p:txBody>
          <a:bodyPr/>
          <a:lstStyle/>
          <a:p>
            <a:r>
              <a:rPr lang="nl-BE" dirty="0" err="1"/>
              <a:t>Why</a:t>
            </a:r>
            <a:r>
              <a:rPr lang="nl-BE" dirty="0"/>
              <a:t> </a:t>
            </a:r>
            <a:r>
              <a:rPr lang="nl-BE" dirty="0" err="1"/>
              <a:t>an</a:t>
            </a:r>
            <a:r>
              <a:rPr lang="nl-BE" dirty="0"/>
              <a:t> ISO standard?</a:t>
            </a:r>
          </a:p>
        </p:txBody>
      </p:sp>
      <p:pic>
        <p:nvPicPr>
          <p:cNvPr id="4098" name="Picture 2" descr="Despicable Me gif. A minion sarcastically rolls his eyes and says &quot;Blah, blah, blah.&quot; Text, &quot;Blah, blah, bah.&quot;">
            <a:extLst>
              <a:ext uri="{FF2B5EF4-FFF2-40B4-BE49-F238E27FC236}">
                <a16:creationId xmlns:a16="http://schemas.microsoft.com/office/drawing/2014/main" id="{CF5D3D19-A6C3-5E2D-39F4-D86877595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88" r="12971"/>
          <a:stretch/>
        </p:blipFill>
        <p:spPr bwMode="auto">
          <a:xfrm>
            <a:off x="6953250" y="1690688"/>
            <a:ext cx="5238750" cy="409615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512847F-D418-8DC5-F957-306396FF7B81}"/>
              </a:ext>
            </a:extLst>
          </p:cNvPr>
          <p:cNvSpPr>
            <a:spLocks noGrp="1"/>
          </p:cNvSpPr>
          <p:nvPr>
            <p:ph type="sldNum" sz="quarter" idx="12"/>
          </p:nvPr>
        </p:nvSpPr>
        <p:spPr/>
        <p:txBody>
          <a:bodyPr/>
          <a:lstStyle/>
          <a:p>
            <a:fld id="{4B5E67AD-0814-4806-BC25-E15AE4B31F13}" type="slidenum">
              <a:rPr lang="nl-BE" smtClean="0"/>
              <a:t>7</a:t>
            </a:fld>
            <a:endParaRPr lang="en-US"/>
          </a:p>
        </p:txBody>
      </p:sp>
      <p:sp>
        <p:nvSpPr>
          <p:cNvPr id="7" name="Tijdelijke aanduiding voor inhoud 2">
            <a:extLst>
              <a:ext uri="{FF2B5EF4-FFF2-40B4-BE49-F238E27FC236}">
                <a16:creationId xmlns:a16="http://schemas.microsoft.com/office/drawing/2014/main" id="{AA6E9467-4CDC-46B6-8C6C-F61BA0F96921}"/>
              </a:ext>
            </a:extLst>
          </p:cNvPr>
          <p:cNvSpPr>
            <a:spLocks noGrp="1"/>
          </p:cNvSpPr>
          <p:nvPr>
            <p:ph idx="1"/>
          </p:nvPr>
        </p:nvSpPr>
        <p:spPr>
          <a:xfrm>
            <a:off x="838200" y="1825625"/>
            <a:ext cx="6115050" cy="4351338"/>
          </a:xfrm>
        </p:spPr>
        <p:txBody>
          <a:bodyPr>
            <a:normAutofit/>
          </a:bodyPr>
          <a:lstStyle/>
          <a:p>
            <a:pPr algn="l" fontAlgn="base">
              <a:buFont typeface="Arial" panose="020B0604020202020204" pitchFamily="34" charset="0"/>
              <a:buChar char="•"/>
            </a:pPr>
            <a:r>
              <a:rPr lang="en" sz="2000" b="1" i="1" dirty="0">
                <a:solidFill>
                  <a:srgbClr val="313537"/>
                </a:solidFill>
                <a:effectLst/>
                <a:latin typeface="Flanders Art Sans"/>
              </a:rPr>
              <a:t>Guidance thanks to a systematic approach</a:t>
            </a:r>
            <a:r>
              <a:rPr lang="en" sz="2000" b="0" i="1" dirty="0">
                <a:solidFill>
                  <a:srgbClr val="313537"/>
                </a:solidFill>
                <a:effectLst/>
                <a:latin typeface="Flanders Art Sans"/>
              </a:rPr>
              <a:t>: </a:t>
            </a:r>
            <a:br>
              <a:rPr lang="nl-NL" sz="2000" b="0" i="1" dirty="0">
                <a:solidFill>
                  <a:srgbClr val="313537"/>
                </a:solidFill>
                <a:effectLst/>
                <a:latin typeface="Flanders Art Sans"/>
              </a:rPr>
            </a:br>
            <a:r>
              <a:rPr lang="en" sz="2000" b="0" i="1" dirty="0">
                <a:solidFill>
                  <a:srgbClr val="313537"/>
                </a:solidFill>
                <a:effectLst/>
                <a:latin typeface="Flanders Art Sans"/>
              </a:rPr>
              <a:t>working according to international ISO standards.</a:t>
            </a:r>
            <a:endParaRPr lang="en" sz="2000" b="1" i="1" dirty="0">
              <a:solidFill>
                <a:srgbClr val="313537"/>
              </a:solidFill>
              <a:latin typeface="Flanders Art Sans"/>
            </a:endParaRPr>
          </a:p>
          <a:p>
            <a:pPr algn="l" fontAlgn="base">
              <a:buFont typeface="Arial" panose="020B0604020202020204" pitchFamily="34" charset="0"/>
              <a:buChar char="•"/>
            </a:pPr>
            <a:r>
              <a:rPr lang="en" sz="2000" b="1" i="1" dirty="0">
                <a:solidFill>
                  <a:srgbClr val="313537"/>
                </a:solidFill>
                <a:effectLst/>
                <a:latin typeface="Flanders Art Sans"/>
              </a:rPr>
              <a:t>Instill confidence with an ISO certificate </a:t>
            </a:r>
            <a:r>
              <a:rPr lang="en" sz="2000" b="0" i="1" dirty="0">
                <a:solidFill>
                  <a:srgbClr val="313537"/>
                </a:solidFill>
                <a:effectLst/>
                <a:latin typeface="Flanders Art Sans"/>
              </a:rPr>
              <a:t>: </a:t>
            </a:r>
            <a:br>
              <a:rPr lang="nl-NL" sz="2000" b="0" i="1" dirty="0">
                <a:solidFill>
                  <a:srgbClr val="313537"/>
                </a:solidFill>
                <a:effectLst/>
                <a:latin typeface="Flanders Art Sans"/>
              </a:rPr>
            </a:br>
            <a:r>
              <a:rPr lang="en" sz="2000" b="0" i="1" dirty="0">
                <a:solidFill>
                  <a:srgbClr val="313537"/>
                </a:solidFill>
                <a:effectLst/>
                <a:latin typeface="Flanders Art Sans"/>
              </a:rPr>
              <a:t>We are externally certified. With this certificate, we create </a:t>
            </a:r>
            <a:r>
              <a:rPr lang="en" sz="2000" b="1" i="1" dirty="0">
                <a:solidFill>
                  <a:srgbClr val="313537"/>
                </a:solidFill>
                <a:effectLst/>
                <a:latin typeface="Flanders Art Sans"/>
              </a:rPr>
              <a:t>confidence among our stakeholders </a:t>
            </a:r>
            <a:r>
              <a:rPr lang="en" sz="2000" b="0" i="1" dirty="0">
                <a:solidFill>
                  <a:srgbClr val="313537"/>
                </a:solidFill>
                <a:effectLst/>
                <a:latin typeface="Flanders Art Sans"/>
              </a:rPr>
              <a:t>that we approach our environmental and energy management professionally and that the objectives we communicate are not empty promises.</a:t>
            </a:r>
          </a:p>
          <a:p>
            <a:pPr algn="l" fontAlgn="base">
              <a:buFont typeface="Arial" panose="020B0604020202020204" pitchFamily="34" charset="0"/>
              <a:buChar char="•"/>
            </a:pPr>
            <a:r>
              <a:rPr lang="en" sz="2000" b="1" i="1" dirty="0">
                <a:solidFill>
                  <a:srgbClr val="313537"/>
                </a:solidFill>
                <a:latin typeface="Flanders Art Sans"/>
              </a:rPr>
              <a:t>Continuous improvement: </a:t>
            </a:r>
            <a:br>
              <a:rPr lang="nl-NL" sz="2000" b="1" i="1" dirty="0">
                <a:solidFill>
                  <a:srgbClr val="313537"/>
                </a:solidFill>
                <a:latin typeface="Flanders Art Sans"/>
              </a:rPr>
            </a:br>
            <a:r>
              <a:rPr lang="en" sz="2000" b="0" i="1" dirty="0">
                <a:solidFill>
                  <a:srgbClr val="313537"/>
                </a:solidFill>
                <a:effectLst/>
                <a:latin typeface="Flanders Art Sans"/>
              </a:rPr>
              <a:t>As </a:t>
            </a:r>
            <a:r>
              <a:rPr lang="en" sz="2000" i="1" dirty="0">
                <a:solidFill>
                  <a:srgbClr val="313537"/>
                </a:solidFill>
                <a:latin typeface="Flanders Art Sans"/>
              </a:rPr>
              <a:t>a</a:t>
            </a:r>
            <a:r>
              <a:rPr lang="en" sz="2000" b="0" i="1" dirty="0">
                <a:solidFill>
                  <a:srgbClr val="313537"/>
                </a:solidFill>
                <a:effectLst/>
                <a:latin typeface="Flanders Art Sans"/>
              </a:rPr>
              <a:t> government we have an exemplary role and we must be 100% compliant with the legislation. But that is not enough, we also want to continuously improve.</a:t>
            </a:r>
          </a:p>
        </p:txBody>
      </p:sp>
    </p:spTree>
    <p:extLst>
      <p:ext uri="{BB962C8B-B14F-4D97-AF65-F5344CB8AC3E}">
        <p14:creationId xmlns:p14="http://schemas.microsoft.com/office/powerpoint/2010/main" val="432550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68BCA77-2835-ABE9-FC39-DE8EE63F3991}"/>
              </a:ext>
            </a:extLst>
          </p:cNvPr>
          <p:cNvPicPr>
            <a:picLocks noChangeAspect="1"/>
          </p:cNvPicPr>
          <p:nvPr/>
        </p:nvPicPr>
        <p:blipFill>
          <a:blip r:embed="rId3"/>
          <a:stretch>
            <a:fillRect/>
          </a:stretch>
        </p:blipFill>
        <p:spPr>
          <a:xfrm>
            <a:off x="1592580" y="246583"/>
            <a:ext cx="9006840" cy="6364833"/>
          </a:xfrm>
          <a:prstGeom prst="rect">
            <a:avLst/>
          </a:prstGeom>
        </p:spPr>
      </p:pic>
      <p:sp>
        <p:nvSpPr>
          <p:cNvPr id="2" name="Slide Number Placeholder 1">
            <a:extLst>
              <a:ext uri="{FF2B5EF4-FFF2-40B4-BE49-F238E27FC236}">
                <a16:creationId xmlns:a16="http://schemas.microsoft.com/office/drawing/2014/main" id="{0BFA09BB-FB3B-DF5D-482A-7B5DD1B2DFE0}"/>
              </a:ext>
            </a:extLst>
          </p:cNvPr>
          <p:cNvSpPr>
            <a:spLocks noGrp="1"/>
          </p:cNvSpPr>
          <p:nvPr>
            <p:ph type="sldNum" sz="quarter" idx="12"/>
          </p:nvPr>
        </p:nvSpPr>
        <p:spPr/>
        <p:txBody>
          <a:bodyPr/>
          <a:lstStyle/>
          <a:p>
            <a:fld id="{4B5E67AD-0814-4806-BC25-E15AE4B31F13}" type="slidenum">
              <a:rPr lang="nl-BE" smtClean="0"/>
              <a:t>8</a:t>
            </a:fld>
            <a:endParaRPr lang="en-US"/>
          </a:p>
        </p:txBody>
      </p:sp>
    </p:spTree>
    <p:extLst>
      <p:ext uri="{BB962C8B-B14F-4D97-AF65-F5344CB8AC3E}">
        <p14:creationId xmlns:p14="http://schemas.microsoft.com/office/powerpoint/2010/main" val="338876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82D82509-4194-4F7A-9DF9-68448DB7B55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p>
        </p:txBody>
      </p:sp>
      <p:sp>
        <p:nvSpPr>
          <p:cNvPr id="6" name="Tijdelijke aanduiding voor inhoud 5">
            <a:extLst>
              <a:ext uri="{FF2B5EF4-FFF2-40B4-BE49-F238E27FC236}">
                <a16:creationId xmlns:a16="http://schemas.microsoft.com/office/drawing/2014/main" id="{8C2BAB0E-ECE2-4D71-A6D0-C619BCF33B6C}"/>
              </a:ext>
            </a:extLst>
          </p:cNvPr>
          <p:cNvSpPr>
            <a:spLocks noGrp="1"/>
          </p:cNvSpPr>
          <p:nvPr>
            <p:ph idx="1"/>
          </p:nvPr>
        </p:nvSpPr>
        <p:spPr/>
        <p:txBody>
          <a:bodyPr/>
          <a:lstStyle/>
          <a:p>
            <a:pPr>
              <a:buNone/>
            </a:pPr>
            <a:endParaRPr lang="nl-BE" sz="2000"/>
          </a:p>
          <a:p>
            <a:pPr>
              <a:buNone/>
            </a:pPr>
            <a:endParaRPr lang="nl-BE" sz="2000"/>
          </a:p>
          <a:p>
            <a:endParaRPr lang="nl-BE"/>
          </a:p>
        </p:txBody>
      </p:sp>
      <p:sp>
        <p:nvSpPr>
          <p:cNvPr id="9" name="Rechthoekige driehoek 8">
            <a:extLst>
              <a:ext uri="{FF2B5EF4-FFF2-40B4-BE49-F238E27FC236}">
                <a16:creationId xmlns:a16="http://schemas.microsoft.com/office/drawing/2014/main" id="{E1D2FA83-12FB-4757-9D10-8BFA7FFCE1C8}"/>
              </a:ext>
            </a:extLst>
          </p:cNvPr>
          <p:cNvSpPr/>
          <p:nvPr/>
        </p:nvSpPr>
        <p:spPr>
          <a:xfrm flipH="1">
            <a:off x="-2" y="3429000"/>
            <a:ext cx="12192002" cy="3429000"/>
          </a:xfrm>
          <a:prstGeom prst="rtTriangle">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Afbeelding 16">
            <a:extLst>
              <a:ext uri="{FF2B5EF4-FFF2-40B4-BE49-F238E27FC236}">
                <a16:creationId xmlns:a16="http://schemas.microsoft.com/office/drawing/2014/main" id="{2FF51D8A-1ED6-411C-8AAB-0DB20526A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128" y="1442799"/>
            <a:ext cx="3798889" cy="3798889"/>
          </a:xfrm>
          <a:prstGeom prst="rect">
            <a:avLst/>
          </a:prstGeom>
        </p:spPr>
      </p:pic>
      <p:pic>
        <p:nvPicPr>
          <p:cNvPr id="18" name="Afbeelding 17">
            <a:extLst>
              <a:ext uri="{FF2B5EF4-FFF2-40B4-BE49-F238E27FC236}">
                <a16:creationId xmlns:a16="http://schemas.microsoft.com/office/drawing/2014/main" id="{89A38902-F322-4302-9348-2B7A63345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710" y="282743"/>
            <a:ext cx="3798889" cy="3798889"/>
          </a:xfrm>
          <a:prstGeom prst="rect">
            <a:avLst/>
          </a:prstGeom>
        </p:spPr>
      </p:pic>
      <p:sp>
        <p:nvSpPr>
          <p:cNvPr id="19" name="Rechthoekige driehoek 18">
            <a:extLst>
              <a:ext uri="{FF2B5EF4-FFF2-40B4-BE49-F238E27FC236}">
                <a16:creationId xmlns:a16="http://schemas.microsoft.com/office/drawing/2014/main" id="{847251FF-B359-4256-9956-C8B4871495DA}"/>
              </a:ext>
            </a:extLst>
          </p:cNvPr>
          <p:cNvSpPr/>
          <p:nvPr/>
        </p:nvSpPr>
        <p:spPr>
          <a:xfrm rot="-960000">
            <a:off x="8087988" y="3372043"/>
            <a:ext cx="1315436" cy="1015765"/>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74" name="Picture 2" descr="Not convinced">
            <a:extLst>
              <a:ext uri="{FF2B5EF4-FFF2-40B4-BE49-F238E27FC236}">
                <a16:creationId xmlns:a16="http://schemas.microsoft.com/office/drawing/2014/main" id="{24DE0D4A-AB15-6E67-99F6-2F303F69E2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16" r="16250"/>
          <a:stretch/>
        </p:blipFill>
        <p:spPr bwMode="auto">
          <a:xfrm>
            <a:off x="9275497" y="4203640"/>
            <a:ext cx="2556290" cy="2525583"/>
          </a:xfrm>
          <a:prstGeom prst="ellipse">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8A9B029-0571-8A4A-F163-E42209CEB475}"/>
              </a:ext>
            </a:extLst>
          </p:cNvPr>
          <p:cNvSpPr>
            <a:spLocks noGrp="1"/>
          </p:cNvSpPr>
          <p:nvPr>
            <p:ph type="title"/>
          </p:nvPr>
        </p:nvSpPr>
        <p:spPr>
          <a:xfrm>
            <a:off x="838200" y="365125"/>
            <a:ext cx="10515600" cy="1325563"/>
          </a:xfrm>
        </p:spPr>
        <p:txBody>
          <a:bodyPr/>
          <a:lstStyle/>
          <a:p>
            <a:r>
              <a:rPr lang="nl-BE" dirty="0" err="1"/>
              <a:t>Why</a:t>
            </a:r>
            <a:r>
              <a:rPr lang="nl-BE" dirty="0"/>
              <a:t> </a:t>
            </a:r>
            <a:r>
              <a:rPr lang="nl-BE" dirty="0" err="1"/>
              <a:t>an</a:t>
            </a:r>
            <a:r>
              <a:rPr lang="nl-BE" dirty="0"/>
              <a:t> ISO standard?</a:t>
            </a:r>
          </a:p>
        </p:txBody>
      </p:sp>
      <p:sp>
        <p:nvSpPr>
          <p:cNvPr id="3" name="Slide Number Placeholder 2">
            <a:extLst>
              <a:ext uri="{FF2B5EF4-FFF2-40B4-BE49-F238E27FC236}">
                <a16:creationId xmlns:a16="http://schemas.microsoft.com/office/drawing/2014/main" id="{3650234E-A244-AA73-D5B0-10E6CFC6A019}"/>
              </a:ext>
            </a:extLst>
          </p:cNvPr>
          <p:cNvSpPr>
            <a:spLocks noGrp="1"/>
          </p:cNvSpPr>
          <p:nvPr>
            <p:ph type="sldNum" sz="quarter" idx="12"/>
          </p:nvPr>
        </p:nvSpPr>
        <p:spPr/>
        <p:txBody>
          <a:bodyPr/>
          <a:lstStyle/>
          <a:p>
            <a:fld id="{4B5E67AD-0814-4806-BC25-E15AE4B31F13}" type="slidenum">
              <a:rPr lang="nl-BE" smtClean="0"/>
              <a:t>9</a:t>
            </a:fld>
            <a:endParaRPr lang="en-US"/>
          </a:p>
        </p:txBody>
      </p:sp>
      <p:sp>
        <p:nvSpPr>
          <p:cNvPr id="4" name="Tekstvak 3">
            <a:extLst>
              <a:ext uri="{FF2B5EF4-FFF2-40B4-BE49-F238E27FC236}">
                <a16:creationId xmlns:a16="http://schemas.microsoft.com/office/drawing/2014/main" id="{E4CCC4EB-BF34-FCD7-9829-3055349F4BE1}"/>
              </a:ext>
            </a:extLst>
          </p:cNvPr>
          <p:cNvSpPr txBox="1"/>
          <p:nvPr/>
        </p:nvSpPr>
        <p:spPr>
          <a:xfrm>
            <a:off x="838200" y="1616312"/>
            <a:ext cx="3043916" cy="1569660"/>
          </a:xfrm>
          <a:prstGeom prst="rect">
            <a:avLst/>
          </a:prstGeom>
          <a:noFill/>
        </p:spPr>
        <p:txBody>
          <a:bodyPr wrap="square" rtlCol="0">
            <a:spAutoFit/>
          </a:bodyPr>
          <a:lstStyle/>
          <a:p>
            <a:r>
              <a:rPr lang="en" sz="2400" dirty="0"/>
              <a:t>Promise</a:t>
            </a:r>
          </a:p>
          <a:p>
            <a:r>
              <a:rPr lang="en" sz="2400" dirty="0"/>
              <a:t>Achieve</a:t>
            </a:r>
          </a:p>
          <a:p>
            <a:r>
              <a:rPr lang="en" sz="2400" dirty="0"/>
              <a:t>Retain</a:t>
            </a:r>
          </a:p>
          <a:p>
            <a:r>
              <a:rPr lang="en" sz="2400" dirty="0"/>
              <a:t>Improve</a:t>
            </a:r>
          </a:p>
        </p:txBody>
      </p:sp>
    </p:spTree>
    <p:extLst>
      <p:ext uri="{BB962C8B-B14F-4D97-AF65-F5344CB8AC3E}">
        <p14:creationId xmlns:p14="http://schemas.microsoft.com/office/powerpoint/2010/main" val="414918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gemeen sjabloon HF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D1B6C7C0-0A20-47DC-89CD-705A264EC608}" vid="{0154C711-9506-40A0-997A-51C2D83C713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9E128F0932C442974C90BBA2AF332E" ma:contentTypeVersion="398" ma:contentTypeDescription="Een nieuw document maken." ma:contentTypeScope="" ma:versionID="a6364ecbee95f00270063be866b76542">
  <xsd:schema xmlns:xsd="http://www.w3.org/2001/XMLSchema" xmlns:xs="http://www.w3.org/2001/XMLSchema" xmlns:p="http://schemas.microsoft.com/office/2006/metadata/properties" xmlns:ns2="f2018528-1da4-41c7-8a42-759687759166" xmlns:ns3="59f9b0cb-58fc-4638-b7f3-4c988b7e1af7" targetNamespace="http://schemas.microsoft.com/office/2006/metadata/properties" ma:root="true" ma:fieldsID="4af43d367c36de0e2ce3ff8132f7fed0" ns2:_="" ns3:_="">
    <xsd:import namespace="f2018528-1da4-41c7-8a42-759687759166"/>
    <xsd:import namespace="59f9b0cb-58fc-4638-b7f3-4c988b7e1af7"/>
    <xsd:element name="properties">
      <xsd:complexType>
        <xsd:sequence>
          <xsd:element name="documentManagement">
            <xsd:complexType>
              <xsd:all>
                <xsd:element ref="ns2:_dlc_DocId" minOccurs="0"/>
                <xsd:element ref="ns2:_dlc_DocIdUrl" minOccurs="0"/>
                <xsd:element ref="ns2:_dlc_DocIdPersistId" minOccurs="0"/>
                <xsd:element ref="ns3:Categorie" minOccurs="0"/>
                <xsd:element ref="ns3:Thema" minOccurs="0"/>
                <xsd:element ref="ns3:Proces" minOccurs="0"/>
                <xsd:element ref="ns3:Documenttype" minOccurs="0"/>
                <xsd:element ref="ns3:Datum" minOccurs="0"/>
                <xsd:element ref="ns3:Locatie"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018528-1da4-41c7-8a42-759687759166"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f9b0cb-58fc-4638-b7f3-4c988b7e1af7" elementFormDefault="qualified">
    <xsd:import namespace="http://schemas.microsoft.com/office/2006/documentManagement/types"/>
    <xsd:import namespace="http://schemas.microsoft.com/office/infopath/2007/PartnerControls"/>
    <xsd:element name="Categorie" ma:index="11" nillable="true" ma:displayName="Norm" ma:format="Dropdown" ma:internalName="Categorie">
      <xsd:simpleType>
        <xsd:restriction base="dms:Choice">
          <xsd:enumeration value="Norm_Externe audit"/>
          <xsd:enumeration value="Context_Belanghebbenden_Toepassingsgebied"/>
          <xsd:enumeration value="Leiderschap_Beleid_Rollen"/>
          <xsd:enumeration value="Planning_Processen_Risico"/>
          <xsd:enumeration value="Doelstellingen_Acties_Maatregelen"/>
          <xsd:enumeration value="Beoordeling"/>
          <xsd:enumeration value="Indicatoren_Nulmeting"/>
          <xsd:enumeration value="Conformiteit"/>
          <xsd:enumeration value="Beheersing"/>
          <xsd:enumeration value="Ontwerp"/>
          <xsd:enumeration value="Inkoop"/>
          <xsd:enumeration value="Monitoring_Meting_Analyse"/>
          <xsd:enumeration value="Interne audit"/>
          <xsd:enumeration value="Communicatie"/>
          <xsd:enumeration value="Opleiding"/>
          <xsd:enumeration value="Documentatie_Registratie"/>
          <xsd:enumeration value="Directiebeoordeling"/>
          <xsd:enumeration value="Project"/>
        </xsd:restriction>
      </xsd:simpleType>
    </xsd:element>
    <xsd:element name="Thema" ma:index="12" nillable="true" ma:displayName="Thema" ma:format="Dropdown" ma:internalName="Thema">
      <xsd:simpleType>
        <xsd:restriction base="dms:Choice">
          <xsd:enumeration value="Management"/>
          <xsd:enumeration value="Vergunning"/>
          <xsd:enumeration value="Milieu"/>
          <xsd:enumeration value="Energie en klimaat"/>
          <xsd:enumeration value="Installaties"/>
          <xsd:enumeration value="Afval en grondstoffen"/>
          <xsd:enumeration value="Mobiliteit"/>
          <xsd:enumeration value="Water"/>
          <xsd:enumeration value="Biodiversiteit"/>
          <xsd:enumeration value="Gevaarlijke stoffen"/>
          <xsd:enumeration value="Veiligheid"/>
          <xsd:enumeration value="Gezondheid"/>
          <xsd:enumeration value="Comfort"/>
          <xsd:enumeration value="Welzijn"/>
          <xsd:enumeration value="Duurzaamheid"/>
        </xsd:restriction>
      </xsd:simpleType>
    </xsd:element>
    <xsd:element name="Proces" ma:index="13" nillable="true" ma:displayName="Doelgroep" ma:format="Dropdown" ma:internalName="Proces">
      <xsd:simpleType>
        <xsd:union memberTypes="dms:Text">
          <xsd:simpleType>
            <xsd:restriction base="dms:Choice">
              <xsd:enumeration value="01 HFB"/>
              <xsd:enumeration value="02 Staf"/>
              <xsd:enumeration value="03 Vastgoed en beleid"/>
              <xsd:enumeration value="04 Bouwprojecten"/>
              <xsd:enumeration value="05 Facilitair management"/>
              <xsd:enumeration value="06 Aankoop"/>
              <xsd:enumeration value="07 Extern"/>
            </xsd:restriction>
          </xsd:simpleType>
        </xsd:union>
      </xsd:simpleType>
    </xsd:element>
    <xsd:element name="Documenttype" ma:index="14" nillable="true" ma:displayName="Documenttype" ma:format="Dropdown" ma:internalName="Documenttype">
      <xsd:simpleType>
        <xsd:union memberTypes="dms:Text">
          <xsd:simpleType>
            <xsd:restriction base="dms:Choice">
              <xsd:enumeration value="Actielijst"/>
              <xsd:enumeration value="Advies"/>
              <xsd:enumeration value="Analyse"/>
              <xsd:enumeration value="Audit"/>
              <xsd:enumeration value="Checklist"/>
              <xsd:enumeration value="Contract"/>
              <xsd:enumeration value="Keuring"/>
              <xsd:enumeration value="Overzicht"/>
              <xsd:enumeration value="Plan"/>
              <xsd:enumeration value="Project"/>
              <xsd:enumeration value="Nota"/>
              <xsd:enumeration value="Vergunning"/>
              <xsd:enumeration value="Verslag"/>
              <xsd:enumeration value="Procedure_Werkinstructie"/>
            </xsd:restriction>
          </xsd:simpleType>
        </xsd:union>
      </xsd:simpleType>
    </xsd:element>
    <xsd:element name="Datum" ma:index="15" nillable="true" ma:displayName="Datum" ma:format="DateOnly" ma:internalName="Datum">
      <xsd:simpleType>
        <xsd:restriction base="dms:DateTime"/>
      </xsd:simpleType>
    </xsd:element>
    <xsd:element name="Locatie" ma:index="16" nillable="true" ma:displayName="Locatie" ma:default="Alle locaties" ma:format="Dropdown" ma:internalName="Locatie">
      <xsd:simpleType>
        <xsd:union memberTypes="dms:Text">
          <xsd:simpleType>
            <xsd:restriction base="dms:Choice">
              <xsd:enumeration value="Alle locaties"/>
              <xsd:enumeration value="Arenberg"/>
              <xsd:enumeration value="Conscience"/>
              <xsd:enumeration value="Ellips"/>
              <xsd:enumeration value="Ferraris"/>
              <xsd:enumeration value="Herman Teirlinck"/>
              <xsd:enumeration value="Martelaarsplein 7"/>
              <xsd:enumeration value="Martelaarsplein 19"/>
              <xsd:enumeration value="VAC Antwerpen"/>
              <xsd:enumeration value="VAC Brugge"/>
              <xsd:enumeration value="VAC Gent"/>
              <xsd:enumeration value="VAC Hasselt"/>
              <xsd:enumeration value="VAC Leuven"/>
            </xsd:restriction>
          </xsd:simpleType>
        </xsd:union>
      </xsd:simple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Location" ma:index="26" nillable="true" ma:displayName="Location"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f2018528-1da4-41c7-8a42-759687759166">HFBID-1916556197-8848</_dlc_DocId>
    <_dlc_DocIdUrl xmlns="f2018528-1da4-41c7-8a42-759687759166">
      <Url>https://vlaamseoverheid.sharepoint.com/sites/afb/HV/ISO14001/_layouts/15/DocIdRedir.aspx?ID=HFBID-1916556197-8848</Url>
      <Description>HFBID-1916556197-8848</Description>
    </_dlc_DocIdUrl>
    <Locatie xmlns="59f9b0cb-58fc-4638-b7f3-4c988b7e1af7">Alle locaties</Locatie>
    <Categorie xmlns="59f9b0cb-58fc-4638-b7f3-4c988b7e1af7">Communicatie</Categorie>
    <Thema xmlns="59f9b0cb-58fc-4638-b7f3-4c988b7e1af7">Management</Thema>
    <Proces xmlns="59f9b0cb-58fc-4638-b7f3-4c988b7e1af7">07 Extern</Proces>
    <Documenttype xmlns="59f9b0cb-58fc-4638-b7f3-4c988b7e1af7">Presentatie</Documenttype>
    <Datum xmlns="59f9b0cb-58fc-4638-b7f3-4c988b7e1af7">2021-04-26T22:00:00+00:00</Datum>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CB900B2-5D8A-43AC-AE43-DED1883AFABB}">
  <ds:schemaRefs>
    <ds:schemaRef ds:uri="http://schemas.microsoft.com/sharepoint/v3/contenttype/forms"/>
  </ds:schemaRefs>
</ds:datastoreItem>
</file>

<file path=customXml/itemProps2.xml><?xml version="1.0" encoding="utf-8"?>
<ds:datastoreItem xmlns:ds="http://schemas.openxmlformats.org/officeDocument/2006/customXml" ds:itemID="{7B7EF8A3-9354-4C75-8CE1-3D17D3152AA8}">
  <ds:schemaRefs>
    <ds:schemaRef ds:uri="59f9b0cb-58fc-4638-b7f3-4c988b7e1af7"/>
    <ds:schemaRef ds:uri="f2018528-1da4-41c7-8a42-7596877591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08C7FA-6588-4C24-9A90-72FBEA13188F}">
  <ds:schemaRefs>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59f9b0cb-58fc-4638-b7f3-4c988b7e1af7"/>
    <ds:schemaRef ds:uri="f2018528-1da4-41c7-8a42-759687759166"/>
    <ds:schemaRef ds:uri="http://www.w3.org/XML/1998/namespace"/>
  </ds:schemaRefs>
</ds:datastoreItem>
</file>

<file path=customXml/itemProps4.xml><?xml version="1.0" encoding="utf-8"?>
<ds:datastoreItem xmlns:ds="http://schemas.openxmlformats.org/officeDocument/2006/customXml" ds:itemID="{0FF7A4BD-1284-4089-8B0E-95DB361D0F7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350</TotalTime>
  <Words>4083</Words>
  <Application>Microsoft Office PowerPoint</Application>
  <PresentationFormat>Breedbeeld</PresentationFormat>
  <Paragraphs>587</Paragraphs>
  <Slides>56</Slides>
  <Notes>54</Notes>
  <HiddenSlides>0</HiddenSlides>
  <MMClips>0</MMClips>
  <ScaleCrop>false</ScaleCrop>
  <HeadingPairs>
    <vt:vector size="4" baseType="variant">
      <vt:variant>
        <vt:lpstr>Thema</vt:lpstr>
      </vt:variant>
      <vt:variant>
        <vt:i4>1</vt:i4>
      </vt:variant>
      <vt:variant>
        <vt:lpstr>Diatitels</vt:lpstr>
      </vt:variant>
      <vt:variant>
        <vt:i4>56</vt:i4>
      </vt:variant>
    </vt:vector>
  </HeadingPairs>
  <TitlesOfParts>
    <vt:vector size="57" baseType="lpstr">
      <vt:lpstr>Algemeen sjabloon HFB</vt:lpstr>
      <vt:lpstr>PowerPoint-presentatie</vt:lpstr>
      <vt:lpstr>PowerPoint-presentatie</vt:lpstr>
      <vt:lpstr>ISO-standard</vt:lpstr>
      <vt:lpstr>Continuous improvement</vt:lpstr>
      <vt:lpstr>PowerPoint-presentatie</vt:lpstr>
      <vt:lpstr>PowerPoint-presentatie</vt:lpstr>
      <vt:lpstr>Why an ISO standard?</vt:lpstr>
      <vt:lpstr>PowerPoint-presentatie</vt:lpstr>
      <vt:lpstr>Why an ISO standard?</vt:lpstr>
      <vt:lpstr>Collaborate!</vt:lpstr>
      <vt:lpstr>Integrate!</vt:lpstr>
      <vt:lpstr>Dealing with complexity!</vt:lpstr>
      <vt:lpstr>PowerPoint-presentatie</vt:lpstr>
      <vt:lpstr>PowerPoint-presentatie</vt:lpstr>
      <vt:lpstr>Commitment!</vt:lpstr>
      <vt:lpstr>Commitment!</vt:lpstr>
      <vt:lpstr>Strategy!</vt:lpstr>
      <vt:lpstr>Manage!</vt:lpstr>
      <vt:lpstr>Manage!</vt:lpstr>
      <vt:lpstr>Manage!</vt:lpstr>
      <vt:lpstr>PowerPoint-presentatie</vt:lpstr>
      <vt:lpstr>PowerPoint-presentatie</vt:lpstr>
      <vt:lpstr>Safety and Health</vt:lpstr>
      <vt:lpstr>PowerPoint-presentatie</vt:lpstr>
      <vt:lpstr>Scope</vt:lpstr>
      <vt:lpstr>Scope (2015)</vt:lpstr>
      <vt:lpstr>Scope</vt:lpstr>
      <vt:lpstr>Roles and responsibilities</vt:lpstr>
      <vt:lpstr>Purchase</vt:lpstr>
      <vt:lpstr>PowerPoint-presentatie</vt:lpstr>
      <vt:lpstr>Belpaire building</vt:lpstr>
      <vt:lpstr>Facilities</vt:lpstr>
      <vt:lpstr>PowerPoint-presentatie</vt:lpstr>
      <vt:lpstr>Facilities </vt:lpstr>
      <vt:lpstr>Maintenance contracts</vt:lpstr>
      <vt:lpstr>Legislative report</vt:lpstr>
      <vt:lpstr>Tests and certificates</vt:lpstr>
      <vt:lpstr>Conformity Audits</vt:lpstr>
      <vt:lpstr>Performance reports and alarms</vt:lpstr>
      <vt:lpstr>Energy Performance Reporting </vt:lpstr>
      <vt:lpstr>Pilot projects</vt:lpstr>
      <vt:lpstr>Lessons learned</vt:lpstr>
      <vt:lpstr>VAC Bruges 2011</vt:lpstr>
      <vt:lpstr>VAC Bruges 2014</vt:lpstr>
      <vt:lpstr>VAC Bruges 2014</vt:lpstr>
      <vt:lpstr>VAC Bruges 2018</vt:lpstr>
      <vt:lpstr>VAC Bruges Lessons Learned</vt:lpstr>
      <vt:lpstr>PowerPoint-presentatie</vt:lpstr>
      <vt:lpstr>        Dashboards</vt:lpstr>
      <vt:lpstr>PowerPoint-presentatie</vt:lpstr>
      <vt:lpstr>PowerPoint-presentatie</vt:lpstr>
      <vt:lpstr>Management review</vt:lpstr>
      <vt:lpstr>Energy consumption [ kWh pr /workplace]</vt:lpstr>
      <vt:lpstr>Energy consumption ISO 2023</vt:lpstr>
      <vt:lpstr>Rising energy costs vs. energy management</vt:lpstr>
      <vt:lpstr>Bedankt  Vragen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 Taeye Stefaan</dc:creator>
  <cp:lastModifiedBy>Moens Tine</cp:lastModifiedBy>
  <cp:revision>4</cp:revision>
  <dcterms:created xsi:type="dcterms:W3CDTF">2019-10-14T07:08:02Z</dcterms:created>
  <dcterms:modified xsi:type="dcterms:W3CDTF">2024-08-01T14:15:12Z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a18c4963-f108-4be1-baf4-c1ce7030e311</vt:lpwstr>
  </property>
  <property fmtid="{D5CDD505-2E9C-101B-9397-08002B2CF9AE}" pid="3" name="ContentTypeId">
    <vt:lpwstr>0x010100049E128F0932C442974C90BBA2AF332E</vt:lpwstr>
  </property>
</Properties>
</file>