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256" r:id="rId5"/>
    <p:sldId id="544" r:id="rId6"/>
    <p:sldId id="530" r:id="rId7"/>
    <p:sldId id="534" r:id="rId8"/>
    <p:sldId id="535" r:id="rId9"/>
    <p:sldId id="579" r:id="rId10"/>
    <p:sldId id="580" r:id="rId11"/>
    <p:sldId id="548" r:id="rId12"/>
    <p:sldId id="549" r:id="rId13"/>
    <p:sldId id="556" r:id="rId14"/>
    <p:sldId id="546" r:id="rId15"/>
    <p:sldId id="624" r:id="rId16"/>
    <p:sldId id="557" r:id="rId17"/>
    <p:sldId id="558" r:id="rId18"/>
    <p:sldId id="559" r:id="rId19"/>
    <p:sldId id="560" r:id="rId20"/>
    <p:sldId id="581" r:id="rId21"/>
    <p:sldId id="541" r:id="rId22"/>
    <p:sldId id="582" r:id="rId23"/>
    <p:sldId id="621" r:id="rId24"/>
    <p:sldId id="622" r:id="rId25"/>
    <p:sldId id="623" r:id="rId26"/>
    <p:sldId id="583" r:id="rId27"/>
    <p:sldId id="618" r:id="rId28"/>
    <p:sldId id="619" r:id="rId29"/>
    <p:sldId id="620" r:id="rId30"/>
    <p:sldId id="533" r:id="rId31"/>
    <p:sldId id="584" r:id="rId32"/>
    <p:sldId id="550" r:id="rId33"/>
    <p:sldId id="570" r:id="rId34"/>
    <p:sldId id="586" r:id="rId35"/>
    <p:sldId id="589" r:id="rId36"/>
    <p:sldId id="590" r:id="rId37"/>
    <p:sldId id="591" r:id="rId38"/>
    <p:sldId id="625" r:id="rId39"/>
    <p:sldId id="593" r:id="rId40"/>
    <p:sldId id="594" r:id="rId41"/>
    <p:sldId id="595" r:id="rId42"/>
    <p:sldId id="596" r:id="rId43"/>
    <p:sldId id="597" r:id="rId44"/>
    <p:sldId id="598" r:id="rId45"/>
    <p:sldId id="599" r:id="rId46"/>
    <p:sldId id="600" r:id="rId47"/>
    <p:sldId id="601" r:id="rId48"/>
    <p:sldId id="602" r:id="rId49"/>
    <p:sldId id="603" r:id="rId50"/>
    <p:sldId id="604" r:id="rId51"/>
    <p:sldId id="605" r:id="rId52"/>
    <p:sldId id="606" r:id="rId53"/>
    <p:sldId id="607" r:id="rId54"/>
    <p:sldId id="608" r:id="rId55"/>
    <p:sldId id="609" r:id="rId56"/>
    <p:sldId id="610" r:id="rId57"/>
    <p:sldId id="611" r:id="rId58"/>
    <p:sldId id="613" r:id="rId59"/>
    <p:sldId id="614" r:id="rId60"/>
    <p:sldId id="577" r:id="rId61"/>
    <p:sldId id="615" r:id="rId62"/>
    <p:sldId id="616" r:id="rId63"/>
    <p:sldId id="551" r:id="rId64"/>
    <p:sldId id="525" r:id="rId65"/>
    <p:sldId id="552" r:id="rId66"/>
    <p:sldId id="523" r:id="rId67"/>
    <p:sldId id="553" r:id="rId68"/>
    <p:sldId id="555" r:id="rId69"/>
    <p:sldId id="524" r:id="rId70"/>
    <p:sldId id="617" r:id="rId71"/>
  </p:sldIdLst>
  <p:sldSz cx="12192000" cy="6858000"/>
  <p:notesSz cx="6858000" cy="9144000"/>
  <p:custDataLst>
    <p:tags r:id="rId73"/>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gs Martine" initials="BM" lastIdx="1" clrIdx="0">
    <p:extLst>
      <p:ext uri="{19B8F6BF-5375-455C-9EA6-DF929625EA0E}">
        <p15:presenceInfo xmlns:p15="http://schemas.microsoft.com/office/powerpoint/2012/main" userId="S::martine.borgs@vlaanderen.be::39a35098-8bac-4d22-b568-70509a7b6b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E6E6E6"/>
    <a:srgbClr val="FFFFA7"/>
    <a:srgbClr val="FFEB00"/>
    <a:srgbClr val="FFFFD1"/>
    <a:srgbClr val="F3FF99"/>
    <a:srgbClr val="FFFF53"/>
    <a:srgbClr val="E7E2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3DA66-CDB5-4829-BDB8-769C8B4CA714}" v="278" dt="2024-07-04T11:36:51.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1069" autoAdjust="0"/>
  </p:normalViewPr>
  <p:slideViewPr>
    <p:cSldViewPr snapToGrid="0">
      <p:cViewPr varScale="1">
        <p:scale>
          <a:sx n="57" d="100"/>
          <a:sy n="57" d="100"/>
        </p:scale>
        <p:origin x="10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6FF54-D1E4-411A-BCE1-D9C60EFFFA01}" type="datetimeFigureOut">
              <a:rPr lang="nl-BE" smtClean="0"/>
              <a:t>30/07/2024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7176F-974A-4F6B-9A13-297B55A8AA4D}" type="slidenum">
              <a:rPr lang="nl-BE" smtClean="0"/>
              <a:t>‹nr.›</a:t>
            </a:fld>
            <a:endParaRPr lang="nl-BE"/>
          </a:p>
        </p:txBody>
      </p:sp>
    </p:spTree>
    <p:extLst>
      <p:ext uri="{BB962C8B-B14F-4D97-AF65-F5344CB8AC3E}">
        <p14:creationId xmlns:p14="http://schemas.microsoft.com/office/powerpoint/2010/main" val="414105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1</a:t>
            </a:fld>
            <a:endParaRPr lang="nl-BE"/>
          </a:p>
        </p:txBody>
      </p:sp>
    </p:spTree>
    <p:extLst>
      <p:ext uri="{BB962C8B-B14F-4D97-AF65-F5344CB8AC3E}">
        <p14:creationId xmlns:p14="http://schemas.microsoft.com/office/powerpoint/2010/main" val="345894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46</a:t>
            </a:fld>
            <a:endParaRPr lang="nl-BE"/>
          </a:p>
        </p:txBody>
      </p:sp>
    </p:spTree>
    <p:extLst>
      <p:ext uri="{BB962C8B-B14F-4D97-AF65-F5344CB8AC3E}">
        <p14:creationId xmlns:p14="http://schemas.microsoft.com/office/powerpoint/2010/main" val="397230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51</a:t>
            </a:fld>
            <a:endParaRPr lang="nl-BE"/>
          </a:p>
        </p:txBody>
      </p:sp>
    </p:spTree>
    <p:extLst>
      <p:ext uri="{BB962C8B-B14F-4D97-AF65-F5344CB8AC3E}">
        <p14:creationId xmlns:p14="http://schemas.microsoft.com/office/powerpoint/2010/main" val="2804261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62</a:t>
            </a:fld>
            <a:endParaRPr lang="nl-BE"/>
          </a:p>
        </p:txBody>
      </p:sp>
    </p:spTree>
    <p:extLst>
      <p:ext uri="{BB962C8B-B14F-4D97-AF65-F5344CB8AC3E}">
        <p14:creationId xmlns:p14="http://schemas.microsoft.com/office/powerpoint/2010/main" val="64344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4</a:t>
            </a:fld>
            <a:endParaRPr lang="nl-BE"/>
          </a:p>
        </p:txBody>
      </p:sp>
    </p:spTree>
    <p:extLst>
      <p:ext uri="{BB962C8B-B14F-4D97-AF65-F5344CB8AC3E}">
        <p14:creationId xmlns:p14="http://schemas.microsoft.com/office/powerpoint/2010/main" val="384318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solidFill>
                  <a:schemeClr val="tx1"/>
                </a:solidFill>
                <a:latin typeface="FlandersArtSans-Medium" panose="00000600000000000000" pitchFamily="2" charset="0"/>
              </a:rPr>
              <a:t>Opdracht-omschrijving: </a:t>
            </a:r>
            <a:r>
              <a:rPr lang="nl-BE" i="1" dirty="0">
                <a:latin typeface="FlandersArtSans-Light" panose="00000400000000000000" pitchFamily="2" charset="0"/>
              </a:rPr>
              <a:t>GRO, circulair, ..</a:t>
            </a:r>
          </a:p>
          <a:p>
            <a:pPr marL="285750" indent="-285750">
              <a:buFontTx/>
              <a:buChar char="-"/>
            </a:pPr>
            <a:r>
              <a:rPr lang="nl-BE" sz="1200" dirty="0">
                <a:solidFill>
                  <a:schemeClr val="tx1"/>
                </a:solidFill>
                <a:latin typeface="FlandersArtSans-Medium" panose="00000600000000000000" pitchFamily="2" charset="0"/>
              </a:rPr>
              <a:t>Procedure: </a:t>
            </a:r>
            <a:r>
              <a:rPr lang="nl-BE" i="1" dirty="0">
                <a:latin typeface="FlandersArtSans-Light" panose="00000400000000000000" pitchFamily="2" charset="0"/>
              </a:rPr>
              <a:t>Klassiek: aanstelling ontwerpteam/uitvoerder, Design &amp; </a:t>
            </a:r>
            <a:r>
              <a:rPr lang="nl-BE" i="1" dirty="0" err="1">
                <a:latin typeface="FlandersArtSans-Light" panose="00000400000000000000" pitchFamily="2" charset="0"/>
              </a:rPr>
              <a:t>Build</a:t>
            </a:r>
            <a:r>
              <a:rPr lang="nl-BE" i="1" dirty="0">
                <a:latin typeface="FlandersArtSans-Light" panose="00000400000000000000" pitchFamily="2" charset="0"/>
              </a:rPr>
              <a:t>, Geïntegreerde opdrachten/bouwteam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200" dirty="0">
                <a:solidFill>
                  <a:schemeClr val="tx1"/>
                </a:solidFill>
                <a:latin typeface="FlandersArtSans-Medium" panose="00000600000000000000" pitchFamily="2" charset="0"/>
              </a:rPr>
              <a:t>Beoordeling: </a:t>
            </a:r>
            <a:r>
              <a:rPr lang="nl-BE" i="1" dirty="0" err="1">
                <a:latin typeface="FlandersArtSans-Light" panose="00000400000000000000" pitchFamily="2" charset="0"/>
              </a:rPr>
              <a:t>Projectspecifieke</a:t>
            </a:r>
            <a:r>
              <a:rPr lang="nl-BE" i="1" dirty="0">
                <a:latin typeface="FlandersArtSans-Light" panose="00000400000000000000" pitchFamily="2" charset="0"/>
              </a:rPr>
              <a:t> aanpak gevraagd met voorbeelden.</a:t>
            </a:r>
          </a:p>
          <a:p>
            <a:pPr marL="285750" indent="-285750">
              <a:buFontTx/>
              <a:buChar char="-"/>
            </a:pPr>
            <a:endParaRPr lang="nl-BE" sz="1200" dirty="0">
              <a:solidFill>
                <a:schemeClr val="tx1"/>
              </a:solidFill>
              <a:latin typeface="FlandersArtSans-Medium" panose="00000600000000000000" pitchFamily="2" charset="0"/>
            </a:endParaRPr>
          </a:p>
          <a:p>
            <a:endParaRPr lang="nl-BE" dirty="0"/>
          </a:p>
        </p:txBody>
      </p:sp>
      <p:sp>
        <p:nvSpPr>
          <p:cNvPr id="4" name="Slide Number Placeholder 3"/>
          <p:cNvSpPr>
            <a:spLocks noGrp="1"/>
          </p:cNvSpPr>
          <p:nvPr>
            <p:ph type="sldNum" sz="quarter" idx="5"/>
          </p:nvPr>
        </p:nvSpPr>
        <p:spPr/>
        <p:txBody>
          <a:bodyPr/>
          <a:lstStyle/>
          <a:p>
            <a:fld id="{FAE7176F-974A-4F6B-9A13-297B55A8AA4D}" type="slidenum">
              <a:rPr lang="nl-BE" smtClean="0"/>
              <a:t>9</a:t>
            </a:fld>
            <a:endParaRPr lang="nl-BE"/>
          </a:p>
        </p:txBody>
      </p:sp>
    </p:spTree>
    <p:extLst>
      <p:ext uri="{BB962C8B-B14F-4D97-AF65-F5344CB8AC3E}">
        <p14:creationId xmlns:p14="http://schemas.microsoft.com/office/powerpoint/2010/main" val="206858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28</a:t>
            </a:fld>
            <a:endParaRPr lang="nl-BE"/>
          </a:p>
        </p:txBody>
      </p:sp>
    </p:spTree>
    <p:extLst>
      <p:ext uri="{BB962C8B-B14F-4D97-AF65-F5344CB8AC3E}">
        <p14:creationId xmlns:p14="http://schemas.microsoft.com/office/powerpoint/2010/main" val="392963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29</a:t>
            </a:fld>
            <a:endParaRPr lang="nl-BE"/>
          </a:p>
        </p:txBody>
      </p:sp>
    </p:spTree>
    <p:extLst>
      <p:ext uri="{BB962C8B-B14F-4D97-AF65-F5344CB8AC3E}">
        <p14:creationId xmlns:p14="http://schemas.microsoft.com/office/powerpoint/2010/main" val="93105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Lukt niet met EPB-eisen:</a:t>
            </a:r>
          </a:p>
          <a:p>
            <a:r>
              <a:rPr lang="nl-BE" dirty="0"/>
              <a:t>tussen wooneenheden en ruimten met een andere bestemming : 0,6 </a:t>
            </a:r>
          </a:p>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38</a:t>
            </a:fld>
            <a:endParaRPr lang="nl-BE"/>
          </a:p>
        </p:txBody>
      </p:sp>
    </p:spTree>
    <p:extLst>
      <p:ext uri="{BB962C8B-B14F-4D97-AF65-F5344CB8AC3E}">
        <p14:creationId xmlns:p14="http://schemas.microsoft.com/office/powerpoint/2010/main" val="346127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Pulsie</a:t>
            </a:r>
            <a:r>
              <a:rPr lang="nl-BE" dirty="0"/>
              <a:t> aan de gevel, extractie aan de kern, verwarming en koeling via klimaatplafonds. </a:t>
            </a:r>
          </a:p>
          <a:p>
            <a:r>
              <a:rPr lang="nl-BE" dirty="0"/>
              <a:t>De kanalen hiervoor zitten zowel in de schachten ter hoogte van de kern als de ventilatieschachten aan de gevel reeds klaar aangezien de nieuwe verdiepingen tussen de reeds geïnstalleerde verdiepingen in zitten. Van deze hoofdkanalen wordt afgetakt.</a:t>
            </a:r>
          </a:p>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39</a:t>
            </a:fld>
            <a:endParaRPr lang="nl-BE"/>
          </a:p>
        </p:txBody>
      </p:sp>
    </p:spTree>
    <p:extLst>
      <p:ext uri="{BB962C8B-B14F-4D97-AF65-F5344CB8AC3E}">
        <p14:creationId xmlns:p14="http://schemas.microsoft.com/office/powerpoint/2010/main" val="161262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Lukt niet met EPB-eisen:</a:t>
            </a:r>
          </a:p>
          <a:p>
            <a:r>
              <a:rPr lang="nl-BE" dirty="0"/>
              <a:t>tussen wooneenheden en ruimten met een andere bestemming : 0,6 </a:t>
            </a:r>
          </a:p>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40</a:t>
            </a:fld>
            <a:endParaRPr lang="nl-BE"/>
          </a:p>
        </p:txBody>
      </p:sp>
    </p:spTree>
    <p:extLst>
      <p:ext uri="{BB962C8B-B14F-4D97-AF65-F5344CB8AC3E}">
        <p14:creationId xmlns:p14="http://schemas.microsoft.com/office/powerpoint/2010/main" val="253497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AE7176F-974A-4F6B-9A13-297B55A8AA4D}" type="slidenum">
              <a:rPr lang="nl-BE" smtClean="0"/>
              <a:t>45</a:t>
            </a:fld>
            <a:endParaRPr lang="nl-BE"/>
          </a:p>
        </p:txBody>
      </p:sp>
    </p:spTree>
    <p:extLst>
      <p:ext uri="{BB962C8B-B14F-4D97-AF65-F5344CB8AC3E}">
        <p14:creationId xmlns:p14="http://schemas.microsoft.com/office/powerpoint/2010/main" val="3843188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2C16A-25CC-4BD1-AFC8-7D6FB3BEB44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F212BBC-B420-4910-B394-E30D5CDFB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58E7DF0-B38C-4B15-B5A8-08B6C02B1141}"/>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5" name="Tijdelijke aanduiding voor voettekst 4">
            <a:extLst>
              <a:ext uri="{FF2B5EF4-FFF2-40B4-BE49-F238E27FC236}">
                <a16:creationId xmlns:a16="http://schemas.microsoft.com/office/drawing/2014/main" id="{2A686A84-276B-4440-9E42-49721043DD9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8962371-0605-45ED-B12D-39248CDCF506}"/>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23680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D4246-4D6B-49B2-8925-37C1C1ACB8B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BFCC25F-5330-46AE-B56F-1F1DE76E1FE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DEB865E-8BC3-4A55-B848-76B7DB91FC27}"/>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5" name="Tijdelijke aanduiding voor voettekst 4">
            <a:extLst>
              <a:ext uri="{FF2B5EF4-FFF2-40B4-BE49-F238E27FC236}">
                <a16:creationId xmlns:a16="http://schemas.microsoft.com/office/drawing/2014/main" id="{D4254DA3-0E68-44C4-870C-1BBE383EFEC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4071587-FFE4-4675-B2ED-AEF63C3AAC89}"/>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211621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769F34-01BD-430D-8A42-F4E1830946A2}"/>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F1C7E68-744E-4811-B19E-C10E9601D3F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2382851-F18F-46F9-9596-2F0D8EF872F4}"/>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5" name="Tijdelijke aanduiding voor voettekst 4">
            <a:extLst>
              <a:ext uri="{FF2B5EF4-FFF2-40B4-BE49-F238E27FC236}">
                <a16:creationId xmlns:a16="http://schemas.microsoft.com/office/drawing/2014/main" id="{830559EA-9089-4EB3-AF92-1500791E4A8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123B063-6BB4-4D4F-BF80-8E603D08654A}"/>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100523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4942D-3C9D-43FB-BF54-804C977C663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B96AC9B-0A5F-4588-A773-D2408CB54FE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C41D94D-AD9D-40EC-9682-68FF9E4E8727}"/>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5" name="Tijdelijke aanduiding voor voettekst 4">
            <a:extLst>
              <a:ext uri="{FF2B5EF4-FFF2-40B4-BE49-F238E27FC236}">
                <a16:creationId xmlns:a16="http://schemas.microsoft.com/office/drawing/2014/main" id="{B065D62D-D5D0-4531-9474-3F5E5E4B3D2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90C7639-663B-40FB-B1EF-89FD25939240}"/>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130805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85236-1956-432B-866F-CD71A95A877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4272366-32E9-47E5-B455-6075AFB9C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127EF3B-66DC-4A93-83B4-2882013F642A}"/>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5" name="Tijdelijke aanduiding voor voettekst 4">
            <a:extLst>
              <a:ext uri="{FF2B5EF4-FFF2-40B4-BE49-F238E27FC236}">
                <a16:creationId xmlns:a16="http://schemas.microsoft.com/office/drawing/2014/main" id="{88A28B7B-3BCD-4E0B-83DF-D4280948473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2007FD-0884-41B9-9B89-BB4942E090EF}"/>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178384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CA619-DC79-42F7-AD68-813CFDB3618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FE7706D-C454-4CE1-B345-5A355388EEA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DAFEBB6-D6F9-43E6-B461-AFE7CBD41F5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4135348C-0ABD-4E88-9021-C4606E51C364}"/>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6" name="Tijdelijke aanduiding voor voettekst 5">
            <a:extLst>
              <a:ext uri="{FF2B5EF4-FFF2-40B4-BE49-F238E27FC236}">
                <a16:creationId xmlns:a16="http://schemas.microsoft.com/office/drawing/2014/main" id="{1F014409-A553-487D-B08D-A06F636CCBC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633ED89-A0F5-4F6D-88C7-CC466E5B216A}"/>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394524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82FF3-A5DC-45CC-86D5-4A22B646FB07}"/>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DEE625C-F6C4-4699-AE6A-7C0666041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383BD43-9790-4BCC-ABD5-6F46FD98E2A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F53F12C1-8E80-4AC1-A7FE-EEAFD6E40E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E457065-E84B-4264-8543-B1DBAFF532D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36D1412-2E49-4CCF-A20D-D07E880468D0}"/>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8" name="Tijdelijke aanduiding voor voettekst 7">
            <a:extLst>
              <a:ext uri="{FF2B5EF4-FFF2-40B4-BE49-F238E27FC236}">
                <a16:creationId xmlns:a16="http://schemas.microsoft.com/office/drawing/2014/main" id="{44BB0E49-9480-4EA9-97A6-41E90732BF2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CA7A0ED8-1966-4939-A5B8-F6B1D6685B2B}"/>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278076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CFC66-56D6-497A-B5F3-350AE798D2F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FDD80D4-417C-45F5-BE69-EEB0DF39BDBD}"/>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4" name="Tijdelijke aanduiding voor voettekst 3">
            <a:extLst>
              <a:ext uri="{FF2B5EF4-FFF2-40B4-BE49-F238E27FC236}">
                <a16:creationId xmlns:a16="http://schemas.microsoft.com/office/drawing/2014/main" id="{57D13C46-CF3F-4B7E-BD11-3D7707DBD633}"/>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229EFE50-42A3-48A2-9B89-1A6684F258D8}"/>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108161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498D64A-C86C-4F0E-B447-554489596BC9}"/>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3" name="Tijdelijke aanduiding voor voettekst 2">
            <a:extLst>
              <a:ext uri="{FF2B5EF4-FFF2-40B4-BE49-F238E27FC236}">
                <a16:creationId xmlns:a16="http://schemas.microsoft.com/office/drawing/2014/main" id="{FD4AADE2-EBDB-46FF-AEA4-8EFE8AAF19F2}"/>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FC492DA-585F-48AF-982A-558972ACD85E}"/>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301007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36F31-FF93-4F9D-BE54-CD4FC914E3E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C2A48B9-3626-4C80-ACE5-33207167C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F83B887-9717-48BE-A012-8D3370E04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4EB6E6-F4D2-4561-BF6F-912C881384AA}"/>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6" name="Tijdelijke aanduiding voor voettekst 5">
            <a:extLst>
              <a:ext uri="{FF2B5EF4-FFF2-40B4-BE49-F238E27FC236}">
                <a16:creationId xmlns:a16="http://schemas.microsoft.com/office/drawing/2014/main" id="{CCF5A72D-AA0F-4856-8EE3-28B8C1ABBAE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8ABA44F-286A-41D6-8557-97115282CB5D}"/>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140048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19EBE-2390-43CC-9171-C1C3EE6CDC7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9F336A4-A7EC-4189-B672-D9668EBB4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A4F6FA5-8839-4BE1-9F75-58D282AA7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E7EBCB1-ACBC-4CFC-83B2-B5357BE40C3D}"/>
              </a:ext>
            </a:extLst>
          </p:cNvPr>
          <p:cNvSpPr>
            <a:spLocks noGrp="1"/>
          </p:cNvSpPr>
          <p:nvPr>
            <p:ph type="dt" sz="half" idx="10"/>
          </p:nvPr>
        </p:nvSpPr>
        <p:spPr/>
        <p:txBody>
          <a:bodyPr/>
          <a:lstStyle/>
          <a:p>
            <a:fld id="{B7EE8FA8-AF62-409B-B3CB-7BB85417A1AB}" type="datetimeFigureOut">
              <a:rPr lang="nl-BE" smtClean="0"/>
              <a:t>30/07/2024</a:t>
            </a:fld>
            <a:endParaRPr lang="nl-BE"/>
          </a:p>
        </p:txBody>
      </p:sp>
      <p:sp>
        <p:nvSpPr>
          <p:cNvPr id="6" name="Tijdelijke aanduiding voor voettekst 5">
            <a:extLst>
              <a:ext uri="{FF2B5EF4-FFF2-40B4-BE49-F238E27FC236}">
                <a16:creationId xmlns:a16="http://schemas.microsoft.com/office/drawing/2014/main" id="{DEC88063-1D55-47D2-85B2-98905D8C314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1ED0F22-49CC-45E0-A143-CDEBE7B8DCB0}"/>
              </a:ext>
            </a:extLst>
          </p:cNvPr>
          <p:cNvSpPr>
            <a:spLocks noGrp="1"/>
          </p:cNvSpPr>
          <p:nvPr>
            <p:ph type="sldNum" sz="quarter" idx="12"/>
          </p:nvPr>
        </p:nvSpPr>
        <p:spPr/>
        <p:txBody>
          <a:bodyPr/>
          <a:lstStyle/>
          <a:p>
            <a:fld id="{0D6A7B89-943C-441E-801A-F7A226EE8320}" type="slidenum">
              <a:rPr lang="nl-BE" smtClean="0"/>
              <a:t>‹nr.›</a:t>
            </a:fld>
            <a:endParaRPr lang="nl-BE"/>
          </a:p>
        </p:txBody>
      </p:sp>
    </p:spTree>
    <p:extLst>
      <p:ext uri="{BB962C8B-B14F-4D97-AF65-F5344CB8AC3E}">
        <p14:creationId xmlns:p14="http://schemas.microsoft.com/office/powerpoint/2010/main" val="275803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7952C82-3938-4E63-B65D-9C8CAE050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772E9A0-6A56-4F8C-B838-70E370BC6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E4C05AE-E755-4CE5-820E-FC8F5073E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E8FA8-AF62-409B-B3CB-7BB85417A1AB}" type="datetimeFigureOut">
              <a:rPr lang="nl-BE" smtClean="0"/>
              <a:t>30/07/2024</a:t>
            </a:fld>
            <a:endParaRPr lang="nl-BE"/>
          </a:p>
        </p:txBody>
      </p:sp>
      <p:sp>
        <p:nvSpPr>
          <p:cNvPr id="5" name="Tijdelijke aanduiding voor voettekst 4">
            <a:extLst>
              <a:ext uri="{FF2B5EF4-FFF2-40B4-BE49-F238E27FC236}">
                <a16:creationId xmlns:a16="http://schemas.microsoft.com/office/drawing/2014/main" id="{FB0ECE4D-F4BD-419F-BE7C-5EA566F89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5F60611-3B31-4662-BBF8-A00956672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A7B89-943C-441E-801A-F7A226EE8320}" type="slidenum">
              <a:rPr lang="nl-BE" smtClean="0"/>
              <a:t>‹nr.›</a:t>
            </a:fld>
            <a:endParaRPr lang="nl-BE"/>
          </a:p>
        </p:txBody>
      </p:sp>
    </p:spTree>
    <p:extLst>
      <p:ext uri="{BB962C8B-B14F-4D97-AF65-F5344CB8AC3E}">
        <p14:creationId xmlns:p14="http://schemas.microsoft.com/office/powerpoint/2010/main" val="3396591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68.pn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11.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01.jpeg"/><Relationship Id="rId4" Type="http://schemas.openxmlformats.org/officeDocument/2006/relationships/image" Target="../media/image100.JPG"/></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04.jpe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99D96-037B-43F4-835E-87E037778457}"/>
              </a:ext>
            </a:extLst>
          </p:cNvPr>
          <p:cNvSpPr>
            <a:spLocks noGrp="1"/>
          </p:cNvSpPr>
          <p:nvPr>
            <p:ph type="ctrTitle"/>
          </p:nvPr>
        </p:nvSpPr>
        <p:spPr>
          <a:xfrm>
            <a:off x="0" y="1122363"/>
            <a:ext cx="12192000" cy="2387600"/>
          </a:xfrm>
        </p:spPr>
        <p:txBody>
          <a:bodyPr/>
          <a:lstStyle/>
          <a:p>
            <a:r>
              <a:rPr lang="nl-BE" dirty="0" err="1">
                <a:latin typeface="FlandersArtSans-Medium" panose="00000600000000000000" pitchFamily="2" charset="0"/>
              </a:rPr>
              <a:t>Sustainable</a:t>
            </a:r>
            <a:r>
              <a:rPr lang="nl-BE" dirty="0">
                <a:latin typeface="FlandersArtSans-Medium" panose="00000600000000000000" pitchFamily="2" charset="0"/>
              </a:rPr>
              <a:t> Construction at HFB</a:t>
            </a:r>
          </a:p>
        </p:txBody>
      </p:sp>
      <p:sp>
        <p:nvSpPr>
          <p:cNvPr id="3" name="Ondertitel 2">
            <a:extLst>
              <a:ext uri="{FF2B5EF4-FFF2-40B4-BE49-F238E27FC236}">
                <a16:creationId xmlns:a16="http://schemas.microsoft.com/office/drawing/2014/main" id="{B3C1C8E7-1A38-46D7-B0F6-377A500E6E5A}"/>
              </a:ext>
            </a:extLst>
          </p:cNvPr>
          <p:cNvSpPr>
            <a:spLocks noGrp="1"/>
          </p:cNvSpPr>
          <p:nvPr>
            <p:ph type="subTitle" idx="1"/>
          </p:nvPr>
        </p:nvSpPr>
        <p:spPr/>
        <p:txBody>
          <a:bodyPr/>
          <a:lstStyle/>
          <a:p>
            <a:endParaRPr lang="nl-BE" dirty="0"/>
          </a:p>
        </p:txBody>
      </p:sp>
      <p:sp>
        <p:nvSpPr>
          <p:cNvPr id="4" name="Rechthoek 3">
            <a:extLst>
              <a:ext uri="{FF2B5EF4-FFF2-40B4-BE49-F238E27FC236}">
                <a16:creationId xmlns:a16="http://schemas.microsoft.com/office/drawing/2014/main" id="{B27C2F58-3414-4E2A-9AA6-264CD29A3AE2}"/>
              </a:ext>
            </a:extLst>
          </p:cNvPr>
          <p:cNvSpPr/>
          <p:nvPr/>
        </p:nvSpPr>
        <p:spPr>
          <a:xfrm>
            <a:off x="0" y="3509963"/>
            <a:ext cx="12192000" cy="3348037"/>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Afbeelding met tekst, teken, illustratie&#10;&#10;Automatisch gegenereerde beschrijving">
            <a:extLst>
              <a:ext uri="{FF2B5EF4-FFF2-40B4-BE49-F238E27FC236}">
                <a16:creationId xmlns:a16="http://schemas.microsoft.com/office/drawing/2014/main" id="{BF0BBB16-3FB1-48E0-96AC-257605DDE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600" y="6323894"/>
            <a:ext cx="1167543" cy="285021"/>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08637D9D-2865-447C-92AD-CC2EE60DE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57" y="6197969"/>
            <a:ext cx="1163876" cy="536872"/>
          </a:xfrm>
          <a:prstGeom prst="rect">
            <a:avLst/>
          </a:prstGeom>
        </p:spPr>
      </p:pic>
      <p:sp>
        <p:nvSpPr>
          <p:cNvPr id="5" name="Tekstvak 4">
            <a:extLst>
              <a:ext uri="{FF2B5EF4-FFF2-40B4-BE49-F238E27FC236}">
                <a16:creationId xmlns:a16="http://schemas.microsoft.com/office/drawing/2014/main" id="{7F9B2FA1-CA0E-58F0-70D5-008054FCEC86}"/>
              </a:ext>
            </a:extLst>
          </p:cNvPr>
          <p:cNvSpPr txBox="1"/>
          <p:nvPr/>
        </p:nvSpPr>
        <p:spPr>
          <a:xfrm>
            <a:off x="1051510" y="3692451"/>
            <a:ext cx="4033520" cy="1477328"/>
          </a:xfrm>
          <a:prstGeom prst="rect">
            <a:avLst/>
          </a:prstGeom>
          <a:noFill/>
        </p:spPr>
        <p:txBody>
          <a:bodyPr wrap="square" rtlCol="0">
            <a:spAutoFit/>
          </a:bodyPr>
          <a:lstStyle/>
          <a:p>
            <a:r>
              <a:rPr lang="nl-BE" dirty="0">
                <a:latin typeface="FlandersArtSans-Medium" panose="00000600000000000000" pitchFamily="2" charset="0"/>
              </a:rPr>
              <a:t>Eliah Mallants</a:t>
            </a:r>
          </a:p>
          <a:p>
            <a:r>
              <a:rPr lang="nl-BE" dirty="0">
                <a:latin typeface="FlandersArtSans-Light" panose="00000400000000000000" pitchFamily="2" charset="0"/>
              </a:rPr>
              <a:t>Consulent duurzaam bouwen</a:t>
            </a:r>
          </a:p>
          <a:p>
            <a:r>
              <a:rPr lang="nl-BE" dirty="0">
                <a:latin typeface="FlandersArtSans-Light" panose="00000400000000000000" pitchFamily="2" charset="0"/>
              </a:rPr>
              <a:t>Het Facilitair Bedrijf</a:t>
            </a:r>
          </a:p>
          <a:p>
            <a:endParaRPr lang="nl-BE" dirty="0">
              <a:latin typeface="FlandersArtSans-Light" panose="00000400000000000000" pitchFamily="2" charset="0"/>
            </a:endParaRPr>
          </a:p>
          <a:p>
            <a:r>
              <a:rPr lang="nl-BE" dirty="0">
                <a:latin typeface="FlandersArtSans-Light" panose="00000400000000000000" pitchFamily="2" charset="0"/>
              </a:rPr>
              <a:t>4 juli 2024</a:t>
            </a:r>
          </a:p>
        </p:txBody>
      </p:sp>
    </p:spTree>
    <p:custDataLst>
      <p:tags r:id="rId1"/>
    </p:custDataLst>
    <p:extLst>
      <p:ext uri="{BB962C8B-B14F-4D97-AF65-F5344CB8AC3E}">
        <p14:creationId xmlns:p14="http://schemas.microsoft.com/office/powerpoint/2010/main" val="85856836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BF40C-6281-466F-ADB3-DCCCC4B8423A}"/>
              </a:ext>
            </a:extLst>
          </p:cNvPr>
          <p:cNvSpPr>
            <a:spLocks noGrp="1"/>
          </p:cNvSpPr>
          <p:nvPr>
            <p:ph type="ctrTitle"/>
          </p:nvPr>
        </p:nvSpPr>
        <p:spPr>
          <a:xfrm>
            <a:off x="-176270" y="1708225"/>
            <a:ext cx="12570246" cy="1009497"/>
          </a:xfrm>
          <a:solidFill>
            <a:schemeClr val="bg1">
              <a:lumMod val="95000"/>
            </a:schemeClr>
          </a:solidFill>
          <a:ln w="38100">
            <a:solidFill>
              <a:srgbClr val="FFEB00"/>
            </a:solidFill>
          </a:ln>
        </p:spPr>
        <p:txBody>
          <a:bodyPr>
            <a:normAutofit/>
          </a:bodyPr>
          <a:lstStyle/>
          <a:p>
            <a:r>
              <a:rPr lang="en-US" dirty="0">
                <a:latin typeface="FlandersArtSans-Bold" panose="00000800000000000000" pitchFamily="2" charset="0"/>
              </a:rPr>
              <a:t>How do we </a:t>
            </a:r>
            <a:r>
              <a:rPr lang="en-US" dirty="0" err="1">
                <a:latin typeface="FlandersArtSans-Bold" panose="00000800000000000000" pitchFamily="2" charset="0"/>
              </a:rPr>
              <a:t>realise</a:t>
            </a:r>
            <a:r>
              <a:rPr lang="en-US" dirty="0">
                <a:latin typeface="FlandersArtSans-Bold" panose="00000800000000000000" pitchFamily="2" charset="0"/>
              </a:rPr>
              <a:t> our ambitions?</a:t>
            </a:r>
            <a:endParaRPr lang="nl-BE" dirty="0">
              <a:latin typeface="FlandersArtSans-Bold" panose="00000800000000000000" pitchFamily="2" charset="0"/>
            </a:endParaRPr>
          </a:p>
        </p:txBody>
      </p:sp>
    </p:spTree>
    <p:custDataLst>
      <p:tags r:id="rId1"/>
    </p:custDataLst>
    <p:extLst>
      <p:ext uri="{BB962C8B-B14F-4D97-AF65-F5344CB8AC3E}">
        <p14:creationId xmlns:p14="http://schemas.microsoft.com/office/powerpoint/2010/main" val="4079056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FAD46044-B78E-405B-ADB1-E9083904A4F5}"/>
              </a:ext>
            </a:extLst>
          </p:cNvPr>
          <p:cNvSpPr/>
          <p:nvPr/>
        </p:nvSpPr>
        <p:spPr>
          <a:xfrm>
            <a:off x="-9130" y="3605200"/>
            <a:ext cx="12192000" cy="2977288"/>
          </a:xfrm>
          <a:prstGeom prst="rect">
            <a:avLst/>
          </a:prstGeom>
          <a:solidFill>
            <a:srgbClr val="FFF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CE2A8CD9-B879-4DCB-B3FB-D186FA0368C9}"/>
              </a:ext>
            </a:extLst>
          </p:cNvPr>
          <p:cNvSpPr/>
          <p:nvPr/>
        </p:nvSpPr>
        <p:spPr>
          <a:xfrm>
            <a:off x="-9130" y="242461"/>
            <a:ext cx="12192000" cy="297728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5981AFEE-B69B-41C9-80C6-FAEB1ABBA71E}"/>
              </a:ext>
            </a:extLst>
          </p:cNvPr>
          <p:cNvSpPr/>
          <p:nvPr/>
        </p:nvSpPr>
        <p:spPr>
          <a:xfrm>
            <a:off x="7832673" y="534143"/>
            <a:ext cx="3269447" cy="2413516"/>
          </a:xfrm>
          <a:prstGeom prst="rect">
            <a:avLst/>
          </a:prstGeom>
          <a:solidFill>
            <a:srgbClr val="FFF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85000"/>
                    <a:lumOff val="15000"/>
                  </a:schemeClr>
                </a:solidFill>
                <a:latin typeface="FlandersArtSans-Regular" panose="00000500000000000000" pitchFamily="2" charset="0"/>
              </a:rPr>
              <a:t>Minimum requirements:</a:t>
            </a:r>
          </a:p>
          <a:p>
            <a:pPr marL="285750" indent="-285750">
              <a:buFont typeface="Arial" panose="020B0604020202020204" pitchFamily="34" charset="0"/>
              <a:buChar char="•"/>
            </a:pPr>
            <a:r>
              <a:rPr lang="en-US" dirty="0">
                <a:solidFill>
                  <a:schemeClr val="tx1">
                    <a:lumMod val="85000"/>
                    <a:lumOff val="15000"/>
                  </a:schemeClr>
                </a:solidFill>
                <a:latin typeface="FlandersArtSans-Regular" panose="00000500000000000000" pitchFamily="2" charset="0"/>
              </a:rPr>
              <a:t>Area requirement
Location Requirement
Accessibility
Energy
</a:t>
            </a:r>
            <a:r>
              <a:rPr lang="en-US" b="1" dirty="0">
                <a:solidFill>
                  <a:schemeClr val="tx1">
                    <a:lumMod val="85000"/>
                    <a:lumOff val="15000"/>
                  </a:schemeClr>
                </a:solidFill>
                <a:latin typeface="FlandersArtSans-Regular" panose="00000500000000000000" pitchFamily="2" charset="0"/>
              </a:rPr>
              <a:t>Sustainability</a:t>
            </a:r>
            <a:r>
              <a:rPr lang="en-US" dirty="0">
                <a:solidFill>
                  <a:schemeClr val="tx1">
                    <a:lumMod val="85000"/>
                    <a:lumOff val="15000"/>
                  </a:schemeClr>
                </a:solidFill>
                <a:latin typeface="FlandersArtSans-Regular" panose="00000500000000000000" pitchFamily="2" charset="0"/>
              </a:rPr>
              <a:t>
Timing</a:t>
            </a:r>
            <a:endParaRPr lang="nl-BE" dirty="0">
              <a:solidFill>
                <a:schemeClr val="tx1">
                  <a:lumMod val="85000"/>
                  <a:lumOff val="15000"/>
                </a:schemeClr>
              </a:solidFill>
              <a:latin typeface="FlandersArtSans-Regular" panose="00000500000000000000" pitchFamily="2" charset="0"/>
            </a:endParaRPr>
          </a:p>
        </p:txBody>
      </p:sp>
      <p:sp>
        <p:nvSpPr>
          <p:cNvPr id="7" name="Rechthoek 6">
            <a:extLst>
              <a:ext uri="{FF2B5EF4-FFF2-40B4-BE49-F238E27FC236}">
                <a16:creationId xmlns:a16="http://schemas.microsoft.com/office/drawing/2014/main" id="{7110BA97-BC27-4EEF-BAAF-A919E6D70A88}"/>
              </a:ext>
            </a:extLst>
          </p:cNvPr>
          <p:cNvSpPr/>
          <p:nvPr/>
        </p:nvSpPr>
        <p:spPr>
          <a:xfrm>
            <a:off x="7832673" y="4217761"/>
            <a:ext cx="3269447" cy="1779566"/>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tx1">
                    <a:lumMod val="85000"/>
                    <a:lumOff val="15000"/>
                  </a:schemeClr>
                </a:solidFill>
                <a:latin typeface="FlandersArtSans-Regular" panose="00000500000000000000" pitchFamily="2" charset="0"/>
              </a:rPr>
              <a:t>Score:</a:t>
            </a:r>
          </a:p>
          <a:p>
            <a:pPr marL="285750" indent="-285750">
              <a:buFont typeface="Arial" panose="020B0604020202020204" pitchFamily="34" charset="0"/>
              <a:buChar char="•"/>
            </a:pPr>
            <a:r>
              <a:rPr lang="nl-BE" b="1" dirty="0" err="1">
                <a:solidFill>
                  <a:schemeClr val="tx1">
                    <a:lumMod val="85000"/>
                    <a:lumOff val="15000"/>
                  </a:schemeClr>
                </a:solidFill>
                <a:latin typeface="FlandersArtSans-Regular" panose="00000500000000000000" pitchFamily="2" charset="0"/>
              </a:rPr>
              <a:t>Quality</a:t>
            </a:r>
            <a:r>
              <a:rPr lang="nl-BE" dirty="0">
                <a:solidFill>
                  <a:schemeClr val="tx1">
                    <a:lumMod val="85000"/>
                    <a:lumOff val="15000"/>
                  </a:schemeClr>
                </a:solidFill>
                <a:latin typeface="FlandersArtSans-Regular" panose="00000500000000000000" pitchFamily="2" charset="0"/>
              </a:rPr>
              <a:t>
Total </a:t>
            </a:r>
            <a:r>
              <a:rPr lang="nl-BE" dirty="0" err="1">
                <a:solidFill>
                  <a:schemeClr val="tx1">
                    <a:lumMod val="85000"/>
                    <a:lumOff val="15000"/>
                  </a:schemeClr>
                </a:solidFill>
                <a:latin typeface="FlandersArtSans-Regular" panose="00000500000000000000" pitchFamily="2" charset="0"/>
              </a:rPr>
              <a:t>cost</a:t>
            </a:r>
            <a:r>
              <a:rPr lang="nl-BE" dirty="0">
                <a:solidFill>
                  <a:schemeClr val="tx1">
                    <a:lumMod val="85000"/>
                    <a:lumOff val="15000"/>
                  </a:schemeClr>
                </a:solidFill>
                <a:latin typeface="FlandersArtSans-Regular" panose="00000500000000000000" pitchFamily="2" charset="0"/>
              </a:rPr>
              <a:t> (incl. maintenance)
</a:t>
            </a:r>
            <a:r>
              <a:rPr lang="nl-BE" dirty="0" err="1">
                <a:solidFill>
                  <a:schemeClr val="tx1">
                    <a:lumMod val="85000"/>
                    <a:lumOff val="15000"/>
                  </a:schemeClr>
                </a:solidFill>
                <a:latin typeface="FlandersArtSans-Regular" panose="00000500000000000000" pitchFamily="2" charset="0"/>
              </a:rPr>
              <a:t>Location</a:t>
            </a:r>
            <a:endParaRPr lang="nl-BE" dirty="0">
              <a:solidFill>
                <a:schemeClr val="tx1">
                  <a:lumMod val="85000"/>
                  <a:lumOff val="15000"/>
                </a:schemeClr>
              </a:solidFill>
              <a:latin typeface="FlandersArtSans-Regular" panose="00000500000000000000" pitchFamily="2" charset="0"/>
            </a:endParaRPr>
          </a:p>
        </p:txBody>
      </p:sp>
      <p:sp>
        <p:nvSpPr>
          <p:cNvPr id="10" name="Rechthoek 9">
            <a:extLst>
              <a:ext uri="{FF2B5EF4-FFF2-40B4-BE49-F238E27FC236}">
                <a16:creationId xmlns:a16="http://schemas.microsoft.com/office/drawing/2014/main" id="{07AD404C-1BEA-4756-946A-43C285CD0313}"/>
              </a:ext>
            </a:extLst>
          </p:cNvPr>
          <p:cNvSpPr/>
          <p:nvPr/>
        </p:nvSpPr>
        <p:spPr>
          <a:xfrm>
            <a:off x="5038219" y="242461"/>
            <a:ext cx="2087589" cy="297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00" dirty="0" err="1">
                <a:solidFill>
                  <a:schemeClr val="tx1">
                    <a:lumMod val="85000"/>
                    <a:lumOff val="15000"/>
                  </a:schemeClr>
                </a:solidFill>
                <a:latin typeface="FlandersArtSans-Medium" panose="00000600000000000000" pitchFamily="2" charset="0"/>
              </a:rPr>
              <a:t>Achievable</a:t>
            </a:r>
            <a:endParaRPr lang="nl-BE" dirty="0">
              <a:solidFill>
                <a:schemeClr val="tx1">
                  <a:lumMod val="85000"/>
                  <a:lumOff val="15000"/>
                </a:schemeClr>
              </a:solidFill>
              <a:latin typeface="FlandersArtSans-Medium" panose="00000600000000000000" pitchFamily="2" charset="0"/>
            </a:endParaRPr>
          </a:p>
        </p:txBody>
      </p:sp>
      <p:sp>
        <p:nvSpPr>
          <p:cNvPr id="12" name="Rechthoek 11">
            <a:extLst>
              <a:ext uri="{FF2B5EF4-FFF2-40B4-BE49-F238E27FC236}">
                <a16:creationId xmlns:a16="http://schemas.microsoft.com/office/drawing/2014/main" id="{466A0E74-A38F-4B25-AADE-D78C8978B7CE}"/>
              </a:ext>
            </a:extLst>
          </p:cNvPr>
          <p:cNvSpPr/>
          <p:nvPr/>
        </p:nvSpPr>
        <p:spPr>
          <a:xfrm>
            <a:off x="5038219" y="3618901"/>
            <a:ext cx="2720338" cy="2977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200" dirty="0">
                <a:solidFill>
                  <a:schemeClr val="tx1">
                    <a:lumMod val="85000"/>
                    <a:lumOff val="15000"/>
                  </a:schemeClr>
                </a:solidFill>
                <a:latin typeface="FlandersArtSans-Medium" panose="00000600000000000000" pitchFamily="2" charset="0"/>
              </a:rPr>
              <a:t>Challenge </a:t>
            </a:r>
            <a:r>
              <a:rPr lang="nl-BE" sz="2200" dirty="0" err="1">
                <a:solidFill>
                  <a:schemeClr val="tx1">
                    <a:lumMod val="85000"/>
                    <a:lumOff val="15000"/>
                  </a:schemeClr>
                </a:solidFill>
                <a:latin typeface="FlandersArtSans-Medium" panose="00000600000000000000" pitchFamily="2" charset="0"/>
              </a:rPr>
              <a:t>the</a:t>
            </a:r>
            <a:r>
              <a:rPr lang="nl-BE" sz="2200" dirty="0">
                <a:solidFill>
                  <a:schemeClr val="tx1">
                    <a:lumMod val="85000"/>
                    <a:lumOff val="15000"/>
                  </a:schemeClr>
                </a:solidFill>
                <a:latin typeface="FlandersArtSans-Medium" panose="00000600000000000000" pitchFamily="2" charset="0"/>
              </a:rPr>
              <a:t> market</a:t>
            </a:r>
            <a:endParaRPr lang="nl-BE" dirty="0">
              <a:solidFill>
                <a:schemeClr val="tx1">
                  <a:lumMod val="85000"/>
                  <a:lumOff val="15000"/>
                </a:schemeClr>
              </a:solidFill>
              <a:latin typeface="FlandersArtSans-Medium" panose="00000600000000000000" pitchFamily="2" charset="0"/>
            </a:endParaRPr>
          </a:p>
        </p:txBody>
      </p:sp>
      <p:sp>
        <p:nvSpPr>
          <p:cNvPr id="14" name="Titel 1">
            <a:extLst>
              <a:ext uri="{FF2B5EF4-FFF2-40B4-BE49-F238E27FC236}">
                <a16:creationId xmlns:a16="http://schemas.microsoft.com/office/drawing/2014/main" id="{F3335F3C-E9FC-4F21-84C7-03A936226B87}"/>
              </a:ext>
            </a:extLst>
          </p:cNvPr>
          <p:cNvSpPr>
            <a:spLocks noGrp="1"/>
          </p:cNvSpPr>
          <p:nvPr>
            <p:ph type="title"/>
          </p:nvPr>
        </p:nvSpPr>
        <p:spPr>
          <a:xfrm>
            <a:off x="154709" y="415338"/>
            <a:ext cx="10515600" cy="1325563"/>
          </a:xfrm>
        </p:spPr>
        <p:txBody>
          <a:bodyPr>
            <a:normAutofit/>
          </a:bodyPr>
          <a:lstStyle/>
          <a:p>
            <a:r>
              <a:rPr lang="nl-BE" sz="4000" dirty="0" err="1">
                <a:latin typeface="FlandersArtSans-Medium" panose="00000600000000000000" pitchFamily="2" charset="0"/>
              </a:rPr>
              <a:t>Ambition</a:t>
            </a:r>
            <a:r>
              <a:rPr lang="nl-BE" sz="4000" dirty="0">
                <a:latin typeface="FlandersArtSans-Medium" panose="00000600000000000000" pitchFamily="2" charset="0"/>
              </a:rPr>
              <a:t> </a:t>
            </a:r>
            <a:r>
              <a:rPr lang="nl-BE" sz="4000" dirty="0" err="1">
                <a:latin typeface="FlandersArtSans-Medium" panose="00000600000000000000" pitchFamily="2" charset="0"/>
              </a:rPr>
              <a:t>to</a:t>
            </a:r>
            <a:r>
              <a:rPr lang="nl-BE" sz="4000" dirty="0">
                <a:latin typeface="FlandersArtSans-Medium" panose="00000600000000000000" pitchFamily="2" charset="0"/>
              </a:rPr>
              <a:t> </a:t>
            </a:r>
            <a:r>
              <a:rPr lang="nl-BE" sz="4000" dirty="0" err="1">
                <a:latin typeface="FlandersArtSans-Medium" panose="00000600000000000000" pitchFamily="2" charset="0"/>
              </a:rPr>
              <a:t>specifications</a:t>
            </a:r>
            <a:endParaRPr lang="nl-BE" sz="4000" dirty="0">
              <a:latin typeface="FlandersArtSans-Medium" panose="00000600000000000000" pitchFamily="2" charset="0"/>
            </a:endParaRPr>
          </a:p>
        </p:txBody>
      </p:sp>
    </p:spTree>
    <p:custDataLst>
      <p:tags r:id="rId1"/>
    </p:custDataLst>
    <p:extLst>
      <p:ext uri="{BB962C8B-B14F-4D97-AF65-F5344CB8AC3E}">
        <p14:creationId xmlns:p14="http://schemas.microsoft.com/office/powerpoint/2010/main" val="29321573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a:latin typeface="FlandersArtSans-Medium" panose="00000600000000000000" pitchFamily="2" charset="0"/>
              </a:rPr>
              <a:t>Circular procurement</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270393" y="1877309"/>
            <a:ext cx="8360661" cy="4052436"/>
          </a:xfrm>
        </p:spPr>
        <p:txBody>
          <a:bodyPr>
            <a:normAutofit fontScale="92500"/>
          </a:bodyPr>
          <a:lstStyle/>
          <a:p>
            <a:pPr marL="0" indent="0">
              <a:buClr>
                <a:srgbClr val="FFEB00"/>
              </a:buClr>
              <a:buNone/>
            </a:pPr>
            <a:r>
              <a:rPr lang="en-US" sz="3000" dirty="0">
                <a:latin typeface="FlandersArtSans-Regular" panose="00000500000000000000" pitchFamily="2" charset="0"/>
              </a:rPr>
              <a:t>To enable circularity in terms of </a:t>
            </a:r>
            <a:br>
              <a:rPr lang="en-US" sz="3000" dirty="0">
                <a:latin typeface="FlandersArtSans-Regular" panose="00000500000000000000" pitchFamily="2" charset="0"/>
              </a:rPr>
            </a:br>
            <a:br>
              <a:rPr lang="en-US" sz="3000" dirty="0">
                <a:latin typeface="FlandersArtSans-Regular" panose="00000500000000000000" pitchFamily="2" charset="0"/>
              </a:rPr>
            </a:br>
            <a:r>
              <a:rPr lang="en-US" sz="3000" dirty="0">
                <a:latin typeface="FlandersArtSans-Regular" panose="00000500000000000000" pitchFamily="2" charset="0"/>
              </a:rPr>
              <a:t>
Procedure</a:t>
            </a:r>
          </a:p>
          <a:p>
            <a:pPr lvl="1">
              <a:buClr>
                <a:srgbClr val="FFEB00"/>
              </a:buClr>
            </a:pPr>
            <a:r>
              <a:rPr lang="en-US" dirty="0">
                <a:latin typeface="FlandersArtSans-Regular" panose="00000500000000000000" pitchFamily="2" charset="0"/>
              </a:rPr>
              <a:t>Ability to negotiate
Other forms of cooperation (integrated assignments or construction team)</a:t>
            </a:r>
          </a:p>
          <a:p>
            <a:pPr marL="0" indent="0">
              <a:buClr>
                <a:srgbClr val="FFEB00"/>
              </a:buClr>
              <a:buNone/>
            </a:pPr>
            <a:r>
              <a:rPr lang="en-US" dirty="0">
                <a:latin typeface="FlandersArtSans-Regular" panose="00000500000000000000" pitchFamily="2" charset="0"/>
              </a:rPr>
              <a:t>Project description</a:t>
            </a:r>
          </a:p>
          <a:p>
            <a:pPr lvl="1">
              <a:buClr>
                <a:srgbClr val="FFEB00"/>
              </a:buClr>
            </a:pPr>
            <a:r>
              <a:rPr lang="en-US" dirty="0">
                <a:latin typeface="FlandersArtSans-Regular" panose="00000500000000000000" pitchFamily="2" charset="0"/>
              </a:rPr>
              <a:t>Performance-oriented description instead of solution-oriented
Functional/activity-oriented instead of m² and spaces</a:t>
            </a:r>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269040264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p:txBody>
          <a:bodyPr>
            <a:normAutofit/>
          </a:bodyPr>
          <a:lstStyle/>
          <a:p>
            <a:r>
              <a:rPr lang="nl-BE" sz="4000">
                <a:latin typeface="FlandersArtSans-Medium" panose="00000600000000000000" pitchFamily="2" charset="0"/>
              </a:rPr>
              <a:t>Ambition: energy</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774615" y="3941487"/>
            <a:ext cx="10515600" cy="2450811"/>
          </a:xfrm>
        </p:spPr>
        <p:txBody>
          <a:bodyPr>
            <a:normAutofit/>
          </a:bodyPr>
          <a:lstStyle/>
          <a:p>
            <a:pPr>
              <a:buClr>
                <a:srgbClr val="FFEB00"/>
              </a:buClr>
            </a:pPr>
            <a:r>
              <a:rPr lang="en-US" sz="2200" dirty="0">
                <a:latin typeface="FlandersArtSans-Regular" panose="00000500000000000000" pitchFamily="2" charset="0"/>
              </a:rPr>
              <a:t>Feasible in an urban context?		</a:t>
            </a:r>
            <a:r>
              <a:rPr lang="en-US" sz="2200" dirty="0">
                <a:latin typeface="FlandersArtSans-Regular" panose="00000500000000000000" pitchFamily="2" charset="0"/>
                <a:sym typeface="Wingdings" panose="05000000000000000000" pitchFamily="2" charset="2"/>
              </a:rPr>
              <a:t>	</a:t>
            </a:r>
            <a:r>
              <a:rPr lang="en-US" sz="2200" dirty="0">
                <a:latin typeface="FlandersArtSans-Regular" panose="00000500000000000000" pitchFamily="2" charset="0"/>
              </a:rPr>
              <a:t>Simulation
Material impact versus energy?	</a:t>
            </a:r>
            <a:r>
              <a:rPr lang="en-US" sz="2200" dirty="0">
                <a:latin typeface="FlandersArtSans-Regular" panose="00000500000000000000" pitchFamily="2" charset="0"/>
                <a:sym typeface="Wingdings" panose="05000000000000000000" pitchFamily="2" charset="2"/>
              </a:rPr>
              <a:t>	</a:t>
            </a:r>
            <a:r>
              <a:rPr lang="en-US" sz="2200" dirty="0">
                <a:latin typeface="FlandersArtSans-Regular" panose="00000500000000000000" pitchFamily="2" charset="0"/>
              </a:rPr>
              <a:t>TOTEM
Translation to specifications</a:t>
            </a:r>
          </a:p>
          <a:p>
            <a:pPr lvl="1">
              <a:buClr>
                <a:srgbClr val="FFEB00"/>
              </a:buClr>
            </a:pPr>
            <a:r>
              <a:rPr lang="en-US" sz="1800" dirty="0">
                <a:latin typeface="FlandersArtSans-Regular" panose="00000500000000000000" pitchFamily="2" charset="0"/>
              </a:rPr>
              <a:t>Minimum GRO requirement 'excellent' (&gt; 20% better than the legislation)
Energy neutrality as a score criterion (the closer to energy neutral, </a:t>
            </a:r>
            <a:r>
              <a:rPr lang="en-US" sz="1800">
                <a:latin typeface="FlandersArtSans-Regular" panose="00000500000000000000" pitchFamily="2" charset="0"/>
              </a:rPr>
              <a:t>the better)</a:t>
            </a:r>
            <a:endParaRPr lang="nl-BE" sz="2800" dirty="0"/>
          </a:p>
        </p:txBody>
      </p:sp>
      <p:sp>
        <p:nvSpPr>
          <p:cNvPr id="4" name="Rechthoek 3">
            <a:extLst>
              <a:ext uri="{FF2B5EF4-FFF2-40B4-BE49-F238E27FC236}">
                <a16:creationId xmlns:a16="http://schemas.microsoft.com/office/drawing/2014/main" id="{1DCA5B4D-6F13-491C-A387-E055E5C322DB}"/>
              </a:ext>
            </a:extLst>
          </p:cNvPr>
          <p:cNvSpPr/>
          <p:nvPr/>
        </p:nvSpPr>
        <p:spPr>
          <a:xfrm>
            <a:off x="937352" y="1344059"/>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 name="Groep 5">
            <a:extLst>
              <a:ext uri="{FF2B5EF4-FFF2-40B4-BE49-F238E27FC236}">
                <a16:creationId xmlns:a16="http://schemas.microsoft.com/office/drawing/2014/main" id="{4F069BA3-8FB5-4DDB-81D5-69CDF67F1798}"/>
              </a:ext>
            </a:extLst>
          </p:cNvPr>
          <p:cNvGrpSpPr/>
          <p:nvPr/>
        </p:nvGrpSpPr>
        <p:grpSpPr>
          <a:xfrm>
            <a:off x="1421760" y="2053034"/>
            <a:ext cx="9868455" cy="1300473"/>
            <a:chOff x="2022555" y="4916132"/>
            <a:chExt cx="9868455" cy="1300473"/>
          </a:xfrm>
        </p:grpSpPr>
        <p:cxnSp>
          <p:nvCxnSpPr>
            <p:cNvPr id="7" name="Rechte verbindingslijn 6">
              <a:extLst>
                <a:ext uri="{FF2B5EF4-FFF2-40B4-BE49-F238E27FC236}">
                  <a16:creationId xmlns:a16="http://schemas.microsoft.com/office/drawing/2014/main" id="{67F669CF-AB55-4ECF-B024-858AE0668DB7}"/>
                </a:ext>
              </a:extLst>
            </p:cNvPr>
            <p:cNvCxnSpPr>
              <a:cxnSpLocks/>
            </p:cNvCxnSpPr>
            <p:nvPr/>
          </p:nvCxnSpPr>
          <p:spPr>
            <a:xfrm>
              <a:off x="2313419" y="5357749"/>
              <a:ext cx="8304441" cy="0"/>
            </a:xfrm>
            <a:prstGeom prst="line">
              <a:avLst/>
            </a:prstGeom>
            <a:noFill/>
            <a:ln w="76200" cap="flat" cmpd="sng" algn="ctr">
              <a:solidFill>
                <a:srgbClr val="FFEB00"/>
              </a:solidFill>
              <a:prstDash val="solid"/>
              <a:miter lim="800000"/>
            </a:ln>
            <a:effectLst/>
          </p:spPr>
        </p:cxnSp>
        <p:sp>
          <p:nvSpPr>
            <p:cNvPr id="8" name="Gelijkbenige driehoek 7">
              <a:extLst>
                <a:ext uri="{FF2B5EF4-FFF2-40B4-BE49-F238E27FC236}">
                  <a16:creationId xmlns:a16="http://schemas.microsoft.com/office/drawing/2014/main" id="{2E2C02D4-6274-4D93-9250-2EED162A699E}"/>
                </a:ext>
              </a:extLst>
            </p:cNvPr>
            <p:cNvSpPr/>
            <p:nvPr/>
          </p:nvSpPr>
          <p:spPr>
            <a:xfrm>
              <a:off x="7481336" y="5563245"/>
              <a:ext cx="120236" cy="120414"/>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ijdelijke aanduiding voor inhoud 9">
              <a:extLst>
                <a:ext uri="{FF2B5EF4-FFF2-40B4-BE49-F238E27FC236}">
                  <a16:creationId xmlns:a16="http://schemas.microsoft.com/office/drawing/2014/main" id="{2BF6D639-BDBA-4B9B-9CA3-DA1458789C28}"/>
                </a:ext>
              </a:extLst>
            </p:cNvPr>
            <p:cNvSpPr txBox="1">
              <a:spLocks/>
            </p:cNvSpPr>
            <p:nvPr/>
          </p:nvSpPr>
          <p:spPr>
            <a:xfrm>
              <a:off x="5419726" y="5803439"/>
              <a:ext cx="3509536" cy="413166"/>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nl-BE" sz="2000" dirty="0">
                  <a:solidFill>
                    <a:prstClr val="white">
                      <a:lumMod val="50000"/>
                    </a:prstClr>
                  </a:solidFill>
                </a:rPr>
                <a:t>Target</a:t>
              </a:r>
              <a:r>
                <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rPr>
                <a:t>: </a:t>
              </a:r>
              <a:r>
                <a:rPr lang="nl-BE" sz="2000" dirty="0">
                  <a:solidFill>
                    <a:prstClr val="white">
                      <a:lumMod val="50000"/>
                    </a:prstClr>
                  </a:solidFill>
                </a:rPr>
                <a:t>Energy-</a:t>
              </a:r>
              <a:r>
                <a:rPr lang="nl-BE" sz="2000" dirty="0" err="1">
                  <a:solidFill>
                    <a:prstClr val="white">
                      <a:lumMod val="50000"/>
                    </a:prstClr>
                  </a:solidFill>
                </a:rPr>
                <a:t>neutral</a:t>
              </a:r>
              <a:endPar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endParaRPr>
            </a:p>
          </p:txBody>
        </p:sp>
        <p:sp>
          <p:nvSpPr>
            <p:cNvPr id="10" name="Gelijkbenige driehoek 9">
              <a:extLst>
                <a:ext uri="{FF2B5EF4-FFF2-40B4-BE49-F238E27FC236}">
                  <a16:creationId xmlns:a16="http://schemas.microsoft.com/office/drawing/2014/main" id="{8536144D-441F-41D0-98D2-9FACE8DAF14F}"/>
                </a:ext>
              </a:extLst>
            </p:cNvPr>
            <p:cNvSpPr/>
            <p:nvPr/>
          </p:nvSpPr>
          <p:spPr>
            <a:xfrm>
              <a:off x="3436529" y="5466971"/>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ijdelijke aanduiding voor inhoud 9">
              <a:extLst>
                <a:ext uri="{FF2B5EF4-FFF2-40B4-BE49-F238E27FC236}">
                  <a16:creationId xmlns:a16="http://schemas.microsoft.com/office/drawing/2014/main" id="{750EB994-04CE-4747-8D22-2401C2D50EE5}"/>
                </a:ext>
              </a:extLst>
            </p:cNvPr>
            <p:cNvSpPr txBox="1">
              <a:spLocks/>
            </p:cNvSpPr>
            <p:nvPr/>
          </p:nvSpPr>
          <p:spPr>
            <a:xfrm>
              <a:off x="2385226" y="5803439"/>
              <a:ext cx="2387213" cy="41316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rPr>
                <a:t>GRO ‘</a:t>
              </a:r>
              <a:r>
                <a:rPr lang="nl-BE" sz="2000" dirty="0">
                  <a:solidFill>
                    <a:prstClr val="white">
                      <a:lumMod val="50000"/>
                    </a:prstClr>
                  </a:solidFill>
                </a:rPr>
                <a:t>excellent</a:t>
              </a:r>
              <a:r>
                <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rPr>
                <a:t>’</a:t>
              </a:r>
            </a:p>
          </p:txBody>
        </p:sp>
        <p:sp>
          <p:nvSpPr>
            <p:cNvPr id="13" name="Gelijkbenige driehoek 12">
              <a:extLst>
                <a:ext uri="{FF2B5EF4-FFF2-40B4-BE49-F238E27FC236}">
                  <a16:creationId xmlns:a16="http://schemas.microsoft.com/office/drawing/2014/main" id="{EE5D6078-F14D-48E4-AFE3-A324EC96BB04}"/>
                </a:ext>
              </a:extLst>
            </p:cNvPr>
            <p:cNvSpPr/>
            <p:nvPr/>
          </p:nvSpPr>
          <p:spPr>
            <a:xfrm>
              <a:off x="10460334" y="5466971"/>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ijdelijke aanduiding voor inhoud 9">
              <a:extLst>
                <a:ext uri="{FF2B5EF4-FFF2-40B4-BE49-F238E27FC236}">
                  <a16:creationId xmlns:a16="http://schemas.microsoft.com/office/drawing/2014/main" id="{5FFC1B0A-A3CF-4A41-8B0D-596C96A1B539}"/>
                </a:ext>
              </a:extLst>
            </p:cNvPr>
            <p:cNvSpPr txBox="1">
              <a:spLocks/>
            </p:cNvSpPr>
            <p:nvPr/>
          </p:nvSpPr>
          <p:spPr>
            <a:xfrm>
              <a:off x="9494236" y="5803439"/>
              <a:ext cx="2266630" cy="413166"/>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nl-BE" sz="2000" dirty="0">
                  <a:solidFill>
                    <a:prstClr val="white">
                      <a:lumMod val="50000"/>
                    </a:prstClr>
                  </a:solidFill>
                </a:rPr>
                <a:t>Energy-</a:t>
              </a:r>
              <a:r>
                <a:rPr lang="nl-BE" sz="2000" dirty="0" err="1">
                  <a:solidFill>
                    <a:prstClr val="white">
                      <a:lumMod val="50000"/>
                    </a:prstClr>
                  </a:solidFill>
                </a:rPr>
                <a:t>positive</a:t>
              </a:r>
              <a:endPar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endParaRPr>
            </a:p>
          </p:txBody>
        </p:sp>
        <p:sp>
          <p:nvSpPr>
            <p:cNvPr id="15" name="Tijdelijke aanduiding voor inhoud 9">
              <a:extLst>
                <a:ext uri="{FF2B5EF4-FFF2-40B4-BE49-F238E27FC236}">
                  <a16:creationId xmlns:a16="http://schemas.microsoft.com/office/drawing/2014/main" id="{405E2516-FAEF-49E8-863C-8E7BED3E3C00}"/>
                </a:ext>
              </a:extLst>
            </p:cNvPr>
            <p:cNvSpPr txBox="1">
              <a:spLocks/>
            </p:cNvSpPr>
            <p:nvPr/>
          </p:nvSpPr>
          <p:spPr>
            <a:xfrm>
              <a:off x="9215684" y="4982787"/>
              <a:ext cx="1565926" cy="33558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200" b="0" i="0" u="none" strike="noStrike" kern="1200" cap="none" spc="0" normalizeH="0" baseline="0" noProof="0" dirty="0">
                  <a:ln>
                    <a:noFill/>
                  </a:ln>
                  <a:solidFill>
                    <a:srgbClr val="373636"/>
                  </a:solidFill>
                  <a:effectLst/>
                  <a:uLnTx/>
                  <a:uFillTx/>
                  <a:latin typeface="FlandersArtSans-Regular" panose="00000500000000000000" pitchFamily="2" charset="0"/>
                  <a:ea typeface="+mn-ea"/>
                  <a:cs typeface="+mn-cs"/>
                </a:rPr>
                <a:t>Optimum</a:t>
              </a:r>
            </a:p>
          </p:txBody>
        </p:sp>
        <p:sp>
          <p:nvSpPr>
            <p:cNvPr id="16" name="Tijdelijke aanduiding voor inhoud 9">
              <a:extLst>
                <a:ext uri="{FF2B5EF4-FFF2-40B4-BE49-F238E27FC236}">
                  <a16:creationId xmlns:a16="http://schemas.microsoft.com/office/drawing/2014/main" id="{7A9BBDAE-98AF-4F34-935C-762EA4E252AD}"/>
                </a:ext>
              </a:extLst>
            </p:cNvPr>
            <p:cNvSpPr txBox="1">
              <a:spLocks/>
            </p:cNvSpPr>
            <p:nvPr/>
          </p:nvSpPr>
          <p:spPr>
            <a:xfrm>
              <a:off x="2022555" y="4975780"/>
              <a:ext cx="3238187" cy="33558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200" b="0" i="0" u="none" strike="noStrike" kern="1200" cap="none" spc="0" normalizeH="0" baseline="0" noProof="0" dirty="0">
                  <a:ln>
                    <a:noFill/>
                  </a:ln>
                  <a:solidFill>
                    <a:srgbClr val="373636"/>
                  </a:solidFill>
                  <a:effectLst/>
                  <a:uLnTx/>
                  <a:uFillTx/>
                  <a:latin typeface="FlandersArtSans-Regular" panose="00000500000000000000" pitchFamily="2" charset="0"/>
                  <a:ea typeface="+mn-ea"/>
                  <a:cs typeface="+mn-cs"/>
                </a:rPr>
                <a:t>Minimum (must have)</a:t>
              </a:r>
            </a:p>
          </p:txBody>
        </p:sp>
        <p:pic>
          <p:nvPicPr>
            <p:cNvPr id="17" name="Graphic 16" descr="Cirkel met pijl">
              <a:extLst>
                <a:ext uri="{FF2B5EF4-FFF2-40B4-BE49-F238E27FC236}">
                  <a16:creationId xmlns:a16="http://schemas.microsoft.com/office/drawing/2014/main" id="{6DBFAC58-ACE4-4865-AF45-8EDA5C1BDC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9167" y="5681023"/>
              <a:ext cx="451843" cy="451843"/>
            </a:xfrm>
            <a:prstGeom prst="rect">
              <a:avLst/>
            </a:prstGeom>
          </p:spPr>
        </p:pic>
        <p:pic>
          <p:nvPicPr>
            <p:cNvPr id="18" name="Graphic 17" descr="Pijlen in visgraatmotief">
              <a:extLst>
                <a:ext uri="{FF2B5EF4-FFF2-40B4-BE49-F238E27FC236}">
                  <a16:creationId xmlns:a16="http://schemas.microsoft.com/office/drawing/2014/main" id="{D36A6F6D-32C0-4DA2-AEC1-EB2A2041A5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1117" y="4916132"/>
              <a:ext cx="774421" cy="405767"/>
            </a:xfrm>
            <a:prstGeom prst="rect">
              <a:avLst/>
            </a:prstGeom>
          </p:spPr>
        </p:pic>
        <p:sp>
          <p:nvSpPr>
            <p:cNvPr id="19" name="Gelijkbenige driehoek 18">
              <a:extLst>
                <a:ext uri="{FF2B5EF4-FFF2-40B4-BE49-F238E27FC236}">
                  <a16:creationId xmlns:a16="http://schemas.microsoft.com/office/drawing/2014/main" id="{D2CA4817-B64E-4E9B-94FE-6CD23A99C791}"/>
                </a:ext>
              </a:extLst>
            </p:cNvPr>
            <p:cNvSpPr/>
            <p:nvPr/>
          </p:nvSpPr>
          <p:spPr>
            <a:xfrm>
              <a:off x="7093461" y="5462614"/>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Gelijkbenige driehoek 19">
              <a:extLst>
                <a:ext uri="{FF2B5EF4-FFF2-40B4-BE49-F238E27FC236}">
                  <a16:creationId xmlns:a16="http://schemas.microsoft.com/office/drawing/2014/main" id="{54E988B1-C3C5-4D8B-900B-D0196294214A}"/>
                </a:ext>
              </a:extLst>
            </p:cNvPr>
            <p:cNvSpPr/>
            <p:nvPr/>
          </p:nvSpPr>
          <p:spPr>
            <a:xfrm>
              <a:off x="6367718" y="5590496"/>
              <a:ext cx="93025" cy="93163"/>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Gelijkbenige driehoek 20">
              <a:extLst>
                <a:ext uri="{FF2B5EF4-FFF2-40B4-BE49-F238E27FC236}">
                  <a16:creationId xmlns:a16="http://schemas.microsoft.com/office/drawing/2014/main" id="{411539A0-D993-48D0-B61E-AE3233A35EC4}"/>
                </a:ext>
              </a:extLst>
            </p:cNvPr>
            <p:cNvSpPr/>
            <p:nvPr/>
          </p:nvSpPr>
          <p:spPr>
            <a:xfrm>
              <a:off x="7800280" y="5590496"/>
              <a:ext cx="93025" cy="93163"/>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Gelijkbenige driehoek 21">
              <a:extLst>
                <a:ext uri="{FF2B5EF4-FFF2-40B4-BE49-F238E27FC236}">
                  <a16:creationId xmlns:a16="http://schemas.microsoft.com/office/drawing/2014/main" id="{E4FF8FE7-45EC-4E44-9FB5-6938857A42CF}"/>
                </a:ext>
              </a:extLst>
            </p:cNvPr>
            <p:cNvSpPr/>
            <p:nvPr/>
          </p:nvSpPr>
          <p:spPr>
            <a:xfrm>
              <a:off x="6771584" y="5563245"/>
              <a:ext cx="120236" cy="120414"/>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6438465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p:txBody>
          <a:bodyPr>
            <a:normAutofit/>
          </a:bodyPr>
          <a:lstStyle/>
          <a:p>
            <a:r>
              <a:rPr lang="nl-BE" sz="4000">
                <a:latin typeface="FlandersArtSans-Medium" panose="00000600000000000000" pitchFamily="2" charset="0"/>
              </a:rPr>
              <a:t>Ambition: sustainable and circular construction</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838200" y="4288535"/>
            <a:ext cx="10515600" cy="2450811"/>
          </a:xfrm>
        </p:spPr>
        <p:txBody>
          <a:bodyPr>
            <a:normAutofit/>
          </a:bodyPr>
          <a:lstStyle/>
          <a:p>
            <a:pPr marL="0" indent="0">
              <a:buClr>
                <a:srgbClr val="FFEB00"/>
              </a:buClr>
              <a:buNone/>
            </a:pPr>
            <a:r>
              <a:rPr lang="en-US" sz="2000" b="1" dirty="0">
                <a:latin typeface="FlandersArtSans-Regular" panose="00000500000000000000" pitchFamily="2" charset="0"/>
                <a:sym typeface="Wingdings" panose="05000000000000000000" pitchFamily="2" charset="2"/>
              </a:rPr>
              <a:t>Bottlenecks</a:t>
            </a:r>
          </a:p>
          <a:p>
            <a:pPr>
              <a:buClr>
                <a:srgbClr val="FFEB00"/>
              </a:buClr>
            </a:pPr>
            <a:r>
              <a:rPr lang="en-US" sz="2000" dirty="0">
                <a:latin typeface="FlandersArtSans-Regular" panose="00000500000000000000" pitchFamily="2" charset="0"/>
                <a:sym typeface="Wingdings" panose="05000000000000000000" pitchFamily="2" charset="2"/>
              </a:rPr>
              <a:t>Few reference points for what is feasible
Guarantees, certificates, etc. for the reuse of materials?
Dismantling &lt;&gt; performance requirements (e.g. acoustics, fire safety)
Measuring ‘sustainability’</a:t>
            </a:r>
            <a:r>
              <a:rPr lang="en-US" sz="2000" b="1" dirty="0">
                <a:latin typeface="FlandersArtSans-Regular" panose="00000500000000000000" pitchFamily="2" charset="0"/>
                <a:sym typeface="Wingdings" panose="05000000000000000000" pitchFamily="2" charset="2"/>
              </a:rPr>
              <a:t>
…</a:t>
            </a:r>
            <a:endParaRPr lang="nl-BE" dirty="0"/>
          </a:p>
        </p:txBody>
      </p:sp>
      <p:sp>
        <p:nvSpPr>
          <p:cNvPr id="4" name="Rechthoek 3">
            <a:extLst>
              <a:ext uri="{FF2B5EF4-FFF2-40B4-BE49-F238E27FC236}">
                <a16:creationId xmlns:a16="http://schemas.microsoft.com/office/drawing/2014/main" id="{1DCA5B4D-6F13-491C-A387-E055E5C322DB}"/>
              </a:ext>
            </a:extLst>
          </p:cNvPr>
          <p:cNvSpPr/>
          <p:nvPr/>
        </p:nvSpPr>
        <p:spPr>
          <a:xfrm>
            <a:off x="937352" y="1344059"/>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3" name="Groep 22">
            <a:extLst>
              <a:ext uri="{FF2B5EF4-FFF2-40B4-BE49-F238E27FC236}">
                <a16:creationId xmlns:a16="http://schemas.microsoft.com/office/drawing/2014/main" id="{4C3749C1-7753-4809-AEC4-ED4562F99C16}"/>
              </a:ext>
            </a:extLst>
          </p:cNvPr>
          <p:cNvGrpSpPr/>
          <p:nvPr/>
        </p:nvGrpSpPr>
        <p:grpSpPr>
          <a:xfrm>
            <a:off x="1440247" y="2008430"/>
            <a:ext cx="9087976" cy="1790065"/>
            <a:chOff x="2041034" y="4934604"/>
            <a:chExt cx="9087976" cy="1790065"/>
          </a:xfrm>
        </p:grpSpPr>
        <p:cxnSp>
          <p:nvCxnSpPr>
            <p:cNvPr id="24" name="Rechte verbindingslijn 23">
              <a:extLst>
                <a:ext uri="{FF2B5EF4-FFF2-40B4-BE49-F238E27FC236}">
                  <a16:creationId xmlns:a16="http://schemas.microsoft.com/office/drawing/2014/main" id="{9D95083E-E04B-4077-BB92-3E638354780D}"/>
                </a:ext>
              </a:extLst>
            </p:cNvPr>
            <p:cNvCxnSpPr>
              <a:cxnSpLocks/>
            </p:cNvCxnSpPr>
            <p:nvPr/>
          </p:nvCxnSpPr>
          <p:spPr>
            <a:xfrm>
              <a:off x="2322655" y="5357749"/>
              <a:ext cx="8304441" cy="0"/>
            </a:xfrm>
            <a:prstGeom prst="line">
              <a:avLst/>
            </a:prstGeom>
            <a:noFill/>
            <a:ln w="76200" cap="flat" cmpd="sng" algn="ctr">
              <a:solidFill>
                <a:srgbClr val="FFEB00"/>
              </a:solidFill>
              <a:prstDash val="solid"/>
              <a:miter lim="800000"/>
            </a:ln>
            <a:effectLst/>
          </p:spPr>
        </p:cxnSp>
        <p:sp>
          <p:nvSpPr>
            <p:cNvPr id="25" name="Gelijkbenige driehoek 24">
              <a:extLst>
                <a:ext uri="{FF2B5EF4-FFF2-40B4-BE49-F238E27FC236}">
                  <a16:creationId xmlns:a16="http://schemas.microsoft.com/office/drawing/2014/main" id="{AD55E42F-4AD1-4C5F-B4B7-0C723239EA7F}"/>
                </a:ext>
              </a:extLst>
            </p:cNvPr>
            <p:cNvSpPr/>
            <p:nvPr/>
          </p:nvSpPr>
          <p:spPr>
            <a:xfrm>
              <a:off x="7481336" y="5563245"/>
              <a:ext cx="120236" cy="120414"/>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Tijdelijke aanduiding voor inhoud 9">
              <a:extLst>
                <a:ext uri="{FF2B5EF4-FFF2-40B4-BE49-F238E27FC236}">
                  <a16:creationId xmlns:a16="http://schemas.microsoft.com/office/drawing/2014/main" id="{CDB1E24D-7251-4707-BCD8-05BF9EE1D226}"/>
                </a:ext>
              </a:extLst>
            </p:cNvPr>
            <p:cNvSpPr txBox="1">
              <a:spLocks/>
            </p:cNvSpPr>
            <p:nvPr/>
          </p:nvSpPr>
          <p:spPr>
            <a:xfrm>
              <a:off x="4989368" y="5803438"/>
              <a:ext cx="4080510" cy="921231"/>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en-US" sz="2000">
                  <a:solidFill>
                    <a:prstClr val="white">
                      <a:lumMod val="50000"/>
                    </a:prstClr>
                  </a:solidFill>
                </a:rPr>
                <a:t>Reuse, C2C, low-emission, change-oriented, demountable, closed water cycle, zero waste, ...</a:t>
              </a:r>
              <a:endPar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endParaRPr>
            </a:p>
          </p:txBody>
        </p:sp>
        <p:sp>
          <p:nvSpPr>
            <p:cNvPr id="27" name="Gelijkbenige driehoek 26">
              <a:extLst>
                <a:ext uri="{FF2B5EF4-FFF2-40B4-BE49-F238E27FC236}">
                  <a16:creationId xmlns:a16="http://schemas.microsoft.com/office/drawing/2014/main" id="{15665FD6-53AD-4773-BA73-F32F7E9992C2}"/>
                </a:ext>
              </a:extLst>
            </p:cNvPr>
            <p:cNvSpPr/>
            <p:nvPr/>
          </p:nvSpPr>
          <p:spPr>
            <a:xfrm>
              <a:off x="3131726" y="5466971"/>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ijdelijke aanduiding voor inhoud 9">
              <a:extLst>
                <a:ext uri="{FF2B5EF4-FFF2-40B4-BE49-F238E27FC236}">
                  <a16:creationId xmlns:a16="http://schemas.microsoft.com/office/drawing/2014/main" id="{56246F4E-2542-47B0-AE86-A8D2E7B5ADEC}"/>
                </a:ext>
              </a:extLst>
            </p:cNvPr>
            <p:cNvSpPr txBox="1">
              <a:spLocks/>
            </p:cNvSpPr>
            <p:nvPr/>
          </p:nvSpPr>
          <p:spPr>
            <a:xfrm>
              <a:off x="2442373" y="5803439"/>
              <a:ext cx="1619085" cy="372683"/>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nl-BE" sz="2000">
                  <a:solidFill>
                    <a:prstClr val="white">
                      <a:lumMod val="50000"/>
                    </a:prstClr>
                  </a:solidFill>
                </a:rPr>
                <a:t>GRO 'better'</a:t>
              </a:r>
              <a:endPar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endParaRPr>
            </a:p>
          </p:txBody>
        </p:sp>
        <p:sp>
          <p:nvSpPr>
            <p:cNvPr id="29" name="Gelijkbenige driehoek 28">
              <a:extLst>
                <a:ext uri="{FF2B5EF4-FFF2-40B4-BE49-F238E27FC236}">
                  <a16:creationId xmlns:a16="http://schemas.microsoft.com/office/drawing/2014/main" id="{9839BCEE-216A-4193-A7B7-11002B3F617A}"/>
                </a:ext>
              </a:extLst>
            </p:cNvPr>
            <p:cNvSpPr/>
            <p:nvPr/>
          </p:nvSpPr>
          <p:spPr>
            <a:xfrm>
              <a:off x="10488042" y="5466971"/>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Tijdelijke aanduiding voor inhoud 9">
              <a:extLst>
                <a:ext uri="{FF2B5EF4-FFF2-40B4-BE49-F238E27FC236}">
                  <a16:creationId xmlns:a16="http://schemas.microsoft.com/office/drawing/2014/main" id="{9FC903E7-05C7-4D94-8A69-C2B9794D8D47}"/>
                </a:ext>
              </a:extLst>
            </p:cNvPr>
            <p:cNvSpPr txBox="1">
              <a:spLocks/>
            </p:cNvSpPr>
            <p:nvPr/>
          </p:nvSpPr>
          <p:spPr>
            <a:xfrm>
              <a:off x="9827611" y="5803439"/>
              <a:ext cx="1086680" cy="413166"/>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rPr>
                <a:t>100%</a:t>
              </a:r>
            </a:p>
          </p:txBody>
        </p:sp>
        <p:sp>
          <p:nvSpPr>
            <p:cNvPr id="31" name="Tijdelijke aanduiding voor inhoud 9">
              <a:extLst>
                <a:ext uri="{FF2B5EF4-FFF2-40B4-BE49-F238E27FC236}">
                  <a16:creationId xmlns:a16="http://schemas.microsoft.com/office/drawing/2014/main" id="{1D0F6280-9A8B-4FA3-8AFB-95B00A1B93EF}"/>
                </a:ext>
              </a:extLst>
            </p:cNvPr>
            <p:cNvSpPr txBox="1">
              <a:spLocks/>
            </p:cNvSpPr>
            <p:nvPr/>
          </p:nvSpPr>
          <p:spPr>
            <a:xfrm>
              <a:off x="9224920" y="4982787"/>
              <a:ext cx="1565926" cy="33558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200" b="0" i="0" u="none" strike="noStrike" kern="1200" cap="none" spc="0" normalizeH="0" baseline="0" noProof="0" dirty="0">
                  <a:ln>
                    <a:noFill/>
                  </a:ln>
                  <a:solidFill>
                    <a:srgbClr val="373636"/>
                  </a:solidFill>
                  <a:effectLst/>
                  <a:uLnTx/>
                  <a:uFillTx/>
                  <a:latin typeface="FlandersArtSans-Regular" panose="00000500000000000000" pitchFamily="2" charset="0"/>
                  <a:ea typeface="+mn-ea"/>
                  <a:cs typeface="+mn-cs"/>
                </a:rPr>
                <a:t>Optimum</a:t>
              </a:r>
            </a:p>
          </p:txBody>
        </p:sp>
        <p:sp>
          <p:nvSpPr>
            <p:cNvPr id="32" name="Tijdelijke aanduiding voor inhoud 9">
              <a:extLst>
                <a:ext uri="{FF2B5EF4-FFF2-40B4-BE49-F238E27FC236}">
                  <a16:creationId xmlns:a16="http://schemas.microsoft.com/office/drawing/2014/main" id="{F7667A88-028B-43F0-B36B-C5220307FFA9}"/>
                </a:ext>
              </a:extLst>
            </p:cNvPr>
            <p:cNvSpPr txBox="1">
              <a:spLocks/>
            </p:cNvSpPr>
            <p:nvPr/>
          </p:nvSpPr>
          <p:spPr>
            <a:xfrm>
              <a:off x="2041034" y="4975780"/>
              <a:ext cx="1565926" cy="33558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200" b="0" i="0" u="none" strike="noStrike" kern="1200" cap="none" spc="0" normalizeH="0" baseline="0" noProof="0" dirty="0">
                  <a:ln>
                    <a:noFill/>
                  </a:ln>
                  <a:solidFill>
                    <a:srgbClr val="373636"/>
                  </a:solidFill>
                  <a:effectLst/>
                  <a:uLnTx/>
                  <a:uFillTx/>
                  <a:latin typeface="FlandersArtSans-Regular" panose="00000500000000000000" pitchFamily="2" charset="0"/>
                  <a:ea typeface="+mn-ea"/>
                  <a:cs typeface="+mn-cs"/>
                </a:rPr>
                <a:t>Minimum</a:t>
              </a:r>
            </a:p>
          </p:txBody>
        </p:sp>
        <p:pic>
          <p:nvPicPr>
            <p:cNvPr id="33" name="Graphic 32" descr="Cirkel met pijl">
              <a:extLst>
                <a:ext uri="{FF2B5EF4-FFF2-40B4-BE49-F238E27FC236}">
                  <a16:creationId xmlns:a16="http://schemas.microsoft.com/office/drawing/2014/main" id="{A5529C59-F987-44D3-9444-7DA1481242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77167" y="5690548"/>
              <a:ext cx="451843" cy="451843"/>
            </a:xfrm>
            <a:prstGeom prst="rect">
              <a:avLst/>
            </a:prstGeom>
          </p:spPr>
        </p:pic>
        <p:pic>
          <p:nvPicPr>
            <p:cNvPr id="34" name="Graphic 33" descr="Pijlen in visgraatmotief">
              <a:extLst>
                <a:ext uri="{FF2B5EF4-FFF2-40B4-BE49-F238E27FC236}">
                  <a16:creationId xmlns:a16="http://schemas.microsoft.com/office/drawing/2014/main" id="{6DF05447-D188-42F2-BEE2-661C2F6A8A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15556" y="4934604"/>
              <a:ext cx="774421" cy="405767"/>
            </a:xfrm>
            <a:prstGeom prst="rect">
              <a:avLst/>
            </a:prstGeom>
          </p:spPr>
        </p:pic>
        <p:sp>
          <p:nvSpPr>
            <p:cNvPr id="35" name="Gelijkbenige driehoek 34">
              <a:extLst>
                <a:ext uri="{FF2B5EF4-FFF2-40B4-BE49-F238E27FC236}">
                  <a16:creationId xmlns:a16="http://schemas.microsoft.com/office/drawing/2014/main" id="{E1FE677A-A185-45B4-9B2B-E137AAE1BB2A}"/>
                </a:ext>
              </a:extLst>
            </p:cNvPr>
            <p:cNvSpPr/>
            <p:nvPr/>
          </p:nvSpPr>
          <p:spPr>
            <a:xfrm>
              <a:off x="7093461" y="5462614"/>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Gelijkbenige driehoek 35">
              <a:extLst>
                <a:ext uri="{FF2B5EF4-FFF2-40B4-BE49-F238E27FC236}">
                  <a16:creationId xmlns:a16="http://schemas.microsoft.com/office/drawing/2014/main" id="{1FD966FE-2231-4E30-B1DD-5A3B591279B1}"/>
                </a:ext>
              </a:extLst>
            </p:cNvPr>
            <p:cNvSpPr/>
            <p:nvPr/>
          </p:nvSpPr>
          <p:spPr>
            <a:xfrm>
              <a:off x="6367718" y="5590496"/>
              <a:ext cx="93025" cy="93163"/>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Gelijkbenige driehoek 36">
              <a:extLst>
                <a:ext uri="{FF2B5EF4-FFF2-40B4-BE49-F238E27FC236}">
                  <a16:creationId xmlns:a16="http://schemas.microsoft.com/office/drawing/2014/main" id="{3ADB3B6A-0C16-45E8-AE0D-0B3139CFC8B9}"/>
                </a:ext>
              </a:extLst>
            </p:cNvPr>
            <p:cNvSpPr/>
            <p:nvPr/>
          </p:nvSpPr>
          <p:spPr>
            <a:xfrm>
              <a:off x="7800280" y="5590496"/>
              <a:ext cx="93025" cy="93163"/>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Gelijkbenige driehoek 37">
              <a:extLst>
                <a:ext uri="{FF2B5EF4-FFF2-40B4-BE49-F238E27FC236}">
                  <a16:creationId xmlns:a16="http://schemas.microsoft.com/office/drawing/2014/main" id="{05565C8E-1063-4F57-B32B-55545BE99B12}"/>
                </a:ext>
              </a:extLst>
            </p:cNvPr>
            <p:cNvSpPr/>
            <p:nvPr/>
          </p:nvSpPr>
          <p:spPr>
            <a:xfrm>
              <a:off x="6771584" y="5563245"/>
              <a:ext cx="120236" cy="120414"/>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275147174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p:txBody>
          <a:bodyPr>
            <a:normAutofit/>
          </a:bodyPr>
          <a:lstStyle/>
          <a:p>
            <a:r>
              <a:rPr lang="nl-BE" sz="4000">
                <a:latin typeface="FlandersArtSans-Medium" panose="00000600000000000000" pitchFamily="2" charset="0"/>
              </a:rPr>
              <a:t>Circularity in specifications</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1DCA5B4D-6F13-491C-A387-E055E5C322DB}"/>
              </a:ext>
            </a:extLst>
          </p:cNvPr>
          <p:cNvSpPr/>
          <p:nvPr/>
        </p:nvSpPr>
        <p:spPr>
          <a:xfrm>
            <a:off x="937352" y="1344059"/>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1" name="Groep 20">
            <a:extLst>
              <a:ext uri="{FF2B5EF4-FFF2-40B4-BE49-F238E27FC236}">
                <a16:creationId xmlns:a16="http://schemas.microsoft.com/office/drawing/2014/main" id="{61451C94-C7A7-487C-85BF-514ADD3A1FDB}"/>
              </a:ext>
            </a:extLst>
          </p:cNvPr>
          <p:cNvGrpSpPr/>
          <p:nvPr/>
        </p:nvGrpSpPr>
        <p:grpSpPr>
          <a:xfrm>
            <a:off x="1739482" y="1841026"/>
            <a:ext cx="8852535" cy="4688717"/>
            <a:chOff x="2276475" y="4897660"/>
            <a:chExt cx="8852535" cy="4688717"/>
          </a:xfrm>
        </p:grpSpPr>
        <p:cxnSp>
          <p:nvCxnSpPr>
            <p:cNvPr id="22" name="Rechte verbindingslijn 21">
              <a:extLst>
                <a:ext uri="{FF2B5EF4-FFF2-40B4-BE49-F238E27FC236}">
                  <a16:creationId xmlns:a16="http://schemas.microsoft.com/office/drawing/2014/main" id="{B085065A-3975-4D5F-A7D2-F0FE64B76CE9}"/>
                </a:ext>
              </a:extLst>
            </p:cNvPr>
            <p:cNvCxnSpPr>
              <a:cxnSpLocks/>
            </p:cNvCxnSpPr>
            <p:nvPr/>
          </p:nvCxnSpPr>
          <p:spPr>
            <a:xfrm>
              <a:off x="2276475" y="5357749"/>
              <a:ext cx="8304441" cy="0"/>
            </a:xfrm>
            <a:prstGeom prst="line">
              <a:avLst/>
            </a:prstGeom>
            <a:noFill/>
            <a:ln w="76200" cap="flat" cmpd="sng" algn="ctr">
              <a:solidFill>
                <a:srgbClr val="FFEB00"/>
              </a:solidFill>
              <a:prstDash val="solid"/>
              <a:miter lim="800000"/>
            </a:ln>
            <a:effectLst/>
          </p:spPr>
        </p:cxnSp>
        <p:sp>
          <p:nvSpPr>
            <p:cNvPr id="39" name="Gelijkbenige driehoek 38">
              <a:extLst>
                <a:ext uri="{FF2B5EF4-FFF2-40B4-BE49-F238E27FC236}">
                  <a16:creationId xmlns:a16="http://schemas.microsoft.com/office/drawing/2014/main" id="{EC164BC2-A006-442F-99CD-949D295556ED}"/>
                </a:ext>
              </a:extLst>
            </p:cNvPr>
            <p:cNvSpPr/>
            <p:nvPr/>
          </p:nvSpPr>
          <p:spPr>
            <a:xfrm>
              <a:off x="7481336" y="5563245"/>
              <a:ext cx="120236" cy="120414"/>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Tijdelijke aanduiding voor inhoud 9">
              <a:extLst>
                <a:ext uri="{FF2B5EF4-FFF2-40B4-BE49-F238E27FC236}">
                  <a16:creationId xmlns:a16="http://schemas.microsoft.com/office/drawing/2014/main" id="{B6AFD759-130B-4BCD-A11C-E7338A997194}"/>
                </a:ext>
              </a:extLst>
            </p:cNvPr>
            <p:cNvSpPr txBox="1">
              <a:spLocks/>
            </p:cNvSpPr>
            <p:nvPr/>
          </p:nvSpPr>
          <p:spPr>
            <a:xfrm>
              <a:off x="5632822" y="5803438"/>
              <a:ext cx="4080510" cy="3436025"/>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en-US" sz="2000" dirty="0">
                  <a:solidFill>
                    <a:schemeClr val="tx1"/>
                  </a:solidFill>
                  <a:latin typeface="FlandersArtSans-Medium" panose="00000600000000000000" pitchFamily="2" charset="0"/>
                </a:rPr>
                <a:t>Score criterion Circularity</a:t>
              </a:r>
            </a:p>
            <a:p>
              <a:pPr lvl="1">
                <a:buFont typeface="Arial" panose="020B0604020202020204" pitchFamily="34" charset="0"/>
                <a:buChar char="•"/>
                <a:defRPr/>
              </a:pPr>
              <a:r>
                <a:rPr lang="en-US" sz="2000" dirty="0">
                  <a:solidFill>
                    <a:schemeClr val="tx1"/>
                  </a:solidFill>
                  <a:latin typeface="FlandersArtSans-Medium" panose="00000600000000000000" pitchFamily="2" charset="0"/>
                </a:rPr>
                <a:t>Circular building concept
Material impact 
Dismantling
Reuse after EOL
Contractual agreements</a:t>
              </a:r>
              <a:endParaRPr kumimoji="0" lang="nl-BE" sz="2000" b="0" i="0" u="none" strike="noStrike" kern="1200" cap="none" spc="0" normalizeH="0" baseline="0" noProof="0" dirty="0">
                <a:ln>
                  <a:noFill/>
                </a:ln>
                <a:solidFill>
                  <a:prstClr val="white">
                    <a:lumMod val="50000"/>
                  </a:prstClr>
                </a:solidFill>
                <a:effectLst/>
                <a:uLnTx/>
                <a:uFillTx/>
                <a:latin typeface="FlandersArtSans-Regular" panose="00000500000000000000" pitchFamily="2" charset="0"/>
                <a:ea typeface="+mn-ea"/>
                <a:cs typeface="+mn-cs"/>
              </a:endParaRPr>
            </a:p>
          </p:txBody>
        </p:sp>
        <p:sp>
          <p:nvSpPr>
            <p:cNvPr id="41" name="Gelijkbenige driehoek 40">
              <a:extLst>
                <a:ext uri="{FF2B5EF4-FFF2-40B4-BE49-F238E27FC236}">
                  <a16:creationId xmlns:a16="http://schemas.microsoft.com/office/drawing/2014/main" id="{8BB5BABE-6231-4CED-8CB2-2C3559CD019D}"/>
                </a:ext>
              </a:extLst>
            </p:cNvPr>
            <p:cNvSpPr/>
            <p:nvPr/>
          </p:nvSpPr>
          <p:spPr>
            <a:xfrm>
              <a:off x="3009815" y="5466971"/>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Tijdelijke aanduiding voor inhoud 9">
              <a:extLst>
                <a:ext uri="{FF2B5EF4-FFF2-40B4-BE49-F238E27FC236}">
                  <a16:creationId xmlns:a16="http://schemas.microsoft.com/office/drawing/2014/main" id="{E3E8D39B-E397-4F8F-8962-4A265793B4AD}"/>
                </a:ext>
              </a:extLst>
            </p:cNvPr>
            <p:cNvSpPr txBox="1">
              <a:spLocks/>
            </p:cNvSpPr>
            <p:nvPr/>
          </p:nvSpPr>
          <p:spPr>
            <a:xfrm>
              <a:off x="2285620" y="5803438"/>
              <a:ext cx="2523960" cy="1501065"/>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de-DE" sz="2000" dirty="0">
                  <a:solidFill>
                    <a:schemeClr val="tx1"/>
                  </a:solidFill>
                </a:rPr>
                <a:t>GRO '</a:t>
              </a:r>
              <a:r>
                <a:rPr lang="de-DE" sz="2000" dirty="0" err="1">
                  <a:solidFill>
                    <a:schemeClr val="tx1"/>
                  </a:solidFill>
                </a:rPr>
                <a:t>better</a:t>
              </a:r>
              <a:r>
                <a:rPr lang="de-DE" sz="2000" dirty="0">
                  <a:solidFill>
                    <a:schemeClr val="tx1"/>
                  </a:solidFill>
                </a:rPr>
                <a:t>'
TOTEM
Material </a:t>
              </a:r>
              <a:r>
                <a:rPr lang="de-DE" sz="2000" dirty="0" err="1">
                  <a:solidFill>
                    <a:schemeClr val="tx1"/>
                  </a:solidFill>
                </a:rPr>
                <a:t>Passport</a:t>
              </a:r>
              <a:r>
                <a:rPr lang="de-DE" sz="2000" dirty="0">
                  <a:solidFill>
                    <a:schemeClr val="tx1"/>
                  </a:solidFill>
                </a:rPr>
                <a:t>
BIM
BOM</a:t>
              </a:r>
              <a:endParaRPr kumimoji="0" lang="nl-BE" sz="2000" b="0" i="0" u="none" strike="noStrike" kern="1200" cap="none" spc="0" normalizeH="0" baseline="0" noProof="0" dirty="0">
                <a:ln>
                  <a:noFill/>
                </a:ln>
                <a:solidFill>
                  <a:schemeClr val="tx1"/>
                </a:solidFill>
                <a:effectLst/>
                <a:uLnTx/>
                <a:uFillTx/>
                <a:latin typeface="FlandersArtSans-Regular" panose="00000500000000000000" pitchFamily="2" charset="0"/>
                <a:ea typeface="+mn-ea"/>
                <a:cs typeface="+mn-cs"/>
              </a:endParaRPr>
            </a:p>
          </p:txBody>
        </p:sp>
        <p:sp>
          <p:nvSpPr>
            <p:cNvPr id="43" name="Gelijkbenige driehoek 42">
              <a:extLst>
                <a:ext uri="{FF2B5EF4-FFF2-40B4-BE49-F238E27FC236}">
                  <a16:creationId xmlns:a16="http://schemas.microsoft.com/office/drawing/2014/main" id="{CD82488C-FD2D-43F6-9F3D-29F1AA252691}"/>
                </a:ext>
              </a:extLst>
            </p:cNvPr>
            <p:cNvSpPr/>
            <p:nvPr/>
          </p:nvSpPr>
          <p:spPr>
            <a:xfrm>
              <a:off x="10460334" y="5466971"/>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Tijdelijke aanduiding voor inhoud 9">
              <a:extLst>
                <a:ext uri="{FF2B5EF4-FFF2-40B4-BE49-F238E27FC236}">
                  <a16:creationId xmlns:a16="http://schemas.microsoft.com/office/drawing/2014/main" id="{62E6CF07-A0A3-4E81-A453-48D18CEA98F7}"/>
                </a:ext>
              </a:extLst>
            </p:cNvPr>
            <p:cNvSpPr txBox="1">
              <a:spLocks/>
            </p:cNvSpPr>
            <p:nvPr/>
          </p:nvSpPr>
          <p:spPr>
            <a:xfrm>
              <a:off x="9827611" y="5803439"/>
              <a:ext cx="1086680" cy="413166"/>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000" b="0" i="0" u="none" strike="noStrike" kern="1200" cap="none" spc="0" normalizeH="0" baseline="0" noProof="0" dirty="0">
                  <a:ln>
                    <a:noFill/>
                  </a:ln>
                  <a:solidFill>
                    <a:schemeClr val="tx1"/>
                  </a:solidFill>
                  <a:effectLst/>
                  <a:uLnTx/>
                  <a:uFillTx/>
                  <a:latin typeface="FlandersArtSans-Regular" panose="00000500000000000000" pitchFamily="2" charset="0"/>
                  <a:ea typeface="+mn-ea"/>
                  <a:cs typeface="+mn-cs"/>
                </a:rPr>
                <a:t>100%</a:t>
              </a:r>
            </a:p>
          </p:txBody>
        </p:sp>
        <p:sp>
          <p:nvSpPr>
            <p:cNvPr id="45" name="Tijdelijke aanduiding voor inhoud 9">
              <a:extLst>
                <a:ext uri="{FF2B5EF4-FFF2-40B4-BE49-F238E27FC236}">
                  <a16:creationId xmlns:a16="http://schemas.microsoft.com/office/drawing/2014/main" id="{71E39A5D-DE7D-4E1A-A823-3BBD9ADEBE28}"/>
                </a:ext>
              </a:extLst>
            </p:cNvPr>
            <p:cNvSpPr txBox="1">
              <a:spLocks/>
            </p:cNvSpPr>
            <p:nvPr/>
          </p:nvSpPr>
          <p:spPr>
            <a:xfrm>
              <a:off x="9187976" y="4982787"/>
              <a:ext cx="1565926" cy="33558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200" b="0" i="0" u="none" strike="noStrike" kern="1200" cap="none" spc="0" normalizeH="0" baseline="0" noProof="0" dirty="0">
                  <a:ln>
                    <a:noFill/>
                  </a:ln>
                  <a:solidFill>
                    <a:srgbClr val="373636"/>
                  </a:solidFill>
                  <a:effectLst/>
                  <a:uLnTx/>
                  <a:uFillTx/>
                  <a:latin typeface="FlandersArtSans-Regular" panose="00000500000000000000" pitchFamily="2" charset="0"/>
                  <a:ea typeface="+mn-ea"/>
                  <a:cs typeface="+mn-cs"/>
                </a:rPr>
                <a:t>Optimum</a:t>
              </a:r>
            </a:p>
          </p:txBody>
        </p:sp>
        <p:sp>
          <p:nvSpPr>
            <p:cNvPr id="46" name="Tijdelijke aanduiding voor inhoud 9">
              <a:extLst>
                <a:ext uri="{FF2B5EF4-FFF2-40B4-BE49-F238E27FC236}">
                  <a16:creationId xmlns:a16="http://schemas.microsoft.com/office/drawing/2014/main" id="{25923C6A-1AF2-48B4-AD40-84847532AD06}"/>
                </a:ext>
              </a:extLst>
            </p:cNvPr>
            <p:cNvSpPr txBox="1">
              <a:spLocks/>
            </p:cNvSpPr>
            <p:nvPr/>
          </p:nvSpPr>
          <p:spPr>
            <a:xfrm>
              <a:off x="2336857" y="4975780"/>
              <a:ext cx="1565926" cy="33558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1" indent="0" algn="l" defTabSz="914400" rtl="0" eaLnBrk="1" fontAlgn="auto" latinLnBrk="0" hangingPunct="1">
                <a:lnSpc>
                  <a:spcPct val="90000"/>
                </a:lnSpc>
                <a:spcBef>
                  <a:spcPts val="300"/>
                </a:spcBef>
                <a:spcAft>
                  <a:spcPts val="0"/>
                </a:spcAft>
                <a:buClrTx/>
                <a:buSzPct val="75000"/>
                <a:buFontTx/>
                <a:buNone/>
                <a:tabLst/>
                <a:defRPr/>
              </a:pPr>
              <a:r>
                <a:rPr kumimoji="0" lang="nl-BE" sz="2200" b="0" i="0" u="none" strike="noStrike" kern="1200" cap="none" spc="0" normalizeH="0" baseline="0" noProof="0" dirty="0">
                  <a:ln>
                    <a:noFill/>
                  </a:ln>
                  <a:solidFill>
                    <a:srgbClr val="373636"/>
                  </a:solidFill>
                  <a:effectLst/>
                  <a:uLnTx/>
                  <a:uFillTx/>
                  <a:latin typeface="FlandersArtSans-Regular" panose="00000500000000000000" pitchFamily="2" charset="0"/>
                  <a:ea typeface="+mn-ea"/>
                  <a:cs typeface="+mn-cs"/>
                </a:rPr>
                <a:t>Minimum</a:t>
              </a:r>
            </a:p>
          </p:txBody>
        </p:sp>
        <p:pic>
          <p:nvPicPr>
            <p:cNvPr id="47" name="Graphic 46" descr="Cirkel met pijl">
              <a:extLst>
                <a:ext uri="{FF2B5EF4-FFF2-40B4-BE49-F238E27FC236}">
                  <a16:creationId xmlns:a16="http://schemas.microsoft.com/office/drawing/2014/main" id="{6A83D941-B19D-402A-A09E-979FE5E73B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77167" y="5690548"/>
              <a:ext cx="451843" cy="451843"/>
            </a:xfrm>
            <a:prstGeom prst="rect">
              <a:avLst/>
            </a:prstGeom>
          </p:spPr>
        </p:pic>
        <p:pic>
          <p:nvPicPr>
            <p:cNvPr id="48" name="Graphic 47" descr="Pijlen in visgraatmotief">
              <a:extLst>
                <a:ext uri="{FF2B5EF4-FFF2-40B4-BE49-F238E27FC236}">
                  <a16:creationId xmlns:a16="http://schemas.microsoft.com/office/drawing/2014/main" id="{595919B9-57EF-4B27-A003-DCE41A0C2F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02111" y="4897660"/>
              <a:ext cx="774421" cy="405767"/>
            </a:xfrm>
            <a:prstGeom prst="rect">
              <a:avLst/>
            </a:prstGeom>
          </p:spPr>
        </p:pic>
        <p:sp>
          <p:nvSpPr>
            <p:cNvPr id="49" name="Gelijkbenige driehoek 48">
              <a:extLst>
                <a:ext uri="{FF2B5EF4-FFF2-40B4-BE49-F238E27FC236}">
                  <a16:creationId xmlns:a16="http://schemas.microsoft.com/office/drawing/2014/main" id="{4F844BA9-9392-4CAB-9FDC-FA8A2CD9E445}"/>
                </a:ext>
              </a:extLst>
            </p:cNvPr>
            <p:cNvSpPr/>
            <p:nvPr/>
          </p:nvSpPr>
          <p:spPr>
            <a:xfrm>
              <a:off x="7093461" y="5462614"/>
              <a:ext cx="220718" cy="221045"/>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Gelijkbenige driehoek 49">
              <a:extLst>
                <a:ext uri="{FF2B5EF4-FFF2-40B4-BE49-F238E27FC236}">
                  <a16:creationId xmlns:a16="http://schemas.microsoft.com/office/drawing/2014/main" id="{23CEB9D2-3877-4184-8481-4C1945CCFC36}"/>
                </a:ext>
              </a:extLst>
            </p:cNvPr>
            <p:cNvSpPr/>
            <p:nvPr/>
          </p:nvSpPr>
          <p:spPr>
            <a:xfrm>
              <a:off x="6367718" y="5590496"/>
              <a:ext cx="93025" cy="93163"/>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Gelijkbenige driehoek 50">
              <a:extLst>
                <a:ext uri="{FF2B5EF4-FFF2-40B4-BE49-F238E27FC236}">
                  <a16:creationId xmlns:a16="http://schemas.microsoft.com/office/drawing/2014/main" id="{40EA6CF3-0DCA-4DCB-8A33-39788788F4FD}"/>
                </a:ext>
              </a:extLst>
            </p:cNvPr>
            <p:cNvSpPr/>
            <p:nvPr/>
          </p:nvSpPr>
          <p:spPr>
            <a:xfrm>
              <a:off x="7800280" y="5590496"/>
              <a:ext cx="93025" cy="93163"/>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Gelijkbenige driehoek 51">
              <a:extLst>
                <a:ext uri="{FF2B5EF4-FFF2-40B4-BE49-F238E27FC236}">
                  <a16:creationId xmlns:a16="http://schemas.microsoft.com/office/drawing/2014/main" id="{F1072E79-3C2D-471D-BB8D-5DDAA347B1B4}"/>
                </a:ext>
              </a:extLst>
            </p:cNvPr>
            <p:cNvSpPr/>
            <p:nvPr/>
          </p:nvSpPr>
          <p:spPr>
            <a:xfrm>
              <a:off x="6771584" y="5563245"/>
              <a:ext cx="120236" cy="120414"/>
            </a:xfrm>
            <a:prstGeom prst="triangle">
              <a:avLst/>
            </a:prstGeom>
            <a:solidFill>
              <a:srgbClr val="FFEB00"/>
            </a:solidFill>
            <a:ln w="12700" cap="flat" cmpd="sng" algn="ctr">
              <a:solidFill>
                <a:srgbClr val="6B6B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Tijdelijke aanduiding voor inhoud 9">
              <a:extLst>
                <a:ext uri="{FF2B5EF4-FFF2-40B4-BE49-F238E27FC236}">
                  <a16:creationId xmlns:a16="http://schemas.microsoft.com/office/drawing/2014/main" id="{05F8FFE7-B015-4A91-AA7B-62F5A1B79EDA}"/>
                </a:ext>
              </a:extLst>
            </p:cNvPr>
            <p:cNvSpPr txBox="1">
              <a:spLocks/>
            </p:cNvSpPr>
            <p:nvPr/>
          </p:nvSpPr>
          <p:spPr>
            <a:xfrm>
              <a:off x="4296982" y="9193064"/>
              <a:ext cx="5085167" cy="393313"/>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220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220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defRPr/>
              </a:pPr>
              <a:r>
                <a:rPr lang="en-US" sz="2000" dirty="0">
                  <a:solidFill>
                    <a:schemeClr val="tx1"/>
                  </a:solidFill>
                  <a:highlight>
                    <a:srgbClr val="FFFF00"/>
                  </a:highlight>
                  <a:latin typeface="FlandersArtSans-Medium" panose="00000600000000000000" pitchFamily="2" charset="0"/>
                  <a:sym typeface="Wingdings" panose="05000000000000000000" pitchFamily="2" charset="2"/>
                </a:rPr>
                <a:t>  qualitative and quantitative aspects</a:t>
              </a:r>
              <a:endParaRPr kumimoji="0" lang="nl-BE" sz="2000" b="0" i="0" u="none" strike="noStrike" kern="1200" cap="none" spc="0" normalizeH="0" baseline="0" noProof="0" dirty="0">
                <a:ln>
                  <a:noFill/>
                </a:ln>
                <a:solidFill>
                  <a:prstClr val="white">
                    <a:lumMod val="50000"/>
                  </a:prstClr>
                </a:solidFill>
                <a:effectLst/>
                <a:highlight>
                  <a:srgbClr val="FFFF00"/>
                </a:highlight>
                <a:uLnTx/>
                <a:uFillTx/>
                <a:latin typeface="FlandersArtSans-Medium" panose="00000600000000000000" pitchFamily="2" charset="0"/>
              </a:endParaRPr>
            </a:p>
          </p:txBody>
        </p:sp>
      </p:grpSp>
    </p:spTree>
    <p:custDataLst>
      <p:tags r:id="rId1"/>
    </p:custDataLst>
    <p:extLst>
      <p:ext uri="{BB962C8B-B14F-4D97-AF65-F5344CB8AC3E}">
        <p14:creationId xmlns:p14="http://schemas.microsoft.com/office/powerpoint/2010/main" val="64629500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a:latin typeface="FlandersArtSans-Medium" panose="00000600000000000000" pitchFamily="2" charset="0"/>
              </a:rPr>
              <a:t>Material passport as a tool</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270394" y="1877309"/>
            <a:ext cx="4352080" cy="4052436"/>
          </a:xfrm>
        </p:spPr>
        <p:txBody>
          <a:bodyPr>
            <a:normAutofit/>
          </a:bodyPr>
          <a:lstStyle/>
          <a:p>
            <a:pPr>
              <a:buClr>
                <a:srgbClr val="FFEB00"/>
              </a:buClr>
            </a:pPr>
            <a:r>
              <a:rPr lang="en-US" sz="2400" b="1" dirty="0">
                <a:latin typeface="FlandersArtSans-Regular" panose="00000500000000000000" pitchFamily="2" charset="0"/>
              </a:rPr>
              <a:t>Origin of the materials</a:t>
            </a:r>
          </a:p>
          <a:p>
            <a:pPr>
              <a:buClr>
                <a:srgbClr val="FFEB00"/>
              </a:buClr>
            </a:pPr>
            <a:r>
              <a:rPr lang="en-US" sz="2000" dirty="0">
                <a:latin typeface="FlandersArtSans-Regular" panose="00000500000000000000" pitchFamily="2" charset="0"/>
              </a:rPr>
              <a:t>Preserved, reused, new, ...</a:t>
            </a:r>
            <a:br>
              <a:rPr lang="en-US" sz="2400" b="1" dirty="0">
                <a:latin typeface="FlandersArtSans-Regular" panose="00000500000000000000" pitchFamily="2" charset="0"/>
              </a:rPr>
            </a:br>
            <a:br>
              <a:rPr lang="en-US" sz="2400" b="1" dirty="0">
                <a:latin typeface="FlandersArtSans-Regular" panose="00000500000000000000" pitchFamily="2" charset="0"/>
              </a:rPr>
            </a:br>
            <a:r>
              <a:rPr lang="en-US" sz="2400" b="1" dirty="0">
                <a:latin typeface="FlandersArtSans-Regular" panose="00000500000000000000" pitchFamily="2" charset="0"/>
              </a:rPr>
              <a:t>Certifications</a:t>
            </a:r>
          </a:p>
          <a:p>
            <a:pPr>
              <a:buClr>
                <a:srgbClr val="FFEB00"/>
              </a:buClr>
            </a:pPr>
            <a:r>
              <a:rPr lang="en-US" sz="2000" dirty="0">
                <a:latin typeface="FlandersArtSans-Regular" panose="00000500000000000000" pitchFamily="2" charset="0"/>
              </a:rPr>
              <a:t>Material with label?
On which aspects (health, recycled materials, reuse in the future, others)?
What level?</a:t>
            </a:r>
            <a:endParaRPr lang="nl-BE" sz="2400"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2">
            <a:extLst>
              <a:ext uri="{FF2B5EF4-FFF2-40B4-BE49-F238E27FC236}">
                <a16:creationId xmlns:a16="http://schemas.microsoft.com/office/drawing/2014/main" id="{F4AED1C0-500E-4916-9237-82525358DCF6}"/>
              </a:ext>
            </a:extLst>
          </p:cNvPr>
          <p:cNvSpPr txBox="1">
            <a:spLocks/>
          </p:cNvSpPr>
          <p:nvPr/>
        </p:nvSpPr>
        <p:spPr>
          <a:xfrm>
            <a:off x="7031739" y="1877309"/>
            <a:ext cx="4855462" cy="4052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None/>
            </a:pPr>
            <a:r>
              <a:rPr lang="en-US" sz="2400" b="1" dirty="0">
                <a:latin typeface="FlandersArtSans-Regular" panose="00000500000000000000" pitchFamily="2" charset="0"/>
              </a:rPr>
              <a:t>Harmful substances</a:t>
            </a:r>
          </a:p>
          <a:p>
            <a:pPr>
              <a:buClr>
                <a:srgbClr val="FFEB00"/>
              </a:buClr>
            </a:pPr>
            <a:r>
              <a:rPr lang="en-US" sz="2000" dirty="0">
                <a:latin typeface="FlandersArtSans-Regular" panose="00000500000000000000" pitchFamily="2" charset="0"/>
              </a:rPr>
              <a:t>% stricter than legislation for materials in contact with indoor air</a:t>
            </a:r>
          </a:p>
          <a:p>
            <a:pPr>
              <a:buClr>
                <a:srgbClr val="FFEB00"/>
              </a:buClr>
            </a:pPr>
            <a:endParaRPr lang="en-US" sz="2400" b="1" dirty="0">
              <a:latin typeface="FlandersArtSans-Regular" panose="00000500000000000000" pitchFamily="2" charset="0"/>
            </a:endParaRPr>
          </a:p>
          <a:p>
            <a:pPr marL="0" indent="0">
              <a:buClr>
                <a:srgbClr val="FFEB00"/>
              </a:buClr>
              <a:buNone/>
            </a:pPr>
            <a:r>
              <a:rPr lang="en-US" sz="2400" b="1" dirty="0">
                <a:latin typeface="FlandersArtSans-Regular" panose="00000500000000000000" pitchFamily="2" charset="0"/>
              </a:rPr>
              <a:t>Design for disassembly</a:t>
            </a:r>
          </a:p>
          <a:p>
            <a:pPr>
              <a:buClr>
                <a:srgbClr val="FFEB00"/>
              </a:buClr>
            </a:pPr>
            <a:r>
              <a:rPr lang="en-US" sz="2000" dirty="0">
                <a:latin typeface="FlandersArtSans-Regular" panose="00000500000000000000" pitchFamily="2" charset="0"/>
              </a:rPr>
              <a:t>10 principles of Design for Disassembly (</a:t>
            </a:r>
            <a:r>
              <a:rPr lang="en-US" sz="2000" dirty="0" err="1">
                <a:latin typeface="FlandersArtSans-Regular" panose="00000500000000000000" pitchFamily="2" charset="0"/>
              </a:rPr>
              <a:t>cfr</a:t>
            </a:r>
            <a:r>
              <a:rPr lang="en-US" sz="2000" dirty="0">
                <a:latin typeface="FlandersArtSans-Regular" panose="00000500000000000000" pitchFamily="2" charset="0"/>
              </a:rPr>
              <a:t>. Brad &amp; </a:t>
            </a:r>
            <a:r>
              <a:rPr lang="en-US" sz="2000" dirty="0" err="1">
                <a:latin typeface="FlandersArtSans-Regular" panose="00000500000000000000" pitchFamily="2" charset="0"/>
              </a:rPr>
              <a:t>Ciarimboli</a:t>
            </a:r>
            <a:r>
              <a:rPr lang="en-US" sz="2000" dirty="0">
                <a:latin typeface="FlandersArtSans-Regular" panose="00000500000000000000" pitchFamily="2" charset="0"/>
              </a:rPr>
              <a:t>)</a:t>
            </a:r>
            <a:endParaRPr lang="en-US" sz="2400" b="1" dirty="0">
              <a:latin typeface="FlandersArtSans-Regular" panose="00000500000000000000" pitchFamily="2" charset="0"/>
            </a:endParaRPr>
          </a:p>
          <a:p>
            <a:pPr marL="0" indent="0">
              <a:buClr>
                <a:srgbClr val="FFEB00"/>
              </a:buClr>
              <a:buNone/>
            </a:pPr>
            <a:endParaRPr lang="en-US" sz="2400" b="1" dirty="0">
              <a:latin typeface="FlandersArtSans-Regular" panose="00000500000000000000" pitchFamily="2" charset="0"/>
            </a:endParaRPr>
          </a:p>
          <a:p>
            <a:pPr marL="0" indent="0">
              <a:buClr>
                <a:srgbClr val="FFEB00"/>
              </a:buClr>
              <a:buNone/>
            </a:pPr>
            <a:r>
              <a:rPr lang="en-US" sz="2400" b="1" dirty="0">
                <a:latin typeface="FlandersArtSans-Regular" panose="00000500000000000000" pitchFamily="2" charset="0"/>
              </a:rPr>
              <a:t>Burden of proof</a:t>
            </a:r>
            <a:endParaRPr lang="nl-BE" dirty="0"/>
          </a:p>
        </p:txBody>
      </p:sp>
    </p:spTree>
    <p:custDataLst>
      <p:tags r:id="rId1"/>
    </p:custDataLst>
    <p:extLst>
      <p:ext uri="{BB962C8B-B14F-4D97-AF65-F5344CB8AC3E}">
        <p14:creationId xmlns:p14="http://schemas.microsoft.com/office/powerpoint/2010/main" val="152554111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BF40C-6281-466F-ADB3-DCCCC4B8423A}"/>
              </a:ext>
            </a:extLst>
          </p:cNvPr>
          <p:cNvSpPr>
            <a:spLocks noGrp="1"/>
          </p:cNvSpPr>
          <p:nvPr>
            <p:ph type="ctrTitle"/>
          </p:nvPr>
        </p:nvSpPr>
        <p:spPr>
          <a:xfrm>
            <a:off x="-176270" y="1708225"/>
            <a:ext cx="12570246" cy="1009497"/>
          </a:xfrm>
          <a:solidFill>
            <a:schemeClr val="bg1">
              <a:lumMod val="95000"/>
            </a:schemeClr>
          </a:solidFill>
          <a:ln w="38100">
            <a:solidFill>
              <a:srgbClr val="FFEB00"/>
            </a:solidFill>
          </a:ln>
        </p:spPr>
        <p:txBody>
          <a:bodyPr>
            <a:normAutofit/>
          </a:bodyPr>
          <a:lstStyle/>
          <a:p>
            <a:endParaRPr lang="nl-BE" dirty="0">
              <a:latin typeface="FlandersArtSans-Bold" panose="00000800000000000000" pitchFamily="2" charset="0"/>
            </a:endParaRPr>
          </a:p>
        </p:txBody>
      </p:sp>
      <p:pic>
        <p:nvPicPr>
          <p:cNvPr id="7" name="Afbeelding 6" descr="Afbeelding met tekst, illustratie&#10;&#10;Automatisch gegenereerde beschrijving">
            <a:extLst>
              <a:ext uri="{FF2B5EF4-FFF2-40B4-BE49-F238E27FC236}">
                <a16:creationId xmlns:a16="http://schemas.microsoft.com/office/drawing/2014/main" id="{8477D323-6DB1-4764-9C87-7A3623AFB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382" y="94267"/>
            <a:ext cx="1427367" cy="1427367"/>
          </a:xfrm>
          <a:prstGeom prst="rect">
            <a:avLst/>
          </a:prstGeom>
        </p:spPr>
      </p:pic>
      <p:pic>
        <p:nvPicPr>
          <p:cNvPr id="4" name="Afbeelding 3">
            <a:extLst>
              <a:ext uri="{FF2B5EF4-FFF2-40B4-BE49-F238E27FC236}">
                <a16:creationId xmlns:a16="http://schemas.microsoft.com/office/drawing/2014/main" id="{813D9839-E993-4ABB-AFDB-A42A012270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327"/>
          <a:stretch/>
        </p:blipFill>
        <p:spPr>
          <a:xfrm>
            <a:off x="4704748" y="1849598"/>
            <a:ext cx="3807142" cy="850368"/>
          </a:xfrm>
          <a:prstGeom prst="rect">
            <a:avLst/>
          </a:prstGeom>
        </p:spPr>
      </p:pic>
    </p:spTree>
    <p:custDataLst>
      <p:tags r:id="rId1"/>
    </p:custDataLst>
    <p:extLst>
      <p:ext uri="{BB962C8B-B14F-4D97-AF65-F5344CB8AC3E}">
        <p14:creationId xmlns:p14="http://schemas.microsoft.com/office/powerpoint/2010/main" val="342955086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74A1FFCB-7D07-4E09-A98B-25246289BC04}"/>
              </a:ext>
            </a:extLst>
          </p:cNvPr>
          <p:cNvSpPr>
            <a:spLocks noGrp="1"/>
          </p:cNvSpPr>
          <p:nvPr>
            <p:ph type="title"/>
          </p:nvPr>
        </p:nvSpPr>
        <p:spPr>
          <a:xfrm>
            <a:off x="912091" y="374361"/>
            <a:ext cx="10515600" cy="1325563"/>
          </a:xfrm>
        </p:spPr>
        <p:txBody>
          <a:bodyPr>
            <a:normAutofit/>
          </a:bodyPr>
          <a:lstStyle/>
          <a:p>
            <a:r>
              <a:rPr lang="nl-BE" sz="4000" dirty="0">
                <a:latin typeface="FlandersArtSans-Medium" panose="00000600000000000000" pitchFamily="2" charset="0"/>
              </a:rPr>
              <a:t>GRO is </a:t>
            </a:r>
            <a:r>
              <a:rPr lang="nl-BE" sz="4000" dirty="0" err="1">
                <a:latin typeface="FlandersArtSans-Medium" panose="00000600000000000000" pitchFamily="2" charset="0"/>
              </a:rPr>
              <a:t>our</a:t>
            </a:r>
            <a:r>
              <a:rPr lang="nl-BE" sz="4000" dirty="0">
                <a:latin typeface="FlandersArtSans-Medium" panose="00000600000000000000" pitchFamily="2" charset="0"/>
              </a:rPr>
              <a:t> building </a:t>
            </a:r>
            <a:r>
              <a:rPr lang="nl-BE" sz="4000" dirty="0" err="1">
                <a:latin typeface="FlandersArtSans-Medium" panose="00000600000000000000" pitchFamily="2" charset="0"/>
              </a:rPr>
              <a:t>sustainability</a:t>
            </a:r>
            <a:r>
              <a:rPr lang="nl-BE" sz="4000" dirty="0">
                <a:latin typeface="FlandersArtSans-Medium" panose="00000600000000000000" pitchFamily="2" charset="0"/>
              </a:rPr>
              <a:t> instrument</a:t>
            </a:r>
          </a:p>
        </p:txBody>
      </p:sp>
      <p:sp>
        <p:nvSpPr>
          <p:cNvPr id="23" name="Rechthoek 22">
            <a:extLst>
              <a:ext uri="{FF2B5EF4-FFF2-40B4-BE49-F238E27FC236}">
                <a16:creationId xmlns:a16="http://schemas.microsoft.com/office/drawing/2014/main" id="{1BED238E-80F5-4FDC-A96C-4557C044C65D}"/>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51" name="Groep 50">
            <a:extLst>
              <a:ext uri="{FF2B5EF4-FFF2-40B4-BE49-F238E27FC236}">
                <a16:creationId xmlns:a16="http://schemas.microsoft.com/office/drawing/2014/main" id="{20D49427-6037-493D-B8DA-3D35B373FF73}"/>
              </a:ext>
            </a:extLst>
          </p:cNvPr>
          <p:cNvGrpSpPr/>
          <p:nvPr/>
        </p:nvGrpSpPr>
        <p:grpSpPr>
          <a:xfrm>
            <a:off x="-303601" y="1465358"/>
            <a:ext cx="3765141" cy="2541909"/>
            <a:chOff x="65017" y="1307628"/>
            <a:chExt cx="3957135" cy="2481044"/>
          </a:xfrm>
        </p:grpSpPr>
        <p:pic>
          <p:nvPicPr>
            <p:cNvPr id="24" name="Afbeelding 23" descr="Afbeelding met licht, donker&#10;&#10;Automatisch gegenereerde beschrijving">
              <a:extLst>
                <a:ext uri="{FF2B5EF4-FFF2-40B4-BE49-F238E27FC236}">
                  <a16:creationId xmlns:a16="http://schemas.microsoft.com/office/drawing/2014/main" id="{902BFC20-618A-42C0-9332-E7CF36F93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7" y="1307628"/>
              <a:ext cx="2481044" cy="2481044"/>
            </a:xfrm>
            <a:prstGeom prst="rect">
              <a:avLst/>
            </a:prstGeom>
          </p:spPr>
        </p:pic>
        <p:pic>
          <p:nvPicPr>
            <p:cNvPr id="26" name="Afbeelding 25">
              <a:extLst>
                <a:ext uri="{FF2B5EF4-FFF2-40B4-BE49-F238E27FC236}">
                  <a16:creationId xmlns:a16="http://schemas.microsoft.com/office/drawing/2014/main" id="{16EA9235-0E06-4136-B93E-D7139B97C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040" y="2036197"/>
              <a:ext cx="1325563" cy="1325563"/>
            </a:xfrm>
            <a:prstGeom prst="rect">
              <a:avLst/>
            </a:prstGeom>
          </p:spPr>
        </p:pic>
        <p:pic>
          <p:nvPicPr>
            <p:cNvPr id="28" name="Afbeelding 27">
              <a:extLst>
                <a:ext uri="{FF2B5EF4-FFF2-40B4-BE49-F238E27FC236}">
                  <a16:creationId xmlns:a16="http://schemas.microsoft.com/office/drawing/2014/main" id="{7CB95FB8-357C-4DAA-B93A-6B9CD6D15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807" y="1887111"/>
              <a:ext cx="908345" cy="1060125"/>
            </a:xfrm>
            <a:prstGeom prst="rect">
              <a:avLst/>
            </a:prstGeom>
          </p:spPr>
        </p:pic>
      </p:grpSp>
      <p:grpSp>
        <p:nvGrpSpPr>
          <p:cNvPr id="33" name="Groep 32">
            <a:extLst>
              <a:ext uri="{FF2B5EF4-FFF2-40B4-BE49-F238E27FC236}">
                <a16:creationId xmlns:a16="http://schemas.microsoft.com/office/drawing/2014/main" id="{B9414B98-4C97-4CC5-8A38-466ABD2C623A}"/>
              </a:ext>
            </a:extLst>
          </p:cNvPr>
          <p:cNvGrpSpPr/>
          <p:nvPr/>
        </p:nvGrpSpPr>
        <p:grpSpPr>
          <a:xfrm>
            <a:off x="3959061" y="1412845"/>
            <a:ext cx="3699891" cy="2440312"/>
            <a:chOff x="587836" y="2511666"/>
            <a:chExt cx="4046639" cy="2354117"/>
          </a:xfrm>
        </p:grpSpPr>
        <p:pic>
          <p:nvPicPr>
            <p:cNvPr id="30" name="Afbeelding 29" descr="Afbeelding met tekst, silhouet, vectorafbeeldingen&#10;&#10;Automatisch gegenereerde beschrijving">
              <a:extLst>
                <a:ext uri="{FF2B5EF4-FFF2-40B4-BE49-F238E27FC236}">
                  <a16:creationId xmlns:a16="http://schemas.microsoft.com/office/drawing/2014/main" id="{7D60460F-5D77-44C6-B571-B1997A616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36" y="3104741"/>
              <a:ext cx="1512115" cy="1512115"/>
            </a:xfrm>
            <a:prstGeom prst="rect">
              <a:avLst/>
            </a:prstGeom>
          </p:spPr>
        </p:pic>
        <p:pic>
          <p:nvPicPr>
            <p:cNvPr id="31" name="Afbeelding 30" descr="Afbeelding met tekst, silhouet, vectorafbeeldingen&#10;&#10;Automatisch gegenereerde beschrijving">
              <a:extLst>
                <a:ext uri="{FF2B5EF4-FFF2-40B4-BE49-F238E27FC236}">
                  <a16:creationId xmlns:a16="http://schemas.microsoft.com/office/drawing/2014/main" id="{33314FED-8146-4F93-BED4-8FE08859E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0358" y="2511666"/>
              <a:ext cx="2354117" cy="2354117"/>
            </a:xfrm>
            <a:prstGeom prst="rect">
              <a:avLst/>
            </a:prstGeom>
          </p:spPr>
        </p:pic>
        <p:pic>
          <p:nvPicPr>
            <p:cNvPr id="32" name="Afbeelding 31" descr="Afbeelding met tekst, silhouet, vectorafbeeldingen&#10;&#10;Automatisch gegenereerde beschrijving">
              <a:extLst>
                <a:ext uri="{FF2B5EF4-FFF2-40B4-BE49-F238E27FC236}">
                  <a16:creationId xmlns:a16="http://schemas.microsoft.com/office/drawing/2014/main" id="{AD3AB2DB-25CF-40E4-9F43-E6F2524AA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501" y="2812111"/>
              <a:ext cx="1925082" cy="1925082"/>
            </a:xfrm>
            <a:prstGeom prst="rect">
              <a:avLst/>
            </a:prstGeom>
          </p:spPr>
        </p:pic>
      </p:grpSp>
      <p:grpSp>
        <p:nvGrpSpPr>
          <p:cNvPr id="52" name="Groep 51">
            <a:extLst>
              <a:ext uri="{FF2B5EF4-FFF2-40B4-BE49-F238E27FC236}">
                <a16:creationId xmlns:a16="http://schemas.microsoft.com/office/drawing/2014/main" id="{5D294357-0A25-4CC2-98D5-1A8E5EF54B62}"/>
              </a:ext>
            </a:extLst>
          </p:cNvPr>
          <p:cNvGrpSpPr/>
          <p:nvPr/>
        </p:nvGrpSpPr>
        <p:grpSpPr>
          <a:xfrm>
            <a:off x="7714258" y="1265136"/>
            <a:ext cx="3834452" cy="2526254"/>
            <a:chOff x="226752" y="5132044"/>
            <a:chExt cx="3394776" cy="2090172"/>
          </a:xfrm>
        </p:grpSpPr>
        <p:pic>
          <p:nvPicPr>
            <p:cNvPr id="35" name="Afbeelding 34" descr="Afbeelding met tekst, vectorafbeeldingen, illustratie&#10;&#10;Automatisch gegenereerde beschrijving">
              <a:extLst>
                <a:ext uri="{FF2B5EF4-FFF2-40B4-BE49-F238E27FC236}">
                  <a16:creationId xmlns:a16="http://schemas.microsoft.com/office/drawing/2014/main" id="{C0E5970F-17BD-46DA-A34A-B6A9889764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752" y="5132044"/>
              <a:ext cx="2090172" cy="2090172"/>
            </a:xfrm>
            <a:prstGeom prst="rect">
              <a:avLst/>
            </a:prstGeom>
          </p:spPr>
        </p:pic>
        <p:cxnSp>
          <p:nvCxnSpPr>
            <p:cNvPr id="37" name="Rechte verbindingslijn 36">
              <a:extLst>
                <a:ext uri="{FF2B5EF4-FFF2-40B4-BE49-F238E27FC236}">
                  <a16:creationId xmlns:a16="http://schemas.microsoft.com/office/drawing/2014/main" id="{DB586C67-CEEB-44EB-9396-B8ACA30E6675}"/>
                </a:ext>
              </a:extLst>
            </p:cNvPr>
            <p:cNvCxnSpPr>
              <a:cxnSpLocks/>
            </p:cNvCxnSpPr>
            <p:nvPr/>
          </p:nvCxnSpPr>
          <p:spPr>
            <a:xfrm>
              <a:off x="1947384" y="5528690"/>
              <a:ext cx="300311" cy="129688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Afgeschuind enkele hoek rechthoek 2">
              <a:extLst>
                <a:ext uri="{FF2B5EF4-FFF2-40B4-BE49-F238E27FC236}">
                  <a16:creationId xmlns:a16="http://schemas.microsoft.com/office/drawing/2014/main" id="{CB5D27B6-2717-4BC4-B72F-66044BA9B7D3}"/>
                </a:ext>
              </a:extLst>
            </p:cNvPr>
            <p:cNvSpPr/>
            <p:nvPr/>
          </p:nvSpPr>
          <p:spPr>
            <a:xfrm>
              <a:off x="2546061" y="5825708"/>
              <a:ext cx="1075467" cy="713686"/>
            </a:xfrm>
            <a:prstGeom prst="snip1Rect">
              <a:avLst/>
            </a:prstGeom>
            <a:solidFill>
              <a:srgbClr val="FFED00"/>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45" name="Tekstvak 44">
            <a:extLst>
              <a:ext uri="{FF2B5EF4-FFF2-40B4-BE49-F238E27FC236}">
                <a16:creationId xmlns:a16="http://schemas.microsoft.com/office/drawing/2014/main" id="{E2FBA447-AEE6-4920-B7FE-1926CFE8F32B}"/>
              </a:ext>
            </a:extLst>
          </p:cNvPr>
          <p:cNvSpPr txBox="1"/>
          <p:nvPr/>
        </p:nvSpPr>
        <p:spPr>
          <a:xfrm>
            <a:off x="692211" y="5037190"/>
            <a:ext cx="6096000" cy="461665"/>
          </a:xfrm>
          <a:prstGeom prst="rect">
            <a:avLst/>
          </a:prstGeom>
          <a:noFill/>
        </p:spPr>
        <p:txBody>
          <a:bodyPr wrap="square">
            <a:spAutoFit/>
          </a:bodyPr>
          <a:lstStyle/>
          <a:p>
            <a:r>
              <a:rPr lang="nl-BE" sz="2400">
                <a:latin typeface="FlandersArtSans-Medium" panose="00000600000000000000" pitchFamily="2" charset="0"/>
              </a:rPr>
              <a:t>for all functions</a:t>
            </a:r>
            <a:endParaRPr lang="nl-BE" sz="2400" dirty="0"/>
          </a:p>
        </p:txBody>
      </p:sp>
      <p:sp>
        <p:nvSpPr>
          <p:cNvPr id="46" name="Pijl: rechts 45">
            <a:extLst>
              <a:ext uri="{FF2B5EF4-FFF2-40B4-BE49-F238E27FC236}">
                <a16:creationId xmlns:a16="http://schemas.microsoft.com/office/drawing/2014/main" id="{2B8E4547-640E-4EC3-A8F2-50A2A3B81854}"/>
              </a:ext>
            </a:extLst>
          </p:cNvPr>
          <p:cNvSpPr/>
          <p:nvPr/>
        </p:nvSpPr>
        <p:spPr>
          <a:xfrm rot="5400000">
            <a:off x="1563204" y="4182107"/>
            <a:ext cx="729142" cy="379464"/>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
        <p:nvSpPr>
          <p:cNvPr id="47" name="Tekstvak 46">
            <a:extLst>
              <a:ext uri="{FF2B5EF4-FFF2-40B4-BE49-F238E27FC236}">
                <a16:creationId xmlns:a16="http://schemas.microsoft.com/office/drawing/2014/main" id="{5F5FED94-D44E-453B-9FC4-95E75F8761CE}"/>
              </a:ext>
            </a:extLst>
          </p:cNvPr>
          <p:cNvSpPr txBox="1"/>
          <p:nvPr/>
        </p:nvSpPr>
        <p:spPr>
          <a:xfrm>
            <a:off x="4740216" y="5037189"/>
            <a:ext cx="2513586" cy="461665"/>
          </a:xfrm>
          <a:prstGeom prst="rect">
            <a:avLst/>
          </a:prstGeom>
          <a:noFill/>
        </p:spPr>
        <p:txBody>
          <a:bodyPr wrap="square">
            <a:spAutoFit/>
          </a:bodyPr>
          <a:lstStyle/>
          <a:p>
            <a:r>
              <a:rPr lang="en-US" sz="2400" dirty="0">
                <a:latin typeface="FlandersArtSans-Medium" panose="00000600000000000000" pitchFamily="2" charset="0"/>
              </a:rPr>
              <a:t>for all sizes</a:t>
            </a:r>
            <a:endParaRPr lang="nl-BE" sz="2400" dirty="0"/>
          </a:p>
        </p:txBody>
      </p:sp>
      <p:sp>
        <p:nvSpPr>
          <p:cNvPr id="49" name="Tekstvak 48">
            <a:extLst>
              <a:ext uri="{FF2B5EF4-FFF2-40B4-BE49-F238E27FC236}">
                <a16:creationId xmlns:a16="http://schemas.microsoft.com/office/drawing/2014/main" id="{F09BBBB3-9586-4BC4-A0E6-5C44004A2F15}"/>
              </a:ext>
            </a:extLst>
          </p:cNvPr>
          <p:cNvSpPr txBox="1"/>
          <p:nvPr/>
        </p:nvSpPr>
        <p:spPr>
          <a:xfrm>
            <a:off x="7825553" y="5037189"/>
            <a:ext cx="4320268" cy="830997"/>
          </a:xfrm>
          <a:prstGeom prst="rect">
            <a:avLst/>
          </a:prstGeom>
          <a:noFill/>
        </p:spPr>
        <p:txBody>
          <a:bodyPr wrap="square">
            <a:spAutoFit/>
          </a:bodyPr>
          <a:lstStyle/>
          <a:p>
            <a:pPr algn="ctr"/>
            <a:r>
              <a:rPr lang="en-US" sz="2400" dirty="0">
                <a:latin typeface="FlandersArtSans-Medium" panose="00000600000000000000" pitchFamily="2" charset="0"/>
              </a:rPr>
              <a:t>Separate rating of </a:t>
            </a:r>
            <a:br>
              <a:rPr lang="en-US" sz="2400" dirty="0">
                <a:latin typeface="FlandersArtSans-Medium" panose="00000600000000000000" pitchFamily="2" charset="0"/>
              </a:rPr>
            </a:br>
            <a:r>
              <a:rPr lang="en-US" sz="2400" dirty="0">
                <a:latin typeface="FlandersArtSans-Medium" panose="00000600000000000000" pitchFamily="2" charset="0"/>
              </a:rPr>
              <a:t>building / site</a:t>
            </a:r>
            <a:endParaRPr lang="nl-BE" sz="2400" dirty="0"/>
          </a:p>
        </p:txBody>
      </p:sp>
      <p:sp>
        <p:nvSpPr>
          <p:cNvPr id="53" name="Rechthoek 52">
            <a:extLst>
              <a:ext uri="{FF2B5EF4-FFF2-40B4-BE49-F238E27FC236}">
                <a16:creationId xmlns:a16="http://schemas.microsoft.com/office/drawing/2014/main" id="{B13D1B3F-536A-428A-8FBC-D8150A64C47D}"/>
              </a:ext>
            </a:extLst>
          </p:cNvPr>
          <p:cNvSpPr/>
          <p:nvPr/>
        </p:nvSpPr>
        <p:spPr>
          <a:xfrm rot="5400000" flipV="1">
            <a:off x="1943432" y="4190166"/>
            <a:ext cx="3716414" cy="4571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7" name="Rechthoek 56">
            <a:extLst>
              <a:ext uri="{FF2B5EF4-FFF2-40B4-BE49-F238E27FC236}">
                <a16:creationId xmlns:a16="http://schemas.microsoft.com/office/drawing/2014/main" id="{E9F65A79-CDEC-4E09-A2BB-A62134945EF1}"/>
              </a:ext>
            </a:extLst>
          </p:cNvPr>
          <p:cNvSpPr/>
          <p:nvPr/>
        </p:nvSpPr>
        <p:spPr>
          <a:xfrm rot="5400000" flipV="1">
            <a:off x="5884045" y="4190167"/>
            <a:ext cx="3716414" cy="4571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Pijl: rechts 24">
            <a:extLst>
              <a:ext uri="{FF2B5EF4-FFF2-40B4-BE49-F238E27FC236}">
                <a16:creationId xmlns:a16="http://schemas.microsoft.com/office/drawing/2014/main" id="{EE35937B-406C-4A96-A12D-A5870126A2BC}"/>
              </a:ext>
            </a:extLst>
          </p:cNvPr>
          <p:cNvSpPr/>
          <p:nvPr/>
        </p:nvSpPr>
        <p:spPr>
          <a:xfrm rot="5400000">
            <a:off x="5262985" y="4182106"/>
            <a:ext cx="729142" cy="379464"/>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
        <p:nvSpPr>
          <p:cNvPr id="27" name="Pijl: rechts 26">
            <a:extLst>
              <a:ext uri="{FF2B5EF4-FFF2-40B4-BE49-F238E27FC236}">
                <a16:creationId xmlns:a16="http://schemas.microsoft.com/office/drawing/2014/main" id="{DEF2A413-78C4-4810-98C8-5B708B5E7AB7}"/>
              </a:ext>
            </a:extLst>
          </p:cNvPr>
          <p:cNvSpPr/>
          <p:nvPr/>
        </p:nvSpPr>
        <p:spPr>
          <a:xfrm rot="5400000">
            <a:off x="9632373" y="4182106"/>
            <a:ext cx="729142" cy="379464"/>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Tree>
    <p:custDataLst>
      <p:tags r:id="rId1"/>
    </p:custDataLst>
    <p:extLst>
      <p:ext uri="{BB962C8B-B14F-4D97-AF65-F5344CB8AC3E}">
        <p14:creationId xmlns:p14="http://schemas.microsoft.com/office/powerpoint/2010/main" val="4528588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a:latin typeface="FlandersArtSans-Medium" panose="00000600000000000000" pitchFamily="2" charset="0"/>
              </a:rPr>
              <a:t>Goals</a:t>
            </a: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305994" y="1978909"/>
            <a:ext cx="4033161" cy="4052436"/>
          </a:xfrm>
        </p:spPr>
        <p:txBody>
          <a:bodyPr>
            <a:normAutofit/>
          </a:bodyPr>
          <a:lstStyle/>
          <a:p>
            <a:pPr>
              <a:buClr>
                <a:srgbClr val="FFEB00"/>
              </a:buClr>
            </a:pPr>
            <a:r>
              <a:rPr lang="en-US" sz="2400" dirty="0">
                <a:latin typeface="FlandersArtSans-Regular" panose="00000500000000000000" pitchFamily="2" charset="0"/>
              </a:rPr>
              <a:t>Raise awareness</a:t>
            </a:r>
          </a:p>
          <a:p>
            <a:pPr lvl="1">
              <a:buClr>
                <a:srgbClr val="FFEB00"/>
              </a:buClr>
            </a:pPr>
            <a:r>
              <a:rPr lang="en-US" sz="2000" dirty="0">
                <a:latin typeface="FlandersArtSans-Regular" panose="00000500000000000000" pitchFamily="2" charset="0"/>
              </a:rPr>
              <a:t>Entire life cycle
Circular principles
Climate-responsive design</a:t>
            </a:r>
          </a:p>
          <a:p>
            <a:pPr>
              <a:buClr>
                <a:srgbClr val="FFEB00"/>
              </a:buClr>
            </a:pPr>
            <a:r>
              <a:rPr lang="en-US" sz="2400" dirty="0">
                <a:latin typeface="FlandersArtSans-Regular" panose="00000500000000000000" pitchFamily="2" charset="0"/>
              </a:rPr>
              <a:t>Requirements</a:t>
            </a:r>
          </a:p>
          <a:p>
            <a:pPr lvl="1">
              <a:buClr>
                <a:srgbClr val="FFEB00"/>
              </a:buClr>
            </a:pPr>
            <a:r>
              <a:rPr lang="en-US" sz="2000" dirty="0">
                <a:latin typeface="FlandersArtSans-Regular" panose="00000500000000000000" pitchFamily="2" charset="0"/>
              </a:rPr>
              <a:t>Qualitative criteria
Quantitative criteria</a:t>
            </a:r>
          </a:p>
          <a:p>
            <a:pPr>
              <a:buClr>
                <a:srgbClr val="FFEB00"/>
              </a:buClr>
            </a:pPr>
            <a:r>
              <a:rPr lang="en-US" sz="2400" dirty="0">
                <a:latin typeface="FlandersArtSans-Regular" panose="00000500000000000000" pitchFamily="2" charset="0"/>
              </a:rPr>
              <a:t>Assessment</a:t>
            </a:r>
          </a:p>
          <a:p>
            <a:pPr lvl="1">
              <a:buClr>
                <a:srgbClr val="FFEB00"/>
              </a:buClr>
            </a:pPr>
            <a:r>
              <a:rPr lang="en-US" sz="2000" dirty="0">
                <a:latin typeface="FlandersArtSans-Regular" panose="00000500000000000000" pitchFamily="2" charset="0"/>
              </a:rPr>
              <a:t>Continuous follow-up and evaluation</a:t>
            </a:r>
            <a:endParaRPr lang="nl-BE" sz="2000"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2">
            <a:extLst>
              <a:ext uri="{FF2B5EF4-FFF2-40B4-BE49-F238E27FC236}">
                <a16:creationId xmlns:a16="http://schemas.microsoft.com/office/drawing/2014/main" id="{78434026-13C4-47F2-B2BF-BC5E9C090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88" y="420470"/>
            <a:ext cx="5744035" cy="555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97968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BF40C-6281-466F-ADB3-DCCCC4B8423A}"/>
              </a:ext>
            </a:extLst>
          </p:cNvPr>
          <p:cNvSpPr>
            <a:spLocks noGrp="1"/>
          </p:cNvSpPr>
          <p:nvPr>
            <p:ph type="ctrTitle"/>
          </p:nvPr>
        </p:nvSpPr>
        <p:spPr>
          <a:xfrm>
            <a:off x="-176270" y="1708225"/>
            <a:ext cx="12570246" cy="1009497"/>
          </a:xfrm>
          <a:solidFill>
            <a:schemeClr val="bg1">
              <a:lumMod val="95000"/>
            </a:schemeClr>
          </a:solidFill>
          <a:ln w="38100">
            <a:solidFill>
              <a:srgbClr val="FFEB00"/>
            </a:solidFill>
          </a:ln>
        </p:spPr>
        <p:txBody>
          <a:bodyPr>
            <a:normAutofit/>
          </a:bodyPr>
          <a:lstStyle/>
          <a:p>
            <a:r>
              <a:rPr lang="nl-BE" dirty="0" err="1">
                <a:latin typeface="FlandersArtSans-Regular" panose="00000500000000000000" pitchFamily="2" charset="0"/>
              </a:rPr>
              <a:t>Sustainability</a:t>
            </a:r>
            <a:endParaRPr lang="nl-BE" dirty="0">
              <a:latin typeface="FlandersArtSans-Regular" panose="00000500000000000000" pitchFamily="2" charset="0"/>
            </a:endParaRPr>
          </a:p>
        </p:txBody>
      </p:sp>
      <p:pic>
        <p:nvPicPr>
          <p:cNvPr id="7" name="Afbeelding 6">
            <a:extLst>
              <a:ext uri="{FF2B5EF4-FFF2-40B4-BE49-F238E27FC236}">
                <a16:creationId xmlns:a16="http://schemas.microsoft.com/office/drawing/2014/main" id="{8477D323-6DB1-4764-9C87-7A3623AFB8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7429" y="94268"/>
            <a:ext cx="962320" cy="962320"/>
          </a:xfrm>
          <a:prstGeom prst="rect">
            <a:avLst/>
          </a:prstGeom>
        </p:spPr>
      </p:pic>
    </p:spTree>
    <p:custDataLst>
      <p:tags r:id="rId1"/>
    </p:custDataLst>
    <p:extLst>
      <p:ext uri="{BB962C8B-B14F-4D97-AF65-F5344CB8AC3E}">
        <p14:creationId xmlns:p14="http://schemas.microsoft.com/office/powerpoint/2010/main" val="291221705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err="1">
                <a:latin typeface="FlandersArtSans-Medium" panose="00000600000000000000" pitchFamily="2" charset="0"/>
              </a:rPr>
              <a:t>Documentation</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305994" y="1978909"/>
            <a:ext cx="4033161" cy="4052436"/>
          </a:xfrm>
        </p:spPr>
        <p:txBody>
          <a:bodyPr>
            <a:normAutofit/>
          </a:bodyPr>
          <a:lstStyle/>
          <a:p>
            <a:pPr>
              <a:buClr>
                <a:srgbClr val="FFEB00"/>
              </a:buClr>
            </a:pPr>
            <a:r>
              <a:rPr lang="nl-BE" sz="2400" dirty="0" err="1">
                <a:latin typeface="FlandersArtSans-Regular" panose="00000500000000000000" pitchFamily="2" charset="0"/>
              </a:rPr>
              <a:t>Overviewfile</a:t>
            </a:r>
            <a:endParaRPr lang="nl-BE" sz="2400" dirty="0">
              <a:latin typeface="FlandersArtSans-Regular" panose="00000500000000000000" pitchFamily="2" charset="0"/>
            </a:endParaRPr>
          </a:p>
          <a:p>
            <a:pPr>
              <a:spcBef>
                <a:spcPts val="1800"/>
              </a:spcBef>
              <a:buClr>
                <a:srgbClr val="FFEB00"/>
              </a:buClr>
            </a:pPr>
            <a:r>
              <a:rPr lang="nl-BE" sz="2400" dirty="0">
                <a:latin typeface="FlandersArtSans-Regular" panose="00000500000000000000" pitchFamily="2" charset="0"/>
              </a:rPr>
              <a:t>Criteria manual</a:t>
            </a:r>
            <a:endParaRPr lang="nl-BE" sz="2200" dirty="0">
              <a:latin typeface="FlandersArtSans-Regular" panose="00000500000000000000" pitchFamily="2" charset="0"/>
            </a:endParaRPr>
          </a:p>
          <a:p>
            <a:pPr>
              <a:spcBef>
                <a:spcPts val="1800"/>
              </a:spcBef>
              <a:buClr>
                <a:srgbClr val="FFEB00"/>
              </a:buClr>
            </a:pPr>
            <a:r>
              <a:rPr lang="nl-BE" sz="2400" dirty="0" err="1">
                <a:latin typeface="FlandersArtSans-Regular" panose="00000500000000000000" pitchFamily="2" charset="0"/>
              </a:rPr>
              <a:t>Attachments</a:t>
            </a:r>
            <a:endParaRPr lang="nl-BE" sz="2400" dirty="0">
              <a:latin typeface="FlandersArtSans-Regular" panose="00000500000000000000" pitchFamily="2" charset="0"/>
            </a:endParaRPr>
          </a:p>
          <a:p>
            <a:pPr marL="0" indent="0">
              <a:buNone/>
            </a:pPr>
            <a:endParaRPr lang="nl-BE" dirty="0"/>
          </a:p>
          <a:p>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7">
            <a:extLst>
              <a:ext uri="{FF2B5EF4-FFF2-40B4-BE49-F238E27FC236}">
                <a16:creationId xmlns:a16="http://schemas.microsoft.com/office/drawing/2014/main" id="{0B29083C-5CD7-04F9-9C52-52262A6D5AD3}"/>
              </a:ext>
            </a:extLst>
          </p:cNvPr>
          <p:cNvPicPr>
            <a:picLocks noChangeAspect="1"/>
          </p:cNvPicPr>
          <p:nvPr/>
        </p:nvPicPr>
        <p:blipFill rotWithShape="1">
          <a:blip r:embed="rId3"/>
          <a:srcRect r="15433"/>
          <a:stretch/>
        </p:blipFill>
        <p:spPr>
          <a:xfrm>
            <a:off x="7896515" y="2484097"/>
            <a:ext cx="3507249" cy="1676110"/>
          </a:xfrm>
          <a:prstGeom prst="rect">
            <a:avLst/>
          </a:prstGeom>
        </p:spPr>
      </p:pic>
      <p:pic>
        <p:nvPicPr>
          <p:cNvPr id="10" name="Afbeelding 13">
            <a:extLst>
              <a:ext uri="{FF2B5EF4-FFF2-40B4-BE49-F238E27FC236}">
                <a16:creationId xmlns:a16="http://schemas.microsoft.com/office/drawing/2014/main" id="{443BB9A2-0170-C73F-21C3-D6F925E97188}"/>
              </a:ext>
            </a:extLst>
          </p:cNvPr>
          <p:cNvPicPr>
            <a:picLocks noChangeAspect="1"/>
          </p:cNvPicPr>
          <p:nvPr/>
        </p:nvPicPr>
        <p:blipFill rotWithShape="1">
          <a:blip r:embed="rId4"/>
          <a:srcRect b="29894"/>
          <a:stretch/>
        </p:blipFill>
        <p:spPr>
          <a:xfrm>
            <a:off x="7896515" y="4715925"/>
            <a:ext cx="2311637" cy="1849788"/>
          </a:xfrm>
          <a:prstGeom prst="rect">
            <a:avLst/>
          </a:prstGeom>
        </p:spPr>
      </p:pic>
      <p:pic>
        <p:nvPicPr>
          <p:cNvPr id="12" name="Afbeelding 14">
            <a:extLst>
              <a:ext uri="{FF2B5EF4-FFF2-40B4-BE49-F238E27FC236}">
                <a16:creationId xmlns:a16="http://schemas.microsoft.com/office/drawing/2014/main" id="{505C4A45-F7EE-86D8-96B2-9AB30AE87307}"/>
              </a:ext>
            </a:extLst>
          </p:cNvPr>
          <p:cNvPicPr>
            <a:picLocks noChangeAspect="1"/>
          </p:cNvPicPr>
          <p:nvPr/>
        </p:nvPicPr>
        <p:blipFill>
          <a:blip r:embed="rId5"/>
          <a:stretch>
            <a:fillRect/>
          </a:stretch>
        </p:blipFill>
        <p:spPr>
          <a:xfrm>
            <a:off x="4671952" y="2533710"/>
            <a:ext cx="2848095" cy="4026311"/>
          </a:xfrm>
          <a:prstGeom prst="rect">
            <a:avLst/>
          </a:prstGeom>
        </p:spPr>
      </p:pic>
    </p:spTree>
    <p:custDataLst>
      <p:tags r:id="rId1"/>
    </p:custDataLst>
    <p:extLst>
      <p:ext uri="{BB962C8B-B14F-4D97-AF65-F5344CB8AC3E}">
        <p14:creationId xmlns:p14="http://schemas.microsoft.com/office/powerpoint/2010/main" val="4208931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4">
            <a:extLst>
              <a:ext uri="{FF2B5EF4-FFF2-40B4-BE49-F238E27FC236}">
                <a16:creationId xmlns:a16="http://schemas.microsoft.com/office/drawing/2014/main" id="{8D39FBEC-C21D-B644-11F6-FEA9C88CD4D5}"/>
              </a:ext>
            </a:extLst>
          </p:cNvPr>
          <p:cNvPicPr>
            <a:picLocks noChangeAspect="1"/>
          </p:cNvPicPr>
          <p:nvPr/>
        </p:nvPicPr>
        <p:blipFill>
          <a:blip r:embed="rId3"/>
          <a:stretch>
            <a:fillRect/>
          </a:stretch>
        </p:blipFill>
        <p:spPr>
          <a:xfrm>
            <a:off x="2089280" y="1515893"/>
            <a:ext cx="2305526" cy="3487388"/>
          </a:xfrm>
          <a:prstGeom prst="rect">
            <a:avLst/>
          </a:prstGeom>
        </p:spPr>
      </p:pic>
      <p:pic>
        <p:nvPicPr>
          <p:cNvPr id="6" name="Afbeelding 19">
            <a:extLst>
              <a:ext uri="{FF2B5EF4-FFF2-40B4-BE49-F238E27FC236}">
                <a16:creationId xmlns:a16="http://schemas.microsoft.com/office/drawing/2014/main" id="{939B3EF9-772C-132F-04D2-74DD71F7DC52}"/>
              </a:ext>
            </a:extLst>
          </p:cNvPr>
          <p:cNvPicPr>
            <a:picLocks noChangeAspect="1"/>
          </p:cNvPicPr>
          <p:nvPr/>
        </p:nvPicPr>
        <p:blipFill>
          <a:blip r:embed="rId4"/>
          <a:stretch>
            <a:fillRect/>
          </a:stretch>
        </p:blipFill>
        <p:spPr>
          <a:xfrm>
            <a:off x="5253174" y="1506368"/>
            <a:ext cx="2310289" cy="5232654"/>
          </a:xfrm>
          <a:prstGeom prst="rect">
            <a:avLst/>
          </a:prstGeom>
        </p:spPr>
      </p:pic>
      <p:pic>
        <p:nvPicPr>
          <p:cNvPr id="8" name="Afbeelding 23">
            <a:extLst>
              <a:ext uri="{FF2B5EF4-FFF2-40B4-BE49-F238E27FC236}">
                <a16:creationId xmlns:a16="http://schemas.microsoft.com/office/drawing/2014/main" id="{522B51CA-8A51-D36A-165A-52CD2E89E2E0}"/>
              </a:ext>
            </a:extLst>
          </p:cNvPr>
          <p:cNvPicPr>
            <a:picLocks noChangeAspect="1"/>
          </p:cNvPicPr>
          <p:nvPr/>
        </p:nvPicPr>
        <p:blipFill>
          <a:blip r:embed="rId5"/>
          <a:stretch>
            <a:fillRect/>
          </a:stretch>
        </p:blipFill>
        <p:spPr>
          <a:xfrm>
            <a:off x="8564927" y="1496843"/>
            <a:ext cx="2958370" cy="2658332"/>
          </a:xfrm>
          <a:prstGeom prst="rect">
            <a:avLst/>
          </a:prstGeom>
        </p:spPr>
      </p:pic>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a:latin typeface="FlandersArtSans-Medium" panose="00000600000000000000" pitchFamily="2" charset="0"/>
              </a:rPr>
              <a:t>Building criteria</a:t>
            </a: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669755" y="1218868"/>
            <a:ext cx="1144576" cy="503649"/>
          </a:xfrm>
        </p:spPr>
        <p:txBody>
          <a:bodyPr>
            <a:normAutofit/>
          </a:bodyPr>
          <a:lstStyle/>
          <a:p>
            <a:pPr marL="0" indent="0">
              <a:buClr>
                <a:srgbClr val="FFEB00"/>
              </a:buClr>
              <a:buNone/>
            </a:pPr>
            <a:r>
              <a:rPr lang="nl-BE" sz="2400" u="sng" dirty="0">
                <a:latin typeface="FlandersArtSans-Regular" panose="00000500000000000000" pitchFamily="2" charset="0"/>
              </a:rPr>
              <a:t>People</a:t>
            </a:r>
          </a:p>
          <a:p>
            <a:pPr marL="0" indent="0">
              <a:buNone/>
            </a:pPr>
            <a:endParaRPr lang="nl-BE" dirty="0"/>
          </a:p>
          <a:p>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F46D2B81-3272-8486-E66E-4757609A0FBD}"/>
              </a:ext>
            </a:extLst>
          </p:cNvPr>
          <p:cNvSpPr txBox="1">
            <a:spLocks/>
          </p:cNvSpPr>
          <p:nvPr/>
        </p:nvSpPr>
        <p:spPr>
          <a:xfrm>
            <a:off x="5833649" y="1218868"/>
            <a:ext cx="1144576" cy="503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Font typeface="Arial" panose="020B0604020202020204" pitchFamily="34" charset="0"/>
              <a:buNone/>
            </a:pPr>
            <a:r>
              <a:rPr lang="nl-BE" sz="2400" u="sng" dirty="0" err="1">
                <a:latin typeface="FlandersArtSans-Regular" panose="00000500000000000000" pitchFamily="2" charset="0"/>
              </a:rPr>
              <a:t>Planet</a:t>
            </a:r>
            <a:endParaRPr lang="nl-BE" sz="2400" u="sng" dirty="0">
              <a:latin typeface="FlandersArtSans-Regular" panose="00000500000000000000" pitchFamily="2" charset="0"/>
            </a:endParaRPr>
          </a:p>
          <a:p>
            <a:pPr marL="0" indent="0">
              <a:buFont typeface="Arial" panose="020B0604020202020204" pitchFamily="34" charset="0"/>
              <a:buNone/>
            </a:pPr>
            <a:endParaRPr lang="nl-BE" dirty="0"/>
          </a:p>
          <a:p>
            <a:endParaRPr lang="nl-BE" dirty="0"/>
          </a:p>
        </p:txBody>
      </p:sp>
      <p:sp>
        <p:nvSpPr>
          <p:cNvPr id="14" name="Tijdelijke aanduiding voor inhoud 2">
            <a:extLst>
              <a:ext uri="{FF2B5EF4-FFF2-40B4-BE49-F238E27FC236}">
                <a16:creationId xmlns:a16="http://schemas.microsoft.com/office/drawing/2014/main" id="{EDFBD761-E08C-E68F-72DB-A316701CA667}"/>
              </a:ext>
            </a:extLst>
          </p:cNvPr>
          <p:cNvSpPr txBox="1">
            <a:spLocks/>
          </p:cNvSpPr>
          <p:nvPr/>
        </p:nvSpPr>
        <p:spPr>
          <a:xfrm>
            <a:off x="9522245" y="1192716"/>
            <a:ext cx="1144576" cy="503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Font typeface="Arial" panose="020B0604020202020204" pitchFamily="34" charset="0"/>
              <a:buNone/>
            </a:pPr>
            <a:r>
              <a:rPr lang="nl-BE" sz="2400" u="sng" dirty="0">
                <a:latin typeface="FlandersArtSans-Regular" panose="00000500000000000000" pitchFamily="2" charset="0"/>
              </a:rPr>
              <a:t>Profit</a:t>
            </a:r>
          </a:p>
          <a:p>
            <a:pPr marL="0" indent="0">
              <a:buFont typeface="Arial" panose="020B0604020202020204" pitchFamily="34" charset="0"/>
              <a:buNone/>
            </a:pPr>
            <a:endParaRPr lang="nl-BE" dirty="0"/>
          </a:p>
          <a:p>
            <a:endParaRPr lang="nl-BE" dirty="0"/>
          </a:p>
        </p:txBody>
      </p:sp>
    </p:spTree>
    <p:custDataLst>
      <p:tags r:id="rId1"/>
    </p:custDataLst>
    <p:extLst>
      <p:ext uri="{BB962C8B-B14F-4D97-AF65-F5344CB8AC3E}">
        <p14:creationId xmlns:p14="http://schemas.microsoft.com/office/powerpoint/2010/main" val="37208517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a:latin typeface="FlandersArtSans-Medium" panose="00000600000000000000" pitchFamily="2" charset="0"/>
              </a:rPr>
              <a:t>Site criteria</a:t>
            </a: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669755" y="1218868"/>
            <a:ext cx="1387340" cy="503649"/>
          </a:xfrm>
        </p:spPr>
        <p:txBody>
          <a:bodyPr>
            <a:normAutofit/>
          </a:bodyPr>
          <a:lstStyle/>
          <a:p>
            <a:pPr marL="0" indent="0">
              <a:buClr>
                <a:srgbClr val="FFEB00"/>
              </a:buClr>
              <a:buNone/>
            </a:pPr>
            <a:r>
              <a:rPr lang="nl-BE" sz="2400" u="sng">
                <a:latin typeface="FlandersArtSans-Regular" panose="00000500000000000000" pitchFamily="2" charset="0"/>
              </a:rPr>
              <a:t>Mobility</a:t>
            </a:r>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F46D2B81-3272-8486-E66E-4757609A0FBD}"/>
              </a:ext>
            </a:extLst>
          </p:cNvPr>
          <p:cNvSpPr txBox="1">
            <a:spLocks/>
          </p:cNvSpPr>
          <p:nvPr/>
        </p:nvSpPr>
        <p:spPr>
          <a:xfrm>
            <a:off x="5833648" y="1218868"/>
            <a:ext cx="1916558" cy="503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None/>
            </a:pPr>
            <a:r>
              <a:rPr lang="nl-BE" sz="2400" u="sng">
                <a:latin typeface="FlandersArtSans-Regular" panose="00000500000000000000" pitchFamily="2" charset="0"/>
              </a:rPr>
              <a:t>Society</a:t>
            </a:r>
            <a:endParaRPr lang="nl-BE" dirty="0"/>
          </a:p>
        </p:txBody>
      </p:sp>
      <p:sp>
        <p:nvSpPr>
          <p:cNvPr id="14" name="Tijdelijke aanduiding voor inhoud 2">
            <a:extLst>
              <a:ext uri="{FF2B5EF4-FFF2-40B4-BE49-F238E27FC236}">
                <a16:creationId xmlns:a16="http://schemas.microsoft.com/office/drawing/2014/main" id="{EDFBD761-E08C-E68F-72DB-A316701CA667}"/>
              </a:ext>
            </a:extLst>
          </p:cNvPr>
          <p:cNvSpPr txBox="1">
            <a:spLocks/>
          </p:cNvSpPr>
          <p:nvPr/>
        </p:nvSpPr>
        <p:spPr>
          <a:xfrm>
            <a:off x="9111222" y="1192716"/>
            <a:ext cx="2029050" cy="503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Font typeface="Arial" panose="020B0604020202020204" pitchFamily="34" charset="0"/>
              <a:buNone/>
            </a:pPr>
            <a:r>
              <a:rPr lang="nl-BE" sz="2400" u="sng" dirty="0">
                <a:latin typeface="FlandersArtSans-Regular" panose="00000500000000000000" pitchFamily="2" charset="0"/>
              </a:rPr>
              <a:t>Environment</a:t>
            </a:r>
          </a:p>
          <a:p>
            <a:pPr marL="0" indent="0">
              <a:buFont typeface="Arial" panose="020B0604020202020204" pitchFamily="34" charset="0"/>
              <a:buNone/>
            </a:pPr>
            <a:endParaRPr lang="nl-BE" dirty="0"/>
          </a:p>
          <a:p>
            <a:endParaRPr lang="nl-BE" dirty="0"/>
          </a:p>
        </p:txBody>
      </p:sp>
      <p:pic>
        <p:nvPicPr>
          <p:cNvPr id="7" name="Afbeelding 14">
            <a:extLst>
              <a:ext uri="{FF2B5EF4-FFF2-40B4-BE49-F238E27FC236}">
                <a16:creationId xmlns:a16="http://schemas.microsoft.com/office/drawing/2014/main" id="{0704612F-43C4-EF8D-10FB-AA6C6B57B629}"/>
              </a:ext>
            </a:extLst>
          </p:cNvPr>
          <p:cNvPicPr>
            <a:picLocks noChangeAspect="1"/>
          </p:cNvPicPr>
          <p:nvPr/>
        </p:nvPicPr>
        <p:blipFill>
          <a:blip r:embed="rId3"/>
          <a:stretch>
            <a:fillRect/>
          </a:stretch>
        </p:blipFill>
        <p:spPr>
          <a:xfrm>
            <a:off x="2182258" y="1696365"/>
            <a:ext cx="2815870" cy="1815899"/>
          </a:xfrm>
          <a:prstGeom prst="rect">
            <a:avLst/>
          </a:prstGeom>
        </p:spPr>
      </p:pic>
      <p:pic>
        <p:nvPicPr>
          <p:cNvPr id="10" name="Afbeelding 19">
            <a:extLst>
              <a:ext uri="{FF2B5EF4-FFF2-40B4-BE49-F238E27FC236}">
                <a16:creationId xmlns:a16="http://schemas.microsoft.com/office/drawing/2014/main" id="{E44E2ED8-A0CA-E9FE-93BE-0E6AE357D212}"/>
              </a:ext>
            </a:extLst>
          </p:cNvPr>
          <p:cNvPicPr>
            <a:picLocks noChangeAspect="1"/>
          </p:cNvPicPr>
          <p:nvPr/>
        </p:nvPicPr>
        <p:blipFill>
          <a:blip r:embed="rId4"/>
          <a:stretch>
            <a:fillRect/>
          </a:stretch>
        </p:blipFill>
        <p:spPr>
          <a:xfrm>
            <a:off x="5152783" y="1740355"/>
            <a:ext cx="2913525" cy="1377418"/>
          </a:xfrm>
          <a:prstGeom prst="rect">
            <a:avLst/>
          </a:prstGeom>
        </p:spPr>
      </p:pic>
      <p:pic>
        <p:nvPicPr>
          <p:cNvPr id="11" name="Afbeelding 23">
            <a:extLst>
              <a:ext uri="{FF2B5EF4-FFF2-40B4-BE49-F238E27FC236}">
                <a16:creationId xmlns:a16="http://schemas.microsoft.com/office/drawing/2014/main" id="{6AC41A68-C3EC-384E-2EC0-0BF965E13E88}"/>
              </a:ext>
            </a:extLst>
          </p:cNvPr>
          <p:cNvPicPr>
            <a:picLocks noChangeAspect="1"/>
          </p:cNvPicPr>
          <p:nvPr/>
        </p:nvPicPr>
        <p:blipFill>
          <a:blip r:embed="rId5"/>
          <a:stretch>
            <a:fillRect/>
          </a:stretch>
        </p:blipFill>
        <p:spPr>
          <a:xfrm>
            <a:off x="8226747" y="1722517"/>
            <a:ext cx="2913525" cy="1434252"/>
          </a:xfrm>
          <a:prstGeom prst="rect">
            <a:avLst/>
          </a:prstGeom>
        </p:spPr>
      </p:pic>
    </p:spTree>
    <p:custDataLst>
      <p:tags r:id="rId1"/>
    </p:custDataLst>
    <p:extLst>
      <p:ext uri="{BB962C8B-B14F-4D97-AF65-F5344CB8AC3E}">
        <p14:creationId xmlns:p14="http://schemas.microsoft.com/office/powerpoint/2010/main" val="319136075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err="1">
                <a:latin typeface="FlandersArtSans-Medium" panose="00000600000000000000" pitchFamily="2" charset="0"/>
              </a:rPr>
              <a:t>Breeam</a:t>
            </a:r>
            <a:r>
              <a:rPr lang="nl-BE" sz="4000" dirty="0">
                <a:latin typeface="FlandersArtSans-Medium" panose="00000600000000000000" pitchFamily="2" charset="0"/>
              </a:rPr>
              <a:t> - GRO</a:t>
            </a: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305994" y="1978909"/>
            <a:ext cx="4033161" cy="4052436"/>
          </a:xfrm>
        </p:spPr>
        <p:txBody>
          <a:bodyPr>
            <a:normAutofit/>
          </a:bodyPr>
          <a:lstStyle/>
          <a:p>
            <a:pPr>
              <a:buClr>
                <a:srgbClr val="FFEB00"/>
              </a:buClr>
            </a:pPr>
            <a:r>
              <a:rPr lang="en-US" sz="2400" dirty="0" err="1">
                <a:latin typeface="FlandersArtSans-Regular" panose="00000500000000000000" pitchFamily="2" charset="0"/>
              </a:rPr>
              <a:t>Breeam</a:t>
            </a:r>
            <a:endParaRPr lang="en-US" sz="2400" dirty="0">
              <a:latin typeface="FlandersArtSans-Regular" panose="00000500000000000000" pitchFamily="2" charset="0"/>
            </a:endParaRPr>
          </a:p>
          <a:p>
            <a:pPr lvl="1">
              <a:buClr>
                <a:srgbClr val="FFEB00"/>
              </a:buClr>
            </a:pPr>
            <a:r>
              <a:rPr lang="en-US" sz="2000" dirty="0">
                <a:latin typeface="FlandersArtSans-Regular" panose="00000500000000000000" pitchFamily="2" charset="0"/>
              </a:rPr>
              <a:t>Certification
Third-party evaluation
Commercial
Site and building together</a:t>
            </a:r>
          </a:p>
          <a:p>
            <a:pPr lvl="1">
              <a:buClr>
                <a:srgbClr val="FFEB00"/>
              </a:buClr>
            </a:pPr>
            <a:r>
              <a:rPr lang="en-US" sz="2000" dirty="0">
                <a:latin typeface="FlandersArtSans-Regular" panose="00000500000000000000" pitchFamily="2" charset="0"/>
              </a:rPr>
              <a:t>Method depends on function</a:t>
            </a:r>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2">
            <a:extLst>
              <a:ext uri="{FF2B5EF4-FFF2-40B4-BE49-F238E27FC236}">
                <a16:creationId xmlns:a16="http://schemas.microsoft.com/office/drawing/2014/main" id="{6562A236-0E3F-46CD-86C3-CB8A58020258}"/>
              </a:ext>
            </a:extLst>
          </p:cNvPr>
          <p:cNvSpPr txBox="1">
            <a:spLocks/>
          </p:cNvSpPr>
          <p:nvPr/>
        </p:nvSpPr>
        <p:spPr>
          <a:xfrm>
            <a:off x="6742717" y="1978909"/>
            <a:ext cx="4928725" cy="4052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EB00"/>
              </a:buClr>
            </a:pPr>
            <a:r>
              <a:rPr lang="en-US" sz="2400" dirty="0">
                <a:latin typeface="FlandersArtSans-Regular" panose="00000500000000000000" pitchFamily="2" charset="0"/>
              </a:rPr>
              <a:t>GRO</a:t>
            </a:r>
          </a:p>
          <a:p>
            <a:pPr lvl="1">
              <a:buClr>
                <a:srgbClr val="FFEB00"/>
              </a:buClr>
            </a:pPr>
            <a:r>
              <a:rPr lang="en-US" sz="2000" dirty="0">
                <a:latin typeface="FlandersArtSans-Regular" panose="00000500000000000000" pitchFamily="2" charset="0"/>
              </a:rPr>
              <a:t>No certification
Self-evaluation by the client 
Free to use
Site and building separate
Usable for all functions and scales</a:t>
            </a:r>
            <a:endParaRPr lang="nl-BE" sz="1400" dirty="0"/>
          </a:p>
        </p:txBody>
      </p:sp>
    </p:spTree>
    <p:custDataLst>
      <p:tags r:id="rId1"/>
    </p:custDataLst>
    <p:extLst>
      <p:ext uri="{BB962C8B-B14F-4D97-AF65-F5344CB8AC3E}">
        <p14:creationId xmlns:p14="http://schemas.microsoft.com/office/powerpoint/2010/main" val="316557482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303920-4979-3B8F-8489-B43B34E558F2}"/>
              </a:ext>
            </a:extLst>
          </p:cNvPr>
          <p:cNvPicPr>
            <a:picLocks noChangeAspect="1"/>
          </p:cNvPicPr>
          <p:nvPr/>
        </p:nvPicPr>
        <p:blipFill>
          <a:blip r:embed="rId3"/>
          <a:stretch>
            <a:fillRect/>
          </a:stretch>
        </p:blipFill>
        <p:spPr>
          <a:xfrm>
            <a:off x="3912670" y="2011141"/>
            <a:ext cx="7912807" cy="4141083"/>
          </a:xfrm>
          <a:prstGeom prst="rect">
            <a:avLst/>
          </a:prstGeom>
        </p:spPr>
      </p:pic>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NL" sz="4000" dirty="0" err="1">
                <a:latin typeface="FlandersArtSans-Medium" panose="00000600000000000000" pitchFamily="2" charset="0"/>
              </a:rPr>
              <a:t>Linking</a:t>
            </a:r>
            <a:r>
              <a:rPr lang="nl-NL" sz="4000" dirty="0">
                <a:latin typeface="FlandersArtSans-Medium" panose="00000600000000000000" pitchFamily="2" charset="0"/>
              </a:rPr>
              <a:t> GRO criteria – SDG goals</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375155" y="1178844"/>
            <a:ext cx="9902661" cy="4052436"/>
          </a:xfrm>
        </p:spPr>
        <p:txBody>
          <a:bodyPr>
            <a:normAutofit/>
          </a:bodyPr>
          <a:lstStyle/>
          <a:p>
            <a:pPr>
              <a:buClr>
                <a:srgbClr val="FFEB00"/>
              </a:buClr>
            </a:pPr>
            <a:r>
              <a:rPr lang="en-US" sz="2400" dirty="0">
                <a:latin typeface="FlandersArtSans-Regular" panose="00000500000000000000" pitchFamily="2" charset="0"/>
              </a:rPr>
              <a:t>How well are the SDG goals represented in GRO?</a:t>
            </a:r>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xtBox 6">
            <a:extLst>
              <a:ext uri="{FF2B5EF4-FFF2-40B4-BE49-F238E27FC236}">
                <a16:creationId xmlns:a16="http://schemas.microsoft.com/office/drawing/2014/main" id="{F2FCA0E4-38BD-CA25-F64C-DE7003D3B84E}"/>
              </a:ext>
            </a:extLst>
          </p:cNvPr>
          <p:cNvSpPr txBox="1"/>
          <p:nvPr/>
        </p:nvSpPr>
        <p:spPr>
          <a:xfrm>
            <a:off x="9918501" y="6211669"/>
            <a:ext cx="1114408" cy="369332"/>
          </a:xfrm>
          <a:prstGeom prst="rect">
            <a:avLst/>
          </a:prstGeom>
          <a:noFill/>
        </p:spPr>
        <p:txBody>
          <a:bodyPr wrap="none" rtlCol="0">
            <a:spAutoFit/>
          </a:bodyPr>
          <a:lstStyle/>
          <a:p>
            <a:r>
              <a:rPr lang="nl-BE" dirty="0">
                <a:latin typeface="FlandersArtSans-Regular" panose="00000500000000000000" pitchFamily="2" charset="0"/>
              </a:rPr>
              <a:t>SDG goals</a:t>
            </a:r>
            <a:endParaRPr lang="nl-BE" dirty="0"/>
          </a:p>
        </p:txBody>
      </p:sp>
      <p:sp>
        <p:nvSpPr>
          <p:cNvPr id="8" name="TextBox 7">
            <a:extLst>
              <a:ext uri="{FF2B5EF4-FFF2-40B4-BE49-F238E27FC236}">
                <a16:creationId xmlns:a16="http://schemas.microsoft.com/office/drawing/2014/main" id="{42EE7E01-A471-7E59-5964-1FB6D050F74F}"/>
              </a:ext>
            </a:extLst>
          </p:cNvPr>
          <p:cNvSpPr txBox="1"/>
          <p:nvPr/>
        </p:nvSpPr>
        <p:spPr>
          <a:xfrm>
            <a:off x="1388209" y="2103613"/>
            <a:ext cx="2621295" cy="646331"/>
          </a:xfrm>
          <a:prstGeom prst="rect">
            <a:avLst/>
          </a:prstGeom>
          <a:noFill/>
        </p:spPr>
        <p:txBody>
          <a:bodyPr wrap="none" rtlCol="0">
            <a:spAutoFit/>
          </a:bodyPr>
          <a:lstStyle/>
          <a:p>
            <a:pPr lvl="1">
              <a:buClr>
                <a:srgbClr val="FFEB00"/>
              </a:buClr>
            </a:pPr>
            <a:r>
              <a:rPr lang="en-US">
                <a:latin typeface="FlandersArtSans-Regular" panose="00000500000000000000" pitchFamily="2" charset="0"/>
              </a:rPr>
              <a:t>Number of links
with the GRO criteria</a:t>
            </a:r>
            <a:endParaRPr lang="nl-BE" dirty="0"/>
          </a:p>
        </p:txBody>
      </p:sp>
    </p:spTree>
    <p:custDataLst>
      <p:tags r:id="rId1"/>
    </p:custDataLst>
    <p:extLst>
      <p:ext uri="{BB962C8B-B14F-4D97-AF65-F5344CB8AC3E}">
        <p14:creationId xmlns:p14="http://schemas.microsoft.com/office/powerpoint/2010/main" val="429340966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en-US" sz="4000" dirty="0">
                <a:latin typeface="FlandersArtSans-Medium" panose="00000600000000000000" pitchFamily="2" charset="0"/>
              </a:rPr>
              <a:t>Analysis – which SDGs are most represented</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305994" y="1978908"/>
            <a:ext cx="9190589" cy="4760113"/>
          </a:xfrm>
        </p:spPr>
        <p:txBody>
          <a:bodyPr>
            <a:normAutofit lnSpcReduction="10000"/>
          </a:bodyPr>
          <a:lstStyle/>
          <a:p>
            <a:pPr>
              <a:lnSpc>
                <a:spcPct val="150000"/>
              </a:lnSpc>
              <a:buClr>
                <a:srgbClr val="FFEB00"/>
              </a:buClr>
            </a:pPr>
            <a:r>
              <a:rPr lang="en-US" sz="2000" b="1" dirty="0">
                <a:latin typeface="FlandersArtSans-Regular" panose="00000500000000000000" pitchFamily="2" charset="0"/>
              </a:rPr>
              <a:t>3 – Health and well-being </a:t>
            </a:r>
            <a:r>
              <a:rPr lang="en-US" sz="2000" dirty="0">
                <a:latin typeface="FlandersArtSans-Regular" panose="00000500000000000000" pitchFamily="2" charset="0"/>
              </a:rPr>
              <a:t>(indoor comfort, social safety, impact on the environment,...)</a:t>
            </a:r>
            <a:endParaRPr lang="en-US" sz="2000" b="1" dirty="0">
              <a:latin typeface="FlandersArtSans-Regular" panose="00000500000000000000" pitchFamily="2" charset="0"/>
            </a:endParaRPr>
          </a:p>
          <a:p>
            <a:pPr>
              <a:lnSpc>
                <a:spcPct val="150000"/>
              </a:lnSpc>
              <a:buClr>
                <a:srgbClr val="FFEB00"/>
              </a:buClr>
            </a:pPr>
            <a:r>
              <a:rPr lang="en-US" sz="2000" b="1" dirty="0">
                <a:latin typeface="FlandersArtSans-Regular" panose="00000500000000000000" pitchFamily="2" charset="0"/>
              </a:rPr>
              <a:t>11 – Sustainable cities and communities </a:t>
            </a:r>
            <a:r>
              <a:rPr lang="en-US" sz="2000" dirty="0">
                <a:latin typeface="FlandersArtSans-Regular" panose="00000500000000000000" pitchFamily="2" charset="0"/>
              </a:rPr>
              <a:t>(heritage, social safety, land use, adaptability, mobility, urban planning,...)</a:t>
            </a:r>
            <a:r>
              <a:rPr lang="en-US" sz="2000" b="1" dirty="0">
                <a:latin typeface="FlandersArtSans-Regular" panose="00000500000000000000" pitchFamily="2" charset="0"/>
              </a:rPr>
              <a:t>
12 – </a:t>
            </a:r>
            <a:r>
              <a:rPr lang="en-US" sz="2000" b="1" dirty="0" err="1">
                <a:latin typeface="FlandersArtSans-Regular" panose="00000500000000000000" pitchFamily="2" charset="0"/>
              </a:rPr>
              <a:t>Responsable</a:t>
            </a:r>
            <a:r>
              <a:rPr lang="en-US" sz="2000" b="1" dirty="0">
                <a:latin typeface="FlandersArtSans-Regular" panose="00000500000000000000" pitchFamily="2" charset="0"/>
              </a:rPr>
              <a:t> consumption and production </a:t>
            </a:r>
            <a:r>
              <a:rPr lang="en-US" sz="2000" dirty="0">
                <a:latin typeface="FlandersArtSans-Regular" panose="00000500000000000000" pitchFamily="2" charset="0"/>
              </a:rPr>
              <a:t>(waste prevention, water, site management, adaptability,...)</a:t>
            </a:r>
            <a:r>
              <a:rPr lang="en-US" sz="2000" b="1" dirty="0">
                <a:latin typeface="FlandersArtSans-Regular" panose="00000500000000000000" pitchFamily="2" charset="0"/>
              </a:rPr>
              <a:t>
13 – Climate action </a:t>
            </a:r>
            <a:r>
              <a:rPr lang="en-US" sz="2000" dirty="0">
                <a:latin typeface="FlandersArtSans-Regular" panose="00000500000000000000" pitchFamily="2" charset="0"/>
              </a:rPr>
              <a:t>(energy, CO2, choice of materials,...)</a:t>
            </a:r>
            <a:r>
              <a:rPr lang="en-US" sz="2000" b="1" dirty="0">
                <a:latin typeface="FlandersArtSans-Regular" panose="00000500000000000000" pitchFamily="2" charset="0"/>
              </a:rPr>
              <a:t>
15 – Life on land </a:t>
            </a:r>
            <a:r>
              <a:rPr lang="en-US" sz="2000" dirty="0">
                <a:latin typeface="FlandersArtSans-Regular" panose="00000500000000000000" pitchFamily="2" charset="0"/>
              </a:rPr>
              <a:t>(biodiversity, FSC wood,...)</a:t>
            </a:r>
            <a:r>
              <a:rPr lang="en-US" sz="2000" b="1" dirty="0">
                <a:latin typeface="FlandersArtSans-Regular" panose="00000500000000000000" pitchFamily="2" charset="0"/>
              </a:rPr>
              <a:t>
7 – Affordable and clean energy </a:t>
            </a:r>
            <a:r>
              <a:rPr lang="en-US" sz="2000" dirty="0">
                <a:latin typeface="FlandersArtSans-Regular" panose="00000500000000000000" pitchFamily="2" charset="0"/>
              </a:rPr>
              <a:t>(energy, maintenance,...)</a:t>
            </a:r>
            <a:endParaRPr lang="nl-BE" sz="2400"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29712257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en-US" sz="4000" dirty="0">
                <a:latin typeface="FlandersArtSans-Medium" panose="00000600000000000000" pitchFamily="2" charset="0"/>
              </a:rPr>
              <a:t>Analysis – which SDGs are not represented</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2305994" y="1978908"/>
            <a:ext cx="9190589" cy="4760113"/>
          </a:xfrm>
        </p:spPr>
        <p:txBody>
          <a:bodyPr>
            <a:normAutofit lnSpcReduction="10000"/>
          </a:bodyPr>
          <a:lstStyle/>
          <a:p>
            <a:pPr>
              <a:buClr>
                <a:srgbClr val="FFEB00"/>
              </a:buClr>
            </a:pPr>
            <a:r>
              <a:rPr lang="en-US" sz="2400" b="1" dirty="0">
                <a:latin typeface="FlandersArtSans-Regular" panose="00000500000000000000" pitchFamily="2" charset="0"/>
              </a:rPr>
              <a:t>1 – No poverty </a:t>
            </a:r>
            <a:r>
              <a:rPr lang="en-US" sz="2400" dirty="0">
                <a:latin typeface="FlandersArtSans-Regular" panose="00000500000000000000" pitchFamily="2" charset="0"/>
              </a:rPr>
              <a:t>through cooperation SIOD, public procurement, clauses on human rights violations (in specifications?), guide against social dumping</a:t>
            </a:r>
            <a:r>
              <a:rPr lang="en-US" sz="2400" b="1" dirty="0">
                <a:latin typeface="FlandersArtSans-Regular" panose="00000500000000000000" pitchFamily="2" charset="0"/>
              </a:rPr>
              <a:t>
2 – Zero hunger </a:t>
            </a:r>
            <a:r>
              <a:rPr lang="en-US" sz="2400" dirty="0">
                <a:latin typeface="FlandersArtSans-Regular" panose="00000500000000000000" pitchFamily="2" charset="0"/>
              </a:rPr>
              <a:t>in operation of a building (restaurant) but is not part of the design to be assessed. Possibly for GRO-in-use</a:t>
            </a:r>
            <a:r>
              <a:rPr lang="en-US" sz="2400" b="1" dirty="0">
                <a:latin typeface="FlandersArtSans-Regular" panose="00000500000000000000" pitchFamily="2" charset="0"/>
              </a:rPr>
              <a:t>
4 – Quality education </a:t>
            </a:r>
            <a:r>
              <a:rPr lang="en-US" sz="2400" dirty="0">
                <a:latin typeface="FlandersArtSans-Regular" panose="00000500000000000000" pitchFamily="2" charset="0"/>
              </a:rPr>
              <a:t>through HFB's HR policy. Possibly does the sensitizing character of GRO fall under this?</a:t>
            </a:r>
            <a:r>
              <a:rPr lang="en-US" sz="2400" b="1" dirty="0">
                <a:latin typeface="FlandersArtSans-Regular" panose="00000500000000000000" pitchFamily="2" charset="0"/>
              </a:rPr>
              <a:t>
5 – Gender equality </a:t>
            </a:r>
            <a:r>
              <a:rPr lang="en-US" sz="2400" dirty="0">
                <a:latin typeface="FlandersArtSans-Regular" panose="00000500000000000000" pitchFamily="2" charset="0"/>
              </a:rPr>
              <a:t>Gender neutrality is defined functionally, not through GRO</a:t>
            </a:r>
            <a:r>
              <a:rPr lang="en-US" sz="2400" b="1" dirty="0">
                <a:latin typeface="FlandersArtSans-Regular" panose="00000500000000000000" pitchFamily="2" charset="0"/>
              </a:rPr>
              <a:t>
10 – Reduced inequalities </a:t>
            </a:r>
            <a:r>
              <a:rPr lang="en-US" sz="2400" dirty="0">
                <a:latin typeface="FlandersArtSans-Regular" panose="00000500000000000000" pitchFamily="2" charset="0"/>
              </a:rPr>
              <a:t>through anti-discrimination clauses</a:t>
            </a:r>
            <a:r>
              <a:rPr lang="en-US" sz="2400" b="1" dirty="0">
                <a:latin typeface="FlandersArtSans-Regular" panose="00000500000000000000" pitchFamily="2" charset="0"/>
              </a:rPr>
              <a:t>
16 – Peace </a:t>
            </a:r>
            <a:r>
              <a:rPr lang="en-US" sz="2400" dirty="0">
                <a:latin typeface="FlandersArtSans-Regular" panose="00000500000000000000" pitchFamily="2" charset="0"/>
              </a:rPr>
              <a:t>Transparent operation, awareness-raising, communication</a:t>
            </a:r>
            <a:r>
              <a:rPr lang="en-US" sz="2400" b="1" dirty="0">
                <a:latin typeface="FlandersArtSans-Regular" panose="00000500000000000000" pitchFamily="2" charset="0"/>
              </a:rPr>
              <a:t>
17 – Partnership </a:t>
            </a:r>
            <a:r>
              <a:rPr lang="en-US" sz="2400" dirty="0">
                <a:latin typeface="FlandersArtSans-Regular" panose="00000500000000000000" pitchFamily="2" charset="0"/>
              </a:rPr>
              <a:t>Cooperation</a:t>
            </a:r>
            <a:endParaRPr lang="nl-BE" dirty="0"/>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65044110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een background with black gears&#10;&#10;Description automatically generated">
            <a:extLst>
              <a:ext uri="{FF2B5EF4-FFF2-40B4-BE49-F238E27FC236}">
                <a16:creationId xmlns:a16="http://schemas.microsoft.com/office/drawing/2014/main" id="{FAC50F88-F1C4-9277-9BD0-E3D0A856F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952" y="1851563"/>
            <a:ext cx="1911878" cy="271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E1B26539-C30D-494E-BF15-957C15844614}"/>
              </a:ext>
            </a:extLst>
          </p:cNvPr>
          <p:cNvSpPr/>
          <p:nvPr/>
        </p:nvSpPr>
        <p:spPr>
          <a:xfrm>
            <a:off x="0" y="5595360"/>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Evolution GRO</a:t>
            </a:r>
            <a:endParaRPr lang="nl-BE" sz="4000" dirty="0">
              <a:latin typeface="FlandersArtSans-Medium" panose="00000600000000000000" pitchFamily="2" charset="0"/>
            </a:endParaRP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RECHTS 6">
            <a:extLst>
              <a:ext uri="{FF2B5EF4-FFF2-40B4-BE49-F238E27FC236}">
                <a16:creationId xmlns:a16="http://schemas.microsoft.com/office/drawing/2014/main" id="{95E5F3A6-288D-421D-80A2-F8EA0A3898E5}"/>
              </a:ext>
            </a:extLst>
          </p:cNvPr>
          <p:cNvSpPr/>
          <p:nvPr/>
        </p:nvSpPr>
        <p:spPr>
          <a:xfrm>
            <a:off x="8009217" y="2921723"/>
            <a:ext cx="561225" cy="406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el 8">
            <a:extLst>
              <a:ext uri="{FF2B5EF4-FFF2-40B4-BE49-F238E27FC236}">
                <a16:creationId xmlns:a16="http://schemas.microsoft.com/office/drawing/2014/main" id="{B33F3718-1753-4DF6-9359-7C511F331720}"/>
              </a:ext>
            </a:extLst>
          </p:cNvPr>
          <p:cNvSpPr txBox="1">
            <a:spLocks/>
          </p:cNvSpPr>
          <p:nvPr/>
        </p:nvSpPr>
        <p:spPr>
          <a:xfrm>
            <a:off x="958277" y="4518607"/>
            <a:ext cx="894750" cy="441226"/>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black"/>
                </a:solidFill>
                <a:effectLst/>
                <a:uLnTx/>
                <a:uFillTx/>
                <a:latin typeface="FlandersArtSans-Bold" panose="00000800000000000000" pitchFamily="2" charset="0"/>
                <a:ea typeface="+mj-ea"/>
              </a:rPr>
              <a:t>2017</a:t>
            </a:r>
          </a:p>
        </p:txBody>
      </p:sp>
      <p:sp>
        <p:nvSpPr>
          <p:cNvPr id="12" name="Titel 8">
            <a:extLst>
              <a:ext uri="{FF2B5EF4-FFF2-40B4-BE49-F238E27FC236}">
                <a16:creationId xmlns:a16="http://schemas.microsoft.com/office/drawing/2014/main" id="{47789034-1939-4298-AFF2-EDAB7BD0634B}"/>
              </a:ext>
            </a:extLst>
          </p:cNvPr>
          <p:cNvSpPr txBox="1">
            <a:spLocks/>
          </p:cNvSpPr>
          <p:nvPr/>
        </p:nvSpPr>
        <p:spPr>
          <a:xfrm>
            <a:off x="3251943" y="4518607"/>
            <a:ext cx="894750" cy="441226"/>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black"/>
                </a:solidFill>
                <a:effectLst/>
                <a:uLnTx/>
                <a:uFillTx/>
                <a:latin typeface="FlandersArtSans-Bold" panose="00000800000000000000" pitchFamily="2" charset="0"/>
                <a:ea typeface="+mj-ea"/>
              </a:rPr>
              <a:t>2019</a:t>
            </a:r>
          </a:p>
        </p:txBody>
      </p:sp>
      <p:sp>
        <p:nvSpPr>
          <p:cNvPr id="13" name="Titel 8">
            <a:extLst>
              <a:ext uri="{FF2B5EF4-FFF2-40B4-BE49-F238E27FC236}">
                <a16:creationId xmlns:a16="http://schemas.microsoft.com/office/drawing/2014/main" id="{64228F3C-1BCF-4F90-8818-297802105C4C}"/>
              </a:ext>
            </a:extLst>
          </p:cNvPr>
          <p:cNvSpPr txBox="1">
            <a:spLocks/>
          </p:cNvSpPr>
          <p:nvPr/>
        </p:nvSpPr>
        <p:spPr>
          <a:xfrm>
            <a:off x="5600419" y="4518607"/>
            <a:ext cx="1880441" cy="441226"/>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black"/>
                </a:solidFill>
                <a:effectLst/>
                <a:uLnTx/>
                <a:uFillTx/>
                <a:latin typeface="FlandersArtSans-Bold" panose="00000800000000000000" pitchFamily="2" charset="0"/>
                <a:ea typeface="+mj-ea"/>
              </a:rPr>
              <a:t>2020/2020.1</a:t>
            </a:r>
          </a:p>
        </p:txBody>
      </p:sp>
      <p:sp>
        <p:nvSpPr>
          <p:cNvPr id="14" name="Titel 8">
            <a:extLst>
              <a:ext uri="{FF2B5EF4-FFF2-40B4-BE49-F238E27FC236}">
                <a16:creationId xmlns:a16="http://schemas.microsoft.com/office/drawing/2014/main" id="{14780862-CF57-4EE0-896A-01B7E8FF43CB}"/>
              </a:ext>
            </a:extLst>
          </p:cNvPr>
          <p:cNvSpPr txBox="1">
            <a:spLocks/>
          </p:cNvSpPr>
          <p:nvPr/>
        </p:nvSpPr>
        <p:spPr>
          <a:xfrm>
            <a:off x="8974951" y="4518352"/>
            <a:ext cx="2324178" cy="441226"/>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a:lstStyle>
          <a:p>
            <a:pPr lvl="0">
              <a:defRPr/>
            </a:pPr>
            <a:r>
              <a:rPr lang="nl-BE" sz="2400">
                <a:solidFill>
                  <a:prstClr val="black"/>
                </a:solidFill>
              </a:rPr>
              <a:t>3 regions</a:t>
            </a:r>
            <a:endParaRPr kumimoji="0" lang="nl-BE" sz="2400" b="0" i="0" u="none" strike="noStrike" kern="1200" cap="none" spc="0" normalizeH="0" baseline="0" noProof="0" dirty="0">
              <a:ln>
                <a:noFill/>
              </a:ln>
              <a:solidFill>
                <a:prstClr val="black"/>
              </a:solidFill>
              <a:effectLst/>
              <a:uLnTx/>
              <a:uFillTx/>
              <a:latin typeface="FlandersArtSans-Bold" panose="00000800000000000000" pitchFamily="2" charset="0"/>
              <a:ea typeface="+mj-ea"/>
            </a:endParaRPr>
          </a:p>
        </p:txBody>
      </p:sp>
      <p:pic>
        <p:nvPicPr>
          <p:cNvPr id="15" name="Picture 2">
            <a:extLst>
              <a:ext uri="{FF2B5EF4-FFF2-40B4-BE49-F238E27FC236}">
                <a16:creationId xmlns:a16="http://schemas.microsoft.com/office/drawing/2014/main" id="{6C1E5FBA-D0D6-437C-BE2F-77499BED63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748" y="1851750"/>
            <a:ext cx="1849936"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Afbeelding 15">
            <a:extLst>
              <a:ext uri="{FF2B5EF4-FFF2-40B4-BE49-F238E27FC236}">
                <a16:creationId xmlns:a16="http://schemas.microsoft.com/office/drawing/2014/main" id="{B76C85FF-FFCF-465A-8C4F-51536D867157}"/>
              </a:ext>
            </a:extLst>
          </p:cNvPr>
          <p:cNvPicPr>
            <a:picLocks noChangeAspect="1"/>
          </p:cNvPicPr>
          <p:nvPr/>
        </p:nvPicPr>
        <p:blipFill>
          <a:blip r:embed="rId5"/>
          <a:stretch>
            <a:fillRect/>
          </a:stretch>
        </p:blipFill>
        <p:spPr>
          <a:xfrm>
            <a:off x="3244803" y="1851564"/>
            <a:ext cx="1911878" cy="2701777"/>
          </a:xfrm>
          <a:prstGeom prst="rect">
            <a:avLst/>
          </a:prstGeom>
        </p:spPr>
      </p:pic>
      <p:pic>
        <p:nvPicPr>
          <p:cNvPr id="17" name="Afbeelding 16" descr="Afbeelding met gebouw, stad, geel, groot&#10;&#10;Automatisch gegenereerde beschrijving">
            <a:extLst>
              <a:ext uri="{FF2B5EF4-FFF2-40B4-BE49-F238E27FC236}">
                <a16:creationId xmlns:a16="http://schemas.microsoft.com/office/drawing/2014/main" id="{2A4814A7-0529-4FA9-BE74-5F289BE121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8800" y="1851564"/>
            <a:ext cx="1911878" cy="2704382"/>
          </a:xfrm>
          <a:prstGeom prst="rect">
            <a:avLst/>
          </a:prstGeom>
        </p:spPr>
      </p:pic>
    </p:spTree>
    <p:custDataLst>
      <p:tags r:id="rId1"/>
    </p:custDataLst>
    <p:extLst>
      <p:ext uri="{BB962C8B-B14F-4D97-AF65-F5344CB8AC3E}">
        <p14:creationId xmlns:p14="http://schemas.microsoft.com/office/powerpoint/2010/main" val="6503284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0B437DA-F57A-4BC8-A93B-E5B6FA133B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34" y="2843938"/>
            <a:ext cx="3807142" cy="1170124"/>
          </a:xfrm>
          <a:prstGeom prst="rect">
            <a:avLst/>
          </a:prstGeom>
        </p:spPr>
      </p:pic>
      <p:sp>
        <p:nvSpPr>
          <p:cNvPr id="9" name="Tijdelijke aanduiding voor inhoud 2">
            <a:extLst>
              <a:ext uri="{FF2B5EF4-FFF2-40B4-BE49-F238E27FC236}">
                <a16:creationId xmlns:a16="http://schemas.microsoft.com/office/drawing/2014/main" id="{D18B45AB-13B4-44CF-B2A7-965BBDDC4B7F}"/>
              </a:ext>
            </a:extLst>
          </p:cNvPr>
          <p:cNvSpPr txBox="1">
            <a:spLocks/>
          </p:cNvSpPr>
          <p:nvPr/>
        </p:nvSpPr>
        <p:spPr>
          <a:xfrm>
            <a:off x="3107165" y="3250760"/>
            <a:ext cx="5858691" cy="573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BE" sz="2800" b="1" dirty="0"/>
              <a:t>Intergewestelijk </a:t>
            </a:r>
          </a:p>
        </p:txBody>
      </p:sp>
      <p:pic>
        <p:nvPicPr>
          <p:cNvPr id="10" name="Afbeelding 9" descr="Afbeelding met tekst&#10;&#10;Automatisch gegenereerde beschrijving">
            <a:extLst>
              <a:ext uri="{FF2B5EF4-FFF2-40B4-BE49-F238E27FC236}">
                <a16:creationId xmlns:a16="http://schemas.microsoft.com/office/drawing/2014/main" id="{D0E7A7A5-F00C-4695-BFC0-0B8D8DE0A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27" y="5432711"/>
            <a:ext cx="2683143" cy="1193070"/>
          </a:xfrm>
          <a:prstGeom prst="rect">
            <a:avLst/>
          </a:prstGeom>
        </p:spPr>
      </p:pic>
      <p:pic>
        <p:nvPicPr>
          <p:cNvPr id="11" name="Afbeelding 10" descr="Afbeelding met tekst, illustratie&#10;&#10;Automatisch gegenereerde beschrijving">
            <a:extLst>
              <a:ext uri="{FF2B5EF4-FFF2-40B4-BE49-F238E27FC236}">
                <a16:creationId xmlns:a16="http://schemas.microsoft.com/office/drawing/2014/main" id="{28286E43-5C91-4ADF-B101-7703D7E28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714" y="5432711"/>
            <a:ext cx="2312773" cy="1065137"/>
          </a:xfrm>
          <a:prstGeom prst="rect">
            <a:avLst/>
          </a:prstGeom>
        </p:spPr>
      </p:pic>
      <p:pic>
        <p:nvPicPr>
          <p:cNvPr id="12" name="Afbeelding 11">
            <a:extLst>
              <a:ext uri="{FF2B5EF4-FFF2-40B4-BE49-F238E27FC236}">
                <a16:creationId xmlns:a16="http://schemas.microsoft.com/office/drawing/2014/main" id="{31273A6F-A106-4A41-BA1B-CA38AC1968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33" y="5432711"/>
            <a:ext cx="2459410" cy="957823"/>
          </a:xfrm>
          <a:prstGeom prst="rect">
            <a:avLst/>
          </a:prstGeom>
        </p:spPr>
      </p:pic>
      <p:sp>
        <p:nvSpPr>
          <p:cNvPr id="14" name="Rechthoek 13">
            <a:extLst>
              <a:ext uri="{FF2B5EF4-FFF2-40B4-BE49-F238E27FC236}">
                <a16:creationId xmlns:a16="http://schemas.microsoft.com/office/drawing/2014/main" id="{4E52B95A-5B9F-4A01-80D0-07D19BE2B921}"/>
              </a:ext>
            </a:extLst>
          </p:cNvPr>
          <p:cNvSpPr/>
          <p:nvPr/>
        </p:nvSpPr>
        <p:spPr>
          <a:xfrm>
            <a:off x="0" y="-28182"/>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24737237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33E8CAA9-210F-4398-981E-83A0CD90B921}"/>
              </a:ext>
            </a:extLst>
          </p:cNvPr>
          <p:cNvPicPr>
            <a:picLocks noChangeAspect="1"/>
          </p:cNvPicPr>
          <p:nvPr/>
        </p:nvPicPr>
        <p:blipFill>
          <a:blip r:embed="rId4"/>
          <a:stretch>
            <a:fillRect/>
          </a:stretch>
        </p:blipFill>
        <p:spPr>
          <a:xfrm>
            <a:off x="0" y="237394"/>
            <a:ext cx="12192000" cy="6383212"/>
          </a:xfrm>
          <a:prstGeom prst="rect">
            <a:avLst/>
          </a:prstGeom>
          <a:ln w="31750">
            <a:solidFill>
              <a:srgbClr val="FFED00"/>
            </a:solidFill>
          </a:ln>
        </p:spPr>
      </p:pic>
    </p:spTree>
    <p:custDataLst>
      <p:tags r:id="rId1"/>
    </p:custDataLst>
    <p:extLst>
      <p:ext uri="{BB962C8B-B14F-4D97-AF65-F5344CB8AC3E}">
        <p14:creationId xmlns:p14="http://schemas.microsoft.com/office/powerpoint/2010/main" val="27915193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912091" y="374361"/>
            <a:ext cx="10515600" cy="1325563"/>
          </a:xfrm>
        </p:spPr>
        <p:txBody>
          <a:bodyPr>
            <a:normAutofit/>
          </a:bodyPr>
          <a:lstStyle/>
          <a:p>
            <a:r>
              <a:rPr lang="en-US" sz="4000">
                <a:latin typeface="FlandersArtSans-Medium" panose="00000600000000000000" pitchFamily="2" charset="0"/>
              </a:rPr>
              <a:t>Sustainability: high on our agenda</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5CFD0B-025E-4A9C-996B-C658C3F8EDB1}"/>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2" name="Groep 11">
            <a:extLst>
              <a:ext uri="{FF2B5EF4-FFF2-40B4-BE49-F238E27FC236}">
                <a16:creationId xmlns:a16="http://schemas.microsoft.com/office/drawing/2014/main" id="{823443FD-B93D-4214-8DF9-56447DF95031}"/>
              </a:ext>
            </a:extLst>
          </p:cNvPr>
          <p:cNvGrpSpPr/>
          <p:nvPr/>
        </p:nvGrpSpPr>
        <p:grpSpPr>
          <a:xfrm>
            <a:off x="685798" y="4575262"/>
            <a:ext cx="10820404" cy="2120812"/>
            <a:chOff x="685798" y="4362827"/>
            <a:chExt cx="10820404" cy="2120812"/>
          </a:xfrm>
        </p:grpSpPr>
        <p:pic>
          <p:nvPicPr>
            <p:cNvPr id="5" name="Afbeelding 4" descr="Afbeelding met tekst, teken, illustratie&#10;&#10;Automatisch gegenereerde beschrijving">
              <a:extLst>
                <a:ext uri="{FF2B5EF4-FFF2-40B4-BE49-F238E27FC236}">
                  <a16:creationId xmlns:a16="http://schemas.microsoft.com/office/drawing/2014/main" id="{755A6A71-C89F-427F-A2CC-92074A2B0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8" y="4362827"/>
              <a:ext cx="2120812" cy="2120812"/>
            </a:xfrm>
            <a:prstGeom prst="rect">
              <a:avLst/>
            </a:prstGeom>
          </p:spPr>
        </p:pic>
        <p:pic>
          <p:nvPicPr>
            <p:cNvPr id="7" name="Afbeelding 6">
              <a:extLst>
                <a:ext uri="{FF2B5EF4-FFF2-40B4-BE49-F238E27FC236}">
                  <a16:creationId xmlns:a16="http://schemas.microsoft.com/office/drawing/2014/main" id="{1F116F9E-5343-4FB9-873B-4611B71D3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390" y="4362827"/>
              <a:ext cx="2120812" cy="2120812"/>
            </a:xfrm>
            <a:prstGeom prst="rect">
              <a:avLst/>
            </a:prstGeom>
          </p:spPr>
        </p:pic>
        <p:pic>
          <p:nvPicPr>
            <p:cNvPr id="9" name="Afbeelding 8">
              <a:extLst>
                <a:ext uri="{FF2B5EF4-FFF2-40B4-BE49-F238E27FC236}">
                  <a16:creationId xmlns:a16="http://schemas.microsoft.com/office/drawing/2014/main" id="{996B8307-42FC-4349-80E7-D0E6CE788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885" y="4362827"/>
              <a:ext cx="2120812" cy="2120812"/>
            </a:xfrm>
            <a:prstGeom prst="rect">
              <a:avLst/>
            </a:prstGeom>
          </p:spPr>
        </p:pic>
        <p:pic>
          <p:nvPicPr>
            <p:cNvPr id="11" name="Afbeelding 10" descr="Afbeelding met tekst, illustratie&#10;&#10;Automatisch gegenereerde beschrijving">
              <a:extLst>
                <a:ext uri="{FF2B5EF4-FFF2-40B4-BE49-F238E27FC236}">
                  <a16:creationId xmlns:a16="http://schemas.microsoft.com/office/drawing/2014/main" id="{A116BA1F-9017-44C5-9DF1-2EB846C360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380" y="4362827"/>
              <a:ext cx="2120812" cy="2120812"/>
            </a:xfrm>
            <a:prstGeom prst="rect">
              <a:avLst/>
            </a:prstGeom>
          </p:spPr>
        </p:pic>
      </p:grpSp>
      <p:sp>
        <p:nvSpPr>
          <p:cNvPr id="18" name="Tijdelijke aanduiding voor inhoud 2">
            <a:extLst>
              <a:ext uri="{FF2B5EF4-FFF2-40B4-BE49-F238E27FC236}">
                <a16:creationId xmlns:a16="http://schemas.microsoft.com/office/drawing/2014/main" id="{C2447FBE-30C5-40AD-9709-DF9AE8FAF496}"/>
              </a:ext>
            </a:extLst>
          </p:cNvPr>
          <p:cNvSpPr>
            <a:spLocks noGrp="1"/>
          </p:cNvSpPr>
          <p:nvPr>
            <p:ph idx="1"/>
          </p:nvPr>
        </p:nvSpPr>
        <p:spPr>
          <a:xfrm>
            <a:off x="838200" y="1825625"/>
            <a:ext cx="10515600" cy="4351338"/>
          </a:xfrm>
        </p:spPr>
        <p:txBody>
          <a:bodyPr>
            <a:normAutofit/>
          </a:bodyPr>
          <a:lstStyle/>
          <a:p>
            <a:pPr>
              <a:spcBef>
                <a:spcPts val="600"/>
              </a:spcBef>
              <a:spcAft>
                <a:spcPts val="600"/>
              </a:spcAft>
              <a:buClr>
                <a:srgbClr val="FFEB00"/>
              </a:buClr>
            </a:pPr>
            <a:r>
              <a:rPr lang="nl-BE" sz="2400" dirty="0">
                <a:latin typeface="FlandersArtSans-Regular" panose="00000500000000000000" pitchFamily="2" charset="0"/>
              </a:rPr>
              <a:t>Smart energy management:</a:t>
            </a:r>
          </a:p>
          <a:p>
            <a:pPr lvl="1">
              <a:spcBef>
                <a:spcPts val="600"/>
              </a:spcBef>
              <a:spcAft>
                <a:spcPts val="600"/>
              </a:spcAft>
              <a:buClr>
                <a:srgbClr val="FFEB00"/>
              </a:buClr>
            </a:pPr>
            <a:r>
              <a:rPr lang="en-US" sz="1800" dirty="0">
                <a:latin typeface="FlandersArtSans-Regular" panose="00000500000000000000" pitchFamily="2" charset="0"/>
              </a:rPr>
              <a:t>Spectacular drop in primary energy consumption</a:t>
            </a:r>
          </a:p>
          <a:p>
            <a:pPr>
              <a:spcBef>
                <a:spcPts val="600"/>
              </a:spcBef>
              <a:spcAft>
                <a:spcPts val="600"/>
              </a:spcAft>
              <a:buClr>
                <a:srgbClr val="FFEB00"/>
              </a:buClr>
            </a:pPr>
            <a:r>
              <a:rPr lang="nl-BE" sz="2400" dirty="0">
                <a:latin typeface="FlandersArtSans-Regular" panose="00000500000000000000" pitchFamily="2" charset="0"/>
              </a:rPr>
              <a:t>ISO 14001: </a:t>
            </a:r>
            <a:r>
              <a:rPr lang="nl-BE" sz="2400" dirty="0" err="1">
                <a:latin typeface="FlandersArtSans-Regular" panose="00000500000000000000" pitchFamily="2" charset="0"/>
              </a:rPr>
              <a:t>environmental</a:t>
            </a:r>
            <a:r>
              <a:rPr lang="nl-BE" sz="2400" dirty="0">
                <a:latin typeface="FlandersArtSans-Regular" panose="00000500000000000000" pitchFamily="2" charset="0"/>
              </a:rPr>
              <a:t> management</a:t>
            </a:r>
          </a:p>
          <a:p>
            <a:pPr>
              <a:spcBef>
                <a:spcPts val="600"/>
              </a:spcBef>
              <a:spcAft>
                <a:spcPts val="600"/>
              </a:spcAft>
              <a:buClr>
                <a:srgbClr val="FFEB00"/>
              </a:buClr>
            </a:pPr>
            <a:r>
              <a:rPr lang="en-US" sz="2400" dirty="0">
                <a:latin typeface="FlandersArtSans-Regular" panose="00000500000000000000" pitchFamily="2" charset="0"/>
              </a:rPr>
              <a:t>To become the most circular facility service provider in Flanders:</a:t>
            </a:r>
          </a:p>
          <a:p>
            <a:pPr lvl="1">
              <a:spcBef>
                <a:spcPts val="600"/>
              </a:spcBef>
              <a:spcAft>
                <a:spcPts val="600"/>
              </a:spcAft>
              <a:buClr>
                <a:srgbClr val="FFEB00"/>
              </a:buClr>
            </a:pPr>
            <a:r>
              <a:rPr lang="en-US" sz="1800" dirty="0">
                <a:latin typeface="FlandersArtSans-Regular" panose="00000500000000000000" pitchFamily="2" charset="0"/>
              </a:rPr>
              <a:t>Belpaire building, circular coffee bar, circular paper</a:t>
            </a:r>
          </a:p>
          <a:p>
            <a:pPr>
              <a:spcBef>
                <a:spcPts val="600"/>
              </a:spcBef>
              <a:spcAft>
                <a:spcPts val="600"/>
              </a:spcAft>
              <a:buClr>
                <a:srgbClr val="FFEB00"/>
              </a:buClr>
            </a:pPr>
            <a:r>
              <a:rPr lang="nl-BE" sz="2400" dirty="0" err="1">
                <a:latin typeface="FlandersArtSans-Regular" panose="00000500000000000000" pitchFamily="2" charset="0"/>
              </a:rPr>
              <a:t>Sustainable</a:t>
            </a:r>
            <a:r>
              <a:rPr lang="nl-BE" sz="2400" dirty="0">
                <a:latin typeface="FlandersArtSans-Regular" panose="00000500000000000000" pitchFamily="2" charset="0"/>
              </a:rPr>
              <a:t> </a:t>
            </a:r>
            <a:r>
              <a:rPr lang="nl-BE" sz="2400" dirty="0" err="1">
                <a:latin typeface="FlandersArtSans-Regular" panose="00000500000000000000" pitchFamily="2" charset="0"/>
              </a:rPr>
              <a:t>mobility</a:t>
            </a:r>
            <a:endParaRPr lang="nl-BE" sz="2400" dirty="0"/>
          </a:p>
        </p:txBody>
      </p:sp>
    </p:spTree>
    <p:custDataLst>
      <p:tags r:id="rId1"/>
    </p:custDataLst>
    <p:extLst>
      <p:ext uri="{BB962C8B-B14F-4D97-AF65-F5344CB8AC3E}">
        <p14:creationId xmlns:p14="http://schemas.microsoft.com/office/powerpoint/2010/main" val="186393271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BF40C-6281-466F-ADB3-DCCCC4B8423A}"/>
              </a:ext>
            </a:extLst>
          </p:cNvPr>
          <p:cNvSpPr>
            <a:spLocks noGrp="1"/>
          </p:cNvSpPr>
          <p:nvPr>
            <p:ph type="ctrTitle"/>
          </p:nvPr>
        </p:nvSpPr>
        <p:spPr>
          <a:xfrm>
            <a:off x="-176270" y="1708225"/>
            <a:ext cx="12570246" cy="1009497"/>
          </a:xfrm>
          <a:solidFill>
            <a:schemeClr val="bg1">
              <a:lumMod val="95000"/>
            </a:schemeClr>
          </a:solidFill>
          <a:ln w="38100">
            <a:solidFill>
              <a:srgbClr val="FFEB00"/>
            </a:solidFill>
          </a:ln>
        </p:spPr>
        <p:txBody>
          <a:bodyPr>
            <a:normAutofit/>
          </a:bodyPr>
          <a:lstStyle/>
          <a:p>
            <a:r>
              <a:rPr lang="nl-BE" dirty="0">
                <a:latin typeface="FlandersArtSans-Regular" panose="00000500000000000000" pitchFamily="2" charset="0"/>
              </a:rPr>
              <a:t>Marie-Elisabeth </a:t>
            </a:r>
            <a:r>
              <a:rPr lang="nl-BE" dirty="0" err="1">
                <a:latin typeface="FlandersArtSans-Regular" panose="00000500000000000000" pitchFamily="2" charset="0"/>
              </a:rPr>
              <a:t>Belpairegebouw</a:t>
            </a:r>
            <a:endParaRPr lang="nl-BE" dirty="0">
              <a:latin typeface="FlandersArtSans-Regular" panose="00000500000000000000" pitchFamily="2" charset="0"/>
            </a:endParaRPr>
          </a:p>
        </p:txBody>
      </p:sp>
      <p:pic>
        <p:nvPicPr>
          <p:cNvPr id="7" name="Afbeelding 6">
            <a:extLst>
              <a:ext uri="{FF2B5EF4-FFF2-40B4-BE49-F238E27FC236}">
                <a16:creationId xmlns:a16="http://schemas.microsoft.com/office/drawing/2014/main" id="{8477D323-6DB1-4764-9C87-7A3623AFB8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7429" y="94268"/>
            <a:ext cx="962320" cy="962320"/>
          </a:xfrm>
          <a:prstGeom prst="rect">
            <a:avLst/>
          </a:prstGeom>
        </p:spPr>
      </p:pic>
    </p:spTree>
    <p:custDataLst>
      <p:tags r:id="rId1"/>
    </p:custDataLst>
    <p:extLst>
      <p:ext uri="{BB962C8B-B14F-4D97-AF65-F5344CB8AC3E}">
        <p14:creationId xmlns:p14="http://schemas.microsoft.com/office/powerpoint/2010/main" val="135130921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C067627-BB3A-4B62-946A-8DF0E04A2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24" b="2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logram 4">
            <a:extLst>
              <a:ext uri="{FF2B5EF4-FFF2-40B4-BE49-F238E27FC236}">
                <a16:creationId xmlns:a16="http://schemas.microsoft.com/office/drawing/2014/main" id="{A9B14790-90E0-4C30-81E1-4A56D3F5F699}"/>
              </a:ext>
            </a:extLst>
          </p:cNvPr>
          <p:cNvSpPr/>
          <p:nvPr/>
        </p:nvSpPr>
        <p:spPr>
          <a:xfrm>
            <a:off x="-374024" y="4124232"/>
            <a:ext cx="2960206" cy="484713"/>
          </a:xfrm>
          <a:prstGeom prst="parallelogram">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7EA24895-C20D-45D1-A282-B38815ED1F3A}"/>
              </a:ext>
            </a:extLst>
          </p:cNvPr>
          <p:cNvSpPr txBox="1"/>
          <p:nvPr/>
        </p:nvSpPr>
        <p:spPr>
          <a:xfrm>
            <a:off x="0" y="4124232"/>
            <a:ext cx="6280726" cy="461665"/>
          </a:xfrm>
          <a:prstGeom prst="rect">
            <a:avLst/>
          </a:prstGeom>
          <a:noFill/>
        </p:spPr>
        <p:txBody>
          <a:bodyPr wrap="square">
            <a:spAutoFit/>
          </a:bodyPr>
          <a:lstStyle/>
          <a:p>
            <a:pPr>
              <a:buClr>
                <a:srgbClr val="FFEB00"/>
              </a:buClr>
            </a:pPr>
            <a:r>
              <a:rPr lang="nl-BE" sz="2400" dirty="0" err="1">
                <a:latin typeface="FlandersArtSans-Regular" panose="00000500000000000000" pitchFamily="2" charset="0"/>
              </a:rPr>
              <a:t>Circular</a:t>
            </a:r>
            <a:r>
              <a:rPr lang="nl-BE" sz="2400" dirty="0">
                <a:latin typeface="FlandersArtSans-Regular" panose="00000500000000000000" pitchFamily="2" charset="0"/>
              </a:rPr>
              <a:t> concept</a:t>
            </a:r>
            <a:endParaRPr lang="nl-BE" sz="3200" dirty="0"/>
          </a:p>
        </p:txBody>
      </p:sp>
      <p:sp>
        <p:nvSpPr>
          <p:cNvPr id="11" name="Parallellogram 10">
            <a:extLst>
              <a:ext uri="{FF2B5EF4-FFF2-40B4-BE49-F238E27FC236}">
                <a16:creationId xmlns:a16="http://schemas.microsoft.com/office/drawing/2014/main" id="{8CE5C965-EE0B-4737-ADF7-09893C3B89E7}"/>
              </a:ext>
            </a:extLst>
          </p:cNvPr>
          <p:cNvSpPr/>
          <p:nvPr/>
        </p:nvSpPr>
        <p:spPr>
          <a:xfrm>
            <a:off x="-374024" y="4729213"/>
            <a:ext cx="2599988" cy="484713"/>
          </a:xfrm>
          <a:prstGeom prst="parallelogram">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Tekstvak 11">
            <a:extLst>
              <a:ext uri="{FF2B5EF4-FFF2-40B4-BE49-F238E27FC236}">
                <a16:creationId xmlns:a16="http://schemas.microsoft.com/office/drawing/2014/main" id="{0D9C7085-564E-4EE1-B4D2-BDC6742D0284}"/>
              </a:ext>
            </a:extLst>
          </p:cNvPr>
          <p:cNvSpPr txBox="1"/>
          <p:nvPr/>
        </p:nvSpPr>
        <p:spPr>
          <a:xfrm>
            <a:off x="0" y="4729213"/>
            <a:ext cx="2078182" cy="461665"/>
          </a:xfrm>
          <a:prstGeom prst="rect">
            <a:avLst/>
          </a:prstGeom>
          <a:noFill/>
        </p:spPr>
        <p:txBody>
          <a:bodyPr wrap="square">
            <a:spAutoFit/>
          </a:bodyPr>
          <a:lstStyle/>
          <a:p>
            <a:pPr>
              <a:buClr>
                <a:srgbClr val="FFEB00"/>
              </a:buClr>
            </a:pPr>
            <a:r>
              <a:rPr lang="nl-BE" sz="2400" dirty="0">
                <a:latin typeface="FlandersArtSans-Regular" panose="00000500000000000000" pitchFamily="2" charset="0"/>
              </a:rPr>
              <a:t>Urban </a:t>
            </a:r>
            <a:r>
              <a:rPr lang="nl-BE" sz="2400" dirty="0" err="1">
                <a:latin typeface="FlandersArtSans-Regular" panose="00000500000000000000" pitchFamily="2" charset="0"/>
              </a:rPr>
              <a:t>mining</a:t>
            </a:r>
            <a:endParaRPr lang="nl-BE" sz="3200" dirty="0"/>
          </a:p>
        </p:txBody>
      </p:sp>
      <p:sp>
        <p:nvSpPr>
          <p:cNvPr id="13" name="Parallellogram 12">
            <a:extLst>
              <a:ext uri="{FF2B5EF4-FFF2-40B4-BE49-F238E27FC236}">
                <a16:creationId xmlns:a16="http://schemas.microsoft.com/office/drawing/2014/main" id="{72A3C377-4F51-4839-BD5E-D40F4134986E}"/>
              </a:ext>
            </a:extLst>
          </p:cNvPr>
          <p:cNvSpPr/>
          <p:nvPr/>
        </p:nvSpPr>
        <p:spPr>
          <a:xfrm>
            <a:off x="-374024" y="5334194"/>
            <a:ext cx="4123988" cy="484713"/>
          </a:xfrm>
          <a:prstGeom prst="parallelogram">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ekstvak 13">
            <a:extLst>
              <a:ext uri="{FF2B5EF4-FFF2-40B4-BE49-F238E27FC236}">
                <a16:creationId xmlns:a16="http://schemas.microsoft.com/office/drawing/2014/main" id="{B35A0FC3-4692-4681-A255-2BEEE85642C8}"/>
              </a:ext>
            </a:extLst>
          </p:cNvPr>
          <p:cNvSpPr txBox="1"/>
          <p:nvPr/>
        </p:nvSpPr>
        <p:spPr>
          <a:xfrm>
            <a:off x="0" y="5334194"/>
            <a:ext cx="6280726" cy="461665"/>
          </a:xfrm>
          <a:prstGeom prst="rect">
            <a:avLst/>
          </a:prstGeom>
          <a:noFill/>
        </p:spPr>
        <p:txBody>
          <a:bodyPr wrap="square">
            <a:spAutoFit/>
          </a:bodyPr>
          <a:lstStyle/>
          <a:p>
            <a:pPr>
              <a:buClr>
                <a:srgbClr val="FFEB00"/>
              </a:buClr>
            </a:pPr>
            <a:r>
              <a:rPr lang="nl-BE" sz="2400">
                <a:latin typeface="FlandersArtSans-Regular" panose="00000500000000000000" pitchFamily="2" charset="0"/>
              </a:rPr>
              <a:t>Circular use of materials</a:t>
            </a:r>
            <a:endParaRPr lang="nl-BE" sz="3200" dirty="0"/>
          </a:p>
        </p:txBody>
      </p:sp>
      <p:sp>
        <p:nvSpPr>
          <p:cNvPr id="15" name="Parallellogram 14">
            <a:extLst>
              <a:ext uri="{FF2B5EF4-FFF2-40B4-BE49-F238E27FC236}">
                <a16:creationId xmlns:a16="http://schemas.microsoft.com/office/drawing/2014/main" id="{F199D34B-F278-471B-AD6A-1D4C80D9E424}"/>
              </a:ext>
            </a:extLst>
          </p:cNvPr>
          <p:cNvSpPr/>
          <p:nvPr/>
        </p:nvSpPr>
        <p:spPr>
          <a:xfrm>
            <a:off x="-374025" y="5936900"/>
            <a:ext cx="3560569" cy="484713"/>
          </a:xfrm>
          <a:prstGeom prst="parallelogram">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Tekstvak 15">
            <a:extLst>
              <a:ext uri="{FF2B5EF4-FFF2-40B4-BE49-F238E27FC236}">
                <a16:creationId xmlns:a16="http://schemas.microsoft.com/office/drawing/2014/main" id="{61E5BEE2-3714-48F2-8177-34485E63322B}"/>
              </a:ext>
            </a:extLst>
          </p:cNvPr>
          <p:cNvSpPr txBox="1"/>
          <p:nvPr/>
        </p:nvSpPr>
        <p:spPr>
          <a:xfrm>
            <a:off x="0" y="5936900"/>
            <a:ext cx="6280726" cy="461665"/>
          </a:xfrm>
          <a:prstGeom prst="rect">
            <a:avLst/>
          </a:prstGeom>
          <a:noFill/>
        </p:spPr>
        <p:txBody>
          <a:bodyPr wrap="square">
            <a:spAutoFit/>
          </a:bodyPr>
          <a:lstStyle/>
          <a:p>
            <a:pPr>
              <a:buClr>
                <a:srgbClr val="FFEB00"/>
              </a:buClr>
            </a:pPr>
            <a:r>
              <a:rPr lang="nl-BE" sz="2400">
                <a:latin typeface="FlandersArtSans-Regular" panose="00000500000000000000" pitchFamily="2" charset="0"/>
              </a:rPr>
              <a:t>Circular procurement</a:t>
            </a:r>
            <a:endParaRPr lang="nl-BE" sz="3200" dirty="0"/>
          </a:p>
        </p:txBody>
      </p:sp>
    </p:spTree>
    <p:extLst>
      <p:ext uri="{BB962C8B-B14F-4D97-AF65-F5344CB8AC3E}">
        <p14:creationId xmlns:p14="http://schemas.microsoft.com/office/powerpoint/2010/main" val="239572297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F196FCD5-6CE5-40B6-8CEB-CE790354ABF0}"/>
              </a:ext>
            </a:extLst>
          </p:cNvPr>
          <p:cNvGrpSpPr/>
          <p:nvPr/>
        </p:nvGrpSpPr>
        <p:grpSpPr>
          <a:xfrm>
            <a:off x="2060154" y="1237146"/>
            <a:ext cx="8480327" cy="5366494"/>
            <a:chOff x="1488400" y="1740650"/>
            <a:chExt cx="7534275" cy="4822896"/>
          </a:xfrm>
        </p:grpSpPr>
        <p:pic>
          <p:nvPicPr>
            <p:cNvPr id="8" name="Afbeelding 7">
              <a:extLst>
                <a:ext uri="{FF2B5EF4-FFF2-40B4-BE49-F238E27FC236}">
                  <a16:creationId xmlns:a16="http://schemas.microsoft.com/office/drawing/2014/main" id="{647F8DAB-8B80-4F7C-A3CF-06777571C3F1}"/>
                </a:ext>
              </a:extLst>
            </p:cNvPr>
            <p:cNvPicPr>
              <a:picLocks noChangeAspect="1"/>
            </p:cNvPicPr>
            <p:nvPr/>
          </p:nvPicPr>
          <p:blipFill>
            <a:blip r:embed="rId3"/>
            <a:stretch>
              <a:fillRect/>
            </a:stretch>
          </p:blipFill>
          <p:spPr>
            <a:xfrm>
              <a:off x="1488400" y="1740650"/>
              <a:ext cx="7534275" cy="4822896"/>
            </a:xfrm>
            <a:prstGeom prst="rect">
              <a:avLst/>
            </a:prstGeom>
          </p:spPr>
        </p:pic>
        <p:sp>
          <p:nvSpPr>
            <p:cNvPr id="11" name="Ovaal 10">
              <a:extLst>
                <a:ext uri="{FF2B5EF4-FFF2-40B4-BE49-F238E27FC236}">
                  <a16:creationId xmlns:a16="http://schemas.microsoft.com/office/drawing/2014/main" id="{0F9CB95A-4194-497A-8C33-D70CBD54B430}"/>
                </a:ext>
              </a:extLst>
            </p:cNvPr>
            <p:cNvSpPr/>
            <p:nvPr/>
          </p:nvSpPr>
          <p:spPr>
            <a:xfrm>
              <a:off x="2952750" y="2038675"/>
              <a:ext cx="1190625" cy="637851"/>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Ovaal 12">
              <a:extLst>
                <a:ext uri="{FF2B5EF4-FFF2-40B4-BE49-F238E27FC236}">
                  <a16:creationId xmlns:a16="http://schemas.microsoft.com/office/drawing/2014/main" id="{CEB8966E-A49D-41A5-BF6C-7A44D27C494F}"/>
                </a:ext>
              </a:extLst>
            </p:cNvPr>
            <p:cNvSpPr/>
            <p:nvPr/>
          </p:nvSpPr>
          <p:spPr>
            <a:xfrm>
              <a:off x="3333750" y="5048576"/>
              <a:ext cx="1990724" cy="637850"/>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Ovaal 13">
              <a:extLst>
                <a:ext uri="{FF2B5EF4-FFF2-40B4-BE49-F238E27FC236}">
                  <a16:creationId xmlns:a16="http://schemas.microsoft.com/office/drawing/2014/main" id="{E153A0E1-7581-4F7D-BA87-8E72DB318389}"/>
                </a:ext>
              </a:extLst>
            </p:cNvPr>
            <p:cNvSpPr/>
            <p:nvPr/>
          </p:nvSpPr>
          <p:spPr>
            <a:xfrm>
              <a:off x="4981575" y="2038676"/>
              <a:ext cx="1190625" cy="637850"/>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Ovaal 14">
              <a:extLst>
                <a:ext uri="{FF2B5EF4-FFF2-40B4-BE49-F238E27FC236}">
                  <a16:creationId xmlns:a16="http://schemas.microsoft.com/office/drawing/2014/main" id="{8F0B3506-3831-408C-B54D-DC50F7F93CBF}"/>
                </a:ext>
              </a:extLst>
            </p:cNvPr>
            <p:cNvSpPr/>
            <p:nvPr/>
          </p:nvSpPr>
          <p:spPr>
            <a:xfrm>
              <a:off x="7753350" y="5048576"/>
              <a:ext cx="971550" cy="637850"/>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6" name="Rechthoek 5">
            <a:extLst>
              <a:ext uri="{FF2B5EF4-FFF2-40B4-BE49-F238E27FC236}">
                <a16:creationId xmlns:a16="http://schemas.microsoft.com/office/drawing/2014/main" id="{9D90F332-3492-4753-97A6-CCE0F1636F25}"/>
              </a:ext>
            </a:extLst>
          </p:cNvPr>
          <p:cNvSpPr/>
          <p:nvPr/>
        </p:nvSpPr>
        <p:spPr>
          <a:xfrm>
            <a:off x="0" y="6613236"/>
            <a:ext cx="12192000" cy="244764"/>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74E5D3B8-DC49-4600-8C47-5EDBFB48FA8C}"/>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Circularity</a:t>
            </a:r>
            <a:r>
              <a:rPr lang="nl-BE" sz="4000" dirty="0">
                <a:latin typeface="FlandersArtSans-Medium" panose="00000600000000000000" pitchFamily="2" charset="0"/>
              </a:rPr>
              <a:t> on different </a:t>
            </a:r>
            <a:r>
              <a:rPr lang="nl-BE" sz="4000" dirty="0" err="1">
                <a:latin typeface="FlandersArtSans-Medium" panose="00000600000000000000" pitchFamily="2" charset="0"/>
              </a:rPr>
              <a:t>scales</a:t>
            </a:r>
            <a:endParaRPr lang="nl-BE" sz="4000" dirty="0">
              <a:latin typeface="FlandersArtSans-Medium" panose="00000600000000000000" pitchFamily="2" charset="0"/>
            </a:endParaRPr>
          </a:p>
        </p:txBody>
      </p:sp>
      <p:sp>
        <p:nvSpPr>
          <p:cNvPr id="10" name="Rechthoek 9">
            <a:extLst>
              <a:ext uri="{FF2B5EF4-FFF2-40B4-BE49-F238E27FC236}">
                <a16:creationId xmlns:a16="http://schemas.microsoft.com/office/drawing/2014/main" id="{12490140-5140-40EB-BA0C-D21EFF3ACCA8}"/>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321456317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2B53CE5-C01B-4223-B18C-1BD24A47A6D2}"/>
              </a:ext>
            </a:extLst>
          </p:cNvPr>
          <p:cNvSpPr/>
          <p:nvPr/>
        </p:nvSpPr>
        <p:spPr>
          <a:xfrm rot="16200000">
            <a:off x="5224485" y="-117245"/>
            <a:ext cx="1743030" cy="12192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897A6230-A7A6-4C2D-8044-984284DAA0A2}"/>
              </a:ext>
            </a:extLst>
          </p:cNvPr>
          <p:cNvSpPr txBox="1"/>
          <p:nvPr/>
        </p:nvSpPr>
        <p:spPr>
          <a:xfrm>
            <a:off x="8994103" y="6431245"/>
            <a:ext cx="3184447" cy="307777"/>
          </a:xfrm>
          <a:prstGeom prst="rect">
            <a:avLst/>
          </a:prstGeom>
          <a:noFill/>
        </p:spPr>
        <p:txBody>
          <a:bodyPr wrap="square" rtlCol="0">
            <a:spAutoFit/>
          </a:bodyPr>
          <a:lstStyle/>
          <a:p>
            <a:r>
              <a:rPr lang="nl-BE" sz="1400" i="1" dirty="0">
                <a:latin typeface="FlandersArtSans-Regular" panose="00000500000000000000" pitchFamily="2" charset="0"/>
              </a:rPr>
              <a:t>Afbeelding: 51N4E/Jaspers-Eyers/L’AUC</a:t>
            </a:r>
          </a:p>
        </p:txBody>
      </p:sp>
      <p:pic>
        <p:nvPicPr>
          <p:cNvPr id="7" name="Afbeelding 6">
            <a:extLst>
              <a:ext uri="{FF2B5EF4-FFF2-40B4-BE49-F238E27FC236}">
                <a16:creationId xmlns:a16="http://schemas.microsoft.com/office/drawing/2014/main" id="{64384844-FC10-4E3D-A909-2E2F626D2D91}"/>
              </a:ext>
            </a:extLst>
          </p:cNvPr>
          <p:cNvPicPr>
            <a:picLocks noChangeAspect="1"/>
          </p:cNvPicPr>
          <p:nvPr/>
        </p:nvPicPr>
        <p:blipFill rotWithShape="1">
          <a:blip r:embed="rId3"/>
          <a:srcRect l="4715" t="1307" r="5785"/>
          <a:stretch/>
        </p:blipFill>
        <p:spPr>
          <a:xfrm>
            <a:off x="8275780" y="1156284"/>
            <a:ext cx="3902770" cy="4839391"/>
          </a:xfrm>
          <a:prstGeom prst="rect">
            <a:avLst/>
          </a:prstGeom>
        </p:spPr>
      </p:pic>
      <p:sp>
        <p:nvSpPr>
          <p:cNvPr id="15" name="Tijdelijke aanduiding voor inhoud 2">
            <a:extLst>
              <a:ext uri="{FF2B5EF4-FFF2-40B4-BE49-F238E27FC236}">
                <a16:creationId xmlns:a16="http://schemas.microsoft.com/office/drawing/2014/main" id="{BA6AC7C7-DFF7-4782-80CE-8235B2DD0354}"/>
              </a:ext>
            </a:extLst>
          </p:cNvPr>
          <p:cNvSpPr>
            <a:spLocks noGrp="1"/>
          </p:cNvSpPr>
          <p:nvPr>
            <p:ph idx="1"/>
          </p:nvPr>
        </p:nvSpPr>
        <p:spPr>
          <a:xfrm>
            <a:off x="1003453" y="1943239"/>
            <a:ext cx="8026706" cy="4052436"/>
          </a:xfrm>
        </p:spPr>
        <p:txBody>
          <a:bodyPr>
            <a:normAutofit/>
          </a:bodyPr>
          <a:lstStyle/>
          <a:p>
            <a:pPr>
              <a:buClr>
                <a:srgbClr val="FFEB00"/>
              </a:buClr>
            </a:pPr>
            <a:r>
              <a:rPr lang="en-US" sz="2400" dirty="0">
                <a:latin typeface="FlandersArtSans-Regular" panose="00000500000000000000" pitchFamily="2" charset="0"/>
              </a:rPr>
              <a:t>Neighborhood dominated by offices</a:t>
            </a:r>
          </a:p>
          <a:p>
            <a:pPr marL="0" indent="0">
              <a:buClr>
                <a:srgbClr val="FFEB00"/>
              </a:buClr>
              <a:buNone/>
            </a:pPr>
            <a:r>
              <a:rPr lang="en-US" sz="2400" dirty="0">
                <a:latin typeface="FlandersArtSans-Regular" panose="00000500000000000000" pitchFamily="2" charset="0"/>
              </a:rPr>
              <a:t>	</a:t>
            </a:r>
            <a:r>
              <a:rPr lang="en-US" sz="2400" dirty="0">
                <a:latin typeface="FlandersArtSans-Regular" panose="00000500000000000000" pitchFamily="2" charset="0"/>
                <a:sym typeface="Wingdings" panose="05000000000000000000" pitchFamily="2" charset="2"/>
              </a:rPr>
              <a:t></a:t>
            </a:r>
            <a:endParaRPr lang="en-US" sz="2400" dirty="0">
              <a:latin typeface="FlandersArtSans-Regular" panose="00000500000000000000" pitchFamily="2" charset="0"/>
            </a:endParaRPr>
          </a:p>
          <a:p>
            <a:pPr>
              <a:buClr>
                <a:srgbClr val="FFEB00"/>
              </a:buClr>
            </a:pPr>
            <a:r>
              <a:rPr lang="en-US" sz="2400" dirty="0">
                <a:latin typeface="FlandersArtSans-Regular" panose="00000500000000000000" pitchFamily="2" charset="0"/>
              </a:rPr>
              <a:t>Lively plinth
No front/backside, multiple addresses
Publicly accessible greenhouse
Polyvalent use
Main functions: office, residential, hotel</a:t>
            </a:r>
            <a:endParaRPr lang="nl-BE" dirty="0"/>
          </a:p>
        </p:txBody>
      </p:sp>
      <p:sp>
        <p:nvSpPr>
          <p:cNvPr id="11" name="Titel 1">
            <a:extLst>
              <a:ext uri="{FF2B5EF4-FFF2-40B4-BE49-F238E27FC236}">
                <a16:creationId xmlns:a16="http://schemas.microsoft.com/office/drawing/2014/main" id="{0B8B41B0-19D6-4E99-B521-BD270A69341C}"/>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From</a:t>
            </a:r>
            <a:r>
              <a:rPr lang="nl-BE" sz="4000" dirty="0">
                <a:latin typeface="FlandersArtSans-Medium" panose="00000600000000000000" pitchFamily="2" charset="0"/>
              </a:rPr>
              <a:t> mono </a:t>
            </a:r>
            <a:r>
              <a:rPr lang="nl-BE" sz="4000" dirty="0" err="1">
                <a:latin typeface="FlandersArtSans-Medium" panose="00000600000000000000" pitchFamily="2" charset="0"/>
              </a:rPr>
              <a:t>to</a:t>
            </a:r>
            <a:r>
              <a:rPr lang="nl-BE" sz="4000" dirty="0">
                <a:latin typeface="FlandersArtSans-Medium" panose="00000600000000000000" pitchFamily="2" charset="0"/>
              </a:rPr>
              <a:t> </a:t>
            </a:r>
            <a:r>
              <a:rPr lang="nl-BE" sz="4000" dirty="0" err="1">
                <a:latin typeface="FlandersArtSans-Medium" panose="00000600000000000000" pitchFamily="2" charset="0"/>
              </a:rPr>
              <a:t>multifunctional</a:t>
            </a:r>
            <a:endParaRPr lang="nl-BE" sz="4000" dirty="0">
              <a:latin typeface="FlandersArtSans-Medium" panose="00000600000000000000" pitchFamily="2" charset="0"/>
            </a:endParaRPr>
          </a:p>
        </p:txBody>
      </p:sp>
      <p:sp>
        <p:nvSpPr>
          <p:cNvPr id="12" name="Rechthoek 11">
            <a:extLst>
              <a:ext uri="{FF2B5EF4-FFF2-40B4-BE49-F238E27FC236}">
                <a16:creationId xmlns:a16="http://schemas.microsoft.com/office/drawing/2014/main" id="{23F3ACE7-9A90-4B5A-A528-C9FED948CB9D}"/>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41802152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a:latin typeface="FlandersArtSans-Medium" panose="00000600000000000000" pitchFamily="2" charset="0"/>
              </a:rPr>
              <a:t>Neutrality</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C8E0E4C9-949E-40F1-806A-0CAB085FDC3B}"/>
              </a:ext>
            </a:extLst>
          </p:cNvPr>
          <p:cNvSpPr txBox="1">
            <a:spLocks/>
          </p:cNvSpPr>
          <p:nvPr/>
        </p:nvSpPr>
        <p:spPr>
          <a:xfrm>
            <a:off x="2968901" y="1978909"/>
            <a:ext cx="57103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None/>
            </a:pPr>
            <a:r>
              <a:rPr lang="en-US" sz="2400" dirty="0">
                <a:solidFill>
                  <a:schemeClr val="tx1">
                    <a:lumMod val="50000"/>
                    <a:lumOff val="50000"/>
                  </a:schemeClr>
                </a:solidFill>
                <a:latin typeface="FlandersArtSans-Medium" panose="00000600000000000000" pitchFamily="2" charset="0"/>
                <a:ea typeface="+mj-ea"/>
                <a:cs typeface="+mj-cs"/>
              </a:rPr>
              <a:t>Hybrid building</a:t>
            </a:r>
          </a:p>
          <a:p>
            <a:pPr>
              <a:buClr>
                <a:srgbClr val="FFEB00"/>
              </a:buClr>
            </a:pPr>
            <a:r>
              <a:rPr lang="en-US" sz="2000" dirty="0">
                <a:latin typeface="FlandersArtSans-Medium" panose="00000600000000000000" pitchFamily="2" charset="0"/>
                <a:ea typeface="+mj-ea"/>
                <a:cs typeface="+mj-cs"/>
              </a:rPr>
              <a:t>Variable distribution of functions</a:t>
            </a:r>
          </a:p>
          <a:p>
            <a:pPr marL="0" indent="0">
              <a:buClr>
                <a:srgbClr val="FFEB00"/>
              </a:buClr>
              <a:buNone/>
            </a:pPr>
            <a:r>
              <a:rPr lang="en-US" sz="2400" dirty="0">
                <a:solidFill>
                  <a:schemeClr val="tx1">
                    <a:lumMod val="50000"/>
                    <a:lumOff val="50000"/>
                  </a:schemeClr>
                </a:solidFill>
                <a:latin typeface="FlandersArtSans-Medium" panose="00000600000000000000" pitchFamily="2" charset="0"/>
                <a:ea typeface="+mj-ea"/>
                <a:cs typeface="+mj-cs"/>
              </a:rPr>
              <a:t>
</a:t>
            </a:r>
            <a:r>
              <a:rPr lang="en-US" sz="2400" dirty="0" err="1">
                <a:solidFill>
                  <a:schemeClr val="tx1">
                    <a:lumMod val="50000"/>
                    <a:lumOff val="50000"/>
                  </a:schemeClr>
                </a:solidFill>
                <a:latin typeface="FlandersArtSans-Medium" panose="00000600000000000000" pitchFamily="2" charset="0"/>
                <a:ea typeface="+mj-ea"/>
                <a:cs typeface="+mj-cs"/>
              </a:rPr>
              <a:t>Realised</a:t>
            </a:r>
            <a:r>
              <a:rPr lang="en-US" sz="2400" dirty="0">
                <a:solidFill>
                  <a:schemeClr val="tx1">
                    <a:lumMod val="50000"/>
                    <a:lumOff val="50000"/>
                  </a:schemeClr>
                </a:solidFill>
                <a:latin typeface="FlandersArtSans-Medium" panose="00000600000000000000" pitchFamily="2" charset="0"/>
                <a:ea typeface="+mj-ea"/>
                <a:cs typeface="+mj-cs"/>
              </a:rPr>
              <a:t> by</a:t>
            </a:r>
          </a:p>
          <a:p>
            <a:pPr>
              <a:buClr>
                <a:srgbClr val="FFEB00"/>
              </a:buClr>
            </a:pPr>
            <a:r>
              <a:rPr lang="en-US" sz="2000" dirty="0">
                <a:latin typeface="FlandersArtSans-Medium" panose="00000600000000000000" pitchFamily="2" charset="0"/>
                <a:ea typeface="+mj-ea"/>
                <a:cs typeface="+mj-cs"/>
              </a:rPr>
              <a:t>Structure as an enabler
"Neutral" façade
Reversible technical installation</a:t>
            </a:r>
            <a:br>
              <a:rPr lang="en-US" sz="2400" dirty="0">
                <a:solidFill>
                  <a:schemeClr val="tx1">
                    <a:lumMod val="50000"/>
                    <a:lumOff val="50000"/>
                  </a:schemeClr>
                </a:solidFill>
                <a:latin typeface="FlandersArtSans-Medium" panose="00000600000000000000" pitchFamily="2" charset="0"/>
                <a:ea typeface="+mj-ea"/>
                <a:cs typeface="+mj-cs"/>
              </a:rPr>
            </a:br>
            <a:endParaRPr lang="en-US" sz="2400" dirty="0">
              <a:solidFill>
                <a:schemeClr val="tx1">
                  <a:lumMod val="50000"/>
                  <a:lumOff val="50000"/>
                </a:schemeClr>
              </a:solidFill>
              <a:latin typeface="FlandersArtSans-Medium" panose="00000600000000000000" pitchFamily="2" charset="0"/>
              <a:ea typeface="+mj-ea"/>
              <a:cs typeface="+mj-cs"/>
            </a:endParaRPr>
          </a:p>
          <a:p>
            <a:pPr marL="0" indent="0">
              <a:buClr>
                <a:srgbClr val="FFEB00"/>
              </a:buClr>
              <a:buNone/>
            </a:pPr>
            <a:r>
              <a:rPr lang="en-US" sz="2000" dirty="0">
                <a:latin typeface="FlandersArtSans-Medium" panose="00000600000000000000" pitchFamily="2" charset="0"/>
                <a:ea typeface="+mj-ea"/>
                <a:cs typeface="+mj-cs"/>
                <a:sym typeface="Wingdings" panose="05000000000000000000" pitchFamily="2" charset="2"/>
              </a:rPr>
              <a:t></a:t>
            </a:r>
            <a:r>
              <a:rPr lang="en-US" sz="2000" dirty="0">
                <a:latin typeface="FlandersArtSans-Medium" panose="00000600000000000000" pitchFamily="2" charset="0"/>
                <a:ea typeface="+mj-ea"/>
                <a:cs typeface="+mj-cs"/>
              </a:rPr>
              <a:t>limited changes required for function switch</a:t>
            </a:r>
            <a:endParaRPr lang="nl-BE" sz="1800" dirty="0"/>
          </a:p>
        </p:txBody>
      </p:sp>
      <p:pic>
        <p:nvPicPr>
          <p:cNvPr id="12" name="Afbeelding 11">
            <a:extLst>
              <a:ext uri="{FF2B5EF4-FFF2-40B4-BE49-F238E27FC236}">
                <a16:creationId xmlns:a16="http://schemas.microsoft.com/office/drawing/2014/main" id="{5578CD4A-67BE-4C43-AAB9-014F0C842A65}"/>
              </a:ext>
            </a:extLst>
          </p:cNvPr>
          <p:cNvPicPr>
            <a:picLocks noChangeAspect="1"/>
          </p:cNvPicPr>
          <p:nvPr/>
        </p:nvPicPr>
        <p:blipFill rotWithShape="1">
          <a:blip r:embed="rId3"/>
          <a:srcRect l="69986" t="5995" b="15304"/>
          <a:stretch/>
        </p:blipFill>
        <p:spPr>
          <a:xfrm>
            <a:off x="9986528" y="4307970"/>
            <a:ext cx="1725183" cy="1892556"/>
          </a:xfrm>
          <a:prstGeom prst="rect">
            <a:avLst/>
          </a:prstGeom>
        </p:spPr>
      </p:pic>
      <p:pic>
        <p:nvPicPr>
          <p:cNvPr id="13" name="Afbeelding 12">
            <a:extLst>
              <a:ext uri="{FF2B5EF4-FFF2-40B4-BE49-F238E27FC236}">
                <a16:creationId xmlns:a16="http://schemas.microsoft.com/office/drawing/2014/main" id="{C339F29A-91DB-45CC-9955-55D5EB022642}"/>
              </a:ext>
            </a:extLst>
          </p:cNvPr>
          <p:cNvPicPr>
            <a:picLocks noChangeAspect="1"/>
          </p:cNvPicPr>
          <p:nvPr/>
        </p:nvPicPr>
        <p:blipFill rotWithShape="1">
          <a:blip r:embed="rId3"/>
          <a:srcRect l="34244" r="34320" b="15304"/>
          <a:stretch/>
        </p:blipFill>
        <p:spPr>
          <a:xfrm>
            <a:off x="9841876" y="2042494"/>
            <a:ext cx="1869835" cy="2107625"/>
          </a:xfrm>
          <a:prstGeom prst="rect">
            <a:avLst/>
          </a:prstGeom>
        </p:spPr>
      </p:pic>
      <p:pic>
        <p:nvPicPr>
          <p:cNvPr id="14" name="Afbeelding 13">
            <a:extLst>
              <a:ext uri="{FF2B5EF4-FFF2-40B4-BE49-F238E27FC236}">
                <a16:creationId xmlns:a16="http://schemas.microsoft.com/office/drawing/2014/main" id="{75FC85BB-2889-4878-841B-531B3475A757}"/>
              </a:ext>
            </a:extLst>
          </p:cNvPr>
          <p:cNvPicPr>
            <a:picLocks noChangeAspect="1"/>
          </p:cNvPicPr>
          <p:nvPr/>
        </p:nvPicPr>
        <p:blipFill rotWithShape="1">
          <a:blip r:embed="rId3"/>
          <a:srcRect r="69088" b="20585"/>
          <a:stretch/>
        </p:blipFill>
        <p:spPr>
          <a:xfrm>
            <a:off x="9841876" y="57493"/>
            <a:ext cx="1760863" cy="1892641"/>
          </a:xfrm>
          <a:prstGeom prst="rect">
            <a:avLst/>
          </a:prstGeom>
        </p:spPr>
      </p:pic>
      <p:sp>
        <p:nvSpPr>
          <p:cNvPr id="16" name="Tekstvak 15">
            <a:extLst>
              <a:ext uri="{FF2B5EF4-FFF2-40B4-BE49-F238E27FC236}">
                <a16:creationId xmlns:a16="http://schemas.microsoft.com/office/drawing/2014/main" id="{9FD36657-F355-4ED1-AC13-B8262964189D}"/>
              </a:ext>
            </a:extLst>
          </p:cNvPr>
          <p:cNvSpPr txBox="1"/>
          <p:nvPr/>
        </p:nvSpPr>
        <p:spPr>
          <a:xfrm>
            <a:off x="8839200" y="6431245"/>
            <a:ext cx="3339350"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51N4E/Jaspers-Eyers/L’AUC</a:t>
            </a:r>
          </a:p>
        </p:txBody>
      </p:sp>
    </p:spTree>
    <p:custDataLst>
      <p:tags r:id="rId1"/>
    </p:custDataLst>
    <p:extLst>
      <p:ext uri="{BB962C8B-B14F-4D97-AF65-F5344CB8AC3E}">
        <p14:creationId xmlns:p14="http://schemas.microsoft.com/office/powerpoint/2010/main" val="58541154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9FD36657-F355-4ED1-AC13-B8262964189D}"/>
              </a:ext>
            </a:extLst>
          </p:cNvPr>
          <p:cNvSpPr txBox="1"/>
          <p:nvPr/>
        </p:nvSpPr>
        <p:spPr>
          <a:xfrm>
            <a:off x="8839200" y="6431245"/>
            <a:ext cx="3339350"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51N4E/Jaspers-Eyers/L’AUC</a:t>
            </a:r>
          </a:p>
        </p:txBody>
      </p:sp>
      <p:sp>
        <p:nvSpPr>
          <p:cNvPr id="5" name="Title 4">
            <a:extLst>
              <a:ext uri="{FF2B5EF4-FFF2-40B4-BE49-F238E27FC236}">
                <a16:creationId xmlns:a16="http://schemas.microsoft.com/office/drawing/2014/main" id="{AE5767C2-84D0-BB9D-E330-380B1266E7C1}"/>
              </a:ext>
            </a:extLst>
          </p:cNvPr>
          <p:cNvSpPr>
            <a:spLocks noGrp="1"/>
          </p:cNvSpPr>
          <p:nvPr>
            <p:ph type="title"/>
          </p:nvPr>
        </p:nvSpPr>
        <p:spPr/>
        <p:txBody>
          <a:bodyPr/>
          <a:lstStyle/>
          <a:p>
            <a:endParaRPr lang="nl-BE"/>
          </a:p>
        </p:txBody>
      </p:sp>
      <p:grpSp>
        <p:nvGrpSpPr>
          <p:cNvPr id="6" name="Groep 6">
            <a:extLst>
              <a:ext uri="{FF2B5EF4-FFF2-40B4-BE49-F238E27FC236}">
                <a16:creationId xmlns:a16="http://schemas.microsoft.com/office/drawing/2014/main" id="{1612B11B-394B-68B1-61CE-FF8D591ACDB4}"/>
              </a:ext>
            </a:extLst>
          </p:cNvPr>
          <p:cNvGrpSpPr/>
          <p:nvPr/>
        </p:nvGrpSpPr>
        <p:grpSpPr>
          <a:xfrm>
            <a:off x="1828800" y="365125"/>
            <a:ext cx="8002016" cy="6143048"/>
            <a:chOff x="0" y="374361"/>
            <a:chExt cx="8002016" cy="6143048"/>
          </a:xfrm>
        </p:grpSpPr>
        <p:grpSp>
          <p:nvGrpSpPr>
            <p:cNvPr id="7" name="Groep 4">
              <a:extLst>
                <a:ext uri="{FF2B5EF4-FFF2-40B4-BE49-F238E27FC236}">
                  <a16:creationId xmlns:a16="http://schemas.microsoft.com/office/drawing/2014/main" id="{FBF95C74-A28F-495A-00EF-B0C293D1FE6F}"/>
                </a:ext>
              </a:extLst>
            </p:cNvPr>
            <p:cNvGrpSpPr/>
            <p:nvPr/>
          </p:nvGrpSpPr>
          <p:grpSpPr>
            <a:xfrm>
              <a:off x="57895" y="374361"/>
              <a:ext cx="7944121" cy="5934075"/>
              <a:chOff x="0" y="374361"/>
              <a:chExt cx="7944121" cy="5934075"/>
            </a:xfrm>
          </p:grpSpPr>
          <p:pic>
            <p:nvPicPr>
              <p:cNvPr id="11" name="Afbeelding 11">
                <a:extLst>
                  <a:ext uri="{FF2B5EF4-FFF2-40B4-BE49-F238E27FC236}">
                    <a16:creationId xmlns:a16="http://schemas.microsoft.com/office/drawing/2014/main" id="{9F58CF92-21CB-E08B-11F7-7DF45992CA56}"/>
                  </a:ext>
                </a:extLst>
              </p:cNvPr>
              <p:cNvPicPr>
                <a:picLocks noChangeAspect="1"/>
              </p:cNvPicPr>
              <p:nvPr/>
            </p:nvPicPr>
            <p:blipFill rotWithShape="1">
              <a:blip r:embed="rId3"/>
              <a:srcRect l="9439" t="138" r="850" b="5593"/>
              <a:stretch/>
            </p:blipFill>
            <p:spPr>
              <a:xfrm>
                <a:off x="0" y="374361"/>
                <a:ext cx="7944121" cy="5934075"/>
              </a:xfrm>
              <a:prstGeom prst="rect">
                <a:avLst/>
              </a:prstGeom>
            </p:spPr>
          </p:pic>
          <p:sp>
            <p:nvSpPr>
              <p:cNvPr id="15" name="Rechthoek 3">
                <a:extLst>
                  <a:ext uri="{FF2B5EF4-FFF2-40B4-BE49-F238E27FC236}">
                    <a16:creationId xmlns:a16="http://schemas.microsoft.com/office/drawing/2014/main" id="{446026F9-353F-D6EF-5D2E-87DDF64C0717}"/>
                  </a:ext>
                </a:extLst>
              </p:cNvPr>
              <p:cNvSpPr/>
              <p:nvPr/>
            </p:nvSpPr>
            <p:spPr>
              <a:xfrm>
                <a:off x="0" y="4765805"/>
                <a:ext cx="4211782" cy="154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8" name="Afbeelding 15">
              <a:extLst>
                <a:ext uri="{FF2B5EF4-FFF2-40B4-BE49-F238E27FC236}">
                  <a16:creationId xmlns:a16="http://schemas.microsoft.com/office/drawing/2014/main" id="{05C3167B-819C-CDCA-3E13-2879E1558B4F}"/>
                </a:ext>
              </a:extLst>
            </p:cNvPr>
            <p:cNvPicPr>
              <a:picLocks noChangeAspect="1"/>
            </p:cNvPicPr>
            <p:nvPr/>
          </p:nvPicPr>
          <p:blipFill rotWithShape="1">
            <a:blip r:embed="rId3"/>
            <a:srcRect t="78942" r="63828" b="624"/>
            <a:stretch/>
          </p:blipFill>
          <p:spPr>
            <a:xfrm>
              <a:off x="0" y="4715991"/>
              <a:ext cx="4486097" cy="1801418"/>
            </a:xfrm>
            <a:prstGeom prst="rect">
              <a:avLst/>
            </a:prstGeom>
          </p:spPr>
        </p:pic>
      </p:grpSp>
      <p:sp>
        <p:nvSpPr>
          <p:cNvPr id="17" name="Titel 1">
            <a:extLst>
              <a:ext uri="{FF2B5EF4-FFF2-40B4-BE49-F238E27FC236}">
                <a16:creationId xmlns:a16="http://schemas.microsoft.com/office/drawing/2014/main" id="{93D6C091-44C8-725E-DC6F-80B5762BD038}"/>
              </a:ext>
            </a:extLst>
          </p:cNvPr>
          <p:cNvSpPr txBox="1">
            <a:spLocks/>
          </p:cNvSpPr>
          <p:nvPr/>
        </p:nvSpPr>
        <p:spPr>
          <a:xfrm>
            <a:off x="5280895" y="365125"/>
            <a:ext cx="61479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000">
                <a:latin typeface="FlandersArtSans-Medium" panose="00000600000000000000" pitchFamily="2" charset="0"/>
              </a:rPr>
              <a:t>Structure of the building</a:t>
            </a:r>
            <a:endParaRPr lang="nl-BE" sz="4000" dirty="0">
              <a:latin typeface="FlandersArtSans-Medium" panose="00000600000000000000" pitchFamily="2" charset="0"/>
            </a:endParaRPr>
          </a:p>
        </p:txBody>
      </p:sp>
      <p:sp>
        <p:nvSpPr>
          <p:cNvPr id="18" name="Rechthoek 22">
            <a:extLst>
              <a:ext uri="{FF2B5EF4-FFF2-40B4-BE49-F238E27FC236}">
                <a16:creationId xmlns:a16="http://schemas.microsoft.com/office/drawing/2014/main" id="{BDE0740D-888E-67A1-1DBA-DF462BC15EAD}"/>
              </a:ext>
            </a:extLst>
          </p:cNvPr>
          <p:cNvSpPr/>
          <p:nvPr/>
        </p:nvSpPr>
        <p:spPr>
          <a:xfrm>
            <a:off x="5372257" y="1279738"/>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itel 1">
            <a:extLst>
              <a:ext uri="{FF2B5EF4-FFF2-40B4-BE49-F238E27FC236}">
                <a16:creationId xmlns:a16="http://schemas.microsoft.com/office/drawing/2014/main" id="{435A9832-DD31-E583-64F5-FE5D3382C9DF}"/>
              </a:ext>
            </a:extLst>
          </p:cNvPr>
          <p:cNvSpPr txBox="1">
            <a:spLocks/>
          </p:cNvSpPr>
          <p:nvPr/>
        </p:nvSpPr>
        <p:spPr>
          <a:xfrm>
            <a:off x="5302200" y="1386123"/>
            <a:ext cx="6215544" cy="6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solidFill>
                  <a:schemeClr val="tx1">
                    <a:lumMod val="50000"/>
                    <a:lumOff val="50000"/>
                  </a:schemeClr>
                </a:solidFill>
                <a:latin typeface="FlandersArtSans-Medium" panose="00000600000000000000" pitchFamily="2" charset="0"/>
              </a:rPr>
              <a:t>(GRO TOE1)</a:t>
            </a:r>
          </a:p>
        </p:txBody>
      </p:sp>
    </p:spTree>
    <p:custDataLst>
      <p:tags r:id="rId1"/>
    </p:custDataLst>
    <p:extLst>
      <p:ext uri="{BB962C8B-B14F-4D97-AF65-F5344CB8AC3E}">
        <p14:creationId xmlns:p14="http://schemas.microsoft.com/office/powerpoint/2010/main" val="185906792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p:txBody>
          <a:bodyPr>
            <a:normAutofit/>
          </a:bodyPr>
          <a:lstStyle/>
          <a:p>
            <a:r>
              <a:rPr lang="en-US" sz="4000" dirty="0">
                <a:latin typeface="FlandersArtSans-Medium" panose="00000600000000000000" pitchFamily="2" charset="0"/>
              </a:rPr>
              <a:t>The structure as an enabler</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838200" y="2535960"/>
            <a:ext cx="9414164" cy="3569276"/>
          </a:xfrm>
        </p:spPr>
        <p:txBody>
          <a:bodyPr>
            <a:normAutofit/>
          </a:bodyPr>
          <a:lstStyle/>
          <a:p>
            <a:pPr>
              <a:lnSpc>
                <a:spcPct val="150000"/>
              </a:lnSpc>
              <a:buClr>
                <a:srgbClr val="FFEB00"/>
              </a:buClr>
            </a:pPr>
            <a:r>
              <a:rPr lang="en-US" sz="2400" dirty="0">
                <a:latin typeface="FlandersArtSans-Regular" panose="00000500000000000000" pitchFamily="2" charset="0"/>
              </a:rPr>
              <a:t>New floor slabs: getting rid of potential limitations for the future
Circulation cores: working for different scenarios, separate flows 
Capacity of stairs: often determines occupancy of non-residential
Volume capable: flexibility due to excess height</a:t>
            </a:r>
            <a:endParaRPr lang="nl-BE" sz="2400" dirty="0">
              <a:solidFill>
                <a:schemeClr val="tx1">
                  <a:lumMod val="50000"/>
                  <a:lumOff val="50000"/>
                </a:schemeClr>
              </a:solidFill>
              <a:latin typeface="FlandersArtSans-Medium" panose="00000600000000000000" pitchFamily="2" charset="0"/>
              <a:ea typeface="+mj-ea"/>
              <a:cs typeface="+mj-cs"/>
            </a:endParaRPr>
          </a:p>
        </p:txBody>
      </p:sp>
      <p:sp>
        <p:nvSpPr>
          <p:cNvPr id="4" name="Rechthoek 3">
            <a:extLst>
              <a:ext uri="{FF2B5EF4-FFF2-40B4-BE49-F238E27FC236}">
                <a16:creationId xmlns:a16="http://schemas.microsoft.com/office/drawing/2014/main" id="{1DCA5B4D-6F13-491C-A387-E055E5C322DB}"/>
              </a:ext>
            </a:extLst>
          </p:cNvPr>
          <p:cNvSpPr/>
          <p:nvPr/>
        </p:nvSpPr>
        <p:spPr>
          <a:xfrm>
            <a:off x="937352" y="1344059"/>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097D697A-CEAD-45A2-BBFD-483C414805F1}"/>
              </a:ext>
            </a:extLst>
          </p:cNvPr>
          <p:cNvSpPr/>
          <p:nvPr/>
        </p:nvSpPr>
        <p:spPr>
          <a:xfrm>
            <a:off x="10448970"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55221772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Reversible</a:t>
            </a:r>
            <a:r>
              <a:rPr lang="nl-BE" sz="4000" dirty="0">
                <a:latin typeface="FlandersArtSans-Medium" panose="00000600000000000000" pitchFamily="2" charset="0"/>
              </a:rPr>
              <a:t> </a:t>
            </a:r>
            <a:r>
              <a:rPr lang="nl-BE" sz="4000" dirty="0" err="1">
                <a:latin typeface="FlandersArtSans-Medium" panose="00000600000000000000" pitchFamily="2" charset="0"/>
              </a:rPr>
              <a:t>infill</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5CFD0B-025E-4A9C-996B-C658C3F8EDB1}"/>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7CDC89DB-98AC-4B90-98C3-A024C8213B30}"/>
              </a:ext>
            </a:extLst>
          </p:cNvPr>
          <p:cNvPicPr>
            <a:picLocks noChangeAspect="1"/>
          </p:cNvPicPr>
          <p:nvPr/>
        </p:nvPicPr>
        <p:blipFill>
          <a:blip r:embed="rId3"/>
          <a:stretch>
            <a:fillRect/>
          </a:stretch>
        </p:blipFill>
        <p:spPr>
          <a:xfrm>
            <a:off x="4396487" y="1754540"/>
            <a:ext cx="7771427" cy="4637339"/>
          </a:xfrm>
          <a:prstGeom prst="rect">
            <a:avLst/>
          </a:prstGeom>
        </p:spPr>
      </p:pic>
      <p:sp>
        <p:nvSpPr>
          <p:cNvPr id="15" name="Tijdelijke aanduiding voor inhoud 2">
            <a:extLst>
              <a:ext uri="{FF2B5EF4-FFF2-40B4-BE49-F238E27FC236}">
                <a16:creationId xmlns:a16="http://schemas.microsoft.com/office/drawing/2014/main" id="{4550948D-F58F-406A-A1CD-8CDA85BDC286}"/>
              </a:ext>
            </a:extLst>
          </p:cNvPr>
          <p:cNvSpPr>
            <a:spLocks noGrp="1"/>
          </p:cNvSpPr>
          <p:nvPr>
            <p:ph idx="1"/>
          </p:nvPr>
        </p:nvSpPr>
        <p:spPr>
          <a:xfrm>
            <a:off x="912091" y="2506662"/>
            <a:ext cx="3484396" cy="4351338"/>
          </a:xfrm>
        </p:spPr>
        <p:txBody>
          <a:bodyPr>
            <a:normAutofit/>
          </a:bodyPr>
          <a:lstStyle/>
          <a:p>
            <a:pPr marL="0" indent="0">
              <a:buClr>
                <a:srgbClr val="FFEB00"/>
              </a:buClr>
              <a:buNone/>
            </a:pPr>
            <a:r>
              <a:rPr lang="en-US" sz="2400" dirty="0">
                <a:solidFill>
                  <a:schemeClr val="tx1">
                    <a:lumMod val="50000"/>
                    <a:lumOff val="50000"/>
                  </a:schemeClr>
                </a:solidFill>
                <a:latin typeface="FlandersArtSans-Medium" panose="00000600000000000000" pitchFamily="2" charset="0"/>
                <a:ea typeface="+mj-ea"/>
                <a:cs typeface="+mj-cs"/>
              </a:rPr>
              <a:t>No structural interventions required in the event of a function switch</a:t>
            </a:r>
            <a:endParaRPr lang="nl-BE" sz="2400" dirty="0">
              <a:latin typeface="FlandersArtSans-Regular" panose="00000500000000000000" pitchFamily="2" charset="0"/>
            </a:endParaRPr>
          </a:p>
        </p:txBody>
      </p:sp>
      <p:sp>
        <p:nvSpPr>
          <p:cNvPr id="17" name="Tekstvak 16">
            <a:extLst>
              <a:ext uri="{FF2B5EF4-FFF2-40B4-BE49-F238E27FC236}">
                <a16:creationId xmlns:a16="http://schemas.microsoft.com/office/drawing/2014/main" id="{AEF8DDB4-64BE-4159-8D2E-4867136CB7F4}"/>
              </a:ext>
            </a:extLst>
          </p:cNvPr>
          <p:cNvSpPr txBox="1"/>
          <p:nvPr/>
        </p:nvSpPr>
        <p:spPr>
          <a:xfrm>
            <a:off x="8839200" y="6431245"/>
            <a:ext cx="3339350"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51N4E/Jaspers-Eyers/L’AUC</a:t>
            </a:r>
          </a:p>
        </p:txBody>
      </p:sp>
    </p:spTree>
    <p:custDataLst>
      <p:tags r:id="rId1"/>
    </p:custDataLst>
    <p:extLst>
      <p:ext uri="{BB962C8B-B14F-4D97-AF65-F5344CB8AC3E}">
        <p14:creationId xmlns:p14="http://schemas.microsoft.com/office/powerpoint/2010/main" val="231980615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5A5B9B2-B6F5-4F61-9793-D138115B1B37}"/>
              </a:ext>
            </a:extLst>
          </p:cNvPr>
          <p:cNvPicPr>
            <a:picLocks noChangeAspect="1"/>
          </p:cNvPicPr>
          <p:nvPr/>
        </p:nvPicPr>
        <p:blipFill>
          <a:blip r:embed="rId4"/>
          <a:stretch>
            <a:fillRect/>
          </a:stretch>
        </p:blipFill>
        <p:spPr>
          <a:xfrm>
            <a:off x="5241302" y="698101"/>
            <a:ext cx="6950697" cy="5657727"/>
          </a:xfrm>
          <a:prstGeom prst="rect">
            <a:avLst/>
          </a:prstGeom>
        </p:spPr>
      </p:pic>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Reversible</a:t>
            </a:r>
            <a:r>
              <a:rPr lang="nl-BE" sz="4000" dirty="0">
                <a:latin typeface="FlandersArtSans-Medium" panose="00000600000000000000" pitchFamily="2" charset="0"/>
              </a:rPr>
              <a:t> </a:t>
            </a:r>
            <a:r>
              <a:rPr lang="nl-BE" sz="4000" dirty="0" err="1">
                <a:latin typeface="FlandersArtSans-Medium" panose="00000600000000000000" pitchFamily="2" charset="0"/>
              </a:rPr>
              <a:t>infill</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5CFD0B-025E-4A9C-996B-C658C3F8EDB1}"/>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inhoud 2">
            <a:extLst>
              <a:ext uri="{FF2B5EF4-FFF2-40B4-BE49-F238E27FC236}">
                <a16:creationId xmlns:a16="http://schemas.microsoft.com/office/drawing/2014/main" id="{4550948D-F58F-406A-A1CD-8CDA85BDC286}"/>
              </a:ext>
            </a:extLst>
          </p:cNvPr>
          <p:cNvSpPr>
            <a:spLocks noGrp="1"/>
          </p:cNvSpPr>
          <p:nvPr>
            <p:ph idx="1"/>
          </p:nvPr>
        </p:nvSpPr>
        <p:spPr>
          <a:xfrm>
            <a:off x="460664" y="2506662"/>
            <a:ext cx="5412235" cy="4351338"/>
          </a:xfrm>
        </p:spPr>
        <p:txBody>
          <a:bodyPr>
            <a:normAutofit/>
          </a:bodyPr>
          <a:lstStyle/>
          <a:p>
            <a:pPr marL="0" indent="0">
              <a:buClr>
                <a:srgbClr val="FFEB00"/>
              </a:buClr>
              <a:buNone/>
            </a:pPr>
            <a:r>
              <a:rPr lang="en-US" sz="2400" dirty="0">
                <a:solidFill>
                  <a:schemeClr val="tx1">
                    <a:lumMod val="50000"/>
                    <a:lumOff val="50000"/>
                  </a:schemeClr>
                </a:solidFill>
                <a:latin typeface="FlandersArtSans-Medium" panose="00000600000000000000" pitchFamily="2" charset="0"/>
                <a:ea typeface="+mj-ea"/>
                <a:cs typeface="+mj-cs"/>
              </a:rPr>
              <a:t>Floor construction</a:t>
            </a:r>
          </a:p>
          <a:p>
            <a:pPr>
              <a:buClr>
                <a:srgbClr val="FFEB00"/>
              </a:buClr>
            </a:pPr>
            <a:r>
              <a:rPr lang="en-US" sz="2400" dirty="0">
                <a:latin typeface="FlandersArtSans-Medium" panose="00000600000000000000" pitchFamily="2" charset="0"/>
                <a:ea typeface="+mj-ea"/>
                <a:cs typeface="+mj-cs"/>
              </a:rPr>
              <a:t>Original: identical (dry) floor construction
Not possible due to insulation requirement
In façade design, different heights, floor structure and rhythm taken into account in relation to office and homes</a:t>
            </a:r>
            <a:endParaRPr lang="nl-BE" dirty="0"/>
          </a:p>
        </p:txBody>
      </p:sp>
      <p:sp>
        <p:nvSpPr>
          <p:cNvPr id="10" name="Tekstvak 9">
            <a:extLst>
              <a:ext uri="{FF2B5EF4-FFF2-40B4-BE49-F238E27FC236}">
                <a16:creationId xmlns:a16="http://schemas.microsoft.com/office/drawing/2014/main" id="{55F2036D-7473-4374-8CB8-4C271A169E60}"/>
              </a:ext>
            </a:extLst>
          </p:cNvPr>
          <p:cNvSpPr txBox="1"/>
          <p:nvPr/>
        </p:nvSpPr>
        <p:spPr>
          <a:xfrm>
            <a:off x="8839200" y="6431245"/>
            <a:ext cx="3339350"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51N4E/Jaspers-Eyers/L’AUC</a:t>
            </a:r>
          </a:p>
        </p:txBody>
      </p:sp>
    </p:spTree>
    <p:custDataLst>
      <p:tags r:id="rId1"/>
    </p:custDataLst>
    <p:extLst>
      <p:ext uri="{BB962C8B-B14F-4D97-AF65-F5344CB8AC3E}">
        <p14:creationId xmlns:p14="http://schemas.microsoft.com/office/powerpoint/2010/main" val="377106534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err="1">
                <a:latin typeface="FlandersArtSans-Medium" panose="00000600000000000000" pitchFamily="2" charset="0"/>
              </a:rPr>
              <a:t>Reversible</a:t>
            </a:r>
            <a:r>
              <a:rPr lang="nl-BE" sz="4000" dirty="0">
                <a:latin typeface="FlandersArtSans-Medium" panose="00000600000000000000" pitchFamily="2" charset="0"/>
              </a:rPr>
              <a:t> </a:t>
            </a:r>
            <a:r>
              <a:rPr lang="nl-BE" sz="4000" dirty="0" err="1">
                <a:latin typeface="FlandersArtSans-Medium" panose="00000600000000000000" pitchFamily="2" charset="0"/>
              </a:rPr>
              <a:t>infill</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2">
            <a:extLst>
              <a:ext uri="{FF2B5EF4-FFF2-40B4-BE49-F238E27FC236}">
                <a16:creationId xmlns:a16="http://schemas.microsoft.com/office/drawing/2014/main" id="{3DD26FF0-FE2B-4BAE-B2D5-7AFF469F0C23}"/>
              </a:ext>
            </a:extLst>
          </p:cNvPr>
          <p:cNvSpPr>
            <a:spLocks noGrp="1"/>
          </p:cNvSpPr>
          <p:nvPr>
            <p:ph idx="1"/>
          </p:nvPr>
        </p:nvSpPr>
        <p:spPr>
          <a:xfrm>
            <a:off x="2968901" y="1975285"/>
            <a:ext cx="9029135" cy="4351338"/>
          </a:xfrm>
        </p:spPr>
        <p:txBody>
          <a:bodyPr>
            <a:normAutofit/>
          </a:bodyPr>
          <a:lstStyle/>
          <a:p>
            <a:pPr marL="0" indent="0">
              <a:buClr>
                <a:srgbClr val="FFEB00"/>
              </a:buClr>
              <a:buNone/>
            </a:pPr>
            <a:r>
              <a:rPr lang="nl-BE" sz="2400" dirty="0">
                <a:solidFill>
                  <a:schemeClr val="tx1">
                    <a:lumMod val="50000"/>
                    <a:lumOff val="50000"/>
                  </a:schemeClr>
                </a:solidFill>
                <a:latin typeface="FlandersArtSans-Medium" panose="00000600000000000000" pitchFamily="2" charset="0"/>
                <a:ea typeface="+mj-ea"/>
                <a:cs typeface="+mj-cs"/>
              </a:rPr>
              <a:t>HVAC</a:t>
            </a:r>
          </a:p>
          <a:p>
            <a:pPr>
              <a:buClr>
                <a:srgbClr val="FFEB00"/>
              </a:buClr>
            </a:pPr>
            <a:r>
              <a:rPr lang="en-US" sz="2400" dirty="0">
                <a:latin typeface="FlandersArtSans-Regular" panose="00000500000000000000" pitchFamily="2" charset="0"/>
              </a:rPr>
              <a:t>Concept works for both (non-)residential functions</a:t>
            </a:r>
          </a:p>
          <a:p>
            <a:pPr>
              <a:buClr>
                <a:srgbClr val="FFEB00"/>
              </a:buClr>
            </a:pPr>
            <a:r>
              <a:rPr lang="en-US" sz="2400" dirty="0">
                <a:latin typeface="FlandersArtSans-Regular" panose="00000500000000000000" pitchFamily="2" charset="0"/>
              </a:rPr>
              <a:t>Anticipating difference in ventilation rate residential / non-residential</a:t>
            </a:r>
            <a:endParaRPr lang="nl-BE" sz="2400" dirty="0">
              <a:latin typeface="FlandersArtSans-Regular" panose="00000500000000000000" pitchFamily="2" charset="0"/>
            </a:endParaRPr>
          </a:p>
          <a:p>
            <a:pPr lvl="1">
              <a:buClr>
                <a:srgbClr val="FFEB00"/>
              </a:buClr>
            </a:pPr>
            <a:r>
              <a:rPr lang="en-US" sz="1800" dirty="0">
                <a:latin typeface="FlandersArtSans-Regular" panose="00000500000000000000" pitchFamily="2" charset="0"/>
              </a:rPr>
              <a:t>Reduce simultaneous occupancy
Replacement of the air handling unit</a:t>
            </a:r>
            <a:endParaRPr lang="nl-BE" dirty="0">
              <a:latin typeface="FlandersArtSans-Regular" panose="00000500000000000000" pitchFamily="2" charset="0"/>
            </a:endParaRPr>
          </a:p>
          <a:p>
            <a:pPr marL="0" indent="0">
              <a:buClr>
                <a:srgbClr val="FFEB00"/>
              </a:buClr>
              <a:buNone/>
            </a:pPr>
            <a:endParaRPr lang="en-US" sz="2400" dirty="0">
              <a:latin typeface="FlandersArtSans-Medium" panose="00000600000000000000" pitchFamily="2" charset="0"/>
              <a:ea typeface="+mj-ea"/>
              <a:cs typeface="+mj-cs"/>
            </a:endParaRPr>
          </a:p>
          <a:p>
            <a:pPr marL="0" indent="0">
              <a:buClr>
                <a:srgbClr val="FFEB00"/>
              </a:buClr>
              <a:buNone/>
            </a:pPr>
            <a:r>
              <a:rPr lang="en-US" sz="2400" dirty="0">
                <a:latin typeface="FlandersArtSans-Medium" panose="00000600000000000000" pitchFamily="2" charset="0"/>
                <a:ea typeface="+mj-ea"/>
                <a:cs typeface="+mj-cs"/>
              </a:rPr>
              <a:t>Elevator accesses can be adjusted</a:t>
            </a:r>
          </a:p>
          <a:p>
            <a:pPr marL="0" indent="0">
              <a:buClr>
                <a:srgbClr val="FFEB00"/>
              </a:buClr>
              <a:buNone/>
            </a:pPr>
            <a:r>
              <a:rPr lang="en-US" sz="2400" dirty="0">
                <a:latin typeface="FlandersArtSans-Regular" panose="00000500000000000000" pitchFamily="2" charset="0"/>
              </a:rPr>
              <a:t>Very limited impact on electricity</a:t>
            </a:r>
            <a:endParaRPr lang="nl-BE" sz="2400" dirty="0"/>
          </a:p>
        </p:txBody>
      </p:sp>
    </p:spTree>
    <p:custDataLst>
      <p:tags r:id="rId1"/>
    </p:custDataLst>
    <p:extLst>
      <p:ext uri="{BB962C8B-B14F-4D97-AF65-F5344CB8AC3E}">
        <p14:creationId xmlns:p14="http://schemas.microsoft.com/office/powerpoint/2010/main" val="20749819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4E52B95A-5B9F-4A01-80D0-07D19BE2B921}"/>
              </a:ext>
            </a:extLst>
          </p:cNvPr>
          <p:cNvSpPr/>
          <p:nvPr/>
        </p:nvSpPr>
        <p:spPr>
          <a:xfrm>
            <a:off x="0" y="5558771"/>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Picture 2">
            <a:extLst>
              <a:ext uri="{FF2B5EF4-FFF2-40B4-BE49-F238E27FC236}">
                <a16:creationId xmlns:a16="http://schemas.microsoft.com/office/drawing/2014/main" id="{D416969B-8C41-4CA1-9167-1A90AA0106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99204" y="1610343"/>
            <a:ext cx="3593591" cy="937907"/>
          </a:xfrm>
          <a:prstGeom prst="rect">
            <a:avLst/>
          </a:prstGeom>
          <a:noFill/>
          <a:ln>
            <a:noFill/>
          </a:ln>
          <a:extLst>
            <a:ext uri="{909E8E84-426E-40DD-AFC4-6F175D3DCCD1}">
              <a14:hiddenFill xmlns:a14="http://schemas.microsoft.com/office/drawing/2010/main">
                <a:solidFill>
                  <a:schemeClr val="accent1"/>
                </a:solidFill>
              </a14:hiddenFill>
            </a:ext>
          </a:extLst>
        </p:spPr>
      </p:pic>
      <p:pic>
        <p:nvPicPr>
          <p:cNvPr id="17" name="Picture 2">
            <a:extLst>
              <a:ext uri="{FF2B5EF4-FFF2-40B4-BE49-F238E27FC236}">
                <a16:creationId xmlns:a16="http://schemas.microsoft.com/office/drawing/2014/main" id="{2D22F22F-108E-4041-B94B-5D729F24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0401" y="570227"/>
            <a:ext cx="2384509" cy="93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D1E62A19-99D9-4274-9734-8E5C28A41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319" y="3010257"/>
            <a:ext cx="2787361" cy="225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a:extLst>
              <a:ext uri="{FF2B5EF4-FFF2-40B4-BE49-F238E27FC236}">
                <a16:creationId xmlns:a16="http://schemas.microsoft.com/office/drawing/2014/main" id="{9AA6E70D-9FE3-4C58-9DBE-424F25AF44FC}"/>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088520" y="2547111"/>
            <a:ext cx="2720907" cy="272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7AD6882C-3E67-4204-B0BB-39852C7AA2DC}"/>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20237" y="468017"/>
            <a:ext cx="2958274" cy="114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ep 24">
            <a:extLst>
              <a:ext uri="{FF2B5EF4-FFF2-40B4-BE49-F238E27FC236}">
                <a16:creationId xmlns:a16="http://schemas.microsoft.com/office/drawing/2014/main" id="{15F40C4C-B473-4DEE-B81A-537CB5F07A94}"/>
              </a:ext>
            </a:extLst>
          </p:cNvPr>
          <p:cNvGrpSpPr/>
          <p:nvPr/>
        </p:nvGrpSpPr>
        <p:grpSpPr>
          <a:xfrm>
            <a:off x="382573" y="2304079"/>
            <a:ext cx="2978586" cy="2963939"/>
            <a:chOff x="297235" y="2798969"/>
            <a:chExt cx="2978586" cy="2963939"/>
          </a:xfrm>
        </p:grpSpPr>
        <p:pic>
          <p:nvPicPr>
            <p:cNvPr id="23" name="Afbeelding 22">
              <a:extLst>
                <a:ext uri="{FF2B5EF4-FFF2-40B4-BE49-F238E27FC236}">
                  <a16:creationId xmlns:a16="http://schemas.microsoft.com/office/drawing/2014/main" id="{133F5854-2E28-457D-A6B4-79EA25959B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748" y="2798969"/>
              <a:ext cx="2552418" cy="2344763"/>
            </a:xfrm>
            <a:prstGeom prst="rect">
              <a:avLst/>
            </a:prstGeom>
          </p:spPr>
        </p:pic>
        <p:pic>
          <p:nvPicPr>
            <p:cNvPr id="5" name="Afbeelding 4">
              <a:extLst>
                <a:ext uri="{FF2B5EF4-FFF2-40B4-BE49-F238E27FC236}">
                  <a16:creationId xmlns:a16="http://schemas.microsoft.com/office/drawing/2014/main" id="{5CE109F5-C16F-4DD3-8C10-740660E926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329" y="4912310"/>
              <a:ext cx="844688" cy="826085"/>
            </a:xfrm>
            <a:prstGeom prst="rect">
              <a:avLst/>
            </a:prstGeom>
          </p:spPr>
        </p:pic>
        <p:pic>
          <p:nvPicPr>
            <p:cNvPr id="7" name="Afbeelding 6">
              <a:extLst>
                <a:ext uri="{FF2B5EF4-FFF2-40B4-BE49-F238E27FC236}">
                  <a16:creationId xmlns:a16="http://schemas.microsoft.com/office/drawing/2014/main" id="{2AE092CE-BBD1-4325-BB1D-8F3BF56B7D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235" y="4914834"/>
              <a:ext cx="867172" cy="848074"/>
            </a:xfrm>
            <a:prstGeom prst="rect">
              <a:avLst/>
            </a:prstGeom>
          </p:spPr>
        </p:pic>
        <p:pic>
          <p:nvPicPr>
            <p:cNvPr id="3" name="Afbeelding 2">
              <a:extLst>
                <a:ext uri="{FF2B5EF4-FFF2-40B4-BE49-F238E27FC236}">
                  <a16:creationId xmlns:a16="http://schemas.microsoft.com/office/drawing/2014/main" id="{22C12930-4CA5-4137-9FD6-CDB5C21D7D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1133" y="4912309"/>
              <a:ext cx="844688" cy="826085"/>
            </a:xfrm>
            <a:prstGeom prst="rect">
              <a:avLst/>
            </a:prstGeom>
          </p:spPr>
        </p:pic>
      </p:grpSp>
    </p:spTree>
    <p:custDataLst>
      <p:tags r:id="rId1"/>
    </p:custDataLst>
    <p:extLst>
      <p:ext uri="{BB962C8B-B14F-4D97-AF65-F5344CB8AC3E}">
        <p14:creationId xmlns:p14="http://schemas.microsoft.com/office/powerpoint/2010/main" val="269453078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51FAA8E-4893-4486-AF9B-3DEEE36EA28F}"/>
              </a:ext>
            </a:extLst>
          </p:cNvPr>
          <p:cNvPicPr>
            <a:picLocks noChangeAspect="1"/>
          </p:cNvPicPr>
          <p:nvPr/>
        </p:nvPicPr>
        <p:blipFill>
          <a:blip r:embed="rId4"/>
          <a:stretch>
            <a:fillRect/>
          </a:stretch>
        </p:blipFill>
        <p:spPr>
          <a:xfrm>
            <a:off x="973435" y="1344058"/>
            <a:ext cx="5239903" cy="5348690"/>
          </a:xfrm>
          <a:prstGeom prst="rect">
            <a:avLst/>
          </a:prstGeom>
        </p:spPr>
      </p:pic>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912091" y="374361"/>
            <a:ext cx="10515600" cy="1325563"/>
          </a:xfrm>
        </p:spPr>
        <p:txBody>
          <a:bodyPr>
            <a:normAutofit/>
          </a:bodyPr>
          <a:lstStyle/>
          <a:p>
            <a:r>
              <a:rPr lang="nl-BE" sz="4000" dirty="0">
                <a:latin typeface="FlandersArtSans-Medium" panose="00000600000000000000" pitchFamily="2" charset="0"/>
              </a:rPr>
              <a:t>Façade design</a:t>
            </a:r>
          </a:p>
        </p:txBody>
      </p:sp>
      <p:sp>
        <p:nvSpPr>
          <p:cNvPr id="4" name="Rechthoek 3">
            <a:extLst>
              <a:ext uri="{FF2B5EF4-FFF2-40B4-BE49-F238E27FC236}">
                <a16:creationId xmlns:a16="http://schemas.microsoft.com/office/drawing/2014/main" id="{D65CFD0B-025E-4A9C-996B-C658C3F8EDB1}"/>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inhoud 2">
            <a:extLst>
              <a:ext uri="{FF2B5EF4-FFF2-40B4-BE49-F238E27FC236}">
                <a16:creationId xmlns:a16="http://schemas.microsoft.com/office/drawing/2014/main" id="{4550948D-F58F-406A-A1CD-8CDA85BDC286}"/>
              </a:ext>
            </a:extLst>
          </p:cNvPr>
          <p:cNvSpPr>
            <a:spLocks noGrp="1"/>
          </p:cNvSpPr>
          <p:nvPr>
            <p:ph idx="1"/>
          </p:nvPr>
        </p:nvSpPr>
        <p:spPr>
          <a:xfrm>
            <a:off x="6585528" y="432743"/>
            <a:ext cx="5458690" cy="6050896"/>
          </a:xfrm>
        </p:spPr>
        <p:txBody>
          <a:bodyPr>
            <a:normAutofit fontScale="92500" lnSpcReduction="10000"/>
          </a:bodyPr>
          <a:lstStyle/>
          <a:p>
            <a:pPr marL="0" indent="0">
              <a:buClr>
                <a:srgbClr val="FFEB00"/>
              </a:buClr>
              <a:buNone/>
            </a:pPr>
            <a:r>
              <a:rPr lang="nl-BE" sz="2600" dirty="0" err="1">
                <a:latin typeface="FlandersArtSans-Medium" panose="00000600000000000000" pitchFamily="2" charset="0"/>
                <a:ea typeface="+mj-ea"/>
                <a:cs typeface="+mj-cs"/>
              </a:rPr>
              <a:t>Finding</a:t>
            </a:r>
            <a:r>
              <a:rPr lang="nl-BE" sz="2600" dirty="0">
                <a:latin typeface="FlandersArtSans-Medium" panose="00000600000000000000" pitchFamily="2" charset="0"/>
                <a:ea typeface="+mj-ea"/>
                <a:cs typeface="+mj-cs"/>
              </a:rPr>
              <a:t> a </a:t>
            </a:r>
            <a:r>
              <a:rPr lang="nl-BE" sz="2600" dirty="0" err="1">
                <a:latin typeface="FlandersArtSans-Medium" panose="00000600000000000000" pitchFamily="2" charset="0"/>
                <a:ea typeface="+mj-ea"/>
                <a:cs typeface="+mj-cs"/>
              </a:rPr>
              <a:t>balance</a:t>
            </a:r>
            <a:r>
              <a:rPr lang="nl-BE" sz="2600" dirty="0">
                <a:latin typeface="FlandersArtSans-Medium" panose="00000600000000000000" pitchFamily="2" charset="0"/>
                <a:ea typeface="+mj-ea"/>
                <a:cs typeface="+mj-cs"/>
              </a:rPr>
              <a:t> </a:t>
            </a:r>
            <a:r>
              <a:rPr lang="nl-BE" sz="2600" dirty="0" err="1">
                <a:latin typeface="FlandersArtSans-Medium" panose="00000600000000000000" pitchFamily="2" charset="0"/>
                <a:ea typeface="+mj-ea"/>
                <a:cs typeface="+mj-cs"/>
              </a:rPr>
              <a:t>between</a:t>
            </a:r>
            <a:endParaRPr lang="nl-BE" sz="2600" dirty="0">
              <a:latin typeface="FlandersArtSans-Regular" panose="00000500000000000000" pitchFamily="2" charset="0"/>
            </a:endParaRPr>
          </a:p>
          <a:p>
            <a:pPr lvl="1">
              <a:buClr>
                <a:srgbClr val="FFEB00"/>
              </a:buClr>
            </a:pPr>
            <a:r>
              <a:rPr lang="en-US" sz="2600" dirty="0">
                <a:latin typeface="FlandersArtSans-Regular" panose="00000500000000000000" pitchFamily="2" charset="0"/>
              </a:rPr>
              <a:t>Daylight
Overheating
Glare
View out
Energy generation (BIPV)
Function neutrality</a:t>
            </a:r>
            <a:endParaRPr lang="nl-BE" sz="2600" dirty="0">
              <a:latin typeface="FlandersArtSans-Regular" panose="00000500000000000000" pitchFamily="2" charset="0"/>
            </a:endParaRPr>
          </a:p>
          <a:p>
            <a:pPr>
              <a:buClr>
                <a:srgbClr val="FFEB00"/>
              </a:buClr>
            </a:pPr>
            <a:endParaRPr lang="nl-BE" sz="2400" dirty="0">
              <a:latin typeface="FlandersArtSans-Regular" panose="00000500000000000000" pitchFamily="2" charset="0"/>
            </a:endParaRPr>
          </a:p>
          <a:p>
            <a:pPr marL="0" indent="0">
              <a:buClr>
                <a:srgbClr val="FFEB00"/>
              </a:buClr>
              <a:buNone/>
            </a:pPr>
            <a:r>
              <a:rPr lang="en-US" sz="2600" dirty="0">
                <a:latin typeface="FlandersArtSans-Regular" panose="00000500000000000000" pitchFamily="2" charset="0"/>
              </a:rPr>
              <a:t>And other requirements such as</a:t>
            </a:r>
            <a:endParaRPr lang="nl-BE" sz="2600" dirty="0">
              <a:latin typeface="FlandersArtSans-Regular" panose="00000500000000000000" pitchFamily="2" charset="0"/>
            </a:endParaRPr>
          </a:p>
          <a:p>
            <a:pPr lvl="1">
              <a:buClr>
                <a:srgbClr val="FFEB00"/>
              </a:buClr>
            </a:pPr>
            <a:r>
              <a:rPr lang="en-US" sz="2600" dirty="0">
                <a:latin typeface="FlandersArtSans-Regular" panose="00000500000000000000" pitchFamily="2" charset="0"/>
              </a:rPr>
              <a:t>Insulation
Fire safety
Wind force
Maintenance
Safety
Aesthetics
…</a:t>
            </a:r>
            <a:endParaRPr lang="nl-BE" dirty="0"/>
          </a:p>
        </p:txBody>
      </p:sp>
      <p:sp>
        <p:nvSpPr>
          <p:cNvPr id="11" name="Tekstvak 10">
            <a:extLst>
              <a:ext uri="{FF2B5EF4-FFF2-40B4-BE49-F238E27FC236}">
                <a16:creationId xmlns:a16="http://schemas.microsoft.com/office/drawing/2014/main" id="{B62EBF2C-9531-401D-AB7C-23C65D8AAE8D}"/>
              </a:ext>
            </a:extLst>
          </p:cNvPr>
          <p:cNvSpPr txBox="1"/>
          <p:nvPr/>
        </p:nvSpPr>
        <p:spPr>
          <a:xfrm>
            <a:off x="9005454" y="6431245"/>
            <a:ext cx="3173095"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 51N4E/Jaspers-Eyers/L’AUC</a:t>
            </a:r>
          </a:p>
        </p:txBody>
      </p:sp>
    </p:spTree>
    <p:custDataLst>
      <p:tags r:id="rId1"/>
    </p:custDataLst>
    <p:extLst>
      <p:ext uri="{BB962C8B-B14F-4D97-AF65-F5344CB8AC3E}">
        <p14:creationId xmlns:p14="http://schemas.microsoft.com/office/powerpoint/2010/main" val="186971469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4E53159-7897-45CA-B9B2-6C1B1AC80647}"/>
              </a:ext>
            </a:extLst>
          </p:cNvPr>
          <p:cNvSpPr/>
          <p:nvPr/>
        </p:nvSpPr>
        <p:spPr>
          <a:xfrm>
            <a:off x="5061311" y="-843"/>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DA991107-BC86-4200-9301-A56FC7D5E321}"/>
              </a:ext>
            </a:extLst>
          </p:cNvPr>
          <p:cNvPicPr>
            <a:picLocks noChangeAspect="1"/>
          </p:cNvPicPr>
          <p:nvPr/>
        </p:nvPicPr>
        <p:blipFill>
          <a:blip r:embed="rId3"/>
          <a:stretch>
            <a:fillRect/>
          </a:stretch>
        </p:blipFill>
        <p:spPr>
          <a:xfrm>
            <a:off x="-1" y="-843"/>
            <a:ext cx="5061527" cy="6890374"/>
          </a:xfrm>
          <a:prstGeom prst="rect">
            <a:avLst/>
          </a:prstGeom>
        </p:spPr>
      </p:pic>
      <p:pic>
        <p:nvPicPr>
          <p:cNvPr id="12" name="Afbeelding 11">
            <a:extLst>
              <a:ext uri="{FF2B5EF4-FFF2-40B4-BE49-F238E27FC236}">
                <a16:creationId xmlns:a16="http://schemas.microsoft.com/office/drawing/2014/main" id="{92FD9B4A-7671-459C-A632-395CBF2EDBF3}"/>
              </a:ext>
            </a:extLst>
          </p:cNvPr>
          <p:cNvPicPr>
            <a:picLocks noChangeAspect="1"/>
          </p:cNvPicPr>
          <p:nvPr/>
        </p:nvPicPr>
        <p:blipFill>
          <a:blip r:embed="rId4"/>
          <a:stretch>
            <a:fillRect/>
          </a:stretch>
        </p:blipFill>
        <p:spPr>
          <a:xfrm>
            <a:off x="7251042" y="31530"/>
            <a:ext cx="2481332" cy="6858000"/>
          </a:xfrm>
          <a:prstGeom prst="rect">
            <a:avLst/>
          </a:prstGeom>
        </p:spPr>
      </p:pic>
      <p:pic>
        <p:nvPicPr>
          <p:cNvPr id="11" name="Afbeelding 10">
            <a:extLst>
              <a:ext uri="{FF2B5EF4-FFF2-40B4-BE49-F238E27FC236}">
                <a16:creationId xmlns:a16="http://schemas.microsoft.com/office/drawing/2014/main" id="{D2071581-A19F-4A24-B3D0-D8680C7596B7}"/>
              </a:ext>
            </a:extLst>
          </p:cNvPr>
          <p:cNvPicPr>
            <a:picLocks noChangeAspect="1"/>
          </p:cNvPicPr>
          <p:nvPr/>
        </p:nvPicPr>
        <p:blipFill rotWithShape="1">
          <a:blip r:embed="rId5"/>
          <a:srcRect r="6346"/>
          <a:stretch/>
        </p:blipFill>
        <p:spPr>
          <a:xfrm>
            <a:off x="9875039" y="0"/>
            <a:ext cx="2316961" cy="6858000"/>
          </a:xfrm>
          <a:prstGeom prst="rect">
            <a:avLst/>
          </a:prstGeom>
        </p:spPr>
      </p:pic>
      <p:sp>
        <p:nvSpPr>
          <p:cNvPr id="19" name="Parallellogram 18">
            <a:extLst>
              <a:ext uri="{FF2B5EF4-FFF2-40B4-BE49-F238E27FC236}">
                <a16:creationId xmlns:a16="http://schemas.microsoft.com/office/drawing/2014/main" id="{DBDCD048-4E84-4BC5-8F34-336DE25AA173}"/>
              </a:ext>
            </a:extLst>
          </p:cNvPr>
          <p:cNvSpPr/>
          <p:nvPr/>
        </p:nvSpPr>
        <p:spPr>
          <a:xfrm>
            <a:off x="-364787" y="826851"/>
            <a:ext cx="7005732" cy="797668"/>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0" name="Titel 1">
            <a:extLst>
              <a:ext uri="{FF2B5EF4-FFF2-40B4-BE49-F238E27FC236}">
                <a16:creationId xmlns:a16="http://schemas.microsoft.com/office/drawing/2014/main" id="{E2A8C1BC-BE4F-417B-8E22-063E6DEC081B}"/>
              </a:ext>
            </a:extLst>
          </p:cNvPr>
          <p:cNvSpPr txBox="1">
            <a:spLocks/>
          </p:cNvSpPr>
          <p:nvPr/>
        </p:nvSpPr>
        <p:spPr>
          <a:xfrm>
            <a:off x="-1" y="576178"/>
            <a:ext cx="121889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000" dirty="0">
                <a:latin typeface="FlandersArtSans-Medium" panose="00000600000000000000" pitchFamily="2" charset="0"/>
              </a:rPr>
              <a:t>Façade design </a:t>
            </a:r>
            <a:r>
              <a:rPr lang="nl-BE" sz="4000" dirty="0" err="1">
                <a:latin typeface="FlandersArtSans-Medium" panose="00000600000000000000" pitchFamily="2" charset="0"/>
              </a:rPr>
              <a:t>central</a:t>
            </a:r>
            <a:r>
              <a:rPr lang="nl-BE" sz="4000" dirty="0">
                <a:latin typeface="FlandersArtSans-Medium" panose="00000600000000000000" pitchFamily="2" charset="0"/>
              </a:rPr>
              <a:t> zone</a:t>
            </a:r>
          </a:p>
        </p:txBody>
      </p:sp>
      <p:sp>
        <p:nvSpPr>
          <p:cNvPr id="21" name="Tekstvak 20">
            <a:extLst>
              <a:ext uri="{FF2B5EF4-FFF2-40B4-BE49-F238E27FC236}">
                <a16:creationId xmlns:a16="http://schemas.microsoft.com/office/drawing/2014/main" id="{9DC0532F-359E-495D-89F1-BEE206061589}"/>
              </a:ext>
            </a:extLst>
          </p:cNvPr>
          <p:cNvSpPr txBox="1"/>
          <p:nvPr/>
        </p:nvSpPr>
        <p:spPr>
          <a:xfrm>
            <a:off x="45969" y="6440482"/>
            <a:ext cx="3320636" cy="307777"/>
          </a:xfrm>
          <a:prstGeom prst="rect">
            <a:avLst/>
          </a:prstGeom>
          <a:noFill/>
        </p:spPr>
        <p:txBody>
          <a:bodyPr wrap="square" rtlCol="0">
            <a:spAutoFit/>
          </a:bodyPr>
          <a:lstStyle/>
          <a:p>
            <a:r>
              <a:rPr lang="nl-BE" sz="1400" i="1" dirty="0">
                <a:solidFill>
                  <a:schemeClr val="bg1"/>
                </a:solidFill>
                <a:latin typeface="FlandersArtSans-Regular" panose="00000500000000000000" pitchFamily="2" charset="0"/>
              </a:rPr>
              <a:t>Afbeeldingen: 51N4E/Jaspers-Eyers/L’AUC</a:t>
            </a:r>
          </a:p>
        </p:txBody>
      </p:sp>
    </p:spTree>
    <p:custDataLst>
      <p:tags r:id="rId1"/>
    </p:custDataLst>
    <p:extLst>
      <p:ext uri="{BB962C8B-B14F-4D97-AF65-F5344CB8AC3E}">
        <p14:creationId xmlns:p14="http://schemas.microsoft.com/office/powerpoint/2010/main" val="157582146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D6AD5A7-62E3-4011-9877-22C22E696C2A}"/>
              </a:ext>
            </a:extLst>
          </p:cNvPr>
          <p:cNvPicPr>
            <a:picLocks noChangeAspect="1"/>
          </p:cNvPicPr>
          <p:nvPr/>
        </p:nvPicPr>
        <p:blipFill>
          <a:blip r:embed="rId3"/>
          <a:stretch>
            <a:fillRect/>
          </a:stretch>
        </p:blipFill>
        <p:spPr>
          <a:xfrm>
            <a:off x="-3052" y="-843"/>
            <a:ext cx="9982899" cy="6858000"/>
          </a:xfrm>
          <a:prstGeom prst="rect">
            <a:avLst/>
          </a:prstGeom>
        </p:spPr>
      </p:pic>
      <p:sp>
        <p:nvSpPr>
          <p:cNvPr id="14" name="Rechthoek 13">
            <a:extLst>
              <a:ext uri="{FF2B5EF4-FFF2-40B4-BE49-F238E27FC236}">
                <a16:creationId xmlns:a16="http://schemas.microsoft.com/office/drawing/2014/main" id="{24E53159-7897-45CA-B9B2-6C1B1AC80647}"/>
              </a:ext>
            </a:extLst>
          </p:cNvPr>
          <p:cNvSpPr/>
          <p:nvPr/>
        </p:nvSpPr>
        <p:spPr>
          <a:xfrm>
            <a:off x="8236817"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Parallellogram 18">
            <a:extLst>
              <a:ext uri="{FF2B5EF4-FFF2-40B4-BE49-F238E27FC236}">
                <a16:creationId xmlns:a16="http://schemas.microsoft.com/office/drawing/2014/main" id="{DBDCD048-4E84-4BC5-8F34-336DE25AA173}"/>
              </a:ext>
            </a:extLst>
          </p:cNvPr>
          <p:cNvSpPr/>
          <p:nvPr/>
        </p:nvSpPr>
        <p:spPr>
          <a:xfrm>
            <a:off x="-364787" y="826851"/>
            <a:ext cx="5601805" cy="797668"/>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0" name="Titel 1">
            <a:extLst>
              <a:ext uri="{FF2B5EF4-FFF2-40B4-BE49-F238E27FC236}">
                <a16:creationId xmlns:a16="http://schemas.microsoft.com/office/drawing/2014/main" id="{E2A8C1BC-BE4F-417B-8E22-063E6DEC081B}"/>
              </a:ext>
            </a:extLst>
          </p:cNvPr>
          <p:cNvSpPr txBox="1">
            <a:spLocks/>
          </p:cNvSpPr>
          <p:nvPr/>
        </p:nvSpPr>
        <p:spPr>
          <a:xfrm>
            <a:off x="-1" y="576178"/>
            <a:ext cx="121889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000">
                <a:latin typeface="FlandersArtSans-Medium" panose="00000600000000000000" pitchFamily="2" charset="0"/>
              </a:rPr>
              <a:t>Façade design towers</a:t>
            </a:r>
            <a:endParaRPr lang="nl-BE" sz="4000" dirty="0">
              <a:latin typeface="FlandersArtSans-Medium" panose="00000600000000000000" pitchFamily="2" charset="0"/>
            </a:endParaRPr>
          </a:p>
        </p:txBody>
      </p:sp>
      <p:pic>
        <p:nvPicPr>
          <p:cNvPr id="15" name="Afbeelding 14">
            <a:extLst>
              <a:ext uri="{FF2B5EF4-FFF2-40B4-BE49-F238E27FC236}">
                <a16:creationId xmlns:a16="http://schemas.microsoft.com/office/drawing/2014/main" id="{A3B87656-BFCE-485D-937B-4C21C1AB2594}"/>
              </a:ext>
            </a:extLst>
          </p:cNvPr>
          <p:cNvPicPr>
            <a:picLocks noChangeAspect="1"/>
          </p:cNvPicPr>
          <p:nvPr/>
        </p:nvPicPr>
        <p:blipFill>
          <a:blip r:embed="rId4"/>
          <a:stretch>
            <a:fillRect/>
          </a:stretch>
        </p:blipFill>
        <p:spPr>
          <a:xfrm>
            <a:off x="10325795" y="120769"/>
            <a:ext cx="1863155" cy="6737231"/>
          </a:xfrm>
          <a:prstGeom prst="rect">
            <a:avLst/>
          </a:prstGeom>
        </p:spPr>
      </p:pic>
      <p:sp>
        <p:nvSpPr>
          <p:cNvPr id="17" name="Tekstvak 16">
            <a:extLst>
              <a:ext uri="{FF2B5EF4-FFF2-40B4-BE49-F238E27FC236}">
                <a16:creationId xmlns:a16="http://schemas.microsoft.com/office/drawing/2014/main" id="{95EEF1A5-7E1A-46B2-A627-DECB719C231C}"/>
              </a:ext>
            </a:extLst>
          </p:cNvPr>
          <p:cNvSpPr txBox="1"/>
          <p:nvPr/>
        </p:nvSpPr>
        <p:spPr>
          <a:xfrm>
            <a:off x="45969" y="6440482"/>
            <a:ext cx="3320636" cy="307777"/>
          </a:xfrm>
          <a:prstGeom prst="rect">
            <a:avLst/>
          </a:prstGeom>
          <a:noFill/>
        </p:spPr>
        <p:txBody>
          <a:bodyPr wrap="square" rtlCol="0">
            <a:spAutoFit/>
          </a:bodyPr>
          <a:lstStyle/>
          <a:p>
            <a:r>
              <a:rPr lang="nl-BE" sz="1400" i="1" dirty="0">
                <a:solidFill>
                  <a:schemeClr val="bg1"/>
                </a:solidFill>
                <a:latin typeface="FlandersArtSans-Regular" panose="00000500000000000000" pitchFamily="2" charset="0"/>
              </a:rPr>
              <a:t>Afbeeldingen: 51N4E/Jaspers-Eyers/L’AUC</a:t>
            </a:r>
          </a:p>
        </p:txBody>
      </p:sp>
    </p:spTree>
    <p:custDataLst>
      <p:tags r:id="rId1"/>
    </p:custDataLst>
    <p:extLst>
      <p:ext uri="{BB962C8B-B14F-4D97-AF65-F5344CB8AC3E}">
        <p14:creationId xmlns:p14="http://schemas.microsoft.com/office/powerpoint/2010/main" val="420967013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1B26539-C30D-494E-BF15-957C15844614}"/>
              </a:ext>
            </a:extLst>
          </p:cNvPr>
          <p:cNvSpPr/>
          <p:nvPr/>
        </p:nvSpPr>
        <p:spPr>
          <a:xfrm>
            <a:off x="0" y="5595360"/>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Façade - use of materials</a:t>
            </a:r>
            <a:endParaRPr lang="nl-BE" sz="4000" dirty="0">
              <a:latin typeface="FlandersArtSans-Medium" panose="00000600000000000000" pitchFamily="2" charset="0"/>
            </a:endParaRP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inhoud 2">
            <a:extLst>
              <a:ext uri="{FF2B5EF4-FFF2-40B4-BE49-F238E27FC236}">
                <a16:creationId xmlns:a16="http://schemas.microsoft.com/office/drawing/2014/main" id="{DF9C09BF-CB79-4E93-ACC7-976FA298E734}"/>
              </a:ext>
            </a:extLst>
          </p:cNvPr>
          <p:cNvSpPr>
            <a:spLocks noGrp="1"/>
          </p:cNvSpPr>
          <p:nvPr>
            <p:ph idx="1"/>
          </p:nvPr>
        </p:nvSpPr>
        <p:spPr>
          <a:xfrm>
            <a:off x="843965" y="2637432"/>
            <a:ext cx="7225145" cy="2728444"/>
          </a:xfrm>
        </p:spPr>
        <p:txBody>
          <a:bodyPr>
            <a:noAutofit/>
          </a:bodyPr>
          <a:lstStyle/>
          <a:p>
            <a:pPr>
              <a:buClr>
                <a:srgbClr val="FFEB00"/>
              </a:buClr>
            </a:pPr>
            <a:r>
              <a:rPr lang="nl-BE" sz="2400" dirty="0">
                <a:latin typeface="FlandersArtSans-Regular" panose="00000500000000000000" pitchFamily="2" charset="0"/>
              </a:rPr>
              <a:t>Aluminium </a:t>
            </a:r>
            <a:r>
              <a:rPr lang="nl-BE" sz="2400" dirty="0" err="1">
                <a:latin typeface="FlandersArtSans-Regular" panose="00000500000000000000" pitchFamily="2" charset="0"/>
              </a:rPr>
              <a:t>profiles</a:t>
            </a:r>
            <a:r>
              <a:rPr lang="nl-BE" sz="2400" dirty="0">
                <a:latin typeface="FlandersArtSans-Regular" panose="00000500000000000000" pitchFamily="2" charset="0"/>
              </a:rPr>
              <a:t>: C2C Silver
</a:t>
            </a:r>
            <a:r>
              <a:rPr lang="nl-BE" sz="2400" dirty="0" err="1">
                <a:latin typeface="FlandersArtSans-Regular" panose="00000500000000000000" pitchFamily="2" charset="0"/>
              </a:rPr>
              <a:t>Aluminum</a:t>
            </a:r>
            <a:r>
              <a:rPr lang="nl-BE" sz="2400" dirty="0">
                <a:latin typeface="FlandersArtSans-Regular" panose="00000500000000000000" pitchFamily="2" charset="0"/>
              </a:rPr>
              <a:t> panels: C2C Silver
</a:t>
            </a:r>
            <a:r>
              <a:rPr lang="nl-BE" sz="2400" dirty="0" err="1">
                <a:latin typeface="FlandersArtSans-Regular" panose="00000500000000000000" pitchFamily="2" charset="0"/>
              </a:rPr>
              <a:t>Glass</a:t>
            </a:r>
            <a:r>
              <a:rPr lang="nl-BE" sz="2400" dirty="0">
                <a:latin typeface="FlandersArtSans-Regular" panose="00000500000000000000" pitchFamily="2" charset="0"/>
              </a:rPr>
              <a:t>: C2C </a:t>
            </a:r>
            <a:r>
              <a:rPr lang="nl-BE" sz="2400" dirty="0" err="1">
                <a:latin typeface="FlandersArtSans-Regular" panose="00000500000000000000" pitchFamily="2" charset="0"/>
              </a:rPr>
              <a:t>Bronze</a:t>
            </a:r>
            <a:r>
              <a:rPr lang="nl-BE" sz="2400" dirty="0">
                <a:latin typeface="FlandersArtSans-Regular" panose="00000500000000000000" pitchFamily="2" charset="0"/>
              </a:rPr>
              <a:t>/Silver
Blinds: C2C Silver</a:t>
            </a:r>
            <a:endParaRPr lang="nl-BE" sz="2400" dirty="0"/>
          </a:p>
        </p:txBody>
      </p:sp>
    </p:spTree>
    <p:custDataLst>
      <p:tags r:id="rId1"/>
    </p:custDataLst>
    <p:extLst>
      <p:ext uri="{BB962C8B-B14F-4D97-AF65-F5344CB8AC3E}">
        <p14:creationId xmlns:p14="http://schemas.microsoft.com/office/powerpoint/2010/main" val="146835338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a:latin typeface="FlandersArtSans-Medium" panose="00000600000000000000" pitchFamily="2" charset="0"/>
              </a:rPr>
              <a:t>Urban </a:t>
            </a:r>
            <a:r>
              <a:rPr lang="nl-BE" sz="4000" dirty="0" err="1">
                <a:latin typeface="FlandersArtSans-Medium" panose="00000600000000000000" pitchFamily="2" charset="0"/>
              </a:rPr>
              <a:t>mining</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C8E0E4C9-949E-40F1-806A-0CAB085FDC3B}"/>
              </a:ext>
            </a:extLst>
          </p:cNvPr>
          <p:cNvSpPr txBox="1">
            <a:spLocks/>
          </p:cNvSpPr>
          <p:nvPr/>
        </p:nvSpPr>
        <p:spPr>
          <a:xfrm>
            <a:off x="2968901" y="1978909"/>
            <a:ext cx="5710382" cy="1854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None/>
            </a:pPr>
            <a:r>
              <a:rPr lang="nl-BE" sz="2400" dirty="0">
                <a:solidFill>
                  <a:schemeClr val="tx1">
                    <a:lumMod val="50000"/>
                    <a:lumOff val="50000"/>
                  </a:schemeClr>
                </a:solidFill>
                <a:latin typeface="FlandersArtSans-Medium" panose="00000600000000000000" pitchFamily="2" charset="0"/>
                <a:ea typeface="+mj-ea"/>
                <a:cs typeface="+mj-cs"/>
              </a:rPr>
              <a:t>Analysis &amp; </a:t>
            </a:r>
            <a:r>
              <a:rPr lang="nl-BE" sz="2400" dirty="0" err="1">
                <a:solidFill>
                  <a:schemeClr val="tx1">
                    <a:lumMod val="50000"/>
                    <a:lumOff val="50000"/>
                  </a:schemeClr>
                </a:solidFill>
                <a:latin typeface="FlandersArtSans-Medium" panose="00000600000000000000" pitchFamily="2" charset="0"/>
                <a:ea typeface="+mj-ea"/>
                <a:cs typeface="+mj-cs"/>
              </a:rPr>
              <a:t>inventory</a:t>
            </a:r>
            <a:endParaRPr lang="nl-BE" sz="2400" dirty="0">
              <a:solidFill>
                <a:schemeClr val="tx1">
                  <a:lumMod val="50000"/>
                  <a:lumOff val="50000"/>
                </a:schemeClr>
              </a:solidFill>
              <a:latin typeface="FlandersArtSans-Medium" panose="00000600000000000000" pitchFamily="2" charset="0"/>
              <a:ea typeface="+mj-ea"/>
              <a:cs typeface="+mj-cs"/>
            </a:endParaRPr>
          </a:p>
          <a:p>
            <a:pPr lvl="1">
              <a:buClr>
                <a:srgbClr val="FFEB00"/>
              </a:buClr>
            </a:pPr>
            <a:r>
              <a:rPr lang="en-US" sz="1800" dirty="0">
                <a:latin typeface="FlandersArtSans-Regular" panose="00000500000000000000" pitchFamily="2" charset="0"/>
              </a:rPr>
              <a:t>What and where?
In what quantity and condition?
What is the reuse potential:</a:t>
            </a:r>
            <a:endParaRPr lang="nl-BE" sz="2000" dirty="0"/>
          </a:p>
        </p:txBody>
      </p:sp>
      <p:pic>
        <p:nvPicPr>
          <p:cNvPr id="11" name="Afbeelding 10" descr="Afbeelding met tekening&#10;&#10;Automatisch gegenereerde beschrijving">
            <a:extLst>
              <a:ext uri="{FF2B5EF4-FFF2-40B4-BE49-F238E27FC236}">
                <a16:creationId xmlns:a16="http://schemas.microsoft.com/office/drawing/2014/main" id="{D596C1AD-ACFB-4DE9-89D8-006F8EF53C2A}"/>
              </a:ext>
            </a:extLst>
          </p:cNvPr>
          <p:cNvPicPr>
            <a:picLocks noChangeAspect="1"/>
          </p:cNvPicPr>
          <p:nvPr/>
        </p:nvPicPr>
        <p:blipFill rotWithShape="1">
          <a:blip r:embed="rId3">
            <a:extLst>
              <a:ext uri="{28A0092B-C50C-407E-A947-70E740481C1C}">
                <a14:useLocalDpi xmlns:a14="http://schemas.microsoft.com/office/drawing/2010/main" val="0"/>
              </a:ext>
            </a:extLst>
          </a:blip>
          <a:srcRect r="69172" b="13532"/>
          <a:stretch/>
        </p:blipFill>
        <p:spPr>
          <a:xfrm>
            <a:off x="10582398" y="216957"/>
            <a:ext cx="1378694" cy="1888185"/>
          </a:xfrm>
          <a:prstGeom prst="rect">
            <a:avLst/>
          </a:prstGeom>
        </p:spPr>
      </p:pic>
      <p:pic>
        <p:nvPicPr>
          <p:cNvPr id="16" name="Afbeelding 15" descr="Afbeelding met tekening&#10;&#10;Automatisch gegenereerde beschrijving">
            <a:extLst>
              <a:ext uri="{FF2B5EF4-FFF2-40B4-BE49-F238E27FC236}">
                <a16:creationId xmlns:a16="http://schemas.microsoft.com/office/drawing/2014/main" id="{88AE2E60-D1AE-4792-82D3-D5BB86468DED}"/>
              </a:ext>
            </a:extLst>
          </p:cNvPr>
          <p:cNvPicPr>
            <a:picLocks noChangeAspect="1"/>
          </p:cNvPicPr>
          <p:nvPr/>
        </p:nvPicPr>
        <p:blipFill rotWithShape="1">
          <a:blip r:embed="rId3">
            <a:extLst>
              <a:ext uri="{28A0092B-C50C-407E-A947-70E740481C1C}">
                <a14:useLocalDpi xmlns:a14="http://schemas.microsoft.com/office/drawing/2010/main" val="0"/>
              </a:ext>
            </a:extLst>
          </a:blip>
          <a:srcRect l="34108" r="35064" b="13532"/>
          <a:stretch/>
        </p:blipFill>
        <p:spPr>
          <a:xfrm>
            <a:off x="10576374" y="2238360"/>
            <a:ext cx="1378694" cy="1888186"/>
          </a:xfrm>
          <a:prstGeom prst="rect">
            <a:avLst/>
          </a:prstGeom>
        </p:spPr>
      </p:pic>
      <p:pic>
        <p:nvPicPr>
          <p:cNvPr id="17" name="Afbeelding 16" descr="Afbeelding met tekening&#10;&#10;Automatisch gegenereerde beschrijving">
            <a:extLst>
              <a:ext uri="{FF2B5EF4-FFF2-40B4-BE49-F238E27FC236}">
                <a16:creationId xmlns:a16="http://schemas.microsoft.com/office/drawing/2014/main" id="{4E3C9B5B-7A56-439F-BA64-63542DA3B3C6}"/>
              </a:ext>
            </a:extLst>
          </p:cNvPr>
          <p:cNvPicPr>
            <a:picLocks noChangeAspect="1"/>
          </p:cNvPicPr>
          <p:nvPr/>
        </p:nvPicPr>
        <p:blipFill rotWithShape="1">
          <a:blip r:embed="rId3">
            <a:extLst>
              <a:ext uri="{28A0092B-C50C-407E-A947-70E740481C1C}">
                <a14:useLocalDpi xmlns:a14="http://schemas.microsoft.com/office/drawing/2010/main" val="0"/>
              </a:ext>
            </a:extLst>
          </a:blip>
          <a:srcRect l="69172" b="13532"/>
          <a:stretch/>
        </p:blipFill>
        <p:spPr>
          <a:xfrm>
            <a:off x="10576374" y="4259765"/>
            <a:ext cx="1378695" cy="1888186"/>
          </a:xfrm>
          <a:prstGeom prst="rect">
            <a:avLst/>
          </a:prstGeom>
        </p:spPr>
      </p:pic>
      <p:sp>
        <p:nvSpPr>
          <p:cNvPr id="18" name="Tijdelijke aanduiding voor inhoud 2">
            <a:extLst>
              <a:ext uri="{FF2B5EF4-FFF2-40B4-BE49-F238E27FC236}">
                <a16:creationId xmlns:a16="http://schemas.microsoft.com/office/drawing/2014/main" id="{C8B80A7C-FB0F-4522-AC5D-A1A17F88315B}"/>
              </a:ext>
            </a:extLst>
          </p:cNvPr>
          <p:cNvSpPr>
            <a:spLocks noGrp="1"/>
          </p:cNvSpPr>
          <p:nvPr>
            <p:ph idx="1"/>
          </p:nvPr>
        </p:nvSpPr>
        <p:spPr>
          <a:xfrm>
            <a:off x="3643175" y="3823855"/>
            <a:ext cx="6263494" cy="2450811"/>
          </a:xfrm>
        </p:spPr>
        <p:txBody>
          <a:bodyPr>
            <a:normAutofit/>
          </a:bodyPr>
          <a:lstStyle/>
          <a:p>
            <a:pPr marL="0" indent="0">
              <a:spcBef>
                <a:spcPts val="800"/>
              </a:spcBef>
              <a:buClr>
                <a:srgbClr val="FFEB00"/>
              </a:buClr>
              <a:buNone/>
            </a:pPr>
            <a:r>
              <a:rPr lang="nl-BE" sz="2400" dirty="0"/>
              <a:t>Preserve
</a:t>
            </a:r>
          </a:p>
          <a:p>
            <a:pPr marL="0" indent="0">
              <a:spcBef>
                <a:spcPts val="800"/>
              </a:spcBef>
              <a:buClr>
                <a:srgbClr val="FFEB00"/>
              </a:buClr>
              <a:buNone/>
            </a:pPr>
            <a:r>
              <a:rPr lang="nl-BE" sz="2400" dirty="0" err="1"/>
              <a:t>Reuse</a:t>
            </a:r>
            <a:endParaRPr lang="nl-BE" sz="2400" dirty="0"/>
          </a:p>
          <a:p>
            <a:pPr marL="0" indent="0">
              <a:spcBef>
                <a:spcPts val="800"/>
              </a:spcBef>
              <a:buClr>
                <a:srgbClr val="FFEB00"/>
              </a:buClr>
              <a:buNone/>
            </a:pPr>
            <a:r>
              <a:rPr lang="nl-BE" sz="2400" dirty="0"/>
              <a:t>
Recycling</a:t>
            </a:r>
            <a:endParaRPr lang="nl-BE" sz="3200" dirty="0"/>
          </a:p>
        </p:txBody>
      </p:sp>
      <p:sp>
        <p:nvSpPr>
          <p:cNvPr id="19" name="Pijl: rechts 18">
            <a:extLst>
              <a:ext uri="{FF2B5EF4-FFF2-40B4-BE49-F238E27FC236}">
                <a16:creationId xmlns:a16="http://schemas.microsoft.com/office/drawing/2014/main" id="{EEA6D605-2AA1-4C97-BC33-7362612938B3}"/>
              </a:ext>
            </a:extLst>
          </p:cNvPr>
          <p:cNvSpPr/>
          <p:nvPr/>
        </p:nvSpPr>
        <p:spPr>
          <a:xfrm>
            <a:off x="5880951" y="3905632"/>
            <a:ext cx="566579" cy="220914"/>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
        <p:nvSpPr>
          <p:cNvPr id="20" name="Tijdelijke aanduiding voor inhoud 2">
            <a:extLst>
              <a:ext uri="{FF2B5EF4-FFF2-40B4-BE49-F238E27FC236}">
                <a16:creationId xmlns:a16="http://schemas.microsoft.com/office/drawing/2014/main" id="{16C457EC-E409-4683-9F71-42A5A2BA1251}"/>
              </a:ext>
            </a:extLst>
          </p:cNvPr>
          <p:cNvSpPr txBox="1">
            <a:spLocks/>
          </p:cNvSpPr>
          <p:nvPr/>
        </p:nvSpPr>
        <p:spPr>
          <a:xfrm>
            <a:off x="7013282" y="3823854"/>
            <a:ext cx="2490935" cy="6834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Clr>
                <a:srgbClr val="FFEB00"/>
              </a:buClr>
              <a:buNone/>
            </a:pPr>
            <a:r>
              <a:rPr lang="nl-BE" sz="2400" dirty="0" err="1"/>
              <a:t>Demolition</a:t>
            </a:r>
            <a:r>
              <a:rPr lang="nl-BE" sz="2400" dirty="0"/>
              <a:t> vs. </a:t>
            </a:r>
            <a:r>
              <a:rPr lang="nl-BE" sz="2400" dirty="0" err="1"/>
              <a:t>preservation</a:t>
            </a:r>
            <a:endParaRPr lang="nl-BE" sz="3200" dirty="0"/>
          </a:p>
        </p:txBody>
      </p:sp>
      <p:sp>
        <p:nvSpPr>
          <p:cNvPr id="21" name="Tijdelijke aanduiding voor inhoud 2">
            <a:extLst>
              <a:ext uri="{FF2B5EF4-FFF2-40B4-BE49-F238E27FC236}">
                <a16:creationId xmlns:a16="http://schemas.microsoft.com/office/drawing/2014/main" id="{0CB87A0E-7AA4-46FD-9166-4B06EBC616F7}"/>
              </a:ext>
            </a:extLst>
          </p:cNvPr>
          <p:cNvSpPr txBox="1">
            <a:spLocks/>
          </p:cNvSpPr>
          <p:nvPr/>
        </p:nvSpPr>
        <p:spPr>
          <a:xfrm>
            <a:off x="7013282" y="5108669"/>
            <a:ext cx="2490935" cy="683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Clr>
                <a:srgbClr val="FFEB00"/>
              </a:buClr>
              <a:buFont typeface="Arial" panose="020B0604020202020204" pitchFamily="34" charset="0"/>
              <a:buNone/>
            </a:pPr>
            <a:r>
              <a:rPr lang="nl-BE" sz="2400" dirty="0" err="1"/>
              <a:t>Dismantling</a:t>
            </a:r>
            <a:endParaRPr lang="nl-BE" sz="3200" dirty="0"/>
          </a:p>
        </p:txBody>
      </p:sp>
      <p:sp>
        <p:nvSpPr>
          <p:cNvPr id="22" name="Pijl: rechts 21">
            <a:extLst>
              <a:ext uri="{FF2B5EF4-FFF2-40B4-BE49-F238E27FC236}">
                <a16:creationId xmlns:a16="http://schemas.microsoft.com/office/drawing/2014/main" id="{1EBD179C-E2F3-4E8B-A83C-2E57A878B45E}"/>
              </a:ext>
            </a:extLst>
          </p:cNvPr>
          <p:cNvSpPr/>
          <p:nvPr/>
        </p:nvSpPr>
        <p:spPr>
          <a:xfrm rot="19969904">
            <a:off x="5894135" y="5567580"/>
            <a:ext cx="566579" cy="220914"/>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
        <p:nvSpPr>
          <p:cNvPr id="23" name="Pijl: rechts 22">
            <a:extLst>
              <a:ext uri="{FF2B5EF4-FFF2-40B4-BE49-F238E27FC236}">
                <a16:creationId xmlns:a16="http://schemas.microsoft.com/office/drawing/2014/main" id="{B5495C36-6661-4771-B46E-02B5094DE99A}"/>
              </a:ext>
            </a:extLst>
          </p:cNvPr>
          <p:cNvSpPr/>
          <p:nvPr/>
        </p:nvSpPr>
        <p:spPr>
          <a:xfrm rot="1272113">
            <a:off x="5901724" y="4938802"/>
            <a:ext cx="566579" cy="220914"/>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
        <p:nvSpPr>
          <p:cNvPr id="26" name="Tekstvak 25">
            <a:extLst>
              <a:ext uri="{FF2B5EF4-FFF2-40B4-BE49-F238E27FC236}">
                <a16:creationId xmlns:a16="http://schemas.microsoft.com/office/drawing/2014/main" id="{0F5221F1-8583-48CC-A47A-48EA831543AD}"/>
              </a:ext>
            </a:extLst>
          </p:cNvPr>
          <p:cNvSpPr txBox="1"/>
          <p:nvPr/>
        </p:nvSpPr>
        <p:spPr>
          <a:xfrm>
            <a:off x="8994103" y="6431245"/>
            <a:ext cx="3184447"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 51N4E/Jaspers-Eyers/L’AUC</a:t>
            </a:r>
          </a:p>
        </p:txBody>
      </p:sp>
    </p:spTree>
    <p:custDataLst>
      <p:tags r:id="rId1"/>
    </p:custDataLst>
    <p:extLst>
      <p:ext uri="{BB962C8B-B14F-4D97-AF65-F5344CB8AC3E}">
        <p14:creationId xmlns:p14="http://schemas.microsoft.com/office/powerpoint/2010/main" val="62474624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075F3316-AE79-4D66-B948-5764B6A268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76" r="9791"/>
          <a:stretch/>
        </p:blipFill>
        <p:spPr bwMode="auto">
          <a:xfrm>
            <a:off x="0" y="1748202"/>
            <a:ext cx="3796145" cy="4405745"/>
          </a:xfrm>
          <a:prstGeom prst="rect">
            <a:avLst/>
          </a:prstGeom>
          <a:noFill/>
          <a:ln w="41275">
            <a:solidFill>
              <a:srgbClr val="FFED00"/>
            </a:solidFill>
          </a:ln>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76ACB671-45D7-4BDB-8A11-07F88A90AD4A}"/>
              </a:ext>
            </a:extLst>
          </p:cNvPr>
          <p:cNvPicPr>
            <a:picLocks noChangeAspect="1"/>
          </p:cNvPicPr>
          <p:nvPr/>
        </p:nvPicPr>
        <p:blipFill>
          <a:blip r:embed="rId5"/>
          <a:stretch>
            <a:fillRect/>
          </a:stretch>
        </p:blipFill>
        <p:spPr>
          <a:xfrm>
            <a:off x="2798743" y="4035041"/>
            <a:ext cx="2152032" cy="2822959"/>
          </a:xfrm>
          <a:prstGeom prst="rect">
            <a:avLst/>
          </a:prstGeom>
          <a:noFill/>
          <a:ln w="41275">
            <a:solidFill>
              <a:srgbClr val="FFED00"/>
            </a:solidFill>
          </a:ln>
        </p:spPr>
      </p:pic>
      <p:sp>
        <p:nvSpPr>
          <p:cNvPr id="19" name="Titel 1">
            <a:extLst>
              <a:ext uri="{FF2B5EF4-FFF2-40B4-BE49-F238E27FC236}">
                <a16:creationId xmlns:a16="http://schemas.microsoft.com/office/drawing/2014/main" id="{A5B71FB8-4E09-4BB9-B28A-FAF4710C0896}"/>
              </a:ext>
            </a:extLst>
          </p:cNvPr>
          <p:cNvSpPr>
            <a:spLocks noGrp="1"/>
          </p:cNvSpPr>
          <p:nvPr>
            <p:ph type="title"/>
          </p:nvPr>
        </p:nvSpPr>
        <p:spPr>
          <a:xfrm>
            <a:off x="912091" y="374361"/>
            <a:ext cx="10515600" cy="1325563"/>
          </a:xfrm>
        </p:spPr>
        <p:txBody>
          <a:bodyPr>
            <a:normAutofit/>
          </a:bodyPr>
          <a:lstStyle/>
          <a:p>
            <a:r>
              <a:rPr lang="en-US" sz="4000" dirty="0">
                <a:latin typeface="FlandersArtSans-Medium" panose="00000600000000000000" pitchFamily="2" charset="0"/>
              </a:rPr>
              <a:t>Demolition vs Preservation in Belpaire</a:t>
            </a:r>
            <a:endParaRPr lang="nl-BE" sz="4000" dirty="0">
              <a:latin typeface="FlandersArtSans-Medium" panose="00000600000000000000" pitchFamily="2" charset="0"/>
            </a:endParaRPr>
          </a:p>
        </p:txBody>
      </p:sp>
      <p:sp>
        <p:nvSpPr>
          <p:cNvPr id="20" name="Rechthoek 19">
            <a:extLst>
              <a:ext uri="{FF2B5EF4-FFF2-40B4-BE49-F238E27FC236}">
                <a16:creationId xmlns:a16="http://schemas.microsoft.com/office/drawing/2014/main" id="{A840770C-9F41-4F7E-99BD-BF2B968909C3}"/>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inhoud 2">
            <a:extLst>
              <a:ext uri="{FF2B5EF4-FFF2-40B4-BE49-F238E27FC236}">
                <a16:creationId xmlns:a16="http://schemas.microsoft.com/office/drawing/2014/main" id="{D3646FE2-A5CA-46C4-B0CD-AF6E852B883D}"/>
              </a:ext>
            </a:extLst>
          </p:cNvPr>
          <p:cNvSpPr txBox="1">
            <a:spLocks/>
          </p:cNvSpPr>
          <p:nvPr/>
        </p:nvSpPr>
        <p:spPr>
          <a:xfrm>
            <a:off x="4733046" y="1940390"/>
            <a:ext cx="7126445" cy="2890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None/>
            </a:pPr>
            <a:r>
              <a:rPr lang="nl-BE" sz="2400" dirty="0" err="1">
                <a:solidFill>
                  <a:schemeClr val="tx1">
                    <a:lumMod val="50000"/>
                    <a:lumOff val="50000"/>
                  </a:schemeClr>
                </a:solidFill>
                <a:latin typeface="FlandersArtSans-Medium" panose="00000600000000000000" pitchFamily="2" charset="0"/>
                <a:ea typeface="+mj-ea"/>
                <a:cs typeface="+mj-cs"/>
              </a:rPr>
              <a:t>Preservation</a:t>
            </a:r>
            <a:r>
              <a:rPr lang="nl-BE" sz="2400" dirty="0">
                <a:solidFill>
                  <a:schemeClr val="tx1">
                    <a:lumMod val="50000"/>
                    <a:lumOff val="50000"/>
                  </a:schemeClr>
                </a:solidFill>
                <a:latin typeface="FlandersArtSans-Medium" panose="00000600000000000000" pitchFamily="2" charset="0"/>
                <a:ea typeface="+mj-ea"/>
                <a:cs typeface="+mj-cs"/>
              </a:rPr>
              <a:t> of </a:t>
            </a:r>
            <a:r>
              <a:rPr lang="nl-BE" sz="2400" dirty="0" err="1">
                <a:solidFill>
                  <a:schemeClr val="tx1">
                    <a:lumMod val="50000"/>
                    <a:lumOff val="50000"/>
                  </a:schemeClr>
                </a:solidFill>
                <a:latin typeface="FlandersArtSans-Medium" panose="00000600000000000000" pitchFamily="2" charset="0"/>
                <a:ea typeface="+mj-ea"/>
                <a:cs typeface="+mj-cs"/>
              </a:rPr>
              <a:t>floorslabs</a:t>
            </a:r>
            <a:endParaRPr lang="nl-BE" sz="2400" dirty="0">
              <a:solidFill>
                <a:schemeClr val="tx1">
                  <a:lumMod val="50000"/>
                  <a:lumOff val="50000"/>
                </a:schemeClr>
              </a:solidFill>
              <a:latin typeface="FlandersArtSans-Medium" panose="00000600000000000000" pitchFamily="2" charset="0"/>
              <a:ea typeface="+mj-ea"/>
              <a:cs typeface="+mj-cs"/>
            </a:endParaRPr>
          </a:p>
          <a:p>
            <a:pPr lvl="1">
              <a:buClr>
                <a:srgbClr val="FFEB00"/>
              </a:buClr>
            </a:pPr>
            <a:r>
              <a:rPr lang="en-US" dirty="0">
                <a:latin typeface="FlandersArtSans-Regular" panose="00000500000000000000" pitchFamily="2" charset="0"/>
              </a:rPr>
              <a:t>Limited load-bearing capacity</a:t>
            </a:r>
            <a:br>
              <a:rPr lang="en-US" dirty="0">
                <a:latin typeface="FlandersArtSans-Regular" panose="00000500000000000000" pitchFamily="2" charset="0"/>
              </a:rPr>
            </a:br>
            <a:r>
              <a:rPr lang="en-US" dirty="0">
                <a:latin typeface="FlandersArtSans-Regular" panose="00000500000000000000" pitchFamily="2" charset="0"/>
              </a:rPr>
              <a:t>  reinforcement would be necessary
Restrictions in terms of fire safety, acoustics, free height, etc.</a:t>
            </a:r>
            <a:endParaRPr lang="nl-BE" dirty="0">
              <a:latin typeface="FlandersArtSans-Regular" panose="00000500000000000000" pitchFamily="2" charset="0"/>
            </a:endParaRPr>
          </a:p>
        </p:txBody>
      </p:sp>
      <p:sp>
        <p:nvSpPr>
          <p:cNvPr id="22" name="Tijdelijke aanduiding voor inhoud 2">
            <a:extLst>
              <a:ext uri="{FF2B5EF4-FFF2-40B4-BE49-F238E27FC236}">
                <a16:creationId xmlns:a16="http://schemas.microsoft.com/office/drawing/2014/main" id="{80B93333-8CE3-4047-BCED-3B5FDAC587A3}"/>
              </a:ext>
            </a:extLst>
          </p:cNvPr>
          <p:cNvSpPr txBox="1">
            <a:spLocks/>
          </p:cNvSpPr>
          <p:nvPr/>
        </p:nvSpPr>
        <p:spPr>
          <a:xfrm>
            <a:off x="5669947" y="4395330"/>
            <a:ext cx="7126445" cy="2890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EB00"/>
              </a:buClr>
              <a:buNone/>
            </a:pPr>
            <a:r>
              <a:rPr lang="nl-BE" sz="2400" dirty="0" err="1">
                <a:solidFill>
                  <a:schemeClr val="tx1">
                    <a:lumMod val="50000"/>
                    <a:lumOff val="50000"/>
                  </a:schemeClr>
                </a:solidFill>
                <a:latin typeface="FlandersArtSans-Medium" panose="00000600000000000000" pitchFamily="2" charset="0"/>
                <a:ea typeface="+mj-ea"/>
                <a:cs typeface="+mj-cs"/>
              </a:rPr>
              <a:t>Conclusion</a:t>
            </a:r>
            <a:endParaRPr lang="nl-BE" sz="2400" dirty="0">
              <a:solidFill>
                <a:schemeClr val="tx1">
                  <a:lumMod val="50000"/>
                  <a:lumOff val="50000"/>
                </a:schemeClr>
              </a:solidFill>
              <a:latin typeface="FlandersArtSans-Medium" panose="00000600000000000000" pitchFamily="2" charset="0"/>
              <a:ea typeface="+mj-ea"/>
              <a:cs typeface="+mj-cs"/>
            </a:endParaRPr>
          </a:p>
          <a:p>
            <a:pPr lvl="1">
              <a:buClr>
                <a:srgbClr val="FFEB00"/>
              </a:buClr>
            </a:pPr>
            <a:r>
              <a:rPr lang="en-US" dirty="0">
                <a:latin typeface="FlandersArtSans-Regular" panose="00000500000000000000" pitchFamily="2" charset="0"/>
              </a:rPr>
              <a:t>Too many technical limitations 
Limitation of adaptability in the future
Difference in material impact limited (LCA)</a:t>
            </a:r>
            <a:endParaRPr lang="nl-BE" dirty="0">
              <a:latin typeface="FlandersArtSans-Regular" panose="00000500000000000000" pitchFamily="2" charset="0"/>
            </a:endParaRPr>
          </a:p>
        </p:txBody>
      </p:sp>
      <p:sp>
        <p:nvSpPr>
          <p:cNvPr id="23" name="Tekstvak 22">
            <a:extLst>
              <a:ext uri="{FF2B5EF4-FFF2-40B4-BE49-F238E27FC236}">
                <a16:creationId xmlns:a16="http://schemas.microsoft.com/office/drawing/2014/main" id="{8A4E9592-84E3-4120-B9A7-FF80B42364CC}"/>
              </a:ext>
            </a:extLst>
          </p:cNvPr>
          <p:cNvSpPr txBox="1"/>
          <p:nvPr/>
        </p:nvSpPr>
        <p:spPr>
          <a:xfrm>
            <a:off x="2345327" y="1862371"/>
            <a:ext cx="2306740" cy="307777"/>
          </a:xfrm>
          <a:prstGeom prst="rect">
            <a:avLst/>
          </a:prstGeom>
          <a:noFill/>
        </p:spPr>
        <p:txBody>
          <a:bodyPr wrap="square" rtlCol="0">
            <a:spAutoFit/>
          </a:bodyPr>
          <a:lstStyle/>
          <a:p>
            <a:r>
              <a:rPr lang="nl-BE" sz="1400" i="1" dirty="0">
                <a:solidFill>
                  <a:schemeClr val="bg1"/>
                </a:solidFill>
              </a:rPr>
              <a:t>Afbeelding: HFB</a:t>
            </a:r>
          </a:p>
        </p:txBody>
      </p:sp>
      <p:sp>
        <p:nvSpPr>
          <p:cNvPr id="25" name="Tekstvak 24">
            <a:extLst>
              <a:ext uri="{FF2B5EF4-FFF2-40B4-BE49-F238E27FC236}">
                <a16:creationId xmlns:a16="http://schemas.microsoft.com/office/drawing/2014/main" id="{46DE908B-5161-49D6-ABC8-B3B4EB667132}"/>
              </a:ext>
            </a:extLst>
          </p:cNvPr>
          <p:cNvSpPr txBox="1"/>
          <p:nvPr/>
        </p:nvSpPr>
        <p:spPr>
          <a:xfrm>
            <a:off x="62514" y="6431245"/>
            <a:ext cx="3184447"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 51N4E/Jaspers-Eyers/L’AUC</a:t>
            </a:r>
          </a:p>
        </p:txBody>
      </p:sp>
    </p:spTree>
    <p:custDataLst>
      <p:tags r:id="rId1"/>
    </p:custDataLst>
    <p:extLst>
      <p:ext uri="{BB962C8B-B14F-4D97-AF65-F5344CB8AC3E}">
        <p14:creationId xmlns:p14="http://schemas.microsoft.com/office/powerpoint/2010/main" val="244536073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E9F2841-9C00-4ECB-ADFB-2CF776C3C254}"/>
              </a:ext>
            </a:extLst>
          </p:cNvPr>
          <p:cNvPicPr>
            <a:picLocks noChangeAspect="1"/>
          </p:cNvPicPr>
          <p:nvPr/>
        </p:nvPicPr>
        <p:blipFill>
          <a:blip r:embed="rId4"/>
          <a:stretch>
            <a:fillRect/>
          </a:stretch>
        </p:blipFill>
        <p:spPr>
          <a:xfrm>
            <a:off x="0" y="2370512"/>
            <a:ext cx="12192000" cy="4487488"/>
          </a:xfrm>
          <a:prstGeom prst="rect">
            <a:avLst/>
          </a:prstGeom>
        </p:spPr>
      </p:pic>
      <p:sp>
        <p:nvSpPr>
          <p:cNvPr id="4" name="Titel 1">
            <a:extLst>
              <a:ext uri="{FF2B5EF4-FFF2-40B4-BE49-F238E27FC236}">
                <a16:creationId xmlns:a16="http://schemas.microsoft.com/office/drawing/2014/main" id="{9FD431D4-9A13-432C-A6F3-7F9BAE4D2701}"/>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Inventories</a:t>
            </a:r>
            <a:endParaRPr lang="nl-BE" sz="4000" dirty="0">
              <a:latin typeface="FlandersArtSans-Medium" panose="00000600000000000000" pitchFamily="2" charset="0"/>
            </a:endParaRPr>
          </a:p>
        </p:txBody>
      </p:sp>
      <p:sp>
        <p:nvSpPr>
          <p:cNvPr id="5" name="Rechthoek 4">
            <a:extLst>
              <a:ext uri="{FF2B5EF4-FFF2-40B4-BE49-F238E27FC236}">
                <a16:creationId xmlns:a16="http://schemas.microsoft.com/office/drawing/2014/main" id="{18D47965-B0DB-4C56-BFBB-861EF195FC7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C3D1D102-BC56-4063-A13B-1BAA52ADEBAA}"/>
              </a:ext>
            </a:extLst>
          </p:cNvPr>
          <p:cNvSpPr txBox="1">
            <a:spLocks/>
          </p:cNvSpPr>
          <p:nvPr/>
        </p:nvSpPr>
        <p:spPr>
          <a:xfrm>
            <a:off x="1003453" y="1412829"/>
            <a:ext cx="6215544" cy="6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solidFill>
                  <a:schemeClr val="tx1">
                    <a:lumMod val="50000"/>
                    <a:lumOff val="50000"/>
                  </a:schemeClr>
                </a:solidFill>
                <a:latin typeface="FlandersArtSans-Medium" panose="00000600000000000000" pitchFamily="2" charset="0"/>
              </a:rPr>
              <a:t>(GRO MAT1)</a:t>
            </a:r>
          </a:p>
        </p:txBody>
      </p:sp>
    </p:spTree>
    <p:custDataLst>
      <p:tags r:id="rId1"/>
    </p:custDataLst>
    <p:extLst>
      <p:ext uri="{BB962C8B-B14F-4D97-AF65-F5344CB8AC3E}">
        <p14:creationId xmlns:p14="http://schemas.microsoft.com/office/powerpoint/2010/main" val="177301598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AA2753A-B9C8-471D-AC8C-2D3B091131CB}"/>
              </a:ext>
            </a:extLst>
          </p:cNvPr>
          <p:cNvSpPr/>
          <p:nvPr/>
        </p:nvSpPr>
        <p:spPr>
          <a:xfrm>
            <a:off x="0" y="1"/>
            <a:ext cx="12192000" cy="3429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816B60DC-7005-4209-B1B6-D702BD1C24C4}"/>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Dismantling</a:t>
            </a:r>
            <a:endParaRPr lang="nl-BE" sz="4000" dirty="0">
              <a:latin typeface="FlandersArtSans-Medium" panose="00000600000000000000" pitchFamily="2" charset="0"/>
            </a:endParaRPr>
          </a:p>
        </p:txBody>
      </p:sp>
      <p:sp>
        <p:nvSpPr>
          <p:cNvPr id="11" name="Rechthoek 10">
            <a:extLst>
              <a:ext uri="{FF2B5EF4-FFF2-40B4-BE49-F238E27FC236}">
                <a16:creationId xmlns:a16="http://schemas.microsoft.com/office/drawing/2014/main" id="{7AFBC8F6-50C2-4F85-AFA6-6BEA66A188C0}"/>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94E8EFB1-B88E-46B6-B2B6-085059D885FC}"/>
              </a:ext>
            </a:extLst>
          </p:cNvPr>
          <p:cNvSpPr txBox="1"/>
          <p:nvPr/>
        </p:nvSpPr>
        <p:spPr>
          <a:xfrm>
            <a:off x="2090083" y="5326970"/>
            <a:ext cx="19899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200" dirty="0" err="1">
                <a:solidFill>
                  <a:prstClr val="black"/>
                </a:solidFill>
                <a:latin typeface="FlandersArtSans-Regular" panose="00000500000000000000" pitchFamily="2" charset="0"/>
                <a:sym typeface="Wingdings" panose="05000000000000000000" pitchFamily="2" charset="2"/>
              </a:rPr>
              <a:t>And</a:t>
            </a:r>
            <a:r>
              <a:rPr lang="nl-BE" sz="2200" dirty="0">
                <a:solidFill>
                  <a:prstClr val="black"/>
                </a:solidFill>
                <a:latin typeface="FlandersArtSans-Regular" panose="00000500000000000000" pitchFamily="2" charset="0"/>
                <a:sym typeface="Wingdings" panose="05000000000000000000" pitchFamily="2" charset="2"/>
              </a:rPr>
              <a:t> storage</a:t>
            </a:r>
            <a:endParaRPr kumimoji="0" lang="nl-BE" sz="22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sym typeface="Wingdings" panose="05000000000000000000" pitchFamily="2" charset="2"/>
            </a:endParaRPr>
          </a:p>
        </p:txBody>
      </p:sp>
      <p:pic>
        <p:nvPicPr>
          <p:cNvPr id="28" name="Afbeelding 27">
            <a:extLst>
              <a:ext uri="{FF2B5EF4-FFF2-40B4-BE49-F238E27FC236}">
                <a16:creationId xmlns:a16="http://schemas.microsoft.com/office/drawing/2014/main" id="{61536804-EF4B-4829-BD62-163D3B13A5ED}"/>
              </a:ext>
            </a:extLst>
          </p:cNvPr>
          <p:cNvPicPr>
            <a:picLocks noChangeAspect="1"/>
          </p:cNvPicPr>
          <p:nvPr/>
        </p:nvPicPr>
        <p:blipFill>
          <a:blip r:embed="rId3"/>
          <a:stretch>
            <a:fillRect/>
          </a:stretch>
        </p:blipFill>
        <p:spPr>
          <a:xfrm>
            <a:off x="0" y="1897970"/>
            <a:ext cx="2911092" cy="2505351"/>
          </a:xfrm>
          <a:prstGeom prst="rect">
            <a:avLst/>
          </a:prstGeom>
          <a:noFill/>
          <a:ln w="41275">
            <a:solidFill>
              <a:schemeClr val="bg1">
                <a:lumMod val="65000"/>
              </a:schemeClr>
            </a:solidFill>
          </a:ln>
        </p:spPr>
      </p:pic>
      <p:pic>
        <p:nvPicPr>
          <p:cNvPr id="29" name="Afbeelding 28">
            <a:extLst>
              <a:ext uri="{FF2B5EF4-FFF2-40B4-BE49-F238E27FC236}">
                <a16:creationId xmlns:a16="http://schemas.microsoft.com/office/drawing/2014/main" id="{3ED02E3C-AD49-4430-8878-E56F9C206125}"/>
              </a:ext>
            </a:extLst>
          </p:cNvPr>
          <p:cNvPicPr>
            <a:picLocks noChangeAspect="1"/>
          </p:cNvPicPr>
          <p:nvPr/>
        </p:nvPicPr>
        <p:blipFill>
          <a:blip r:embed="rId4"/>
          <a:stretch>
            <a:fillRect/>
          </a:stretch>
        </p:blipFill>
        <p:spPr>
          <a:xfrm>
            <a:off x="3178898" y="1897969"/>
            <a:ext cx="2473985" cy="2505351"/>
          </a:xfrm>
          <a:prstGeom prst="rect">
            <a:avLst/>
          </a:prstGeom>
          <a:noFill/>
          <a:ln w="41275">
            <a:solidFill>
              <a:schemeClr val="bg1">
                <a:lumMod val="65000"/>
              </a:schemeClr>
            </a:solidFill>
          </a:ln>
        </p:spPr>
      </p:pic>
      <p:pic>
        <p:nvPicPr>
          <p:cNvPr id="30" name="Afbeelding 29">
            <a:extLst>
              <a:ext uri="{FF2B5EF4-FFF2-40B4-BE49-F238E27FC236}">
                <a16:creationId xmlns:a16="http://schemas.microsoft.com/office/drawing/2014/main" id="{2755071D-84A2-4883-A05D-FA6E34311FA3}"/>
              </a:ext>
            </a:extLst>
          </p:cNvPr>
          <p:cNvPicPr>
            <a:picLocks noChangeAspect="1"/>
          </p:cNvPicPr>
          <p:nvPr/>
        </p:nvPicPr>
        <p:blipFill>
          <a:blip r:embed="rId5"/>
          <a:stretch>
            <a:fillRect/>
          </a:stretch>
        </p:blipFill>
        <p:spPr>
          <a:xfrm>
            <a:off x="5920689" y="1894319"/>
            <a:ext cx="3722255" cy="2518237"/>
          </a:xfrm>
          <a:prstGeom prst="rect">
            <a:avLst/>
          </a:prstGeom>
          <a:noFill/>
          <a:ln w="41275">
            <a:solidFill>
              <a:schemeClr val="bg1">
                <a:lumMod val="65000"/>
              </a:schemeClr>
            </a:solidFill>
          </a:ln>
        </p:spPr>
      </p:pic>
      <p:pic>
        <p:nvPicPr>
          <p:cNvPr id="31" name="Afbeelding 30">
            <a:extLst>
              <a:ext uri="{FF2B5EF4-FFF2-40B4-BE49-F238E27FC236}">
                <a16:creationId xmlns:a16="http://schemas.microsoft.com/office/drawing/2014/main" id="{E65D6632-F8A4-4BEE-85FE-52B30E442C5A}"/>
              </a:ext>
            </a:extLst>
          </p:cNvPr>
          <p:cNvPicPr>
            <a:picLocks noChangeAspect="1"/>
          </p:cNvPicPr>
          <p:nvPr/>
        </p:nvPicPr>
        <p:blipFill>
          <a:blip r:embed="rId6"/>
          <a:stretch>
            <a:fillRect/>
          </a:stretch>
        </p:blipFill>
        <p:spPr>
          <a:xfrm>
            <a:off x="4235648" y="3803361"/>
            <a:ext cx="3260163" cy="2695305"/>
          </a:xfrm>
          <a:prstGeom prst="rect">
            <a:avLst/>
          </a:prstGeom>
          <a:noFill/>
          <a:ln w="41275">
            <a:solidFill>
              <a:srgbClr val="FFED00"/>
            </a:solidFill>
          </a:ln>
        </p:spPr>
      </p:pic>
      <p:pic>
        <p:nvPicPr>
          <p:cNvPr id="32" name="Afbeelding 31">
            <a:extLst>
              <a:ext uri="{FF2B5EF4-FFF2-40B4-BE49-F238E27FC236}">
                <a16:creationId xmlns:a16="http://schemas.microsoft.com/office/drawing/2014/main" id="{3B4BA4C4-5AF2-4137-913F-F4C7AF885090}"/>
              </a:ext>
            </a:extLst>
          </p:cNvPr>
          <p:cNvPicPr>
            <a:picLocks noChangeAspect="1"/>
          </p:cNvPicPr>
          <p:nvPr/>
        </p:nvPicPr>
        <p:blipFill>
          <a:blip r:embed="rId7"/>
          <a:stretch>
            <a:fillRect/>
          </a:stretch>
        </p:blipFill>
        <p:spPr>
          <a:xfrm>
            <a:off x="7807122" y="3788334"/>
            <a:ext cx="3580468" cy="2695305"/>
          </a:xfrm>
          <a:prstGeom prst="rect">
            <a:avLst/>
          </a:prstGeom>
          <a:noFill/>
          <a:ln w="41275">
            <a:solidFill>
              <a:srgbClr val="FFED00"/>
            </a:solidFill>
          </a:ln>
        </p:spPr>
      </p:pic>
      <p:sp>
        <p:nvSpPr>
          <p:cNvPr id="34" name="Tekstvak 33">
            <a:extLst>
              <a:ext uri="{FF2B5EF4-FFF2-40B4-BE49-F238E27FC236}">
                <a16:creationId xmlns:a16="http://schemas.microsoft.com/office/drawing/2014/main" id="{D9FEC316-5FA5-4BB1-AAAC-1ACED7C8545E}"/>
              </a:ext>
            </a:extLst>
          </p:cNvPr>
          <p:cNvSpPr txBox="1"/>
          <p:nvPr/>
        </p:nvSpPr>
        <p:spPr>
          <a:xfrm>
            <a:off x="44039" y="6431245"/>
            <a:ext cx="3184447"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a:t>
            </a:r>
            <a:r>
              <a:rPr lang="nl-BE" sz="1400" i="1" dirty="0" err="1">
                <a:solidFill>
                  <a:schemeClr val="bg1">
                    <a:lumMod val="65000"/>
                  </a:schemeClr>
                </a:solidFill>
                <a:latin typeface="FlandersArtSans-Regular" panose="00000500000000000000" pitchFamily="2" charset="0"/>
              </a:rPr>
              <a:t>Befimmo</a:t>
            </a:r>
            <a:endParaRPr lang="nl-BE" sz="1400" i="1" dirty="0">
              <a:solidFill>
                <a:schemeClr val="bg1">
                  <a:lumMod val="65000"/>
                </a:schemeClr>
              </a:solidFill>
              <a:latin typeface="FlandersArtSans-Regular" panose="00000500000000000000" pitchFamily="2" charset="0"/>
            </a:endParaRPr>
          </a:p>
        </p:txBody>
      </p:sp>
    </p:spTree>
    <p:custDataLst>
      <p:tags r:id="rId1"/>
    </p:custDataLst>
    <p:extLst>
      <p:ext uri="{BB962C8B-B14F-4D97-AF65-F5344CB8AC3E}">
        <p14:creationId xmlns:p14="http://schemas.microsoft.com/office/powerpoint/2010/main" val="3327582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DD8E731-E5DF-40B1-82D1-C1AC80C94B3A}"/>
              </a:ext>
            </a:extLst>
          </p:cNvPr>
          <p:cNvPicPr>
            <a:picLocks noChangeAspect="1"/>
          </p:cNvPicPr>
          <p:nvPr/>
        </p:nvPicPr>
        <p:blipFill>
          <a:blip r:embed="rId3"/>
          <a:stretch>
            <a:fillRect/>
          </a:stretch>
        </p:blipFill>
        <p:spPr>
          <a:xfrm>
            <a:off x="324604" y="230771"/>
            <a:ext cx="8927185" cy="6525765"/>
          </a:xfrm>
          <a:prstGeom prst="rect">
            <a:avLst/>
          </a:prstGeom>
        </p:spPr>
      </p:pic>
      <p:sp>
        <p:nvSpPr>
          <p:cNvPr id="8" name="Rechthoek 7">
            <a:extLst>
              <a:ext uri="{FF2B5EF4-FFF2-40B4-BE49-F238E27FC236}">
                <a16:creationId xmlns:a16="http://schemas.microsoft.com/office/drawing/2014/main" id="{6B827B2A-8093-49CA-BCA1-E4EE39550D9D}"/>
              </a:ext>
            </a:extLst>
          </p:cNvPr>
          <p:cNvSpPr/>
          <p:nvPr/>
        </p:nvSpPr>
        <p:spPr>
          <a:xfrm>
            <a:off x="10448970" y="-1"/>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45A59869-011A-4499-97B3-141B1275052F}"/>
              </a:ext>
            </a:extLst>
          </p:cNvPr>
          <p:cNvSpPr txBox="1">
            <a:spLocks/>
          </p:cNvSpPr>
          <p:nvPr/>
        </p:nvSpPr>
        <p:spPr>
          <a:xfrm>
            <a:off x="-1263811" y="38683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sz="4000">
                <a:latin typeface="FlandersArtSans-Medium" panose="00000600000000000000" pitchFamily="2" charset="0"/>
              </a:rPr>
              <a:t>Material flows</a:t>
            </a:r>
            <a:endParaRPr lang="nl-BE" sz="4000" dirty="0">
              <a:latin typeface="FlandersArtSans-Medium" panose="00000600000000000000" pitchFamily="2" charset="0"/>
            </a:endParaRPr>
          </a:p>
        </p:txBody>
      </p:sp>
      <p:sp>
        <p:nvSpPr>
          <p:cNvPr id="16" name="Rechthoek 15">
            <a:extLst>
              <a:ext uri="{FF2B5EF4-FFF2-40B4-BE49-F238E27FC236}">
                <a16:creationId xmlns:a16="http://schemas.microsoft.com/office/drawing/2014/main" id="{66CD12EF-9210-406D-A90A-88DA71FFFBA5}"/>
              </a:ext>
            </a:extLst>
          </p:cNvPr>
          <p:cNvSpPr/>
          <p:nvPr/>
        </p:nvSpPr>
        <p:spPr>
          <a:xfrm>
            <a:off x="2067193" y="1648075"/>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5ACA4ABE-B6D9-4704-B729-3068D48CE8F0}"/>
              </a:ext>
            </a:extLst>
          </p:cNvPr>
          <p:cNvSpPr txBox="1"/>
          <p:nvPr/>
        </p:nvSpPr>
        <p:spPr>
          <a:xfrm>
            <a:off x="8977745" y="6431245"/>
            <a:ext cx="3200806" cy="307777"/>
          </a:xfrm>
          <a:prstGeom prst="rect">
            <a:avLst/>
          </a:prstGeom>
          <a:noFill/>
        </p:spPr>
        <p:txBody>
          <a:bodyPr wrap="square" rtlCol="0">
            <a:spAutoFit/>
          </a:bodyPr>
          <a:lstStyle/>
          <a:p>
            <a:r>
              <a:rPr lang="nl-BE" sz="1400" i="1" dirty="0">
                <a:latin typeface="FlandersArtSans-Regular" panose="00000500000000000000" pitchFamily="2" charset="0"/>
              </a:rPr>
              <a:t>Afbeelding: 51N4E/Jaspers-Eyers/L’AUC</a:t>
            </a:r>
          </a:p>
        </p:txBody>
      </p:sp>
    </p:spTree>
    <p:custDataLst>
      <p:tags r:id="rId1"/>
    </p:custDataLst>
    <p:extLst>
      <p:ext uri="{BB962C8B-B14F-4D97-AF65-F5344CB8AC3E}">
        <p14:creationId xmlns:p14="http://schemas.microsoft.com/office/powerpoint/2010/main" val="162118123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1B26539-C30D-494E-BF15-957C15844614}"/>
              </a:ext>
            </a:extLst>
          </p:cNvPr>
          <p:cNvSpPr/>
          <p:nvPr/>
        </p:nvSpPr>
        <p:spPr>
          <a:xfrm>
            <a:off x="0" y="5595360"/>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Reuse potential</a:t>
            </a:r>
            <a:endParaRPr lang="nl-BE" sz="4000" dirty="0">
              <a:latin typeface="FlandersArtSans-Medium" panose="00000600000000000000" pitchFamily="2" charset="0"/>
            </a:endParaRP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inhoud 2">
            <a:extLst>
              <a:ext uri="{FF2B5EF4-FFF2-40B4-BE49-F238E27FC236}">
                <a16:creationId xmlns:a16="http://schemas.microsoft.com/office/drawing/2014/main" id="{DF9C09BF-CB79-4E93-ACC7-976FA298E734}"/>
              </a:ext>
            </a:extLst>
          </p:cNvPr>
          <p:cNvSpPr>
            <a:spLocks noGrp="1"/>
          </p:cNvSpPr>
          <p:nvPr>
            <p:ph idx="1"/>
          </p:nvPr>
        </p:nvSpPr>
        <p:spPr>
          <a:xfrm>
            <a:off x="843965" y="2637432"/>
            <a:ext cx="11024762" cy="2728444"/>
          </a:xfrm>
        </p:spPr>
        <p:txBody>
          <a:bodyPr>
            <a:noAutofit/>
          </a:bodyPr>
          <a:lstStyle/>
          <a:p>
            <a:pPr defTabSz="1076325">
              <a:buClr>
                <a:srgbClr val="FFEB00"/>
              </a:buClr>
              <a:tabLst>
                <a:tab pos="2058988" algn="l"/>
              </a:tabLst>
            </a:pPr>
            <a:r>
              <a:rPr lang="nl-BE" sz="2400" dirty="0" err="1">
                <a:solidFill>
                  <a:schemeClr val="tx1">
                    <a:lumMod val="50000"/>
                    <a:lumOff val="50000"/>
                  </a:schemeClr>
                </a:solidFill>
                <a:latin typeface="FlandersArtSans-Medium" panose="00000600000000000000" pitchFamily="2" charset="0"/>
                <a:ea typeface="+mj-ea"/>
                <a:cs typeface="+mj-cs"/>
              </a:rPr>
              <a:t>Preservation</a:t>
            </a:r>
            <a:r>
              <a:rPr lang="nl-BE" sz="2400" dirty="0">
                <a:latin typeface="FlandersArtSans-Regular" panose="00000500000000000000" pitchFamily="2" charset="0"/>
              </a:rPr>
              <a:t>	65%	</a:t>
            </a:r>
            <a:r>
              <a:rPr lang="nl-BE" sz="2400" dirty="0" err="1">
                <a:latin typeface="FlandersArtSans-Regular" panose="00000500000000000000" pitchFamily="2" charset="0"/>
              </a:rPr>
              <a:t>Structure</a:t>
            </a:r>
            <a:r>
              <a:rPr lang="nl-BE" sz="2400" dirty="0">
                <a:latin typeface="FlandersArtSans-Regular" panose="00000500000000000000" pitchFamily="2" charset="0"/>
              </a:rPr>
              <a:t> (</a:t>
            </a:r>
            <a:r>
              <a:rPr lang="nl-BE" sz="2400" dirty="0" err="1">
                <a:latin typeface="FlandersArtSans-Regular" panose="00000500000000000000" pitchFamily="2" charset="0"/>
              </a:rPr>
              <a:t>core</a:t>
            </a:r>
            <a:r>
              <a:rPr lang="nl-BE" sz="2400" dirty="0">
                <a:latin typeface="FlandersArtSans-Regular" panose="00000500000000000000" pitchFamily="2" charset="0"/>
              </a:rPr>
              <a:t> + basement)</a:t>
            </a:r>
          </a:p>
          <a:p>
            <a:pPr defTabSz="1076325">
              <a:buClr>
                <a:srgbClr val="FFEB00"/>
              </a:buClr>
              <a:tabLst>
                <a:tab pos="2058988" algn="l"/>
              </a:tabLst>
            </a:pPr>
            <a:r>
              <a:rPr lang="nl-BE" sz="2400" dirty="0" err="1">
                <a:solidFill>
                  <a:schemeClr val="tx1">
                    <a:lumMod val="50000"/>
                    <a:lumOff val="50000"/>
                  </a:schemeClr>
                </a:solidFill>
                <a:latin typeface="FlandersArtSans-Medium" panose="00000600000000000000" pitchFamily="2" charset="0"/>
                <a:ea typeface="+mj-ea"/>
                <a:cs typeface="+mj-cs"/>
              </a:rPr>
              <a:t>Reuse</a:t>
            </a:r>
            <a:r>
              <a:rPr lang="nl-BE" sz="2400" dirty="0">
                <a:latin typeface="FlandersArtSans-Regular" panose="00000500000000000000" pitchFamily="2" charset="0"/>
              </a:rPr>
              <a:t>	1%	</a:t>
            </a:r>
            <a:r>
              <a:rPr lang="nl-BE" sz="2400" dirty="0" err="1">
                <a:latin typeface="FlandersArtSans-Regular" panose="00000500000000000000" pitchFamily="2" charset="0"/>
              </a:rPr>
              <a:t>Mineral</a:t>
            </a:r>
            <a:r>
              <a:rPr lang="nl-BE" sz="2400" dirty="0">
                <a:latin typeface="FlandersArtSans-Regular" panose="00000500000000000000" pitchFamily="2" charset="0"/>
              </a:rPr>
              <a:t> </a:t>
            </a:r>
            <a:r>
              <a:rPr lang="nl-BE" sz="2400" dirty="0" err="1">
                <a:latin typeface="FlandersArtSans-Regular" panose="00000500000000000000" pitchFamily="2" charset="0"/>
              </a:rPr>
              <a:t>wool</a:t>
            </a:r>
            <a:r>
              <a:rPr lang="nl-BE" sz="2400" dirty="0">
                <a:latin typeface="FlandersArtSans-Regular" panose="00000500000000000000" pitchFamily="2" charset="0"/>
              </a:rPr>
              <a:t>, </a:t>
            </a:r>
            <a:r>
              <a:rPr lang="nl-BE" sz="2400" dirty="0" err="1">
                <a:latin typeface="FlandersArtSans-Regular" panose="00000500000000000000" pitchFamily="2" charset="0"/>
              </a:rPr>
              <a:t>natural</a:t>
            </a:r>
            <a:r>
              <a:rPr lang="nl-BE" sz="2400" dirty="0">
                <a:latin typeface="FlandersArtSans-Regular" panose="00000500000000000000" pitchFamily="2" charset="0"/>
              </a:rPr>
              <a:t> </a:t>
            </a:r>
            <a:r>
              <a:rPr lang="nl-BE" sz="2400" dirty="0" err="1">
                <a:latin typeface="FlandersArtSans-Regular" panose="00000500000000000000" pitchFamily="2" charset="0"/>
              </a:rPr>
              <a:t>stone</a:t>
            </a:r>
            <a:r>
              <a:rPr lang="nl-BE" sz="2400" dirty="0">
                <a:latin typeface="FlandersArtSans-Regular" panose="00000500000000000000" pitchFamily="2" charset="0"/>
              </a:rPr>
              <a:t>, </a:t>
            </a:r>
            <a:r>
              <a:rPr lang="nl-BE" sz="2400" dirty="0" err="1">
                <a:latin typeface="FlandersArtSans-Regular" panose="00000500000000000000" pitchFamily="2" charset="0"/>
              </a:rPr>
              <a:t>Raised</a:t>
            </a:r>
            <a:r>
              <a:rPr lang="nl-BE" sz="2400" dirty="0">
                <a:latin typeface="FlandersArtSans-Regular" panose="00000500000000000000" pitchFamily="2" charset="0"/>
              </a:rPr>
              <a:t> </a:t>
            </a:r>
            <a:r>
              <a:rPr lang="nl-BE" sz="2400" dirty="0" err="1">
                <a:latin typeface="FlandersArtSans-Regular" panose="00000500000000000000" pitchFamily="2" charset="0"/>
              </a:rPr>
              <a:t>floors</a:t>
            </a:r>
            <a:r>
              <a:rPr lang="nl-BE" sz="2400" dirty="0">
                <a:latin typeface="FlandersArtSans-Regular" panose="00000500000000000000" pitchFamily="2" charset="0"/>
              </a:rPr>
              <a:t>,…</a:t>
            </a:r>
          </a:p>
          <a:p>
            <a:pPr defTabSz="1030288">
              <a:buClr>
                <a:srgbClr val="FFEB00"/>
              </a:buClr>
            </a:pPr>
            <a:r>
              <a:rPr lang="nl-BE" sz="2400" dirty="0">
                <a:solidFill>
                  <a:schemeClr val="tx1">
                    <a:lumMod val="50000"/>
                    <a:lumOff val="50000"/>
                  </a:schemeClr>
                </a:solidFill>
                <a:latin typeface="FlandersArtSans-Medium" panose="00000600000000000000" pitchFamily="2" charset="0"/>
                <a:ea typeface="+mj-ea"/>
                <a:cs typeface="+mj-cs"/>
              </a:rPr>
              <a:t>Recycling</a:t>
            </a:r>
            <a:r>
              <a:rPr lang="nl-BE" sz="2400" dirty="0">
                <a:latin typeface="FlandersArtSans-Regular" panose="00000500000000000000" pitchFamily="2" charset="0"/>
              </a:rPr>
              <a:t>	30%	 </a:t>
            </a:r>
            <a:r>
              <a:rPr lang="nl-BE" sz="2400" dirty="0" err="1">
                <a:latin typeface="FlandersArtSans-Regular" panose="00000500000000000000" pitchFamily="2" charset="0"/>
              </a:rPr>
              <a:t>Glass</a:t>
            </a:r>
            <a:r>
              <a:rPr lang="nl-BE" sz="2400" dirty="0">
                <a:latin typeface="FlandersArtSans-Regular" panose="00000500000000000000" pitchFamily="2" charset="0"/>
              </a:rPr>
              <a:t>, aluminium, concrete</a:t>
            </a:r>
          </a:p>
          <a:p>
            <a:pPr defTabSz="1028700">
              <a:buClr>
                <a:srgbClr val="FFEB00"/>
              </a:buClr>
              <a:tabLst>
                <a:tab pos="1524000" algn="l"/>
              </a:tabLst>
            </a:pPr>
            <a:r>
              <a:rPr lang="nl-BE" sz="2400" dirty="0" err="1">
                <a:solidFill>
                  <a:schemeClr val="tx1">
                    <a:lumMod val="50000"/>
                    <a:lumOff val="50000"/>
                  </a:schemeClr>
                </a:solidFill>
                <a:latin typeface="FlandersArtSans-Medium" panose="00000600000000000000" pitchFamily="2" charset="0"/>
                <a:ea typeface="+mj-ea"/>
                <a:cs typeface="+mj-cs"/>
              </a:rPr>
              <a:t>Landfill</a:t>
            </a:r>
            <a:r>
              <a:rPr lang="nl-BE" sz="2400" dirty="0">
                <a:latin typeface="FlandersArtSans-Regular" panose="00000500000000000000" pitchFamily="2" charset="0"/>
              </a:rPr>
              <a:t>		5%	 </a:t>
            </a:r>
            <a:r>
              <a:rPr lang="en-US" sz="2400" dirty="0">
                <a:latin typeface="FlandersArtSans-Regular" panose="00000500000000000000" pitchFamily="2" charset="0"/>
              </a:rPr>
              <a:t>Hazardous substances (asbestos)</a:t>
            </a:r>
            <a:endParaRPr lang="nl-BE" sz="2400" dirty="0">
              <a:latin typeface="FlandersArtSans-Regular" panose="00000500000000000000" pitchFamily="2" charset="0"/>
            </a:endParaRPr>
          </a:p>
        </p:txBody>
      </p:sp>
    </p:spTree>
    <p:custDataLst>
      <p:tags r:id="rId1"/>
    </p:custDataLst>
    <p:extLst>
      <p:ext uri="{BB962C8B-B14F-4D97-AF65-F5344CB8AC3E}">
        <p14:creationId xmlns:p14="http://schemas.microsoft.com/office/powerpoint/2010/main" val="30474841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p:txBody>
          <a:bodyPr>
            <a:normAutofit/>
          </a:bodyPr>
          <a:lstStyle/>
          <a:p>
            <a:r>
              <a:rPr lang="en-US" sz="4000" dirty="0">
                <a:latin typeface="FlandersArtSans-Medium" panose="00000600000000000000" pitchFamily="2" charset="0"/>
              </a:rPr>
              <a:t>HFB: active partner in the field of </a:t>
            </a:r>
            <a:br>
              <a:rPr lang="en-US" sz="4000" dirty="0">
                <a:latin typeface="FlandersArtSans-Medium" panose="00000600000000000000" pitchFamily="2" charset="0"/>
              </a:rPr>
            </a:br>
            <a:r>
              <a:rPr lang="en-US" sz="4000" dirty="0">
                <a:latin typeface="FlandersArtSans-Medium" panose="00000600000000000000" pitchFamily="2" charset="0"/>
              </a:rPr>
              <a:t>sustainability in the construction sector</a:t>
            </a:r>
            <a:endParaRPr lang="nl-BE" sz="4000" dirty="0">
              <a:latin typeface="FlandersArtSans-Medium" panose="00000600000000000000" pitchFamily="2" charset="0"/>
            </a:endParaRPr>
          </a:p>
        </p:txBody>
      </p:sp>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838200" y="2535960"/>
            <a:ext cx="10515600" cy="2450811"/>
          </a:xfrm>
        </p:spPr>
        <p:txBody>
          <a:bodyPr>
            <a:normAutofit/>
          </a:bodyPr>
          <a:lstStyle/>
          <a:p>
            <a:pPr>
              <a:buClr>
                <a:srgbClr val="FFEB00"/>
              </a:buClr>
            </a:pPr>
            <a:r>
              <a:rPr lang="en-US" sz="2400" dirty="0">
                <a:latin typeface="FlandersArtSans-Regular" panose="00000500000000000000" pitchFamily="2" charset="0"/>
              </a:rPr>
              <a:t>Technical Committee 'Smart and sustainable buildings' (WTCB)
Smart buildings in use (WTCB)
Green Deal Circular Construction: pilot project, </a:t>
            </a:r>
            <a:r>
              <a:rPr lang="en-US" sz="2400" dirty="0" err="1">
                <a:latin typeface="FlandersArtSans-Regular" panose="00000500000000000000" pitchFamily="2" charset="0"/>
              </a:rPr>
              <a:t>compas</a:t>
            </a:r>
            <a:r>
              <a:rPr lang="en-US" sz="2400" dirty="0">
                <a:latin typeface="FlandersArtSans-Regular" panose="00000500000000000000" pitchFamily="2" charset="0"/>
              </a:rPr>
              <a:t> group
Living Lab Circular Concrete
…</a:t>
            </a:r>
            <a:endParaRPr lang="nl-BE" sz="3200" dirty="0"/>
          </a:p>
        </p:txBody>
      </p:sp>
      <p:sp>
        <p:nvSpPr>
          <p:cNvPr id="4" name="Rechthoek 3">
            <a:extLst>
              <a:ext uri="{FF2B5EF4-FFF2-40B4-BE49-F238E27FC236}">
                <a16:creationId xmlns:a16="http://schemas.microsoft.com/office/drawing/2014/main" id="{1DCA5B4D-6F13-491C-A387-E055E5C322DB}"/>
              </a:ext>
            </a:extLst>
          </p:cNvPr>
          <p:cNvSpPr/>
          <p:nvPr/>
        </p:nvSpPr>
        <p:spPr>
          <a:xfrm>
            <a:off x="937352" y="1601512"/>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097D697A-CEAD-45A2-BBFD-483C414805F1}"/>
              </a:ext>
            </a:extLst>
          </p:cNvPr>
          <p:cNvSpPr/>
          <p:nvPr/>
        </p:nvSpPr>
        <p:spPr>
          <a:xfrm>
            <a:off x="10448970"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388688858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1B26539-C30D-494E-BF15-957C15844614}"/>
              </a:ext>
            </a:extLst>
          </p:cNvPr>
          <p:cNvSpPr/>
          <p:nvPr/>
        </p:nvSpPr>
        <p:spPr>
          <a:xfrm>
            <a:off x="0" y="3249323"/>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Repurposed materials</a:t>
            </a:r>
            <a:endParaRPr lang="nl-BE" sz="4000" dirty="0">
              <a:latin typeface="FlandersArtSans-Medium" panose="00000600000000000000" pitchFamily="2" charset="0"/>
            </a:endParaRP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a:extLst>
              <a:ext uri="{FF2B5EF4-FFF2-40B4-BE49-F238E27FC236}">
                <a16:creationId xmlns:a16="http://schemas.microsoft.com/office/drawing/2014/main" id="{A2C8600F-7043-4821-AD33-284D90041502}"/>
              </a:ext>
            </a:extLst>
          </p:cNvPr>
          <p:cNvSpPr txBox="1">
            <a:spLocks/>
          </p:cNvSpPr>
          <p:nvPr/>
        </p:nvSpPr>
        <p:spPr>
          <a:xfrm>
            <a:off x="1003453" y="1399142"/>
            <a:ext cx="6215544" cy="6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50000"/>
                    <a:lumOff val="50000"/>
                  </a:schemeClr>
                </a:solidFill>
                <a:latin typeface="FlandersArtSans-Medium" panose="00000600000000000000" pitchFamily="2" charset="0"/>
              </a:rPr>
              <a:t>(in/ex situ: 1% of total building weight)</a:t>
            </a:r>
            <a:endParaRPr lang="nl-BE" sz="2400" dirty="0">
              <a:solidFill>
                <a:schemeClr val="tx1">
                  <a:lumMod val="50000"/>
                  <a:lumOff val="50000"/>
                </a:schemeClr>
              </a:solidFill>
              <a:latin typeface="FlandersArtSans-Medium" panose="00000600000000000000" pitchFamily="2" charset="0"/>
            </a:endParaRPr>
          </a:p>
        </p:txBody>
      </p:sp>
      <p:pic>
        <p:nvPicPr>
          <p:cNvPr id="9" name="Content Placeholder 9">
            <a:extLst>
              <a:ext uri="{FF2B5EF4-FFF2-40B4-BE49-F238E27FC236}">
                <a16:creationId xmlns:a16="http://schemas.microsoft.com/office/drawing/2014/main" id="{20EA6678-7667-4D87-8AE5-DC953B3C1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91" y="2313755"/>
            <a:ext cx="2018391" cy="1511802"/>
          </a:xfrm>
          <a:prstGeom prst="rect">
            <a:avLst/>
          </a:prstGeom>
        </p:spPr>
      </p:pic>
      <p:pic>
        <p:nvPicPr>
          <p:cNvPr id="10" name="Picture 16">
            <a:extLst>
              <a:ext uri="{FF2B5EF4-FFF2-40B4-BE49-F238E27FC236}">
                <a16:creationId xmlns:a16="http://schemas.microsoft.com/office/drawing/2014/main" id="{E602C4D3-696F-4196-814A-FF4BF96D8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276" y="2313755"/>
            <a:ext cx="2015738" cy="1511802"/>
          </a:xfrm>
          <a:prstGeom prst="rect">
            <a:avLst/>
          </a:prstGeom>
        </p:spPr>
      </p:pic>
      <p:pic>
        <p:nvPicPr>
          <p:cNvPr id="11" name="Picture 25">
            <a:extLst>
              <a:ext uri="{FF2B5EF4-FFF2-40B4-BE49-F238E27FC236}">
                <a16:creationId xmlns:a16="http://schemas.microsoft.com/office/drawing/2014/main" id="{3B3830BA-8143-4665-9E85-3A0F0B6790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4527" y="2313755"/>
            <a:ext cx="2014720" cy="1511802"/>
          </a:xfrm>
          <a:prstGeom prst="rect">
            <a:avLst/>
          </a:prstGeom>
        </p:spPr>
      </p:pic>
      <p:pic>
        <p:nvPicPr>
          <p:cNvPr id="12" name="Picture 35">
            <a:extLst>
              <a:ext uri="{FF2B5EF4-FFF2-40B4-BE49-F238E27FC236}">
                <a16:creationId xmlns:a16="http://schemas.microsoft.com/office/drawing/2014/main" id="{EA133D9D-3F43-408C-B096-278262007B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023" y="2313755"/>
            <a:ext cx="2015738" cy="1511802"/>
          </a:xfrm>
          <a:prstGeom prst="rect">
            <a:avLst/>
          </a:prstGeom>
        </p:spPr>
      </p:pic>
      <p:pic>
        <p:nvPicPr>
          <p:cNvPr id="13" name="Picture 6">
            <a:extLst>
              <a:ext uri="{FF2B5EF4-FFF2-40B4-BE49-F238E27FC236}">
                <a16:creationId xmlns:a16="http://schemas.microsoft.com/office/drawing/2014/main" id="{1C396BAE-8672-4EB6-8186-3C8A72019F2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9935810" y="2344716"/>
            <a:ext cx="1511802" cy="1449882"/>
          </a:xfrm>
          <a:prstGeom prst="rect">
            <a:avLst/>
          </a:prstGeom>
        </p:spPr>
      </p:pic>
      <p:pic>
        <p:nvPicPr>
          <p:cNvPr id="14" name="Picture 29">
            <a:extLst>
              <a:ext uri="{FF2B5EF4-FFF2-40B4-BE49-F238E27FC236}">
                <a16:creationId xmlns:a16="http://schemas.microsoft.com/office/drawing/2014/main" id="{A4C19858-A51A-4236-8C86-37D66B3B0E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2091" y="4785344"/>
            <a:ext cx="2011558" cy="1495467"/>
          </a:xfrm>
          <a:prstGeom prst="rect">
            <a:avLst/>
          </a:prstGeom>
        </p:spPr>
      </p:pic>
      <p:pic>
        <p:nvPicPr>
          <p:cNvPr id="15" name="Picture 31">
            <a:extLst>
              <a:ext uri="{FF2B5EF4-FFF2-40B4-BE49-F238E27FC236}">
                <a16:creationId xmlns:a16="http://schemas.microsoft.com/office/drawing/2014/main" id="{93371ADE-A086-4A9F-AAE7-B1592B8E763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1639" y="4795700"/>
            <a:ext cx="1993956" cy="1495467"/>
          </a:xfrm>
          <a:prstGeom prst="rect">
            <a:avLst/>
          </a:prstGeom>
        </p:spPr>
      </p:pic>
      <p:pic>
        <p:nvPicPr>
          <p:cNvPr id="16" name="Picture 33">
            <a:extLst>
              <a:ext uri="{FF2B5EF4-FFF2-40B4-BE49-F238E27FC236}">
                <a16:creationId xmlns:a16="http://schemas.microsoft.com/office/drawing/2014/main" id="{3EB49229-859B-457F-B0BD-65A3188488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53586" y="4785344"/>
            <a:ext cx="2001573" cy="1501180"/>
          </a:xfrm>
          <a:prstGeom prst="rect">
            <a:avLst/>
          </a:prstGeom>
        </p:spPr>
      </p:pic>
      <p:pic>
        <p:nvPicPr>
          <p:cNvPr id="17" name="Picture 38">
            <a:extLst>
              <a:ext uri="{FF2B5EF4-FFF2-40B4-BE49-F238E27FC236}">
                <a16:creationId xmlns:a16="http://schemas.microsoft.com/office/drawing/2014/main" id="{EFB9CE46-18D7-46E2-A6A2-ED155578E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7769009" y="4820508"/>
            <a:ext cx="1489577" cy="1419247"/>
          </a:xfrm>
          <a:prstGeom prst="rect">
            <a:avLst/>
          </a:prstGeom>
        </p:spPr>
      </p:pic>
      <p:pic>
        <p:nvPicPr>
          <p:cNvPr id="18" name="Picture 15">
            <a:extLst>
              <a:ext uri="{FF2B5EF4-FFF2-40B4-BE49-F238E27FC236}">
                <a16:creationId xmlns:a16="http://schemas.microsoft.com/office/drawing/2014/main" id="{05036ED6-3958-431B-A302-C1C3E0A651E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452987" y="4785344"/>
            <a:ext cx="1983944" cy="1487958"/>
          </a:xfrm>
          <a:prstGeom prst="rect">
            <a:avLst/>
          </a:prstGeom>
        </p:spPr>
      </p:pic>
      <p:sp>
        <p:nvSpPr>
          <p:cNvPr id="19" name="TextBox 7">
            <a:extLst>
              <a:ext uri="{FF2B5EF4-FFF2-40B4-BE49-F238E27FC236}">
                <a16:creationId xmlns:a16="http://schemas.microsoft.com/office/drawing/2014/main" id="{2370CD32-5D11-40B8-AD12-F8358CEE653B}"/>
              </a:ext>
            </a:extLst>
          </p:cNvPr>
          <p:cNvSpPr txBox="1"/>
          <p:nvPr/>
        </p:nvSpPr>
        <p:spPr bwMode="gray">
          <a:xfrm>
            <a:off x="912091" y="4012003"/>
            <a:ext cx="2018391" cy="375703"/>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Insulation (20.000 m2), 66 ton </a:t>
            </a:r>
          </a:p>
        </p:txBody>
      </p:sp>
      <p:sp>
        <p:nvSpPr>
          <p:cNvPr id="21" name="TextBox 11">
            <a:extLst>
              <a:ext uri="{FF2B5EF4-FFF2-40B4-BE49-F238E27FC236}">
                <a16:creationId xmlns:a16="http://schemas.microsoft.com/office/drawing/2014/main" id="{1A7869A0-757D-4331-9F00-5CC5F9EA984E}"/>
              </a:ext>
            </a:extLst>
          </p:cNvPr>
          <p:cNvSpPr txBox="1"/>
          <p:nvPr/>
        </p:nvSpPr>
        <p:spPr bwMode="gray">
          <a:xfrm>
            <a:off x="3154527" y="4012003"/>
            <a:ext cx="2014720" cy="286871"/>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Carpet Tiles (6.800m2), 41 ton </a:t>
            </a:r>
          </a:p>
        </p:txBody>
      </p:sp>
      <p:sp>
        <p:nvSpPr>
          <p:cNvPr id="22" name="TextBox 14">
            <a:extLst>
              <a:ext uri="{FF2B5EF4-FFF2-40B4-BE49-F238E27FC236}">
                <a16:creationId xmlns:a16="http://schemas.microsoft.com/office/drawing/2014/main" id="{2F53B695-A581-491B-99EA-D9D8A8B61EED}"/>
              </a:ext>
            </a:extLst>
          </p:cNvPr>
          <p:cNvSpPr txBox="1"/>
          <p:nvPr/>
        </p:nvSpPr>
        <p:spPr bwMode="gray">
          <a:xfrm>
            <a:off x="5425276" y="4012003"/>
            <a:ext cx="2015738" cy="375703"/>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Partition wood panels (40.000m2), 475 ton </a:t>
            </a:r>
          </a:p>
        </p:txBody>
      </p:sp>
      <p:sp>
        <p:nvSpPr>
          <p:cNvPr id="23" name="TextBox 17">
            <a:extLst>
              <a:ext uri="{FF2B5EF4-FFF2-40B4-BE49-F238E27FC236}">
                <a16:creationId xmlns:a16="http://schemas.microsoft.com/office/drawing/2014/main" id="{07F20A16-8C14-4DFA-AF09-EA4919B56CAF}"/>
              </a:ext>
            </a:extLst>
          </p:cNvPr>
          <p:cNvSpPr txBox="1"/>
          <p:nvPr/>
        </p:nvSpPr>
        <p:spPr bwMode="gray">
          <a:xfrm>
            <a:off x="883781" y="6424374"/>
            <a:ext cx="2011558" cy="385169"/>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Roof Tiles (4.975m2), 636 ton</a:t>
            </a:r>
          </a:p>
        </p:txBody>
      </p:sp>
      <p:sp>
        <p:nvSpPr>
          <p:cNvPr id="24" name="TextBox 20">
            <a:extLst>
              <a:ext uri="{FF2B5EF4-FFF2-40B4-BE49-F238E27FC236}">
                <a16:creationId xmlns:a16="http://schemas.microsoft.com/office/drawing/2014/main" id="{E0184030-6DFC-4FD0-953F-B5061B35E104}"/>
              </a:ext>
            </a:extLst>
          </p:cNvPr>
          <p:cNvSpPr txBox="1"/>
          <p:nvPr/>
        </p:nvSpPr>
        <p:spPr bwMode="gray">
          <a:xfrm>
            <a:off x="3171340" y="6424374"/>
            <a:ext cx="1993956" cy="286871"/>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Raised Floors (6.800m2), </a:t>
            </a:r>
            <a:br>
              <a:rPr lang="de-DE" sz="1200" dirty="0">
                <a:solidFill>
                  <a:srgbClr val="404040"/>
                </a:solidFill>
                <a:latin typeface="FlandersArtSans-Regular" panose="00000500000000000000" pitchFamily="2" charset="0"/>
              </a:rPr>
            </a:br>
            <a:r>
              <a:rPr lang="de-DE" sz="1200" dirty="0">
                <a:solidFill>
                  <a:srgbClr val="404040"/>
                </a:solidFill>
                <a:latin typeface="FlandersArtSans-Regular" panose="00000500000000000000" pitchFamily="2" charset="0"/>
              </a:rPr>
              <a:t>240 ton </a:t>
            </a:r>
          </a:p>
        </p:txBody>
      </p:sp>
      <p:sp>
        <p:nvSpPr>
          <p:cNvPr id="25" name="TextBox 23">
            <a:extLst>
              <a:ext uri="{FF2B5EF4-FFF2-40B4-BE49-F238E27FC236}">
                <a16:creationId xmlns:a16="http://schemas.microsoft.com/office/drawing/2014/main" id="{D10A922D-434C-4317-B257-26D56C194E4C}"/>
              </a:ext>
            </a:extLst>
          </p:cNvPr>
          <p:cNvSpPr txBox="1"/>
          <p:nvPr/>
        </p:nvSpPr>
        <p:spPr bwMode="gray">
          <a:xfrm>
            <a:off x="5513768" y="6424374"/>
            <a:ext cx="2001573" cy="444835"/>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Wood Panels (2.860 stucks), </a:t>
            </a:r>
            <a:br>
              <a:rPr lang="de-DE" sz="1200" dirty="0">
                <a:solidFill>
                  <a:srgbClr val="404040"/>
                </a:solidFill>
                <a:latin typeface="FlandersArtSans-Regular" panose="00000500000000000000" pitchFamily="2" charset="0"/>
              </a:rPr>
            </a:br>
            <a:r>
              <a:rPr lang="de-DE" sz="1200" dirty="0">
                <a:solidFill>
                  <a:srgbClr val="404040"/>
                </a:solidFill>
                <a:latin typeface="FlandersArtSans-Regular" panose="00000500000000000000" pitchFamily="2" charset="0"/>
              </a:rPr>
              <a:t>36 ton</a:t>
            </a:r>
          </a:p>
        </p:txBody>
      </p:sp>
      <p:sp>
        <p:nvSpPr>
          <p:cNvPr id="26" name="TextBox 36">
            <a:extLst>
              <a:ext uri="{FF2B5EF4-FFF2-40B4-BE49-F238E27FC236}">
                <a16:creationId xmlns:a16="http://schemas.microsoft.com/office/drawing/2014/main" id="{ED0FD225-E823-40A9-8D9C-521FCC02B70E}"/>
              </a:ext>
            </a:extLst>
          </p:cNvPr>
          <p:cNvSpPr txBox="1"/>
          <p:nvPr/>
        </p:nvSpPr>
        <p:spPr bwMode="gray">
          <a:xfrm>
            <a:off x="7696023" y="4012003"/>
            <a:ext cx="2015738" cy="444835"/>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Mineral Tiles (35.000m2), 78 ton</a:t>
            </a:r>
          </a:p>
        </p:txBody>
      </p:sp>
      <p:sp>
        <p:nvSpPr>
          <p:cNvPr id="27" name="TextBox 39">
            <a:extLst>
              <a:ext uri="{FF2B5EF4-FFF2-40B4-BE49-F238E27FC236}">
                <a16:creationId xmlns:a16="http://schemas.microsoft.com/office/drawing/2014/main" id="{4F380FB8-AD43-4D3B-A105-9DBA6E0A98D3}"/>
              </a:ext>
            </a:extLst>
          </p:cNvPr>
          <p:cNvSpPr txBox="1"/>
          <p:nvPr/>
        </p:nvSpPr>
        <p:spPr bwMode="gray">
          <a:xfrm>
            <a:off x="7775864" y="6424374"/>
            <a:ext cx="1419247" cy="286871"/>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Flatglass (14.000m2), 577 ton</a:t>
            </a:r>
          </a:p>
        </p:txBody>
      </p:sp>
      <p:sp>
        <p:nvSpPr>
          <p:cNvPr id="28" name="TextBox 27">
            <a:extLst>
              <a:ext uri="{FF2B5EF4-FFF2-40B4-BE49-F238E27FC236}">
                <a16:creationId xmlns:a16="http://schemas.microsoft.com/office/drawing/2014/main" id="{3D726683-56EB-45B0-B3ED-99EC04F7648F}"/>
              </a:ext>
            </a:extLst>
          </p:cNvPr>
          <p:cNvSpPr txBox="1"/>
          <p:nvPr/>
        </p:nvSpPr>
        <p:spPr bwMode="gray">
          <a:xfrm>
            <a:off x="9834875" y="4012003"/>
            <a:ext cx="1713673" cy="579557"/>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Stone Tiles (1.800m2), </a:t>
            </a:r>
            <a:br>
              <a:rPr lang="de-DE" sz="1200" dirty="0">
                <a:solidFill>
                  <a:srgbClr val="404040"/>
                </a:solidFill>
                <a:latin typeface="FlandersArtSans-Regular" panose="00000500000000000000" pitchFamily="2" charset="0"/>
              </a:rPr>
            </a:br>
            <a:r>
              <a:rPr lang="de-DE" sz="1200" dirty="0">
                <a:solidFill>
                  <a:srgbClr val="404040"/>
                </a:solidFill>
                <a:latin typeface="FlandersArtSans-Regular" panose="00000500000000000000" pitchFamily="2" charset="0"/>
              </a:rPr>
              <a:t>123 ton</a:t>
            </a:r>
          </a:p>
        </p:txBody>
      </p:sp>
      <p:sp>
        <p:nvSpPr>
          <p:cNvPr id="29" name="TextBox 32">
            <a:extLst>
              <a:ext uri="{FF2B5EF4-FFF2-40B4-BE49-F238E27FC236}">
                <a16:creationId xmlns:a16="http://schemas.microsoft.com/office/drawing/2014/main" id="{129BE850-84A7-4E5C-B234-6B2BFCDFDC8E}"/>
              </a:ext>
            </a:extLst>
          </p:cNvPr>
          <p:cNvSpPr txBox="1"/>
          <p:nvPr/>
        </p:nvSpPr>
        <p:spPr bwMode="gray">
          <a:xfrm>
            <a:off x="9513169" y="6424374"/>
            <a:ext cx="1983944" cy="444835"/>
          </a:xfrm>
          <a:prstGeom prst="rect">
            <a:avLst/>
          </a:prstGeom>
          <a:noFill/>
          <a:ln w="12700">
            <a:noFill/>
          </a:ln>
        </p:spPr>
        <p:txBody>
          <a:bodyPr vert="horz" wrap="square" lIns="0" tIns="0" rIns="0" bIns="0" rtlCol="0">
            <a:noAutofit/>
          </a:bodyPr>
          <a:lstStyle/>
          <a:p>
            <a:pPr algn="ctr" defTabSz="685766">
              <a:spcBef>
                <a:spcPts val="300"/>
              </a:spcBef>
              <a:spcAft>
                <a:spcPts val="300"/>
              </a:spcAft>
            </a:pPr>
            <a:r>
              <a:rPr lang="de-DE" sz="1200" dirty="0">
                <a:solidFill>
                  <a:srgbClr val="404040"/>
                </a:solidFill>
                <a:latin typeface="FlandersArtSans-Regular" panose="00000500000000000000" pitchFamily="2" charset="0"/>
              </a:rPr>
              <a:t>Furnitures 59 ton</a:t>
            </a:r>
          </a:p>
        </p:txBody>
      </p:sp>
      <p:sp>
        <p:nvSpPr>
          <p:cNvPr id="30" name="Tekstvak 29">
            <a:extLst>
              <a:ext uri="{FF2B5EF4-FFF2-40B4-BE49-F238E27FC236}">
                <a16:creationId xmlns:a16="http://schemas.microsoft.com/office/drawing/2014/main" id="{9D719B40-0F9A-4B8A-9F29-A5F80C7C1889}"/>
              </a:ext>
            </a:extLst>
          </p:cNvPr>
          <p:cNvSpPr txBox="1"/>
          <p:nvPr/>
        </p:nvSpPr>
        <p:spPr>
          <a:xfrm>
            <a:off x="10218287" y="111025"/>
            <a:ext cx="1973713"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Befimmo</a:t>
            </a:r>
          </a:p>
        </p:txBody>
      </p:sp>
    </p:spTree>
    <p:custDataLst>
      <p:tags r:id="rId1"/>
    </p:custDataLst>
    <p:extLst>
      <p:ext uri="{BB962C8B-B14F-4D97-AF65-F5344CB8AC3E}">
        <p14:creationId xmlns:p14="http://schemas.microsoft.com/office/powerpoint/2010/main" val="219138268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009E64C7-9A2D-4D7D-82D0-4906094D58AD}"/>
              </a:ext>
            </a:extLst>
          </p:cNvPr>
          <p:cNvPicPr>
            <a:picLocks noChangeAspect="1"/>
          </p:cNvPicPr>
          <p:nvPr/>
        </p:nvPicPr>
        <p:blipFill rotWithShape="1">
          <a:blip r:embed="rId4"/>
          <a:srcRect t="7279" r="2" b="29612"/>
          <a:stretch/>
        </p:blipFill>
        <p:spPr>
          <a:xfrm>
            <a:off x="9402195" y="-2"/>
            <a:ext cx="2745766" cy="2228757"/>
          </a:xfrm>
          <a:prstGeom prst="rect">
            <a:avLst/>
          </a:prstGeom>
        </p:spPr>
      </p:pic>
      <p:pic>
        <p:nvPicPr>
          <p:cNvPr id="19" name="Afbeelding 18">
            <a:extLst>
              <a:ext uri="{FF2B5EF4-FFF2-40B4-BE49-F238E27FC236}">
                <a16:creationId xmlns:a16="http://schemas.microsoft.com/office/drawing/2014/main" id="{E197761F-1E90-48A9-8006-2467368307C5}"/>
              </a:ext>
            </a:extLst>
          </p:cNvPr>
          <p:cNvPicPr>
            <a:picLocks noChangeAspect="1"/>
          </p:cNvPicPr>
          <p:nvPr/>
        </p:nvPicPr>
        <p:blipFill rotWithShape="1">
          <a:blip r:embed="rId5"/>
          <a:srcRect t="1492" r="-6" b="7020"/>
          <a:stretch/>
        </p:blipFill>
        <p:spPr>
          <a:xfrm>
            <a:off x="9402195" y="2400474"/>
            <a:ext cx="2742158" cy="2057043"/>
          </a:xfrm>
          <a:prstGeom prst="rect">
            <a:avLst/>
          </a:prstGeom>
        </p:spPr>
      </p:pic>
      <p:pic>
        <p:nvPicPr>
          <p:cNvPr id="17" name="Afbeelding 16">
            <a:extLst>
              <a:ext uri="{FF2B5EF4-FFF2-40B4-BE49-F238E27FC236}">
                <a16:creationId xmlns:a16="http://schemas.microsoft.com/office/drawing/2014/main" id="{91E255D4-25FB-4598-862E-6D092A2E7D97}"/>
              </a:ext>
            </a:extLst>
          </p:cNvPr>
          <p:cNvPicPr>
            <a:picLocks noChangeAspect="1"/>
          </p:cNvPicPr>
          <p:nvPr/>
        </p:nvPicPr>
        <p:blipFill rotWithShape="1">
          <a:blip r:embed="rId6"/>
          <a:srcRect t="15644"/>
          <a:stretch/>
        </p:blipFill>
        <p:spPr>
          <a:xfrm>
            <a:off x="4657343" y="9246"/>
            <a:ext cx="4614002" cy="3337539"/>
          </a:xfrm>
          <a:prstGeom prst="rect">
            <a:avLst/>
          </a:prstGeom>
        </p:spPr>
      </p:pic>
      <p:pic>
        <p:nvPicPr>
          <p:cNvPr id="20" name="Afbeelding 19">
            <a:extLst>
              <a:ext uri="{FF2B5EF4-FFF2-40B4-BE49-F238E27FC236}">
                <a16:creationId xmlns:a16="http://schemas.microsoft.com/office/drawing/2014/main" id="{EFFC7926-E598-4DEA-A4FD-B395D2254403}"/>
              </a:ext>
            </a:extLst>
          </p:cNvPr>
          <p:cNvPicPr>
            <a:picLocks noChangeAspect="1"/>
          </p:cNvPicPr>
          <p:nvPr/>
        </p:nvPicPr>
        <p:blipFill rotWithShape="1">
          <a:blip r:embed="rId7"/>
          <a:srcRect t="1011" r="-6" b="-6"/>
          <a:stretch/>
        </p:blipFill>
        <p:spPr>
          <a:xfrm>
            <a:off x="9398479" y="4629236"/>
            <a:ext cx="2745764" cy="2228764"/>
          </a:xfrm>
          <a:prstGeom prst="rect">
            <a:avLst/>
          </a:prstGeom>
        </p:spPr>
      </p:pic>
      <p:pic>
        <p:nvPicPr>
          <p:cNvPr id="18" name="Afbeelding 17">
            <a:extLst>
              <a:ext uri="{FF2B5EF4-FFF2-40B4-BE49-F238E27FC236}">
                <a16:creationId xmlns:a16="http://schemas.microsoft.com/office/drawing/2014/main" id="{5CE72A32-58AF-4663-A704-E70419565E21}"/>
              </a:ext>
            </a:extLst>
          </p:cNvPr>
          <p:cNvPicPr>
            <a:picLocks noChangeAspect="1"/>
          </p:cNvPicPr>
          <p:nvPr/>
        </p:nvPicPr>
        <p:blipFill rotWithShape="1">
          <a:blip r:embed="rId8"/>
          <a:srcRect b="4188"/>
          <a:stretch/>
        </p:blipFill>
        <p:spPr>
          <a:xfrm>
            <a:off x="4657343" y="3518500"/>
            <a:ext cx="4614002" cy="3348735"/>
          </a:xfrm>
          <a:prstGeom prst="rect">
            <a:avLst/>
          </a:prstGeom>
        </p:spPr>
      </p:pic>
      <p:sp>
        <p:nvSpPr>
          <p:cNvPr id="24" name="Titel 1">
            <a:extLst>
              <a:ext uri="{FF2B5EF4-FFF2-40B4-BE49-F238E27FC236}">
                <a16:creationId xmlns:a16="http://schemas.microsoft.com/office/drawing/2014/main" id="{E8FF0563-2851-4053-98F6-6DA3D604800D}"/>
              </a:ext>
            </a:extLst>
          </p:cNvPr>
          <p:cNvSpPr>
            <a:spLocks noGrp="1"/>
          </p:cNvSpPr>
          <p:nvPr>
            <p:ph type="title"/>
          </p:nvPr>
        </p:nvSpPr>
        <p:spPr>
          <a:xfrm>
            <a:off x="742408" y="374361"/>
            <a:ext cx="10515600" cy="1325563"/>
          </a:xfrm>
        </p:spPr>
        <p:txBody>
          <a:bodyPr>
            <a:normAutofit/>
          </a:bodyPr>
          <a:lstStyle/>
          <a:p>
            <a:r>
              <a:rPr lang="nl-BE" sz="4000" dirty="0">
                <a:latin typeface="FlandersArtSans-Medium" panose="00000600000000000000" pitchFamily="2" charset="0"/>
              </a:rPr>
              <a:t>Convector </a:t>
            </a:r>
            <a:r>
              <a:rPr lang="nl-BE" sz="4000" dirty="0" err="1">
                <a:latin typeface="FlandersArtSans-Medium" panose="00000600000000000000" pitchFamily="2" charset="0"/>
              </a:rPr>
              <a:t>casing</a:t>
            </a:r>
            <a:endParaRPr lang="nl-BE" sz="4000" dirty="0">
              <a:latin typeface="FlandersArtSans-Medium" panose="00000600000000000000" pitchFamily="2" charset="0"/>
            </a:endParaRPr>
          </a:p>
        </p:txBody>
      </p:sp>
      <p:sp>
        <p:nvSpPr>
          <p:cNvPr id="25" name="Rechthoek 24">
            <a:extLst>
              <a:ext uri="{FF2B5EF4-FFF2-40B4-BE49-F238E27FC236}">
                <a16:creationId xmlns:a16="http://schemas.microsoft.com/office/drawing/2014/main" id="{FE7F0AC1-6A74-40EF-96F5-BDC5CE95C4A5}"/>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26">
            <a:extLst>
              <a:ext uri="{FF2B5EF4-FFF2-40B4-BE49-F238E27FC236}">
                <a16:creationId xmlns:a16="http://schemas.microsoft.com/office/drawing/2014/main" id="{E7277FFA-E100-433A-9E19-95FEAA4B668F}"/>
              </a:ext>
            </a:extLst>
          </p:cNvPr>
          <p:cNvSpPr/>
          <p:nvPr/>
        </p:nvSpPr>
        <p:spPr>
          <a:xfrm>
            <a:off x="4490553" y="3642"/>
            <a:ext cx="166790" cy="6863593"/>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kstvak 28">
            <a:extLst>
              <a:ext uri="{FF2B5EF4-FFF2-40B4-BE49-F238E27FC236}">
                <a16:creationId xmlns:a16="http://schemas.microsoft.com/office/drawing/2014/main" id="{F5A64C7F-4373-42CD-823D-CBDF8CC860E1}"/>
              </a:ext>
            </a:extLst>
          </p:cNvPr>
          <p:cNvSpPr txBox="1"/>
          <p:nvPr/>
        </p:nvSpPr>
        <p:spPr>
          <a:xfrm>
            <a:off x="44039" y="6431245"/>
            <a:ext cx="3184447"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a:t>
            </a:r>
            <a:r>
              <a:rPr lang="nl-BE" sz="1400" i="1" dirty="0" err="1">
                <a:solidFill>
                  <a:schemeClr val="bg1">
                    <a:lumMod val="65000"/>
                  </a:schemeClr>
                </a:solidFill>
                <a:latin typeface="FlandersArtSans-Regular" panose="00000500000000000000" pitchFamily="2" charset="0"/>
              </a:rPr>
              <a:t>Befimmo</a:t>
            </a:r>
            <a:endParaRPr lang="nl-BE" sz="1400" i="1" dirty="0">
              <a:solidFill>
                <a:schemeClr val="bg1">
                  <a:lumMod val="65000"/>
                </a:schemeClr>
              </a:solidFill>
              <a:latin typeface="FlandersArtSans-Regular" panose="00000500000000000000" pitchFamily="2" charset="0"/>
            </a:endParaRPr>
          </a:p>
        </p:txBody>
      </p:sp>
    </p:spTree>
    <p:custDataLst>
      <p:tags r:id="rId1"/>
    </p:custDataLst>
    <p:extLst>
      <p:ext uri="{BB962C8B-B14F-4D97-AF65-F5344CB8AC3E}">
        <p14:creationId xmlns:p14="http://schemas.microsoft.com/office/powerpoint/2010/main" val="384631555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486D925-9664-4593-8779-53B8B9EF6C0C}"/>
              </a:ext>
            </a:extLst>
          </p:cNvPr>
          <p:cNvPicPr>
            <a:picLocks noChangeAspect="1"/>
          </p:cNvPicPr>
          <p:nvPr/>
        </p:nvPicPr>
        <p:blipFill rotWithShape="1">
          <a:blip r:embed="rId3"/>
          <a:srcRect r="3" b="8168"/>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13" name="Afbeelding 12">
            <a:extLst>
              <a:ext uri="{FF2B5EF4-FFF2-40B4-BE49-F238E27FC236}">
                <a16:creationId xmlns:a16="http://schemas.microsoft.com/office/drawing/2014/main" id="{73863EB8-F6BE-4C32-AEE6-B371E28BBA03}"/>
              </a:ext>
            </a:extLst>
          </p:cNvPr>
          <p:cNvPicPr>
            <a:picLocks noChangeAspect="1"/>
          </p:cNvPicPr>
          <p:nvPr/>
        </p:nvPicPr>
        <p:blipFill rotWithShape="1">
          <a:blip r:embed="rId4"/>
          <a:srcRect r="1" b="12824"/>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9" name="Afbeelding 8">
            <a:extLst>
              <a:ext uri="{FF2B5EF4-FFF2-40B4-BE49-F238E27FC236}">
                <a16:creationId xmlns:a16="http://schemas.microsoft.com/office/drawing/2014/main" id="{1946619E-6DBB-4871-8B31-A2CAE47C4C93}"/>
              </a:ext>
            </a:extLst>
          </p:cNvPr>
          <p:cNvPicPr>
            <a:picLocks noChangeAspect="1"/>
          </p:cNvPicPr>
          <p:nvPr/>
        </p:nvPicPr>
        <p:blipFill rotWithShape="1">
          <a:blip r:embed="rId5"/>
          <a:srcRect t="12091" r="3" b="13344"/>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14" name="Parallellogram 13">
            <a:extLst>
              <a:ext uri="{FF2B5EF4-FFF2-40B4-BE49-F238E27FC236}">
                <a16:creationId xmlns:a16="http://schemas.microsoft.com/office/drawing/2014/main" id="{1D33B8BA-F5CF-469D-A388-F0A7948C57E4}"/>
              </a:ext>
            </a:extLst>
          </p:cNvPr>
          <p:cNvSpPr/>
          <p:nvPr/>
        </p:nvSpPr>
        <p:spPr>
          <a:xfrm>
            <a:off x="-364787" y="826851"/>
            <a:ext cx="5219591" cy="797668"/>
          </a:xfrm>
          <a:prstGeom prst="parallelogram">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FFED00"/>
              </a:solidFill>
              <a:highlight>
                <a:srgbClr val="FFED00"/>
              </a:highlight>
            </a:endParaRPr>
          </a:p>
        </p:txBody>
      </p:sp>
      <p:sp>
        <p:nvSpPr>
          <p:cNvPr id="15" name="Titel 1">
            <a:extLst>
              <a:ext uri="{FF2B5EF4-FFF2-40B4-BE49-F238E27FC236}">
                <a16:creationId xmlns:a16="http://schemas.microsoft.com/office/drawing/2014/main" id="{B5129022-B63B-44E7-9B47-2673D2E82CA8}"/>
              </a:ext>
            </a:extLst>
          </p:cNvPr>
          <p:cNvSpPr txBox="1">
            <a:spLocks/>
          </p:cNvSpPr>
          <p:nvPr/>
        </p:nvSpPr>
        <p:spPr>
          <a:xfrm>
            <a:off x="-1" y="576178"/>
            <a:ext cx="121889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000">
                <a:latin typeface="FlandersArtSans-Medium" panose="00000600000000000000" pitchFamily="2" charset="0"/>
              </a:rPr>
              <a:t>Suspended ceilings</a:t>
            </a:r>
            <a:endParaRPr lang="nl-BE" sz="4000" dirty="0">
              <a:latin typeface="FlandersArtSans-Medium" panose="00000600000000000000" pitchFamily="2" charset="0"/>
            </a:endParaRPr>
          </a:p>
        </p:txBody>
      </p:sp>
      <p:sp>
        <p:nvSpPr>
          <p:cNvPr id="17" name="Tekstvak 16">
            <a:extLst>
              <a:ext uri="{FF2B5EF4-FFF2-40B4-BE49-F238E27FC236}">
                <a16:creationId xmlns:a16="http://schemas.microsoft.com/office/drawing/2014/main" id="{AD31D99F-4B9F-456B-9E80-D8DE64574DEB}"/>
              </a:ext>
            </a:extLst>
          </p:cNvPr>
          <p:cNvSpPr txBox="1"/>
          <p:nvPr/>
        </p:nvSpPr>
        <p:spPr>
          <a:xfrm>
            <a:off x="44039" y="6431245"/>
            <a:ext cx="3184447" cy="307777"/>
          </a:xfrm>
          <a:prstGeom prst="rect">
            <a:avLst/>
          </a:prstGeom>
          <a:noFill/>
        </p:spPr>
        <p:txBody>
          <a:bodyPr wrap="square" rtlCol="0">
            <a:spAutoFit/>
          </a:bodyPr>
          <a:lstStyle/>
          <a:p>
            <a:r>
              <a:rPr lang="nl-BE" sz="1400" i="1" dirty="0">
                <a:solidFill>
                  <a:schemeClr val="bg1">
                    <a:lumMod val="65000"/>
                  </a:schemeClr>
                </a:solidFill>
                <a:latin typeface="FlandersArtSans-Regular" panose="00000500000000000000" pitchFamily="2" charset="0"/>
              </a:rPr>
              <a:t>Afbeeldingen: </a:t>
            </a:r>
            <a:r>
              <a:rPr lang="nl-BE" sz="1400" i="1" dirty="0" err="1">
                <a:solidFill>
                  <a:schemeClr val="bg1">
                    <a:lumMod val="65000"/>
                  </a:schemeClr>
                </a:solidFill>
                <a:latin typeface="FlandersArtSans-Regular" panose="00000500000000000000" pitchFamily="2" charset="0"/>
              </a:rPr>
              <a:t>Befimmo</a:t>
            </a:r>
            <a:endParaRPr lang="nl-BE" sz="1400" i="1" dirty="0">
              <a:solidFill>
                <a:schemeClr val="bg1">
                  <a:lumMod val="65000"/>
                </a:schemeClr>
              </a:solidFill>
              <a:latin typeface="FlandersArtSans-Regular" panose="00000500000000000000" pitchFamily="2" charset="0"/>
            </a:endParaRPr>
          </a:p>
        </p:txBody>
      </p:sp>
    </p:spTree>
    <p:custDataLst>
      <p:tags r:id="rId1"/>
    </p:custDataLst>
    <p:extLst>
      <p:ext uri="{BB962C8B-B14F-4D97-AF65-F5344CB8AC3E}">
        <p14:creationId xmlns:p14="http://schemas.microsoft.com/office/powerpoint/2010/main" val="354971083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1B26539-C30D-494E-BF15-957C15844614}"/>
              </a:ext>
            </a:extLst>
          </p:cNvPr>
          <p:cNvSpPr/>
          <p:nvPr/>
        </p:nvSpPr>
        <p:spPr>
          <a:xfrm>
            <a:off x="0" y="5595360"/>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Recycling</a:t>
            </a:r>
            <a:endParaRPr lang="nl-BE" sz="4000" dirty="0">
              <a:latin typeface="FlandersArtSans-Medium" panose="00000600000000000000" pitchFamily="2" charset="0"/>
            </a:endParaRP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inhoud 2">
            <a:extLst>
              <a:ext uri="{FF2B5EF4-FFF2-40B4-BE49-F238E27FC236}">
                <a16:creationId xmlns:a16="http://schemas.microsoft.com/office/drawing/2014/main" id="{DF9C09BF-CB79-4E93-ACC7-976FA298E734}"/>
              </a:ext>
            </a:extLst>
          </p:cNvPr>
          <p:cNvSpPr>
            <a:spLocks noGrp="1"/>
          </p:cNvSpPr>
          <p:nvPr>
            <p:ph idx="1"/>
          </p:nvPr>
        </p:nvSpPr>
        <p:spPr>
          <a:xfrm>
            <a:off x="912091" y="2283420"/>
            <a:ext cx="11024762" cy="2728444"/>
          </a:xfrm>
        </p:spPr>
        <p:txBody>
          <a:bodyPr>
            <a:noAutofit/>
          </a:bodyPr>
          <a:lstStyle/>
          <a:p>
            <a:pPr marL="0" indent="0" defTabSz="1076325">
              <a:buClr>
                <a:srgbClr val="FFEB00"/>
              </a:buClr>
              <a:buNone/>
              <a:tabLst>
                <a:tab pos="2058988" algn="l"/>
              </a:tabLst>
            </a:pPr>
            <a:r>
              <a:rPr lang="en-US" sz="2400" dirty="0">
                <a:solidFill>
                  <a:schemeClr val="tx1">
                    <a:lumMod val="50000"/>
                    <a:lumOff val="50000"/>
                  </a:schemeClr>
                </a:solidFill>
                <a:latin typeface="FlandersArtSans-Medium" panose="00000600000000000000" pitchFamily="2" charset="0"/>
                <a:ea typeface="+mj-ea"/>
                <a:cs typeface="+mj-cs"/>
              </a:rPr>
              <a:t>Slight shift from reuse to recycling</a:t>
            </a:r>
            <a:r>
              <a:rPr lang="nl-BE" sz="2400" dirty="0">
                <a:latin typeface="FlandersArtSans-Regular" panose="00000500000000000000" pitchFamily="2" charset="0"/>
              </a:rPr>
              <a:t>	</a:t>
            </a:r>
          </a:p>
          <a:p>
            <a:pPr defTabSz="1076325">
              <a:buClr>
                <a:srgbClr val="FFEB00"/>
              </a:buClr>
              <a:tabLst>
                <a:tab pos="2058988" algn="l"/>
              </a:tabLst>
            </a:pPr>
            <a:r>
              <a:rPr lang="nl-BE" sz="2400" dirty="0" err="1">
                <a:latin typeface="FlandersArtSans-Regular" panose="00000500000000000000" pitchFamily="2" charset="0"/>
              </a:rPr>
              <a:t>Reuse</a:t>
            </a:r>
            <a:r>
              <a:rPr lang="nl-BE" sz="2400" dirty="0">
                <a:latin typeface="FlandersArtSans-Regular" panose="00000500000000000000" pitchFamily="2" charset="0"/>
              </a:rPr>
              <a:t> as </a:t>
            </a:r>
            <a:r>
              <a:rPr lang="nl-BE" sz="2400" dirty="0" err="1">
                <a:latin typeface="FlandersArtSans-Regular" panose="00000500000000000000" pitchFamily="2" charset="0"/>
              </a:rPr>
              <a:t>greenhouse</a:t>
            </a:r>
            <a:r>
              <a:rPr lang="nl-BE" sz="2400" dirty="0">
                <a:latin typeface="FlandersArtSans-Regular" panose="00000500000000000000" pitchFamily="2" charset="0"/>
              </a:rPr>
              <a:t> </a:t>
            </a:r>
            <a:r>
              <a:rPr lang="nl-BE" sz="2400" dirty="0" err="1">
                <a:latin typeface="FlandersArtSans-Regular" panose="00000500000000000000" pitchFamily="2" charset="0"/>
              </a:rPr>
              <a:t>glass</a:t>
            </a:r>
            <a:endParaRPr lang="nl-BE" sz="2400" dirty="0">
              <a:latin typeface="FlandersArtSans-Regular" panose="00000500000000000000" pitchFamily="2" charset="0"/>
            </a:endParaRPr>
          </a:p>
          <a:p>
            <a:pPr defTabSz="1076325">
              <a:buClr>
                <a:srgbClr val="FFEB00"/>
              </a:buClr>
              <a:tabLst>
                <a:tab pos="2058988" algn="l"/>
              </a:tabLst>
            </a:pPr>
            <a:endParaRPr lang="nl-BE" sz="2400" dirty="0">
              <a:latin typeface="FlandersArtSans-Regular" panose="00000500000000000000" pitchFamily="2" charset="0"/>
            </a:endParaRPr>
          </a:p>
          <a:p>
            <a:pPr marL="0" indent="0" defTabSz="1076325">
              <a:buClr>
                <a:srgbClr val="FFEB00"/>
              </a:buClr>
              <a:buNone/>
              <a:tabLst>
                <a:tab pos="2058988" algn="l"/>
              </a:tabLst>
            </a:pPr>
            <a:r>
              <a:rPr lang="nl-BE" sz="2400" dirty="0" err="1">
                <a:solidFill>
                  <a:schemeClr val="tx1">
                    <a:lumMod val="50000"/>
                    <a:lumOff val="50000"/>
                  </a:schemeClr>
                </a:solidFill>
                <a:latin typeface="FlandersArtSans-Medium" panose="00000600000000000000" pitchFamily="2" charset="0"/>
                <a:ea typeface="+mj-ea"/>
                <a:cs typeface="+mj-cs"/>
              </a:rPr>
              <a:t>Main</a:t>
            </a:r>
            <a:r>
              <a:rPr lang="nl-BE" sz="2400" dirty="0">
                <a:solidFill>
                  <a:schemeClr val="tx1">
                    <a:lumMod val="50000"/>
                    <a:lumOff val="50000"/>
                  </a:schemeClr>
                </a:solidFill>
                <a:latin typeface="FlandersArtSans-Medium" panose="00000600000000000000" pitchFamily="2" charset="0"/>
                <a:ea typeface="+mj-ea"/>
                <a:cs typeface="+mj-cs"/>
              </a:rPr>
              <a:t> </a:t>
            </a:r>
            <a:r>
              <a:rPr lang="nl-BE" sz="2400" dirty="0" err="1">
                <a:solidFill>
                  <a:schemeClr val="tx1">
                    <a:lumMod val="50000"/>
                    <a:lumOff val="50000"/>
                  </a:schemeClr>
                </a:solidFill>
                <a:latin typeface="FlandersArtSans-Medium" panose="00000600000000000000" pitchFamily="2" charset="0"/>
                <a:ea typeface="+mj-ea"/>
                <a:cs typeface="+mj-cs"/>
              </a:rPr>
              <a:t>flows</a:t>
            </a:r>
            <a:r>
              <a:rPr lang="nl-BE" sz="2400" dirty="0">
                <a:latin typeface="FlandersArtSans-Regular" panose="00000500000000000000" pitchFamily="2" charset="0"/>
              </a:rPr>
              <a:t>	</a:t>
            </a:r>
          </a:p>
          <a:p>
            <a:pPr defTabSz="1076325">
              <a:buClr>
                <a:srgbClr val="FFEB00"/>
              </a:buClr>
              <a:tabLst>
                <a:tab pos="2058988" algn="l"/>
              </a:tabLst>
            </a:pPr>
            <a:r>
              <a:rPr lang="nl-BE" sz="2400" dirty="0">
                <a:latin typeface="FlandersArtSans-Regular" panose="00000500000000000000" pitchFamily="2" charset="0"/>
              </a:rPr>
              <a:t>Aluminium
</a:t>
            </a:r>
            <a:r>
              <a:rPr lang="nl-BE" sz="2400" dirty="0" err="1">
                <a:latin typeface="FlandersArtSans-Regular" panose="00000500000000000000" pitchFamily="2" charset="0"/>
              </a:rPr>
              <a:t>Glass</a:t>
            </a:r>
            <a:r>
              <a:rPr lang="nl-BE" sz="2400" dirty="0">
                <a:latin typeface="FlandersArtSans-Regular" panose="00000500000000000000" pitchFamily="2" charset="0"/>
              </a:rPr>
              <a:t>
Concrete</a:t>
            </a:r>
          </a:p>
          <a:p>
            <a:pPr defTabSz="1076325">
              <a:buClr>
                <a:srgbClr val="FFEB00"/>
              </a:buClr>
              <a:tabLst>
                <a:tab pos="2058988" algn="l"/>
              </a:tabLst>
            </a:pPr>
            <a:endParaRPr lang="nl-BE" sz="2400" dirty="0">
              <a:latin typeface="FlandersArtSans-Regular" panose="00000500000000000000" pitchFamily="2" charset="0"/>
            </a:endParaRPr>
          </a:p>
        </p:txBody>
      </p:sp>
      <p:sp>
        <p:nvSpPr>
          <p:cNvPr id="8" name="Titel 1">
            <a:extLst>
              <a:ext uri="{FF2B5EF4-FFF2-40B4-BE49-F238E27FC236}">
                <a16:creationId xmlns:a16="http://schemas.microsoft.com/office/drawing/2014/main" id="{A2C8600F-7043-4821-AD33-284D90041502}"/>
              </a:ext>
            </a:extLst>
          </p:cNvPr>
          <p:cNvSpPr txBox="1">
            <a:spLocks/>
          </p:cNvSpPr>
          <p:nvPr/>
        </p:nvSpPr>
        <p:spPr>
          <a:xfrm>
            <a:off x="1003453" y="1399142"/>
            <a:ext cx="6215544" cy="6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50000"/>
                    <a:lumOff val="50000"/>
                  </a:schemeClr>
                </a:solidFill>
                <a:latin typeface="FlandersArtSans-Medium" panose="00000600000000000000" pitchFamily="2" charset="0"/>
              </a:rPr>
              <a:t>(30% of the total weight of the existing building)</a:t>
            </a:r>
            <a:endParaRPr lang="nl-BE" sz="2400" dirty="0">
              <a:solidFill>
                <a:schemeClr val="tx1">
                  <a:lumMod val="50000"/>
                  <a:lumOff val="50000"/>
                </a:schemeClr>
              </a:solidFill>
              <a:latin typeface="FlandersArtSans-Medium" panose="00000600000000000000" pitchFamily="2" charset="0"/>
            </a:endParaRPr>
          </a:p>
        </p:txBody>
      </p:sp>
    </p:spTree>
    <p:custDataLst>
      <p:tags r:id="rId1"/>
    </p:custDataLst>
    <p:extLst>
      <p:ext uri="{BB962C8B-B14F-4D97-AF65-F5344CB8AC3E}">
        <p14:creationId xmlns:p14="http://schemas.microsoft.com/office/powerpoint/2010/main" val="131843548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DCE20120-0D3D-45A4-BF70-876C5557AE06}"/>
              </a:ext>
            </a:extLst>
          </p:cNvPr>
          <p:cNvSpPr/>
          <p:nvPr/>
        </p:nvSpPr>
        <p:spPr>
          <a:xfrm>
            <a:off x="10448970" y="-1"/>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Glass</a:t>
            </a:r>
            <a:r>
              <a:rPr lang="nl-BE" sz="4000" dirty="0">
                <a:latin typeface="FlandersArtSans-Medium" panose="00000600000000000000" pitchFamily="2" charset="0"/>
              </a:rPr>
              <a:t> recycling</a:t>
            </a: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inhoud 2">
            <a:extLst>
              <a:ext uri="{FF2B5EF4-FFF2-40B4-BE49-F238E27FC236}">
                <a16:creationId xmlns:a16="http://schemas.microsoft.com/office/drawing/2014/main" id="{DF9C09BF-CB79-4E93-ACC7-976FA298E734}"/>
              </a:ext>
            </a:extLst>
          </p:cNvPr>
          <p:cNvSpPr>
            <a:spLocks noGrp="1"/>
          </p:cNvSpPr>
          <p:nvPr>
            <p:ph idx="1"/>
          </p:nvPr>
        </p:nvSpPr>
        <p:spPr>
          <a:xfrm>
            <a:off x="912091" y="1692295"/>
            <a:ext cx="11024762" cy="2728444"/>
          </a:xfrm>
        </p:spPr>
        <p:txBody>
          <a:bodyPr>
            <a:noAutofit/>
          </a:bodyPr>
          <a:lstStyle/>
          <a:p>
            <a:pPr marL="0" indent="0" defTabSz="1076325">
              <a:buClr>
                <a:srgbClr val="FFEB00"/>
              </a:buClr>
              <a:buNone/>
              <a:tabLst>
                <a:tab pos="2058988" algn="l"/>
              </a:tabLst>
            </a:pPr>
            <a:r>
              <a:rPr lang="nl-BE" sz="2400" dirty="0">
                <a:solidFill>
                  <a:schemeClr val="tx1">
                    <a:lumMod val="50000"/>
                    <a:lumOff val="50000"/>
                  </a:schemeClr>
                </a:solidFill>
                <a:latin typeface="FlandersArtSans-Medium" panose="00000600000000000000" pitchFamily="2" charset="0"/>
                <a:ea typeface="+mj-ea"/>
                <a:cs typeface="+mj-cs"/>
              </a:rPr>
              <a:t>Original </a:t>
            </a:r>
            <a:r>
              <a:rPr lang="nl-BE" sz="2400" dirty="0" err="1">
                <a:solidFill>
                  <a:schemeClr val="tx1">
                    <a:lumMod val="50000"/>
                    <a:lumOff val="50000"/>
                  </a:schemeClr>
                </a:solidFill>
                <a:latin typeface="FlandersArtSans-Medium" panose="00000600000000000000" pitchFamily="2" charset="0"/>
                <a:ea typeface="+mj-ea"/>
                <a:cs typeface="+mj-cs"/>
              </a:rPr>
              <a:t>ambition</a:t>
            </a:r>
            <a:r>
              <a:rPr lang="nl-BE" sz="2400" dirty="0">
                <a:latin typeface="FlandersArtSans-Regular" panose="00000500000000000000" pitchFamily="2" charset="0"/>
              </a:rPr>
              <a:t>	</a:t>
            </a:r>
          </a:p>
          <a:p>
            <a:pPr defTabSz="1076325">
              <a:spcAft>
                <a:spcPts val="800"/>
              </a:spcAft>
              <a:buClr>
                <a:srgbClr val="FFEB00"/>
              </a:buClr>
              <a:tabLst>
                <a:tab pos="2058988" algn="l"/>
              </a:tabLst>
            </a:pPr>
            <a:r>
              <a:rPr lang="nl-BE" sz="2400" dirty="0" err="1">
                <a:latin typeface="FlandersArtSans-Regular" panose="00000500000000000000" pitchFamily="2" charset="0"/>
              </a:rPr>
              <a:t>Reuse</a:t>
            </a:r>
            <a:r>
              <a:rPr lang="nl-BE" sz="2400" dirty="0">
                <a:latin typeface="FlandersArtSans-Regular" panose="00000500000000000000" pitchFamily="2" charset="0"/>
              </a:rPr>
              <a:t> as </a:t>
            </a:r>
            <a:r>
              <a:rPr lang="nl-BE" sz="2400" dirty="0" err="1">
                <a:latin typeface="FlandersArtSans-Regular" panose="00000500000000000000" pitchFamily="2" charset="0"/>
              </a:rPr>
              <a:t>greenhouse</a:t>
            </a:r>
            <a:r>
              <a:rPr lang="nl-BE" sz="2400" dirty="0">
                <a:latin typeface="FlandersArtSans-Regular" panose="00000500000000000000" pitchFamily="2" charset="0"/>
              </a:rPr>
              <a:t> </a:t>
            </a:r>
            <a:r>
              <a:rPr lang="nl-BE" sz="2400" dirty="0" err="1">
                <a:latin typeface="FlandersArtSans-Regular" panose="00000500000000000000" pitchFamily="2" charset="0"/>
              </a:rPr>
              <a:t>glass</a:t>
            </a:r>
            <a:endParaRPr lang="nl-BE" sz="2400" dirty="0">
              <a:latin typeface="FlandersArtSans-Regular" panose="00000500000000000000" pitchFamily="2" charset="0"/>
            </a:endParaRPr>
          </a:p>
          <a:p>
            <a:pPr marL="0" indent="0" defTabSz="1076325">
              <a:buClr>
                <a:srgbClr val="FFEB00"/>
              </a:buClr>
              <a:buNone/>
              <a:tabLst>
                <a:tab pos="2058988" algn="l"/>
              </a:tabLst>
            </a:pPr>
            <a:r>
              <a:rPr lang="nl-BE" sz="2400" dirty="0">
                <a:solidFill>
                  <a:schemeClr val="tx1">
                    <a:lumMod val="50000"/>
                    <a:lumOff val="50000"/>
                  </a:schemeClr>
                </a:solidFill>
                <a:latin typeface="FlandersArtSans-Medium" panose="00000600000000000000" pitchFamily="2" charset="0"/>
                <a:ea typeface="+mj-ea"/>
                <a:cs typeface="+mj-cs"/>
              </a:rPr>
              <a:t>Technology &amp; Impact</a:t>
            </a:r>
            <a:r>
              <a:rPr lang="nl-BE" sz="2400" dirty="0">
                <a:latin typeface="FlandersArtSans-Regular" panose="00000500000000000000" pitchFamily="2" charset="0"/>
              </a:rPr>
              <a:t>	</a:t>
            </a:r>
          </a:p>
          <a:p>
            <a:pPr defTabSz="1076325">
              <a:buClr>
                <a:srgbClr val="FFEB00"/>
              </a:buClr>
              <a:tabLst>
                <a:tab pos="2058988" algn="l"/>
              </a:tabLst>
            </a:pPr>
            <a:r>
              <a:rPr lang="en-US" sz="2400" dirty="0">
                <a:latin typeface="FlandersArtSans-Regular" panose="00000500000000000000" pitchFamily="2" charset="0"/>
              </a:rPr>
              <a:t>Existing recycling process
Saving raw materials (sand)
Energy saving</a:t>
            </a:r>
          </a:p>
          <a:p>
            <a:pPr marL="0" indent="0" defTabSz="1076325">
              <a:buClr>
                <a:srgbClr val="FFEB00"/>
              </a:buClr>
              <a:buNone/>
              <a:tabLst>
                <a:tab pos="2058988" algn="l"/>
              </a:tabLst>
            </a:pPr>
            <a:r>
              <a:rPr lang="nl-BE" sz="2400" dirty="0">
                <a:solidFill>
                  <a:schemeClr val="tx1">
                    <a:lumMod val="50000"/>
                    <a:lumOff val="50000"/>
                  </a:schemeClr>
                </a:solidFill>
                <a:latin typeface="FlandersArtSans-Medium" panose="00000600000000000000" pitchFamily="2" charset="0"/>
                <a:ea typeface="+mj-ea"/>
                <a:cs typeface="+mj-cs"/>
              </a:rPr>
              <a:t>Point of attention</a:t>
            </a:r>
          </a:p>
          <a:p>
            <a:pPr defTabSz="1076325">
              <a:buClr>
                <a:srgbClr val="FFEB00"/>
              </a:buClr>
              <a:tabLst>
                <a:tab pos="2058988" algn="l"/>
              </a:tabLst>
            </a:pPr>
            <a:r>
              <a:rPr lang="en-US" sz="2400" dirty="0">
                <a:latin typeface="FlandersArtSans-Regular" panose="00000500000000000000" pitchFamily="2" charset="0"/>
              </a:rPr>
              <a:t>An unpolluted glass batch has more value
Glass must be clean before recycling (difficult with broken glass)</a:t>
            </a:r>
            <a:endParaRPr lang="nl-BE" sz="2400" dirty="0">
              <a:solidFill>
                <a:schemeClr val="tx1">
                  <a:lumMod val="50000"/>
                  <a:lumOff val="50000"/>
                </a:schemeClr>
              </a:solidFill>
              <a:latin typeface="FlandersArtSans-Medium" panose="00000600000000000000" pitchFamily="2" charset="0"/>
              <a:ea typeface="+mj-ea"/>
              <a:cs typeface="+mj-cs"/>
            </a:endParaRPr>
          </a:p>
          <a:p>
            <a:pPr defTabSz="1076325">
              <a:buClr>
                <a:srgbClr val="FFEB00"/>
              </a:buClr>
              <a:tabLst>
                <a:tab pos="2058988" algn="l"/>
              </a:tabLst>
            </a:pPr>
            <a:endParaRPr lang="nl-BE" sz="2400" dirty="0">
              <a:latin typeface="FlandersArtSans-Regular" panose="00000500000000000000" pitchFamily="2" charset="0"/>
            </a:endParaRPr>
          </a:p>
          <a:p>
            <a:pPr defTabSz="1076325">
              <a:buClr>
                <a:srgbClr val="FFEB00"/>
              </a:buClr>
              <a:tabLst>
                <a:tab pos="2058988" algn="l"/>
              </a:tabLst>
            </a:pPr>
            <a:endParaRPr lang="nl-BE" sz="2400" dirty="0">
              <a:latin typeface="FlandersArtSans-Regular" panose="00000500000000000000" pitchFamily="2" charset="0"/>
            </a:endParaRPr>
          </a:p>
          <a:p>
            <a:pPr defTabSz="1076325">
              <a:buClr>
                <a:srgbClr val="FFEB00"/>
              </a:buClr>
              <a:tabLst>
                <a:tab pos="2058988" algn="l"/>
              </a:tabLst>
            </a:pPr>
            <a:endParaRPr lang="nl-BE" sz="2400" dirty="0">
              <a:latin typeface="FlandersArtSans-Regular" panose="00000500000000000000" pitchFamily="2" charset="0"/>
            </a:endParaRPr>
          </a:p>
        </p:txBody>
      </p:sp>
      <p:sp>
        <p:nvSpPr>
          <p:cNvPr id="9" name="Tekstvak 8">
            <a:extLst>
              <a:ext uri="{FF2B5EF4-FFF2-40B4-BE49-F238E27FC236}">
                <a16:creationId xmlns:a16="http://schemas.microsoft.com/office/drawing/2014/main" id="{2CB4604B-3B53-4F29-B4FD-B603BA350097}"/>
              </a:ext>
            </a:extLst>
          </p:cNvPr>
          <p:cNvSpPr txBox="1"/>
          <p:nvPr/>
        </p:nvSpPr>
        <p:spPr>
          <a:xfrm>
            <a:off x="10398022" y="6431245"/>
            <a:ext cx="1895570" cy="307777"/>
          </a:xfrm>
          <a:prstGeom prst="rect">
            <a:avLst/>
          </a:prstGeom>
          <a:noFill/>
        </p:spPr>
        <p:txBody>
          <a:bodyPr wrap="square" rtlCol="0">
            <a:spAutoFit/>
          </a:bodyPr>
          <a:lstStyle/>
          <a:p>
            <a:r>
              <a:rPr lang="nl-BE" sz="1400" i="1" dirty="0">
                <a:latin typeface="FlandersArtSans-Regular" panose="00000500000000000000" pitchFamily="2" charset="0"/>
              </a:rPr>
              <a:t>Afbeelding: </a:t>
            </a:r>
            <a:r>
              <a:rPr lang="nl-BE" sz="1400" i="1" dirty="0" err="1">
                <a:latin typeface="FlandersArtSans-Regular" panose="00000500000000000000" pitchFamily="2" charset="0"/>
              </a:rPr>
              <a:t>Befimmo</a:t>
            </a:r>
            <a:endParaRPr lang="nl-BE" sz="1400" i="1" dirty="0">
              <a:latin typeface="FlandersArtSans-Regular" panose="00000500000000000000" pitchFamily="2" charset="0"/>
            </a:endParaRPr>
          </a:p>
        </p:txBody>
      </p:sp>
      <p:pic>
        <p:nvPicPr>
          <p:cNvPr id="10" name="Picture 7" descr="A large room&#10;&#10;Description automatically generated">
            <a:extLst>
              <a:ext uri="{FF2B5EF4-FFF2-40B4-BE49-F238E27FC236}">
                <a16:creationId xmlns:a16="http://schemas.microsoft.com/office/drawing/2014/main" id="{2A17C93F-62B7-4D9B-BFA3-690CB76C19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8977695" y="1851525"/>
            <a:ext cx="3273661" cy="3154948"/>
          </a:xfrm>
          <a:prstGeom prst="rect">
            <a:avLst/>
          </a:prstGeom>
          <a:noFill/>
          <a:ln w="41275">
            <a:solidFill>
              <a:schemeClr val="bg1">
                <a:lumMod val="65000"/>
              </a:schemeClr>
            </a:solidFill>
          </a:ln>
        </p:spPr>
      </p:pic>
    </p:spTree>
    <p:custDataLst>
      <p:tags r:id="rId1"/>
    </p:custDataLst>
    <p:extLst>
      <p:ext uri="{BB962C8B-B14F-4D97-AF65-F5344CB8AC3E}">
        <p14:creationId xmlns:p14="http://schemas.microsoft.com/office/powerpoint/2010/main" val="396895366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1B26539-C30D-494E-BF15-957C15844614}"/>
              </a:ext>
            </a:extLst>
          </p:cNvPr>
          <p:cNvSpPr/>
          <p:nvPr/>
        </p:nvSpPr>
        <p:spPr>
          <a:xfrm>
            <a:off x="0" y="5595360"/>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26F1D310-DBA4-4A43-B557-1CFF40244BA4}"/>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Paradigm</a:t>
            </a:r>
            <a:r>
              <a:rPr lang="nl-BE" sz="4000" dirty="0">
                <a:latin typeface="FlandersArtSans-Medium" panose="00000600000000000000" pitchFamily="2" charset="0"/>
              </a:rPr>
              <a:t> shift</a:t>
            </a:r>
          </a:p>
        </p:txBody>
      </p:sp>
      <p:sp>
        <p:nvSpPr>
          <p:cNvPr id="7" name="Rechthoek 6">
            <a:extLst>
              <a:ext uri="{FF2B5EF4-FFF2-40B4-BE49-F238E27FC236}">
                <a16:creationId xmlns:a16="http://schemas.microsoft.com/office/drawing/2014/main" id="{19C49D41-309E-46A1-A1AA-C83974498ED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138815464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B862156-CA72-490B-8E65-091B4CC5550B}"/>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Rethinking</a:t>
            </a:r>
            <a:r>
              <a:rPr lang="nl-BE" sz="4000" dirty="0">
                <a:latin typeface="FlandersArtSans-Medium" panose="00000600000000000000" pitchFamily="2" charset="0"/>
              </a:rPr>
              <a:t> </a:t>
            </a:r>
            <a:r>
              <a:rPr lang="nl-BE" sz="4000" dirty="0" err="1">
                <a:latin typeface="FlandersArtSans-Medium" panose="00000600000000000000" pitchFamily="2" charset="0"/>
              </a:rPr>
              <a:t>our</a:t>
            </a:r>
            <a:r>
              <a:rPr lang="nl-BE" sz="4000" dirty="0">
                <a:latin typeface="FlandersArtSans-Medium" panose="00000600000000000000" pitchFamily="2" charset="0"/>
              </a:rPr>
              <a:t> </a:t>
            </a:r>
            <a:r>
              <a:rPr lang="nl-BE" sz="4000" dirty="0" err="1">
                <a:latin typeface="FlandersArtSans-Medium" panose="00000600000000000000" pitchFamily="2" charset="0"/>
              </a:rPr>
              <a:t>questions</a:t>
            </a:r>
            <a:endParaRPr lang="nl-BE" sz="4000" dirty="0">
              <a:latin typeface="FlandersArtSans-Medium" panose="00000600000000000000" pitchFamily="2" charset="0"/>
            </a:endParaRPr>
          </a:p>
        </p:txBody>
      </p:sp>
      <p:sp>
        <p:nvSpPr>
          <p:cNvPr id="5" name="Rechthoek 4">
            <a:extLst>
              <a:ext uri="{FF2B5EF4-FFF2-40B4-BE49-F238E27FC236}">
                <a16:creationId xmlns:a16="http://schemas.microsoft.com/office/drawing/2014/main" id="{83BE08ED-1961-4292-92C6-AAEF7D1E9A55}"/>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C1571E14-18FB-4331-BD98-2993C932329D}"/>
              </a:ext>
            </a:extLst>
          </p:cNvPr>
          <p:cNvSpPr/>
          <p:nvPr/>
        </p:nvSpPr>
        <p:spPr>
          <a:xfrm>
            <a:off x="7309018" y="0"/>
            <a:ext cx="144728"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2">
            <a:extLst>
              <a:ext uri="{FF2B5EF4-FFF2-40B4-BE49-F238E27FC236}">
                <a16:creationId xmlns:a16="http://schemas.microsoft.com/office/drawing/2014/main" id="{F619EC1B-DD9E-4E40-AC7F-F57D728D807C}"/>
              </a:ext>
            </a:extLst>
          </p:cNvPr>
          <p:cNvSpPr>
            <a:spLocks noGrp="1"/>
          </p:cNvSpPr>
          <p:nvPr>
            <p:ph idx="1"/>
          </p:nvPr>
        </p:nvSpPr>
        <p:spPr>
          <a:xfrm>
            <a:off x="912091" y="2551276"/>
            <a:ext cx="6215822" cy="2728444"/>
          </a:xfrm>
        </p:spPr>
        <p:txBody>
          <a:bodyPr>
            <a:noAutofit/>
          </a:bodyPr>
          <a:lstStyle/>
          <a:p>
            <a:pPr defTabSz="1076325">
              <a:spcAft>
                <a:spcPts val="800"/>
              </a:spcAft>
              <a:buClr>
                <a:srgbClr val="FFEB00"/>
              </a:buClr>
              <a:tabLst>
                <a:tab pos="2058988" algn="l"/>
              </a:tabLst>
            </a:pPr>
            <a:r>
              <a:rPr lang="nl-BE" sz="2400" dirty="0" err="1">
                <a:latin typeface="FlandersArtSans-Regular" panose="00000500000000000000" pitchFamily="2" charset="0"/>
              </a:rPr>
              <a:t>Ask</a:t>
            </a:r>
            <a:r>
              <a:rPr lang="nl-BE" sz="2400" dirty="0">
                <a:latin typeface="FlandersArtSans-Regular" panose="00000500000000000000" pitchFamily="2" charset="0"/>
              </a:rPr>
              <a:t> </a:t>
            </a:r>
            <a:r>
              <a:rPr lang="nl-BE" sz="2400" dirty="0" err="1">
                <a:latin typeface="FlandersArtSans-Regular" panose="00000500000000000000" pitchFamily="2" charset="0"/>
              </a:rPr>
              <a:t>for</a:t>
            </a:r>
            <a:r>
              <a:rPr lang="nl-BE" sz="2400" dirty="0">
                <a:latin typeface="FlandersArtSans-Regular" panose="00000500000000000000" pitchFamily="2" charset="0"/>
              </a:rPr>
              <a:t> </a:t>
            </a:r>
            <a:r>
              <a:rPr lang="nl-BE" sz="2400" dirty="0" err="1">
                <a:latin typeface="FlandersArtSans-Regular" panose="00000500000000000000" pitchFamily="2" charset="0"/>
              </a:rPr>
              <a:t>solutions</a:t>
            </a:r>
            <a:endParaRPr lang="nl-BE" sz="2400" dirty="0">
              <a:solidFill>
                <a:schemeClr val="tx1">
                  <a:lumMod val="50000"/>
                  <a:lumOff val="50000"/>
                </a:schemeClr>
              </a:solidFill>
              <a:latin typeface="FlandersArtSans-Medium" panose="00000600000000000000" pitchFamily="2" charset="0"/>
              <a:ea typeface="+mj-ea"/>
              <a:cs typeface="+mj-cs"/>
            </a:endParaRPr>
          </a:p>
          <a:p>
            <a:pPr defTabSz="1076325">
              <a:spcAft>
                <a:spcPts val="800"/>
              </a:spcAft>
              <a:buClr>
                <a:srgbClr val="FFEB00"/>
              </a:buClr>
              <a:tabLst>
                <a:tab pos="2058988" algn="l"/>
              </a:tabLst>
            </a:pPr>
            <a:r>
              <a:rPr lang="en-US" sz="2400" dirty="0">
                <a:latin typeface="FlandersArtSans-Regular" panose="00000500000000000000" pitchFamily="2" charset="0"/>
              </a:rPr>
              <a:t>Working in a team, developing a solution (or even program) together</a:t>
            </a:r>
            <a:endParaRPr lang="nl-BE" sz="2400" dirty="0">
              <a:latin typeface="FlandersArtSans-Regular" panose="00000500000000000000" pitchFamily="2" charset="0"/>
            </a:endParaRPr>
          </a:p>
          <a:p>
            <a:pPr defTabSz="1076325">
              <a:spcAft>
                <a:spcPts val="800"/>
              </a:spcAft>
              <a:buClr>
                <a:srgbClr val="FFEB00"/>
              </a:buClr>
              <a:tabLst>
                <a:tab pos="2058988" algn="l"/>
              </a:tabLst>
            </a:pPr>
            <a:r>
              <a:rPr lang="en-US" sz="2400" dirty="0">
                <a:latin typeface="FlandersArtSans-Regular" panose="00000500000000000000" pitchFamily="2" charset="0"/>
              </a:rPr>
              <a:t>Evolution from classic tendering procedures design &amp; build formulas</a:t>
            </a:r>
          </a:p>
          <a:p>
            <a:pPr defTabSz="1076325">
              <a:spcAft>
                <a:spcPts val="800"/>
              </a:spcAft>
              <a:buClr>
                <a:srgbClr val="FFEB00"/>
              </a:buClr>
              <a:tabLst>
                <a:tab pos="2058988" algn="l"/>
              </a:tabLst>
            </a:pPr>
            <a:r>
              <a:rPr lang="en-US" sz="2400" dirty="0">
                <a:latin typeface="FlandersArtSans-Regular" panose="00000500000000000000" pitchFamily="2" charset="0"/>
              </a:rPr>
              <a:t>Evolution from investment cost to life cycle cost</a:t>
            </a:r>
            <a:endParaRPr lang="nl-BE" sz="2400" dirty="0">
              <a:latin typeface="FlandersArtSans-Regular" panose="00000500000000000000" pitchFamily="2" charset="0"/>
            </a:endParaRPr>
          </a:p>
        </p:txBody>
      </p:sp>
      <p:sp>
        <p:nvSpPr>
          <p:cNvPr id="8" name="Pijl: rechts 7">
            <a:extLst>
              <a:ext uri="{FF2B5EF4-FFF2-40B4-BE49-F238E27FC236}">
                <a16:creationId xmlns:a16="http://schemas.microsoft.com/office/drawing/2014/main" id="{AE2B60C9-45C9-4F17-90F8-92AC45A49D9F}"/>
              </a:ext>
            </a:extLst>
          </p:cNvPr>
          <p:cNvSpPr/>
          <p:nvPr/>
        </p:nvSpPr>
        <p:spPr>
          <a:xfrm rot="5400000">
            <a:off x="9370420" y="3404721"/>
            <a:ext cx="1200724" cy="371958"/>
          </a:xfrm>
          <a:prstGeom prst="rightArrow">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ln>
                <a:solidFill>
                  <a:schemeClr val="bg2">
                    <a:lumMod val="90000"/>
                  </a:schemeClr>
                </a:solidFill>
              </a:ln>
              <a:solidFill>
                <a:schemeClr val="bg2">
                  <a:lumMod val="90000"/>
                </a:schemeClr>
              </a:solidFill>
            </a:endParaRPr>
          </a:p>
        </p:txBody>
      </p:sp>
      <p:sp>
        <p:nvSpPr>
          <p:cNvPr id="9" name="Tijdelijke aanduiding voor inhoud 2">
            <a:extLst>
              <a:ext uri="{FF2B5EF4-FFF2-40B4-BE49-F238E27FC236}">
                <a16:creationId xmlns:a16="http://schemas.microsoft.com/office/drawing/2014/main" id="{6856F8C9-E7B0-406B-9444-EB316FFB8590}"/>
              </a:ext>
            </a:extLst>
          </p:cNvPr>
          <p:cNvSpPr>
            <a:spLocks noGrp="1"/>
          </p:cNvSpPr>
          <p:nvPr/>
        </p:nvSpPr>
        <p:spPr>
          <a:xfrm>
            <a:off x="8119021" y="2086014"/>
            <a:ext cx="3703523" cy="440712"/>
          </a:xfrm>
          <a:prstGeom prst="rect">
            <a:avLst/>
          </a:prstGeom>
        </p:spPr>
        <p:txBody>
          <a:bodyPr vert="horz" lIns="91440" tIns="45720" rIns="91440" bIns="0" rtlCol="0">
            <a:noAutofit/>
          </a:bodyPr>
          <a:lstStyle>
            <a:lvl1pPr marL="0" marR="0" indent="0" algn="l" defTabSz="914423" rtl="0" eaLnBrk="1" fontAlgn="auto" latinLnBrk="0" hangingPunct="1">
              <a:lnSpc>
                <a:spcPct val="90000"/>
              </a:lnSpc>
              <a:spcBef>
                <a:spcPts val="700"/>
              </a:spcBef>
              <a:spcAft>
                <a:spcPts val="0"/>
              </a:spcAft>
              <a:buClr>
                <a:schemeClr val="accent1"/>
              </a:buClr>
              <a:buSzPct val="100000"/>
              <a:buFontTx/>
              <a:buBlip>
                <a:blip r:embed="rId2"/>
              </a:buBlip>
              <a:tabLst/>
              <a:defRPr sz="2200" kern="1200">
                <a:solidFill>
                  <a:schemeClr val="tx1"/>
                </a:solidFill>
                <a:latin typeface="FlandersArtSans-Regular" panose="00000500000000000000" pitchFamily="2" charset="0"/>
                <a:ea typeface="+mn-ea"/>
                <a:cs typeface="+mn-cs"/>
              </a:defRPr>
            </a:lvl1pPr>
            <a:lvl2pPr marL="783790" marR="0" indent="-326580" algn="l" defTabSz="914423" rtl="0" eaLnBrk="1" fontAlgn="auto" latinLnBrk="0" hangingPunct="1">
              <a:lnSpc>
                <a:spcPct val="90000"/>
              </a:lnSpc>
              <a:spcBef>
                <a:spcPts val="700"/>
              </a:spcBef>
              <a:spcAft>
                <a:spcPts val="0"/>
              </a:spcAft>
              <a:buClrTx/>
              <a:buSzPct val="75000"/>
              <a:buFontTx/>
              <a:buBlip>
                <a:blip r:embed="rId3"/>
              </a:buBlip>
              <a:tabLst/>
              <a:defRPr sz="2200" kern="1200">
                <a:solidFill>
                  <a:schemeClr val="bg1">
                    <a:lumMod val="50000"/>
                  </a:schemeClr>
                </a:solidFill>
                <a:latin typeface="FlandersArtSans-Regular" panose="00000500000000000000" pitchFamily="2" charset="0"/>
                <a:ea typeface="+mn-ea"/>
                <a:cs typeface="+mn-cs"/>
              </a:defRPr>
            </a:lvl2pPr>
            <a:lvl3pPr marL="1219230" marR="0" indent="-304808" algn="l" defTabSz="914423" rtl="0" eaLnBrk="1" fontAlgn="auto" latinLnBrk="0" hangingPunct="1">
              <a:lnSpc>
                <a:spcPct val="90000"/>
              </a:lnSpc>
              <a:spcBef>
                <a:spcPts val="700"/>
              </a:spcBef>
              <a:spcAft>
                <a:spcPts val="0"/>
              </a:spcAft>
              <a:buClrTx/>
              <a:buSzPct val="85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404" marR="0" indent="-365769" algn="l" defTabSz="914423" rtl="0" eaLnBrk="1" fontAlgn="auto" latinLnBrk="0" hangingPunct="1">
              <a:lnSpc>
                <a:spcPct val="9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615" marR="0" indent="-365769" algn="l" defTabSz="914423" rtl="0" eaLnBrk="1" fontAlgn="auto" latinLnBrk="0" hangingPunct="1">
              <a:lnSpc>
                <a:spcPct val="9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800" i="1" dirty="0"/>
              <a:t>"We require lighting"</a:t>
            </a:r>
            <a:endParaRPr lang="nl-BE" sz="1800" i="1" dirty="0"/>
          </a:p>
        </p:txBody>
      </p:sp>
      <p:sp>
        <p:nvSpPr>
          <p:cNvPr id="10" name="Tijdelijke aanduiding voor inhoud 2">
            <a:extLst>
              <a:ext uri="{FF2B5EF4-FFF2-40B4-BE49-F238E27FC236}">
                <a16:creationId xmlns:a16="http://schemas.microsoft.com/office/drawing/2014/main" id="{4F7699F7-ACDD-4B38-93C8-7A27650D3C5B}"/>
              </a:ext>
            </a:extLst>
          </p:cNvPr>
          <p:cNvSpPr txBox="1">
            <a:spLocks/>
          </p:cNvSpPr>
          <p:nvPr/>
        </p:nvSpPr>
        <p:spPr>
          <a:xfrm>
            <a:off x="8028666" y="4490763"/>
            <a:ext cx="4031359" cy="674391"/>
          </a:xfrm>
          <a:prstGeom prst="rect">
            <a:avLst/>
          </a:prstGeom>
        </p:spPr>
        <p:txBody>
          <a:bodyPr vert="horz" lIns="91440" tIns="45720" rIns="91440" bIns="0" rtlCol="0">
            <a:noAutofit/>
          </a:bodyPr>
          <a:lstStyle>
            <a:defPPr>
              <a:defRPr lang="nl-BE"/>
            </a:defPPr>
            <a:lvl1pPr marR="0" indent="0" algn="ctr" defTabSz="914423" fontAlgn="auto">
              <a:lnSpc>
                <a:spcPct val="90000"/>
              </a:lnSpc>
              <a:spcBef>
                <a:spcPts val="700"/>
              </a:spcBef>
              <a:spcAft>
                <a:spcPts val="0"/>
              </a:spcAft>
              <a:buClr>
                <a:schemeClr val="accent1"/>
              </a:buClr>
              <a:buSzPct val="100000"/>
              <a:buFontTx/>
              <a:buNone/>
              <a:tabLst/>
              <a:defRPr i="1">
                <a:solidFill>
                  <a:schemeClr val="bg1">
                    <a:lumMod val="65000"/>
                  </a:schemeClr>
                </a:solidFill>
                <a:latin typeface="FlandersArtSans-Regular" panose="00000500000000000000" pitchFamily="2" charset="0"/>
              </a:defRPr>
            </a:lvl1pPr>
            <a:lvl2pPr marL="783790" marR="0" indent="-326580" defTabSz="914423" fontAlgn="auto">
              <a:lnSpc>
                <a:spcPct val="90000"/>
              </a:lnSpc>
              <a:spcBef>
                <a:spcPts val="700"/>
              </a:spcBef>
              <a:spcAft>
                <a:spcPts val="0"/>
              </a:spcAft>
              <a:buClrTx/>
              <a:buSzPct val="75000"/>
              <a:buFontTx/>
              <a:buBlip>
                <a:blip r:embed="rId3"/>
              </a:buBlip>
              <a:tabLst/>
              <a:defRPr sz="2200">
                <a:solidFill>
                  <a:schemeClr val="bg1">
                    <a:lumMod val="50000"/>
                  </a:schemeClr>
                </a:solidFill>
                <a:latin typeface="FlandersArtSans-Regular" panose="00000500000000000000" pitchFamily="2" charset="0"/>
              </a:defRPr>
            </a:lvl2pPr>
            <a:lvl3pPr marL="1219230" marR="0" indent="-304808" defTabSz="914423" fontAlgn="auto">
              <a:lnSpc>
                <a:spcPct val="90000"/>
              </a:lnSpc>
              <a:spcBef>
                <a:spcPts val="700"/>
              </a:spcBef>
              <a:spcAft>
                <a:spcPts val="0"/>
              </a:spcAft>
              <a:buClrTx/>
              <a:buSzPct val="85000"/>
              <a:buFont typeface="FlandersArtSans-Regular" panose="00000500000000000000" pitchFamily="2" charset="0"/>
              <a:buChar char="&gt;"/>
              <a:tabLst/>
              <a:defRPr sz="2000">
                <a:latin typeface="FlandersArtSans-Regular" panose="00000500000000000000" pitchFamily="2" charset="0"/>
              </a:defRPr>
            </a:lvl3pPr>
            <a:lvl4pPr marL="1737404" marR="0" indent="-365769" defTabSz="914423" fontAlgn="auto">
              <a:lnSpc>
                <a:spcPct val="9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615" marR="0" indent="-365769" defTabSz="914423" fontAlgn="auto">
              <a:lnSpc>
                <a:spcPct val="9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vl6pPr marL="2514663" indent="-228606" defTabSz="914423">
              <a:lnSpc>
                <a:spcPct val="90000"/>
              </a:lnSpc>
              <a:spcBef>
                <a:spcPts val="500"/>
              </a:spcBef>
              <a:buFont typeface="Arial" panose="020B0604020202020204" pitchFamily="34" charset="0"/>
              <a:buChar char="•"/>
            </a:lvl6pPr>
            <a:lvl7pPr marL="2971874" indent="-228606" defTabSz="914423">
              <a:lnSpc>
                <a:spcPct val="90000"/>
              </a:lnSpc>
              <a:spcBef>
                <a:spcPts val="500"/>
              </a:spcBef>
              <a:buFont typeface="Arial" panose="020B0604020202020204" pitchFamily="34" charset="0"/>
              <a:buChar char="•"/>
            </a:lvl7pPr>
            <a:lvl8pPr marL="3429086" indent="-228606" defTabSz="914423">
              <a:lnSpc>
                <a:spcPct val="90000"/>
              </a:lnSpc>
              <a:spcBef>
                <a:spcPts val="500"/>
              </a:spcBef>
              <a:buFont typeface="Arial" panose="020B0604020202020204" pitchFamily="34" charset="0"/>
              <a:buChar char="•"/>
            </a:lvl8pPr>
            <a:lvl9pPr marL="3886297" indent="-228606" defTabSz="914423">
              <a:lnSpc>
                <a:spcPct val="90000"/>
              </a:lnSpc>
              <a:spcBef>
                <a:spcPts val="500"/>
              </a:spcBef>
              <a:buFont typeface="Arial" panose="020B0604020202020204" pitchFamily="34" charset="0"/>
              <a:buChar char="•"/>
            </a:lvl9pPr>
          </a:lstStyle>
          <a:p>
            <a:r>
              <a:rPr lang="en-US" dirty="0">
                <a:solidFill>
                  <a:schemeClr val="tx1"/>
                </a:solidFill>
              </a:rPr>
              <a:t>"We want adequate light in every room".</a:t>
            </a:r>
            <a:endParaRPr lang="nl-BE" dirty="0">
              <a:solidFill>
                <a:schemeClr val="tx1"/>
              </a:solidFill>
            </a:endParaRPr>
          </a:p>
        </p:txBody>
      </p:sp>
    </p:spTree>
    <p:extLst>
      <p:ext uri="{BB962C8B-B14F-4D97-AF65-F5344CB8AC3E}">
        <p14:creationId xmlns:p14="http://schemas.microsoft.com/office/powerpoint/2010/main" val="262995790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B862156-CA72-490B-8E65-091B4CC5550B}"/>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Knowledge</a:t>
            </a:r>
            <a:endParaRPr lang="nl-BE" sz="4000" dirty="0">
              <a:latin typeface="FlandersArtSans-Medium" panose="00000600000000000000" pitchFamily="2" charset="0"/>
            </a:endParaRPr>
          </a:p>
        </p:txBody>
      </p:sp>
      <p:sp>
        <p:nvSpPr>
          <p:cNvPr id="5" name="Rechthoek 4">
            <a:extLst>
              <a:ext uri="{FF2B5EF4-FFF2-40B4-BE49-F238E27FC236}">
                <a16:creationId xmlns:a16="http://schemas.microsoft.com/office/drawing/2014/main" id="{83BE08ED-1961-4292-92C6-AAEF7D1E9A55}"/>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2">
            <a:extLst>
              <a:ext uri="{FF2B5EF4-FFF2-40B4-BE49-F238E27FC236}">
                <a16:creationId xmlns:a16="http://schemas.microsoft.com/office/drawing/2014/main" id="{F619EC1B-DD9E-4E40-AC7F-F57D728D807C}"/>
              </a:ext>
            </a:extLst>
          </p:cNvPr>
          <p:cNvSpPr>
            <a:spLocks noGrp="1"/>
          </p:cNvSpPr>
          <p:nvPr>
            <p:ph idx="1"/>
          </p:nvPr>
        </p:nvSpPr>
        <p:spPr>
          <a:xfrm>
            <a:off x="912091" y="2614537"/>
            <a:ext cx="6240719" cy="2728444"/>
          </a:xfrm>
        </p:spPr>
        <p:txBody>
          <a:bodyPr>
            <a:noAutofit/>
          </a:bodyPr>
          <a:lstStyle/>
          <a:p>
            <a:pPr marL="0" indent="0" defTabSz="1076325">
              <a:spcAft>
                <a:spcPts val="800"/>
              </a:spcAft>
              <a:buClr>
                <a:srgbClr val="FFEB00"/>
              </a:buClr>
              <a:buNone/>
              <a:tabLst>
                <a:tab pos="2058988" algn="l"/>
              </a:tabLst>
            </a:pPr>
            <a:r>
              <a:rPr lang="en-US" sz="2400" dirty="0">
                <a:latin typeface="FlandersArtSans-Regular" panose="00000500000000000000" pitchFamily="2" charset="0"/>
              </a:rPr>
              <a:t>Circular construction requires both broad knowledge and detailed knowledge in order to</a:t>
            </a:r>
            <a:endParaRPr lang="nl-BE" sz="2400" dirty="0">
              <a:solidFill>
                <a:schemeClr val="tx1">
                  <a:lumMod val="50000"/>
                  <a:lumOff val="50000"/>
                </a:schemeClr>
              </a:solidFill>
              <a:latin typeface="FlandersArtSans-Medium" panose="00000600000000000000" pitchFamily="2" charset="0"/>
              <a:ea typeface="+mj-ea"/>
              <a:cs typeface="+mj-cs"/>
            </a:endParaRPr>
          </a:p>
          <a:p>
            <a:pPr defTabSz="1076325">
              <a:spcAft>
                <a:spcPts val="800"/>
              </a:spcAft>
              <a:buClr>
                <a:srgbClr val="FFEB00"/>
              </a:buClr>
              <a:tabLst>
                <a:tab pos="2058988" algn="l"/>
              </a:tabLst>
            </a:pPr>
            <a:r>
              <a:rPr lang="en-US" sz="2400" dirty="0">
                <a:latin typeface="FlandersArtSans-Regular" panose="00000500000000000000" pitchFamily="2" charset="0"/>
              </a:rPr>
              <a:t>devise integrated solutions
to be able to estimate what is feasible
Detect risks
…</a:t>
            </a:r>
            <a:endParaRPr lang="nl-BE" sz="2400" dirty="0">
              <a:latin typeface="FlandersArtSans-Regular" panose="00000500000000000000" pitchFamily="2" charset="0"/>
            </a:endParaRPr>
          </a:p>
        </p:txBody>
      </p:sp>
      <p:pic>
        <p:nvPicPr>
          <p:cNvPr id="11" name="Picture 2">
            <a:extLst>
              <a:ext uri="{FF2B5EF4-FFF2-40B4-BE49-F238E27FC236}">
                <a16:creationId xmlns:a16="http://schemas.microsoft.com/office/drawing/2014/main" id="{75163194-1A70-4564-8B7A-ACDFEC1FB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570" y="500948"/>
            <a:ext cx="4222630" cy="585610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D52184D7-364E-4229-ABD9-3D87F800AF35}"/>
              </a:ext>
            </a:extLst>
          </p:cNvPr>
          <p:cNvSpPr txBox="1"/>
          <p:nvPr/>
        </p:nvSpPr>
        <p:spPr>
          <a:xfrm>
            <a:off x="10730345" y="6483638"/>
            <a:ext cx="1461655" cy="307777"/>
          </a:xfrm>
          <a:prstGeom prst="rect">
            <a:avLst/>
          </a:prstGeom>
          <a:noFill/>
        </p:spPr>
        <p:txBody>
          <a:bodyPr wrap="square" rtlCol="0">
            <a:spAutoFit/>
          </a:bodyPr>
          <a:lstStyle>
            <a:defPPr>
              <a:defRPr lang="nl-BE"/>
            </a:defPPr>
            <a:lvl1pPr>
              <a:defRPr sz="1400" i="1">
                <a:solidFill>
                  <a:schemeClr val="bg1">
                    <a:lumMod val="65000"/>
                  </a:schemeClr>
                </a:solidFill>
                <a:latin typeface="FlandersArtSans-Regular" panose="00000500000000000000" pitchFamily="2" charset="0"/>
              </a:defRPr>
            </a:lvl1pPr>
          </a:lstStyle>
          <a:p>
            <a:r>
              <a:rPr lang="nl-BE" dirty="0"/>
              <a:t>© KaryaSarma</a:t>
            </a:r>
          </a:p>
        </p:txBody>
      </p:sp>
    </p:spTree>
    <p:extLst>
      <p:ext uri="{BB962C8B-B14F-4D97-AF65-F5344CB8AC3E}">
        <p14:creationId xmlns:p14="http://schemas.microsoft.com/office/powerpoint/2010/main" val="38286444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B862156-CA72-490B-8E65-091B4CC5550B}"/>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Reality</a:t>
            </a:r>
            <a:r>
              <a:rPr lang="nl-BE" sz="4000" dirty="0">
                <a:latin typeface="FlandersArtSans-Medium" panose="00000600000000000000" pitchFamily="2" charset="0"/>
              </a:rPr>
              <a:t> check</a:t>
            </a:r>
          </a:p>
        </p:txBody>
      </p:sp>
      <p:sp>
        <p:nvSpPr>
          <p:cNvPr id="5" name="Rechthoek 4">
            <a:extLst>
              <a:ext uri="{FF2B5EF4-FFF2-40B4-BE49-F238E27FC236}">
                <a16:creationId xmlns:a16="http://schemas.microsoft.com/office/drawing/2014/main" id="{83BE08ED-1961-4292-92C6-AAEF7D1E9A55}"/>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2">
            <a:extLst>
              <a:ext uri="{FF2B5EF4-FFF2-40B4-BE49-F238E27FC236}">
                <a16:creationId xmlns:a16="http://schemas.microsoft.com/office/drawing/2014/main" id="{F619EC1B-DD9E-4E40-AC7F-F57D728D807C}"/>
              </a:ext>
            </a:extLst>
          </p:cNvPr>
          <p:cNvSpPr>
            <a:spLocks noGrp="1"/>
          </p:cNvSpPr>
          <p:nvPr>
            <p:ph idx="1"/>
          </p:nvPr>
        </p:nvSpPr>
        <p:spPr>
          <a:xfrm>
            <a:off x="912091" y="1709593"/>
            <a:ext cx="10180782" cy="4608011"/>
          </a:xfrm>
        </p:spPr>
        <p:txBody>
          <a:bodyPr>
            <a:noAutofit/>
          </a:bodyPr>
          <a:lstStyle/>
          <a:p>
            <a:pPr marL="0" indent="0" defTabSz="1076325">
              <a:spcAft>
                <a:spcPts val="800"/>
              </a:spcAft>
              <a:buClr>
                <a:srgbClr val="FFEB00"/>
              </a:buClr>
              <a:buNone/>
              <a:tabLst>
                <a:tab pos="2058988" algn="l"/>
              </a:tabLst>
            </a:pPr>
            <a:r>
              <a:rPr lang="en-US" sz="2400" dirty="0">
                <a:latin typeface="FlandersArtSans-Regular" panose="00000500000000000000" pitchFamily="2" charset="0"/>
              </a:rPr>
              <a:t>Little experience regarding the feasibility of certain aspects. For example</a:t>
            </a:r>
            <a:r>
              <a:rPr lang="nl-BE" sz="2400" dirty="0">
                <a:latin typeface="FlandersArtSans-Regular" panose="00000500000000000000" pitchFamily="2" charset="0"/>
              </a:rPr>
              <a:t>:</a:t>
            </a:r>
          </a:p>
          <a:p>
            <a:pPr defTabSz="1076325">
              <a:buClr>
                <a:srgbClr val="FFEB00"/>
              </a:buClr>
              <a:tabLst>
                <a:tab pos="2058988" algn="l"/>
              </a:tabLst>
            </a:pPr>
            <a:r>
              <a:rPr lang="en-US" sz="2400" dirty="0">
                <a:latin typeface="FlandersArtSans-Regular" panose="00000500000000000000" pitchFamily="2" charset="0"/>
              </a:rPr>
              <a:t>Reuse in/ex situ
Certification of (non-standardized) materials
Alternative construction methods
How can it be disassembled? How circular does it need to be?</a:t>
            </a:r>
          </a:p>
          <a:p>
            <a:pPr defTabSz="1076325">
              <a:buClr>
                <a:srgbClr val="FFEB00"/>
              </a:buClr>
              <a:tabLst>
                <a:tab pos="2058988" algn="l"/>
              </a:tabLst>
            </a:pPr>
            <a:endParaRPr lang="nl-BE" sz="2400" dirty="0">
              <a:latin typeface="FlandersArtSans-Regular" panose="00000500000000000000" pitchFamily="2" charset="0"/>
            </a:endParaRPr>
          </a:p>
          <a:p>
            <a:pPr marL="0" indent="0" defTabSz="1076325">
              <a:spcAft>
                <a:spcPts val="800"/>
              </a:spcAft>
              <a:buClr>
                <a:srgbClr val="FFEB00"/>
              </a:buClr>
              <a:buNone/>
              <a:tabLst>
                <a:tab pos="2058988" algn="l"/>
              </a:tabLst>
            </a:pPr>
            <a:r>
              <a:rPr lang="nl-BE" sz="2400" dirty="0" err="1">
                <a:solidFill>
                  <a:schemeClr val="tx1">
                    <a:lumMod val="50000"/>
                    <a:lumOff val="50000"/>
                  </a:schemeClr>
                </a:solidFill>
                <a:latin typeface="FlandersArtSans-Medium" panose="00000600000000000000" pitchFamily="2" charset="0"/>
                <a:ea typeface="+mj-ea"/>
                <a:cs typeface="+mj-cs"/>
              </a:rPr>
              <a:t>Measurability</a:t>
            </a:r>
            <a:endParaRPr lang="nl-BE" sz="2400" dirty="0">
              <a:solidFill>
                <a:schemeClr val="tx1">
                  <a:lumMod val="50000"/>
                  <a:lumOff val="50000"/>
                </a:schemeClr>
              </a:solidFill>
              <a:latin typeface="FlandersArtSans-Medium" panose="00000600000000000000" pitchFamily="2" charset="0"/>
              <a:ea typeface="+mj-ea"/>
              <a:cs typeface="+mj-cs"/>
            </a:endParaRPr>
          </a:p>
          <a:p>
            <a:pPr defTabSz="1076325">
              <a:buClr>
                <a:srgbClr val="FFEB00"/>
              </a:buClr>
              <a:tabLst>
                <a:tab pos="2058988" algn="l"/>
              </a:tabLst>
            </a:pPr>
            <a:r>
              <a:rPr lang="en-US" sz="2400" dirty="0">
                <a:latin typeface="FlandersArtSans-Regular" panose="00000500000000000000" pitchFamily="2" charset="0"/>
                <a:sym typeface="Wingdings" panose="05000000000000000000" pitchFamily="2" charset="2"/>
              </a:rPr>
              <a:t>Tools such as GRO, TOTEM, simulations, ... </a:t>
            </a:r>
          </a:p>
          <a:p>
            <a:pPr defTabSz="1076325">
              <a:buClr>
                <a:srgbClr val="FFEB00"/>
              </a:buClr>
              <a:tabLst>
                <a:tab pos="2058988" algn="l"/>
              </a:tabLst>
            </a:pPr>
            <a:r>
              <a:rPr lang="en-US" sz="2400" dirty="0">
                <a:latin typeface="FlandersArtSans-Regular" panose="00000500000000000000" pitchFamily="2" charset="0"/>
              </a:rPr>
              <a:t>Not everything is measurable </a:t>
            </a:r>
            <a:r>
              <a:rPr lang="en-US" sz="2400" dirty="0">
                <a:latin typeface="FlandersArtSans-Regular" panose="00000500000000000000" pitchFamily="2" charset="0"/>
                <a:sym typeface="Wingdings" panose="05000000000000000000" pitchFamily="2" charset="2"/>
              </a:rPr>
              <a:t></a:t>
            </a:r>
            <a:r>
              <a:rPr lang="en-US" sz="2400" dirty="0">
                <a:latin typeface="FlandersArtSans-Regular" panose="00000500000000000000" pitchFamily="2" charset="0"/>
              </a:rPr>
              <a:t> common sense and judgement</a:t>
            </a:r>
          </a:p>
          <a:p>
            <a:pPr defTabSz="1076325">
              <a:buClr>
                <a:srgbClr val="FFEB00"/>
              </a:buClr>
              <a:tabLst>
                <a:tab pos="2058988" algn="l"/>
              </a:tabLst>
            </a:pPr>
            <a:endParaRPr lang="nl-BE" sz="2400" dirty="0">
              <a:latin typeface="FlandersArtSans-Regular" panose="00000500000000000000" pitchFamily="2" charset="0"/>
            </a:endParaRPr>
          </a:p>
        </p:txBody>
      </p:sp>
    </p:spTree>
    <p:extLst>
      <p:ext uri="{BB962C8B-B14F-4D97-AF65-F5344CB8AC3E}">
        <p14:creationId xmlns:p14="http://schemas.microsoft.com/office/powerpoint/2010/main" val="217572911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DE479AD-FF5C-49ED-82DB-CBB7667402D4}"/>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2182258" y="118978"/>
            <a:ext cx="10515600" cy="1325563"/>
          </a:xfrm>
        </p:spPr>
        <p:txBody>
          <a:bodyPr>
            <a:normAutofit/>
          </a:bodyPr>
          <a:lstStyle/>
          <a:p>
            <a:r>
              <a:rPr lang="nl-BE" sz="4000" dirty="0" err="1">
                <a:latin typeface="FlandersArtSans-Medium" panose="00000600000000000000" pitchFamily="2" charset="0"/>
              </a:rPr>
              <a:t>Sustainable</a:t>
            </a:r>
            <a:r>
              <a:rPr lang="nl-BE" sz="4000" dirty="0">
                <a:latin typeface="FlandersArtSans-Medium" panose="00000600000000000000" pitchFamily="2" charset="0"/>
              </a:rPr>
              <a:t> </a:t>
            </a:r>
            <a:r>
              <a:rPr lang="nl-BE" sz="4000" dirty="0" err="1">
                <a:latin typeface="FlandersArtSans-Medium" panose="00000600000000000000" pitchFamily="2" charset="0"/>
              </a:rPr>
              <a:t>collaboration</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EB8DBD-9858-4F34-B588-2D859841A3B3}"/>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ijdelijke aanduiding voor inhoud 2">
            <a:extLst>
              <a:ext uri="{FF2B5EF4-FFF2-40B4-BE49-F238E27FC236}">
                <a16:creationId xmlns:a16="http://schemas.microsoft.com/office/drawing/2014/main" id="{6A1DEF52-49C6-4CF8-8B7B-538FD147B917}"/>
              </a:ext>
            </a:extLst>
          </p:cNvPr>
          <p:cNvSpPr>
            <a:spLocks noGrp="1"/>
          </p:cNvSpPr>
          <p:nvPr>
            <p:ph idx="1"/>
          </p:nvPr>
        </p:nvSpPr>
        <p:spPr>
          <a:xfrm>
            <a:off x="2270393" y="2424394"/>
            <a:ext cx="8360661" cy="3027200"/>
          </a:xfrm>
        </p:spPr>
        <p:txBody>
          <a:bodyPr>
            <a:normAutofit/>
          </a:bodyPr>
          <a:lstStyle/>
          <a:p>
            <a:pPr defTabSz="1076325">
              <a:spcAft>
                <a:spcPts val="800"/>
              </a:spcAft>
              <a:buClr>
                <a:srgbClr val="FFEB00"/>
              </a:buClr>
              <a:tabLst>
                <a:tab pos="2058988" algn="l"/>
              </a:tabLst>
            </a:pPr>
            <a:r>
              <a:rPr lang="en-US" sz="2400" dirty="0">
                <a:latin typeface="FlandersArtSans-Medium" panose="00000600000000000000" pitchFamily="2" charset="0"/>
                <a:ea typeface="+mj-ea"/>
                <a:cs typeface="+mj-cs"/>
              </a:rPr>
              <a:t>Trust is the key </a:t>
            </a:r>
            <a:r>
              <a:rPr lang="en-US" sz="2400">
                <a:latin typeface="FlandersArtSans-Medium" panose="00000600000000000000" pitchFamily="2" charset="0"/>
                <a:ea typeface="+mj-ea"/>
                <a:cs typeface="+mj-cs"/>
              </a:rPr>
              <a:t>to success</a:t>
            </a:r>
            <a:r>
              <a:rPr lang="en-US" sz="2400" dirty="0">
                <a:latin typeface="FlandersArtSans-Medium" panose="00000600000000000000" pitchFamily="2" charset="0"/>
                <a:ea typeface="+mj-ea"/>
                <a:cs typeface="+mj-cs"/>
              </a:rPr>
              <a:t>
Dare to question things
Open communication
Expertise at the table</a:t>
            </a:r>
            <a:endParaRPr lang="nl-BE" dirty="0"/>
          </a:p>
        </p:txBody>
      </p:sp>
    </p:spTree>
    <p:custDataLst>
      <p:tags r:id="rId1"/>
    </p:custDataLst>
    <p:extLst>
      <p:ext uri="{BB962C8B-B14F-4D97-AF65-F5344CB8AC3E}">
        <p14:creationId xmlns:p14="http://schemas.microsoft.com/office/powerpoint/2010/main" val="305554384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Sustainable and circular ...</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5CFD0B-025E-4A9C-996B-C658C3F8EDB1}"/>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Ovaal 24">
            <a:extLst>
              <a:ext uri="{FF2B5EF4-FFF2-40B4-BE49-F238E27FC236}">
                <a16:creationId xmlns:a16="http://schemas.microsoft.com/office/drawing/2014/main" id="{D1432D6E-36D9-4FF2-9AE6-E11A723D5537}"/>
              </a:ext>
            </a:extLst>
          </p:cNvPr>
          <p:cNvSpPr/>
          <p:nvPr/>
        </p:nvSpPr>
        <p:spPr>
          <a:xfrm>
            <a:off x="392884" y="2443293"/>
            <a:ext cx="2518013" cy="2518015"/>
          </a:xfrm>
          <a:prstGeom prst="ellipse">
            <a:avLst/>
          </a:prstGeom>
          <a:solidFill>
            <a:schemeClr val="accent4">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landersArtSans-Medium" panose="00000600000000000000" pitchFamily="2" charset="0"/>
              </a:rPr>
              <a:t>Environment</a:t>
            </a:r>
          </a:p>
          <a:p>
            <a:pPr algn="ctr"/>
            <a:r>
              <a:rPr lang="en-US" dirty="0">
                <a:solidFill>
                  <a:schemeClr val="tx1"/>
                </a:solidFill>
                <a:latin typeface="FlandersArtSans-Medium" panose="00000600000000000000" pitchFamily="2" charset="0"/>
              </a:rPr>
              <a:t>
Footprint
Biodiversity
Mobility
Synergies</a:t>
            </a:r>
            <a:endParaRPr lang="nl-BE" sz="1600" dirty="0">
              <a:solidFill>
                <a:schemeClr val="tx1"/>
              </a:solidFill>
              <a:latin typeface="FlandersArtSans-Regular" panose="00000500000000000000" pitchFamily="2" charset="0"/>
            </a:endParaRPr>
          </a:p>
        </p:txBody>
      </p:sp>
      <p:sp>
        <p:nvSpPr>
          <p:cNvPr id="28" name="Ovaal 27">
            <a:extLst>
              <a:ext uri="{FF2B5EF4-FFF2-40B4-BE49-F238E27FC236}">
                <a16:creationId xmlns:a16="http://schemas.microsoft.com/office/drawing/2014/main" id="{670C5ED7-5217-4203-A58F-854A9AAEE84B}"/>
              </a:ext>
            </a:extLst>
          </p:cNvPr>
          <p:cNvSpPr/>
          <p:nvPr/>
        </p:nvSpPr>
        <p:spPr>
          <a:xfrm>
            <a:off x="2569034" y="4198646"/>
            <a:ext cx="2518013" cy="2518015"/>
          </a:xfrm>
          <a:prstGeom prst="ellipse">
            <a:avLst/>
          </a:prstGeom>
          <a:solidFill>
            <a:schemeClr val="accent6">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landersArtSans-Medium" panose="00000600000000000000" pitchFamily="2" charset="0"/>
              </a:rPr>
              <a:t>Building</a:t>
            </a:r>
          </a:p>
          <a:p>
            <a:pPr algn="ctr"/>
            <a:r>
              <a:rPr lang="en-US" dirty="0">
                <a:solidFill>
                  <a:schemeClr val="tx1"/>
                </a:solidFill>
                <a:latin typeface="FlandersArtSans-Medium" panose="00000600000000000000" pitchFamily="2" charset="0"/>
              </a:rPr>
              <a:t>
Environmental impact 
Energy, water,...
Safety</a:t>
            </a:r>
            <a:endParaRPr lang="nl-BE" sz="1600" dirty="0">
              <a:solidFill>
                <a:schemeClr val="tx1"/>
              </a:solidFill>
              <a:latin typeface="FlandersArtSans-Regular" panose="00000500000000000000" pitchFamily="2" charset="0"/>
            </a:endParaRPr>
          </a:p>
        </p:txBody>
      </p:sp>
      <p:sp>
        <p:nvSpPr>
          <p:cNvPr id="31" name="Ovaal 30">
            <a:extLst>
              <a:ext uri="{FF2B5EF4-FFF2-40B4-BE49-F238E27FC236}">
                <a16:creationId xmlns:a16="http://schemas.microsoft.com/office/drawing/2014/main" id="{28FA5B00-EBAF-411A-9B45-768E00AE3AA3}"/>
              </a:ext>
            </a:extLst>
          </p:cNvPr>
          <p:cNvSpPr/>
          <p:nvPr/>
        </p:nvSpPr>
        <p:spPr>
          <a:xfrm>
            <a:off x="9191399" y="2443293"/>
            <a:ext cx="2518013" cy="2518015"/>
          </a:xfrm>
          <a:prstGeom prst="ellipse">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landersArtSans-Medium" panose="00000600000000000000" pitchFamily="2" charset="0"/>
              </a:rPr>
              <a:t>Circular</a:t>
            </a:r>
          </a:p>
          <a:p>
            <a:pPr algn="ctr"/>
            <a:r>
              <a:rPr lang="en-US" dirty="0">
                <a:solidFill>
                  <a:schemeClr val="tx1"/>
                </a:solidFill>
                <a:latin typeface="FlandersArtSans-Medium" panose="00000600000000000000" pitchFamily="2" charset="0"/>
              </a:rPr>
              <a:t>
Closed loops
Value retention
Added value</a:t>
            </a:r>
            <a:endParaRPr lang="nl-BE" sz="1600" dirty="0">
              <a:solidFill>
                <a:schemeClr val="tx1"/>
              </a:solidFill>
              <a:latin typeface="FlandersArtSans-Regular" panose="00000500000000000000" pitchFamily="2" charset="0"/>
            </a:endParaRPr>
          </a:p>
        </p:txBody>
      </p:sp>
      <p:sp>
        <p:nvSpPr>
          <p:cNvPr id="34" name="Ovaal 33">
            <a:extLst>
              <a:ext uri="{FF2B5EF4-FFF2-40B4-BE49-F238E27FC236}">
                <a16:creationId xmlns:a16="http://schemas.microsoft.com/office/drawing/2014/main" id="{E2C31A02-0ACD-450D-987C-B8B09A95B96C}"/>
              </a:ext>
            </a:extLst>
          </p:cNvPr>
          <p:cNvSpPr/>
          <p:nvPr/>
        </p:nvSpPr>
        <p:spPr>
          <a:xfrm>
            <a:off x="4763073" y="2443294"/>
            <a:ext cx="2518013" cy="2518015"/>
          </a:xfrm>
          <a:prstGeom prst="ellipse">
            <a:avLst/>
          </a:prstGeom>
          <a:solidFill>
            <a:schemeClr val="accent2">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landersArtSans-Medium" panose="00000600000000000000" pitchFamily="2" charset="0"/>
              </a:rPr>
              <a:t>User</a:t>
            </a:r>
          </a:p>
          <a:p>
            <a:pPr algn="ctr"/>
            <a:r>
              <a:rPr lang="en-US" dirty="0">
                <a:solidFill>
                  <a:schemeClr val="tx1"/>
                </a:solidFill>
                <a:latin typeface="FlandersArtSans-Medium" panose="00000600000000000000" pitchFamily="2" charset="0"/>
              </a:rPr>
              <a:t>
Comfort
Accessibility
Wellbeing
</a:t>
            </a:r>
            <a:endParaRPr lang="nl-BE" sz="1600" dirty="0">
              <a:solidFill>
                <a:schemeClr val="tx1"/>
              </a:solidFill>
              <a:latin typeface="FlandersArtSans-Regular" panose="00000500000000000000" pitchFamily="2" charset="0"/>
            </a:endParaRPr>
          </a:p>
        </p:txBody>
      </p:sp>
      <p:sp>
        <p:nvSpPr>
          <p:cNvPr id="37" name="Ovaal 36">
            <a:extLst>
              <a:ext uri="{FF2B5EF4-FFF2-40B4-BE49-F238E27FC236}">
                <a16:creationId xmlns:a16="http://schemas.microsoft.com/office/drawing/2014/main" id="{7F63C665-2F21-4F68-96E3-CB4EECE4EAC6}"/>
              </a:ext>
            </a:extLst>
          </p:cNvPr>
          <p:cNvSpPr/>
          <p:nvPr/>
        </p:nvSpPr>
        <p:spPr>
          <a:xfrm>
            <a:off x="6976750" y="4198646"/>
            <a:ext cx="2518013" cy="2518015"/>
          </a:xfrm>
          <a:prstGeom prst="ellipse">
            <a:avLst/>
          </a:prstGeom>
          <a:solidFill>
            <a:srgbClr val="FFCCC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latin typeface="FlandersArtSans-Medium" panose="00000600000000000000" pitchFamily="2" charset="0"/>
              </a:rPr>
              <a:t>Operations</a:t>
            </a:r>
          </a:p>
          <a:p>
            <a:pPr algn="ctr"/>
            <a:r>
              <a:rPr lang="nl-BE" dirty="0">
                <a:solidFill>
                  <a:schemeClr val="tx1"/>
                </a:solidFill>
                <a:latin typeface="FlandersArtSans-Medium" panose="00000600000000000000" pitchFamily="2" charset="0"/>
              </a:rPr>
              <a:t>
</a:t>
            </a:r>
            <a:r>
              <a:rPr lang="nl-BE" dirty="0" err="1">
                <a:solidFill>
                  <a:schemeClr val="tx1"/>
                </a:solidFill>
                <a:latin typeface="FlandersArtSans-Medium" panose="00000600000000000000" pitchFamily="2" charset="0"/>
              </a:rPr>
              <a:t>Manageable</a:t>
            </a:r>
            <a:r>
              <a:rPr lang="nl-BE" dirty="0">
                <a:solidFill>
                  <a:schemeClr val="tx1"/>
                </a:solidFill>
                <a:latin typeface="FlandersArtSans-Medium" panose="00000600000000000000" pitchFamily="2" charset="0"/>
              </a:rPr>
              <a:t>
</a:t>
            </a:r>
            <a:r>
              <a:rPr lang="nl-BE" dirty="0" err="1">
                <a:solidFill>
                  <a:schemeClr val="tx1"/>
                </a:solidFill>
                <a:latin typeface="FlandersArtSans-Medium" panose="00000600000000000000" pitchFamily="2" charset="0"/>
              </a:rPr>
              <a:t>Profitable</a:t>
            </a:r>
            <a:r>
              <a:rPr lang="nl-BE" dirty="0">
                <a:solidFill>
                  <a:schemeClr val="tx1"/>
                </a:solidFill>
                <a:latin typeface="FlandersArtSans-Medium" panose="00000600000000000000" pitchFamily="2" charset="0"/>
              </a:rPr>
              <a:t>
</a:t>
            </a:r>
            <a:r>
              <a:rPr lang="nl-BE" dirty="0" err="1">
                <a:solidFill>
                  <a:schemeClr val="tx1"/>
                </a:solidFill>
                <a:latin typeface="FlandersArtSans-Medium" panose="00000600000000000000" pitchFamily="2" charset="0"/>
              </a:rPr>
              <a:t>Adaptable</a:t>
            </a:r>
            <a:endParaRPr lang="nl-BE" sz="1600" dirty="0">
              <a:solidFill>
                <a:schemeClr val="tx1"/>
              </a:solidFill>
              <a:latin typeface="FlandersArtSans-Regular" panose="00000500000000000000" pitchFamily="2" charset="0"/>
            </a:endParaRPr>
          </a:p>
        </p:txBody>
      </p:sp>
      <p:sp>
        <p:nvSpPr>
          <p:cNvPr id="40" name="Titel 1">
            <a:extLst>
              <a:ext uri="{FF2B5EF4-FFF2-40B4-BE49-F238E27FC236}">
                <a16:creationId xmlns:a16="http://schemas.microsoft.com/office/drawing/2014/main" id="{1570723B-62A3-48F3-AE3E-378544176B18}"/>
              </a:ext>
            </a:extLst>
          </p:cNvPr>
          <p:cNvSpPr txBox="1">
            <a:spLocks/>
          </p:cNvSpPr>
          <p:nvPr/>
        </p:nvSpPr>
        <p:spPr>
          <a:xfrm>
            <a:off x="933395" y="1395359"/>
            <a:ext cx="10515600" cy="6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1">
                    <a:lumMod val="50000"/>
                    <a:lumOff val="50000"/>
                  </a:schemeClr>
                </a:solidFill>
                <a:latin typeface="FlandersArtSans-Medium" panose="00000600000000000000" pitchFamily="2" charset="0"/>
              </a:rPr>
              <a:t>What does sustainable (and circular) mean to us?</a:t>
            </a:r>
            <a:endParaRPr lang="nl-BE" sz="2400" dirty="0">
              <a:solidFill>
                <a:schemeClr val="tx1">
                  <a:lumMod val="50000"/>
                  <a:lumOff val="50000"/>
                </a:schemeClr>
              </a:solidFill>
              <a:latin typeface="FlandersArtSans-Medium" panose="00000600000000000000" pitchFamily="2" charset="0"/>
            </a:endParaRPr>
          </a:p>
        </p:txBody>
      </p:sp>
    </p:spTree>
    <p:custDataLst>
      <p:tags r:id="rId1"/>
    </p:custDataLst>
    <p:extLst>
      <p:ext uri="{BB962C8B-B14F-4D97-AF65-F5344CB8AC3E}">
        <p14:creationId xmlns:p14="http://schemas.microsoft.com/office/powerpoint/2010/main" val="702085379"/>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BF40C-6281-466F-ADB3-DCCCC4B8423A}"/>
              </a:ext>
            </a:extLst>
          </p:cNvPr>
          <p:cNvSpPr>
            <a:spLocks noGrp="1"/>
          </p:cNvSpPr>
          <p:nvPr>
            <p:ph type="ctrTitle"/>
          </p:nvPr>
        </p:nvSpPr>
        <p:spPr>
          <a:xfrm>
            <a:off x="-176270" y="1708225"/>
            <a:ext cx="12570246" cy="1009497"/>
          </a:xfrm>
          <a:solidFill>
            <a:schemeClr val="bg1">
              <a:lumMod val="95000"/>
            </a:schemeClr>
          </a:solidFill>
          <a:ln w="38100">
            <a:solidFill>
              <a:srgbClr val="FFEB00"/>
            </a:solidFill>
          </a:ln>
        </p:spPr>
        <p:txBody>
          <a:bodyPr>
            <a:normAutofit/>
          </a:bodyPr>
          <a:lstStyle/>
          <a:p>
            <a:r>
              <a:rPr lang="nl-BE">
                <a:latin typeface="FlandersArtSans-Bold" panose="00000800000000000000" pitchFamily="2" charset="0"/>
              </a:rPr>
              <a:t>Circular concrete</a:t>
            </a:r>
            <a:endParaRPr lang="nl-BE" dirty="0">
              <a:latin typeface="FlandersArtSans-Bold" panose="00000800000000000000" pitchFamily="2" charset="0"/>
            </a:endParaRPr>
          </a:p>
        </p:txBody>
      </p:sp>
      <p:pic>
        <p:nvPicPr>
          <p:cNvPr id="7" name="Afbeelding 6" descr="Afbeelding met tekst, illustratie&#10;&#10;Automatisch gegenereerde beschrijving">
            <a:extLst>
              <a:ext uri="{FF2B5EF4-FFF2-40B4-BE49-F238E27FC236}">
                <a16:creationId xmlns:a16="http://schemas.microsoft.com/office/drawing/2014/main" id="{8477D323-6DB1-4764-9C87-7A3623AFB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635" y="94268"/>
            <a:ext cx="1344114" cy="1344114"/>
          </a:xfrm>
          <a:prstGeom prst="rect">
            <a:avLst/>
          </a:prstGeom>
        </p:spPr>
      </p:pic>
    </p:spTree>
    <p:custDataLst>
      <p:tags r:id="rId1"/>
    </p:custDataLst>
    <p:extLst>
      <p:ext uri="{BB962C8B-B14F-4D97-AF65-F5344CB8AC3E}">
        <p14:creationId xmlns:p14="http://schemas.microsoft.com/office/powerpoint/2010/main" val="91364276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2B53CE5-C01B-4223-B18C-1BD24A47A6D2}"/>
              </a:ext>
            </a:extLst>
          </p:cNvPr>
          <p:cNvSpPr/>
          <p:nvPr/>
        </p:nvSpPr>
        <p:spPr>
          <a:xfrm>
            <a:off x="3054"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tel 1">
            <a:extLst>
              <a:ext uri="{FF2B5EF4-FFF2-40B4-BE49-F238E27FC236}">
                <a16:creationId xmlns:a16="http://schemas.microsoft.com/office/drawing/2014/main" id="{07232471-F0FF-41B5-929C-7CFD3E8422DF}"/>
              </a:ext>
            </a:extLst>
          </p:cNvPr>
          <p:cNvSpPr>
            <a:spLocks noGrp="1"/>
          </p:cNvSpPr>
          <p:nvPr>
            <p:ph type="title"/>
          </p:nvPr>
        </p:nvSpPr>
        <p:spPr>
          <a:xfrm>
            <a:off x="2182258" y="118978"/>
            <a:ext cx="10515600" cy="1325563"/>
          </a:xfrm>
        </p:spPr>
        <p:txBody>
          <a:bodyPr>
            <a:normAutofit/>
          </a:bodyPr>
          <a:lstStyle/>
          <a:p>
            <a:r>
              <a:rPr lang="nl-BE" sz="4000">
                <a:latin typeface="FlandersArtSans-Medium" panose="00000600000000000000" pitchFamily="2" charset="0"/>
              </a:rPr>
              <a:t>Circular concrete</a:t>
            </a:r>
            <a:endParaRPr lang="nl-BE" sz="4000" dirty="0">
              <a:latin typeface="FlandersArtSans-Medium" panose="00000600000000000000" pitchFamily="2" charset="0"/>
            </a:endParaRPr>
          </a:p>
        </p:txBody>
      </p:sp>
      <p:sp>
        <p:nvSpPr>
          <p:cNvPr id="15" name="Tijdelijke aanduiding voor inhoud 2">
            <a:extLst>
              <a:ext uri="{FF2B5EF4-FFF2-40B4-BE49-F238E27FC236}">
                <a16:creationId xmlns:a16="http://schemas.microsoft.com/office/drawing/2014/main" id="{BA6AC7C7-DFF7-4782-80CE-8235B2DD0354}"/>
              </a:ext>
            </a:extLst>
          </p:cNvPr>
          <p:cNvSpPr>
            <a:spLocks noGrp="1"/>
          </p:cNvSpPr>
          <p:nvPr>
            <p:ph idx="1"/>
          </p:nvPr>
        </p:nvSpPr>
        <p:spPr>
          <a:xfrm>
            <a:off x="2963539" y="1978909"/>
            <a:ext cx="8026706" cy="4052436"/>
          </a:xfrm>
        </p:spPr>
        <p:txBody>
          <a:bodyPr>
            <a:normAutofit/>
          </a:bodyPr>
          <a:lstStyle/>
          <a:p>
            <a:pPr>
              <a:buClr>
                <a:srgbClr val="FFEB00"/>
              </a:buClr>
            </a:pPr>
            <a:r>
              <a:rPr lang="en-US" sz="2400" dirty="0">
                <a:latin typeface="FlandersArtSans-Regular" panose="00000500000000000000" pitchFamily="2" charset="0"/>
              </a:rPr>
              <a:t>Concrete is the most widely used building material on earth
Average CO2 emissions</a:t>
            </a:r>
          </a:p>
          <a:p>
            <a:pPr lvl="1">
              <a:buClr>
                <a:srgbClr val="FFEB00"/>
              </a:buClr>
            </a:pPr>
            <a:r>
              <a:rPr lang="en-US" sz="2000" dirty="0">
                <a:latin typeface="FlandersArtSans-Regular" panose="00000500000000000000" pitchFamily="2" charset="0"/>
              </a:rPr>
              <a:t>Excl. sand and gravel: ~ 155 kg CO2/m³ concrete</a:t>
            </a:r>
            <a:br>
              <a:rPr lang="en-US" sz="2000" dirty="0">
                <a:latin typeface="FlandersArtSans-Regular" panose="00000500000000000000" pitchFamily="2" charset="0"/>
              </a:rPr>
            </a:br>
            <a:r>
              <a:rPr lang="en-US" sz="2000" dirty="0">
                <a:latin typeface="FlandersArtSans-Regular" panose="00000500000000000000" pitchFamily="2" charset="0"/>
              </a:rPr>
              <a:t>Incl. sand and gravel: ~ 160 kg CO2/m³ concrete </a:t>
            </a:r>
          </a:p>
          <a:p>
            <a:pPr>
              <a:buClr>
                <a:srgbClr val="FFEB00"/>
              </a:buClr>
            </a:pPr>
            <a:r>
              <a:rPr lang="en-US" sz="2400" dirty="0">
                <a:latin typeface="FlandersArtSans-Regular" panose="00000500000000000000" pitchFamily="2" charset="0"/>
              </a:rPr>
              <a:t>80% of CO2 emissions are related to cement</a:t>
            </a:r>
            <a:endParaRPr lang="nl-BE" dirty="0"/>
          </a:p>
        </p:txBody>
      </p:sp>
      <p:sp>
        <p:nvSpPr>
          <p:cNvPr id="16" name="Rechthoek 15">
            <a:extLst>
              <a:ext uri="{FF2B5EF4-FFF2-40B4-BE49-F238E27FC236}">
                <a16:creationId xmlns:a16="http://schemas.microsoft.com/office/drawing/2014/main" id="{B0842EA9-45E7-4B49-A46C-8297000DFE42}"/>
              </a:ext>
            </a:extLst>
          </p:cNvPr>
          <p:cNvSpPr/>
          <p:nvPr/>
        </p:nvSpPr>
        <p:spPr>
          <a:xfrm>
            <a:off x="2270393" y="1101216"/>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21111762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33CF503-3B36-4A2A-813C-4C6B2C337866}"/>
              </a:ext>
            </a:extLst>
          </p:cNvPr>
          <p:cNvSpPr>
            <a:spLocks noGrp="1"/>
          </p:cNvSpPr>
          <p:nvPr>
            <p:ph type="title"/>
          </p:nvPr>
        </p:nvSpPr>
        <p:spPr>
          <a:xfrm>
            <a:off x="912091" y="374361"/>
            <a:ext cx="10515600" cy="1325563"/>
          </a:xfrm>
        </p:spPr>
        <p:txBody>
          <a:bodyPr>
            <a:normAutofit/>
          </a:bodyPr>
          <a:lstStyle/>
          <a:p>
            <a:r>
              <a:rPr lang="en-US" sz="4000">
                <a:latin typeface="FlandersArtSans-Medium" panose="00000600000000000000" pitchFamily="2" charset="0"/>
              </a:rPr>
              <a:t>Concrete in the Belpaire building</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C7216F9D-BD48-4EAB-84CC-4FBDBE35D4CC}"/>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5" name="Groep 4">
            <a:extLst>
              <a:ext uri="{FF2B5EF4-FFF2-40B4-BE49-F238E27FC236}">
                <a16:creationId xmlns:a16="http://schemas.microsoft.com/office/drawing/2014/main" id="{BFBE3FC2-B82B-4433-868F-3B6D60B39CAA}"/>
              </a:ext>
            </a:extLst>
          </p:cNvPr>
          <p:cNvGrpSpPr/>
          <p:nvPr/>
        </p:nvGrpSpPr>
        <p:grpSpPr>
          <a:xfrm>
            <a:off x="4720046" y="1534624"/>
            <a:ext cx="7393577" cy="5323376"/>
            <a:chOff x="4720046" y="1534624"/>
            <a:chExt cx="7393577" cy="5323376"/>
          </a:xfrm>
        </p:grpSpPr>
        <p:pic>
          <p:nvPicPr>
            <p:cNvPr id="6" name="Picture 8" descr="ZIN: herbouw-project tilt circulair bouwen naar hoger niveau - Detail -  Vlaanderen Circulair">
              <a:extLst>
                <a:ext uri="{FF2B5EF4-FFF2-40B4-BE49-F238E27FC236}">
                  <a16:creationId xmlns:a16="http://schemas.microsoft.com/office/drawing/2014/main" id="{74B467B6-1980-4667-A0F3-9E5923026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046" y="1534624"/>
              <a:ext cx="7393577" cy="5323376"/>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a:extLst>
                <a:ext uri="{FF2B5EF4-FFF2-40B4-BE49-F238E27FC236}">
                  <a16:creationId xmlns:a16="http://schemas.microsoft.com/office/drawing/2014/main" id="{15AED140-74B0-4EF2-99FB-C32AD6685AD6}"/>
                </a:ext>
              </a:extLst>
            </p:cNvPr>
            <p:cNvSpPr/>
            <p:nvPr/>
          </p:nvSpPr>
          <p:spPr>
            <a:xfrm>
              <a:off x="8229597" y="3438097"/>
              <a:ext cx="1105988" cy="979552"/>
            </a:xfrm>
            <a:prstGeom prst="ellipse">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8" name="Picture 2" descr="ZIN project - Prefaco nv/sa">
            <a:extLst>
              <a:ext uri="{FF2B5EF4-FFF2-40B4-BE49-F238E27FC236}">
                <a16:creationId xmlns:a16="http://schemas.microsoft.com/office/drawing/2014/main" id="{0005FD85-78A6-4FA0-B661-5C2412D93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8326"/>
            <a:ext cx="3664131" cy="3664131"/>
          </a:xfrm>
          <a:prstGeom prst="rect">
            <a:avLst/>
          </a:prstGeom>
          <a:noFill/>
          <a:ln w="41275">
            <a:solidFill>
              <a:srgbClr val="FFED00"/>
            </a:solidFill>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F469325-67BC-4E1F-8C9A-22F8A577D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9268" y="4596784"/>
            <a:ext cx="2773680" cy="2080260"/>
          </a:xfrm>
          <a:prstGeom prst="rect">
            <a:avLst/>
          </a:prstGeom>
          <a:noFill/>
          <a:ln w="41275">
            <a:solidFill>
              <a:srgbClr val="FFED0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1376438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0653B75-BA8F-4105-AE86-CB08934FAC90}"/>
              </a:ext>
            </a:extLst>
          </p:cNvPr>
          <p:cNvSpPr>
            <a:spLocks noGrp="1"/>
          </p:cNvSpPr>
          <p:nvPr>
            <p:ph idx="1"/>
          </p:nvPr>
        </p:nvSpPr>
        <p:spPr>
          <a:xfrm>
            <a:off x="838200" y="2132301"/>
            <a:ext cx="3549073" cy="4351338"/>
          </a:xfrm>
        </p:spPr>
        <p:txBody>
          <a:bodyPr>
            <a:normAutofit/>
          </a:bodyPr>
          <a:lstStyle/>
          <a:p>
            <a:pPr>
              <a:buClr>
                <a:srgbClr val="FFEB00"/>
              </a:buClr>
            </a:pPr>
            <a:r>
              <a:rPr lang="en-US" sz="2400" dirty="0">
                <a:latin typeface="FlandersArtSans-Regular" panose="00000500000000000000" pitchFamily="2" charset="0"/>
              </a:rPr>
              <a:t>Recycled concrete aggregates A+ for floors
Originating from the existing building, broken in Brussels
cement CEM III where possible</a:t>
            </a:r>
            <a:endParaRPr lang="nl-BE" dirty="0"/>
          </a:p>
        </p:txBody>
      </p:sp>
      <p:sp>
        <p:nvSpPr>
          <p:cNvPr id="10" name="Titel 1">
            <a:extLst>
              <a:ext uri="{FF2B5EF4-FFF2-40B4-BE49-F238E27FC236}">
                <a16:creationId xmlns:a16="http://schemas.microsoft.com/office/drawing/2014/main" id="{816B60DC-7005-4209-B1B6-D702BD1C24C4}"/>
              </a:ext>
            </a:extLst>
          </p:cNvPr>
          <p:cNvSpPr>
            <a:spLocks noGrp="1"/>
          </p:cNvSpPr>
          <p:nvPr>
            <p:ph type="title"/>
          </p:nvPr>
        </p:nvSpPr>
        <p:spPr>
          <a:xfrm>
            <a:off x="912091" y="374361"/>
            <a:ext cx="10515600" cy="1325563"/>
          </a:xfrm>
        </p:spPr>
        <p:txBody>
          <a:bodyPr>
            <a:normAutofit/>
          </a:bodyPr>
          <a:lstStyle/>
          <a:p>
            <a:r>
              <a:rPr lang="nl-BE" sz="4000" dirty="0">
                <a:latin typeface="FlandersArtSans-Medium" panose="00000600000000000000" pitchFamily="2" charset="0"/>
              </a:rPr>
              <a:t>The ‘new’ concrete</a:t>
            </a:r>
          </a:p>
        </p:txBody>
      </p:sp>
      <p:sp>
        <p:nvSpPr>
          <p:cNvPr id="11" name="Rechthoek 10">
            <a:extLst>
              <a:ext uri="{FF2B5EF4-FFF2-40B4-BE49-F238E27FC236}">
                <a16:creationId xmlns:a16="http://schemas.microsoft.com/office/drawing/2014/main" id="{7AFBC8F6-50C2-4F85-AFA6-6BEA66A188C0}"/>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Picture 6" descr="First pouring of circular concrete in the Benelux | ZIN">
            <a:extLst>
              <a:ext uri="{FF2B5EF4-FFF2-40B4-BE49-F238E27FC236}">
                <a16:creationId xmlns:a16="http://schemas.microsoft.com/office/drawing/2014/main" id="{9908B6A3-FF97-44B0-BA7E-BD880B2CF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1288974"/>
            <a:ext cx="7200900" cy="532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1809801"/>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16B60DC-7005-4209-B1B6-D702BD1C24C4}"/>
              </a:ext>
            </a:extLst>
          </p:cNvPr>
          <p:cNvSpPr>
            <a:spLocks noGrp="1"/>
          </p:cNvSpPr>
          <p:nvPr>
            <p:ph type="title"/>
          </p:nvPr>
        </p:nvSpPr>
        <p:spPr>
          <a:xfrm>
            <a:off x="912091" y="374361"/>
            <a:ext cx="10515600" cy="1325563"/>
          </a:xfrm>
        </p:spPr>
        <p:txBody>
          <a:bodyPr>
            <a:normAutofit/>
          </a:bodyPr>
          <a:lstStyle/>
          <a:p>
            <a:r>
              <a:rPr lang="nl-BE" sz="4000" dirty="0" err="1">
                <a:latin typeface="FlandersArtSans-Medium" panose="00000600000000000000" pitchFamily="2" charset="0"/>
              </a:rPr>
              <a:t>Aggregates</a:t>
            </a:r>
            <a:endParaRPr lang="nl-BE" sz="4000" dirty="0">
              <a:latin typeface="FlandersArtSans-Medium" panose="00000600000000000000" pitchFamily="2" charset="0"/>
            </a:endParaRPr>
          </a:p>
        </p:txBody>
      </p:sp>
      <p:sp>
        <p:nvSpPr>
          <p:cNvPr id="11" name="Rechthoek 10">
            <a:extLst>
              <a:ext uri="{FF2B5EF4-FFF2-40B4-BE49-F238E27FC236}">
                <a16:creationId xmlns:a16="http://schemas.microsoft.com/office/drawing/2014/main" id="{7AFBC8F6-50C2-4F85-AFA6-6BEA66A188C0}"/>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5AA2753A-B9C8-471D-AC8C-2D3B091131CB}"/>
              </a:ext>
            </a:extLst>
          </p:cNvPr>
          <p:cNvSpPr/>
          <p:nvPr/>
        </p:nvSpPr>
        <p:spPr>
          <a:xfrm>
            <a:off x="0" y="5595360"/>
            <a:ext cx="12192000" cy="1299229"/>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10" descr="A picture containing food, sitting, box, table&#10;&#10;Description automatically generated">
            <a:extLst>
              <a:ext uri="{FF2B5EF4-FFF2-40B4-BE49-F238E27FC236}">
                <a16:creationId xmlns:a16="http://schemas.microsoft.com/office/drawing/2014/main" id="{D4375E1F-E8CD-45DE-8DB4-583F9F9CEADF}"/>
              </a:ext>
            </a:extLst>
          </p:cNvPr>
          <p:cNvPicPr>
            <a:picLocks noChangeAspect="1"/>
          </p:cNvPicPr>
          <p:nvPr/>
        </p:nvPicPr>
        <p:blipFill>
          <a:blip r:embed="rId3"/>
          <a:stretch>
            <a:fillRect/>
          </a:stretch>
        </p:blipFill>
        <p:spPr>
          <a:xfrm>
            <a:off x="254301" y="3581766"/>
            <a:ext cx="3611705" cy="2798458"/>
          </a:xfrm>
          <a:prstGeom prst="rect">
            <a:avLst/>
          </a:prstGeom>
          <a:noFill/>
          <a:ln w="41275">
            <a:solidFill>
              <a:schemeClr val="bg1">
                <a:lumMod val="65000"/>
              </a:schemeClr>
            </a:solidFill>
          </a:ln>
        </p:spPr>
      </p:pic>
      <p:pic>
        <p:nvPicPr>
          <p:cNvPr id="13" name="Picture 12" descr="A close up of a bridge&#10;&#10;Description automatically generated">
            <a:extLst>
              <a:ext uri="{FF2B5EF4-FFF2-40B4-BE49-F238E27FC236}">
                <a16:creationId xmlns:a16="http://schemas.microsoft.com/office/drawing/2014/main" id="{F99C7CF5-3C57-42E0-A4CE-1C3F5E2F31E8}"/>
              </a:ext>
            </a:extLst>
          </p:cNvPr>
          <p:cNvPicPr>
            <a:picLocks noChangeAspect="1"/>
          </p:cNvPicPr>
          <p:nvPr/>
        </p:nvPicPr>
        <p:blipFill>
          <a:blip r:embed="rId4"/>
          <a:stretch>
            <a:fillRect/>
          </a:stretch>
        </p:blipFill>
        <p:spPr>
          <a:xfrm>
            <a:off x="8142134" y="3559347"/>
            <a:ext cx="3795565" cy="2820875"/>
          </a:xfrm>
          <a:prstGeom prst="rect">
            <a:avLst/>
          </a:prstGeom>
          <a:noFill/>
          <a:ln w="41275">
            <a:solidFill>
              <a:schemeClr val="bg1">
                <a:lumMod val="65000"/>
              </a:schemeClr>
            </a:solidFill>
          </a:ln>
        </p:spPr>
      </p:pic>
      <p:pic>
        <p:nvPicPr>
          <p:cNvPr id="14" name="Picture 2" descr="Beproeving verhard beton">
            <a:extLst>
              <a:ext uri="{FF2B5EF4-FFF2-40B4-BE49-F238E27FC236}">
                <a16:creationId xmlns:a16="http://schemas.microsoft.com/office/drawing/2014/main" id="{7BA4FB4D-36F1-4777-8422-10AAB5C9E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801" y="3559347"/>
            <a:ext cx="2900538" cy="2820875"/>
          </a:xfrm>
          <a:prstGeom prst="rect">
            <a:avLst/>
          </a:prstGeom>
          <a:noFill/>
          <a:ln w="41275">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67AE5994-7C2B-4FB1-9EA3-009C427ECE9D}"/>
              </a:ext>
            </a:extLst>
          </p:cNvPr>
          <p:cNvSpPr txBox="1"/>
          <p:nvPr/>
        </p:nvSpPr>
        <p:spPr>
          <a:xfrm>
            <a:off x="912091" y="1699924"/>
            <a:ext cx="11887200" cy="830997"/>
          </a:xfrm>
          <a:prstGeom prst="rect">
            <a:avLst/>
          </a:prstGeom>
          <a:noFill/>
        </p:spPr>
        <p:txBody>
          <a:bodyPr wrap="square" rtlCol="0">
            <a:spAutoFit/>
          </a:bodyPr>
          <a:lstStyle/>
          <a:p>
            <a:pPr lvl="0">
              <a:defRPr/>
            </a:pPr>
            <a:r>
              <a:rPr lang="en-US" sz="2400" dirty="0">
                <a:solidFill>
                  <a:prstClr val="black"/>
                </a:solidFill>
                <a:latin typeface="FlandersArtSans-Regular" panose="00000500000000000000" pitchFamily="2" charset="0"/>
              </a:rPr>
              <a:t>30,000 </a:t>
            </a:r>
            <a:r>
              <a:rPr lang="en-US" sz="2400" dirty="0" err="1">
                <a:solidFill>
                  <a:prstClr val="black"/>
                </a:solidFill>
                <a:latin typeface="FlandersArtSans-Regular" panose="00000500000000000000" pitchFamily="2" charset="0"/>
              </a:rPr>
              <a:t>tonnes</a:t>
            </a:r>
            <a:r>
              <a:rPr lang="en-US" sz="2400" dirty="0">
                <a:solidFill>
                  <a:prstClr val="black"/>
                </a:solidFill>
                <a:latin typeface="FlandersArtSans-Regular" panose="00000500000000000000" pitchFamily="2" charset="0"/>
              </a:rPr>
              <a:t> demolished concrete  </a:t>
            </a:r>
            <a:r>
              <a:rPr lang="en-US" sz="2400" dirty="0">
                <a:solidFill>
                  <a:prstClr val="black"/>
                </a:solidFill>
                <a:latin typeface="FlandersArtSans-Regular" panose="00000500000000000000" pitchFamily="2" charset="0"/>
                <a:sym typeface="Wingdings" panose="05000000000000000000" pitchFamily="2" charset="2"/>
              </a:rPr>
              <a:t></a:t>
            </a:r>
            <a:r>
              <a:rPr lang="en-US" sz="2400" dirty="0">
                <a:solidFill>
                  <a:prstClr val="black"/>
                </a:solidFill>
                <a:latin typeface="FlandersArtSans-Regular" panose="00000500000000000000" pitchFamily="2" charset="0"/>
              </a:rPr>
              <a:t> 3,500 </a:t>
            </a:r>
            <a:r>
              <a:rPr lang="en-US" sz="2400" dirty="0" err="1">
                <a:solidFill>
                  <a:prstClr val="black"/>
                </a:solidFill>
                <a:latin typeface="FlandersArtSans-Regular" panose="00000500000000000000" pitchFamily="2" charset="0"/>
              </a:rPr>
              <a:t>tonnes</a:t>
            </a:r>
            <a:r>
              <a:rPr lang="en-US" sz="2400" dirty="0">
                <a:solidFill>
                  <a:prstClr val="black"/>
                </a:solidFill>
                <a:latin typeface="FlandersArtSans-Regular" panose="00000500000000000000" pitchFamily="2" charset="0"/>
              </a:rPr>
              <a:t> A+ granulate </a:t>
            </a:r>
            <a:br>
              <a:rPr lang="en-US" sz="2400" dirty="0">
                <a:solidFill>
                  <a:prstClr val="black"/>
                </a:solidFill>
                <a:latin typeface="FlandersArtSans-Regular" panose="00000500000000000000" pitchFamily="2" charset="0"/>
              </a:rPr>
            </a:br>
            <a:r>
              <a:rPr lang="en-US" sz="2400" dirty="0">
                <a:solidFill>
                  <a:prstClr val="black"/>
                </a:solidFill>
                <a:latin typeface="FlandersArtSans-Regular" panose="00000500000000000000" pitchFamily="2" charset="0"/>
              </a:rPr>
              <a:t>					</a:t>
            </a:r>
            <a:r>
              <a:rPr lang="en-US" sz="2400" dirty="0">
                <a:solidFill>
                  <a:prstClr val="black"/>
                </a:solidFill>
                <a:latin typeface="FlandersArtSans-Regular" panose="00000500000000000000" pitchFamily="2" charset="0"/>
                <a:sym typeface="Wingdings" panose="05000000000000000000" pitchFamily="2" charset="2"/>
              </a:rPr>
              <a:t></a:t>
            </a:r>
            <a:r>
              <a:rPr lang="en-US" sz="2400" dirty="0">
                <a:solidFill>
                  <a:prstClr val="black"/>
                </a:solidFill>
                <a:latin typeface="FlandersArtSans-Regular" panose="00000500000000000000" pitchFamily="2" charset="0"/>
              </a:rPr>
              <a:t>30,000 </a:t>
            </a:r>
            <a:r>
              <a:rPr lang="en-US" sz="2400" dirty="0" err="1">
                <a:solidFill>
                  <a:prstClr val="black"/>
                </a:solidFill>
                <a:latin typeface="FlandersArtSans-Regular" panose="00000500000000000000" pitchFamily="2" charset="0"/>
              </a:rPr>
              <a:t>tonnes</a:t>
            </a:r>
            <a:r>
              <a:rPr lang="en-US" sz="2400" dirty="0">
                <a:solidFill>
                  <a:prstClr val="black"/>
                </a:solidFill>
                <a:latin typeface="FlandersArtSans-Regular" panose="00000500000000000000" pitchFamily="2" charset="0"/>
              </a:rPr>
              <a:t> of ‘recycled' concrete</a:t>
            </a:r>
            <a:endParaRPr kumimoji="0" lang="nl-BE" sz="24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sym typeface="Wingdings" panose="05000000000000000000" pitchFamily="2" charset="2"/>
            </a:endParaRPr>
          </a:p>
        </p:txBody>
      </p:sp>
      <p:sp>
        <p:nvSpPr>
          <p:cNvPr id="16" name="Tekstvak 15">
            <a:extLst>
              <a:ext uri="{FF2B5EF4-FFF2-40B4-BE49-F238E27FC236}">
                <a16:creationId xmlns:a16="http://schemas.microsoft.com/office/drawing/2014/main" id="{C5B12836-3E21-4C68-AFCB-3873BAEE6AD8}"/>
              </a:ext>
            </a:extLst>
          </p:cNvPr>
          <p:cNvSpPr txBox="1"/>
          <p:nvPr/>
        </p:nvSpPr>
        <p:spPr>
          <a:xfrm>
            <a:off x="1383210" y="2845348"/>
            <a:ext cx="1484812" cy="430887"/>
          </a:xfrm>
          <a:prstGeom prst="rect">
            <a:avLst/>
          </a:prstGeom>
          <a:noFill/>
        </p:spPr>
        <p:txBody>
          <a:bodyPr wrap="square" rtlCol="0">
            <a:spAutoFit/>
          </a:bodyPr>
          <a:lstStyle/>
          <a:p>
            <a:pPr lvl="0">
              <a:defRPr/>
            </a:pPr>
            <a:r>
              <a:rPr lang="nl-BE" sz="2200">
                <a:solidFill>
                  <a:prstClr val="black"/>
                </a:solidFill>
                <a:latin typeface="FlandersArtSans-Regular" panose="00000500000000000000" pitchFamily="2" charset="0"/>
              </a:rPr>
              <a:t>Sampling</a:t>
            </a:r>
            <a:endParaRPr kumimoji="0" lang="nl-BE" sz="22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sym typeface="Wingdings" panose="05000000000000000000" pitchFamily="2" charset="2"/>
            </a:endParaRPr>
          </a:p>
        </p:txBody>
      </p:sp>
      <p:sp>
        <p:nvSpPr>
          <p:cNvPr id="17" name="Tekstvak 16">
            <a:extLst>
              <a:ext uri="{FF2B5EF4-FFF2-40B4-BE49-F238E27FC236}">
                <a16:creationId xmlns:a16="http://schemas.microsoft.com/office/drawing/2014/main" id="{06539012-C98C-44E1-BC5C-39A69EC3DBE5}"/>
              </a:ext>
            </a:extLst>
          </p:cNvPr>
          <p:cNvSpPr txBox="1"/>
          <p:nvPr/>
        </p:nvSpPr>
        <p:spPr>
          <a:xfrm>
            <a:off x="5009115" y="2845348"/>
            <a:ext cx="1989910" cy="430887"/>
          </a:xfrm>
          <a:prstGeom prst="rect">
            <a:avLst/>
          </a:prstGeom>
          <a:noFill/>
        </p:spPr>
        <p:txBody>
          <a:bodyPr wrap="square" rtlCol="0">
            <a:spAutoFit/>
          </a:bodyPr>
          <a:lstStyle/>
          <a:p>
            <a:pPr lvl="0">
              <a:defRPr/>
            </a:pPr>
            <a:r>
              <a:rPr lang="nl-BE" sz="2200" dirty="0">
                <a:solidFill>
                  <a:prstClr val="black"/>
                </a:solidFill>
                <a:latin typeface="FlandersArtSans-Regular" panose="00000500000000000000" pitchFamily="2" charset="0"/>
              </a:rPr>
              <a:t>Test </a:t>
            </a:r>
            <a:r>
              <a:rPr lang="nl-BE" sz="2200" dirty="0" err="1">
                <a:solidFill>
                  <a:prstClr val="black"/>
                </a:solidFill>
                <a:latin typeface="FlandersArtSans-Regular" panose="00000500000000000000" pitchFamily="2" charset="0"/>
              </a:rPr>
              <a:t>cubes</a:t>
            </a:r>
            <a:endParaRPr kumimoji="0" lang="nl-BE" sz="22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sym typeface="Wingdings" panose="05000000000000000000" pitchFamily="2" charset="2"/>
            </a:endParaRPr>
          </a:p>
        </p:txBody>
      </p:sp>
      <p:sp>
        <p:nvSpPr>
          <p:cNvPr id="18" name="Tekstvak 17">
            <a:extLst>
              <a:ext uri="{FF2B5EF4-FFF2-40B4-BE49-F238E27FC236}">
                <a16:creationId xmlns:a16="http://schemas.microsoft.com/office/drawing/2014/main" id="{94E8EFB1-B88E-46B6-B2B6-085059D885FC}"/>
              </a:ext>
            </a:extLst>
          </p:cNvPr>
          <p:cNvSpPr txBox="1"/>
          <p:nvPr/>
        </p:nvSpPr>
        <p:spPr>
          <a:xfrm>
            <a:off x="9140117" y="2845348"/>
            <a:ext cx="24265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dirty="0" err="1">
                <a:ln>
                  <a:noFill/>
                </a:ln>
                <a:solidFill>
                  <a:prstClr val="black"/>
                </a:solidFill>
                <a:effectLst/>
                <a:uLnTx/>
                <a:uFillTx/>
                <a:latin typeface="FlandersArtSans-Regular" panose="00000500000000000000" pitchFamily="2" charset="0"/>
                <a:ea typeface="+mn-ea"/>
                <a:cs typeface="+mn-cs"/>
              </a:rPr>
              <a:t>Crushing</a:t>
            </a:r>
            <a:r>
              <a:rPr kumimoji="0" lang="nl-BE" sz="22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rPr>
              <a:t> concrete</a:t>
            </a:r>
            <a:endParaRPr kumimoji="0" lang="nl-BE" sz="22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sym typeface="Wingdings" panose="05000000000000000000" pitchFamily="2" charset="2"/>
            </a:endParaRPr>
          </a:p>
        </p:txBody>
      </p:sp>
    </p:spTree>
    <p:custDataLst>
      <p:tags r:id="rId1"/>
    </p:custDataLst>
    <p:extLst>
      <p:ext uri="{BB962C8B-B14F-4D97-AF65-F5344CB8AC3E}">
        <p14:creationId xmlns:p14="http://schemas.microsoft.com/office/powerpoint/2010/main" val="148143552"/>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16B60DC-7005-4209-B1B6-D702BD1C24C4}"/>
              </a:ext>
            </a:extLst>
          </p:cNvPr>
          <p:cNvSpPr>
            <a:spLocks noGrp="1"/>
          </p:cNvSpPr>
          <p:nvPr>
            <p:ph type="title"/>
          </p:nvPr>
        </p:nvSpPr>
        <p:spPr>
          <a:xfrm>
            <a:off x="4176340" y="228382"/>
            <a:ext cx="5774658" cy="1325563"/>
          </a:xfrm>
        </p:spPr>
        <p:txBody>
          <a:bodyPr>
            <a:normAutofit/>
          </a:bodyPr>
          <a:lstStyle/>
          <a:p>
            <a:r>
              <a:rPr lang="nl-BE" sz="4000" dirty="0" err="1">
                <a:latin typeface="FlandersArtSans-Medium" panose="00000600000000000000" pitchFamily="2" charset="0"/>
              </a:rPr>
              <a:t>Cradle-to-cradle</a:t>
            </a:r>
            <a:r>
              <a:rPr lang="nl-BE" sz="4000" dirty="0">
                <a:latin typeface="FlandersArtSans-Medium" panose="00000600000000000000" pitchFamily="2" charset="0"/>
              </a:rPr>
              <a:t> concrete</a:t>
            </a:r>
          </a:p>
        </p:txBody>
      </p:sp>
      <p:sp>
        <p:nvSpPr>
          <p:cNvPr id="11" name="Rechthoek 10">
            <a:extLst>
              <a:ext uri="{FF2B5EF4-FFF2-40B4-BE49-F238E27FC236}">
                <a16:creationId xmlns:a16="http://schemas.microsoft.com/office/drawing/2014/main" id="{7AFBC8F6-50C2-4F85-AFA6-6BEA66A188C0}"/>
              </a:ext>
            </a:extLst>
          </p:cNvPr>
          <p:cNvSpPr/>
          <p:nvPr/>
        </p:nvSpPr>
        <p:spPr>
          <a:xfrm>
            <a:off x="4291985" y="1211081"/>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4" descr="Cradle to Cradle | Espero">
            <a:extLst>
              <a:ext uri="{FF2B5EF4-FFF2-40B4-BE49-F238E27FC236}">
                <a16:creationId xmlns:a16="http://schemas.microsoft.com/office/drawing/2014/main" id="{FC13DA45-DCB8-4F1D-B69E-270657BF98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86" t="10878" r="17395" b="11333"/>
          <a:stretch/>
        </p:blipFill>
        <p:spPr bwMode="auto">
          <a:xfrm>
            <a:off x="10386280" y="488366"/>
            <a:ext cx="1136073" cy="937668"/>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inhoud 2">
            <a:extLst>
              <a:ext uri="{FF2B5EF4-FFF2-40B4-BE49-F238E27FC236}">
                <a16:creationId xmlns:a16="http://schemas.microsoft.com/office/drawing/2014/main" id="{69AD77AE-B553-4A2D-A3FF-2A79191EA9D2}"/>
              </a:ext>
            </a:extLst>
          </p:cNvPr>
          <p:cNvSpPr>
            <a:spLocks noGrp="1"/>
          </p:cNvSpPr>
          <p:nvPr>
            <p:ph idx="1"/>
          </p:nvPr>
        </p:nvSpPr>
        <p:spPr>
          <a:xfrm>
            <a:off x="4331519" y="1848364"/>
            <a:ext cx="7078302" cy="4052436"/>
          </a:xfrm>
        </p:spPr>
        <p:txBody>
          <a:bodyPr>
            <a:normAutofit/>
          </a:bodyPr>
          <a:lstStyle/>
          <a:p>
            <a:pPr>
              <a:buClr>
                <a:srgbClr val="FFEB00"/>
              </a:buClr>
            </a:pPr>
            <a:r>
              <a:rPr lang="en-US" sz="2400" dirty="0">
                <a:latin typeface="FlandersArtSans-Regular" panose="00000500000000000000" pitchFamily="2" charset="0"/>
              </a:rPr>
              <a:t>A first in the Benelux: cast-in-place concrete (CCB)</a:t>
            </a:r>
          </a:p>
          <a:p>
            <a:pPr lvl="1">
              <a:buClr>
                <a:srgbClr val="FFEB00"/>
              </a:buClr>
            </a:pPr>
            <a:r>
              <a:rPr lang="en-US" sz="2000" dirty="0">
                <a:latin typeface="FlandersArtSans-Regular" panose="00000500000000000000" pitchFamily="2" charset="0"/>
              </a:rPr>
              <a:t>Cradle-to-cradle – Silver</a:t>
            </a:r>
          </a:p>
          <a:p>
            <a:pPr>
              <a:buClr>
                <a:srgbClr val="FFEB00"/>
              </a:buClr>
            </a:pPr>
            <a:r>
              <a:rPr lang="en-US" sz="2400" dirty="0">
                <a:latin typeface="FlandersArtSans-Regular" panose="00000500000000000000" pitchFamily="2" charset="0"/>
              </a:rPr>
              <a:t>Precast concrete elements (Ergon, </a:t>
            </a:r>
            <a:r>
              <a:rPr lang="en-US" sz="2400" dirty="0" err="1">
                <a:latin typeface="FlandersArtSans-Regular" panose="00000500000000000000" pitchFamily="2" charset="0"/>
              </a:rPr>
              <a:t>Prefaco</a:t>
            </a:r>
            <a:r>
              <a:rPr lang="en-US" sz="2400" dirty="0">
                <a:latin typeface="FlandersArtSans-Regular" panose="00000500000000000000" pitchFamily="2" charset="0"/>
              </a:rPr>
              <a:t>)</a:t>
            </a:r>
          </a:p>
          <a:p>
            <a:pPr lvl="1">
              <a:buClr>
                <a:srgbClr val="FFEB00"/>
              </a:buClr>
            </a:pPr>
            <a:r>
              <a:rPr lang="en-US" sz="2000" dirty="0">
                <a:latin typeface="FlandersArtSans-Regular" panose="00000500000000000000" pitchFamily="2" charset="0"/>
              </a:rPr>
              <a:t>Cradle-to-cradle - Silver</a:t>
            </a:r>
            <a:endParaRPr lang="nl-BE" dirty="0"/>
          </a:p>
        </p:txBody>
      </p:sp>
      <p:pic>
        <p:nvPicPr>
          <p:cNvPr id="14" name="Picture 2" descr="C2c Pie Chart (1)">
            <a:extLst>
              <a:ext uri="{FF2B5EF4-FFF2-40B4-BE49-F238E27FC236}">
                <a16:creationId xmlns:a16="http://schemas.microsoft.com/office/drawing/2014/main" id="{1AD983E1-4DF8-4E97-B04D-62F26BD39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518" y="3220722"/>
            <a:ext cx="3583524" cy="36372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antoor2023: eerste circulaire betonstort in de Benelux | Vlaanderen Intern">
            <a:extLst>
              <a:ext uri="{FF2B5EF4-FFF2-40B4-BE49-F238E27FC236}">
                <a16:creationId xmlns:a16="http://schemas.microsoft.com/office/drawing/2014/main" id="{236AAFE1-DDCB-4473-9A40-8E030A22E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 y="0"/>
            <a:ext cx="3857625" cy="6858000"/>
          </a:xfrm>
          <a:prstGeom prst="rect">
            <a:avLst/>
          </a:prstGeom>
          <a:noFill/>
          <a:ln w="41275">
            <a:solidFill>
              <a:schemeClr val="bg1">
                <a:lumMod val="6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058215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77BB3698-5A73-4759-8298-518D2C5BC29C}"/>
              </a:ext>
            </a:extLst>
          </p:cNvPr>
          <p:cNvSpPr>
            <a:spLocks noGrp="1"/>
          </p:cNvSpPr>
          <p:nvPr>
            <p:ph type="title"/>
          </p:nvPr>
        </p:nvSpPr>
        <p:spPr>
          <a:xfrm>
            <a:off x="912091" y="374361"/>
            <a:ext cx="10515600" cy="1325563"/>
          </a:xfrm>
        </p:spPr>
        <p:txBody>
          <a:bodyPr>
            <a:normAutofit/>
          </a:bodyPr>
          <a:lstStyle/>
          <a:p>
            <a:r>
              <a:rPr lang="nl-BE" sz="4000" dirty="0">
                <a:latin typeface="FlandersArtSans-Medium" panose="00000600000000000000" pitchFamily="2" charset="0"/>
              </a:rPr>
              <a:t>Living Lab </a:t>
            </a:r>
            <a:r>
              <a:rPr lang="nl-BE" sz="4000" dirty="0" err="1">
                <a:latin typeface="FlandersArtSans-Medium" panose="00000600000000000000" pitchFamily="2" charset="0"/>
              </a:rPr>
              <a:t>Circular</a:t>
            </a:r>
            <a:r>
              <a:rPr lang="nl-BE" sz="4000" dirty="0">
                <a:latin typeface="FlandersArtSans-Medium" panose="00000600000000000000" pitchFamily="2" charset="0"/>
              </a:rPr>
              <a:t> Concrete</a:t>
            </a:r>
          </a:p>
        </p:txBody>
      </p:sp>
      <p:sp>
        <p:nvSpPr>
          <p:cNvPr id="10" name="Rechthoek 9">
            <a:extLst>
              <a:ext uri="{FF2B5EF4-FFF2-40B4-BE49-F238E27FC236}">
                <a16:creationId xmlns:a16="http://schemas.microsoft.com/office/drawing/2014/main" id="{915C6E5A-9834-4CA1-B63D-B45D3900D795}"/>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5" name="Groep 14">
            <a:extLst>
              <a:ext uri="{FF2B5EF4-FFF2-40B4-BE49-F238E27FC236}">
                <a16:creationId xmlns:a16="http://schemas.microsoft.com/office/drawing/2014/main" id="{EB6F14A8-7EBB-4CC7-876D-3D48CFF6BA0C}"/>
              </a:ext>
            </a:extLst>
          </p:cNvPr>
          <p:cNvGrpSpPr/>
          <p:nvPr/>
        </p:nvGrpSpPr>
        <p:grpSpPr>
          <a:xfrm>
            <a:off x="838200" y="2909058"/>
            <a:ext cx="10515600" cy="1039884"/>
            <a:chOff x="1003453" y="2718372"/>
            <a:chExt cx="10515600" cy="1039884"/>
          </a:xfrm>
        </p:grpSpPr>
        <p:sp>
          <p:nvSpPr>
            <p:cNvPr id="6" name="Rechthoek 5">
              <a:extLst>
                <a:ext uri="{FF2B5EF4-FFF2-40B4-BE49-F238E27FC236}">
                  <a16:creationId xmlns:a16="http://schemas.microsoft.com/office/drawing/2014/main" id="{B976969A-4AAC-4576-9707-4B732F0F6B92}"/>
                </a:ext>
              </a:extLst>
            </p:cNvPr>
            <p:cNvSpPr/>
            <p:nvPr/>
          </p:nvSpPr>
          <p:spPr>
            <a:xfrm>
              <a:off x="1468582" y="2718372"/>
              <a:ext cx="9578110" cy="1039884"/>
            </a:xfrm>
            <a:prstGeom prst="rect">
              <a:avLst/>
            </a:prstGeom>
            <a:solidFill>
              <a:srgbClr val="FFFFD1"/>
            </a:solidFill>
            <a:ln w="38100">
              <a:solidFill>
                <a:srgbClr val="FFE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tel 1">
              <a:extLst>
                <a:ext uri="{FF2B5EF4-FFF2-40B4-BE49-F238E27FC236}">
                  <a16:creationId xmlns:a16="http://schemas.microsoft.com/office/drawing/2014/main" id="{729466E4-A5B9-4441-8ADF-15DB19E7C844}"/>
                </a:ext>
              </a:extLst>
            </p:cNvPr>
            <p:cNvSpPr txBox="1">
              <a:spLocks/>
            </p:cNvSpPr>
            <p:nvPr/>
          </p:nvSpPr>
          <p:spPr>
            <a:xfrm>
              <a:off x="1003453" y="2908200"/>
              <a:ext cx="10515600" cy="696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2800" dirty="0">
                  <a:solidFill>
                    <a:schemeClr val="tx1">
                      <a:lumMod val="50000"/>
                      <a:lumOff val="50000"/>
                    </a:schemeClr>
                  </a:solidFill>
                  <a:latin typeface="FlandersArtSans-Medium" panose="00000600000000000000" pitchFamily="2" charset="0"/>
                </a:rPr>
                <a:t>HFB </a:t>
              </a:r>
              <a:r>
                <a:rPr lang="nl-BE" sz="2800" dirty="0" err="1">
                  <a:solidFill>
                    <a:schemeClr val="tx1">
                      <a:lumMod val="50000"/>
                      <a:lumOff val="50000"/>
                    </a:schemeClr>
                  </a:solidFill>
                  <a:latin typeface="FlandersArtSans-Medium" panose="00000600000000000000" pitchFamily="2" charset="0"/>
                </a:rPr>
                <a:t>participates</a:t>
              </a:r>
              <a:r>
                <a:rPr lang="nl-BE" sz="2800" dirty="0">
                  <a:solidFill>
                    <a:schemeClr val="tx1">
                      <a:lumMod val="50000"/>
                      <a:lumOff val="50000"/>
                    </a:schemeClr>
                  </a:solidFill>
                  <a:latin typeface="FlandersArtSans-Medium" panose="00000600000000000000" pitchFamily="2" charset="0"/>
                </a:rPr>
                <a:t> in living labs </a:t>
              </a:r>
              <a:r>
                <a:rPr lang="nl-BE" sz="2800" dirty="0" err="1">
                  <a:solidFill>
                    <a:schemeClr val="tx1">
                      <a:lumMod val="50000"/>
                      <a:lumOff val="50000"/>
                    </a:schemeClr>
                  </a:solidFill>
                  <a:latin typeface="FlandersArtSans-Medium" panose="00000600000000000000" pitchFamily="2" charset="0"/>
                </a:rPr>
                <a:t>with</a:t>
              </a:r>
              <a:r>
                <a:rPr lang="nl-BE" sz="2800" dirty="0">
                  <a:solidFill>
                    <a:schemeClr val="tx1">
                      <a:lumMod val="50000"/>
                      <a:lumOff val="50000"/>
                    </a:schemeClr>
                  </a:solidFill>
                  <a:latin typeface="FlandersArtSans-Medium" panose="00000600000000000000" pitchFamily="2" charset="0"/>
                </a:rPr>
                <a:t> </a:t>
              </a:r>
              <a:r>
                <a:rPr lang="nl-BE" sz="2800" dirty="0" err="1">
                  <a:solidFill>
                    <a:schemeClr val="tx1">
                      <a:lumMod val="50000"/>
                      <a:lumOff val="50000"/>
                    </a:schemeClr>
                  </a:solidFill>
                  <a:latin typeface="FlandersArtSans-Medium" panose="00000600000000000000" pitchFamily="2" charset="0"/>
                </a:rPr>
                <a:t>several</a:t>
              </a:r>
              <a:r>
                <a:rPr lang="nl-BE" sz="2800" dirty="0">
                  <a:solidFill>
                    <a:schemeClr val="tx1">
                      <a:lumMod val="50000"/>
                      <a:lumOff val="50000"/>
                    </a:schemeClr>
                  </a:solidFill>
                  <a:latin typeface="FlandersArtSans-Medium" panose="00000600000000000000" pitchFamily="2" charset="0"/>
                </a:rPr>
                <a:t> pilot </a:t>
              </a:r>
              <a:r>
                <a:rPr lang="nl-BE" sz="2800" dirty="0" err="1">
                  <a:solidFill>
                    <a:schemeClr val="tx1">
                      <a:lumMod val="50000"/>
                      <a:lumOff val="50000"/>
                    </a:schemeClr>
                  </a:solidFill>
                  <a:latin typeface="FlandersArtSans-Medium" panose="00000600000000000000" pitchFamily="2" charset="0"/>
                </a:rPr>
                <a:t>projects</a:t>
              </a:r>
              <a:endParaRPr lang="nl-BE" sz="2800" dirty="0">
                <a:solidFill>
                  <a:schemeClr val="tx1">
                    <a:lumMod val="50000"/>
                    <a:lumOff val="50000"/>
                  </a:schemeClr>
                </a:solidFill>
                <a:latin typeface="FlandersArtSans-Medium" panose="00000600000000000000" pitchFamily="2" charset="0"/>
              </a:endParaRPr>
            </a:p>
          </p:txBody>
        </p:sp>
      </p:grpSp>
      <p:pic>
        <p:nvPicPr>
          <p:cNvPr id="2050" name="Picture 2">
            <a:extLst>
              <a:ext uri="{FF2B5EF4-FFF2-40B4-BE49-F238E27FC236}">
                <a16:creationId xmlns:a16="http://schemas.microsoft.com/office/drawing/2014/main" id="{D60855A6-32D2-DA57-E136-C319AFC90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839" y="4910040"/>
            <a:ext cx="23907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tonakkoord-vlaanderen">
            <a:extLst>
              <a:ext uri="{FF2B5EF4-FFF2-40B4-BE49-F238E27FC236}">
                <a16:creationId xmlns:a16="http://schemas.microsoft.com/office/drawing/2014/main" id="{F4BA2EFB-9F47-8985-ED5F-F3E85BC61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326" y="4846902"/>
            <a:ext cx="2667100" cy="840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1511111"/>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visitekaartje&#10;&#10;Automatisch gegenereerde beschrijving">
            <a:extLst>
              <a:ext uri="{FF2B5EF4-FFF2-40B4-BE49-F238E27FC236}">
                <a16:creationId xmlns:a16="http://schemas.microsoft.com/office/drawing/2014/main" id="{FE9A1547-4A25-4ECE-874C-9ECB0D0D6A75}"/>
              </a:ext>
            </a:extLst>
          </p:cNvPr>
          <p:cNvPicPr>
            <a:picLocks noChangeAspect="1"/>
          </p:cNvPicPr>
          <p:nvPr/>
        </p:nvPicPr>
        <p:blipFill rotWithShape="1">
          <a:blip r:embed="rId2">
            <a:extLst>
              <a:ext uri="{28A0092B-C50C-407E-A947-70E740481C1C}">
                <a14:useLocalDpi xmlns:a14="http://schemas.microsoft.com/office/drawing/2010/main" val="0"/>
              </a:ext>
            </a:extLst>
          </a:blip>
          <a:srcRect t="14080" b="1666"/>
          <a:stretch/>
        </p:blipFill>
        <p:spPr>
          <a:xfrm>
            <a:off x="20" y="1282"/>
            <a:ext cx="12191980" cy="6856718"/>
          </a:xfrm>
          <a:prstGeom prst="rect">
            <a:avLst/>
          </a:prstGeom>
        </p:spPr>
      </p:pic>
      <p:sp>
        <p:nvSpPr>
          <p:cNvPr id="7" name="Parallellogram 6">
            <a:extLst>
              <a:ext uri="{FF2B5EF4-FFF2-40B4-BE49-F238E27FC236}">
                <a16:creationId xmlns:a16="http://schemas.microsoft.com/office/drawing/2014/main" id="{6EAD80D9-5432-4226-BE29-BAF5EC0D2B42}"/>
              </a:ext>
            </a:extLst>
          </p:cNvPr>
          <p:cNvSpPr/>
          <p:nvPr/>
        </p:nvSpPr>
        <p:spPr>
          <a:xfrm>
            <a:off x="-364787" y="826851"/>
            <a:ext cx="3308012" cy="797668"/>
          </a:xfrm>
          <a:prstGeom prst="parallelogram">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rgbClr val="FFED00"/>
                </a:solidFill>
              </a:rPr>
              <a:t>&lt;&lt;&lt;&lt;&lt;&lt;&lt;&lt;&lt;&lt;&lt;&lt;&lt;&lt;&lt;&lt;&lt;&lt;&lt;&lt;&lt;&lt;&lt;&lt;&lt;&lt;&lt;&lt;&lt;&lt;&lt;&lt;&lt;&lt;&lt;</a:t>
            </a:r>
          </a:p>
        </p:txBody>
      </p:sp>
      <p:sp>
        <p:nvSpPr>
          <p:cNvPr id="8" name="Titel 1">
            <a:extLst>
              <a:ext uri="{FF2B5EF4-FFF2-40B4-BE49-F238E27FC236}">
                <a16:creationId xmlns:a16="http://schemas.microsoft.com/office/drawing/2014/main" id="{5E7276CB-277D-43A5-A22D-EA22097A70A9}"/>
              </a:ext>
            </a:extLst>
          </p:cNvPr>
          <p:cNvSpPr txBox="1">
            <a:spLocks/>
          </p:cNvSpPr>
          <p:nvPr/>
        </p:nvSpPr>
        <p:spPr>
          <a:xfrm>
            <a:off x="-1" y="576178"/>
            <a:ext cx="121889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000" dirty="0">
                <a:latin typeface="FlandersArtSans-Medium" panose="00000600000000000000" pitchFamily="2" charset="0"/>
              </a:rPr>
              <a:t> </a:t>
            </a:r>
            <a:r>
              <a:rPr lang="nl-BE" sz="4000" dirty="0" err="1">
                <a:latin typeface="FlandersArtSans-Medium" panose="00000600000000000000" pitchFamily="2" charset="0"/>
              </a:rPr>
              <a:t>Questions</a:t>
            </a:r>
            <a:r>
              <a:rPr lang="nl-BE" sz="4000" dirty="0">
                <a:latin typeface="FlandersArtSans-Medium" panose="00000600000000000000" pitchFamily="2" charset="0"/>
              </a:rPr>
              <a:t>?</a:t>
            </a:r>
          </a:p>
        </p:txBody>
      </p:sp>
    </p:spTree>
    <p:extLst>
      <p:ext uri="{BB962C8B-B14F-4D97-AF65-F5344CB8AC3E}">
        <p14:creationId xmlns:p14="http://schemas.microsoft.com/office/powerpoint/2010/main" val="316570253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6A5E780-54D3-4EF1-9A63-15121426DBED}"/>
              </a:ext>
            </a:extLst>
          </p:cNvPr>
          <p:cNvSpPr>
            <a:spLocks noGrp="1"/>
          </p:cNvSpPr>
          <p:nvPr>
            <p:ph idx="1"/>
          </p:nvPr>
        </p:nvSpPr>
        <p:spPr/>
        <p:txBody>
          <a:bodyPr>
            <a:normAutofit/>
          </a:bodyPr>
          <a:lstStyle/>
          <a:p>
            <a:pPr>
              <a:buClr>
                <a:srgbClr val="FFEB00"/>
              </a:buClr>
            </a:pPr>
            <a:r>
              <a:rPr lang="en-US" sz="2400" dirty="0">
                <a:latin typeface="FlandersArtSans-Regular" panose="00000500000000000000" pitchFamily="2" charset="0"/>
              </a:rPr>
              <a:t>Assignments – annual budget: fluctuates between 110 – 170 million euros</a:t>
            </a:r>
          </a:p>
          <a:p>
            <a:pPr>
              <a:buClr>
                <a:srgbClr val="FFEB00"/>
              </a:buClr>
            </a:pPr>
            <a:endParaRPr lang="en-US" sz="2400" dirty="0">
              <a:latin typeface="FlandersArtSans-Regular" panose="00000500000000000000" pitchFamily="2" charset="0"/>
            </a:endParaRPr>
          </a:p>
          <a:p>
            <a:pPr>
              <a:buClr>
                <a:srgbClr val="FFEB00"/>
              </a:buClr>
            </a:pPr>
            <a:r>
              <a:rPr lang="en-US" sz="2400" dirty="0" err="1">
                <a:latin typeface="FlandersArtSans-Regular" panose="00000500000000000000" pitchFamily="2" charset="0"/>
              </a:rPr>
              <a:t>Examplary</a:t>
            </a:r>
            <a:r>
              <a:rPr lang="en-US" sz="2400" dirty="0">
                <a:latin typeface="FlandersArtSans-Regular" panose="00000500000000000000" pitchFamily="2" charset="0"/>
              </a:rPr>
              <a:t> function</a:t>
            </a:r>
          </a:p>
          <a:p>
            <a:pPr>
              <a:buClr>
                <a:srgbClr val="FFEB00"/>
              </a:buClr>
            </a:pPr>
            <a:endParaRPr lang="en-US" sz="2400" dirty="0">
              <a:latin typeface="FlandersArtSans-Regular" panose="00000500000000000000" pitchFamily="2" charset="0"/>
            </a:endParaRPr>
          </a:p>
          <a:p>
            <a:pPr>
              <a:buClr>
                <a:srgbClr val="FFEB00"/>
              </a:buClr>
            </a:pPr>
            <a:r>
              <a:rPr lang="en-US" sz="2400" dirty="0">
                <a:latin typeface="FlandersArtSans-Regular" panose="00000500000000000000" pitchFamily="2" charset="0"/>
              </a:rPr>
              <a:t>Challenging the market</a:t>
            </a:r>
            <a:endParaRPr lang="nl-BE" sz="3200" dirty="0"/>
          </a:p>
        </p:txBody>
      </p:sp>
      <p:sp>
        <p:nvSpPr>
          <p:cNvPr id="4" name="Rechthoek 3">
            <a:extLst>
              <a:ext uri="{FF2B5EF4-FFF2-40B4-BE49-F238E27FC236}">
                <a16:creationId xmlns:a16="http://schemas.microsoft.com/office/drawing/2014/main" id="{5E0AC33A-FA11-404F-9756-22FEE75CE606}"/>
              </a:ext>
            </a:extLst>
          </p:cNvPr>
          <p:cNvSpPr/>
          <p:nvPr/>
        </p:nvSpPr>
        <p:spPr>
          <a:xfrm>
            <a:off x="10448970" y="0"/>
            <a:ext cx="1743030" cy="6858000"/>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tel 1">
            <a:extLst>
              <a:ext uri="{FF2B5EF4-FFF2-40B4-BE49-F238E27FC236}">
                <a16:creationId xmlns:a16="http://schemas.microsoft.com/office/drawing/2014/main" id="{FF032A84-E1A8-4737-A2FB-F52EA33B0A15}"/>
              </a:ext>
            </a:extLst>
          </p:cNvPr>
          <p:cNvSpPr>
            <a:spLocks noGrp="1"/>
          </p:cNvSpPr>
          <p:nvPr>
            <p:ph type="title"/>
          </p:nvPr>
        </p:nvSpPr>
        <p:spPr>
          <a:xfrm>
            <a:off x="912091" y="374361"/>
            <a:ext cx="10515600" cy="1325563"/>
          </a:xfrm>
        </p:spPr>
        <p:txBody>
          <a:bodyPr>
            <a:normAutofit/>
          </a:bodyPr>
          <a:lstStyle/>
          <a:p>
            <a:r>
              <a:rPr lang="nl-BE" sz="4000" dirty="0">
                <a:latin typeface="FlandersArtSans-Medium" panose="00000600000000000000" pitchFamily="2" charset="0"/>
              </a:rPr>
              <a:t>HFB as client</a:t>
            </a:r>
          </a:p>
        </p:txBody>
      </p:sp>
      <p:sp>
        <p:nvSpPr>
          <p:cNvPr id="21" name="Rechthoek 20">
            <a:extLst>
              <a:ext uri="{FF2B5EF4-FFF2-40B4-BE49-F238E27FC236}">
                <a16:creationId xmlns:a16="http://schemas.microsoft.com/office/drawing/2014/main" id="{CBEA1BA5-99F1-4769-A7B8-99C051AFF369}"/>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34272878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D90F332-3492-4753-97A6-CCE0F1636F25}"/>
              </a:ext>
            </a:extLst>
          </p:cNvPr>
          <p:cNvSpPr/>
          <p:nvPr/>
        </p:nvSpPr>
        <p:spPr>
          <a:xfrm>
            <a:off x="0" y="6613236"/>
            <a:ext cx="12192000" cy="244764"/>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74E5D3B8-DC49-4600-8C47-5EDBFB48FA8C}"/>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Influence of the client</a:t>
            </a:r>
            <a:endParaRPr lang="nl-BE" sz="4000" dirty="0">
              <a:latin typeface="FlandersArtSans-Medium" panose="00000600000000000000" pitchFamily="2" charset="0"/>
            </a:endParaRPr>
          </a:p>
        </p:txBody>
      </p:sp>
      <p:sp>
        <p:nvSpPr>
          <p:cNvPr id="10" name="Rechthoek 9">
            <a:extLst>
              <a:ext uri="{FF2B5EF4-FFF2-40B4-BE49-F238E27FC236}">
                <a16:creationId xmlns:a16="http://schemas.microsoft.com/office/drawing/2014/main" id="{12490140-5140-40EB-BA0C-D21EFF3ACCA8}"/>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80251502-41DD-43AE-AAA3-799A59A23A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49" t="29028" r="7181" b="16667"/>
          <a:stretch/>
        </p:blipFill>
        <p:spPr>
          <a:xfrm>
            <a:off x="469605" y="1399142"/>
            <a:ext cx="11400572" cy="5219701"/>
          </a:xfrm>
          <a:prstGeom prst="rect">
            <a:avLst/>
          </a:prstGeom>
        </p:spPr>
      </p:pic>
    </p:spTree>
    <p:custDataLst>
      <p:tags r:id="rId1"/>
    </p:custDataLst>
    <p:extLst>
      <p:ext uri="{BB962C8B-B14F-4D97-AF65-F5344CB8AC3E}">
        <p14:creationId xmlns:p14="http://schemas.microsoft.com/office/powerpoint/2010/main" val="271181112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B956-8978-4628-AFC0-B115C8C0FB76}"/>
              </a:ext>
            </a:extLst>
          </p:cNvPr>
          <p:cNvSpPr>
            <a:spLocks noGrp="1"/>
          </p:cNvSpPr>
          <p:nvPr>
            <p:ph type="title"/>
          </p:nvPr>
        </p:nvSpPr>
        <p:spPr>
          <a:xfrm>
            <a:off x="912091" y="374361"/>
            <a:ext cx="10515600" cy="1325563"/>
          </a:xfrm>
        </p:spPr>
        <p:txBody>
          <a:bodyPr>
            <a:normAutofit/>
          </a:bodyPr>
          <a:lstStyle/>
          <a:p>
            <a:r>
              <a:rPr lang="nl-BE" sz="4000">
                <a:latin typeface="FlandersArtSans-Medium" panose="00000600000000000000" pitchFamily="2" charset="0"/>
              </a:rPr>
              <a:t>From ambition to assignment</a:t>
            </a:r>
            <a:endParaRPr lang="nl-BE" sz="4000" dirty="0">
              <a:latin typeface="FlandersArtSans-Medium" panose="00000600000000000000" pitchFamily="2" charset="0"/>
            </a:endParaRPr>
          </a:p>
        </p:txBody>
      </p:sp>
      <p:sp>
        <p:nvSpPr>
          <p:cNvPr id="4" name="Rechthoek 3">
            <a:extLst>
              <a:ext uri="{FF2B5EF4-FFF2-40B4-BE49-F238E27FC236}">
                <a16:creationId xmlns:a16="http://schemas.microsoft.com/office/drawing/2014/main" id="{D65CFD0B-025E-4A9C-996B-C658C3F8EDB1}"/>
              </a:ext>
            </a:extLst>
          </p:cNvPr>
          <p:cNvSpPr/>
          <p:nvPr/>
        </p:nvSpPr>
        <p:spPr>
          <a:xfrm>
            <a:off x="1003453" y="1288974"/>
            <a:ext cx="1056701" cy="110168"/>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Ovaal 36">
            <a:extLst>
              <a:ext uri="{FF2B5EF4-FFF2-40B4-BE49-F238E27FC236}">
                <a16:creationId xmlns:a16="http://schemas.microsoft.com/office/drawing/2014/main" id="{7F63C665-2F21-4F68-96E3-CB4EECE4EAC6}"/>
              </a:ext>
            </a:extLst>
          </p:cNvPr>
          <p:cNvSpPr/>
          <p:nvPr/>
        </p:nvSpPr>
        <p:spPr>
          <a:xfrm>
            <a:off x="566713" y="1804965"/>
            <a:ext cx="3367978" cy="3301725"/>
          </a:xfrm>
          <a:prstGeom prst="ellipse">
            <a:avLst/>
          </a:prstGeom>
          <a:solidFill>
            <a:srgbClr val="FFFFA7"/>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latin typeface="FlandersArtSans-Medium" panose="00000600000000000000" pitchFamily="2" charset="0"/>
              </a:rPr>
              <a:t>Project </a:t>
            </a:r>
            <a:r>
              <a:rPr lang="nl-BE" sz="2400" dirty="0" err="1">
                <a:solidFill>
                  <a:schemeClr val="tx1"/>
                </a:solidFill>
                <a:latin typeface="FlandersArtSans-Medium" panose="00000600000000000000" pitchFamily="2" charset="0"/>
              </a:rPr>
              <a:t>description</a:t>
            </a:r>
            <a:endParaRPr lang="nl-BE" sz="2400" dirty="0">
              <a:solidFill>
                <a:schemeClr val="tx1"/>
              </a:solidFill>
              <a:latin typeface="FlandersArtSans-Medium" panose="00000600000000000000" pitchFamily="2" charset="0"/>
            </a:endParaRPr>
          </a:p>
          <a:p>
            <a:pPr algn="ctr"/>
            <a:r>
              <a:rPr lang="nl-BE" sz="2400" dirty="0">
                <a:solidFill>
                  <a:schemeClr val="tx1"/>
                </a:solidFill>
                <a:latin typeface="FlandersArtSans-Medium" panose="00000600000000000000" pitchFamily="2" charset="0"/>
              </a:rPr>
              <a:t>
</a:t>
            </a:r>
            <a:r>
              <a:rPr lang="nl-BE" sz="2000" dirty="0" err="1">
                <a:solidFill>
                  <a:schemeClr val="tx1"/>
                </a:solidFill>
                <a:latin typeface="FlandersArtSans-Medium" panose="00000600000000000000" pitchFamily="2" charset="0"/>
              </a:rPr>
              <a:t>Vision</a:t>
            </a:r>
            <a:br>
              <a:rPr lang="nl-BE" sz="2000" dirty="0">
                <a:solidFill>
                  <a:schemeClr val="tx1"/>
                </a:solidFill>
                <a:latin typeface="FlandersArtSans-Medium" panose="00000600000000000000" pitchFamily="2" charset="0"/>
              </a:rPr>
            </a:br>
            <a:r>
              <a:rPr lang="nl-BE" sz="2000" dirty="0" err="1">
                <a:solidFill>
                  <a:schemeClr val="tx1"/>
                </a:solidFill>
                <a:latin typeface="FlandersArtSans-Medium" panose="00000600000000000000" pitchFamily="2" charset="0"/>
              </a:rPr>
              <a:t>Ambition</a:t>
            </a:r>
            <a:br>
              <a:rPr lang="nl-BE" sz="2000" dirty="0">
                <a:solidFill>
                  <a:schemeClr val="tx1"/>
                </a:solidFill>
                <a:latin typeface="FlandersArtSans-Medium" panose="00000600000000000000" pitchFamily="2" charset="0"/>
              </a:rPr>
            </a:br>
            <a:r>
              <a:rPr lang="nl-BE" sz="2000" dirty="0">
                <a:solidFill>
                  <a:schemeClr val="tx1"/>
                </a:solidFill>
                <a:latin typeface="FlandersArtSans-Medium" panose="00000600000000000000" pitchFamily="2" charset="0"/>
              </a:rPr>
              <a:t>Performance </a:t>
            </a:r>
            <a:r>
              <a:rPr lang="nl-BE" sz="2000" dirty="0" err="1">
                <a:solidFill>
                  <a:schemeClr val="tx1"/>
                </a:solidFill>
                <a:latin typeface="FlandersArtSans-Medium" panose="00000600000000000000" pitchFamily="2" charset="0"/>
              </a:rPr>
              <a:t>requirements</a:t>
            </a:r>
            <a:br>
              <a:rPr lang="nl-BE" sz="2000" dirty="0">
                <a:solidFill>
                  <a:schemeClr val="tx1"/>
                </a:solidFill>
                <a:latin typeface="FlandersArtSans-Medium" panose="00000600000000000000" pitchFamily="2" charset="0"/>
              </a:rPr>
            </a:br>
            <a:r>
              <a:rPr lang="nl-BE" sz="2000" dirty="0" err="1">
                <a:solidFill>
                  <a:schemeClr val="tx1"/>
                </a:solidFill>
                <a:latin typeface="FlandersArtSans-Medium" panose="00000600000000000000" pitchFamily="2" charset="0"/>
              </a:rPr>
              <a:t>Priorities</a:t>
            </a:r>
            <a:br>
              <a:rPr lang="nl-BE" sz="2000" dirty="0">
                <a:solidFill>
                  <a:schemeClr val="tx1"/>
                </a:solidFill>
                <a:latin typeface="FlandersArtSans-Medium" panose="00000600000000000000" pitchFamily="2" charset="0"/>
              </a:rPr>
            </a:br>
            <a:r>
              <a:rPr lang="nl-BE" sz="2000" dirty="0">
                <a:solidFill>
                  <a:schemeClr val="tx1"/>
                </a:solidFill>
                <a:latin typeface="FlandersArtSans-Medium" panose="00000600000000000000" pitchFamily="2" charset="0"/>
              </a:rPr>
              <a:t>…</a:t>
            </a:r>
            <a:endParaRPr lang="nl-BE" sz="1400" dirty="0">
              <a:solidFill>
                <a:schemeClr val="tx1"/>
              </a:solidFill>
              <a:latin typeface="FlandersArtSans-Regular" panose="00000500000000000000" pitchFamily="2" charset="0"/>
            </a:endParaRPr>
          </a:p>
        </p:txBody>
      </p:sp>
      <p:sp>
        <p:nvSpPr>
          <p:cNvPr id="10" name="Ovaal 9">
            <a:extLst>
              <a:ext uri="{FF2B5EF4-FFF2-40B4-BE49-F238E27FC236}">
                <a16:creationId xmlns:a16="http://schemas.microsoft.com/office/drawing/2014/main" id="{5BE2E32C-F6B2-4E01-A8F9-049A5F2F6E54}"/>
              </a:ext>
            </a:extLst>
          </p:cNvPr>
          <p:cNvSpPr/>
          <p:nvPr/>
        </p:nvSpPr>
        <p:spPr>
          <a:xfrm>
            <a:off x="4485902" y="1874238"/>
            <a:ext cx="3367978" cy="3301725"/>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latin typeface="FlandersArtSans-Medium" panose="00000600000000000000" pitchFamily="2" charset="0"/>
              </a:rPr>
              <a:t>Procedure</a:t>
            </a:r>
          </a:p>
          <a:p>
            <a:pPr algn="ctr"/>
            <a:r>
              <a:rPr lang="nl-BE" sz="2000" dirty="0">
                <a:solidFill>
                  <a:schemeClr val="tx1"/>
                </a:solidFill>
                <a:latin typeface="FlandersArtSans-Medium" panose="00000600000000000000" pitchFamily="2" charset="0"/>
              </a:rPr>
              <a:t>
Fit </a:t>
            </a:r>
            <a:r>
              <a:rPr lang="nl-BE" sz="2000" dirty="0" err="1">
                <a:solidFill>
                  <a:schemeClr val="tx1"/>
                </a:solidFill>
                <a:latin typeface="FlandersArtSans-Medium" panose="00000600000000000000" pitchFamily="2" charset="0"/>
              </a:rPr>
              <a:t>for</a:t>
            </a:r>
            <a:r>
              <a:rPr lang="nl-BE" sz="2000" dirty="0">
                <a:solidFill>
                  <a:schemeClr val="tx1"/>
                </a:solidFill>
                <a:latin typeface="FlandersArtSans-Medium" panose="00000600000000000000" pitchFamily="2" charset="0"/>
              </a:rPr>
              <a:t> </a:t>
            </a:r>
            <a:r>
              <a:rPr lang="nl-BE" sz="2000" dirty="0" err="1">
                <a:solidFill>
                  <a:schemeClr val="tx1"/>
                </a:solidFill>
                <a:latin typeface="FlandersArtSans-Medium" panose="00000600000000000000" pitchFamily="2" charset="0"/>
              </a:rPr>
              <a:t>specific</a:t>
            </a:r>
            <a:r>
              <a:rPr lang="nl-BE" sz="2000" dirty="0">
                <a:solidFill>
                  <a:schemeClr val="tx1"/>
                </a:solidFill>
                <a:latin typeface="FlandersArtSans-Medium" panose="00000600000000000000" pitchFamily="2" charset="0"/>
              </a:rPr>
              <a:t> project</a:t>
            </a:r>
            <a:endParaRPr lang="nl-BE" sz="1400" dirty="0">
              <a:solidFill>
                <a:schemeClr val="tx1"/>
              </a:solidFill>
              <a:latin typeface="FlandersArtSans-Regular" panose="00000500000000000000" pitchFamily="2" charset="0"/>
            </a:endParaRPr>
          </a:p>
        </p:txBody>
      </p:sp>
      <p:sp>
        <p:nvSpPr>
          <p:cNvPr id="11" name="Ovaal 10">
            <a:extLst>
              <a:ext uri="{FF2B5EF4-FFF2-40B4-BE49-F238E27FC236}">
                <a16:creationId xmlns:a16="http://schemas.microsoft.com/office/drawing/2014/main" id="{0F88D48D-CE24-45E4-84CD-709B904FDFDA}"/>
              </a:ext>
            </a:extLst>
          </p:cNvPr>
          <p:cNvSpPr/>
          <p:nvPr/>
        </p:nvSpPr>
        <p:spPr>
          <a:xfrm>
            <a:off x="8405091" y="1874238"/>
            <a:ext cx="3367978" cy="3301725"/>
          </a:xfrm>
          <a:prstGeom prst="ellipse">
            <a:avLst/>
          </a:prstGeom>
          <a:solidFill>
            <a:srgbClr val="FFEB0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FlandersArtSans-Medium" panose="00000600000000000000" pitchFamily="2" charset="0"/>
              </a:rPr>
              <a:t>Assessment</a:t>
            </a:r>
          </a:p>
          <a:p>
            <a:pPr algn="ctr"/>
            <a:r>
              <a:rPr lang="en-US" sz="2000" dirty="0">
                <a:solidFill>
                  <a:schemeClr val="tx1"/>
                </a:solidFill>
                <a:latin typeface="FlandersArtSans-Medium" panose="00000600000000000000" pitchFamily="2" charset="0"/>
              </a:rPr>
              <a:t>
What is mandatory?</a:t>
            </a:r>
            <a:br>
              <a:rPr lang="en-US" sz="2000" dirty="0">
                <a:solidFill>
                  <a:schemeClr val="tx1"/>
                </a:solidFill>
                <a:latin typeface="FlandersArtSans-Medium" panose="00000600000000000000" pitchFamily="2" charset="0"/>
              </a:rPr>
            </a:br>
            <a:r>
              <a:rPr lang="en-US" sz="2000" dirty="0">
                <a:solidFill>
                  <a:schemeClr val="tx1"/>
                </a:solidFill>
                <a:latin typeface="FlandersArtSans-Medium" panose="00000600000000000000" pitchFamily="2" charset="0"/>
              </a:rPr>
              <a:t>What is scored?</a:t>
            </a:r>
            <a:endParaRPr lang="nl-BE" sz="1400" dirty="0">
              <a:solidFill>
                <a:schemeClr val="tx1"/>
              </a:solidFill>
              <a:latin typeface="FlandersArtSans-Regular" panose="00000500000000000000" pitchFamily="2" charset="0"/>
            </a:endParaRPr>
          </a:p>
        </p:txBody>
      </p:sp>
      <p:sp>
        <p:nvSpPr>
          <p:cNvPr id="13" name="Tekstvak 12">
            <a:extLst>
              <a:ext uri="{FF2B5EF4-FFF2-40B4-BE49-F238E27FC236}">
                <a16:creationId xmlns:a16="http://schemas.microsoft.com/office/drawing/2014/main" id="{9AEF05ED-87DC-4483-BD66-928F0FCB53DF}"/>
              </a:ext>
            </a:extLst>
          </p:cNvPr>
          <p:cNvSpPr txBox="1"/>
          <p:nvPr/>
        </p:nvSpPr>
        <p:spPr>
          <a:xfrm>
            <a:off x="8925532" y="4258077"/>
            <a:ext cx="2502159" cy="338554"/>
          </a:xfrm>
          <a:prstGeom prst="rect">
            <a:avLst/>
          </a:prstGeom>
          <a:noFill/>
        </p:spPr>
        <p:txBody>
          <a:bodyPr wrap="square">
            <a:spAutoFit/>
          </a:bodyPr>
          <a:lstStyle/>
          <a:p>
            <a:pPr defTabSz="2152650"/>
            <a:r>
              <a:rPr lang="nl-BE" sz="1600">
                <a:latin typeface="FlandersArtSans-Regular" panose="00000500000000000000" pitchFamily="2" charset="0"/>
              </a:rPr>
              <a:t>Qualitative &lt;&gt; quantitative</a:t>
            </a:r>
            <a:endParaRPr lang="nl-BE" sz="1600" dirty="0">
              <a:solidFill>
                <a:schemeClr val="tx1"/>
              </a:solidFill>
              <a:latin typeface="FlandersArtSans-Regular" panose="00000500000000000000" pitchFamily="2" charset="0"/>
            </a:endParaRPr>
          </a:p>
        </p:txBody>
      </p:sp>
      <p:sp>
        <p:nvSpPr>
          <p:cNvPr id="3" name="Tekstvak 2">
            <a:extLst>
              <a:ext uri="{FF2B5EF4-FFF2-40B4-BE49-F238E27FC236}">
                <a16:creationId xmlns:a16="http://schemas.microsoft.com/office/drawing/2014/main" id="{847FA49A-905A-4152-AF7C-5234BD30E94B}"/>
              </a:ext>
            </a:extLst>
          </p:cNvPr>
          <p:cNvSpPr txBox="1"/>
          <p:nvPr/>
        </p:nvSpPr>
        <p:spPr>
          <a:xfrm>
            <a:off x="1228423" y="5832297"/>
            <a:ext cx="2044557" cy="369332"/>
          </a:xfrm>
          <a:prstGeom prst="rect">
            <a:avLst/>
          </a:prstGeom>
          <a:noFill/>
          <a:ln w="38100">
            <a:solidFill>
              <a:schemeClr val="tx1">
                <a:lumMod val="50000"/>
                <a:lumOff val="50000"/>
              </a:schemeClr>
            </a:solidFill>
          </a:ln>
        </p:spPr>
        <p:txBody>
          <a:bodyPr wrap="square" rtlCol="0">
            <a:spAutoFit/>
          </a:bodyPr>
          <a:lstStyle/>
          <a:p>
            <a:pPr algn="ctr"/>
            <a:r>
              <a:rPr lang="nl-BE" i="1" dirty="0">
                <a:latin typeface="FlandersArtSans-Light" panose="00000400000000000000" pitchFamily="2" charset="0"/>
              </a:rPr>
              <a:t>GRO</a:t>
            </a:r>
          </a:p>
        </p:txBody>
      </p:sp>
      <p:sp>
        <p:nvSpPr>
          <p:cNvPr id="9" name="Tekstvak 8">
            <a:extLst>
              <a:ext uri="{FF2B5EF4-FFF2-40B4-BE49-F238E27FC236}">
                <a16:creationId xmlns:a16="http://schemas.microsoft.com/office/drawing/2014/main" id="{365EBF7B-703E-495C-95EC-4C96E6E30813}"/>
              </a:ext>
            </a:extLst>
          </p:cNvPr>
          <p:cNvSpPr txBox="1"/>
          <p:nvPr/>
        </p:nvSpPr>
        <p:spPr>
          <a:xfrm>
            <a:off x="4458108" y="5278299"/>
            <a:ext cx="3423565" cy="1200329"/>
          </a:xfrm>
          <a:prstGeom prst="rect">
            <a:avLst/>
          </a:prstGeom>
          <a:noFill/>
          <a:ln w="38100">
            <a:solidFill>
              <a:schemeClr val="tx1">
                <a:lumMod val="50000"/>
                <a:lumOff val="50000"/>
              </a:schemeClr>
            </a:solidFill>
          </a:ln>
        </p:spPr>
        <p:txBody>
          <a:bodyPr wrap="square" rtlCol="0">
            <a:spAutoFit/>
          </a:bodyPr>
          <a:lstStyle/>
          <a:p>
            <a:pPr marL="285750" indent="-285750">
              <a:buFontTx/>
              <a:buChar char="-"/>
            </a:pPr>
            <a:r>
              <a:rPr lang="en-US" i="1" dirty="0">
                <a:latin typeface="FlandersArtSans-Light" panose="00000400000000000000" pitchFamily="2" charset="0"/>
              </a:rPr>
              <a:t>Classic tender split</a:t>
            </a:r>
            <a:br>
              <a:rPr lang="en-US" i="1" dirty="0">
                <a:latin typeface="FlandersArtSans-Light" panose="00000400000000000000" pitchFamily="2" charset="0"/>
              </a:rPr>
            </a:br>
            <a:r>
              <a:rPr lang="en-US" i="1" dirty="0">
                <a:latin typeface="FlandersArtSans-Light" panose="00000400000000000000" pitchFamily="2" charset="0"/>
              </a:rPr>
              <a:t>design team / contractor
Design &amp; Build
…</a:t>
            </a:r>
            <a:endParaRPr lang="nl-BE" i="1" dirty="0">
              <a:latin typeface="FlandersArtSans-Light" panose="00000400000000000000" pitchFamily="2" charset="0"/>
            </a:endParaRPr>
          </a:p>
        </p:txBody>
      </p:sp>
      <p:sp>
        <p:nvSpPr>
          <p:cNvPr id="12" name="Tekstvak 11">
            <a:extLst>
              <a:ext uri="{FF2B5EF4-FFF2-40B4-BE49-F238E27FC236}">
                <a16:creationId xmlns:a16="http://schemas.microsoft.com/office/drawing/2014/main" id="{27AA0C97-DE7B-4D52-8F51-670B022004AD}"/>
              </a:ext>
            </a:extLst>
          </p:cNvPr>
          <p:cNvSpPr txBox="1"/>
          <p:nvPr/>
        </p:nvSpPr>
        <p:spPr>
          <a:xfrm>
            <a:off x="9066801" y="5560309"/>
            <a:ext cx="2044557" cy="923330"/>
          </a:xfrm>
          <a:prstGeom prst="rect">
            <a:avLst/>
          </a:prstGeom>
          <a:noFill/>
          <a:ln w="38100">
            <a:solidFill>
              <a:schemeClr val="tx1">
                <a:lumMod val="50000"/>
                <a:lumOff val="50000"/>
              </a:schemeClr>
            </a:solidFill>
          </a:ln>
        </p:spPr>
        <p:txBody>
          <a:bodyPr wrap="square" rtlCol="0">
            <a:spAutoFit/>
          </a:bodyPr>
          <a:lstStyle/>
          <a:p>
            <a:r>
              <a:rPr lang="en-US" i="1">
                <a:latin typeface="FlandersArtSans-Light" panose="00000400000000000000" pitchFamily="2" charset="0"/>
              </a:rPr>
              <a:t>Project-specific approach requested with examples.</a:t>
            </a:r>
            <a:endParaRPr lang="nl-BE" i="1" dirty="0">
              <a:latin typeface="FlandersArtSans-Light" panose="00000400000000000000" pitchFamily="2" charset="0"/>
            </a:endParaRPr>
          </a:p>
        </p:txBody>
      </p:sp>
    </p:spTree>
    <p:custDataLst>
      <p:tags r:id="rId1"/>
    </p:custDataLst>
    <p:extLst>
      <p:ext uri="{BB962C8B-B14F-4D97-AF65-F5344CB8AC3E}">
        <p14:creationId xmlns:p14="http://schemas.microsoft.com/office/powerpoint/2010/main" val="3496277231"/>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94C017279FAF46B7A0FE01DC44CDB1" ma:contentTypeVersion="399" ma:contentTypeDescription="Een nieuw document maken." ma:contentTypeScope="" ma:versionID="77843d417119c104e34d4cb3590e43d3">
  <xsd:schema xmlns:xsd="http://www.w3.org/2001/XMLSchema" xmlns:xs="http://www.w3.org/2001/XMLSchema" xmlns:p="http://schemas.microsoft.com/office/2006/metadata/properties" xmlns:ns2="c5b6e933-cd39-4288-bc56-5f17776c54a0" xmlns:ns3="ff8e7730-50cc-4af1-814e-8feb976610e2" xmlns:ns4="f2018528-1da4-41c7-8a42-759687759166" xmlns:ns5="9a9ec0f0-7796-43d0-ac1f-4c8c46ee0bd1" targetNamespace="http://schemas.microsoft.com/office/2006/metadata/properties" ma:root="true" ma:fieldsID="14f2f900d8c00e29d9e78b5ad69ee96f" ns2:_="" ns3:_="" ns4:_="" ns5:_="">
    <xsd:import namespace="c5b6e933-cd39-4288-bc56-5f17776c54a0"/>
    <xsd:import namespace="ff8e7730-50cc-4af1-814e-8feb976610e2"/>
    <xsd:import namespace="f2018528-1da4-41c7-8a42-759687759166"/>
    <xsd:import namespace="9a9ec0f0-7796-43d0-ac1f-4c8c46ee0bd1"/>
    <xsd:element name="properties">
      <xsd:complexType>
        <xsd:sequence>
          <xsd:element name="documentManagement">
            <xsd:complexType>
              <xsd:all>
                <xsd:element ref="ns2:Life_x0020_Cycle_x0020_L1" minOccurs="0"/>
                <xsd:element ref="ns2:Life_x0020_Cycle_x0020_L2" minOccurs="0"/>
                <xsd:element ref="ns2:Product_x0020_Type_x0020_L1" minOccurs="0"/>
                <xsd:element ref="ns2:Product_x0020_Type_x0020_L2" minOccurs="0"/>
                <xsd:element ref="ns2:Product_x0020_Type_x0020_L3" minOccurs="0"/>
                <xsd:element ref="ns2:Product_x0020_Categorie" minOccurs="0"/>
                <xsd:element ref="ns2:Vakgebied" minOccurs="0"/>
                <xsd:element ref="ns2:Thema" minOccurs="0"/>
                <xsd:element ref="ns2:Onderwerp" minOccurs="0"/>
                <xsd:element ref="ns2:Stadium" minOccurs="0"/>
                <xsd:element ref="ns2:Stroom" minOccurs="0"/>
                <xsd:element ref="ns2:Status" minOccurs="0"/>
                <xsd:element ref="ns2:Editie_x0020_Datum" minOccurs="0"/>
                <xsd:element ref="ns2:Editie_x0020_Referentie" minOccurs="0"/>
                <xsd:element ref="ns2:Methodologie" minOccurs="0"/>
                <xsd:element ref="ns2:Methodologie_x0020_Element" minOccurs="0"/>
                <xsd:element ref="ns2:Kwalificatieniveau" minOccurs="0"/>
                <xsd:element ref="ns2:Stad" minOccurs="0"/>
                <xsd:element ref="ns2:Site" minOccurs="0"/>
                <xsd:element ref="ns2:Gebouw" minOccurs="0"/>
                <xsd:element ref="ns2:Portfolio_x0020_L1" minOccurs="0"/>
                <xsd:element ref="ns2:Opdracht" minOccurs="0"/>
                <xsd:element ref="ns2:Programma" minOccurs="0"/>
                <xsd:element ref="ns2:Project" minOccurs="0"/>
                <xsd:element ref="ns2:Dossier" minOccurs="0"/>
                <xsd:element ref="ns2:Management_x0020_Proces" minOccurs="0"/>
                <xsd:element ref="ns2:Zakelijk_x0020_Proces" minOccurs="0"/>
                <xsd:element ref="ns2:Ondersteunend_x0020_Proces" minOccurs="0"/>
                <xsd:element ref="ns2:Consultancy" minOccurs="0"/>
                <xsd:element ref="ns2:Klant" minOccurs="0"/>
                <xsd:element ref="ns2:Producent" minOccurs="0"/>
                <xsd:element ref="ns2:Overlegforum" minOccurs="0"/>
                <xsd:element ref="ns2:Context" minOccurs="0"/>
                <xsd:element ref="ns3:MediaServiceMetadata" minOccurs="0"/>
                <xsd:element ref="ns3:MediaServiceFastMetadata" minOccurs="0"/>
                <xsd:element ref="ns4:SharedWithUsers" minOccurs="0"/>
                <xsd:element ref="ns4:SharedWithDetails" minOccurs="0"/>
                <xsd:element ref="ns4:_dlc_DocId" minOccurs="0"/>
                <xsd:element ref="ns4:_dlc_DocIdUrl" minOccurs="0"/>
                <xsd:element ref="ns4:_dlc_DocIdPersistId"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5: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b6e933-cd39-4288-bc56-5f17776c54a0" elementFormDefault="qualified">
    <xsd:import namespace="http://schemas.microsoft.com/office/2006/documentManagement/types"/>
    <xsd:import namespace="http://schemas.microsoft.com/office/infopath/2007/PartnerControls"/>
    <xsd:element name="Life_x0020_Cycle_x0020_L1" ma:index="8" nillable="true" ma:displayName="Life Cycle L1" ma:format="Dropdown" ma:internalName="Life_x0020_Cycle_x0020_L1">
      <xsd:simpleType>
        <xsd:union memberTypes="dms:Text">
          <xsd:simpleType>
            <xsd:restriction base="dms:Choice">
              <xsd:enumeration value="A"/>
            </xsd:restriction>
          </xsd:simpleType>
        </xsd:union>
      </xsd:simpleType>
    </xsd:element>
    <xsd:element name="Life_x0020_Cycle_x0020_L2" ma:index="9" nillable="true" ma:displayName="Life Cycle L2" ma:format="Dropdown" ma:internalName="Life_x0020_Cycle_x0020_L2">
      <xsd:simpleType>
        <xsd:union memberTypes="dms:Text">
          <xsd:simpleType>
            <xsd:restriction base="dms:Choice">
              <xsd:enumeration value="A"/>
            </xsd:restriction>
          </xsd:simpleType>
        </xsd:union>
      </xsd:simpleType>
    </xsd:element>
    <xsd:element name="Product_x0020_Type_x0020_L1" ma:index="10" nillable="true" ma:displayName="Product Type L1" ma:format="Dropdown" ma:internalName="Product_x0020_Type_x0020_L1">
      <xsd:simpleType>
        <xsd:union memberTypes="dms:Text">
          <xsd:simpleType>
            <xsd:restriction base="dms:Choice">
              <xsd:enumeration value="A"/>
            </xsd:restriction>
          </xsd:simpleType>
        </xsd:union>
      </xsd:simpleType>
    </xsd:element>
    <xsd:element name="Product_x0020_Type_x0020_L2" ma:index="11" nillable="true" ma:displayName="Product Type L2" ma:format="Dropdown" ma:internalName="Product_x0020_Type_x0020_L2">
      <xsd:simpleType>
        <xsd:union memberTypes="dms:Text">
          <xsd:simpleType>
            <xsd:restriction base="dms:Choice">
              <xsd:enumeration value="A"/>
            </xsd:restriction>
          </xsd:simpleType>
        </xsd:union>
      </xsd:simpleType>
    </xsd:element>
    <xsd:element name="Product_x0020_Type_x0020_L3" ma:index="12" nillable="true" ma:displayName="Product Type L3" ma:format="Dropdown" ma:internalName="Product_x0020_Type_x0020_L3">
      <xsd:simpleType>
        <xsd:union memberTypes="dms:Text">
          <xsd:simpleType>
            <xsd:restriction base="dms:Choice">
              <xsd:enumeration value="A"/>
            </xsd:restriction>
          </xsd:simpleType>
        </xsd:union>
      </xsd:simpleType>
    </xsd:element>
    <xsd:element name="Product_x0020_Categorie" ma:index="13" nillable="true" ma:displayName="Product Categorie" ma:format="Dropdown" ma:internalName="Product_x0020_Categorie">
      <xsd:simpleType>
        <xsd:union memberTypes="dms:Text">
          <xsd:simpleType>
            <xsd:restriction base="dms:Choice">
              <xsd:enumeration value="A"/>
            </xsd:restriction>
          </xsd:simpleType>
        </xsd:union>
      </xsd:simpleType>
    </xsd:element>
    <xsd:element name="Vakgebied" ma:index="14" nillable="true" ma:displayName="Vakgebied" ma:format="Dropdown" ma:internalName="Vakgebied">
      <xsd:simpleType>
        <xsd:union memberTypes="dms:Text">
          <xsd:simpleType>
            <xsd:restriction base="dms:Choice">
              <xsd:enumeration value="A"/>
            </xsd:restriction>
          </xsd:simpleType>
        </xsd:union>
      </xsd:simpleType>
    </xsd:element>
    <xsd:element name="Thema" ma:index="15" nillable="true" ma:displayName="Thema" ma:format="Dropdown" ma:internalName="Thema">
      <xsd:simpleType>
        <xsd:union memberTypes="dms:Text">
          <xsd:simpleType>
            <xsd:restriction base="dms:Choice">
              <xsd:enumeration value="A"/>
            </xsd:restriction>
          </xsd:simpleType>
        </xsd:union>
      </xsd:simpleType>
    </xsd:element>
    <xsd:element name="Onderwerp" ma:index="16" nillable="true" ma:displayName="Onderwerp" ma:format="Dropdown" ma:internalName="Onderwerp">
      <xsd:simpleType>
        <xsd:union memberTypes="dms:Text">
          <xsd:simpleType>
            <xsd:restriction base="dms:Choice">
              <xsd:enumeration value="A"/>
            </xsd:restriction>
          </xsd:simpleType>
        </xsd:union>
      </xsd:simpleType>
    </xsd:element>
    <xsd:element name="Stadium" ma:index="17" nillable="true" ma:displayName="Stadium" ma:format="Dropdown" ma:internalName="Stadium">
      <xsd:simpleType>
        <xsd:union memberTypes="dms:Text">
          <xsd:simpleType>
            <xsd:restriction base="dms:Choice">
              <xsd:enumeration value="A"/>
            </xsd:restriction>
          </xsd:simpleType>
        </xsd:union>
      </xsd:simpleType>
    </xsd:element>
    <xsd:element name="Stroom" ma:index="18" nillable="true" ma:displayName="Stroom" ma:format="Dropdown" ma:internalName="Stroom">
      <xsd:simpleType>
        <xsd:union memberTypes="dms:Text">
          <xsd:simpleType>
            <xsd:restriction base="dms:Choice">
              <xsd:enumeration value="A"/>
            </xsd:restriction>
          </xsd:simpleType>
        </xsd:union>
      </xsd:simpleType>
    </xsd:element>
    <xsd:element name="Status" ma:index="19" nillable="true" ma:displayName="Status" ma:format="Dropdown" ma:internalName="Status">
      <xsd:simpleType>
        <xsd:union memberTypes="dms:Text">
          <xsd:simpleType>
            <xsd:restriction base="dms:Choice">
              <xsd:enumeration value="A"/>
            </xsd:restriction>
          </xsd:simpleType>
        </xsd:union>
      </xsd:simpleType>
    </xsd:element>
    <xsd:element name="Editie_x0020_Datum" ma:index="20" nillable="true" ma:displayName="Editie Datum" ma:format="DateOnly" ma:internalName="Editie_x0020_Datum">
      <xsd:simpleType>
        <xsd:restriction base="dms:DateTime"/>
      </xsd:simpleType>
    </xsd:element>
    <xsd:element name="Editie_x0020_Referentie" ma:index="21" nillable="true" ma:displayName="Editie Referentie" ma:format="Dropdown" ma:internalName="Editie_x0020_Referentie">
      <xsd:simpleType>
        <xsd:union memberTypes="dms:Text">
          <xsd:simpleType>
            <xsd:restriction base="dms:Choice">
              <xsd:enumeration value="A"/>
            </xsd:restriction>
          </xsd:simpleType>
        </xsd:union>
      </xsd:simpleType>
    </xsd:element>
    <xsd:element name="Methodologie" ma:index="22" nillable="true" ma:displayName="Methodologie" ma:format="Dropdown" ma:internalName="Methodologie">
      <xsd:simpleType>
        <xsd:union memberTypes="dms:Text">
          <xsd:simpleType>
            <xsd:restriction base="dms:Choice">
              <xsd:enumeration value="A"/>
            </xsd:restriction>
          </xsd:simpleType>
        </xsd:union>
      </xsd:simpleType>
    </xsd:element>
    <xsd:element name="Methodologie_x0020_Element" ma:index="23" nillable="true" ma:displayName="Methodologie Element" ma:format="Dropdown" ma:internalName="Methodologie_x0020_Element">
      <xsd:simpleType>
        <xsd:union memberTypes="dms:Text">
          <xsd:simpleType>
            <xsd:restriction base="dms:Choice">
              <xsd:enumeration value="A"/>
            </xsd:restriction>
          </xsd:simpleType>
        </xsd:union>
      </xsd:simpleType>
    </xsd:element>
    <xsd:element name="Kwalificatieniveau" ma:index="24" nillable="true" ma:displayName="Kwalificatieniveau" ma:format="Dropdown" ma:internalName="Kwalificatieniveau">
      <xsd:simpleType>
        <xsd:union memberTypes="dms:Text">
          <xsd:simpleType>
            <xsd:restriction base="dms:Choice">
              <xsd:enumeration value="A"/>
            </xsd:restriction>
          </xsd:simpleType>
        </xsd:union>
      </xsd:simpleType>
    </xsd:element>
    <xsd:element name="Stad" ma:index="25" nillable="true" ma:displayName="Stad" ma:format="Dropdown" ma:internalName="Stad">
      <xsd:simpleType>
        <xsd:union memberTypes="dms:Text">
          <xsd:simpleType>
            <xsd:restriction base="dms:Choice">
              <xsd:enumeration value="A"/>
            </xsd:restriction>
          </xsd:simpleType>
        </xsd:union>
      </xsd:simpleType>
    </xsd:element>
    <xsd:element name="Site" ma:index="26" nillable="true" ma:displayName="Site" ma:format="Dropdown" ma:internalName="Site">
      <xsd:simpleType>
        <xsd:union memberTypes="dms:Text">
          <xsd:simpleType>
            <xsd:restriction base="dms:Choice">
              <xsd:enumeration value="A"/>
            </xsd:restriction>
          </xsd:simpleType>
        </xsd:union>
      </xsd:simpleType>
    </xsd:element>
    <xsd:element name="Gebouw" ma:index="27" nillable="true" ma:displayName="Gebouw" ma:format="Dropdown" ma:internalName="Gebouw">
      <xsd:simpleType>
        <xsd:union memberTypes="dms:Text">
          <xsd:simpleType>
            <xsd:restriction base="dms:Choice">
              <xsd:enumeration value="A"/>
            </xsd:restriction>
          </xsd:simpleType>
        </xsd:union>
      </xsd:simpleType>
    </xsd:element>
    <xsd:element name="Portfolio_x0020_L1" ma:index="28" nillable="true" ma:displayName="Portfolio L1" ma:format="Dropdown" ma:internalName="Portfolio_x0020_L1">
      <xsd:simpleType>
        <xsd:union memberTypes="dms:Text">
          <xsd:simpleType>
            <xsd:restriction base="dms:Choice">
              <xsd:enumeration value="A"/>
            </xsd:restriction>
          </xsd:simpleType>
        </xsd:union>
      </xsd:simpleType>
    </xsd:element>
    <xsd:element name="Opdracht" ma:index="29" nillable="true" ma:displayName="Opdracht" ma:format="Dropdown" ma:internalName="Opdracht">
      <xsd:simpleType>
        <xsd:union memberTypes="dms:Text">
          <xsd:simpleType>
            <xsd:restriction base="dms:Choice">
              <xsd:enumeration value="A"/>
            </xsd:restriction>
          </xsd:simpleType>
        </xsd:union>
      </xsd:simpleType>
    </xsd:element>
    <xsd:element name="Programma" ma:index="30" nillable="true" ma:displayName="Programma" ma:format="Dropdown" ma:internalName="Programma">
      <xsd:simpleType>
        <xsd:union memberTypes="dms:Text">
          <xsd:simpleType>
            <xsd:restriction base="dms:Choice">
              <xsd:enumeration value="A"/>
            </xsd:restriction>
          </xsd:simpleType>
        </xsd:union>
      </xsd:simpleType>
    </xsd:element>
    <xsd:element name="Project" ma:index="31" nillable="true" ma:displayName="Project" ma:format="Dropdown" ma:internalName="Project">
      <xsd:simpleType>
        <xsd:union memberTypes="dms:Text">
          <xsd:simpleType>
            <xsd:restriction base="dms:Choice">
              <xsd:enumeration value="A"/>
            </xsd:restriction>
          </xsd:simpleType>
        </xsd:union>
      </xsd:simpleType>
    </xsd:element>
    <xsd:element name="Dossier" ma:index="32" nillable="true" ma:displayName="Dossier" ma:format="Dropdown" ma:internalName="Dossier">
      <xsd:simpleType>
        <xsd:union memberTypes="dms:Text">
          <xsd:simpleType>
            <xsd:restriction base="dms:Choice">
              <xsd:enumeration value="A"/>
            </xsd:restriction>
          </xsd:simpleType>
        </xsd:union>
      </xsd:simpleType>
    </xsd:element>
    <xsd:element name="Management_x0020_Proces" ma:index="33" nillable="true" ma:displayName="Management Proces" ma:format="Dropdown" ma:internalName="Management_x0020_Proces">
      <xsd:simpleType>
        <xsd:union memberTypes="dms:Text">
          <xsd:simpleType>
            <xsd:restriction base="dms:Choice">
              <xsd:enumeration value="A"/>
            </xsd:restriction>
          </xsd:simpleType>
        </xsd:union>
      </xsd:simpleType>
    </xsd:element>
    <xsd:element name="Zakelijk_x0020_Proces" ma:index="34" nillable="true" ma:displayName="Zakelijk Proces" ma:format="Dropdown" ma:internalName="Zakelijk_x0020_Proces">
      <xsd:simpleType>
        <xsd:union memberTypes="dms:Text">
          <xsd:simpleType>
            <xsd:restriction base="dms:Choice">
              <xsd:enumeration value="A"/>
            </xsd:restriction>
          </xsd:simpleType>
        </xsd:union>
      </xsd:simpleType>
    </xsd:element>
    <xsd:element name="Ondersteunend_x0020_Proces" ma:index="35" nillable="true" ma:displayName="Ondersteunend Proces" ma:format="Dropdown" ma:internalName="Ondersteunend_x0020_Proces">
      <xsd:simpleType>
        <xsd:union memberTypes="dms:Text">
          <xsd:simpleType>
            <xsd:restriction base="dms:Choice">
              <xsd:enumeration value="A"/>
            </xsd:restriction>
          </xsd:simpleType>
        </xsd:union>
      </xsd:simpleType>
    </xsd:element>
    <xsd:element name="Consultancy" ma:index="36" nillable="true" ma:displayName="Consultancy" ma:format="Dropdown" ma:internalName="Consultancy">
      <xsd:simpleType>
        <xsd:union memberTypes="dms:Text">
          <xsd:simpleType>
            <xsd:restriction base="dms:Choice">
              <xsd:enumeration value="A"/>
            </xsd:restriction>
          </xsd:simpleType>
        </xsd:union>
      </xsd:simpleType>
    </xsd:element>
    <xsd:element name="Klant" ma:index="37" nillable="true" ma:displayName="Klant" ma:format="Dropdown" ma:internalName="Klant">
      <xsd:simpleType>
        <xsd:union memberTypes="dms:Text">
          <xsd:simpleType>
            <xsd:restriction base="dms:Choice">
              <xsd:enumeration value="A"/>
            </xsd:restriction>
          </xsd:simpleType>
        </xsd:union>
      </xsd:simpleType>
    </xsd:element>
    <xsd:element name="Producent" ma:index="38" nillable="true" ma:displayName="Producent" ma:format="Dropdown" ma:internalName="Producent">
      <xsd:simpleType>
        <xsd:union memberTypes="dms:Text">
          <xsd:simpleType>
            <xsd:restriction base="dms:Choice">
              <xsd:enumeration value="A"/>
            </xsd:restriction>
          </xsd:simpleType>
        </xsd:union>
      </xsd:simpleType>
    </xsd:element>
    <xsd:element name="Overlegforum" ma:index="39" nillable="true" ma:displayName="Overlegforum" ma:format="Dropdown" ma:internalName="Overlegforum">
      <xsd:simpleType>
        <xsd:union memberTypes="dms:Text">
          <xsd:simpleType>
            <xsd:restriction base="dms:Choice">
              <xsd:enumeration value="A"/>
            </xsd:restriction>
          </xsd:simpleType>
        </xsd:union>
      </xsd:simpleType>
    </xsd:element>
    <xsd:element name="Context" ma:index="40" nillable="true" ma:displayName="Context" ma:format="Dropdown" ma:internalName="Context">
      <xsd:simpleType>
        <xsd:union memberTypes="dms:Text">
          <xsd:simpleType>
            <xsd:restriction base="dms:Choice">
              <xsd:enumeration value="A"/>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ff8e7730-50cc-4af1-814e-8feb976610e2" elementFormDefault="qualified">
    <xsd:import namespace="http://schemas.microsoft.com/office/2006/documentManagement/types"/>
    <xsd:import namespace="http://schemas.microsoft.com/office/infopath/2007/PartnerControls"/>
    <xsd:element name="MediaServiceMetadata" ma:index="44" nillable="true" ma:displayName="MediaServiceMetadata" ma:description="" ma:hidden="true" ma:internalName="MediaServiceMetadata" ma:readOnly="true">
      <xsd:simpleType>
        <xsd:restriction base="dms:Note"/>
      </xsd:simpleType>
    </xsd:element>
    <xsd:element name="MediaServiceFastMetadata" ma:index="45" nillable="true" ma:displayName="MediaServiceFastMetadata" ma:description="" ma:hidden="true" ma:internalName="MediaServiceFastMetadata" ma:readOnly="true">
      <xsd:simpleType>
        <xsd:restriction base="dms:Note"/>
      </xsd:simpleType>
    </xsd:element>
    <xsd:element name="MediaServiceDateTaken" ma:index="51" nillable="true" ma:displayName="MediaServiceDateTaken" ma:hidden="true" ma:internalName="MediaServiceDateTaken" ma:readOnly="true">
      <xsd:simpleType>
        <xsd:restriction base="dms:Text"/>
      </xsd:simpleType>
    </xsd:element>
    <xsd:element name="MediaServiceAutoTags" ma:index="52" nillable="true" ma:displayName="Tags" ma:internalName="MediaServiceAutoTags" ma:readOnly="true">
      <xsd:simpleType>
        <xsd:restriction base="dms:Text"/>
      </xsd:simpleType>
    </xsd:element>
    <xsd:element name="MediaServiceGenerationTime" ma:index="53" nillable="true" ma:displayName="MediaServiceGenerationTime" ma:hidden="true" ma:internalName="MediaServiceGenerationTime" ma:readOnly="true">
      <xsd:simpleType>
        <xsd:restriction base="dms:Text"/>
      </xsd:simpleType>
    </xsd:element>
    <xsd:element name="MediaServiceEventHashCode" ma:index="54" nillable="true" ma:displayName="MediaServiceEventHashCode" ma:hidden="true" ma:internalName="MediaServiceEventHashCode" ma:readOnly="true">
      <xsd:simpleType>
        <xsd:restriction base="dms:Text"/>
      </xsd:simpleType>
    </xsd:element>
    <xsd:element name="MediaServiceOCR" ma:index="55" nillable="true" ma:displayName="Extracted Text" ma:internalName="MediaServiceOCR" ma:readOnly="true">
      <xsd:simpleType>
        <xsd:restriction base="dms:Note">
          <xsd:maxLength value="255"/>
        </xsd:restriction>
      </xsd:simpleType>
    </xsd:element>
    <xsd:element name="lcf76f155ced4ddcb4097134ff3c332f" ma:index="57"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9" nillable="true" ma:displayName="MediaServiceObjectDetectorVersions" ma:hidden="true" ma:indexed="true" ma:internalName="MediaServiceObjectDetectorVersions" ma:readOnly="true">
      <xsd:simpleType>
        <xsd:restriction base="dms:Text"/>
      </xsd:simpleType>
    </xsd:element>
    <xsd:element name="MediaServiceSearchProperties" ma:index="6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018528-1da4-41c7-8a42-759687759166" elementFormDefault="qualified">
    <xsd:import namespace="http://schemas.microsoft.com/office/2006/documentManagement/types"/>
    <xsd:import namespace="http://schemas.microsoft.com/office/infopath/2007/PartnerControls"/>
    <xsd:element name="SharedWithUsers" ma:index="46"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7" nillable="true" ma:displayName="Gedeeld met details" ma:description="" ma:internalName="SharedWithDetails" ma:readOnly="true">
      <xsd:simpleType>
        <xsd:restriction base="dms:Note">
          <xsd:maxLength value="255"/>
        </xsd:restriction>
      </xsd:simpleType>
    </xsd:element>
    <xsd:element name="_dlc_DocId" ma:index="4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4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58" nillable="true" ma:displayName="Taxonomy Catch All Column" ma:hidden="true" ma:list="{f82570e1-d5f8-40c5-950a-79a3f1067f53}" ma:internalName="TaxCatchAll" ma:showField="CatchAllData" ma:web="f2018528-1da4-41c7-8a42-7596877591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4404CE-A45A-4BF2-8402-9701EEBAC085}">
  <ds:schemaRefs>
    <ds:schemaRef ds:uri="http://schemas.microsoft.com/sharepoint/events"/>
  </ds:schemaRefs>
</ds:datastoreItem>
</file>

<file path=customXml/itemProps2.xml><?xml version="1.0" encoding="utf-8"?>
<ds:datastoreItem xmlns:ds="http://schemas.openxmlformats.org/officeDocument/2006/customXml" ds:itemID="{D1150417-62F7-4585-928B-1CDCB91DB603}">
  <ds:schemaRefs>
    <ds:schemaRef ds:uri="http://schemas.microsoft.com/sharepoint/v3/contenttype/forms"/>
  </ds:schemaRefs>
</ds:datastoreItem>
</file>

<file path=customXml/itemProps3.xml><?xml version="1.0" encoding="utf-8"?>
<ds:datastoreItem xmlns:ds="http://schemas.openxmlformats.org/officeDocument/2006/customXml" ds:itemID="{9E0C33D5-A754-4D7D-8647-F2B0EAF3BD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b6e933-cd39-4288-bc56-5f17776c54a0"/>
    <ds:schemaRef ds:uri="ff8e7730-50cc-4af1-814e-8feb976610e2"/>
    <ds:schemaRef ds:uri="f2018528-1da4-41c7-8a42-759687759166"/>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31826</TotalTime>
  <Words>2135</Words>
  <Application>Microsoft Office PowerPoint</Application>
  <PresentationFormat>Breedbeeld</PresentationFormat>
  <Paragraphs>314</Paragraphs>
  <Slides>67</Slides>
  <Notes>12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67</vt:i4>
      </vt:variant>
    </vt:vector>
  </HeadingPairs>
  <TitlesOfParts>
    <vt:vector size="75" baseType="lpstr">
      <vt:lpstr>Arial</vt:lpstr>
      <vt:lpstr>Calibri</vt:lpstr>
      <vt:lpstr>Calibri Light</vt:lpstr>
      <vt:lpstr>FlandersArtSans-Bold</vt:lpstr>
      <vt:lpstr>FlandersArtSans-Light</vt:lpstr>
      <vt:lpstr>FlandersArtSans-Medium</vt:lpstr>
      <vt:lpstr>FlandersArtSans-Regular</vt:lpstr>
      <vt:lpstr>Kantoorthema</vt:lpstr>
      <vt:lpstr>Sustainable Construction at HFB</vt:lpstr>
      <vt:lpstr>Sustainability</vt:lpstr>
      <vt:lpstr>Sustainability: high on our agenda</vt:lpstr>
      <vt:lpstr>PowerPoint-presentatie</vt:lpstr>
      <vt:lpstr>HFB: active partner in the field of  sustainability in the construction sector</vt:lpstr>
      <vt:lpstr>Sustainable and circular ...</vt:lpstr>
      <vt:lpstr>HFB as client</vt:lpstr>
      <vt:lpstr>Influence of the client</vt:lpstr>
      <vt:lpstr>From ambition to assignment</vt:lpstr>
      <vt:lpstr>How do we realise our ambitions?</vt:lpstr>
      <vt:lpstr>Ambition to specifications</vt:lpstr>
      <vt:lpstr>Circular procurement</vt:lpstr>
      <vt:lpstr>Ambition: energy</vt:lpstr>
      <vt:lpstr>Ambition: sustainable and circular construction</vt:lpstr>
      <vt:lpstr>Circularity in specifications</vt:lpstr>
      <vt:lpstr>Material passport as a tool</vt:lpstr>
      <vt:lpstr>PowerPoint-presentatie</vt:lpstr>
      <vt:lpstr>GRO is our building sustainability instrument</vt:lpstr>
      <vt:lpstr>Goals</vt:lpstr>
      <vt:lpstr>Documentation</vt:lpstr>
      <vt:lpstr>Building criteria</vt:lpstr>
      <vt:lpstr>Site criteria</vt:lpstr>
      <vt:lpstr>Breeam - GRO</vt:lpstr>
      <vt:lpstr>Linking GRO criteria – SDG goals</vt:lpstr>
      <vt:lpstr>Analysis – which SDGs are most represented</vt:lpstr>
      <vt:lpstr>Analysis – which SDGs are not represented</vt:lpstr>
      <vt:lpstr>Evolution GRO</vt:lpstr>
      <vt:lpstr>PowerPoint-presentatie</vt:lpstr>
      <vt:lpstr>PowerPoint-presentatie</vt:lpstr>
      <vt:lpstr>Marie-Elisabeth Belpairegebouw</vt:lpstr>
      <vt:lpstr>PowerPoint-presentatie</vt:lpstr>
      <vt:lpstr>Circularity on different scales</vt:lpstr>
      <vt:lpstr>From mono to multifunctional</vt:lpstr>
      <vt:lpstr>Neutrality</vt:lpstr>
      <vt:lpstr>PowerPoint-presentatie</vt:lpstr>
      <vt:lpstr>The structure as an enabler</vt:lpstr>
      <vt:lpstr>Reversible infill</vt:lpstr>
      <vt:lpstr>Reversible infill</vt:lpstr>
      <vt:lpstr>Reversible infill</vt:lpstr>
      <vt:lpstr>Façade design</vt:lpstr>
      <vt:lpstr>PowerPoint-presentatie</vt:lpstr>
      <vt:lpstr>PowerPoint-presentatie</vt:lpstr>
      <vt:lpstr>Façade - use of materials</vt:lpstr>
      <vt:lpstr>Urban mining</vt:lpstr>
      <vt:lpstr>Demolition vs Preservation in Belpaire</vt:lpstr>
      <vt:lpstr>Inventories</vt:lpstr>
      <vt:lpstr>Dismantling</vt:lpstr>
      <vt:lpstr>PowerPoint-presentatie</vt:lpstr>
      <vt:lpstr>Reuse potential</vt:lpstr>
      <vt:lpstr>Repurposed materials</vt:lpstr>
      <vt:lpstr>Convector casing</vt:lpstr>
      <vt:lpstr>PowerPoint-presentatie</vt:lpstr>
      <vt:lpstr>Recycling</vt:lpstr>
      <vt:lpstr>Glass recycling</vt:lpstr>
      <vt:lpstr>Paradigm shift</vt:lpstr>
      <vt:lpstr>Rethinking our questions</vt:lpstr>
      <vt:lpstr>Knowledge</vt:lpstr>
      <vt:lpstr>Reality check</vt:lpstr>
      <vt:lpstr>Sustainable collaboration</vt:lpstr>
      <vt:lpstr>Circular concrete</vt:lpstr>
      <vt:lpstr>Circular concrete</vt:lpstr>
      <vt:lpstr>Concrete in the Belpaire building</vt:lpstr>
      <vt:lpstr>The ‘new’ concrete</vt:lpstr>
      <vt:lpstr>Aggregates</vt:lpstr>
      <vt:lpstr>Cradle-to-cradle concrete</vt:lpstr>
      <vt:lpstr>Living Lab Circular Concrete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Kerkhof Stefanie</dc:creator>
  <cp:lastModifiedBy>Van Damme Johan</cp:lastModifiedBy>
  <cp:revision>240</cp:revision>
  <dcterms:created xsi:type="dcterms:W3CDTF">2021-02-23T08:03:55Z</dcterms:created>
  <dcterms:modified xsi:type="dcterms:W3CDTF">2024-07-30T10:47:59Z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95568676-B72E-458E-9F0C-7964D1DA4797</vt:lpwstr>
  </property>
  <property fmtid="{D5CDD505-2E9C-101B-9397-08002B2CF9AE}" pid="3" name="ArticulatePath">
    <vt:lpwstr>Team Comm</vt:lpwstr>
  </property>
</Properties>
</file>