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0"/>
  </p:notesMasterIdLst>
  <p:sldIdLst>
    <p:sldId id="300" r:id="rId4"/>
    <p:sldId id="296" r:id="rId5"/>
    <p:sldId id="302" r:id="rId6"/>
    <p:sldId id="281" r:id="rId7"/>
    <p:sldId id="313" r:id="rId8"/>
    <p:sldId id="282" r:id="rId9"/>
    <p:sldId id="286" r:id="rId10"/>
    <p:sldId id="287" r:id="rId11"/>
    <p:sldId id="315" r:id="rId12"/>
    <p:sldId id="316" r:id="rId13"/>
    <p:sldId id="317" r:id="rId14"/>
    <p:sldId id="291" r:id="rId15"/>
    <p:sldId id="283" r:id="rId16"/>
    <p:sldId id="285" r:id="rId17"/>
    <p:sldId id="299" r:id="rId18"/>
    <p:sldId id="311" r:id="rId1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792" autoAdjust="0"/>
  </p:normalViewPr>
  <p:slideViewPr>
    <p:cSldViewPr snapToGrid="0">
      <p:cViewPr varScale="1">
        <p:scale>
          <a:sx n="78" d="100"/>
          <a:sy n="78" d="100"/>
        </p:scale>
        <p:origin x="141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öve Nadine" userId="293a6d5b-19f6-4576-b9dd-9af21e484419" providerId="ADAL" clId="{5F20247E-23FD-42B3-8100-94CA70B1AA30}"/>
    <pc:docChg chg="modSld">
      <pc:chgData name="Böve Nadine" userId="293a6d5b-19f6-4576-b9dd-9af21e484419" providerId="ADAL" clId="{5F20247E-23FD-42B3-8100-94CA70B1AA30}" dt="2024-06-20T14:21:50.646" v="8" actId="20577"/>
      <pc:docMkLst>
        <pc:docMk/>
      </pc:docMkLst>
      <pc:sldChg chg="modSp">
        <pc:chgData name="Böve Nadine" userId="293a6d5b-19f6-4576-b9dd-9af21e484419" providerId="ADAL" clId="{5F20247E-23FD-42B3-8100-94CA70B1AA30}" dt="2024-06-20T14:21:43.227" v="0" actId="20577"/>
        <pc:sldMkLst>
          <pc:docMk/>
          <pc:sldMk cId="3902437510" sldId="291"/>
        </pc:sldMkLst>
        <pc:spChg chg="mod">
          <ac:chgData name="Böve Nadine" userId="293a6d5b-19f6-4576-b9dd-9af21e484419" providerId="ADAL" clId="{5F20247E-23FD-42B3-8100-94CA70B1AA30}" dt="2024-06-20T14:21:43.227" v="0" actId="20577"/>
          <ac:spMkLst>
            <pc:docMk/>
            <pc:sldMk cId="3902437510" sldId="291"/>
            <ac:spMk id="6" creationId="{D7435536-89F1-4D01-7D66-8CF57D30F93D}"/>
          </ac:spMkLst>
        </pc:spChg>
      </pc:sldChg>
      <pc:sldChg chg="modSp">
        <pc:chgData name="Böve Nadine" userId="293a6d5b-19f6-4576-b9dd-9af21e484419" providerId="ADAL" clId="{5F20247E-23FD-42B3-8100-94CA70B1AA30}" dt="2024-06-20T14:21:50.646" v="8" actId="20577"/>
        <pc:sldMkLst>
          <pc:docMk/>
          <pc:sldMk cId="1923957275" sldId="311"/>
        </pc:sldMkLst>
        <pc:spChg chg="mod">
          <ac:chgData name="Böve Nadine" userId="293a6d5b-19f6-4576-b9dd-9af21e484419" providerId="ADAL" clId="{5F20247E-23FD-42B3-8100-94CA70B1AA30}" dt="2024-06-20T14:21:50.646" v="8" actId="20577"/>
          <ac:spMkLst>
            <pc:docMk/>
            <pc:sldMk cId="1923957275" sldId="311"/>
            <ac:spMk id="5" creationId="{AFFE841D-9B57-88F5-DDCE-B6AB311CAF03}"/>
          </ac:spMkLst>
        </pc:spChg>
      </pc:sldChg>
    </pc:docChg>
  </pc:docChgLst>
  <pc:docChgLst>
    <pc:chgData name="Böve Nadine" userId="293a6d5b-19f6-4576-b9dd-9af21e484419" providerId="ADAL" clId="{5F85722B-F0D5-4244-937A-6A1DB3F22C87}"/>
    <pc:docChg chg="delSld">
      <pc:chgData name="Böve Nadine" userId="293a6d5b-19f6-4576-b9dd-9af21e484419" providerId="ADAL" clId="{5F85722B-F0D5-4244-937A-6A1DB3F22C87}" dt="2024-06-30T16:19:41.702" v="0" actId="47"/>
      <pc:docMkLst>
        <pc:docMk/>
      </pc:docMkLst>
      <pc:sldChg chg="del">
        <pc:chgData name="Böve Nadine" userId="293a6d5b-19f6-4576-b9dd-9af21e484419" providerId="ADAL" clId="{5F85722B-F0D5-4244-937A-6A1DB3F22C87}" dt="2024-06-30T16:19:41.702" v="0" actId="47"/>
        <pc:sldMkLst>
          <pc:docMk/>
          <pc:sldMk cId="1833821344" sldId="310"/>
        </pc:sldMkLst>
      </pc:sldChg>
    </pc:docChg>
  </pc:docChgLst>
  <pc:docChgLst>
    <pc:chgData name="Eggermont Bert" userId="S::bert.eggermont@vlaanderen.be::3a9b31cd-fd28-405f-b88b-41539fd81043" providerId="AD" clId="Web-{7D0CCAEF-38FC-4B67-6B4B-9484135D8285}"/>
    <pc:docChg chg="delSld">
      <pc:chgData name="Eggermont Bert" userId="S::bert.eggermont@vlaanderen.be::3a9b31cd-fd28-405f-b88b-41539fd81043" providerId="AD" clId="Web-{7D0CCAEF-38FC-4B67-6B4B-9484135D8285}" dt="2024-06-20T12:18:22.616" v="0"/>
      <pc:docMkLst>
        <pc:docMk/>
      </pc:docMkLst>
      <pc:sldChg chg="del">
        <pc:chgData name="Eggermont Bert" userId="S::bert.eggermont@vlaanderen.be::3a9b31cd-fd28-405f-b88b-41539fd81043" providerId="AD" clId="Web-{7D0CCAEF-38FC-4B67-6B4B-9484135D8285}" dt="2024-06-20T12:18:22.616" v="0"/>
        <pc:sldMkLst>
          <pc:docMk/>
          <pc:sldMk cId="982781453" sldId="303"/>
        </pc:sldMkLst>
      </pc:sldChg>
    </pc:docChg>
  </pc:docChgLst>
  <pc:docChgLst>
    <pc:chgData name="Böve Nadine" userId="S::nadine.bove@vlaanderen.be::293a6d5b-19f6-4576-b9dd-9af21e484419" providerId="AD" clId="Web-{4F99BB54-683C-56C9-C320-CD9954A2B1B8}"/>
    <pc:docChg chg="modSld">
      <pc:chgData name="Böve Nadine" userId="S::nadine.bove@vlaanderen.be::293a6d5b-19f6-4576-b9dd-9af21e484419" providerId="AD" clId="Web-{4F99BB54-683C-56C9-C320-CD9954A2B1B8}" dt="2024-06-10T12:16:59.472" v="2"/>
      <pc:docMkLst>
        <pc:docMk/>
      </pc:docMkLst>
      <pc:sldChg chg="modNotes">
        <pc:chgData name="Böve Nadine" userId="S::nadine.bove@vlaanderen.be::293a6d5b-19f6-4576-b9dd-9af21e484419" providerId="AD" clId="Web-{4F99BB54-683C-56C9-C320-CD9954A2B1B8}" dt="2024-06-10T12:16:44.612" v="0"/>
        <pc:sldMkLst>
          <pc:docMk/>
          <pc:sldMk cId="266302692" sldId="281"/>
        </pc:sldMkLst>
      </pc:sldChg>
      <pc:sldChg chg="modNotes">
        <pc:chgData name="Böve Nadine" userId="S::nadine.bove@vlaanderen.be::293a6d5b-19f6-4576-b9dd-9af21e484419" providerId="AD" clId="Web-{4F99BB54-683C-56C9-C320-CD9954A2B1B8}" dt="2024-06-10T12:16:59.472" v="2"/>
        <pc:sldMkLst>
          <pc:docMk/>
          <pc:sldMk cId="2810187435" sldId="282"/>
        </pc:sldMkLst>
      </pc:sldChg>
      <pc:sldChg chg="modNotes">
        <pc:chgData name="Böve Nadine" userId="S::nadine.bove@vlaanderen.be::293a6d5b-19f6-4576-b9dd-9af21e484419" providerId="AD" clId="Web-{4F99BB54-683C-56C9-C320-CD9954A2B1B8}" dt="2024-06-10T12:16:48.597" v="1"/>
        <pc:sldMkLst>
          <pc:docMk/>
          <pc:sldMk cId="982781453" sldId="303"/>
        </pc:sldMkLst>
      </pc:sldChg>
    </pc:docChg>
  </pc:docChgLst>
  <pc:docChgLst>
    <pc:chgData name="De Smedt Sophie" userId="1e23f8e7-3665-4bb6-8a17-70d59422abf1" providerId="ADAL" clId="{A617ABCF-84BD-4019-A73C-EC3C7B7B0CC2}"/>
    <pc:docChg chg="modSld">
      <pc:chgData name="De Smedt Sophie" userId="1e23f8e7-3665-4bb6-8a17-70d59422abf1" providerId="ADAL" clId="{A617ABCF-84BD-4019-A73C-EC3C7B7B0CC2}" dt="2024-06-21T07:30:58.226" v="3" actId="13926"/>
      <pc:docMkLst>
        <pc:docMk/>
      </pc:docMkLst>
      <pc:sldChg chg="modSp mod">
        <pc:chgData name="De Smedt Sophie" userId="1e23f8e7-3665-4bb6-8a17-70d59422abf1" providerId="ADAL" clId="{A617ABCF-84BD-4019-A73C-EC3C7B7B0CC2}" dt="2024-06-21T07:30:33.877" v="2" actId="13926"/>
        <pc:sldMkLst>
          <pc:docMk/>
          <pc:sldMk cId="3207927557" sldId="283"/>
        </pc:sldMkLst>
        <pc:spChg chg="mod">
          <ac:chgData name="De Smedt Sophie" userId="1e23f8e7-3665-4bb6-8a17-70d59422abf1" providerId="ADAL" clId="{A617ABCF-84BD-4019-A73C-EC3C7B7B0CC2}" dt="2024-06-21T07:30:33.877" v="2" actId="13926"/>
          <ac:spMkLst>
            <pc:docMk/>
            <pc:sldMk cId="3207927557" sldId="283"/>
            <ac:spMk id="6" creationId="{A4F7EDAC-3DB0-F51B-0C05-97B6452467BF}"/>
          </ac:spMkLst>
        </pc:spChg>
      </pc:sldChg>
      <pc:sldChg chg="modSp">
        <pc:chgData name="De Smedt Sophie" userId="1e23f8e7-3665-4bb6-8a17-70d59422abf1" providerId="ADAL" clId="{A617ABCF-84BD-4019-A73C-EC3C7B7B0CC2}" dt="2024-06-21T07:30:58.226" v="3" actId="13926"/>
        <pc:sldMkLst>
          <pc:docMk/>
          <pc:sldMk cId="1923957275" sldId="311"/>
        </pc:sldMkLst>
        <pc:spChg chg="mod">
          <ac:chgData name="De Smedt Sophie" userId="1e23f8e7-3665-4bb6-8a17-70d59422abf1" providerId="ADAL" clId="{A617ABCF-84BD-4019-A73C-EC3C7B7B0CC2}" dt="2024-06-21T07:30:58.226" v="3" actId="13926"/>
          <ac:spMkLst>
            <pc:docMk/>
            <pc:sldMk cId="1923957275" sldId="311"/>
            <ac:spMk id="17" creationId="{1F9D61A4-32FB-C6BC-E6CB-D391E7F650F5}"/>
          </ac:spMkLst>
        </pc:spChg>
      </pc:sldChg>
    </pc:docChg>
  </pc:docChgLst>
  <pc:docChgLst>
    <pc:chgData name="Eggermont Bert" userId="S::bert.eggermont@vlaanderen.be::3a9b31cd-fd28-405f-b88b-41539fd81043" providerId="AD" clId="Web-{E6AB6510-B7F9-EC01-25C8-926BEF77051F}"/>
    <pc:docChg chg="addSld delSld">
      <pc:chgData name="Eggermont Bert" userId="S::bert.eggermont@vlaanderen.be::3a9b31cd-fd28-405f-b88b-41539fd81043" providerId="AD" clId="Web-{E6AB6510-B7F9-EC01-25C8-926BEF77051F}" dt="2024-06-20T12:16:29.680" v="7"/>
      <pc:docMkLst>
        <pc:docMk/>
      </pc:docMkLst>
      <pc:sldChg chg="add del">
        <pc:chgData name="Eggermont Bert" userId="S::bert.eggermont@vlaanderen.be::3a9b31cd-fd28-405f-b88b-41539fd81043" providerId="AD" clId="Web-{E6AB6510-B7F9-EC01-25C8-926BEF77051F}" dt="2024-06-20T12:15:10.052" v="4"/>
        <pc:sldMkLst>
          <pc:docMk/>
          <pc:sldMk cId="266302692" sldId="281"/>
        </pc:sldMkLst>
      </pc:sldChg>
      <pc:sldChg chg="add del">
        <pc:chgData name="Eggermont Bert" userId="S::bert.eggermont@vlaanderen.be::3a9b31cd-fd28-405f-b88b-41539fd81043" providerId="AD" clId="Web-{E6AB6510-B7F9-EC01-25C8-926BEF77051F}" dt="2024-06-20T12:16:29.680" v="7"/>
        <pc:sldMkLst>
          <pc:docMk/>
          <pc:sldMk cId="982781453" sldId="303"/>
        </pc:sldMkLst>
      </pc:sldChg>
      <pc:sldChg chg="add del">
        <pc:chgData name="Eggermont Bert" userId="S::bert.eggermont@vlaanderen.be::3a9b31cd-fd28-405f-b88b-41539fd81043" providerId="AD" clId="Web-{E6AB6510-B7F9-EC01-25C8-926BEF77051F}" dt="2024-06-20T12:16:02.742" v="6"/>
        <pc:sldMkLst>
          <pc:docMk/>
          <pc:sldMk cId="1827845177" sldId="312"/>
        </pc:sldMkLst>
      </pc:sldChg>
      <pc:sldChg chg="add">
        <pc:chgData name="Eggermont Bert" userId="S::bert.eggermont@vlaanderen.be::3a9b31cd-fd28-405f-b88b-41539fd81043" providerId="AD" clId="Web-{E6AB6510-B7F9-EC01-25C8-926BEF77051F}" dt="2024-06-20T12:13:22.345" v="1"/>
        <pc:sldMkLst>
          <pc:docMk/>
          <pc:sldMk cId="2487652965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1B8CF-E1E7-4EC2-BE3E-2AE183A78FD9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E6334-2E03-4738-89C7-8780464C1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6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764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99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4034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19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F469-BFC7-E8CF-516E-469C2FA3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17DD50F-478F-F5D1-2DFF-AB09CA9C3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3CD634-751E-8767-DFDC-5BCD3B21A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3F39C4-6C85-CF68-3737-D8E4A5002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442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F469-BFC7-E8CF-516E-469C2FA3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17DD50F-478F-F5D1-2DFF-AB09CA9C3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3CD634-751E-8767-DFDC-5BCD3B21A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3F39C4-6C85-CF68-3737-D8E4A5002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097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F469-BFC7-E8CF-516E-469C2FA3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17DD50F-478F-F5D1-2DFF-AB09CA9C3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3CD634-751E-8767-DFDC-5BCD3B21A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3F39C4-6C85-CF68-3737-D8E4A5002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6573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F469-BFC7-E8CF-516E-469C2FA3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17DD50F-478F-F5D1-2DFF-AB09CA9C3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3CD634-751E-8767-DFDC-5BCD3B21A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3F39C4-6C85-CF68-3737-D8E4A5002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31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176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230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585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8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15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570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0936A-26BA-3745-F825-DE32BEC7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0D88CC-2D72-67F2-3C4B-D3DD45EFC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FDCBD1-3634-6430-E7C8-EB52FF0EC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A5EA48-0709-73DA-6C8E-860B4E109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550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6334-2E03-4738-89C7-8780464C1DE1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401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E41C5-53B7-965F-F949-A5C90E33B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CE8478-EC24-D3BA-D289-E0B06C285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C12B16-FB2B-F5FC-59F0-39091136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CDFE87-8F5E-B9A4-D0F9-13916E5E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3B2383-F2E5-DC0F-0B83-940F2266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3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74265-FDF4-42AD-89A7-67449EA7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5046A7-EDAB-5263-9C89-179B7D5ED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067565-6E37-F1B3-E1E3-45B8C391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27A16B-443C-E938-392F-4970FABE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5C92BD-368D-3AEF-B97B-9EC20372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679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B7322F1-3241-A1C8-A95D-E8B9A6A3A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F7250F-1F85-E448-B253-25C447900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DF98E3-E408-EC90-162C-7C611627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247D02-E415-F1FB-92E3-2AC05B2E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11D63B-43D0-BEA9-1DB4-4BC782EE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934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3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3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8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799" spc="-116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43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6" defTabSz="412743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91" defTabSz="412743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7" defTabSz="412743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84" defTabSz="412743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9195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7A581-F46D-3723-50FF-486C7264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ABC7B-24F8-D2F1-7502-EACAC98AD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F4D8CD-850B-FAEA-C0D6-3FD57E14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27A7DC-17CD-653D-D953-365477A8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529EC8-B343-9A95-46A6-959EB249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513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5CE29-8158-6782-B365-F0398258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80FB0E-E3DE-B866-EB8C-C32A9507C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5CE2D4-462C-64F9-A042-7378460D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CB5D49-8A9B-EB54-793F-26396BD5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78DD33-F072-8EA1-CFA5-0CD91A13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71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E2B15-BD14-7DE4-7EA8-CE562956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1F7CF-B9C3-DC42-C9AD-D08B302FD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406113-86FA-6356-6306-F0140B7E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894354-87F3-BAAC-1FA9-BD831662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21352C-F055-093D-5C87-0D18748E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865B45-9500-6B35-392B-0FF192A8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30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55AB7-3721-28AF-9DE4-BFD1264C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C74A6E-CE43-002F-121B-D6C7AF177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173667-9C16-FA85-709E-4D70199B8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29D6FB-8C0E-4135-C548-6DB6ADD73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7F3D39A-F13D-4147-A9D3-33C7C0EB3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42D3ADD-9104-65EA-5CE1-48D8F61F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5435215-78AB-7632-E519-C670F0EF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8E8FC2C-86E5-0B53-E30A-55DDDA52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644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A68DF-C59B-CB2F-B648-574815AC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6C82D3-2CD3-3222-A3A2-5CA6E5BB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B973B0-E704-AB3C-4B80-38F12481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13D134-BAD5-4CF6-9F80-6F24B7DB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626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A14C374-E947-5F08-A4BA-7260DA1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0D4BCDA-37AC-29DD-DE9A-D55B8B3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36A6A4-4B7C-F1A6-DFBC-3F74F28F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828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30F1B-A03A-3524-066D-77B8EBE3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7E360C-1F33-B12D-8B10-E7C32208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E322198-4846-BD96-AC01-3E13D1AB9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7C3B12-8D79-D5C9-AA6B-C27BFF7D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488B91-1B3F-B86F-2FF3-080089DD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95D16A-634E-651A-E4F3-95934796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689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F9A-856D-489F-1154-BF4F5952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FE1DE0-F7DB-71E1-FD72-045E663D8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32E7EC-9991-20B6-5143-91A9AE41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A0A6DF-5E3E-5F61-A5D4-E1A7BA23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8F511E-C9D8-3E63-B922-0B924AB2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A52BFF-938C-C4BE-248C-6C9C8B92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996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FC5EAD3-8D7C-08B2-788F-FF4A6E76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6B2779-F25C-8A69-09B1-2CDCA5000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B9968-CD5E-9EF5-2073-2D3659D3A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87E4-7C0A-43D1-9CFD-BEA059826AC5}" type="datetimeFigureOut">
              <a:rPr lang="nl-BE" smtClean="0"/>
              <a:t>30/06/2024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97057D-9E9E-9716-8728-35F84C165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635BCD-1C9B-99F1-626F-6CB3D1645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8BE0-7B0C-4F86-984F-6904E01E95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745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9.jpe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4.png"/><Relationship Id="rId5" Type="http://schemas.microsoft.com/office/2007/relationships/media" Target="../media/media3.mp4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2B74-E90F-1965-7A24-45E45DAC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ebouw, trappen, plant, leuning&#10;&#10;Automatisch gegenereerde beschrijving">
            <a:extLst>
              <a:ext uri="{FF2B5EF4-FFF2-40B4-BE49-F238E27FC236}">
                <a16:creationId xmlns:a16="http://schemas.microsoft.com/office/drawing/2014/main" id="{F7377766-0356-87F6-1A4A-C04C5ADEC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sp>
        <p:nvSpPr>
          <p:cNvPr id="3" name="Gele Rechthoek">
            <a:extLst>
              <a:ext uri="{FF2B5EF4-FFF2-40B4-BE49-F238E27FC236}">
                <a16:creationId xmlns:a16="http://schemas.microsoft.com/office/drawing/2014/main" id="{CE6D1C03-35F7-C1B5-54ED-C7E4F4768E76}"/>
              </a:ext>
            </a:extLst>
          </p:cNvPr>
          <p:cNvSpPr/>
          <p:nvPr/>
        </p:nvSpPr>
        <p:spPr>
          <a:xfrm rot="-720000">
            <a:off x="6910755" y="1572113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gebouw, wolkenkrabber, schermopname&#10;&#10;Automatisch gegenereerde beschrijving">
            <a:extLst>
              <a:ext uri="{FF2B5EF4-FFF2-40B4-BE49-F238E27FC236}">
                <a16:creationId xmlns:a16="http://schemas.microsoft.com/office/drawing/2014/main" id="{E3D10C3A-ABB7-3538-9C92-CEDF5BEA2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216" y="17585"/>
            <a:ext cx="15976075" cy="6838748"/>
          </a:xfrm>
          <a:prstGeom prst="rect">
            <a:avLst/>
          </a:prstGeom>
        </p:spPr>
      </p:pic>
      <p:pic>
        <p:nvPicPr>
          <p:cNvPr id="5" name="Afbeelding 4" descr="Afbeelding met kaars, gras, nacht, schaduw&#10;&#10;Automatisch gegenereerde beschrijving">
            <a:extLst>
              <a:ext uri="{FF2B5EF4-FFF2-40B4-BE49-F238E27FC236}">
                <a16:creationId xmlns:a16="http://schemas.microsoft.com/office/drawing/2014/main" id="{32704AC3-A433-B19B-492A-C3A5096DC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216" y="27211"/>
            <a:ext cx="15976075" cy="6838748"/>
          </a:xfrm>
          <a:prstGeom prst="rect">
            <a:avLst/>
          </a:prstGeom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C39B35D5-991F-5831-CDAC-FC7083F7F0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4186" y="1820108"/>
            <a:ext cx="5531810" cy="203832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0" marR="3081" indent="0">
              <a:lnSpc>
                <a:spcPct val="100499"/>
              </a:lnSpc>
              <a:spcBef>
                <a:spcPts val="55"/>
              </a:spcBef>
              <a:buNone/>
            </a:pPr>
            <a:r>
              <a:rPr lang="nl-BE" sz="5400" spc="-6" dirty="0">
                <a:latin typeface="+mj-lt"/>
              </a:rPr>
              <a:t>Marie-Elisabeth</a:t>
            </a:r>
            <a:r>
              <a:rPr sz="5400" spc="-327" dirty="0">
                <a:latin typeface="+mj-lt"/>
              </a:rPr>
              <a:t> </a:t>
            </a:r>
            <a:r>
              <a:rPr sz="5400" spc="-76" dirty="0" err="1">
                <a:latin typeface="+mj-lt"/>
              </a:rPr>
              <a:t>Belpairegebouw</a:t>
            </a:r>
            <a:br>
              <a:rPr lang="nl-BE" sz="4400" spc="-76" dirty="0">
                <a:latin typeface="+mj-lt"/>
              </a:rPr>
            </a:br>
            <a:r>
              <a:rPr sz="2400" spc="-121" dirty="0" err="1">
                <a:solidFill>
                  <a:srgbClr val="006600"/>
                </a:solidFill>
                <a:latin typeface="+mj-lt"/>
              </a:rPr>
              <a:t>een</a:t>
            </a:r>
            <a:r>
              <a:rPr sz="2400" spc="-94" dirty="0">
                <a:solidFill>
                  <a:srgbClr val="006600"/>
                </a:solidFill>
                <a:latin typeface="+mj-lt"/>
              </a:rPr>
              <a:t> </a:t>
            </a:r>
            <a:r>
              <a:rPr sz="2400" spc="-18" dirty="0">
                <a:solidFill>
                  <a:srgbClr val="006600"/>
                </a:solidFill>
                <a:latin typeface="+mj-lt"/>
              </a:rPr>
              <a:t>verhaal</a:t>
            </a:r>
            <a:r>
              <a:rPr sz="2400" spc="-100" dirty="0">
                <a:solidFill>
                  <a:srgbClr val="006600"/>
                </a:solidFill>
                <a:latin typeface="+mj-lt"/>
              </a:rPr>
              <a:t> </a:t>
            </a:r>
            <a:r>
              <a:rPr sz="2400" dirty="0">
                <a:solidFill>
                  <a:srgbClr val="006600"/>
                </a:solidFill>
                <a:latin typeface="+mj-lt"/>
              </a:rPr>
              <a:t>van</a:t>
            </a:r>
            <a:r>
              <a:rPr sz="2400" spc="-94" dirty="0">
                <a:solidFill>
                  <a:srgbClr val="006600"/>
                </a:solidFill>
                <a:latin typeface="+mj-lt"/>
              </a:rPr>
              <a:t> </a:t>
            </a:r>
            <a:r>
              <a:rPr sz="2400" spc="-27" dirty="0">
                <a:solidFill>
                  <a:srgbClr val="006600"/>
                </a:solidFill>
                <a:latin typeface="+mj-lt"/>
              </a:rPr>
              <a:t>circulariteit </a:t>
            </a:r>
            <a:r>
              <a:rPr sz="2400" spc="-12" dirty="0">
                <a:solidFill>
                  <a:srgbClr val="006600"/>
                </a:solidFill>
                <a:latin typeface="+mj-lt"/>
              </a:rPr>
              <a:t>en</a:t>
            </a:r>
            <a:r>
              <a:rPr sz="2400" spc="-200" dirty="0">
                <a:solidFill>
                  <a:srgbClr val="006600"/>
                </a:solidFill>
                <a:latin typeface="+mj-lt"/>
              </a:rPr>
              <a:t> </a:t>
            </a:r>
            <a:r>
              <a:rPr sz="2400" spc="-6" dirty="0">
                <a:solidFill>
                  <a:srgbClr val="006600"/>
                </a:solidFill>
                <a:latin typeface="+mj-lt"/>
              </a:rPr>
              <a:t>innovatie</a:t>
            </a:r>
            <a:endParaRPr sz="2400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FDC78473-B9F2-438E-09F6-298118223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278" y="5939775"/>
            <a:ext cx="2494835" cy="566429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76698AFD-18FE-97C8-B5FC-F8C5CF0791E5}"/>
              </a:ext>
            </a:extLst>
          </p:cNvPr>
          <p:cNvSpPr txBox="1">
            <a:spLocks/>
          </p:cNvSpPr>
          <p:nvPr/>
        </p:nvSpPr>
        <p:spPr>
          <a:xfrm>
            <a:off x="564186" y="351796"/>
            <a:ext cx="6626087" cy="4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>
                <a:effectLst/>
                <a:ea typeface="Times New Roman" panose="02020603050405020304" pitchFamily="18" charset="0"/>
              </a:rPr>
              <a:t>Facility Project of the Year 2024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2387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2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2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build="p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build="p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8">
            <a:extLst>
              <a:ext uri="{FF2B5EF4-FFF2-40B4-BE49-F238E27FC236}">
                <a16:creationId xmlns:a16="http://schemas.microsoft.com/office/drawing/2014/main" id="{BBF05425-947A-7023-E601-32E34BE70335}"/>
              </a:ext>
            </a:extLst>
          </p:cNvPr>
          <p:cNvSpPr txBox="1">
            <a:spLocks/>
          </p:cNvSpPr>
          <p:nvPr/>
        </p:nvSpPr>
        <p:spPr>
          <a:xfrm>
            <a:off x="255305" y="73151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/>
              <a:t>Geen afbraak maar demontage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AA7D747-2BD9-B52E-6FDC-193F8AC440BE}"/>
              </a:ext>
            </a:extLst>
          </p:cNvPr>
          <p:cNvSpPr/>
          <p:nvPr/>
        </p:nvSpPr>
        <p:spPr>
          <a:xfrm>
            <a:off x="1219200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Gele rechthoek">
            <a:extLst>
              <a:ext uri="{FF2B5EF4-FFF2-40B4-BE49-F238E27FC236}">
                <a16:creationId xmlns:a16="http://schemas.microsoft.com/office/drawing/2014/main" id="{88A19CC1-D766-19B3-1D0A-E9BA0DBBFF6B}"/>
              </a:ext>
            </a:extLst>
          </p:cNvPr>
          <p:cNvSpPr/>
          <p:nvPr/>
        </p:nvSpPr>
        <p:spPr>
          <a:xfrm rot="-720000">
            <a:off x="9694621" y="-5410239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C40ABCC-8C28-2DB6-5DE6-487074545407}"/>
              </a:ext>
            </a:extLst>
          </p:cNvPr>
          <p:cNvSpPr/>
          <p:nvPr/>
        </p:nvSpPr>
        <p:spPr>
          <a:xfrm>
            <a:off x="-12857328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CA53762-CF89-ABBB-A9F2-B6FA4829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3" y="1569852"/>
            <a:ext cx="3191307" cy="274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9E7F3AE-AFB9-F1D9-82F4-CE14EF67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0" y="1569851"/>
            <a:ext cx="2712125" cy="274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B75F89C-1F3D-44C5-3EFF-12FB52CE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65" y="1582647"/>
            <a:ext cx="4079618" cy="27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E45BA99-E4F1-530D-031B-5CC4EB89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0" y="4465409"/>
            <a:ext cx="2712125" cy="2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DC5B8CE-651C-1587-FA1D-CFCB7A96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65" y="4518883"/>
            <a:ext cx="2906561" cy="21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47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8">
            <a:extLst>
              <a:ext uri="{FF2B5EF4-FFF2-40B4-BE49-F238E27FC236}">
                <a16:creationId xmlns:a16="http://schemas.microsoft.com/office/drawing/2014/main" id="{BBF05425-947A-7023-E601-32E34BE70335}"/>
              </a:ext>
            </a:extLst>
          </p:cNvPr>
          <p:cNvSpPr txBox="1">
            <a:spLocks/>
          </p:cNvSpPr>
          <p:nvPr/>
        </p:nvSpPr>
        <p:spPr>
          <a:xfrm>
            <a:off x="255305" y="73151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 err="1"/>
              <a:t>Herbruikte</a:t>
            </a:r>
            <a:r>
              <a:rPr lang="nl-BE" dirty="0"/>
              <a:t> materialen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AA7D747-2BD9-B52E-6FDC-193F8AC440BE}"/>
              </a:ext>
            </a:extLst>
          </p:cNvPr>
          <p:cNvSpPr/>
          <p:nvPr/>
        </p:nvSpPr>
        <p:spPr>
          <a:xfrm>
            <a:off x="1219200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Gele rechthoek">
            <a:extLst>
              <a:ext uri="{FF2B5EF4-FFF2-40B4-BE49-F238E27FC236}">
                <a16:creationId xmlns:a16="http://schemas.microsoft.com/office/drawing/2014/main" id="{88A19CC1-D766-19B3-1D0A-E9BA0DBBFF6B}"/>
              </a:ext>
            </a:extLst>
          </p:cNvPr>
          <p:cNvSpPr/>
          <p:nvPr/>
        </p:nvSpPr>
        <p:spPr>
          <a:xfrm rot="-720000">
            <a:off x="9694621" y="-5410239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C40ABCC-8C28-2DB6-5DE6-487074545407}"/>
              </a:ext>
            </a:extLst>
          </p:cNvPr>
          <p:cNvSpPr/>
          <p:nvPr/>
        </p:nvSpPr>
        <p:spPr>
          <a:xfrm>
            <a:off x="-12857328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50028856-9E9E-738C-5278-6957E54C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3" y="1444780"/>
            <a:ext cx="2248044" cy="16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0641B31-EB04-D94F-84DF-842E36DF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71" y="1468695"/>
            <a:ext cx="2248044" cy="16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E802BAE-81AF-51D9-2A89-0EA90D31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00" y="1468695"/>
            <a:ext cx="2248044" cy="16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1B83C2EF-CF05-7141-8C8A-384ED604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69" y="1465910"/>
            <a:ext cx="2248044" cy="16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FF76F72-DBEC-0FCD-3017-C66BDBBB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39" y="1465911"/>
            <a:ext cx="2273318" cy="16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0EB953EA-881E-4A45-A966-E41D68C29BB3}"/>
              </a:ext>
            </a:extLst>
          </p:cNvPr>
          <p:cNvSpPr txBox="1"/>
          <p:nvPr/>
        </p:nvSpPr>
        <p:spPr bwMode="gray">
          <a:xfrm>
            <a:off x="161203" y="3248137"/>
            <a:ext cx="2018391" cy="37570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Insulation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(20.000 m2), 66 ton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DAF4588-7FCD-4486-9704-9B9D66695BD6}"/>
              </a:ext>
            </a:extLst>
          </p:cNvPr>
          <p:cNvSpPr txBox="1"/>
          <p:nvPr/>
        </p:nvSpPr>
        <p:spPr bwMode="gray">
          <a:xfrm>
            <a:off x="2449737" y="3218203"/>
            <a:ext cx="2014720" cy="28687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Carpet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(6.800m2), 41 ton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7A0DBF7-4881-4CCC-A5CD-0A3DFA86988A}"/>
              </a:ext>
            </a:extLst>
          </p:cNvPr>
          <p:cNvSpPr txBox="1"/>
          <p:nvPr/>
        </p:nvSpPr>
        <p:spPr bwMode="gray">
          <a:xfrm>
            <a:off x="4630298" y="3207851"/>
            <a:ext cx="2015738" cy="37570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Partition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wood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panels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(40.000m2), 475 ton 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574A19CC-8BFE-4BFB-8651-0C3B6C228A82}"/>
              </a:ext>
            </a:extLst>
          </p:cNvPr>
          <p:cNvSpPr txBox="1"/>
          <p:nvPr/>
        </p:nvSpPr>
        <p:spPr bwMode="gray">
          <a:xfrm>
            <a:off x="7200197" y="3207851"/>
            <a:ext cx="2015738" cy="4448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Mineral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(35.000m2), 78 ton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4CCAC820-1C29-4083-8202-8CE1650F9A7F}"/>
              </a:ext>
            </a:extLst>
          </p:cNvPr>
          <p:cNvSpPr txBox="1"/>
          <p:nvPr/>
        </p:nvSpPr>
        <p:spPr bwMode="gray">
          <a:xfrm>
            <a:off x="9535048" y="3207851"/>
            <a:ext cx="1713673" cy="57955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Stone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(1.800m2),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123 ton</a:t>
            </a:r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6A0D4B74-FF0B-A27B-C626-5B495D9B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4" y="4020293"/>
            <a:ext cx="2248043" cy="1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8FAD99EC-34A7-A501-6D94-AF381395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32" y="4020292"/>
            <a:ext cx="2238966" cy="16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C2D5AAEE-36B4-631E-264B-83BCC154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00" y="3993604"/>
            <a:ext cx="2248043" cy="1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1C98B130-E290-40F0-8D8E-58CA19AC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67" y="3953121"/>
            <a:ext cx="2325203" cy="16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A740EFD1-0873-A975-70C6-D65FC826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98" y="3951910"/>
            <a:ext cx="2196251" cy="16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EEEA258A-B8BE-4443-8A0B-62C39A64FD23}"/>
              </a:ext>
            </a:extLst>
          </p:cNvPr>
          <p:cNvSpPr txBox="1"/>
          <p:nvPr/>
        </p:nvSpPr>
        <p:spPr bwMode="gray">
          <a:xfrm>
            <a:off x="73286" y="5785658"/>
            <a:ext cx="2011558" cy="38516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Roof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(4.975m2), 636 ton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EF08DA39-30B1-487B-BC43-B1F7C6A07F6B}"/>
              </a:ext>
            </a:extLst>
          </p:cNvPr>
          <p:cNvSpPr txBox="1"/>
          <p:nvPr/>
        </p:nvSpPr>
        <p:spPr bwMode="gray">
          <a:xfrm>
            <a:off x="2293316" y="5781852"/>
            <a:ext cx="1993956" cy="28687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Raised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Floors (6.800m2),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240 ton 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A81A10F5-26E9-4EA4-8AAF-FCED20357D43}"/>
              </a:ext>
            </a:extLst>
          </p:cNvPr>
          <p:cNvSpPr txBox="1"/>
          <p:nvPr/>
        </p:nvSpPr>
        <p:spPr bwMode="gray">
          <a:xfrm>
            <a:off x="4792094" y="5785658"/>
            <a:ext cx="2001573" cy="4448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Wood Panels (2.860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stucks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),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 ton</a:t>
            </a: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9A28356D-E3D7-4AEF-BD77-DA442895A000}"/>
              </a:ext>
            </a:extLst>
          </p:cNvPr>
          <p:cNvSpPr txBox="1"/>
          <p:nvPr/>
        </p:nvSpPr>
        <p:spPr bwMode="gray">
          <a:xfrm>
            <a:off x="7263337" y="5742523"/>
            <a:ext cx="1419247" cy="28687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Flatglass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(14.000m2), 577 ton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56170D89-0120-4677-9868-9F0A7C61235E}"/>
              </a:ext>
            </a:extLst>
          </p:cNvPr>
          <p:cNvSpPr txBox="1"/>
          <p:nvPr/>
        </p:nvSpPr>
        <p:spPr bwMode="gray">
          <a:xfrm>
            <a:off x="9406092" y="5727861"/>
            <a:ext cx="1983944" cy="4448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Furnitures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59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Tonnes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093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trappen, plant, leuning&#10;&#10;Automatisch gegenereerde beschrijving">
            <a:extLst>
              <a:ext uri="{FF2B5EF4-FFF2-40B4-BE49-F238E27FC236}">
                <a16:creationId xmlns:a16="http://schemas.microsoft.com/office/drawing/2014/main" id="{2F2BBA12-17DD-0440-C68F-3548DAB6A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F75934C-291E-34CC-9B86-D1FF65B2BA48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6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D7435536-89F1-4D01-7D66-8CF57D30F93D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>
                <a:solidFill>
                  <a:schemeClr val="bg1"/>
                </a:solidFill>
              </a:rPr>
              <a:t>Energieuitwisseling</a:t>
            </a:r>
            <a:r>
              <a:rPr lang="nl-BE" dirty="0">
                <a:solidFill>
                  <a:schemeClr val="bg1"/>
                </a:solidFill>
              </a:rPr>
              <a:t> </a:t>
            </a: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C6B5BC8-5300-D472-9D04-4D62DF78C706}"/>
              </a:ext>
            </a:extLst>
          </p:cNvPr>
          <p:cNvSpPr/>
          <p:nvPr/>
        </p:nvSpPr>
        <p:spPr>
          <a:xfrm>
            <a:off x="6043551" y="0"/>
            <a:ext cx="6148450" cy="696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65785C-55E9-E6D7-1D31-164CEF2AFF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sp>
        <p:nvSpPr>
          <p:cNvPr id="10" name="Gele rechthoek">
            <a:extLst>
              <a:ext uri="{FF2B5EF4-FFF2-40B4-BE49-F238E27FC236}">
                <a16:creationId xmlns:a16="http://schemas.microsoft.com/office/drawing/2014/main" id="{9FC35B96-2045-2C30-2600-EF1BF237B850}"/>
              </a:ext>
            </a:extLst>
          </p:cNvPr>
          <p:cNvSpPr/>
          <p:nvPr/>
        </p:nvSpPr>
        <p:spPr>
          <a:xfrm rot="720000">
            <a:off x="-2677105" y="3477920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jdelijke aanduiding voor inhoud 9">
            <a:extLst>
              <a:ext uri="{FF2B5EF4-FFF2-40B4-BE49-F238E27FC236}">
                <a16:creationId xmlns:a16="http://schemas.microsoft.com/office/drawing/2014/main" id="{FBDD88FA-31E7-F16C-8427-310B4BEFEAF0}"/>
              </a:ext>
            </a:extLst>
          </p:cNvPr>
          <p:cNvSpPr txBox="1">
            <a:spLocks/>
          </p:cNvSpPr>
          <p:nvPr/>
        </p:nvSpPr>
        <p:spPr>
          <a:xfrm>
            <a:off x="217714" y="4140200"/>
            <a:ext cx="3149599" cy="2717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NL" sz="1400" dirty="0"/>
              <a:t>De functies in het gebouw hebben op verschillende momenten behoefte aan energie:</a:t>
            </a:r>
            <a:r>
              <a:rPr lang="en-US" sz="1400" dirty="0"/>
              <a:t>​</a:t>
            </a:r>
            <a:br>
              <a:rPr lang="en-US" sz="1400" dirty="0"/>
            </a:br>
            <a:r>
              <a:rPr lang="nl-NL" sz="1400" dirty="0"/>
              <a:t>een kantoor vooral overdag, woningen vooral ‘s ochtends en ’s avonds.</a:t>
            </a:r>
            <a:r>
              <a:rPr lang="en-US" sz="1400" dirty="0"/>
              <a:t>​</a:t>
            </a:r>
          </a:p>
          <a:p>
            <a:pPr marL="0" indent="0" fontAlgn="base">
              <a:buNone/>
            </a:pPr>
            <a:endParaRPr lang="nl-NL" sz="1400" dirty="0"/>
          </a:p>
          <a:p>
            <a:pPr marL="0" indent="0" fontAlgn="base">
              <a:buNone/>
            </a:pPr>
            <a:r>
              <a:rPr lang="nl-NL" sz="1400" dirty="0"/>
              <a:t>Tussen de functies zorgt energie uitwisseling voor het efficiënt gebruik van energie en een optimaal gebruik van de energie opwekkers.</a:t>
            </a:r>
            <a:endParaRPr lang="nl-BE" sz="1400" dirty="0"/>
          </a:p>
          <a:p>
            <a:pPr marL="0" indent="0">
              <a:buFont typeface="Arial" panose="020B0604020202020204" pitchFamily="34" charset="0"/>
              <a:buNone/>
            </a:pPr>
            <a:endParaRPr lang="nl-BE" sz="1400" dirty="0"/>
          </a:p>
        </p:txBody>
      </p:sp>
      <p:pic>
        <p:nvPicPr>
          <p:cNvPr id="3074" name="Picture 2" descr="Door computer gegenereerde alternatieve tekst:&#10;co &#10;kOùdenet &#10;warmtenet &#10;| '&quot;i &quot; &quot;II • • 11 • • &#10;warmtepompen &#10;KWO-systeem &#10;Afbeelding: principe van energie-uitwisseling &#10;Inschakelbaar &#10;in toekomstige &#10;stadsnetten &#10;koudenet &#10;- warmtenet ">
            <a:extLst>
              <a:ext uri="{FF2B5EF4-FFF2-40B4-BE49-F238E27FC236}">
                <a16:creationId xmlns:a16="http://schemas.microsoft.com/office/drawing/2014/main" id="{3B1A844F-C842-2307-1F92-1E7EAF3C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83" y="1669489"/>
            <a:ext cx="5579487" cy="36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37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 advAuto="50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 advAuto="50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FB69-7433-A8E3-DE15-21620A99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5D24B2-E3A0-7B94-61E1-FA184B4C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" t="360" r="1501" b="1708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9250B4F8-A4BE-9C68-BD14-7F2D6F417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41" b="22541"/>
          <a:stretch>
            <a:fillRect/>
          </a:stretch>
        </p:blipFill>
        <p:spPr>
          <a:xfrm>
            <a:off x="12192000" y="0"/>
            <a:ext cx="12487503" cy="6858000"/>
          </a:xfrm>
          <a:prstGeom prst="rect">
            <a:avLst/>
          </a:prstGeom>
        </p:spPr>
      </p:pic>
      <p:pic>
        <p:nvPicPr>
          <p:cNvPr id="15" name="Afbeelding 14" descr="Afbeelding met gebouw, trappen, plant, leuning&#10;&#10;Automatisch gegenereerde beschrijving">
            <a:extLst>
              <a:ext uri="{FF2B5EF4-FFF2-40B4-BE49-F238E27FC236}">
                <a16:creationId xmlns:a16="http://schemas.microsoft.com/office/drawing/2014/main" id="{27759A74-CC48-BB68-BF0D-C1881BC51B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A9C98DD-635B-BDF6-8941-23844A4435D9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2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Gele rechthoek">
            <a:extLst>
              <a:ext uri="{FF2B5EF4-FFF2-40B4-BE49-F238E27FC236}">
                <a16:creationId xmlns:a16="http://schemas.microsoft.com/office/drawing/2014/main" id="{0862EA3A-9DF7-8030-D52C-946579A36DBB}"/>
              </a:ext>
            </a:extLst>
          </p:cNvPr>
          <p:cNvSpPr/>
          <p:nvPr/>
        </p:nvSpPr>
        <p:spPr>
          <a:xfrm rot="-720000">
            <a:off x="8978286" y="4705834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E1AF2865-F08C-E900-F75F-95EAC0B3355F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</a:rPr>
              <a:t>Waterkringloop</a:t>
            </a:r>
          </a:p>
        </p:txBody>
      </p:sp>
      <p:sp>
        <p:nvSpPr>
          <p:cNvPr id="8" name="Tijdelijke aanduiding voor inhoud 9">
            <a:extLst>
              <a:ext uri="{FF2B5EF4-FFF2-40B4-BE49-F238E27FC236}">
                <a16:creationId xmlns:a16="http://schemas.microsoft.com/office/drawing/2014/main" id="{97A6D85B-8D2A-2FAB-629B-CD3B07AF3DB5}"/>
              </a:ext>
            </a:extLst>
          </p:cNvPr>
          <p:cNvSpPr txBox="1">
            <a:spLocks/>
          </p:cNvSpPr>
          <p:nvPr/>
        </p:nvSpPr>
        <p:spPr>
          <a:xfrm>
            <a:off x="8946201" y="5393532"/>
            <a:ext cx="32457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NL" sz="1800" dirty="0"/>
              <a:t>Recuperatie</a:t>
            </a:r>
            <a:r>
              <a:rPr lang="en-US" sz="1800" dirty="0"/>
              <a:t>​</a:t>
            </a:r>
          </a:p>
          <a:p>
            <a:pPr fontAlgn="base"/>
            <a:r>
              <a:rPr lang="nl-NL" sz="1800" dirty="0"/>
              <a:t>Regenwater</a:t>
            </a:r>
            <a:r>
              <a:rPr lang="en-US" sz="1800" dirty="0"/>
              <a:t>​</a:t>
            </a:r>
          </a:p>
          <a:p>
            <a:pPr fontAlgn="base"/>
            <a:r>
              <a:rPr lang="nl-NL" sz="1800" dirty="0"/>
              <a:t>Drainage water (75.000l /dag)</a:t>
            </a:r>
            <a:endParaRPr lang="en-US" sz="1800" dirty="0"/>
          </a:p>
        </p:txBody>
      </p:sp>
      <p:sp>
        <p:nvSpPr>
          <p:cNvPr id="6" name="Tijdelijke aanduiding voor inhoud 9">
            <a:extLst>
              <a:ext uri="{FF2B5EF4-FFF2-40B4-BE49-F238E27FC236}">
                <a16:creationId xmlns:a16="http://schemas.microsoft.com/office/drawing/2014/main" id="{A4F7EDAC-3DB0-F51B-0C05-97B6452467BF}"/>
              </a:ext>
            </a:extLst>
          </p:cNvPr>
          <p:cNvSpPr txBox="1">
            <a:spLocks/>
          </p:cNvSpPr>
          <p:nvPr/>
        </p:nvSpPr>
        <p:spPr>
          <a:xfrm>
            <a:off x="365033" y="1253330"/>
            <a:ext cx="6761481" cy="1617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BE" sz="2400" dirty="0">
                <a:solidFill>
                  <a:schemeClr val="bg1"/>
                </a:solidFill>
                <a:highlight>
                  <a:srgbClr val="000000"/>
                </a:highlight>
              </a:rPr>
              <a:t>Er wordt maximaal ingezet op recuperatie van water. </a:t>
            </a:r>
          </a:p>
          <a:p>
            <a:pPr marL="0" indent="0" fontAlgn="base">
              <a:buNone/>
            </a:pPr>
            <a:r>
              <a:rPr lang="nl-NL" sz="2400" dirty="0">
                <a:solidFill>
                  <a:schemeClr val="bg1"/>
                </a:solidFill>
                <a:highlight>
                  <a:srgbClr val="000000"/>
                </a:highlight>
              </a:rPr>
              <a:t>Regenwater en drainagewater wordt gezuiverd om de behoefte aan stadswater te verminderen</a:t>
            </a:r>
            <a:r>
              <a:rPr lang="nl-NL" sz="2400" b="1" dirty="0">
                <a:solidFill>
                  <a:schemeClr val="bg1"/>
                </a:solidFill>
                <a:highlight>
                  <a:srgbClr val="000080"/>
                </a:highlight>
              </a:rPr>
              <a:t>.</a:t>
            </a:r>
            <a:endParaRPr lang="en-US" sz="2400" b="1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7927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9" dur="10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0" dur="10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23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4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2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8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uiExpand="1" build="p" advAuto="500"/>
          <p:bldP spid="6" grpId="0" uiExpand="1" build="p" advAuto="50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uiExpand="1" build="p" advAuto="500"/>
          <p:bldP spid="6" grpId="0" uiExpand="1" build="p" advAuto="50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FB69-7433-A8E3-DE15-21620A99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0E81C4FB-D6A9-A273-CE70-CE202D2D6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925" y="-3965482"/>
            <a:ext cx="12274716" cy="12586019"/>
          </a:xfrm>
          <a:prstGeom prst="rect">
            <a:avLst/>
          </a:prstGeom>
        </p:spPr>
      </p:pic>
      <p:pic>
        <p:nvPicPr>
          <p:cNvPr id="14" name="Afbeelding 13" descr="Afbeelding met buitenshuis, hemel, wolk, blauw&#10;&#10;Automatisch gegenereerde beschrijving">
            <a:extLst>
              <a:ext uri="{FF2B5EF4-FFF2-40B4-BE49-F238E27FC236}">
                <a16:creationId xmlns:a16="http://schemas.microsoft.com/office/drawing/2014/main" id="{186A878C-04F2-BCE6-748E-DAB02A50C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96" b="41316"/>
          <a:stretch/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234C1D36-6DD8-C38A-D65D-857072D38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41" b="22541"/>
          <a:stretch>
            <a:fillRect/>
          </a:stretch>
        </p:blipFill>
        <p:spPr>
          <a:xfrm>
            <a:off x="-1" y="0"/>
            <a:ext cx="12487503" cy="6858000"/>
          </a:xfrm>
          <a:prstGeom prst="rect">
            <a:avLst/>
          </a:prstGeom>
        </p:spPr>
      </p:pic>
      <p:sp>
        <p:nvSpPr>
          <p:cNvPr id="3" name="Gele rechthoek">
            <a:extLst>
              <a:ext uri="{FF2B5EF4-FFF2-40B4-BE49-F238E27FC236}">
                <a16:creationId xmlns:a16="http://schemas.microsoft.com/office/drawing/2014/main" id="{8FAA0606-DB8B-01E1-FC5E-F5BDAF8EBA6D}"/>
              </a:ext>
            </a:extLst>
          </p:cNvPr>
          <p:cNvSpPr/>
          <p:nvPr/>
        </p:nvSpPr>
        <p:spPr>
          <a:xfrm rot="720000">
            <a:off x="-4187350" y="4118634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AB1CFA5-DA5D-ED6E-EE4A-E0028C855BAF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CD382A21-29BD-7763-9B37-177DFCCF86DC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Hernieuwbare energie</a:t>
            </a:r>
          </a:p>
          <a:p>
            <a:r>
              <a:rPr lang="nl-NL" dirty="0">
                <a:solidFill>
                  <a:schemeClr val="bg1"/>
                </a:solidFill>
              </a:rPr>
              <a:t>uit organisch afval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F58096A-755E-8DA4-EFCF-47799FAC046C}"/>
              </a:ext>
            </a:extLst>
          </p:cNvPr>
          <p:cNvSpPr/>
          <p:nvPr/>
        </p:nvSpPr>
        <p:spPr>
          <a:xfrm>
            <a:off x="6043550" y="0"/>
            <a:ext cx="6443951" cy="696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7A9198-9722-AECC-102D-7039A731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80" y="3800963"/>
            <a:ext cx="4851490" cy="288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2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FB69-7433-A8E3-DE15-21620A99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F214511E-39ED-9DDD-8F61-92BC8B206E9B}"/>
              </a:ext>
            </a:extLst>
          </p:cNvPr>
          <p:cNvGrpSpPr/>
          <p:nvPr/>
        </p:nvGrpSpPr>
        <p:grpSpPr>
          <a:xfrm>
            <a:off x="12192000" y="0"/>
            <a:ext cx="37393756" cy="6859685"/>
            <a:chOff x="-2637692" y="0"/>
            <a:chExt cx="37393756" cy="6859685"/>
          </a:xfrm>
        </p:grpSpPr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36B04546-D423-C631-DF9F-99A9DF33BA25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" t="8391" r="290" b="14961"/>
            <a:stretch/>
          </p:blipFill>
          <p:spPr>
            <a:xfrm>
              <a:off x="-2637692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7E6F1280-4315-5597-72C6-3E74FA0B5C18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0" r="-16" b="387"/>
            <a:stretch/>
          </p:blipFill>
          <p:spPr>
            <a:xfrm>
              <a:off x="9554309" y="0"/>
              <a:ext cx="6024182" cy="6858000"/>
            </a:xfrm>
            <a:prstGeom prst="rect">
              <a:avLst/>
            </a:prstGeom>
          </p:spPr>
        </p:pic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13D76102-7C2A-7137-7DD9-098F93908D8E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r="16347"/>
            <a:stretch/>
          </p:blipFill>
          <p:spPr>
            <a:xfrm>
              <a:off x="15578491" y="0"/>
              <a:ext cx="6985567" cy="6859685"/>
            </a:xfrm>
            <a:prstGeom prst="rect">
              <a:avLst/>
            </a:prstGeom>
          </p:spPr>
        </p:pic>
        <p:pic>
          <p:nvPicPr>
            <p:cNvPr id="16" name="Image 11" descr="Une image contenant plein air, ciel, bâtiment, Tour de grande hauteur&#10;&#10;Description générée automatiquement">
              <a:extLst>
                <a:ext uri="{FF2B5EF4-FFF2-40B4-BE49-F238E27FC236}">
                  <a16:creationId xmlns:a16="http://schemas.microsoft.com/office/drawing/2014/main" id="{3946221E-783C-AA85-128B-83F1FC004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70" r="-2" b="8509"/>
            <a:stretch/>
          </p:blipFill>
          <p:spPr>
            <a:xfrm>
              <a:off x="22564064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5CD3FC-29DC-C408-A27E-48EDAFFED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716" y="-3965482"/>
            <a:ext cx="12274716" cy="12586019"/>
          </a:xfrm>
          <a:prstGeom prst="rect">
            <a:avLst/>
          </a:prstGeom>
        </p:spPr>
      </p:pic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B45EBDC9-2056-F791-1780-A25A4A95D4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41" b="22541"/>
          <a:stretch>
            <a:fillRect/>
          </a:stretch>
        </p:blipFill>
        <p:spPr>
          <a:xfrm>
            <a:off x="-12570219" y="0"/>
            <a:ext cx="12487503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628E4E4-75D4-ADA3-8336-0BF83144C3D7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Titel 8">
            <a:extLst>
              <a:ext uri="{FF2B5EF4-FFF2-40B4-BE49-F238E27FC236}">
                <a16:creationId xmlns:a16="http://schemas.microsoft.com/office/drawing/2014/main" id="{AFFE841D-9B57-88F5-DDCE-B6AB311CAF03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</a:rPr>
              <a:t>PV panelen</a:t>
            </a:r>
          </a:p>
        </p:txBody>
      </p:sp>
      <p:sp>
        <p:nvSpPr>
          <p:cNvPr id="8" name="Gele rechthoek">
            <a:extLst>
              <a:ext uri="{FF2B5EF4-FFF2-40B4-BE49-F238E27FC236}">
                <a16:creationId xmlns:a16="http://schemas.microsoft.com/office/drawing/2014/main" id="{6A7698FB-9B72-6621-27B6-A1839BCCC9E7}"/>
              </a:ext>
            </a:extLst>
          </p:cNvPr>
          <p:cNvSpPr/>
          <p:nvPr/>
        </p:nvSpPr>
        <p:spPr>
          <a:xfrm rot="-720000">
            <a:off x="9589479" y="4283803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9772FA-744D-0AE5-F606-63E2289D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298" y="4750166"/>
            <a:ext cx="2753702" cy="2223454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nl-BE" sz="1800" dirty="0"/>
          </a:p>
          <a:p>
            <a:pPr fontAlgn="base"/>
            <a:r>
              <a:rPr lang="nl-NL" sz="1900" dirty="0"/>
              <a:t>PV panelen tegen de gevel </a:t>
            </a:r>
            <a:r>
              <a:rPr lang="en-US" sz="1900" dirty="0"/>
              <a:t>​</a:t>
            </a:r>
            <a:br>
              <a:rPr lang="en-US" sz="1900" dirty="0"/>
            </a:br>
            <a:r>
              <a:rPr lang="nl-NL" sz="1900" dirty="0"/>
              <a:t>(dienen ook als zonwering)</a:t>
            </a:r>
            <a:r>
              <a:rPr lang="en-US" sz="1900" dirty="0"/>
              <a:t>​</a:t>
            </a:r>
          </a:p>
          <a:p>
            <a:pPr fontAlgn="base"/>
            <a:r>
              <a:rPr lang="nl-NL" sz="1900" dirty="0"/>
              <a:t>PV panelen op het dak: ca. 4.500m²</a:t>
            </a:r>
            <a:r>
              <a:rPr lang="en-US" sz="1900" dirty="0"/>
              <a:t>​</a:t>
            </a:r>
          </a:p>
          <a:p>
            <a:pPr fontAlgn="base"/>
            <a:r>
              <a:rPr lang="nl-NL" sz="1900" dirty="0"/>
              <a:t>Geschatte eigenproductie per jaar: 1.008.590 kWh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361688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FB69-7433-A8E3-DE15-21620A99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FB3D6C-DECF-4524-803F-57F6D47C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1"/>
            <a:ext cx="12192000" cy="687471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628E4E4-75D4-ADA3-8336-0BF83144C3D7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Titel 8">
            <a:extLst>
              <a:ext uri="{FF2B5EF4-FFF2-40B4-BE49-F238E27FC236}">
                <a16:creationId xmlns:a16="http://schemas.microsoft.com/office/drawing/2014/main" id="{AFFE841D-9B57-88F5-DDCE-B6AB311CAF03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Dynamisch energie-management </a:t>
            </a:r>
            <a:r>
              <a:rPr lang="nl-NL" dirty="0">
                <a:solidFill>
                  <a:schemeClr val="bg1"/>
                </a:solidFill>
              </a:rPr>
              <a:t>systeem 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8" name="Gele rechthoek">
            <a:extLst>
              <a:ext uri="{FF2B5EF4-FFF2-40B4-BE49-F238E27FC236}">
                <a16:creationId xmlns:a16="http://schemas.microsoft.com/office/drawing/2014/main" id="{6A7698FB-9B72-6621-27B6-A1839BCCC9E7}"/>
              </a:ext>
            </a:extLst>
          </p:cNvPr>
          <p:cNvSpPr/>
          <p:nvPr/>
        </p:nvSpPr>
        <p:spPr>
          <a:xfrm rot="-720000">
            <a:off x="9589479" y="4283803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9772FA-744D-0AE5-F606-63E2289D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009" y="4721138"/>
            <a:ext cx="2753702" cy="2223454"/>
          </a:xfrm>
          <a:noFill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l-BE" sz="1800" dirty="0"/>
          </a:p>
          <a:p>
            <a:pPr marL="0" indent="0" algn="l" rtl="0" fontAlgn="base">
              <a:buNone/>
            </a:pPr>
            <a:r>
              <a:rPr lang="nl-NL" sz="1800" b="0" i="0" u="none" strike="noStrike" dirty="0">
                <a:effectLst/>
                <a:latin typeface="Flanders Art Sans"/>
              </a:rPr>
              <a:t>Elektrische fietsen</a:t>
            </a:r>
            <a:r>
              <a:rPr lang="en-US" sz="1800" b="0" i="0" u="none" strike="noStrike" dirty="0">
                <a:effectLst/>
                <a:latin typeface="Flanders Art Sans"/>
              </a:rPr>
              <a:t>​​</a:t>
            </a:r>
            <a:r>
              <a:rPr lang="nl-NL" sz="1800" b="0" i="0" dirty="0">
                <a:effectLst/>
                <a:latin typeface="Flanders Art Sans"/>
              </a:rPr>
              <a:t>​</a:t>
            </a:r>
            <a:endParaRPr lang="nl-NL" sz="14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Flanders Art Sans"/>
              </a:rPr>
              <a:t>Ca. 80 laadpunten</a:t>
            </a:r>
            <a:r>
              <a:rPr lang="en-US" sz="1800" b="0" i="0" u="none" strike="noStrike" dirty="0">
                <a:effectLst/>
                <a:latin typeface="Flanders Art Sans"/>
              </a:rPr>
              <a:t>​​</a:t>
            </a:r>
            <a:r>
              <a:rPr lang="en-US" sz="1800" b="0" i="0" dirty="0">
                <a:effectLst/>
                <a:latin typeface="Flanders Art Sans"/>
              </a:rPr>
              <a:t>​</a:t>
            </a: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Flanders Art Sans"/>
              </a:rPr>
              <a:t>2 brandvrije lockers voor opladen fietsbatterijen</a:t>
            </a:r>
            <a:r>
              <a:rPr lang="en-US" sz="1800" b="0" i="0" u="none" strike="noStrike" dirty="0">
                <a:effectLst/>
                <a:latin typeface="Flanders Art Sans"/>
              </a:rPr>
              <a:t>​​</a:t>
            </a:r>
            <a:r>
              <a:rPr lang="en-US" sz="1800" b="0" i="0" dirty="0">
                <a:effectLst/>
                <a:latin typeface="Flanders Art Sans"/>
              </a:rPr>
              <a:t>​</a:t>
            </a: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nl-NL" sz="1800" b="0" i="0" u="none" strike="noStrike" dirty="0">
                <a:effectLst/>
                <a:latin typeface="Flanders Art Sans"/>
              </a:rPr>
              <a:t>Elektrische wagens</a:t>
            </a:r>
            <a:r>
              <a:rPr lang="en-US" sz="1800" b="0" i="0" u="none" strike="noStrike" dirty="0">
                <a:effectLst/>
                <a:latin typeface="Flanders Art Sans"/>
              </a:rPr>
              <a:t>​​</a:t>
            </a:r>
            <a:r>
              <a:rPr lang="nl-NL" sz="1800" b="0" i="0" dirty="0">
                <a:effectLst/>
                <a:latin typeface="Flanders Art Sans"/>
              </a:rPr>
              <a:t>​</a:t>
            </a:r>
            <a:endParaRPr lang="nl-NL" sz="14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Flanders Art Sans"/>
              </a:rPr>
              <a:t>420 laadpalen</a:t>
            </a:r>
            <a:r>
              <a:rPr lang="en-US" sz="1800" b="0" i="0" u="none" strike="noStrike" dirty="0">
                <a:effectLst/>
                <a:latin typeface="Flanders Art Sans"/>
              </a:rPr>
              <a:t>​</a:t>
            </a:r>
            <a:endParaRPr lang="en-US" sz="1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Tijdelijke aanduiding voor inhoud 9">
            <a:extLst>
              <a:ext uri="{FF2B5EF4-FFF2-40B4-BE49-F238E27FC236}">
                <a16:creationId xmlns:a16="http://schemas.microsoft.com/office/drawing/2014/main" id="{1F9D61A4-32FB-C6BC-E6CB-D391E7F650F5}"/>
              </a:ext>
            </a:extLst>
          </p:cNvPr>
          <p:cNvSpPr txBox="1">
            <a:spLocks/>
          </p:cNvSpPr>
          <p:nvPr/>
        </p:nvSpPr>
        <p:spPr>
          <a:xfrm>
            <a:off x="350225" y="4140201"/>
            <a:ext cx="6761481" cy="2826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</a:rPr>
              <a:t>Dynamisch management systeem tussen 500kVA en 2.300kVA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​​​</a:t>
            </a:r>
          </a:p>
          <a:p>
            <a:pPr marL="0" indent="0" fontAlgn="base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fontAlgn="base">
              <a:buNone/>
            </a:pP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</a:rPr>
              <a:t>Bij lager verbruik in het gebouw stijgt het beschikbare vermogen voor het opladen van wagens.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​​​</a:t>
            </a:r>
          </a:p>
          <a:p>
            <a:pPr marL="0" indent="0" fontAlgn="base">
              <a:buNone/>
            </a:pP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</a:rPr>
              <a:t>Bij (over)productie door de zonnepanelen stijgt het beschikbare vermogen voor het opladen van wagens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3957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1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9" dur="1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0" dur="1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 uiExpand="1" build="p" advAuto="50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 uiExpand="1" build="p" advAuto="50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B4ABF290-B8B7-645B-AEEE-35D3E20BD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4716" y="-3965482"/>
            <a:ext cx="12274716" cy="12586019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EEE55441-7AA3-6A20-B7CB-AD4DA836A90C}"/>
              </a:ext>
            </a:extLst>
          </p:cNvPr>
          <p:cNvGrpSpPr/>
          <p:nvPr/>
        </p:nvGrpSpPr>
        <p:grpSpPr>
          <a:xfrm>
            <a:off x="0" y="0"/>
            <a:ext cx="37393756" cy="6859685"/>
            <a:chOff x="-2637692" y="0"/>
            <a:chExt cx="37393756" cy="6859685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E9F5BEB4-08EF-9013-325B-3463A01893BE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" t="8391" r="290" b="14961"/>
            <a:stretch/>
          </p:blipFill>
          <p:spPr>
            <a:xfrm>
              <a:off x="-2637692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C0C81C0F-8D0A-4339-47EE-1EC19ED140B0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0" r="-16" b="387"/>
            <a:stretch/>
          </p:blipFill>
          <p:spPr>
            <a:xfrm>
              <a:off x="9554309" y="0"/>
              <a:ext cx="6024182" cy="6858000"/>
            </a:xfrm>
            <a:prstGeom prst="rect">
              <a:avLst/>
            </a:prstGeom>
          </p:spPr>
        </p:pic>
        <p:pic>
          <p:nvPicPr>
            <p:cNvPr id="27" name="object 8">
              <a:extLst>
                <a:ext uri="{FF2B5EF4-FFF2-40B4-BE49-F238E27FC236}">
                  <a16:creationId xmlns:a16="http://schemas.microsoft.com/office/drawing/2014/main" id="{B89B6B82-94E8-1146-2A75-A04BC6FD6593}"/>
                </a:ext>
              </a:extLst>
            </p:cNvPr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r="16347"/>
            <a:stretch/>
          </p:blipFill>
          <p:spPr>
            <a:xfrm>
              <a:off x="15578491" y="0"/>
              <a:ext cx="6985567" cy="6859685"/>
            </a:xfrm>
            <a:prstGeom prst="rect">
              <a:avLst/>
            </a:prstGeom>
          </p:spPr>
        </p:pic>
        <p:pic>
          <p:nvPicPr>
            <p:cNvPr id="28" name="Image 11" descr="Une image contenant plein air, ciel, bâtiment, Tour de grande hauteur&#10;&#10;Description générée automatiquement">
              <a:extLst>
                <a:ext uri="{FF2B5EF4-FFF2-40B4-BE49-F238E27FC236}">
                  <a16:creationId xmlns:a16="http://schemas.microsoft.com/office/drawing/2014/main" id="{E903F2E4-406A-C32D-C39C-9FEF5C0A1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70" r="-2" b="8509"/>
            <a:stretch/>
          </p:blipFill>
          <p:spPr>
            <a:xfrm>
              <a:off x="22564064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8" name="Rechthoek 1">
            <a:extLst>
              <a:ext uri="{FF2B5EF4-FFF2-40B4-BE49-F238E27FC236}">
                <a16:creationId xmlns:a16="http://schemas.microsoft.com/office/drawing/2014/main" id="{AC508D3F-6A00-C2AF-FE9D-6125450D791D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63924E06-C1EC-C034-3226-F0C922DEAC11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Vroeger en nu: van futuristisch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tot aangepast aan de buurt</a:t>
            </a:r>
          </a:p>
        </p:txBody>
      </p:sp>
      <p:sp>
        <p:nvSpPr>
          <p:cNvPr id="2" name="Gele rechthoek">
            <a:extLst>
              <a:ext uri="{FF2B5EF4-FFF2-40B4-BE49-F238E27FC236}">
                <a16:creationId xmlns:a16="http://schemas.microsoft.com/office/drawing/2014/main" id="{2B3F7A6B-42CB-724B-3F39-FA99C4ACF267}"/>
              </a:ext>
            </a:extLst>
          </p:cNvPr>
          <p:cNvSpPr/>
          <p:nvPr/>
        </p:nvSpPr>
        <p:spPr>
          <a:xfrm rot="-720000">
            <a:off x="9030832" y="-5300437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408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162E410-AFB5-DD55-7051-53CF15EB4BEE}"/>
              </a:ext>
            </a:extLst>
          </p:cNvPr>
          <p:cNvSpPr/>
          <p:nvPr/>
        </p:nvSpPr>
        <p:spPr>
          <a:xfrm>
            <a:off x="1219200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0000"/>
              </a:solidFill>
            </a:endParaRPr>
          </a:p>
        </p:txBody>
      </p:sp>
      <p:pic>
        <p:nvPicPr>
          <p:cNvPr id="7" name="Afbeelding 6" descr="Afbeelding met zoogdier, zebra, zwart-wit, Landdier&#10;&#10;Automatisch gegenereerde beschrijving">
            <a:extLst>
              <a:ext uri="{FF2B5EF4-FFF2-40B4-BE49-F238E27FC236}">
                <a16:creationId xmlns:a16="http://schemas.microsoft.com/office/drawing/2014/main" id="{CB1C95D1-91A2-8FE6-16C7-1EE9FEDE1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12804168" y="0"/>
            <a:ext cx="12192000" cy="6858000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EEE55441-7AA3-6A20-B7CB-AD4DA836A90C}"/>
              </a:ext>
            </a:extLst>
          </p:cNvPr>
          <p:cNvGrpSpPr/>
          <p:nvPr/>
        </p:nvGrpSpPr>
        <p:grpSpPr>
          <a:xfrm>
            <a:off x="-25201756" y="0"/>
            <a:ext cx="37393756" cy="6859685"/>
            <a:chOff x="-2637692" y="0"/>
            <a:chExt cx="37393756" cy="6859685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E9F5BEB4-08EF-9013-325B-3463A01893BE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" t="8391" r="290" b="14961"/>
            <a:stretch/>
          </p:blipFill>
          <p:spPr>
            <a:xfrm>
              <a:off x="-2637692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C0C81C0F-8D0A-4339-47EE-1EC19ED140B0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0" r="-16" b="387"/>
            <a:stretch/>
          </p:blipFill>
          <p:spPr>
            <a:xfrm>
              <a:off x="9554309" y="0"/>
              <a:ext cx="6024182" cy="6858000"/>
            </a:xfrm>
            <a:prstGeom prst="rect">
              <a:avLst/>
            </a:prstGeom>
          </p:spPr>
        </p:pic>
        <p:pic>
          <p:nvPicPr>
            <p:cNvPr id="27" name="object 8">
              <a:extLst>
                <a:ext uri="{FF2B5EF4-FFF2-40B4-BE49-F238E27FC236}">
                  <a16:creationId xmlns:a16="http://schemas.microsoft.com/office/drawing/2014/main" id="{B89B6B82-94E8-1146-2A75-A04BC6FD6593}"/>
                </a:ext>
              </a:extLst>
            </p:cNvPr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r="16347"/>
            <a:stretch/>
          </p:blipFill>
          <p:spPr>
            <a:xfrm>
              <a:off x="15578491" y="0"/>
              <a:ext cx="6985567" cy="6859685"/>
            </a:xfrm>
            <a:prstGeom prst="rect">
              <a:avLst/>
            </a:prstGeom>
          </p:spPr>
        </p:pic>
        <p:pic>
          <p:nvPicPr>
            <p:cNvPr id="28" name="Image 11" descr="Une image contenant plein air, ciel, bâtiment, Tour de grande hauteur&#10;&#10;Description générée automatiquement">
              <a:extLst>
                <a:ext uri="{FF2B5EF4-FFF2-40B4-BE49-F238E27FC236}">
                  <a16:creationId xmlns:a16="http://schemas.microsoft.com/office/drawing/2014/main" id="{E903F2E4-406A-C32D-C39C-9FEF5C0A1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70" r="-2" b="8509"/>
            <a:stretch/>
          </p:blipFill>
          <p:spPr>
            <a:xfrm>
              <a:off x="22564064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8" name="Rechthoek 1">
            <a:extLst>
              <a:ext uri="{FF2B5EF4-FFF2-40B4-BE49-F238E27FC236}">
                <a16:creationId xmlns:a16="http://schemas.microsoft.com/office/drawing/2014/main" id="{AC508D3F-6A00-C2AF-FE9D-6125450D791D}"/>
              </a:ext>
            </a:extLst>
          </p:cNvPr>
          <p:cNvSpPr/>
          <p:nvPr/>
        </p:nvSpPr>
        <p:spPr>
          <a:xfrm>
            <a:off x="0" y="0"/>
            <a:ext cx="12192000" cy="2717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63924E06-C1EC-C034-3226-F0C922DEAC11}"/>
              </a:ext>
            </a:extLst>
          </p:cNvPr>
          <p:cNvSpPr txBox="1">
            <a:spLocks/>
          </p:cNvSpPr>
          <p:nvPr/>
        </p:nvSpPr>
        <p:spPr>
          <a:xfrm>
            <a:off x="365033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Vroeger en nu: van futuristisch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tot aangepast aan de buurt</a:t>
            </a:r>
          </a:p>
        </p:txBody>
      </p:sp>
      <p:sp>
        <p:nvSpPr>
          <p:cNvPr id="3" name="Gele rechthoek">
            <a:extLst>
              <a:ext uri="{FF2B5EF4-FFF2-40B4-BE49-F238E27FC236}">
                <a16:creationId xmlns:a16="http://schemas.microsoft.com/office/drawing/2014/main" id="{C0C105CF-F932-C789-2FA2-D314E93840BD}"/>
              </a:ext>
            </a:extLst>
          </p:cNvPr>
          <p:cNvSpPr/>
          <p:nvPr/>
        </p:nvSpPr>
        <p:spPr>
          <a:xfrm rot="-720000">
            <a:off x="9030832" y="-5300437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9648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A0D508F-6323-4270-87AC-20FA5D5F5549}"/>
              </a:ext>
            </a:extLst>
          </p:cNvPr>
          <p:cNvGrpSpPr/>
          <p:nvPr/>
        </p:nvGrpSpPr>
        <p:grpSpPr>
          <a:xfrm>
            <a:off x="-37404572" y="0"/>
            <a:ext cx="37393756" cy="6859685"/>
            <a:chOff x="-2637692" y="0"/>
            <a:chExt cx="37393756" cy="6859685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E509388E-ADD7-A8F4-4341-2E72D2BFD358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" t="8391" r="290" b="14961"/>
            <a:stretch/>
          </p:blipFill>
          <p:spPr>
            <a:xfrm>
              <a:off x="-2637692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7">
              <a:extLst>
                <a:ext uri="{FF2B5EF4-FFF2-40B4-BE49-F238E27FC236}">
                  <a16:creationId xmlns:a16="http://schemas.microsoft.com/office/drawing/2014/main" id="{AF670031-EA3A-B51D-4E5B-304AC3139330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0" r="-16" b="387"/>
            <a:stretch/>
          </p:blipFill>
          <p:spPr>
            <a:xfrm>
              <a:off x="9554309" y="0"/>
              <a:ext cx="6024182" cy="6858000"/>
            </a:xfrm>
            <a:prstGeom prst="rect">
              <a:avLst/>
            </a:prstGeom>
          </p:spPr>
        </p:pic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2E64A2FB-35D0-A679-032A-E8D719BC88DD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r="16347"/>
            <a:stretch/>
          </p:blipFill>
          <p:spPr>
            <a:xfrm>
              <a:off x="15578491" y="0"/>
              <a:ext cx="6985567" cy="6859685"/>
            </a:xfrm>
            <a:prstGeom prst="rect">
              <a:avLst/>
            </a:prstGeom>
          </p:spPr>
        </p:pic>
        <p:pic>
          <p:nvPicPr>
            <p:cNvPr id="7" name="Image 11" descr="Une image contenant plein air, ciel, bâtiment, Tour de grande hauteur&#10;&#10;Description générée automatiquement">
              <a:extLst>
                <a:ext uri="{FF2B5EF4-FFF2-40B4-BE49-F238E27FC236}">
                  <a16:creationId xmlns:a16="http://schemas.microsoft.com/office/drawing/2014/main" id="{60DA9C91-B485-CE6F-5C22-8E081D29E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70" r="-2" b="8509"/>
            <a:stretch/>
          </p:blipFill>
          <p:spPr>
            <a:xfrm>
              <a:off x="22564064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4C04C2DB-7FFC-38B4-A58E-01B3252F99B0}"/>
              </a:ext>
            </a:extLst>
          </p:cNvPr>
          <p:cNvSpPr/>
          <p:nvPr/>
        </p:nvSpPr>
        <p:spPr>
          <a:xfrm>
            <a:off x="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0000"/>
              </a:solidFill>
            </a:endParaRPr>
          </a:p>
        </p:txBody>
      </p:sp>
      <p:pic>
        <p:nvPicPr>
          <p:cNvPr id="20" name="Afbeelding 19" descr="Afbeelding met zoogdier, zebra, zwart-wit, Landdier&#10;&#10;Automatisch gegenereerde beschrijving">
            <a:extLst>
              <a:ext uri="{FF2B5EF4-FFF2-40B4-BE49-F238E27FC236}">
                <a16:creationId xmlns:a16="http://schemas.microsoft.com/office/drawing/2014/main" id="{3283C3CE-1402-C1FE-2FB6-D1888FE6D7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612168" y="0"/>
            <a:ext cx="12192000" cy="6858000"/>
          </a:xfrm>
          <a:prstGeom prst="rect">
            <a:avLst/>
          </a:prstGeom>
        </p:spPr>
      </p:pic>
      <p:sp>
        <p:nvSpPr>
          <p:cNvPr id="18" name="Gele rechthoek">
            <a:extLst>
              <a:ext uri="{FF2B5EF4-FFF2-40B4-BE49-F238E27FC236}">
                <a16:creationId xmlns:a16="http://schemas.microsoft.com/office/drawing/2014/main" id="{B06B479E-86D5-7825-E9E1-3666D630A0DC}"/>
              </a:ext>
            </a:extLst>
          </p:cNvPr>
          <p:cNvSpPr/>
          <p:nvPr/>
        </p:nvSpPr>
        <p:spPr>
          <a:xfrm rot="720000">
            <a:off x="-5128113" y="-4974217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 descr="Afbeelding met Rechthoek, schets, tekst, ontwerp&#10;&#10;Automatisch gegenereerde beschrijving">
            <a:extLst>
              <a:ext uri="{FF2B5EF4-FFF2-40B4-BE49-F238E27FC236}">
                <a16:creationId xmlns:a16="http://schemas.microsoft.com/office/drawing/2014/main" id="{4263EA12-9275-C84A-FD95-25EAAC7A6C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86" y="1150813"/>
            <a:ext cx="4710764" cy="52976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0169C6-3BCD-DE41-7EF3-3B8AF906AF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932" y="1150813"/>
            <a:ext cx="4709472" cy="529761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6A4A467-1509-B7C7-75BA-D097FC5162F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932" y="1150813"/>
            <a:ext cx="4709472" cy="529761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73B2A1-16DE-16D7-7C51-5275DCE178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932" y="1150813"/>
            <a:ext cx="4709472" cy="5297612"/>
          </a:xfrm>
          <a:prstGeom prst="rect">
            <a:avLst/>
          </a:prstGeom>
        </p:spPr>
      </p:pic>
      <p:pic>
        <p:nvPicPr>
          <p:cNvPr id="16" name="Afbeelding 15" descr="Afbeelding met Rechthoek, Kleurrijkheid, ontwerp, kubus&#10;&#10;Automatisch gegenereerde beschrijving">
            <a:extLst>
              <a:ext uri="{FF2B5EF4-FFF2-40B4-BE49-F238E27FC236}">
                <a16:creationId xmlns:a16="http://schemas.microsoft.com/office/drawing/2014/main" id="{EA17A2F0-E169-B6D0-5B4D-F1916A188AF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86" y="1150813"/>
            <a:ext cx="4710764" cy="529761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7B8291-1E05-0CC6-31CB-CEB441FC69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04168" y="1"/>
            <a:ext cx="7496189" cy="6858000"/>
          </a:xfrm>
          <a:prstGeom prst="rect">
            <a:avLst/>
          </a:prstGeom>
        </p:spPr>
      </p:pic>
      <p:sp>
        <p:nvSpPr>
          <p:cNvPr id="23" name="Titel 8">
            <a:extLst>
              <a:ext uri="{FF2B5EF4-FFF2-40B4-BE49-F238E27FC236}">
                <a16:creationId xmlns:a16="http://schemas.microsoft.com/office/drawing/2014/main" id="{95BF8D85-C9C5-4524-1865-D69B42800004}"/>
              </a:ext>
            </a:extLst>
          </p:cNvPr>
          <p:cNvSpPr txBox="1">
            <a:spLocks/>
          </p:cNvSpPr>
          <p:nvPr/>
        </p:nvSpPr>
        <p:spPr>
          <a:xfrm>
            <a:off x="590536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Het ontwerp: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uniek zebra concept</a:t>
            </a:r>
          </a:p>
        </p:txBody>
      </p:sp>
    </p:spTree>
    <p:extLst>
      <p:ext uri="{BB962C8B-B14F-4D97-AF65-F5344CB8AC3E}">
        <p14:creationId xmlns:p14="http://schemas.microsoft.com/office/powerpoint/2010/main" val="266302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4C04C2DB-7FFC-38B4-A58E-01B3252F99B0}"/>
              </a:ext>
            </a:extLst>
          </p:cNvPr>
          <p:cNvSpPr/>
          <p:nvPr/>
        </p:nvSpPr>
        <p:spPr>
          <a:xfrm>
            <a:off x="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20" name="Afbeelding 19" descr="Afbeelding met zoogdier, zebra, zwart-wit, Landdier&#10;&#10;Automatisch gegenereerde beschrijving">
            <a:extLst>
              <a:ext uri="{FF2B5EF4-FFF2-40B4-BE49-F238E27FC236}">
                <a16:creationId xmlns:a16="http://schemas.microsoft.com/office/drawing/2014/main" id="{3283C3CE-1402-C1FE-2FB6-D1888FE6D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612168" y="0"/>
            <a:ext cx="12192000" cy="6858000"/>
          </a:xfrm>
          <a:prstGeom prst="rect">
            <a:avLst/>
          </a:prstGeom>
        </p:spPr>
      </p:pic>
      <p:sp>
        <p:nvSpPr>
          <p:cNvPr id="18" name="Gele rechthoek">
            <a:extLst>
              <a:ext uri="{FF2B5EF4-FFF2-40B4-BE49-F238E27FC236}">
                <a16:creationId xmlns:a16="http://schemas.microsoft.com/office/drawing/2014/main" id="{B06B479E-86D5-7825-E9E1-3666D630A0DC}"/>
              </a:ext>
            </a:extLst>
          </p:cNvPr>
          <p:cNvSpPr/>
          <p:nvPr/>
        </p:nvSpPr>
        <p:spPr>
          <a:xfrm rot="720000">
            <a:off x="-5128113" y="-4974217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096E9CF1-E53C-C7E5-9936-96785979AD65}"/>
              </a:ext>
            </a:extLst>
          </p:cNvPr>
          <p:cNvSpPr txBox="1">
            <a:spLocks/>
          </p:cNvSpPr>
          <p:nvPr/>
        </p:nvSpPr>
        <p:spPr>
          <a:xfrm>
            <a:off x="612168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Het ontwerp: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uniek zebra concept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7B8291-1E05-0CC6-31CB-CEB441FC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60" y="1"/>
            <a:ext cx="7496189" cy="6858000"/>
          </a:xfrm>
          <a:prstGeom prst="rect">
            <a:avLst/>
          </a:prstGeom>
        </p:spPr>
      </p:pic>
      <p:pic>
        <p:nvPicPr>
          <p:cNvPr id="4" name="Afbeelding 3" descr="Afbeelding met Rechthoek, schets, tekst, ontwerp&#10;&#10;Automatisch gegenereerde beschrijving">
            <a:extLst>
              <a:ext uri="{FF2B5EF4-FFF2-40B4-BE49-F238E27FC236}">
                <a16:creationId xmlns:a16="http://schemas.microsoft.com/office/drawing/2014/main" id="{00284DC2-DC9E-728B-625E-312BB2855B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238" y="1788991"/>
            <a:ext cx="4222616" cy="47486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0CE4F50-E9D0-C963-7E5E-7BD7D96EA4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884" y="1788991"/>
            <a:ext cx="4221457" cy="47486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CA19D9-658B-6B7B-2D59-D0737DE4C1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884" y="1788991"/>
            <a:ext cx="4221457" cy="47486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421B6B7-4D4F-96B4-C98E-050A0D4D0B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884" y="1788991"/>
            <a:ext cx="4221457" cy="4748652"/>
          </a:xfrm>
          <a:prstGeom prst="rect">
            <a:avLst/>
          </a:prstGeom>
        </p:spPr>
      </p:pic>
      <p:pic>
        <p:nvPicPr>
          <p:cNvPr id="10" name="Afbeelding 9" descr="Afbeelding met Rechthoek, Kleurrijkheid, ontwerp, kubus&#10;&#10;Automatisch gegenereerde beschrijving">
            <a:extLst>
              <a:ext uri="{FF2B5EF4-FFF2-40B4-BE49-F238E27FC236}">
                <a16:creationId xmlns:a16="http://schemas.microsoft.com/office/drawing/2014/main" id="{3A876F49-6598-5741-0B92-76526C36CB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238" y="1788991"/>
            <a:ext cx="4222616" cy="47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2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8">
            <a:extLst>
              <a:ext uri="{FF2B5EF4-FFF2-40B4-BE49-F238E27FC236}">
                <a16:creationId xmlns:a16="http://schemas.microsoft.com/office/drawing/2014/main" id="{BBF05425-947A-7023-E601-32E34BE70335}"/>
              </a:ext>
            </a:extLst>
          </p:cNvPr>
          <p:cNvSpPr txBox="1">
            <a:spLocks/>
          </p:cNvSpPr>
          <p:nvPr/>
        </p:nvSpPr>
        <p:spPr>
          <a:xfrm>
            <a:off x="255305" y="73151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/>
              <a:t>De constructie: duurzaam &amp; circulair</a:t>
            </a:r>
          </a:p>
        </p:txBody>
      </p:sp>
      <p:pic>
        <p:nvPicPr>
          <p:cNvPr id="22" name="stap 1">
            <a:extLst>
              <a:ext uri="{FF2B5EF4-FFF2-40B4-BE49-F238E27FC236}">
                <a16:creationId xmlns:a16="http://schemas.microsoft.com/office/drawing/2014/main" id="{A8C22E73-FB83-C1FB-43E4-AC3CAA45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0" name="stap 7">
            <a:extLst>
              <a:ext uri="{FF2B5EF4-FFF2-40B4-BE49-F238E27FC236}">
                <a16:creationId xmlns:a16="http://schemas.microsoft.com/office/drawing/2014/main" id="{B0631F2F-F4A4-A037-D4FA-C88478D3A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stap 2">
            <a:extLst>
              <a:ext uri="{FF2B5EF4-FFF2-40B4-BE49-F238E27FC236}">
                <a16:creationId xmlns:a16="http://schemas.microsoft.com/office/drawing/2014/main" id="{71071B9D-2F6A-9363-4FF4-65E5A3A88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6" name="stap 3">
            <a:extLst>
              <a:ext uri="{FF2B5EF4-FFF2-40B4-BE49-F238E27FC236}">
                <a16:creationId xmlns:a16="http://schemas.microsoft.com/office/drawing/2014/main" id="{3A81D822-4A9B-49E0-1EBF-FB0509B47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8" name="stap 4">
            <a:extLst>
              <a:ext uri="{FF2B5EF4-FFF2-40B4-BE49-F238E27FC236}">
                <a16:creationId xmlns:a16="http://schemas.microsoft.com/office/drawing/2014/main" id="{58483FDD-7C97-9FB0-8691-3CA36EBC4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" name="stap 5">
            <a:extLst>
              <a:ext uri="{FF2B5EF4-FFF2-40B4-BE49-F238E27FC236}">
                <a16:creationId xmlns:a16="http://schemas.microsoft.com/office/drawing/2014/main" id="{A8A29F50-D813-D869-E93F-5319E60782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2" name="stap 6">
            <a:extLst>
              <a:ext uri="{FF2B5EF4-FFF2-40B4-BE49-F238E27FC236}">
                <a16:creationId xmlns:a16="http://schemas.microsoft.com/office/drawing/2014/main" id="{5F709A61-9A0F-148F-0B42-4739E77357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FAA7D747-2BD9-B52E-6FDC-193F8AC440BE}"/>
              </a:ext>
            </a:extLst>
          </p:cNvPr>
          <p:cNvSpPr/>
          <p:nvPr/>
        </p:nvSpPr>
        <p:spPr>
          <a:xfrm>
            <a:off x="1219200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Gele rechthoek">
            <a:extLst>
              <a:ext uri="{FF2B5EF4-FFF2-40B4-BE49-F238E27FC236}">
                <a16:creationId xmlns:a16="http://schemas.microsoft.com/office/drawing/2014/main" id="{88A19CC1-D766-19B3-1D0A-E9BA0DBBFF6B}"/>
              </a:ext>
            </a:extLst>
          </p:cNvPr>
          <p:cNvSpPr/>
          <p:nvPr/>
        </p:nvSpPr>
        <p:spPr>
          <a:xfrm rot="-720000">
            <a:off x="9694621" y="-5410239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C40ABCC-8C28-2DB6-5DE6-487074545407}"/>
              </a:ext>
            </a:extLst>
          </p:cNvPr>
          <p:cNvSpPr/>
          <p:nvPr/>
        </p:nvSpPr>
        <p:spPr>
          <a:xfrm>
            <a:off x="-12857328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7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BE2A7110-F5C1-5FB8-5770-67C0D8A6B694}"/>
              </a:ext>
            </a:extLst>
          </p:cNvPr>
          <p:cNvSpPr/>
          <p:nvPr/>
        </p:nvSpPr>
        <p:spPr>
          <a:xfrm>
            <a:off x="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11" name="WTC_ENG_2020_1.mp4" descr="WTC_ENG_2020_1.mp4">
            <a:extLst>
              <a:ext uri="{FF2B5EF4-FFF2-40B4-BE49-F238E27FC236}">
                <a16:creationId xmlns:a16="http://schemas.microsoft.com/office/drawing/2014/main" id="{8E09B2C8-BBA2-B462-E293-06B0B24D519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66322" y="2241837"/>
            <a:ext cx="4221022" cy="237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WTC_ENG_2020_2.mp4" descr="WTC_ENG_2020_2.mp4">
            <a:extLst>
              <a:ext uri="{FF2B5EF4-FFF2-40B4-BE49-F238E27FC236}">
                <a16:creationId xmlns:a16="http://schemas.microsoft.com/office/drawing/2014/main" id="{AF987A5B-38CE-846E-4450-FB1414830B06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3384" y="2241837"/>
            <a:ext cx="4221022" cy="237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WTC_ENG_2020_3.mp4" descr="WTC_ENG_2020_3.mp4">
            <a:extLst>
              <a:ext uri="{FF2B5EF4-FFF2-40B4-BE49-F238E27FC236}">
                <a16:creationId xmlns:a16="http://schemas.microsoft.com/office/drawing/2014/main" id="{446579FA-CC6C-40DE-3431-717E293AD9E0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3086" y="2234954"/>
            <a:ext cx="4221022" cy="237432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el 8">
            <a:extLst>
              <a:ext uri="{FF2B5EF4-FFF2-40B4-BE49-F238E27FC236}">
                <a16:creationId xmlns:a16="http://schemas.microsoft.com/office/drawing/2014/main" id="{F300544E-7854-1E85-3EE5-1E27F6E286BA}"/>
              </a:ext>
            </a:extLst>
          </p:cNvPr>
          <p:cNvSpPr txBox="1">
            <a:spLocks/>
          </p:cNvSpPr>
          <p:nvPr/>
        </p:nvSpPr>
        <p:spPr>
          <a:xfrm>
            <a:off x="590536" y="320357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Circulair</a:t>
            </a:r>
          </a:p>
        </p:txBody>
      </p:sp>
      <p:pic>
        <p:nvPicPr>
          <p:cNvPr id="2" name="Afbeelding 1" descr="Afbeelding met grijs&#10;&#10;Automatisch gegenereerde beschrijving">
            <a:extLst>
              <a:ext uri="{FF2B5EF4-FFF2-40B4-BE49-F238E27FC236}">
                <a16:creationId xmlns:a16="http://schemas.microsoft.com/office/drawing/2014/main" id="{55555495-516D-85DC-22FF-652B6A711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8" r="14448"/>
          <a:stretch/>
        </p:blipFill>
        <p:spPr>
          <a:xfrm>
            <a:off x="12192000" y="-1"/>
            <a:ext cx="12204282" cy="6864909"/>
          </a:xfrm>
          <a:prstGeom prst="rect">
            <a:avLst/>
          </a:prstGeom>
        </p:spPr>
      </p:pic>
      <p:sp>
        <p:nvSpPr>
          <p:cNvPr id="3" name="Gele rechthoek">
            <a:extLst>
              <a:ext uri="{FF2B5EF4-FFF2-40B4-BE49-F238E27FC236}">
                <a16:creationId xmlns:a16="http://schemas.microsoft.com/office/drawing/2014/main" id="{745C20C1-4960-96DC-8A68-E922928FF883}"/>
              </a:ext>
            </a:extLst>
          </p:cNvPr>
          <p:cNvSpPr/>
          <p:nvPr/>
        </p:nvSpPr>
        <p:spPr>
          <a:xfrm rot="-720000">
            <a:off x="9030832" y="5712874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906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05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07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0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  <p:video>
                  <p:cMediaNode vol="0">
                    <p:cTn id="32" repeatCount="indefinite" fill="hold" display="0">
                      <p:stCondLst>
                        <p:cond delay="indefinite"/>
                      </p:stCondLst>
                    </p:cTn>
                    <p:tgtEl>
                      <p:spTgt spid="12"/>
                    </p:tgtEl>
                  </p:cMediaNode>
                </p:video>
                <p:video>
                  <p:cMediaNode vol="0">
                    <p:cTn id="33" repeatCount="indefinite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906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05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07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0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  <p:video>
                  <p:cMediaNode vol="0">
                    <p:cTn id="32" repeatCount="indefinite" fill="hold" display="0">
                      <p:stCondLst>
                        <p:cond delay="indefinite"/>
                      </p:stCondLst>
                    </p:cTn>
                    <p:tgtEl>
                      <p:spTgt spid="12"/>
                    </p:tgtEl>
                  </p:cMediaNode>
                </p:video>
                <p:video>
                  <p:cMediaNode vol="0">
                    <p:cTn id="33" repeatCount="indefinite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  <p:bldLst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8DC7-9ECE-D9F9-18FB-B17A06C3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ijs&#10;&#10;Automatisch gegenereerde beschrijving">
            <a:extLst>
              <a:ext uri="{FF2B5EF4-FFF2-40B4-BE49-F238E27FC236}">
                <a16:creationId xmlns:a16="http://schemas.microsoft.com/office/drawing/2014/main" id="{30FFAC1D-DE31-9247-60CC-0874BD145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8" r="14448"/>
          <a:stretch/>
        </p:blipFill>
        <p:spPr>
          <a:xfrm>
            <a:off x="0" y="-1"/>
            <a:ext cx="12204282" cy="6864909"/>
          </a:xfrm>
          <a:prstGeom prst="rect">
            <a:avLst/>
          </a:prstGeom>
        </p:spPr>
      </p:pic>
      <p:pic>
        <p:nvPicPr>
          <p:cNvPr id="10" name="Afbeelding 9" descr="Afbeelding met schermopname, Graphics, clipart, ontwerp&#10;&#10;Automatisch gegenereerde beschrijving">
            <a:extLst>
              <a:ext uri="{FF2B5EF4-FFF2-40B4-BE49-F238E27FC236}">
                <a16:creationId xmlns:a16="http://schemas.microsoft.com/office/drawing/2014/main" id="{A3F197B3-F502-C2E6-D485-20B27A4C3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 descr="Afbeelding met geel&#10;&#10;Automatisch gegenereerde beschrijving">
            <a:extLst>
              <a:ext uri="{FF2B5EF4-FFF2-40B4-BE49-F238E27FC236}">
                <a16:creationId xmlns:a16="http://schemas.microsoft.com/office/drawing/2014/main" id="{86590E16-3BAF-E1DC-2758-A360527D8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 descr="Afbeelding met tekenfilm&#10;&#10;Automatisch gegenereerde beschrijving">
            <a:extLst>
              <a:ext uri="{FF2B5EF4-FFF2-40B4-BE49-F238E27FC236}">
                <a16:creationId xmlns:a16="http://schemas.microsoft.com/office/drawing/2014/main" id="{CBC03FF9-2174-1918-70F2-3C6EE1E7F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fbeelding 15" descr="Afbeelding met duisternis, schermopname, nacht&#10;&#10;Automatisch gegenereerde beschrijving">
            <a:extLst>
              <a:ext uri="{FF2B5EF4-FFF2-40B4-BE49-F238E27FC236}">
                <a16:creationId xmlns:a16="http://schemas.microsoft.com/office/drawing/2014/main" id="{3F291A3D-F01C-A706-8942-A1FF34977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Afbeelding 17" descr="Afbeelding met schermopname, Graphics&#10;&#10;Automatisch gegenereerde beschrijving">
            <a:extLst>
              <a:ext uri="{FF2B5EF4-FFF2-40B4-BE49-F238E27FC236}">
                <a16:creationId xmlns:a16="http://schemas.microsoft.com/office/drawing/2014/main" id="{5C56F130-2154-A33B-7D48-4511C959D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 descr="Afbeelding met kikker, tekenfilm&#10;&#10;Automatisch gegenereerde beschrijving">
            <a:extLst>
              <a:ext uri="{FF2B5EF4-FFF2-40B4-BE49-F238E27FC236}">
                <a16:creationId xmlns:a16="http://schemas.microsoft.com/office/drawing/2014/main" id="{CD67BCC9-D016-36AF-7507-2908DBCA5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Afbeelding 21" descr="Afbeelding met schermopname&#10;&#10;Automatisch gegenereerde beschrijving">
            <a:extLst>
              <a:ext uri="{FF2B5EF4-FFF2-40B4-BE49-F238E27FC236}">
                <a16:creationId xmlns:a16="http://schemas.microsoft.com/office/drawing/2014/main" id="{60237A45-2ED4-D7F1-BAE1-5DD2F54A31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el 8">
            <a:extLst>
              <a:ext uri="{FF2B5EF4-FFF2-40B4-BE49-F238E27FC236}">
                <a16:creationId xmlns:a16="http://schemas.microsoft.com/office/drawing/2014/main" id="{DBB7A665-9BB3-8085-366A-5CAF07B214C4}"/>
              </a:ext>
            </a:extLst>
          </p:cNvPr>
          <p:cNvSpPr txBox="1">
            <a:spLocks/>
          </p:cNvSpPr>
          <p:nvPr/>
        </p:nvSpPr>
        <p:spPr>
          <a:xfrm>
            <a:off x="3954161" y="3842033"/>
            <a:ext cx="4853991" cy="92767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Hergebruik beton</a:t>
            </a:r>
          </a:p>
        </p:txBody>
      </p:sp>
      <p:sp>
        <p:nvSpPr>
          <p:cNvPr id="2" name="Gele rechthoek">
            <a:extLst>
              <a:ext uri="{FF2B5EF4-FFF2-40B4-BE49-F238E27FC236}">
                <a16:creationId xmlns:a16="http://schemas.microsoft.com/office/drawing/2014/main" id="{63A8191E-7080-1113-99B1-02279EF485C8}"/>
              </a:ext>
            </a:extLst>
          </p:cNvPr>
          <p:cNvSpPr/>
          <p:nvPr/>
        </p:nvSpPr>
        <p:spPr>
          <a:xfrm rot="720000">
            <a:off x="-5397833" y="5335343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5134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8">
            <a:extLst>
              <a:ext uri="{FF2B5EF4-FFF2-40B4-BE49-F238E27FC236}">
                <a16:creationId xmlns:a16="http://schemas.microsoft.com/office/drawing/2014/main" id="{BBF05425-947A-7023-E601-32E34BE70335}"/>
              </a:ext>
            </a:extLst>
          </p:cNvPr>
          <p:cNvSpPr txBox="1">
            <a:spLocks/>
          </p:cNvSpPr>
          <p:nvPr/>
        </p:nvSpPr>
        <p:spPr>
          <a:xfrm>
            <a:off x="255305" y="73151"/>
            <a:ext cx="9366796" cy="193951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dirty="0"/>
              <a:t>Inventaris bestaande materialen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AA7D747-2BD9-B52E-6FDC-193F8AC440BE}"/>
              </a:ext>
            </a:extLst>
          </p:cNvPr>
          <p:cNvSpPr/>
          <p:nvPr/>
        </p:nvSpPr>
        <p:spPr>
          <a:xfrm>
            <a:off x="12192000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Gele rechthoek">
            <a:extLst>
              <a:ext uri="{FF2B5EF4-FFF2-40B4-BE49-F238E27FC236}">
                <a16:creationId xmlns:a16="http://schemas.microsoft.com/office/drawing/2014/main" id="{88A19CC1-D766-19B3-1D0A-E9BA0DBBFF6B}"/>
              </a:ext>
            </a:extLst>
          </p:cNvPr>
          <p:cNvSpPr/>
          <p:nvPr/>
        </p:nvSpPr>
        <p:spPr>
          <a:xfrm rot="-720000">
            <a:off x="9694621" y="-5410239"/>
            <a:ext cx="6084277" cy="6119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C40ABCC-8C28-2DB6-5DE6-487074545407}"/>
              </a:ext>
            </a:extLst>
          </p:cNvPr>
          <p:cNvSpPr/>
          <p:nvPr/>
        </p:nvSpPr>
        <p:spPr>
          <a:xfrm>
            <a:off x="-12857328" y="0"/>
            <a:ext cx="1280416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9C66428-09AF-5F36-2F4F-91BDA2A77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" t="25091" r="57129" b="8207"/>
          <a:stretch/>
        </p:blipFill>
        <p:spPr>
          <a:xfrm>
            <a:off x="355198" y="1566071"/>
            <a:ext cx="10687664" cy="47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7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Kantoorthema">
  <a:themeElements>
    <a:clrScheme name="Vlaamse overheid">
      <a:dk1>
        <a:sysClr val="windowText" lastClr="000000"/>
      </a:dk1>
      <a:lt1>
        <a:sysClr val="window" lastClr="FFFFFF"/>
      </a:lt1>
      <a:dk2>
        <a:srgbClr val="FFED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O lettertype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AB0BCBE3DE804683A4878793920BE3" ma:contentTypeVersion="31" ma:contentTypeDescription="Een nieuw document maken." ma:contentTypeScope="" ma:versionID="b4c411e5d956faa90ea852d2ad1a160b">
  <xsd:schema xmlns:xsd="http://www.w3.org/2001/XMLSchema" xmlns:xs="http://www.w3.org/2001/XMLSchema" xmlns:p="http://schemas.microsoft.com/office/2006/metadata/properties" xmlns:ns2="f9088046-bfd9-40a6-a6a1-0b12c8bcc0fc" xmlns:ns3="0f7b1eca-bd5b-451c-a0e7-aa23157b8932" xmlns:ns4="9a9ec0f0-7796-43d0-ac1f-4c8c46ee0bd1" targetNamespace="http://schemas.microsoft.com/office/2006/metadata/properties" ma:root="true" ma:fieldsID="511d9a38b927bdd30e5ba9884440a172" ns2:_="" ns3:_="" ns4:_="">
    <xsd:import namespace="f9088046-bfd9-40a6-a6a1-0b12c8bcc0fc"/>
    <xsd:import namespace="0f7b1eca-bd5b-451c-a0e7-aa23157b8932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88046-bfd9-40a6-a6a1-0b12c8bc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b1eca-bd5b-451c-a0e7-aa23157b89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df79539-2be6-4eb0-af47-d050fab682ed}" ma:internalName="TaxCatchAll" ma:showField="CatchAllData" ma:web="b4f510f3-437d-466c-81be-2fa151a39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CAEB7A-67F4-4068-BFF2-E95DDFCE24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88046-bfd9-40a6-a6a1-0b12c8bcc0fc"/>
    <ds:schemaRef ds:uri="0f7b1eca-bd5b-451c-a0e7-aa23157b8932"/>
    <ds:schemaRef ds:uri="9a9ec0f0-7796-43d0-ac1f-4c8c46ee0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2D93BF-F7FA-4EFB-8F09-668A5DE33D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9209</TotalTime>
  <Words>350</Words>
  <Application>Microsoft Office PowerPoint</Application>
  <PresentationFormat>Breedbeeld</PresentationFormat>
  <Paragraphs>67</Paragraphs>
  <Slides>16</Slides>
  <Notes>16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Flanders Art Sans</vt:lpstr>
      <vt:lpstr>FlandersArtSans-Medium</vt:lpstr>
      <vt:lpstr>FlandersArtSans-Regular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Dupont Annelien</dc:creator>
  <cp:lastModifiedBy>Böve Nadine</cp:lastModifiedBy>
  <cp:revision>25</cp:revision>
  <dcterms:created xsi:type="dcterms:W3CDTF">2024-04-17T09:53:05Z</dcterms:created>
  <dcterms:modified xsi:type="dcterms:W3CDTF">2024-06-30T16:19:45Z</dcterms:modified>
</cp:coreProperties>
</file>