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59" r:id="rId6"/>
    <p:sldMasterId id="2147483727" r:id="rId7"/>
    <p:sldMasterId id="2147483802" r:id="rId8"/>
  </p:sldMasterIdLst>
  <p:notesMasterIdLst>
    <p:notesMasterId r:id="rId81"/>
  </p:notesMasterIdLst>
  <p:handoutMasterIdLst>
    <p:handoutMasterId r:id="rId82"/>
  </p:handoutMasterIdLst>
  <p:sldIdLst>
    <p:sldId id="951" r:id="rId9"/>
    <p:sldId id="1142" r:id="rId10"/>
    <p:sldId id="1067" r:id="rId11"/>
    <p:sldId id="1141" r:id="rId12"/>
    <p:sldId id="1007" r:id="rId13"/>
    <p:sldId id="1093" r:id="rId14"/>
    <p:sldId id="1005" r:id="rId15"/>
    <p:sldId id="1024" r:id="rId16"/>
    <p:sldId id="1035" r:id="rId17"/>
    <p:sldId id="1009" r:id="rId18"/>
    <p:sldId id="1128" r:id="rId19"/>
    <p:sldId id="1010" r:id="rId20"/>
    <p:sldId id="1029" r:id="rId21"/>
    <p:sldId id="1052" r:id="rId22"/>
    <p:sldId id="1053" r:id="rId23"/>
    <p:sldId id="973" r:id="rId24"/>
    <p:sldId id="1153" r:id="rId25"/>
    <p:sldId id="1012" r:id="rId26"/>
    <p:sldId id="1051" r:id="rId27"/>
    <p:sldId id="1050" r:id="rId28"/>
    <p:sldId id="1129" r:id="rId29"/>
    <p:sldId id="1156" r:id="rId30"/>
    <p:sldId id="1177" r:id="rId31"/>
    <p:sldId id="1026" r:id="rId32"/>
    <p:sldId id="1054" r:id="rId33"/>
    <p:sldId id="1095" r:id="rId34"/>
    <p:sldId id="1134" r:id="rId35"/>
    <p:sldId id="1008" r:id="rId36"/>
    <p:sldId id="1122" r:id="rId37"/>
    <p:sldId id="1065" r:id="rId38"/>
    <p:sldId id="1127" r:id="rId39"/>
    <p:sldId id="1125" r:id="rId40"/>
    <p:sldId id="1058" r:id="rId41"/>
    <p:sldId id="974" r:id="rId42"/>
    <p:sldId id="1057" r:id="rId43"/>
    <p:sldId id="1061" r:id="rId44"/>
    <p:sldId id="1124" r:id="rId45"/>
    <p:sldId id="1064" r:id="rId46"/>
    <p:sldId id="1089" r:id="rId47"/>
    <p:sldId id="1155" r:id="rId48"/>
    <p:sldId id="1087" r:id="rId49"/>
    <p:sldId id="1096" r:id="rId50"/>
    <p:sldId id="1126" r:id="rId51"/>
    <p:sldId id="1145" r:id="rId52"/>
    <p:sldId id="1083" r:id="rId53"/>
    <p:sldId id="1204" r:id="rId54"/>
    <p:sldId id="1184" r:id="rId55"/>
    <p:sldId id="1180" r:id="rId56"/>
    <p:sldId id="1181" r:id="rId57"/>
    <p:sldId id="1182" r:id="rId58"/>
    <p:sldId id="1104" r:id="rId59"/>
    <p:sldId id="1062" r:id="rId60"/>
    <p:sldId id="1091" r:id="rId61"/>
    <p:sldId id="1097" r:id="rId62"/>
    <p:sldId id="1105" r:id="rId63"/>
    <p:sldId id="1069" r:id="rId64"/>
    <p:sldId id="1070" r:id="rId65"/>
    <p:sldId id="1106" r:id="rId66"/>
    <p:sldId id="1068" r:id="rId67"/>
    <p:sldId id="1107" r:id="rId68"/>
    <p:sldId id="1108" r:id="rId69"/>
    <p:sldId id="1109" r:id="rId70"/>
    <p:sldId id="1110" r:id="rId71"/>
    <p:sldId id="1139" r:id="rId72"/>
    <p:sldId id="1113" r:id="rId73"/>
    <p:sldId id="1112" r:id="rId74"/>
    <p:sldId id="1116" r:id="rId75"/>
    <p:sldId id="1154" r:id="rId76"/>
    <p:sldId id="1207" r:id="rId77"/>
    <p:sldId id="1208" r:id="rId78"/>
    <p:sldId id="1022" r:id="rId79"/>
    <p:sldId id="1003" r:id="rId80"/>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s Veronique" initials="VV" lastIdx="24" clrIdx="0">
    <p:extLst>
      <p:ext uri="{19B8F6BF-5375-455C-9EA6-DF929625EA0E}">
        <p15:presenceInfo xmlns:p15="http://schemas.microsoft.com/office/powerpoint/2012/main" userId="S::veronique.vens@vlaanderen.be::0ac0614e-d94d-4721-94fd-874b7aaa0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A7D"/>
    <a:srgbClr val="D8E4E9"/>
    <a:srgbClr val="DEEBF7"/>
    <a:srgbClr val="E8754C"/>
    <a:srgbClr val="32518C"/>
    <a:srgbClr val="105269"/>
    <a:srgbClr val="4AA832"/>
    <a:srgbClr val="C83C22"/>
    <a:srgbClr val="FCB414"/>
    <a:srgbClr val="42A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31" autoAdjust="0"/>
  </p:normalViewPr>
  <p:slideViewPr>
    <p:cSldViewPr snapToGrid="0">
      <p:cViewPr varScale="1">
        <p:scale>
          <a:sx n="55" d="100"/>
          <a:sy n="55" d="100"/>
        </p:scale>
        <p:origin x="1072"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3.xml"/><Relationship Id="rId82" Type="http://schemas.openxmlformats.org/officeDocument/2006/relationships/handoutMaster" Target="handoutMasters/handoutMaster1.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debouw Bart" userId="2d58a934-0593-48f5-bf6a-ed80334974f8" providerId="ADAL" clId="{F37CEF99-F3E7-43C5-A18D-98B0B153A83D}"/>
    <pc:docChg chg="modSld">
      <pc:chgData name="Hedebouw Bart" userId="2d58a934-0593-48f5-bf6a-ed80334974f8" providerId="ADAL" clId="{F37CEF99-F3E7-43C5-A18D-98B0B153A83D}" dt="2024-06-27T10:55:51.822" v="43" actId="6549"/>
      <pc:docMkLst>
        <pc:docMk/>
      </pc:docMkLst>
      <pc:sldChg chg="modNotesTx">
        <pc:chgData name="Hedebouw Bart" userId="2d58a934-0593-48f5-bf6a-ed80334974f8" providerId="ADAL" clId="{F37CEF99-F3E7-43C5-A18D-98B0B153A83D}" dt="2024-06-27T10:53:24.767" v="7" actId="6549"/>
        <pc:sldMkLst>
          <pc:docMk/>
          <pc:sldMk cId="1833724622" sldId="973"/>
        </pc:sldMkLst>
      </pc:sldChg>
      <pc:sldChg chg="modNotesTx">
        <pc:chgData name="Hedebouw Bart" userId="2d58a934-0593-48f5-bf6a-ed80334974f8" providerId="ADAL" clId="{F37CEF99-F3E7-43C5-A18D-98B0B153A83D}" dt="2024-06-27T10:55:51.822" v="43" actId="6549"/>
        <pc:sldMkLst>
          <pc:docMk/>
          <pc:sldMk cId="1653010483" sldId="1003"/>
        </pc:sldMkLst>
      </pc:sldChg>
      <pc:sldChg chg="modNotesTx">
        <pc:chgData name="Hedebouw Bart" userId="2d58a934-0593-48f5-bf6a-ed80334974f8" providerId="ADAL" clId="{F37CEF99-F3E7-43C5-A18D-98B0B153A83D}" dt="2024-06-27T10:53:09.648" v="3" actId="6549"/>
        <pc:sldMkLst>
          <pc:docMk/>
          <pc:sldMk cId="3214346903" sldId="1005"/>
        </pc:sldMkLst>
      </pc:sldChg>
      <pc:sldChg chg="modNotesTx">
        <pc:chgData name="Hedebouw Bart" userId="2d58a934-0593-48f5-bf6a-ed80334974f8" providerId="ADAL" clId="{F37CEF99-F3E7-43C5-A18D-98B0B153A83D}" dt="2024-06-27T10:53:56.767" v="14" actId="6549"/>
        <pc:sldMkLst>
          <pc:docMk/>
          <pc:sldMk cId="675377489" sldId="1008"/>
        </pc:sldMkLst>
      </pc:sldChg>
      <pc:sldChg chg="modNotesTx">
        <pc:chgData name="Hedebouw Bart" userId="2d58a934-0593-48f5-bf6a-ed80334974f8" providerId="ADAL" clId="{F37CEF99-F3E7-43C5-A18D-98B0B153A83D}" dt="2024-06-27T10:53:16.981" v="6" actId="6549"/>
        <pc:sldMkLst>
          <pc:docMk/>
          <pc:sldMk cId="4137136428" sldId="1009"/>
        </pc:sldMkLst>
      </pc:sldChg>
      <pc:sldChg chg="modNotesTx">
        <pc:chgData name="Hedebouw Bart" userId="2d58a934-0593-48f5-bf6a-ed80334974f8" providerId="ADAL" clId="{F37CEF99-F3E7-43C5-A18D-98B0B153A83D}" dt="2024-06-27T10:53:29.652" v="9" actId="6549"/>
        <pc:sldMkLst>
          <pc:docMk/>
          <pc:sldMk cId="2731315077" sldId="1012"/>
        </pc:sldMkLst>
      </pc:sldChg>
      <pc:sldChg chg="modNotesTx">
        <pc:chgData name="Hedebouw Bart" userId="2d58a934-0593-48f5-bf6a-ed80334974f8" providerId="ADAL" clId="{F37CEF99-F3E7-43C5-A18D-98B0B153A83D}" dt="2024-06-27T10:53:12.565" v="4" actId="6549"/>
        <pc:sldMkLst>
          <pc:docMk/>
          <pc:sldMk cId="2156108969" sldId="1024"/>
        </pc:sldMkLst>
      </pc:sldChg>
      <pc:sldChg chg="modNotesTx">
        <pc:chgData name="Hedebouw Bart" userId="2d58a934-0593-48f5-bf6a-ed80334974f8" providerId="ADAL" clId="{F37CEF99-F3E7-43C5-A18D-98B0B153A83D}" dt="2024-06-27T10:53:46.710" v="12" actId="6549"/>
        <pc:sldMkLst>
          <pc:docMk/>
          <pc:sldMk cId="3774604708" sldId="1026"/>
        </pc:sldMkLst>
      </pc:sldChg>
      <pc:sldChg chg="modNotesTx">
        <pc:chgData name="Hedebouw Bart" userId="2d58a934-0593-48f5-bf6a-ed80334974f8" providerId="ADAL" clId="{F37CEF99-F3E7-43C5-A18D-98B0B153A83D}" dt="2024-06-27T10:53:15.092" v="5" actId="6549"/>
        <pc:sldMkLst>
          <pc:docMk/>
          <pc:sldMk cId="2317967536" sldId="1035"/>
        </pc:sldMkLst>
      </pc:sldChg>
      <pc:sldChg chg="modNotesTx">
        <pc:chgData name="Hedebouw Bart" userId="2d58a934-0593-48f5-bf6a-ed80334974f8" providerId="ADAL" clId="{F37CEF99-F3E7-43C5-A18D-98B0B153A83D}" dt="2024-06-27T10:54:11.805" v="18" actId="6549"/>
        <pc:sldMkLst>
          <pc:docMk/>
          <pc:sldMk cId="1513103642" sldId="1058"/>
        </pc:sldMkLst>
      </pc:sldChg>
      <pc:sldChg chg="modNotesTx">
        <pc:chgData name="Hedebouw Bart" userId="2d58a934-0593-48f5-bf6a-ed80334974f8" providerId="ADAL" clId="{F37CEF99-F3E7-43C5-A18D-98B0B153A83D}" dt="2024-06-27T10:55:04.507" v="30" actId="6549"/>
        <pc:sldMkLst>
          <pc:docMk/>
          <pc:sldMk cId="3605022872" sldId="1062"/>
        </pc:sldMkLst>
      </pc:sldChg>
      <pc:sldChg chg="modNotesTx">
        <pc:chgData name="Hedebouw Bart" userId="2d58a934-0593-48f5-bf6a-ed80334974f8" providerId="ADAL" clId="{F37CEF99-F3E7-43C5-A18D-98B0B153A83D}" dt="2024-06-27T10:54:23.406" v="20" actId="6549"/>
        <pc:sldMkLst>
          <pc:docMk/>
          <pc:sldMk cId="423786491" sldId="1064"/>
        </pc:sldMkLst>
      </pc:sldChg>
      <pc:sldChg chg="modNotesTx">
        <pc:chgData name="Hedebouw Bart" userId="2d58a934-0593-48f5-bf6a-ed80334974f8" providerId="ADAL" clId="{F37CEF99-F3E7-43C5-A18D-98B0B153A83D}" dt="2024-06-27T10:54:03.849" v="15" actId="6549"/>
        <pc:sldMkLst>
          <pc:docMk/>
          <pc:sldMk cId="478166277" sldId="1065"/>
        </pc:sldMkLst>
      </pc:sldChg>
      <pc:sldChg chg="modNotesTx">
        <pc:chgData name="Hedebouw Bart" userId="2d58a934-0593-48f5-bf6a-ed80334974f8" providerId="ADAL" clId="{F37CEF99-F3E7-43C5-A18D-98B0B153A83D}" dt="2024-06-27T10:53:00.628" v="1" actId="6549"/>
        <pc:sldMkLst>
          <pc:docMk/>
          <pc:sldMk cId="2330969509" sldId="1067"/>
        </pc:sldMkLst>
      </pc:sldChg>
      <pc:sldChg chg="modNotesTx">
        <pc:chgData name="Hedebouw Bart" userId="2d58a934-0593-48f5-bf6a-ed80334974f8" providerId="ADAL" clId="{F37CEF99-F3E7-43C5-A18D-98B0B153A83D}" dt="2024-06-27T10:55:19.332" v="35" actId="6549"/>
        <pc:sldMkLst>
          <pc:docMk/>
          <pc:sldMk cId="2807596589" sldId="1068"/>
        </pc:sldMkLst>
      </pc:sldChg>
      <pc:sldChg chg="modNotesTx">
        <pc:chgData name="Hedebouw Bart" userId="2d58a934-0593-48f5-bf6a-ed80334974f8" providerId="ADAL" clId="{F37CEF99-F3E7-43C5-A18D-98B0B153A83D}" dt="2024-06-27T10:55:15.350" v="34" actId="6549"/>
        <pc:sldMkLst>
          <pc:docMk/>
          <pc:sldMk cId="4101194679" sldId="1070"/>
        </pc:sldMkLst>
      </pc:sldChg>
      <pc:sldChg chg="modNotesTx">
        <pc:chgData name="Hedebouw Bart" userId="2d58a934-0593-48f5-bf6a-ed80334974f8" providerId="ADAL" clId="{F37CEF99-F3E7-43C5-A18D-98B0B153A83D}" dt="2024-06-27T10:55:07.133" v="31" actId="6549"/>
        <pc:sldMkLst>
          <pc:docMk/>
          <pc:sldMk cId="3278389122" sldId="1091"/>
        </pc:sldMkLst>
      </pc:sldChg>
      <pc:sldChg chg="modNotesTx">
        <pc:chgData name="Hedebouw Bart" userId="2d58a934-0593-48f5-bf6a-ed80334974f8" providerId="ADAL" clId="{F37CEF99-F3E7-43C5-A18D-98B0B153A83D}" dt="2024-06-27T10:55:10.248" v="32" actId="6549"/>
        <pc:sldMkLst>
          <pc:docMk/>
          <pc:sldMk cId="919556491" sldId="1097"/>
        </pc:sldMkLst>
      </pc:sldChg>
      <pc:sldChg chg="modNotesTx">
        <pc:chgData name="Hedebouw Bart" userId="2d58a934-0593-48f5-bf6a-ed80334974f8" providerId="ADAL" clId="{F37CEF99-F3E7-43C5-A18D-98B0B153A83D}" dt="2024-06-27T10:55:01.497" v="29" actId="6549"/>
        <pc:sldMkLst>
          <pc:docMk/>
          <pc:sldMk cId="2633822222" sldId="1104"/>
        </pc:sldMkLst>
      </pc:sldChg>
      <pc:sldChg chg="modNotesTx">
        <pc:chgData name="Hedebouw Bart" userId="2d58a934-0593-48f5-bf6a-ed80334974f8" providerId="ADAL" clId="{F37CEF99-F3E7-43C5-A18D-98B0B153A83D}" dt="2024-06-27T10:55:12.074" v="33" actId="6549"/>
        <pc:sldMkLst>
          <pc:docMk/>
          <pc:sldMk cId="466483558" sldId="1105"/>
        </pc:sldMkLst>
      </pc:sldChg>
      <pc:sldChg chg="modNotesTx">
        <pc:chgData name="Hedebouw Bart" userId="2d58a934-0593-48f5-bf6a-ed80334974f8" providerId="ADAL" clId="{F37CEF99-F3E7-43C5-A18D-98B0B153A83D}" dt="2024-06-27T10:55:21.938" v="36" actId="6549"/>
        <pc:sldMkLst>
          <pc:docMk/>
          <pc:sldMk cId="2200115787" sldId="1107"/>
        </pc:sldMkLst>
      </pc:sldChg>
      <pc:sldChg chg="modNotesTx">
        <pc:chgData name="Hedebouw Bart" userId="2d58a934-0593-48f5-bf6a-ed80334974f8" providerId="ADAL" clId="{F37CEF99-F3E7-43C5-A18D-98B0B153A83D}" dt="2024-06-27T10:55:25.096" v="37" actId="6549"/>
        <pc:sldMkLst>
          <pc:docMk/>
          <pc:sldMk cId="3523043946" sldId="1108"/>
        </pc:sldMkLst>
      </pc:sldChg>
      <pc:sldChg chg="modNotesTx">
        <pc:chgData name="Hedebouw Bart" userId="2d58a934-0593-48f5-bf6a-ed80334974f8" providerId="ADAL" clId="{F37CEF99-F3E7-43C5-A18D-98B0B153A83D}" dt="2024-06-27T10:55:28.414" v="38" actId="6549"/>
        <pc:sldMkLst>
          <pc:docMk/>
          <pc:sldMk cId="1490225847" sldId="1109"/>
        </pc:sldMkLst>
      </pc:sldChg>
      <pc:sldChg chg="modNotesTx">
        <pc:chgData name="Hedebouw Bart" userId="2d58a934-0593-48f5-bf6a-ed80334974f8" providerId="ADAL" clId="{F37CEF99-F3E7-43C5-A18D-98B0B153A83D}" dt="2024-06-27T10:55:31.952" v="39" actId="6549"/>
        <pc:sldMkLst>
          <pc:docMk/>
          <pc:sldMk cId="4265493344" sldId="1110"/>
        </pc:sldMkLst>
      </pc:sldChg>
      <pc:sldChg chg="modNotesTx">
        <pc:chgData name="Hedebouw Bart" userId="2d58a934-0593-48f5-bf6a-ed80334974f8" providerId="ADAL" clId="{F37CEF99-F3E7-43C5-A18D-98B0B153A83D}" dt="2024-06-27T10:55:38.654" v="41" actId="6549"/>
        <pc:sldMkLst>
          <pc:docMk/>
          <pc:sldMk cId="2403779071" sldId="1113"/>
        </pc:sldMkLst>
      </pc:sldChg>
      <pc:sldChg chg="modNotesTx">
        <pc:chgData name="Hedebouw Bart" userId="2d58a934-0593-48f5-bf6a-ed80334974f8" providerId="ADAL" clId="{F37CEF99-F3E7-43C5-A18D-98B0B153A83D}" dt="2024-06-27T10:54:21.227" v="19" actId="6549"/>
        <pc:sldMkLst>
          <pc:docMk/>
          <pc:sldMk cId="2798189089" sldId="1124"/>
        </pc:sldMkLst>
      </pc:sldChg>
      <pc:sldChg chg="modNotesTx">
        <pc:chgData name="Hedebouw Bart" userId="2d58a934-0593-48f5-bf6a-ed80334974f8" providerId="ADAL" clId="{F37CEF99-F3E7-43C5-A18D-98B0B153A83D}" dt="2024-06-27T10:54:09.085" v="17" actId="6549"/>
        <pc:sldMkLst>
          <pc:docMk/>
          <pc:sldMk cId="3814362365" sldId="1125"/>
        </pc:sldMkLst>
      </pc:sldChg>
      <pc:sldChg chg="modNotesTx">
        <pc:chgData name="Hedebouw Bart" userId="2d58a934-0593-48f5-bf6a-ed80334974f8" providerId="ADAL" clId="{F37CEF99-F3E7-43C5-A18D-98B0B153A83D}" dt="2024-06-27T10:54:37.743" v="22" actId="6549"/>
        <pc:sldMkLst>
          <pc:docMk/>
          <pc:sldMk cId="1238865313" sldId="1126"/>
        </pc:sldMkLst>
      </pc:sldChg>
      <pc:sldChg chg="modNotesTx">
        <pc:chgData name="Hedebouw Bart" userId="2d58a934-0593-48f5-bf6a-ed80334974f8" providerId="ADAL" clId="{F37CEF99-F3E7-43C5-A18D-98B0B153A83D}" dt="2024-06-27T10:54:06.594" v="16" actId="6549"/>
        <pc:sldMkLst>
          <pc:docMk/>
          <pc:sldMk cId="295900713" sldId="1127"/>
        </pc:sldMkLst>
      </pc:sldChg>
      <pc:sldChg chg="modNotesTx">
        <pc:chgData name="Hedebouw Bart" userId="2d58a934-0593-48f5-bf6a-ed80334974f8" providerId="ADAL" clId="{F37CEF99-F3E7-43C5-A18D-98B0B153A83D}" dt="2024-06-27T10:53:53.006" v="13" actId="6549"/>
        <pc:sldMkLst>
          <pc:docMk/>
          <pc:sldMk cId="675512131" sldId="1134"/>
        </pc:sldMkLst>
      </pc:sldChg>
      <pc:sldChg chg="modNotesTx">
        <pc:chgData name="Hedebouw Bart" userId="2d58a934-0593-48f5-bf6a-ed80334974f8" providerId="ADAL" clId="{F37CEF99-F3E7-43C5-A18D-98B0B153A83D}" dt="2024-06-27T10:55:35.263" v="40" actId="6549"/>
        <pc:sldMkLst>
          <pc:docMk/>
          <pc:sldMk cId="976846719" sldId="1139"/>
        </pc:sldMkLst>
      </pc:sldChg>
      <pc:sldChg chg="modNotesTx">
        <pc:chgData name="Hedebouw Bart" userId="2d58a934-0593-48f5-bf6a-ed80334974f8" providerId="ADAL" clId="{F37CEF99-F3E7-43C5-A18D-98B0B153A83D}" dt="2024-06-27T10:53:03.361" v="2" actId="6549"/>
        <pc:sldMkLst>
          <pc:docMk/>
          <pc:sldMk cId="253471370" sldId="1141"/>
        </pc:sldMkLst>
      </pc:sldChg>
      <pc:sldChg chg="modNotesTx">
        <pc:chgData name="Hedebouw Bart" userId="2d58a934-0593-48f5-bf6a-ed80334974f8" providerId="ADAL" clId="{F37CEF99-F3E7-43C5-A18D-98B0B153A83D}" dt="2024-06-27T10:52:55.128" v="0" actId="6549"/>
        <pc:sldMkLst>
          <pc:docMk/>
          <pc:sldMk cId="3738739307" sldId="1142"/>
        </pc:sldMkLst>
      </pc:sldChg>
      <pc:sldChg chg="modNotesTx">
        <pc:chgData name="Hedebouw Bart" userId="2d58a934-0593-48f5-bf6a-ed80334974f8" providerId="ADAL" clId="{F37CEF99-F3E7-43C5-A18D-98B0B153A83D}" dt="2024-06-27T10:54:41.387" v="23" actId="6549"/>
        <pc:sldMkLst>
          <pc:docMk/>
          <pc:sldMk cId="4078503723" sldId="1145"/>
        </pc:sldMkLst>
      </pc:sldChg>
      <pc:sldChg chg="modNotesTx">
        <pc:chgData name="Hedebouw Bart" userId="2d58a934-0593-48f5-bf6a-ed80334974f8" providerId="ADAL" clId="{F37CEF99-F3E7-43C5-A18D-98B0B153A83D}" dt="2024-06-27T10:53:26.747" v="8" actId="6549"/>
        <pc:sldMkLst>
          <pc:docMk/>
          <pc:sldMk cId="1789487471" sldId="1153"/>
        </pc:sldMkLst>
      </pc:sldChg>
      <pc:sldChg chg="modNotesTx">
        <pc:chgData name="Hedebouw Bart" userId="2d58a934-0593-48f5-bf6a-ed80334974f8" providerId="ADAL" clId="{F37CEF99-F3E7-43C5-A18D-98B0B153A83D}" dt="2024-06-27T10:55:44.875" v="42" actId="6549"/>
        <pc:sldMkLst>
          <pc:docMk/>
          <pc:sldMk cId="3211910510" sldId="1154"/>
        </pc:sldMkLst>
      </pc:sldChg>
      <pc:sldChg chg="modNotesTx">
        <pc:chgData name="Hedebouw Bart" userId="2d58a934-0593-48f5-bf6a-ed80334974f8" providerId="ADAL" clId="{F37CEF99-F3E7-43C5-A18D-98B0B153A83D}" dt="2024-06-27T10:54:27.780" v="21" actId="6549"/>
        <pc:sldMkLst>
          <pc:docMk/>
          <pc:sldMk cId="3855010262" sldId="1155"/>
        </pc:sldMkLst>
      </pc:sldChg>
      <pc:sldChg chg="modNotesTx">
        <pc:chgData name="Hedebouw Bart" userId="2d58a934-0593-48f5-bf6a-ed80334974f8" providerId="ADAL" clId="{F37CEF99-F3E7-43C5-A18D-98B0B153A83D}" dt="2024-06-27T10:53:38.440" v="10" actId="6549"/>
        <pc:sldMkLst>
          <pc:docMk/>
          <pc:sldMk cId="1678284135" sldId="1156"/>
        </pc:sldMkLst>
      </pc:sldChg>
      <pc:sldChg chg="modNotesTx">
        <pc:chgData name="Hedebouw Bart" userId="2d58a934-0593-48f5-bf6a-ed80334974f8" providerId="ADAL" clId="{F37CEF99-F3E7-43C5-A18D-98B0B153A83D}" dt="2024-06-27T10:53:42.168" v="11" actId="6549"/>
        <pc:sldMkLst>
          <pc:docMk/>
          <pc:sldMk cId="3398059892" sldId="1177"/>
        </pc:sldMkLst>
      </pc:sldChg>
      <pc:sldChg chg="modNotesTx">
        <pc:chgData name="Hedebouw Bart" userId="2d58a934-0593-48f5-bf6a-ed80334974f8" providerId="ADAL" clId="{F37CEF99-F3E7-43C5-A18D-98B0B153A83D}" dt="2024-06-27T10:54:53.449" v="26" actId="6549"/>
        <pc:sldMkLst>
          <pc:docMk/>
          <pc:sldMk cId="3531953888" sldId="1180"/>
        </pc:sldMkLst>
      </pc:sldChg>
      <pc:sldChg chg="modNotesTx">
        <pc:chgData name="Hedebouw Bart" userId="2d58a934-0593-48f5-bf6a-ed80334974f8" providerId="ADAL" clId="{F37CEF99-F3E7-43C5-A18D-98B0B153A83D}" dt="2024-06-27T10:54:55.887" v="27" actId="6549"/>
        <pc:sldMkLst>
          <pc:docMk/>
          <pc:sldMk cId="2662249840" sldId="1181"/>
        </pc:sldMkLst>
      </pc:sldChg>
      <pc:sldChg chg="modNotesTx">
        <pc:chgData name="Hedebouw Bart" userId="2d58a934-0593-48f5-bf6a-ed80334974f8" providerId="ADAL" clId="{F37CEF99-F3E7-43C5-A18D-98B0B153A83D}" dt="2024-06-27T10:54:59.028" v="28" actId="6549"/>
        <pc:sldMkLst>
          <pc:docMk/>
          <pc:sldMk cId="380462894" sldId="1182"/>
        </pc:sldMkLst>
      </pc:sldChg>
      <pc:sldChg chg="modNotesTx">
        <pc:chgData name="Hedebouw Bart" userId="2d58a934-0593-48f5-bf6a-ed80334974f8" providerId="ADAL" clId="{F37CEF99-F3E7-43C5-A18D-98B0B153A83D}" dt="2024-06-27T10:54:49.547" v="25" actId="6549"/>
        <pc:sldMkLst>
          <pc:docMk/>
          <pc:sldMk cId="880987013" sldId="1184"/>
        </pc:sldMkLst>
      </pc:sldChg>
      <pc:sldChg chg="modNotesTx">
        <pc:chgData name="Hedebouw Bart" userId="2d58a934-0593-48f5-bf6a-ed80334974f8" providerId="ADAL" clId="{F37CEF99-F3E7-43C5-A18D-98B0B153A83D}" dt="2024-06-27T10:54:46.937" v="24" actId="6549"/>
        <pc:sldMkLst>
          <pc:docMk/>
          <pc:sldMk cId="60820090" sldId="1204"/>
        </pc:sldMkLst>
      </pc:sldChg>
    </pc:docChg>
  </pc:docChgLst>
</pc:chgInfo>
</file>

<file path=ppt/diagrams/_rels/data8.xml.rels><?xml version="1.0" encoding="UTF-8" standalone="yes"?>
<Relationships xmlns="http://schemas.openxmlformats.org/package/2006/relationships"><Relationship Id="rId1" Type="http://schemas.openxmlformats.org/officeDocument/2006/relationships/hyperlink" Target="https://apps.energiesparen.be/aanvragen-meldingen-pv-verplichting"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apps.energiesparen.be/aanvragen-meldingen-pv-verplicht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NL" sz="1800">
              <a:solidFill>
                <a:schemeClr val="tx2"/>
              </a:solidFill>
            </a:rPr>
            <a:t>De PV-verplichting geldt per afnamepunt. Detecteer het </a:t>
          </a:r>
          <a:r>
            <a:rPr lang="nl-NL" sz="1800" b="1">
              <a:solidFill>
                <a:schemeClr val="tx2"/>
              </a:solidFill>
            </a:rPr>
            <a:t>afnamepunt</a:t>
          </a:r>
          <a:r>
            <a:rPr lang="nl-NL" sz="1800">
              <a:solidFill>
                <a:schemeClr val="tx2"/>
              </a:solidFill>
            </a:rPr>
            <a:t>. </a:t>
          </a: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BE" sz="1800">
              <a:solidFill>
                <a:schemeClr val="tx2"/>
              </a:solidFill>
            </a:rPr>
            <a:t>Wat is de </a:t>
          </a:r>
          <a:r>
            <a:rPr lang="nl-BE" sz="1800" b="1">
              <a:solidFill>
                <a:schemeClr val="tx2"/>
              </a:solidFill>
            </a:rPr>
            <a:t>afname</a:t>
          </a:r>
          <a:r>
            <a:rPr lang="nl-BE" sz="1800">
              <a:solidFill>
                <a:schemeClr val="tx2"/>
              </a:solidFill>
            </a:rPr>
            <a:t> van elektriciteit op dat afnamepunt? En is deze afname hoger dan de geldende </a:t>
          </a:r>
          <a:r>
            <a:rPr lang="nl-BE" sz="1800" b="1">
              <a:solidFill>
                <a:schemeClr val="tx2"/>
              </a:solidFill>
            </a:rPr>
            <a:t>afnamedrempel</a:t>
          </a:r>
          <a:r>
            <a:rPr lang="nl-BE" sz="1800">
              <a:solidFill>
                <a:schemeClr val="tx2"/>
              </a:solidFill>
            </a:rPr>
            <a:t>?</a:t>
          </a:r>
        </a:p>
        <a:p>
          <a:r>
            <a:rPr lang="nl-BE" sz="1800">
              <a:solidFill>
                <a:schemeClr val="tx2"/>
              </a:solidFill>
            </a:rPr>
            <a:t>Geldt de </a:t>
          </a:r>
          <a:r>
            <a:rPr lang="nl-BE" sz="1800" b="1">
              <a:solidFill>
                <a:schemeClr val="tx2"/>
              </a:solidFill>
            </a:rPr>
            <a:t>uitzondering</a:t>
          </a:r>
          <a:r>
            <a:rPr lang="nl-BE" sz="1800">
              <a:solidFill>
                <a:schemeClr val="tx2"/>
              </a:solidFill>
            </a:rPr>
            <a:t> voor afwijkende afname? </a:t>
          </a:r>
        </a:p>
        <a:p>
          <a:r>
            <a:rPr lang="nl-BE" sz="1800">
              <a:solidFill>
                <a:schemeClr val="tx2"/>
              </a:solidFill>
            </a:rPr>
            <a:t>Bepaal het kalenderjaar dat voor het eerst aanleiding geeft tot het moeten voldoen aan de verplichting.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a:solidFill>
                <a:schemeClr val="tx2"/>
              </a:solidFill>
            </a:rPr>
            <a:t>Welke </a:t>
          </a:r>
          <a:r>
            <a:rPr lang="nl-BE" sz="1800" b="1">
              <a:solidFill>
                <a:schemeClr val="tx2"/>
              </a:solidFill>
            </a:rPr>
            <a:t>gebouwen </a:t>
          </a:r>
          <a:r>
            <a:rPr lang="nl-BE" sz="1800">
              <a:solidFill>
                <a:schemeClr val="tx2"/>
              </a:solidFill>
            </a:rPr>
            <a:t>zijn aangesloten op dat afnamepunt? </a:t>
          </a:r>
        </a:p>
        <a:p>
          <a:r>
            <a:rPr lang="nl-NL" sz="1800">
              <a:solidFill>
                <a:schemeClr val="tx2"/>
              </a:solidFill>
            </a:rPr>
            <a:t>Wie zijn de </a:t>
          </a:r>
          <a:r>
            <a:rPr lang="nl-NL" sz="1800" b="1">
              <a:solidFill>
                <a:schemeClr val="tx2"/>
              </a:solidFill>
            </a:rPr>
            <a:t>eigenaars, erfpachters of opstalhouders </a:t>
          </a:r>
          <a:r>
            <a:rPr lang="nl-NL" sz="1800">
              <a:solidFill>
                <a:schemeClr val="tx2"/>
              </a:solidFill>
            </a:rPr>
            <a:t>van de gebouwen aangesloten op het afnamepunt? </a:t>
          </a:r>
          <a:endParaRPr lang="nl-BE" sz="180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E654499-6EC2-49AE-8A16-176263139F5B}">
      <dgm:prSet custT="1"/>
      <dgm:spPr/>
      <dgm:t>
        <a:bodyPr/>
        <a:lstStyle/>
        <a:p>
          <a:r>
            <a:rPr lang="nl-NL" sz="1800">
              <a:solidFill>
                <a:schemeClr val="tx2"/>
              </a:solidFill>
            </a:rPr>
            <a:t>Deze juridische entiteiten zijn in solidum gehouden om aan de verplichting te voldoen.</a:t>
          </a:r>
          <a:endParaRPr lang="nl-BE" sz="1800">
            <a:solidFill>
              <a:schemeClr val="tx2"/>
            </a:solidFill>
          </a:endParaRPr>
        </a:p>
      </dgm:t>
    </dgm:pt>
    <dgm:pt modelId="{11CB5957-5FBE-4E53-AE06-F0EB3CDE85E6}" type="parTrans" cxnId="{1D18884A-4469-4E97-AFA1-249F90256E3B}">
      <dgm:prSet/>
      <dgm:spPr/>
      <dgm:t>
        <a:bodyPr/>
        <a:lstStyle/>
        <a:p>
          <a:endParaRPr lang="nl-BE"/>
        </a:p>
      </dgm:t>
    </dgm:pt>
    <dgm:pt modelId="{E9B51F2A-A671-4009-A0A3-9BE27D1A9971}" type="sibTrans" cxnId="{1D18884A-4469-4E97-AFA1-249F90256E3B}">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a:solidFill>
          <a:srgbClr val="FFFF00"/>
        </a:solidFill>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1D18884A-4469-4E97-AFA1-249F90256E3B}" srcId="{0F21B53F-6487-4240-AA38-E5687C707359}" destId="{9E654499-6EC2-49AE-8A16-176263139F5B}" srcOrd="1" destOrd="0" parTransId="{11CB5957-5FBE-4E53-AE06-F0EB3CDE85E6}" sibTransId="{E9B51F2A-A671-4009-A0A3-9BE27D1A9971}"/>
    <dgm:cxn modelId="{6FABB457-AF90-4823-8115-58B14436BB18}" srcId="{0F21B53F-6487-4240-AA38-E5687C707359}" destId="{34E78DE6-047A-4B43-9CA8-62A7E6FAFB21}" srcOrd="0" destOrd="0" parTransId="{BDB08B11-3385-4C4C-8D84-07A640AE01E3}" sibTransId="{F427B55B-77A9-4DEB-A6A6-94F78A4CA05B}"/>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CDB466E1-C86D-41F8-A483-BD5034B40108}" type="presOf" srcId="{9E654499-6EC2-49AE-8A16-176263139F5B}" destId="{1C1DF59E-1E43-4DC3-A1AE-59C95DE0F419}" srcOrd="0" destOrd="1"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NL" sz="1800">
              <a:solidFill>
                <a:schemeClr val="tx2"/>
              </a:solidFill>
            </a:rPr>
            <a:t>De PV-verplichting geldt per afnamepunt. Detecteer het </a:t>
          </a:r>
          <a:r>
            <a:rPr lang="nl-NL" sz="1800" b="1">
              <a:solidFill>
                <a:schemeClr val="tx2"/>
              </a:solidFill>
            </a:rPr>
            <a:t>afnamepunt</a:t>
          </a:r>
          <a:r>
            <a:rPr lang="nl-NL" sz="1800">
              <a:solidFill>
                <a:schemeClr val="tx2"/>
              </a:solidFill>
            </a:rPr>
            <a:t>. </a:t>
          </a: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BE" sz="1800">
              <a:solidFill>
                <a:schemeClr val="tx2"/>
              </a:solidFill>
            </a:rPr>
            <a:t>Wat is de </a:t>
          </a:r>
          <a:r>
            <a:rPr lang="nl-BE" sz="1800" b="1">
              <a:solidFill>
                <a:schemeClr val="tx2"/>
              </a:solidFill>
            </a:rPr>
            <a:t>afname</a:t>
          </a:r>
          <a:r>
            <a:rPr lang="nl-BE" sz="1800">
              <a:solidFill>
                <a:schemeClr val="tx2"/>
              </a:solidFill>
            </a:rPr>
            <a:t> van elektriciteit op dat afnamepunt? En is deze afname hoger dan de geldende </a:t>
          </a:r>
          <a:r>
            <a:rPr lang="nl-BE" sz="1800" b="1">
              <a:solidFill>
                <a:schemeClr val="tx2"/>
              </a:solidFill>
            </a:rPr>
            <a:t>afnamedrempel</a:t>
          </a:r>
          <a:r>
            <a:rPr lang="nl-BE" sz="1800">
              <a:solidFill>
                <a:schemeClr val="tx2"/>
              </a:solidFill>
            </a:rPr>
            <a:t>?</a:t>
          </a:r>
        </a:p>
        <a:p>
          <a:r>
            <a:rPr lang="nl-BE" sz="1800">
              <a:solidFill>
                <a:schemeClr val="tx2"/>
              </a:solidFill>
            </a:rPr>
            <a:t>Geldt de </a:t>
          </a:r>
          <a:r>
            <a:rPr lang="nl-BE" sz="1800" b="1">
              <a:solidFill>
                <a:schemeClr val="tx2"/>
              </a:solidFill>
            </a:rPr>
            <a:t>uitzondering</a:t>
          </a:r>
          <a:r>
            <a:rPr lang="nl-BE" sz="1800">
              <a:solidFill>
                <a:schemeClr val="tx2"/>
              </a:solidFill>
            </a:rPr>
            <a:t> voor afwijkende afname? </a:t>
          </a:r>
        </a:p>
        <a:p>
          <a:r>
            <a:rPr lang="nl-BE" sz="1800">
              <a:solidFill>
                <a:schemeClr val="tx2"/>
              </a:solidFill>
            </a:rPr>
            <a:t>Bepaal het kalenderjaar dat voor het eerst aanleiding geeft tot het moeten voldoen aan de verplichting.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a:solidFill>
                <a:schemeClr val="tx2"/>
              </a:solidFill>
            </a:rPr>
            <a:t>Welke </a:t>
          </a:r>
          <a:r>
            <a:rPr lang="nl-BE" sz="1800" b="1">
              <a:solidFill>
                <a:schemeClr val="tx2"/>
              </a:solidFill>
            </a:rPr>
            <a:t>gebouwen </a:t>
          </a:r>
          <a:r>
            <a:rPr lang="nl-BE" sz="1800">
              <a:solidFill>
                <a:schemeClr val="tx2"/>
              </a:solidFill>
            </a:rPr>
            <a:t>zijn aangesloten op dat afnamepunt? </a:t>
          </a:r>
        </a:p>
        <a:p>
          <a:r>
            <a:rPr lang="nl-NL" sz="1800">
              <a:solidFill>
                <a:schemeClr val="tx2"/>
              </a:solidFill>
            </a:rPr>
            <a:t>Wie zijn de </a:t>
          </a:r>
          <a:r>
            <a:rPr lang="nl-NL" sz="1800" b="1">
              <a:solidFill>
                <a:schemeClr val="tx2"/>
              </a:solidFill>
            </a:rPr>
            <a:t>eigenaars, erfpachters of opstalhouders </a:t>
          </a:r>
          <a:r>
            <a:rPr lang="nl-NL" sz="1800">
              <a:solidFill>
                <a:schemeClr val="tx2"/>
              </a:solidFill>
            </a:rPr>
            <a:t>van de gebouwen aangesloten op het afnamepunt? </a:t>
          </a:r>
          <a:endParaRPr lang="nl-BE" sz="180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E654499-6EC2-49AE-8A16-176263139F5B}">
      <dgm:prSet custT="1"/>
      <dgm:spPr/>
      <dgm:t>
        <a:bodyPr/>
        <a:lstStyle/>
        <a:p>
          <a:r>
            <a:rPr lang="nl-NL" sz="1800">
              <a:solidFill>
                <a:schemeClr val="tx2"/>
              </a:solidFill>
            </a:rPr>
            <a:t>Deze juridische entiteiten zijn in solidum gehouden om aan de verplichting te voldoen.</a:t>
          </a:r>
          <a:endParaRPr lang="nl-BE" sz="1800">
            <a:solidFill>
              <a:schemeClr val="tx2"/>
            </a:solidFill>
          </a:endParaRPr>
        </a:p>
      </dgm:t>
    </dgm:pt>
    <dgm:pt modelId="{11CB5957-5FBE-4E53-AE06-F0EB3CDE85E6}" type="parTrans" cxnId="{1D18884A-4469-4E97-AFA1-249F90256E3B}">
      <dgm:prSet/>
      <dgm:spPr/>
      <dgm:t>
        <a:bodyPr/>
        <a:lstStyle/>
        <a:p>
          <a:endParaRPr lang="nl-BE"/>
        </a:p>
      </dgm:t>
    </dgm:pt>
    <dgm:pt modelId="{E9B51F2A-A671-4009-A0A3-9BE27D1A9971}" type="sibTrans" cxnId="{1D18884A-4469-4E97-AFA1-249F90256E3B}">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a:solidFill>
          <a:srgbClr val="FFFF00"/>
        </a:solidFill>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1D18884A-4469-4E97-AFA1-249F90256E3B}" srcId="{0F21B53F-6487-4240-AA38-E5687C707359}" destId="{9E654499-6EC2-49AE-8A16-176263139F5B}" srcOrd="1" destOrd="0" parTransId="{11CB5957-5FBE-4E53-AE06-F0EB3CDE85E6}" sibTransId="{E9B51F2A-A671-4009-A0A3-9BE27D1A9971}"/>
    <dgm:cxn modelId="{6FABB457-AF90-4823-8115-58B14436BB18}" srcId="{0F21B53F-6487-4240-AA38-E5687C707359}" destId="{34E78DE6-047A-4B43-9CA8-62A7E6FAFB21}" srcOrd="0" destOrd="0" parTransId="{BDB08B11-3385-4C4C-8D84-07A640AE01E3}" sibTransId="{F427B55B-77A9-4DEB-A6A6-94F78A4CA05B}"/>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CDB466E1-C86D-41F8-A483-BD5034B40108}" type="presOf" srcId="{9E654499-6EC2-49AE-8A16-176263139F5B}" destId="{1C1DF59E-1E43-4DC3-A1AE-59C95DE0F419}" srcOrd="0" destOrd="1"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NL" sz="1800">
              <a:solidFill>
                <a:schemeClr val="tx2"/>
              </a:solidFill>
            </a:rPr>
            <a:t>De PV-verplichting geldt per afnamepunt. Detecteer het </a:t>
          </a:r>
          <a:r>
            <a:rPr lang="nl-NL" sz="1800" b="1">
              <a:solidFill>
                <a:schemeClr val="tx2"/>
              </a:solidFill>
            </a:rPr>
            <a:t>afnamepunt</a:t>
          </a:r>
          <a:r>
            <a:rPr lang="nl-NL" sz="1800">
              <a:solidFill>
                <a:schemeClr val="tx2"/>
              </a:solidFill>
            </a:rPr>
            <a:t>. </a:t>
          </a: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BE" sz="1800">
              <a:solidFill>
                <a:schemeClr val="tx2"/>
              </a:solidFill>
            </a:rPr>
            <a:t>Wat is de </a:t>
          </a:r>
          <a:r>
            <a:rPr lang="nl-BE" sz="1800" b="1">
              <a:solidFill>
                <a:schemeClr val="tx2"/>
              </a:solidFill>
            </a:rPr>
            <a:t>afname</a:t>
          </a:r>
          <a:r>
            <a:rPr lang="nl-BE" sz="1800">
              <a:solidFill>
                <a:schemeClr val="tx2"/>
              </a:solidFill>
            </a:rPr>
            <a:t> van elektriciteit op dat afnamepunt? En is deze afname hoger dan de geldende </a:t>
          </a:r>
          <a:r>
            <a:rPr lang="nl-BE" sz="1800" b="1">
              <a:solidFill>
                <a:schemeClr val="tx2"/>
              </a:solidFill>
            </a:rPr>
            <a:t>afnamedrempel</a:t>
          </a:r>
          <a:r>
            <a:rPr lang="nl-BE" sz="1800">
              <a:solidFill>
                <a:schemeClr val="tx2"/>
              </a:solidFill>
            </a:rPr>
            <a:t>?</a:t>
          </a:r>
        </a:p>
        <a:p>
          <a:r>
            <a:rPr lang="nl-BE" sz="1800">
              <a:solidFill>
                <a:schemeClr val="tx2"/>
              </a:solidFill>
            </a:rPr>
            <a:t>Geldt de </a:t>
          </a:r>
          <a:r>
            <a:rPr lang="nl-BE" sz="1800" b="1">
              <a:solidFill>
                <a:schemeClr val="tx2"/>
              </a:solidFill>
            </a:rPr>
            <a:t>uitzondering</a:t>
          </a:r>
          <a:r>
            <a:rPr lang="nl-BE" sz="1800">
              <a:solidFill>
                <a:schemeClr val="tx2"/>
              </a:solidFill>
            </a:rPr>
            <a:t> voor afwijkende afname? </a:t>
          </a:r>
        </a:p>
        <a:p>
          <a:r>
            <a:rPr lang="nl-BE" sz="1800">
              <a:solidFill>
                <a:schemeClr val="tx2"/>
              </a:solidFill>
            </a:rPr>
            <a:t>Bepaal het kalenderjaar dat voor het eerst aanleiding geeft tot het moeten voldoen aan de verplichting.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a:solidFill>
                <a:schemeClr val="tx2"/>
              </a:solidFill>
            </a:rPr>
            <a:t>Welke </a:t>
          </a:r>
          <a:r>
            <a:rPr lang="nl-BE" sz="1800" b="1">
              <a:solidFill>
                <a:schemeClr val="tx2"/>
              </a:solidFill>
            </a:rPr>
            <a:t>gebouwen </a:t>
          </a:r>
          <a:r>
            <a:rPr lang="nl-BE" sz="1800">
              <a:solidFill>
                <a:schemeClr val="tx2"/>
              </a:solidFill>
            </a:rPr>
            <a:t>zijn aangesloten op dat afnamepunt? </a:t>
          </a:r>
        </a:p>
        <a:p>
          <a:r>
            <a:rPr lang="nl-NL" sz="1800">
              <a:solidFill>
                <a:schemeClr val="tx2"/>
              </a:solidFill>
            </a:rPr>
            <a:t>Wie zijn de </a:t>
          </a:r>
          <a:r>
            <a:rPr lang="nl-NL" sz="1800" b="1">
              <a:solidFill>
                <a:schemeClr val="tx2"/>
              </a:solidFill>
            </a:rPr>
            <a:t>eigenaars, erfpachters of opstalhouders </a:t>
          </a:r>
          <a:r>
            <a:rPr lang="nl-NL" sz="1800">
              <a:solidFill>
                <a:schemeClr val="tx2"/>
              </a:solidFill>
            </a:rPr>
            <a:t>van de gebouwen aangesloten op het afnamepunt? </a:t>
          </a:r>
          <a:endParaRPr lang="nl-BE" sz="180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E654499-6EC2-49AE-8A16-176263139F5B}">
      <dgm:prSet custT="1"/>
      <dgm:spPr/>
      <dgm:t>
        <a:bodyPr/>
        <a:lstStyle/>
        <a:p>
          <a:r>
            <a:rPr lang="nl-NL" sz="1800">
              <a:solidFill>
                <a:schemeClr val="tx2"/>
              </a:solidFill>
            </a:rPr>
            <a:t>Deze juridische entiteiten zijn in solidum gehouden om aan de verplichting te voldoen.</a:t>
          </a:r>
          <a:endParaRPr lang="nl-BE" sz="1800">
            <a:solidFill>
              <a:schemeClr val="tx2"/>
            </a:solidFill>
          </a:endParaRPr>
        </a:p>
      </dgm:t>
    </dgm:pt>
    <dgm:pt modelId="{11CB5957-5FBE-4E53-AE06-F0EB3CDE85E6}" type="parTrans" cxnId="{1D18884A-4469-4E97-AFA1-249F90256E3B}">
      <dgm:prSet/>
      <dgm:spPr/>
      <dgm:t>
        <a:bodyPr/>
        <a:lstStyle/>
        <a:p>
          <a:endParaRPr lang="nl-BE"/>
        </a:p>
      </dgm:t>
    </dgm:pt>
    <dgm:pt modelId="{E9B51F2A-A671-4009-A0A3-9BE27D1A9971}" type="sibTrans" cxnId="{1D18884A-4469-4E97-AFA1-249F90256E3B}">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a:solidFill>
          <a:srgbClr val="FFFF00"/>
        </a:solidFill>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1D18884A-4469-4E97-AFA1-249F90256E3B}" srcId="{0F21B53F-6487-4240-AA38-E5687C707359}" destId="{9E654499-6EC2-49AE-8A16-176263139F5B}" srcOrd="1" destOrd="0" parTransId="{11CB5957-5FBE-4E53-AE06-F0EB3CDE85E6}" sibTransId="{E9B51F2A-A671-4009-A0A3-9BE27D1A9971}"/>
    <dgm:cxn modelId="{6FABB457-AF90-4823-8115-58B14436BB18}" srcId="{0F21B53F-6487-4240-AA38-E5687C707359}" destId="{34E78DE6-047A-4B43-9CA8-62A7E6FAFB21}" srcOrd="0" destOrd="0" parTransId="{BDB08B11-3385-4C4C-8D84-07A640AE01E3}" sibTransId="{F427B55B-77A9-4DEB-A6A6-94F78A4CA05B}"/>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CDB466E1-C86D-41F8-A483-BD5034B40108}" type="presOf" srcId="{9E654499-6EC2-49AE-8A16-176263139F5B}" destId="{1C1DF59E-1E43-4DC3-A1AE-59C95DE0F419}" srcOrd="0" destOrd="1"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NL" sz="1800">
              <a:solidFill>
                <a:schemeClr val="tx2"/>
              </a:solidFill>
            </a:rPr>
            <a:t>De PV-verplichting geldt per afnamepunt. Detecteer het </a:t>
          </a:r>
          <a:r>
            <a:rPr lang="nl-NL" sz="1800" b="1">
              <a:solidFill>
                <a:schemeClr val="tx2"/>
              </a:solidFill>
            </a:rPr>
            <a:t>afnamepunt</a:t>
          </a:r>
          <a:r>
            <a:rPr lang="nl-NL" sz="1800">
              <a:solidFill>
                <a:schemeClr val="tx2"/>
              </a:solidFill>
            </a:rPr>
            <a:t>. </a:t>
          </a: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BE" sz="1800">
              <a:solidFill>
                <a:schemeClr val="tx2"/>
              </a:solidFill>
            </a:rPr>
            <a:t>Wat is de </a:t>
          </a:r>
          <a:r>
            <a:rPr lang="nl-BE" sz="1800" b="1">
              <a:solidFill>
                <a:schemeClr val="tx2"/>
              </a:solidFill>
            </a:rPr>
            <a:t>afname</a:t>
          </a:r>
          <a:r>
            <a:rPr lang="nl-BE" sz="1800">
              <a:solidFill>
                <a:schemeClr val="tx2"/>
              </a:solidFill>
            </a:rPr>
            <a:t> van elektriciteit op dat afnamepunt? En is deze afname hoger dan de geldende </a:t>
          </a:r>
          <a:r>
            <a:rPr lang="nl-BE" sz="1800" b="1">
              <a:solidFill>
                <a:schemeClr val="tx2"/>
              </a:solidFill>
            </a:rPr>
            <a:t>afnamedrempel</a:t>
          </a:r>
          <a:r>
            <a:rPr lang="nl-BE" sz="1800">
              <a:solidFill>
                <a:schemeClr val="tx2"/>
              </a:solidFill>
            </a:rPr>
            <a:t>?</a:t>
          </a:r>
        </a:p>
        <a:p>
          <a:r>
            <a:rPr lang="nl-BE" sz="1800">
              <a:solidFill>
                <a:schemeClr val="tx2"/>
              </a:solidFill>
            </a:rPr>
            <a:t>Geldt de </a:t>
          </a:r>
          <a:r>
            <a:rPr lang="nl-BE" sz="1800" b="1">
              <a:solidFill>
                <a:schemeClr val="tx2"/>
              </a:solidFill>
            </a:rPr>
            <a:t>uitzondering</a:t>
          </a:r>
          <a:r>
            <a:rPr lang="nl-BE" sz="1800">
              <a:solidFill>
                <a:schemeClr val="tx2"/>
              </a:solidFill>
            </a:rPr>
            <a:t> voor afwijkende afname? </a:t>
          </a:r>
        </a:p>
        <a:p>
          <a:r>
            <a:rPr lang="nl-BE" sz="1800">
              <a:solidFill>
                <a:schemeClr val="tx2"/>
              </a:solidFill>
            </a:rPr>
            <a:t>Bepaal het kalenderjaar dat voor het eerst aanleiding geeft tot het moeten voldoen aan de verplichting.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a:solidFill>
                <a:schemeClr val="tx2"/>
              </a:solidFill>
            </a:rPr>
            <a:t>Welke </a:t>
          </a:r>
          <a:r>
            <a:rPr lang="nl-BE" sz="1800" b="1">
              <a:solidFill>
                <a:schemeClr val="tx2"/>
              </a:solidFill>
            </a:rPr>
            <a:t>gebouwen </a:t>
          </a:r>
          <a:r>
            <a:rPr lang="nl-BE" sz="1800">
              <a:solidFill>
                <a:schemeClr val="tx2"/>
              </a:solidFill>
            </a:rPr>
            <a:t>zijn aangesloten op dat afnamepunt? </a:t>
          </a:r>
        </a:p>
        <a:p>
          <a:r>
            <a:rPr lang="nl-NL" sz="1800">
              <a:solidFill>
                <a:schemeClr val="tx2"/>
              </a:solidFill>
            </a:rPr>
            <a:t>Wie zijn de </a:t>
          </a:r>
          <a:r>
            <a:rPr lang="nl-NL" sz="1800" b="1">
              <a:solidFill>
                <a:schemeClr val="tx2"/>
              </a:solidFill>
            </a:rPr>
            <a:t>eigenaars, erfpachters of opstalhouders </a:t>
          </a:r>
          <a:r>
            <a:rPr lang="nl-NL" sz="1800">
              <a:solidFill>
                <a:schemeClr val="tx2"/>
              </a:solidFill>
            </a:rPr>
            <a:t>van de gebouwen aangesloten op het afnamepunt? </a:t>
          </a:r>
          <a:endParaRPr lang="nl-BE" sz="180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E654499-6EC2-49AE-8A16-176263139F5B}">
      <dgm:prSet custT="1"/>
      <dgm:spPr/>
      <dgm:t>
        <a:bodyPr/>
        <a:lstStyle/>
        <a:p>
          <a:r>
            <a:rPr lang="nl-NL" sz="1800">
              <a:solidFill>
                <a:schemeClr val="tx2"/>
              </a:solidFill>
            </a:rPr>
            <a:t>Deze juridische entiteiten zijn in solidum gehouden om aan de verplichting te voldoen.</a:t>
          </a:r>
          <a:endParaRPr lang="nl-BE" sz="1800">
            <a:solidFill>
              <a:schemeClr val="tx2"/>
            </a:solidFill>
          </a:endParaRPr>
        </a:p>
      </dgm:t>
    </dgm:pt>
    <dgm:pt modelId="{11CB5957-5FBE-4E53-AE06-F0EB3CDE85E6}" type="parTrans" cxnId="{1D18884A-4469-4E97-AFA1-249F90256E3B}">
      <dgm:prSet/>
      <dgm:spPr/>
      <dgm:t>
        <a:bodyPr/>
        <a:lstStyle/>
        <a:p>
          <a:endParaRPr lang="nl-BE"/>
        </a:p>
      </dgm:t>
    </dgm:pt>
    <dgm:pt modelId="{E9B51F2A-A671-4009-A0A3-9BE27D1A9971}" type="sibTrans" cxnId="{1D18884A-4469-4E97-AFA1-249F90256E3B}">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a:solidFill>
          <a:schemeClr val="accent1"/>
        </a:solidFill>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1D18884A-4469-4E97-AFA1-249F90256E3B}" srcId="{0F21B53F-6487-4240-AA38-E5687C707359}" destId="{9E654499-6EC2-49AE-8A16-176263139F5B}" srcOrd="1" destOrd="0" parTransId="{11CB5957-5FBE-4E53-AE06-F0EB3CDE85E6}" sibTransId="{E9B51F2A-A671-4009-A0A3-9BE27D1A9971}"/>
    <dgm:cxn modelId="{6FABB457-AF90-4823-8115-58B14436BB18}" srcId="{0F21B53F-6487-4240-AA38-E5687C707359}" destId="{34E78DE6-047A-4B43-9CA8-62A7E6FAFB21}" srcOrd="0" destOrd="0" parTransId="{BDB08B11-3385-4C4C-8D84-07A640AE01E3}" sibTransId="{F427B55B-77A9-4DEB-A6A6-94F78A4CA05B}"/>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CDB466E1-C86D-41F8-A483-BD5034B40108}" type="presOf" srcId="{9E654499-6EC2-49AE-8A16-176263139F5B}" destId="{1C1DF59E-1E43-4DC3-A1AE-59C95DE0F419}" srcOrd="0" destOrd="1"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BE" sz="1800">
              <a:solidFill>
                <a:schemeClr val="tx2"/>
              </a:solidFill>
            </a:rPr>
            <a:t>Kijk na tegen welke </a:t>
          </a:r>
          <a:r>
            <a:rPr lang="nl-BE" sz="1800" b="1">
              <a:solidFill>
                <a:schemeClr val="tx2"/>
              </a:solidFill>
            </a:rPr>
            <a:t>uiterlijke data </a:t>
          </a:r>
          <a:r>
            <a:rPr lang="nl-BE" sz="1800">
              <a:solidFill>
                <a:schemeClr val="tx2"/>
              </a:solidFill>
            </a:rPr>
            <a:t>u de installaties in deze steeds strenger wordende verplichting  </a:t>
          </a:r>
          <a:r>
            <a:rPr lang="nl-BE" sz="1800" b="1">
              <a:solidFill>
                <a:schemeClr val="tx2"/>
              </a:solidFill>
            </a:rPr>
            <a:t>in dienst </a:t>
          </a:r>
          <a:r>
            <a:rPr lang="nl-BE" sz="1800">
              <a:solidFill>
                <a:schemeClr val="tx2"/>
              </a:solidFill>
            </a:rPr>
            <a:t>moet nemen.</a:t>
          </a:r>
        </a:p>
        <a:p>
          <a:endParaRPr lang="nl-NL" sz="1800">
            <a:solidFill>
              <a:schemeClr val="tx2"/>
            </a:solidFill>
          </a:endParaRPr>
        </a:p>
        <a:p>
          <a:endParaRPr lang="nl-NL" sz="1800">
            <a:solidFill>
              <a:schemeClr val="tx2"/>
            </a:solidFill>
          </a:endParaRP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NL" sz="1800">
              <a:solidFill>
                <a:schemeClr val="tx2"/>
              </a:solidFill>
            </a:rPr>
            <a:t>Welk </a:t>
          </a:r>
          <a:r>
            <a:rPr lang="nl-NL" sz="1800" b="1">
              <a:solidFill>
                <a:schemeClr val="tx2"/>
              </a:solidFill>
            </a:rPr>
            <a:t>piekvermogen PV </a:t>
          </a:r>
          <a:r>
            <a:rPr lang="nl-NL" sz="1800">
              <a:solidFill>
                <a:schemeClr val="tx2"/>
              </a:solidFill>
            </a:rPr>
            <a:t>tegen die data plaatsen? </a:t>
          </a:r>
        </a:p>
        <a:p>
          <a:r>
            <a:rPr lang="nl-NL" sz="1800">
              <a:solidFill>
                <a:schemeClr val="tx2"/>
              </a:solidFill>
            </a:rPr>
            <a:t>- Op basis van de </a:t>
          </a:r>
          <a:r>
            <a:rPr lang="nl-NL" sz="1800" b="1">
              <a:solidFill>
                <a:schemeClr val="tx2"/>
              </a:solidFill>
            </a:rPr>
            <a:t>horizontale dakoppervlakte </a:t>
          </a:r>
          <a:r>
            <a:rPr lang="nl-NL" sz="1800">
              <a:solidFill>
                <a:schemeClr val="tx2"/>
              </a:solidFill>
            </a:rPr>
            <a:t>van de gebouwen aangesloten op het afnamepunt dat de geldende afnamedrempel overschrijdt. </a:t>
          </a:r>
        </a:p>
        <a:p>
          <a:r>
            <a:rPr lang="nl-BE" sz="1800">
              <a:solidFill>
                <a:schemeClr val="tx2"/>
              </a:solidFill>
            </a:rPr>
            <a:t>- Zijn er </a:t>
          </a:r>
          <a:r>
            <a:rPr lang="nl-BE" sz="1800" b="1">
              <a:solidFill>
                <a:schemeClr val="tx2"/>
              </a:solidFill>
            </a:rPr>
            <a:t>aftopregels </a:t>
          </a:r>
          <a:r>
            <a:rPr lang="nl-BE" sz="1800">
              <a:solidFill>
                <a:schemeClr val="tx2"/>
              </a:solidFill>
            </a:rPr>
            <a:t>van toepassing?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kern="1200">
              <a:solidFill>
                <a:srgbClr val="105269"/>
              </a:solidFill>
              <a:latin typeface="Calibri"/>
              <a:ea typeface="+mn-ea"/>
              <a:cs typeface="+mn-cs"/>
            </a:rPr>
            <a:t>Evalueer je opties. </a:t>
          </a:r>
        </a:p>
        <a:p>
          <a:r>
            <a:rPr lang="nl-BE" sz="1800" kern="1200">
              <a:solidFill>
                <a:srgbClr val="105269"/>
              </a:solidFill>
              <a:latin typeface="Calibri"/>
              <a:ea typeface="+mn-ea"/>
              <a:cs typeface="+mn-cs"/>
            </a:rPr>
            <a:t>Kies met welke optie </a:t>
          </a:r>
          <a:r>
            <a:rPr lang="nl-BE" sz="1800" b="1" kern="1200">
              <a:solidFill>
                <a:srgbClr val="105269"/>
              </a:solidFill>
              <a:latin typeface="Calibri"/>
              <a:ea typeface="+mn-ea"/>
              <a:cs typeface="+mn-cs"/>
            </a:rPr>
            <a:t>u per stap van het </a:t>
          </a:r>
          <a:r>
            <a:rPr lang="nl-BE" sz="1800" b="1" kern="1200" err="1">
              <a:solidFill>
                <a:srgbClr val="105269"/>
              </a:solidFill>
              <a:latin typeface="Calibri"/>
              <a:ea typeface="+mn-ea"/>
              <a:cs typeface="+mn-cs"/>
            </a:rPr>
            <a:t>verstrengingspad</a:t>
          </a:r>
          <a:r>
            <a:rPr lang="nl-BE" sz="1800" b="1" kern="1200">
              <a:solidFill>
                <a:srgbClr val="105269"/>
              </a:solidFill>
              <a:latin typeface="Calibri"/>
              <a:ea typeface="+mn-ea"/>
              <a:cs typeface="+mn-cs"/>
            </a:rPr>
            <a:t> </a:t>
          </a:r>
          <a:r>
            <a:rPr lang="nl-BE" sz="1800" kern="1200">
              <a:solidFill>
                <a:srgbClr val="105269"/>
              </a:solidFill>
              <a:latin typeface="Calibri"/>
              <a:ea typeface="+mn-ea"/>
              <a:cs typeface="+mn-cs"/>
            </a:rPr>
            <a:t>wil voldoen? </a:t>
          </a:r>
          <a:endParaRPr lang="nl-BE" sz="1800" kern="120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460ED2F-6E22-4AE0-BCFA-362BEE474BAE}">
      <dgm:prSet custT="1"/>
      <dgm:spPr/>
      <dgm:t>
        <a:bodyPr/>
        <a:lstStyle/>
        <a:p>
          <a:r>
            <a:rPr lang="nl-BE" sz="1800" kern="1200">
              <a:solidFill>
                <a:srgbClr val="105269"/>
              </a:solidFill>
              <a:latin typeface="Calibri"/>
              <a:ea typeface="+mn-ea"/>
              <a:cs typeface="+mn-cs"/>
            </a:rPr>
            <a:t>Kijk daarbij ook de </a:t>
          </a:r>
          <a:r>
            <a:rPr lang="nl-BE" sz="1800" b="1" kern="1200">
              <a:solidFill>
                <a:srgbClr val="105269"/>
              </a:solidFill>
              <a:latin typeface="Calibri"/>
              <a:ea typeface="+mn-ea"/>
              <a:cs typeface="+mn-cs"/>
            </a:rPr>
            <a:t>specifieke voorwaarden </a:t>
          </a:r>
          <a:r>
            <a:rPr lang="nl-BE" sz="1800" b="0" kern="1200">
              <a:solidFill>
                <a:srgbClr val="105269"/>
              </a:solidFill>
              <a:latin typeface="Calibri"/>
              <a:ea typeface="+mn-ea"/>
              <a:cs typeface="+mn-cs"/>
            </a:rPr>
            <a:t>per optie na. </a:t>
          </a:r>
        </a:p>
      </dgm:t>
    </dgm:pt>
    <dgm:pt modelId="{FD62C1D0-4253-4E10-931D-93B21872BF13}" type="parTrans" cxnId="{A1DFBF79-67D0-4900-B66F-0A0441163CBD}">
      <dgm:prSet/>
      <dgm:spPr/>
      <dgm:t>
        <a:bodyPr/>
        <a:lstStyle/>
        <a:p>
          <a:endParaRPr lang="nl-BE"/>
        </a:p>
      </dgm:t>
    </dgm:pt>
    <dgm:pt modelId="{9511954E-9ADA-4FDF-A1E7-9EFE168400D9}" type="sibTrans" cxnId="{A1DFBF79-67D0-4900-B66F-0A0441163CBD}">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a:solidFill>
          <a:srgbClr val="FFFF00"/>
        </a:solidFill>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36BE9605-7DFE-4135-854A-9EE1234B4A70}" type="presOf" srcId="{9460ED2F-6E22-4AE0-BCFA-362BEE474BAE}" destId="{1C1DF59E-1E43-4DC3-A1AE-59C95DE0F419}" srcOrd="0" destOrd="1" presId="urn:microsoft.com/office/officeart/2008/layout/IncreasingCircleProcess"/>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6FABB457-AF90-4823-8115-58B14436BB18}" srcId="{0F21B53F-6487-4240-AA38-E5687C707359}" destId="{34E78DE6-047A-4B43-9CA8-62A7E6FAFB21}" srcOrd="0" destOrd="0" parTransId="{BDB08B11-3385-4C4C-8D84-07A640AE01E3}" sibTransId="{F427B55B-77A9-4DEB-A6A6-94F78A4CA05B}"/>
    <dgm:cxn modelId="{A1DFBF79-67D0-4900-B66F-0A0441163CBD}" srcId="{0F21B53F-6487-4240-AA38-E5687C707359}" destId="{9460ED2F-6E22-4AE0-BCFA-362BEE474BAE}" srcOrd="1" destOrd="0" parTransId="{FD62C1D0-4253-4E10-931D-93B21872BF13}" sibTransId="{9511954E-9ADA-4FDF-A1E7-9EFE168400D9}"/>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BE" sz="1800">
              <a:solidFill>
                <a:schemeClr val="tx2"/>
              </a:solidFill>
            </a:rPr>
            <a:t>Kijk na tegen welke </a:t>
          </a:r>
          <a:r>
            <a:rPr lang="nl-BE" sz="1800" b="1">
              <a:solidFill>
                <a:schemeClr val="tx2"/>
              </a:solidFill>
            </a:rPr>
            <a:t>uiterlijke data </a:t>
          </a:r>
          <a:r>
            <a:rPr lang="nl-BE" sz="1800">
              <a:solidFill>
                <a:schemeClr val="tx2"/>
              </a:solidFill>
            </a:rPr>
            <a:t>u de installaties in deze steeds strenger wordende verplichting  </a:t>
          </a:r>
          <a:r>
            <a:rPr lang="nl-BE" sz="1800" b="1">
              <a:solidFill>
                <a:schemeClr val="tx2"/>
              </a:solidFill>
            </a:rPr>
            <a:t>in dienst </a:t>
          </a:r>
          <a:r>
            <a:rPr lang="nl-BE" sz="1800">
              <a:solidFill>
                <a:schemeClr val="tx2"/>
              </a:solidFill>
            </a:rPr>
            <a:t>moet nemen</a:t>
          </a:r>
          <a:endParaRPr lang="nl-NL" sz="1800">
            <a:solidFill>
              <a:schemeClr val="tx2"/>
            </a:solidFill>
          </a:endParaRPr>
        </a:p>
        <a:p>
          <a:endParaRPr lang="nl-NL" sz="1800">
            <a:solidFill>
              <a:schemeClr val="tx2"/>
            </a:solidFill>
          </a:endParaRP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NL" sz="1800">
              <a:solidFill>
                <a:schemeClr val="tx2"/>
              </a:solidFill>
            </a:rPr>
            <a:t>Welk </a:t>
          </a:r>
          <a:r>
            <a:rPr lang="nl-NL" sz="1800" b="1">
              <a:solidFill>
                <a:schemeClr val="tx2"/>
              </a:solidFill>
            </a:rPr>
            <a:t>piekvermogen PV </a:t>
          </a:r>
          <a:r>
            <a:rPr lang="nl-NL" sz="1800">
              <a:solidFill>
                <a:schemeClr val="tx2"/>
              </a:solidFill>
            </a:rPr>
            <a:t>tegen die data plaatsen?</a:t>
          </a:r>
        </a:p>
        <a:p>
          <a:r>
            <a:rPr lang="nl-NL" sz="1800">
              <a:solidFill>
                <a:schemeClr val="tx2"/>
              </a:solidFill>
            </a:rPr>
            <a:t>- Op basis van de </a:t>
          </a:r>
          <a:r>
            <a:rPr lang="nl-NL" sz="1800" b="1">
              <a:solidFill>
                <a:schemeClr val="tx2"/>
              </a:solidFill>
            </a:rPr>
            <a:t>horizontale dakoppervlakte </a:t>
          </a:r>
          <a:r>
            <a:rPr lang="nl-NL" sz="1800">
              <a:solidFill>
                <a:schemeClr val="tx2"/>
              </a:solidFill>
            </a:rPr>
            <a:t>van de gebouwen aangesloten op het afnamepunt dat de geldende afnamedrempel overschrijdt. </a:t>
          </a:r>
        </a:p>
        <a:p>
          <a:r>
            <a:rPr lang="nl-BE" sz="1800">
              <a:solidFill>
                <a:schemeClr val="tx2"/>
              </a:solidFill>
            </a:rPr>
            <a:t>- Zijn er </a:t>
          </a:r>
          <a:r>
            <a:rPr lang="nl-BE" sz="1800" b="1">
              <a:solidFill>
                <a:schemeClr val="tx2"/>
              </a:solidFill>
            </a:rPr>
            <a:t>aftopregels </a:t>
          </a:r>
          <a:r>
            <a:rPr lang="nl-BE" sz="1800">
              <a:solidFill>
                <a:schemeClr val="tx2"/>
              </a:solidFill>
            </a:rPr>
            <a:t>van toepassing?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kern="1200">
              <a:solidFill>
                <a:srgbClr val="105269"/>
              </a:solidFill>
              <a:latin typeface="Calibri"/>
              <a:ea typeface="+mn-ea"/>
              <a:cs typeface="+mn-cs"/>
            </a:rPr>
            <a:t>Evalueer je opties. </a:t>
          </a:r>
        </a:p>
        <a:p>
          <a:r>
            <a:rPr lang="nl-BE" sz="1800" kern="1200">
              <a:solidFill>
                <a:srgbClr val="105269"/>
              </a:solidFill>
              <a:latin typeface="Calibri"/>
              <a:ea typeface="+mn-ea"/>
              <a:cs typeface="+mn-cs"/>
            </a:rPr>
            <a:t>Kies met welke optie </a:t>
          </a:r>
          <a:r>
            <a:rPr lang="nl-BE" sz="1800" b="1" kern="1200">
              <a:solidFill>
                <a:srgbClr val="105269"/>
              </a:solidFill>
              <a:latin typeface="Calibri"/>
              <a:ea typeface="+mn-ea"/>
              <a:cs typeface="+mn-cs"/>
            </a:rPr>
            <a:t>u per stap van het </a:t>
          </a:r>
          <a:r>
            <a:rPr lang="nl-BE" sz="1800" b="1" kern="1200" err="1">
              <a:solidFill>
                <a:srgbClr val="105269"/>
              </a:solidFill>
              <a:latin typeface="Calibri"/>
              <a:ea typeface="+mn-ea"/>
              <a:cs typeface="+mn-cs"/>
            </a:rPr>
            <a:t>verstrengingspad</a:t>
          </a:r>
          <a:r>
            <a:rPr lang="nl-BE" sz="1800" b="1" kern="1200">
              <a:solidFill>
                <a:srgbClr val="105269"/>
              </a:solidFill>
              <a:latin typeface="Calibri"/>
              <a:ea typeface="+mn-ea"/>
              <a:cs typeface="+mn-cs"/>
            </a:rPr>
            <a:t> </a:t>
          </a:r>
          <a:r>
            <a:rPr lang="nl-BE" sz="1800" kern="1200">
              <a:solidFill>
                <a:srgbClr val="105269"/>
              </a:solidFill>
              <a:latin typeface="Calibri"/>
              <a:ea typeface="+mn-ea"/>
              <a:cs typeface="+mn-cs"/>
            </a:rPr>
            <a:t>wil voldoen? </a:t>
          </a:r>
          <a:endParaRPr lang="nl-BE" sz="1800" kern="120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460ED2F-6E22-4AE0-BCFA-362BEE474BAE}">
      <dgm:prSet custT="1"/>
      <dgm:spPr/>
      <dgm:t>
        <a:bodyPr/>
        <a:lstStyle/>
        <a:p>
          <a:r>
            <a:rPr lang="nl-BE" sz="1800" kern="1200">
              <a:solidFill>
                <a:srgbClr val="105269"/>
              </a:solidFill>
              <a:latin typeface="Calibri"/>
              <a:ea typeface="+mn-ea"/>
              <a:cs typeface="+mn-cs"/>
            </a:rPr>
            <a:t>Kijk daarbij ook de </a:t>
          </a:r>
          <a:r>
            <a:rPr lang="nl-BE" sz="1800" b="1" kern="1200">
              <a:solidFill>
                <a:srgbClr val="105269"/>
              </a:solidFill>
              <a:latin typeface="Calibri"/>
              <a:ea typeface="+mn-ea"/>
              <a:cs typeface="+mn-cs"/>
            </a:rPr>
            <a:t>specifieke voorwaarden </a:t>
          </a:r>
          <a:r>
            <a:rPr lang="nl-BE" sz="1800" b="0" kern="1200">
              <a:solidFill>
                <a:srgbClr val="105269"/>
              </a:solidFill>
              <a:latin typeface="Calibri"/>
              <a:ea typeface="+mn-ea"/>
              <a:cs typeface="+mn-cs"/>
            </a:rPr>
            <a:t>per optie na. </a:t>
          </a:r>
        </a:p>
      </dgm:t>
    </dgm:pt>
    <dgm:pt modelId="{FD62C1D0-4253-4E10-931D-93B21872BF13}" type="parTrans" cxnId="{A1DFBF79-67D0-4900-B66F-0A0441163CBD}">
      <dgm:prSet/>
      <dgm:spPr/>
      <dgm:t>
        <a:bodyPr/>
        <a:lstStyle/>
        <a:p>
          <a:endParaRPr lang="nl-BE"/>
        </a:p>
      </dgm:t>
    </dgm:pt>
    <dgm:pt modelId="{9511954E-9ADA-4FDF-A1E7-9EFE168400D9}" type="sibTrans" cxnId="{A1DFBF79-67D0-4900-B66F-0A0441163CBD}">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a:solidFill>
          <a:srgbClr val="FFFF00"/>
        </a:solidFill>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36BE9605-7DFE-4135-854A-9EE1234B4A70}" type="presOf" srcId="{9460ED2F-6E22-4AE0-BCFA-362BEE474BAE}" destId="{1C1DF59E-1E43-4DC3-A1AE-59C95DE0F419}" srcOrd="0" destOrd="1" presId="urn:microsoft.com/office/officeart/2008/layout/IncreasingCircleProcess"/>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6FABB457-AF90-4823-8115-58B14436BB18}" srcId="{0F21B53F-6487-4240-AA38-E5687C707359}" destId="{34E78DE6-047A-4B43-9CA8-62A7E6FAFB21}" srcOrd="0" destOrd="0" parTransId="{BDB08B11-3385-4C4C-8D84-07A640AE01E3}" sibTransId="{F427B55B-77A9-4DEB-A6A6-94F78A4CA05B}"/>
    <dgm:cxn modelId="{A1DFBF79-67D0-4900-B66F-0A0441163CBD}" srcId="{0F21B53F-6487-4240-AA38-E5687C707359}" destId="{9460ED2F-6E22-4AE0-BCFA-362BEE474BAE}" srcOrd="1" destOrd="0" parTransId="{FD62C1D0-4253-4E10-931D-93B21872BF13}" sibTransId="{9511954E-9ADA-4FDF-A1E7-9EFE168400D9}"/>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D6F08B-8DF3-4E8E-9DF5-C2EE4A25731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nl-BE"/>
        </a:p>
      </dgm:t>
    </dgm:pt>
    <dgm:pt modelId="{7F0313C0-B4A8-497A-8A94-033B18D3B256}">
      <dgm:prSet phldrT="[Tekst]"/>
      <dgm:spPr/>
      <dgm:t>
        <a:bodyPr/>
        <a:lstStyle/>
        <a:p>
          <a:r>
            <a:rPr lang="nl-NL">
              <a:solidFill>
                <a:schemeClr val="tx2"/>
              </a:solidFill>
            </a:rPr>
            <a:t>1.</a:t>
          </a:r>
          <a:r>
            <a:rPr lang="nl-NL"/>
            <a:t> </a:t>
          </a:r>
          <a:endParaRPr lang="nl-BE"/>
        </a:p>
      </dgm:t>
    </dgm:pt>
    <dgm:pt modelId="{383ABC78-31CD-4683-82A5-21F13D26CEB7}" type="parTrans" cxnId="{DEB1EEBF-051A-4CAA-9BF7-A89C0EBA18AB}">
      <dgm:prSet/>
      <dgm:spPr/>
      <dgm:t>
        <a:bodyPr/>
        <a:lstStyle/>
        <a:p>
          <a:endParaRPr lang="nl-BE"/>
        </a:p>
      </dgm:t>
    </dgm:pt>
    <dgm:pt modelId="{1DBF1B8F-2F35-46B2-8A9B-7849CE2CB0F2}" type="sibTrans" cxnId="{DEB1EEBF-051A-4CAA-9BF7-A89C0EBA18AB}">
      <dgm:prSet/>
      <dgm:spPr/>
      <dgm:t>
        <a:bodyPr/>
        <a:lstStyle/>
        <a:p>
          <a:endParaRPr lang="nl-BE"/>
        </a:p>
      </dgm:t>
    </dgm:pt>
    <dgm:pt modelId="{F0260D48-79BB-48BE-82AE-7B6F52B8E429}">
      <dgm:prSet/>
      <dgm:spPr/>
      <dgm:t>
        <a:bodyPr/>
        <a:lstStyle/>
        <a:p>
          <a:r>
            <a:rPr lang="nl-BE">
              <a:solidFill>
                <a:schemeClr val="tx2"/>
              </a:solidFill>
            </a:rPr>
            <a:t>2.</a:t>
          </a:r>
          <a:r>
            <a:rPr lang="nl-BE"/>
            <a:t> </a:t>
          </a:r>
        </a:p>
      </dgm:t>
    </dgm:pt>
    <dgm:pt modelId="{7EBE9206-B968-4910-9AB2-09335EB39110}" type="parTrans" cxnId="{4D8DBE35-4EF2-4FE0-BDD9-81A6914DC89E}">
      <dgm:prSet/>
      <dgm:spPr/>
      <dgm:t>
        <a:bodyPr/>
        <a:lstStyle/>
        <a:p>
          <a:endParaRPr lang="nl-BE"/>
        </a:p>
      </dgm:t>
    </dgm:pt>
    <dgm:pt modelId="{0BEE68E3-374C-4E28-9566-78C5265611ED}" type="sibTrans" cxnId="{4D8DBE35-4EF2-4FE0-BDD9-81A6914DC89E}">
      <dgm:prSet/>
      <dgm:spPr/>
      <dgm:t>
        <a:bodyPr/>
        <a:lstStyle/>
        <a:p>
          <a:endParaRPr lang="nl-BE"/>
        </a:p>
      </dgm:t>
    </dgm:pt>
    <dgm:pt modelId="{0F21B53F-6487-4240-AA38-E5687C707359}">
      <dgm:prSet/>
      <dgm:spPr/>
      <dgm:t>
        <a:bodyPr/>
        <a:lstStyle/>
        <a:p>
          <a:r>
            <a:rPr lang="nl-BE">
              <a:solidFill>
                <a:schemeClr val="tx2"/>
              </a:solidFill>
            </a:rPr>
            <a:t>3.</a:t>
          </a:r>
        </a:p>
      </dgm:t>
    </dgm:pt>
    <dgm:pt modelId="{2FC98BE9-709E-4E2E-ABB3-06AFB208C967}" type="parTrans" cxnId="{1EC395A1-6A2C-453E-BFAD-7569182DF553}">
      <dgm:prSet/>
      <dgm:spPr/>
      <dgm:t>
        <a:bodyPr/>
        <a:lstStyle/>
        <a:p>
          <a:endParaRPr lang="nl-BE"/>
        </a:p>
      </dgm:t>
    </dgm:pt>
    <dgm:pt modelId="{E697E389-9246-485C-83C3-8937B906AAF0}" type="sibTrans" cxnId="{1EC395A1-6A2C-453E-BFAD-7569182DF553}">
      <dgm:prSet/>
      <dgm:spPr/>
      <dgm:t>
        <a:bodyPr/>
        <a:lstStyle/>
        <a:p>
          <a:endParaRPr lang="nl-BE"/>
        </a:p>
      </dgm:t>
    </dgm:pt>
    <dgm:pt modelId="{7B570407-501D-40A0-99A1-B57C9450EC82}">
      <dgm:prSet custT="1"/>
      <dgm:spPr/>
      <dgm:t>
        <a:bodyPr/>
        <a:lstStyle/>
        <a:p>
          <a:r>
            <a:rPr lang="nl-BE" sz="1800">
              <a:solidFill>
                <a:schemeClr val="tx2"/>
              </a:solidFill>
            </a:rPr>
            <a:t>Kijk na tegen welke </a:t>
          </a:r>
          <a:r>
            <a:rPr lang="nl-BE" sz="1800" b="1">
              <a:solidFill>
                <a:schemeClr val="tx2"/>
              </a:solidFill>
            </a:rPr>
            <a:t>uiterlijke data </a:t>
          </a:r>
          <a:r>
            <a:rPr lang="nl-BE" sz="1800">
              <a:solidFill>
                <a:schemeClr val="tx2"/>
              </a:solidFill>
            </a:rPr>
            <a:t>u de installaties in deze steeds strenger wordende verplichting  </a:t>
          </a:r>
          <a:r>
            <a:rPr lang="nl-BE" sz="1800" b="1">
              <a:solidFill>
                <a:schemeClr val="tx2"/>
              </a:solidFill>
            </a:rPr>
            <a:t>in dienst </a:t>
          </a:r>
          <a:r>
            <a:rPr lang="nl-BE" sz="1800">
              <a:solidFill>
                <a:schemeClr val="tx2"/>
              </a:solidFill>
            </a:rPr>
            <a:t>moet nemen</a:t>
          </a:r>
          <a:endParaRPr lang="nl-NL" sz="1800">
            <a:solidFill>
              <a:schemeClr val="tx2"/>
            </a:solidFill>
          </a:endParaRPr>
        </a:p>
        <a:p>
          <a:endParaRPr lang="nl-NL" sz="1800">
            <a:solidFill>
              <a:schemeClr val="tx2"/>
            </a:solidFill>
          </a:endParaRPr>
        </a:p>
      </dgm:t>
    </dgm:pt>
    <dgm:pt modelId="{8B2AF072-A357-403D-8BAD-210F055EBB56}" type="parTrans" cxnId="{D0771610-C143-4BE4-9E71-24ADB7203276}">
      <dgm:prSet/>
      <dgm:spPr/>
      <dgm:t>
        <a:bodyPr/>
        <a:lstStyle/>
        <a:p>
          <a:endParaRPr lang="nl-BE"/>
        </a:p>
      </dgm:t>
    </dgm:pt>
    <dgm:pt modelId="{AA10FD53-639C-4198-BFE3-4EFFABD343B9}" type="sibTrans" cxnId="{D0771610-C143-4BE4-9E71-24ADB7203276}">
      <dgm:prSet/>
      <dgm:spPr/>
      <dgm:t>
        <a:bodyPr/>
        <a:lstStyle/>
        <a:p>
          <a:endParaRPr lang="nl-BE"/>
        </a:p>
      </dgm:t>
    </dgm:pt>
    <dgm:pt modelId="{E3B9FD99-C07C-4E21-93AC-D2EDB4AE2C31}">
      <dgm:prSet custT="1"/>
      <dgm:spPr/>
      <dgm:t>
        <a:bodyPr/>
        <a:lstStyle/>
        <a:p>
          <a:r>
            <a:rPr lang="nl-NL" sz="1800">
              <a:solidFill>
                <a:schemeClr val="tx2"/>
              </a:solidFill>
            </a:rPr>
            <a:t>Welk </a:t>
          </a:r>
          <a:r>
            <a:rPr lang="nl-NL" sz="1800" b="1">
              <a:solidFill>
                <a:schemeClr val="tx2"/>
              </a:solidFill>
            </a:rPr>
            <a:t>piekvermogen PV </a:t>
          </a:r>
          <a:r>
            <a:rPr lang="nl-NL" sz="1800">
              <a:solidFill>
                <a:schemeClr val="tx2"/>
              </a:solidFill>
            </a:rPr>
            <a:t>tegen die data plaatsen?   </a:t>
          </a:r>
        </a:p>
      </dgm:t>
    </dgm:pt>
    <dgm:pt modelId="{7E83C822-771B-47C4-8BE8-4793837DAB7C}" type="parTrans" cxnId="{0943885D-AF20-410A-A478-B613304798D1}">
      <dgm:prSet/>
      <dgm:spPr/>
      <dgm:t>
        <a:bodyPr/>
        <a:lstStyle/>
        <a:p>
          <a:endParaRPr lang="nl-BE"/>
        </a:p>
      </dgm:t>
    </dgm:pt>
    <dgm:pt modelId="{0B4EB0D2-D2EE-4442-B4CE-F00E1D19FC87}" type="sibTrans" cxnId="{0943885D-AF20-410A-A478-B613304798D1}">
      <dgm:prSet/>
      <dgm:spPr/>
      <dgm:t>
        <a:bodyPr/>
        <a:lstStyle/>
        <a:p>
          <a:endParaRPr lang="nl-BE"/>
        </a:p>
      </dgm:t>
    </dgm:pt>
    <dgm:pt modelId="{34E78DE6-047A-4B43-9CA8-62A7E6FAFB21}">
      <dgm:prSet custT="1"/>
      <dgm:spPr/>
      <dgm:t>
        <a:bodyPr/>
        <a:lstStyle/>
        <a:p>
          <a:r>
            <a:rPr lang="nl-BE" sz="1800" kern="1200" dirty="0">
              <a:solidFill>
                <a:srgbClr val="105269"/>
              </a:solidFill>
              <a:latin typeface="Calibri"/>
              <a:ea typeface="+mn-ea"/>
              <a:cs typeface="+mn-cs"/>
            </a:rPr>
            <a:t>Evalueer je opties. </a:t>
          </a:r>
        </a:p>
        <a:p>
          <a:r>
            <a:rPr lang="nl-BE" sz="1800" kern="1200" dirty="0">
              <a:solidFill>
                <a:srgbClr val="105269"/>
              </a:solidFill>
              <a:latin typeface="Calibri"/>
              <a:ea typeface="+mn-ea"/>
              <a:cs typeface="+mn-cs"/>
            </a:rPr>
            <a:t>Kies met welke optie </a:t>
          </a:r>
          <a:r>
            <a:rPr lang="nl-BE" sz="1800" b="1" kern="1200" dirty="0">
              <a:solidFill>
                <a:srgbClr val="105269"/>
              </a:solidFill>
              <a:latin typeface="Calibri"/>
              <a:ea typeface="+mn-ea"/>
              <a:cs typeface="+mn-cs"/>
            </a:rPr>
            <a:t>u </a:t>
          </a:r>
          <a:r>
            <a:rPr lang="nl-BE" sz="1800" b="1" kern="1200" dirty="0">
              <a:solidFill>
                <a:srgbClr val="FF0000"/>
              </a:solidFill>
              <a:latin typeface="Calibri"/>
              <a:ea typeface="+mn-ea"/>
              <a:cs typeface="+mn-cs"/>
            </a:rPr>
            <a:t>per stap </a:t>
          </a:r>
          <a:r>
            <a:rPr lang="nl-BE" sz="1800" b="1" kern="1200" dirty="0">
              <a:solidFill>
                <a:srgbClr val="105269"/>
              </a:solidFill>
              <a:latin typeface="Calibri"/>
              <a:ea typeface="+mn-ea"/>
              <a:cs typeface="+mn-cs"/>
            </a:rPr>
            <a:t>van het verstrengingspad </a:t>
          </a:r>
          <a:r>
            <a:rPr lang="nl-BE" sz="1800" kern="1200" dirty="0">
              <a:solidFill>
                <a:srgbClr val="105269"/>
              </a:solidFill>
              <a:latin typeface="Calibri"/>
              <a:ea typeface="+mn-ea"/>
              <a:cs typeface="+mn-cs"/>
            </a:rPr>
            <a:t>wil voldoen? </a:t>
          </a:r>
          <a:endParaRPr lang="nl-BE" sz="1800" kern="1200" dirty="0">
            <a:solidFill>
              <a:schemeClr val="tx2"/>
            </a:solidFill>
          </a:endParaRPr>
        </a:p>
      </dgm:t>
    </dgm:pt>
    <dgm:pt modelId="{BDB08B11-3385-4C4C-8D84-07A640AE01E3}" type="parTrans" cxnId="{6FABB457-AF90-4823-8115-58B14436BB18}">
      <dgm:prSet/>
      <dgm:spPr/>
      <dgm:t>
        <a:bodyPr/>
        <a:lstStyle/>
        <a:p>
          <a:endParaRPr lang="nl-BE"/>
        </a:p>
      </dgm:t>
    </dgm:pt>
    <dgm:pt modelId="{F427B55B-77A9-4DEB-A6A6-94F78A4CA05B}" type="sibTrans" cxnId="{6FABB457-AF90-4823-8115-58B14436BB18}">
      <dgm:prSet/>
      <dgm:spPr/>
      <dgm:t>
        <a:bodyPr/>
        <a:lstStyle/>
        <a:p>
          <a:endParaRPr lang="nl-BE"/>
        </a:p>
      </dgm:t>
    </dgm:pt>
    <dgm:pt modelId="{9460ED2F-6E22-4AE0-BCFA-362BEE474BAE}">
      <dgm:prSet custT="1"/>
      <dgm:spPr/>
      <dgm:t>
        <a:bodyPr/>
        <a:lstStyle/>
        <a:p>
          <a:r>
            <a:rPr lang="nl-BE" sz="1800" kern="1200">
              <a:solidFill>
                <a:srgbClr val="105269"/>
              </a:solidFill>
              <a:latin typeface="Calibri"/>
              <a:ea typeface="+mn-ea"/>
              <a:cs typeface="+mn-cs"/>
            </a:rPr>
            <a:t>Kijk daarbij ook de </a:t>
          </a:r>
          <a:r>
            <a:rPr lang="nl-BE" sz="1800" b="1" kern="1200">
              <a:solidFill>
                <a:srgbClr val="105269"/>
              </a:solidFill>
              <a:latin typeface="Calibri"/>
              <a:ea typeface="+mn-ea"/>
              <a:cs typeface="+mn-cs"/>
            </a:rPr>
            <a:t>specifieke voorwaarden </a:t>
          </a:r>
          <a:r>
            <a:rPr lang="nl-BE" sz="1800" b="0" kern="1200">
              <a:solidFill>
                <a:srgbClr val="105269"/>
              </a:solidFill>
              <a:latin typeface="Calibri"/>
              <a:ea typeface="+mn-ea"/>
              <a:cs typeface="+mn-cs"/>
            </a:rPr>
            <a:t>per optie na. </a:t>
          </a:r>
        </a:p>
      </dgm:t>
    </dgm:pt>
    <dgm:pt modelId="{FD62C1D0-4253-4E10-931D-93B21872BF13}" type="parTrans" cxnId="{A1DFBF79-67D0-4900-B66F-0A0441163CBD}">
      <dgm:prSet/>
      <dgm:spPr/>
      <dgm:t>
        <a:bodyPr/>
        <a:lstStyle/>
        <a:p>
          <a:endParaRPr lang="nl-BE"/>
        </a:p>
      </dgm:t>
    </dgm:pt>
    <dgm:pt modelId="{9511954E-9ADA-4FDF-A1E7-9EFE168400D9}" type="sibTrans" cxnId="{A1DFBF79-67D0-4900-B66F-0A0441163CBD}">
      <dgm:prSet/>
      <dgm:spPr/>
      <dgm:t>
        <a:bodyPr/>
        <a:lstStyle/>
        <a:p>
          <a:endParaRPr lang="nl-BE"/>
        </a:p>
      </dgm:t>
    </dgm:pt>
    <dgm:pt modelId="{636C506D-F730-4FBA-8209-EFBF3C512B90}" type="pres">
      <dgm:prSet presAssocID="{CED6F08B-8DF3-4E8E-9DF5-C2EE4A257311}" presName="Name0" presStyleCnt="0">
        <dgm:presLayoutVars>
          <dgm:chMax val="7"/>
          <dgm:chPref val="7"/>
          <dgm:dir/>
          <dgm:animOne val="branch"/>
          <dgm:animLvl val="lvl"/>
        </dgm:presLayoutVars>
      </dgm:prSet>
      <dgm:spPr/>
    </dgm:pt>
    <dgm:pt modelId="{88FE64E9-2148-4665-AD79-674FC4C18CEA}" type="pres">
      <dgm:prSet presAssocID="{7F0313C0-B4A8-497A-8A94-033B18D3B256}" presName="composite" presStyleCnt="0"/>
      <dgm:spPr/>
    </dgm:pt>
    <dgm:pt modelId="{4A2B912B-A7D9-4AC0-B396-E8421BEE5879}" type="pres">
      <dgm:prSet presAssocID="{7F0313C0-B4A8-497A-8A94-033B18D3B256}" presName="BackAccent" presStyleLbl="bgShp" presStyleIdx="0" presStyleCnt="3"/>
      <dgm:spPr/>
    </dgm:pt>
    <dgm:pt modelId="{B278E949-F81B-4FF1-9638-845FEABE6280}" type="pres">
      <dgm:prSet presAssocID="{7F0313C0-B4A8-497A-8A94-033B18D3B256}" presName="Accent" presStyleLbl="alignNode1" presStyleIdx="0" presStyleCnt="3"/>
      <dgm:spPr/>
    </dgm:pt>
    <dgm:pt modelId="{E9B57DED-4308-418E-B67C-2C55E8E0FD4A}" type="pres">
      <dgm:prSet presAssocID="{7F0313C0-B4A8-497A-8A94-033B18D3B256}" presName="Child" presStyleLbl="revTx" presStyleIdx="0" presStyleCnt="6">
        <dgm:presLayoutVars>
          <dgm:chMax val="0"/>
          <dgm:chPref val="0"/>
          <dgm:bulletEnabled val="1"/>
        </dgm:presLayoutVars>
      </dgm:prSet>
      <dgm:spPr/>
    </dgm:pt>
    <dgm:pt modelId="{1BF52065-53B7-4630-A84F-54F2996BB15A}" type="pres">
      <dgm:prSet presAssocID="{7F0313C0-B4A8-497A-8A94-033B18D3B256}" presName="Parent" presStyleLbl="revTx" presStyleIdx="1" presStyleCnt="6">
        <dgm:presLayoutVars>
          <dgm:chMax val="1"/>
          <dgm:chPref val="1"/>
          <dgm:bulletEnabled val="1"/>
        </dgm:presLayoutVars>
      </dgm:prSet>
      <dgm:spPr/>
    </dgm:pt>
    <dgm:pt modelId="{49A7A256-9D44-41A8-842C-93B21650DD31}" type="pres">
      <dgm:prSet presAssocID="{1DBF1B8F-2F35-46B2-8A9B-7849CE2CB0F2}" presName="sibTrans" presStyleCnt="0"/>
      <dgm:spPr/>
    </dgm:pt>
    <dgm:pt modelId="{D17F3667-7F62-4E1C-BD10-304628DE7C79}" type="pres">
      <dgm:prSet presAssocID="{F0260D48-79BB-48BE-82AE-7B6F52B8E429}" presName="composite" presStyleCnt="0"/>
      <dgm:spPr/>
    </dgm:pt>
    <dgm:pt modelId="{D3D7979F-545B-4953-8074-F90826E94C90}" type="pres">
      <dgm:prSet presAssocID="{F0260D48-79BB-48BE-82AE-7B6F52B8E429}" presName="BackAccent" presStyleLbl="bgShp" presStyleIdx="1" presStyleCnt="3"/>
      <dgm:spPr/>
    </dgm:pt>
    <dgm:pt modelId="{E15B29E5-1137-427E-9330-B2CEAA6DC1A3}" type="pres">
      <dgm:prSet presAssocID="{F0260D48-79BB-48BE-82AE-7B6F52B8E429}" presName="Accent" presStyleLbl="alignNode1" presStyleIdx="1" presStyleCnt="3"/>
      <dgm:spPr/>
    </dgm:pt>
    <dgm:pt modelId="{6C541988-72E7-4927-AC33-8CF284F12AB4}" type="pres">
      <dgm:prSet presAssocID="{F0260D48-79BB-48BE-82AE-7B6F52B8E429}" presName="Child" presStyleLbl="revTx" presStyleIdx="2" presStyleCnt="6">
        <dgm:presLayoutVars>
          <dgm:chMax val="0"/>
          <dgm:chPref val="0"/>
          <dgm:bulletEnabled val="1"/>
        </dgm:presLayoutVars>
      </dgm:prSet>
      <dgm:spPr/>
    </dgm:pt>
    <dgm:pt modelId="{69335E88-7D22-4F3A-9E5F-200EA168CFD9}" type="pres">
      <dgm:prSet presAssocID="{F0260D48-79BB-48BE-82AE-7B6F52B8E429}" presName="Parent" presStyleLbl="revTx" presStyleIdx="3" presStyleCnt="6">
        <dgm:presLayoutVars>
          <dgm:chMax val="1"/>
          <dgm:chPref val="1"/>
          <dgm:bulletEnabled val="1"/>
        </dgm:presLayoutVars>
      </dgm:prSet>
      <dgm:spPr/>
    </dgm:pt>
    <dgm:pt modelId="{C2C9506E-B361-409B-93DB-0193DBC939ED}" type="pres">
      <dgm:prSet presAssocID="{0BEE68E3-374C-4E28-9566-78C5265611ED}" presName="sibTrans" presStyleCnt="0"/>
      <dgm:spPr/>
    </dgm:pt>
    <dgm:pt modelId="{3BEDECE9-B841-4082-86B7-58668CCD6CE8}" type="pres">
      <dgm:prSet presAssocID="{0F21B53F-6487-4240-AA38-E5687C707359}" presName="composite" presStyleCnt="0"/>
      <dgm:spPr/>
    </dgm:pt>
    <dgm:pt modelId="{1A152D92-BF89-4EFD-A08C-AF110D1CD0C1}" type="pres">
      <dgm:prSet presAssocID="{0F21B53F-6487-4240-AA38-E5687C707359}" presName="BackAccent" presStyleLbl="bgShp" presStyleIdx="2" presStyleCnt="3"/>
      <dgm:spPr/>
    </dgm:pt>
    <dgm:pt modelId="{35339487-9FB4-4527-8B49-3A5FD7FF4B16}" type="pres">
      <dgm:prSet presAssocID="{0F21B53F-6487-4240-AA38-E5687C707359}" presName="Accent" presStyleLbl="alignNode1" presStyleIdx="2" presStyleCnt="3"/>
      <dgm:spPr>
        <a:solidFill>
          <a:srgbClr val="FFFF00"/>
        </a:solidFill>
      </dgm:spPr>
    </dgm:pt>
    <dgm:pt modelId="{1C1DF59E-1E43-4DC3-A1AE-59C95DE0F419}" type="pres">
      <dgm:prSet presAssocID="{0F21B53F-6487-4240-AA38-E5687C707359}" presName="Child" presStyleLbl="revTx" presStyleIdx="4" presStyleCnt="6">
        <dgm:presLayoutVars>
          <dgm:chMax val="0"/>
          <dgm:chPref val="0"/>
          <dgm:bulletEnabled val="1"/>
        </dgm:presLayoutVars>
      </dgm:prSet>
      <dgm:spPr/>
    </dgm:pt>
    <dgm:pt modelId="{2276070F-86D2-4EAF-8F5A-C6A75F140499}" type="pres">
      <dgm:prSet presAssocID="{0F21B53F-6487-4240-AA38-E5687C707359}" presName="Parent" presStyleLbl="revTx" presStyleIdx="5" presStyleCnt="6">
        <dgm:presLayoutVars>
          <dgm:chMax val="1"/>
          <dgm:chPref val="1"/>
          <dgm:bulletEnabled val="1"/>
        </dgm:presLayoutVars>
      </dgm:prSet>
      <dgm:spPr/>
    </dgm:pt>
  </dgm:ptLst>
  <dgm:cxnLst>
    <dgm:cxn modelId="{36BE9605-7DFE-4135-854A-9EE1234B4A70}" type="presOf" srcId="{9460ED2F-6E22-4AE0-BCFA-362BEE474BAE}" destId="{1C1DF59E-1E43-4DC3-A1AE-59C95DE0F419}" srcOrd="0" destOrd="1" presId="urn:microsoft.com/office/officeart/2008/layout/IncreasingCircleProcess"/>
    <dgm:cxn modelId="{D0771610-C143-4BE4-9E71-24ADB7203276}" srcId="{7F0313C0-B4A8-497A-8A94-033B18D3B256}" destId="{7B570407-501D-40A0-99A1-B57C9450EC82}" srcOrd="0" destOrd="0" parTransId="{8B2AF072-A357-403D-8BAD-210F055EBB56}" sibTransId="{AA10FD53-639C-4198-BFE3-4EFFABD343B9}"/>
    <dgm:cxn modelId="{4D8DBE35-4EF2-4FE0-BDD9-81A6914DC89E}" srcId="{CED6F08B-8DF3-4E8E-9DF5-C2EE4A257311}" destId="{F0260D48-79BB-48BE-82AE-7B6F52B8E429}" srcOrd="1" destOrd="0" parTransId="{7EBE9206-B968-4910-9AB2-09335EB39110}" sibTransId="{0BEE68E3-374C-4E28-9566-78C5265611ED}"/>
    <dgm:cxn modelId="{8479DC5B-790D-467F-BAAC-8F0229DF20AD}" type="presOf" srcId="{34E78DE6-047A-4B43-9CA8-62A7E6FAFB21}" destId="{1C1DF59E-1E43-4DC3-A1AE-59C95DE0F419}" srcOrd="0" destOrd="0" presId="urn:microsoft.com/office/officeart/2008/layout/IncreasingCircleProcess"/>
    <dgm:cxn modelId="{0943885D-AF20-410A-A478-B613304798D1}" srcId="{F0260D48-79BB-48BE-82AE-7B6F52B8E429}" destId="{E3B9FD99-C07C-4E21-93AC-D2EDB4AE2C31}" srcOrd="0" destOrd="0" parTransId="{7E83C822-771B-47C4-8BE8-4793837DAB7C}" sibTransId="{0B4EB0D2-D2EE-4442-B4CE-F00E1D19FC87}"/>
    <dgm:cxn modelId="{6FABB457-AF90-4823-8115-58B14436BB18}" srcId="{0F21B53F-6487-4240-AA38-E5687C707359}" destId="{34E78DE6-047A-4B43-9CA8-62A7E6FAFB21}" srcOrd="0" destOrd="0" parTransId="{BDB08B11-3385-4C4C-8D84-07A640AE01E3}" sibTransId="{F427B55B-77A9-4DEB-A6A6-94F78A4CA05B}"/>
    <dgm:cxn modelId="{A1DFBF79-67D0-4900-B66F-0A0441163CBD}" srcId="{0F21B53F-6487-4240-AA38-E5687C707359}" destId="{9460ED2F-6E22-4AE0-BCFA-362BEE474BAE}" srcOrd="1" destOrd="0" parTransId="{FD62C1D0-4253-4E10-931D-93B21872BF13}" sibTransId="{9511954E-9ADA-4FDF-A1E7-9EFE168400D9}"/>
    <dgm:cxn modelId="{0D1CB583-041B-45C4-A543-7173DA37B01E}" type="presOf" srcId="{E3B9FD99-C07C-4E21-93AC-D2EDB4AE2C31}" destId="{6C541988-72E7-4927-AC33-8CF284F12AB4}" srcOrd="0" destOrd="0" presId="urn:microsoft.com/office/officeart/2008/layout/IncreasingCircleProcess"/>
    <dgm:cxn modelId="{1EC395A1-6A2C-453E-BFAD-7569182DF553}" srcId="{CED6F08B-8DF3-4E8E-9DF5-C2EE4A257311}" destId="{0F21B53F-6487-4240-AA38-E5687C707359}" srcOrd="2" destOrd="0" parTransId="{2FC98BE9-709E-4E2E-ABB3-06AFB208C967}" sibTransId="{E697E389-9246-485C-83C3-8937B906AAF0}"/>
    <dgm:cxn modelId="{5501DEB3-B92A-49B6-B1F3-01B4D479894C}" type="presOf" srcId="{0F21B53F-6487-4240-AA38-E5687C707359}" destId="{2276070F-86D2-4EAF-8F5A-C6A75F140499}" srcOrd="0" destOrd="0" presId="urn:microsoft.com/office/officeart/2008/layout/IncreasingCircleProcess"/>
    <dgm:cxn modelId="{DEB1EEBF-051A-4CAA-9BF7-A89C0EBA18AB}" srcId="{CED6F08B-8DF3-4E8E-9DF5-C2EE4A257311}" destId="{7F0313C0-B4A8-497A-8A94-033B18D3B256}" srcOrd="0" destOrd="0" parTransId="{383ABC78-31CD-4683-82A5-21F13D26CEB7}" sibTransId="{1DBF1B8F-2F35-46B2-8A9B-7849CE2CB0F2}"/>
    <dgm:cxn modelId="{7CDAB5C4-8022-4DCD-870C-28FC4B0FB56E}" type="presOf" srcId="{CED6F08B-8DF3-4E8E-9DF5-C2EE4A257311}" destId="{636C506D-F730-4FBA-8209-EFBF3C512B90}" srcOrd="0" destOrd="0" presId="urn:microsoft.com/office/officeart/2008/layout/IncreasingCircleProcess"/>
    <dgm:cxn modelId="{8B84A3DC-0609-4E85-BA99-8A6962463EE9}" type="presOf" srcId="{7B570407-501D-40A0-99A1-B57C9450EC82}" destId="{E9B57DED-4308-418E-B67C-2C55E8E0FD4A}" srcOrd="0" destOrd="0" presId="urn:microsoft.com/office/officeart/2008/layout/IncreasingCircleProcess"/>
    <dgm:cxn modelId="{110527E4-500B-45CF-BBFC-23C568F6F57B}" type="presOf" srcId="{F0260D48-79BB-48BE-82AE-7B6F52B8E429}" destId="{69335E88-7D22-4F3A-9E5F-200EA168CFD9}" srcOrd="0" destOrd="0" presId="urn:microsoft.com/office/officeart/2008/layout/IncreasingCircleProcess"/>
    <dgm:cxn modelId="{E7F450F7-DC22-491C-8826-DBCA05B436E9}" type="presOf" srcId="{7F0313C0-B4A8-497A-8A94-033B18D3B256}" destId="{1BF52065-53B7-4630-A84F-54F2996BB15A}" srcOrd="0" destOrd="0" presId="urn:microsoft.com/office/officeart/2008/layout/IncreasingCircleProcess"/>
    <dgm:cxn modelId="{4DA674C4-0620-4B95-A077-DB29775B98D7}" type="presParOf" srcId="{636C506D-F730-4FBA-8209-EFBF3C512B90}" destId="{88FE64E9-2148-4665-AD79-674FC4C18CEA}" srcOrd="0" destOrd="0" presId="urn:microsoft.com/office/officeart/2008/layout/IncreasingCircleProcess"/>
    <dgm:cxn modelId="{0FDA383B-A7DA-406B-8815-06B7D522BA40}" type="presParOf" srcId="{88FE64E9-2148-4665-AD79-674FC4C18CEA}" destId="{4A2B912B-A7D9-4AC0-B396-E8421BEE5879}" srcOrd="0" destOrd="0" presId="urn:microsoft.com/office/officeart/2008/layout/IncreasingCircleProcess"/>
    <dgm:cxn modelId="{A6387EE3-BB09-4FDF-9E26-77B6F1CEDAEA}" type="presParOf" srcId="{88FE64E9-2148-4665-AD79-674FC4C18CEA}" destId="{B278E949-F81B-4FF1-9638-845FEABE6280}" srcOrd="1" destOrd="0" presId="urn:microsoft.com/office/officeart/2008/layout/IncreasingCircleProcess"/>
    <dgm:cxn modelId="{3B2BDE18-0232-4BC1-9A27-44EA89F60960}" type="presParOf" srcId="{88FE64E9-2148-4665-AD79-674FC4C18CEA}" destId="{E9B57DED-4308-418E-B67C-2C55E8E0FD4A}" srcOrd="2" destOrd="0" presId="urn:microsoft.com/office/officeart/2008/layout/IncreasingCircleProcess"/>
    <dgm:cxn modelId="{9C60F8AC-A4B5-459A-B40D-05A70AA2E6EE}" type="presParOf" srcId="{88FE64E9-2148-4665-AD79-674FC4C18CEA}" destId="{1BF52065-53B7-4630-A84F-54F2996BB15A}" srcOrd="3" destOrd="0" presId="urn:microsoft.com/office/officeart/2008/layout/IncreasingCircleProcess"/>
    <dgm:cxn modelId="{1925DA06-DAA4-42E7-B03D-796BF02D0517}" type="presParOf" srcId="{636C506D-F730-4FBA-8209-EFBF3C512B90}" destId="{49A7A256-9D44-41A8-842C-93B21650DD31}" srcOrd="1" destOrd="0" presId="urn:microsoft.com/office/officeart/2008/layout/IncreasingCircleProcess"/>
    <dgm:cxn modelId="{C78F13C1-8984-4372-8364-9A4E07C22EDA}" type="presParOf" srcId="{636C506D-F730-4FBA-8209-EFBF3C512B90}" destId="{D17F3667-7F62-4E1C-BD10-304628DE7C79}" srcOrd="2" destOrd="0" presId="urn:microsoft.com/office/officeart/2008/layout/IncreasingCircleProcess"/>
    <dgm:cxn modelId="{88CCC09B-722C-489F-8259-555D09DA2E2D}" type="presParOf" srcId="{D17F3667-7F62-4E1C-BD10-304628DE7C79}" destId="{D3D7979F-545B-4953-8074-F90826E94C90}" srcOrd="0" destOrd="0" presId="urn:microsoft.com/office/officeart/2008/layout/IncreasingCircleProcess"/>
    <dgm:cxn modelId="{863D351C-1510-4D23-B239-8139FBB3BDB1}" type="presParOf" srcId="{D17F3667-7F62-4E1C-BD10-304628DE7C79}" destId="{E15B29E5-1137-427E-9330-B2CEAA6DC1A3}" srcOrd="1" destOrd="0" presId="urn:microsoft.com/office/officeart/2008/layout/IncreasingCircleProcess"/>
    <dgm:cxn modelId="{93C6E7C6-7CD6-48A6-BA64-7C968286074A}" type="presParOf" srcId="{D17F3667-7F62-4E1C-BD10-304628DE7C79}" destId="{6C541988-72E7-4927-AC33-8CF284F12AB4}" srcOrd="2" destOrd="0" presId="urn:microsoft.com/office/officeart/2008/layout/IncreasingCircleProcess"/>
    <dgm:cxn modelId="{43FB3E5C-AEED-4408-B789-B52A5AB8CFA3}" type="presParOf" srcId="{D17F3667-7F62-4E1C-BD10-304628DE7C79}" destId="{69335E88-7D22-4F3A-9E5F-200EA168CFD9}" srcOrd="3" destOrd="0" presId="urn:microsoft.com/office/officeart/2008/layout/IncreasingCircleProcess"/>
    <dgm:cxn modelId="{B12C8A82-B3A1-4226-99BD-84F86CB1410E}" type="presParOf" srcId="{636C506D-F730-4FBA-8209-EFBF3C512B90}" destId="{C2C9506E-B361-409B-93DB-0193DBC939ED}" srcOrd="3" destOrd="0" presId="urn:microsoft.com/office/officeart/2008/layout/IncreasingCircleProcess"/>
    <dgm:cxn modelId="{C231212B-C12F-4B89-9198-FD3D4B1B0664}" type="presParOf" srcId="{636C506D-F730-4FBA-8209-EFBF3C512B90}" destId="{3BEDECE9-B841-4082-86B7-58668CCD6CE8}" srcOrd="4" destOrd="0" presId="urn:microsoft.com/office/officeart/2008/layout/IncreasingCircleProcess"/>
    <dgm:cxn modelId="{D1E7DB48-5143-4186-A0A1-BBE7F9326BD4}" type="presParOf" srcId="{3BEDECE9-B841-4082-86B7-58668CCD6CE8}" destId="{1A152D92-BF89-4EFD-A08C-AF110D1CD0C1}" srcOrd="0" destOrd="0" presId="urn:microsoft.com/office/officeart/2008/layout/IncreasingCircleProcess"/>
    <dgm:cxn modelId="{3F374A47-1990-4FA4-95E4-4635F33B0827}" type="presParOf" srcId="{3BEDECE9-B841-4082-86B7-58668CCD6CE8}" destId="{35339487-9FB4-4527-8B49-3A5FD7FF4B16}" srcOrd="1" destOrd="0" presId="urn:microsoft.com/office/officeart/2008/layout/IncreasingCircleProcess"/>
    <dgm:cxn modelId="{A8C36971-C1F7-439A-8C76-374F51B0E9AC}" type="presParOf" srcId="{3BEDECE9-B841-4082-86B7-58668CCD6CE8}" destId="{1C1DF59E-1E43-4DC3-A1AE-59C95DE0F419}" srcOrd="2" destOrd="0" presId="urn:microsoft.com/office/officeart/2008/layout/IncreasingCircleProcess"/>
    <dgm:cxn modelId="{722E2E7C-F226-489B-A9B9-A48AF97634BE}" type="presParOf" srcId="{3BEDECE9-B841-4082-86B7-58668CCD6CE8}" destId="{2276070F-86D2-4EAF-8F5A-C6A75F1404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DC6723-7FE4-44E1-A4A4-F665C19D07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BE"/>
        </a:p>
      </dgm:t>
    </dgm:pt>
    <dgm:pt modelId="{EF69AFBA-16D4-4CC7-91F5-386B5080BA00}">
      <dgm:prSet phldrT="[Tekst]"/>
      <dgm:spPr/>
      <dgm:t>
        <a:bodyPr/>
        <a:lstStyle/>
        <a:p>
          <a:r>
            <a:rPr lang="nl-BE"/>
            <a:t>Uitstel voor dakvervanging</a:t>
          </a:r>
        </a:p>
      </dgm:t>
    </dgm:pt>
    <dgm:pt modelId="{3B8D77CE-9936-4A2D-9F30-D3981E3F8500}" type="parTrans" cxnId="{41C1635F-9ED4-417C-89A7-7C073EB16A81}">
      <dgm:prSet/>
      <dgm:spPr/>
      <dgm:t>
        <a:bodyPr/>
        <a:lstStyle/>
        <a:p>
          <a:endParaRPr lang="nl-BE"/>
        </a:p>
      </dgm:t>
    </dgm:pt>
    <dgm:pt modelId="{29D66AAE-8B47-4636-A29A-5C97B614C3DF}" type="sibTrans" cxnId="{41C1635F-9ED4-417C-89A7-7C073EB16A81}">
      <dgm:prSet/>
      <dgm:spPr/>
      <dgm:t>
        <a:bodyPr/>
        <a:lstStyle/>
        <a:p>
          <a:endParaRPr lang="nl-BE"/>
        </a:p>
      </dgm:t>
    </dgm:pt>
    <dgm:pt modelId="{5C20A06F-AF3D-4F5A-A303-CE9296AFBC29}">
      <dgm:prSet phldrT="[Tekst]"/>
      <dgm:spPr/>
      <dgm:t>
        <a:bodyPr/>
        <a:lstStyle/>
        <a:p>
          <a:r>
            <a:rPr lang="nl-BE"/>
            <a:t>Uitstel voor sloop met heropbouw</a:t>
          </a:r>
        </a:p>
      </dgm:t>
    </dgm:pt>
    <dgm:pt modelId="{C2024DA2-AED8-477F-9B47-4C4C7F273900}" type="parTrans" cxnId="{0EAAFA02-D323-4645-ADFB-A8004D41A07A}">
      <dgm:prSet/>
      <dgm:spPr/>
      <dgm:t>
        <a:bodyPr/>
        <a:lstStyle/>
        <a:p>
          <a:endParaRPr lang="nl-BE"/>
        </a:p>
      </dgm:t>
    </dgm:pt>
    <dgm:pt modelId="{3EA2E86B-067C-4F74-8F49-00F4DC988BE5}" type="sibTrans" cxnId="{0EAAFA02-D323-4645-ADFB-A8004D41A07A}">
      <dgm:prSet/>
      <dgm:spPr/>
      <dgm:t>
        <a:bodyPr/>
        <a:lstStyle/>
        <a:p>
          <a:endParaRPr lang="nl-BE"/>
        </a:p>
      </dgm:t>
    </dgm:pt>
    <dgm:pt modelId="{4CACC713-F8E3-42AE-AB95-0D6F3184BB65}">
      <dgm:prSet phldrT="[Tekst]"/>
      <dgm:spPr/>
      <dgm:t>
        <a:bodyPr/>
        <a:lstStyle/>
        <a:p>
          <a:r>
            <a:rPr lang="nl-BE"/>
            <a:t>Uitzondering voor sloop zonder heropbouw</a:t>
          </a:r>
        </a:p>
      </dgm:t>
    </dgm:pt>
    <dgm:pt modelId="{CDB4C32A-8595-41E7-BC73-B36C143C3344}" type="parTrans" cxnId="{64F4E1B9-9DB3-4196-9B76-091F632AA7B8}">
      <dgm:prSet/>
      <dgm:spPr/>
      <dgm:t>
        <a:bodyPr/>
        <a:lstStyle/>
        <a:p>
          <a:endParaRPr lang="nl-BE"/>
        </a:p>
      </dgm:t>
    </dgm:pt>
    <dgm:pt modelId="{C5347EEC-DEBE-4E02-8A5C-90FEA23E8A40}" type="sibTrans" cxnId="{64F4E1B9-9DB3-4196-9B76-091F632AA7B8}">
      <dgm:prSet/>
      <dgm:spPr/>
      <dgm:t>
        <a:bodyPr/>
        <a:lstStyle/>
        <a:p>
          <a:endParaRPr lang="nl-BE"/>
        </a:p>
      </dgm:t>
    </dgm:pt>
    <dgm:pt modelId="{6DD5FEF3-3086-4279-8CCC-CB5F521AF8F2}">
      <dgm:prSet/>
      <dgm:spPr/>
      <dgm:t>
        <a:bodyPr/>
        <a:lstStyle/>
        <a:p>
          <a:pPr>
            <a:buFont typeface="+mj-lt"/>
            <a:buAutoNum type="arabicPeriod"/>
          </a:pPr>
          <a:r>
            <a:rPr lang="nl-BE" sz="1700" u="sng"/>
            <a:t>Melden</a:t>
          </a:r>
          <a:r>
            <a:rPr lang="nl-BE" sz="1700"/>
            <a:t> via </a:t>
          </a:r>
          <a:r>
            <a:rPr lang="nl-BE" sz="1700">
              <a:hlinkClick xmlns:r="http://schemas.openxmlformats.org/officeDocument/2006/relationships" r:id="rId1"/>
            </a:rPr>
            <a:t>formulier</a:t>
          </a:r>
          <a:r>
            <a:rPr lang="nl-BE" sz="1700"/>
            <a:t> </a:t>
          </a:r>
        </a:p>
      </dgm:t>
    </dgm:pt>
    <dgm:pt modelId="{E2AE48C3-4947-4FA2-87C5-1837085DBB3C}" type="parTrans" cxnId="{C8BA1948-FE79-4AD0-B9E8-E707FA21D547}">
      <dgm:prSet/>
      <dgm:spPr/>
      <dgm:t>
        <a:bodyPr/>
        <a:lstStyle/>
        <a:p>
          <a:endParaRPr lang="nl-BE"/>
        </a:p>
      </dgm:t>
    </dgm:pt>
    <dgm:pt modelId="{51B6680C-6807-4B36-BEAF-CC2DDF954169}" type="sibTrans" cxnId="{C8BA1948-FE79-4AD0-B9E8-E707FA21D547}">
      <dgm:prSet/>
      <dgm:spPr/>
      <dgm:t>
        <a:bodyPr/>
        <a:lstStyle/>
        <a:p>
          <a:endParaRPr lang="nl-BE"/>
        </a:p>
      </dgm:t>
    </dgm:pt>
    <dgm:pt modelId="{0FF3D185-1621-4440-A85A-5E44AA826373}">
      <dgm:prSet/>
      <dgm:spPr/>
      <dgm:t>
        <a:bodyPr/>
        <a:lstStyle/>
        <a:p>
          <a:pPr>
            <a:buFont typeface="+mj-lt"/>
            <a:buAutoNum type="arabicPeriod"/>
          </a:pPr>
          <a:r>
            <a:rPr lang="nl-BE" sz="1700"/>
            <a:t>Uitzondering voor horizontale dakoppervlak gebouw (</a:t>
          </a:r>
          <a:r>
            <a:rPr lang="nl-BE" sz="1700" u="sng"/>
            <a:t>geen beslissing</a:t>
          </a:r>
          <a:r>
            <a:rPr lang="nl-BE" sz="1700"/>
            <a:t>)</a:t>
          </a:r>
        </a:p>
      </dgm:t>
    </dgm:pt>
    <dgm:pt modelId="{36A10DC2-FBE8-437A-9859-3BED5B2E68E9}" type="parTrans" cxnId="{E60BF8BA-2C18-449B-96C5-7EEBCA9ECB3A}">
      <dgm:prSet/>
      <dgm:spPr/>
      <dgm:t>
        <a:bodyPr/>
        <a:lstStyle/>
        <a:p>
          <a:endParaRPr lang="nl-BE"/>
        </a:p>
      </dgm:t>
    </dgm:pt>
    <dgm:pt modelId="{AD258239-CB6A-4691-B65C-769884A351C6}" type="sibTrans" cxnId="{E60BF8BA-2C18-449B-96C5-7EEBCA9ECB3A}">
      <dgm:prSet/>
      <dgm:spPr/>
      <dgm:t>
        <a:bodyPr/>
        <a:lstStyle/>
        <a:p>
          <a:endParaRPr lang="nl-BE"/>
        </a:p>
      </dgm:t>
    </dgm:pt>
    <dgm:pt modelId="{B5D6479E-85B2-499D-A1F1-7A2489D758DC}">
      <dgm:prSet/>
      <dgm:spPr/>
      <dgm:t>
        <a:bodyPr/>
        <a:lstStyle/>
        <a:p>
          <a:pPr>
            <a:buFont typeface="+mj-lt"/>
            <a:buAutoNum type="arabicPeriod"/>
          </a:pPr>
          <a:r>
            <a:rPr lang="nl-BE" sz="1700"/>
            <a:t>Pas na melding starten met werken.</a:t>
          </a:r>
        </a:p>
      </dgm:t>
    </dgm:pt>
    <dgm:pt modelId="{7B0CFFB9-1D1B-4D5E-9502-C63CD4DCF8A6}" type="parTrans" cxnId="{0D9150F1-595D-4A31-BFC4-2AB24E9A0254}">
      <dgm:prSet/>
      <dgm:spPr/>
      <dgm:t>
        <a:bodyPr/>
        <a:lstStyle/>
        <a:p>
          <a:endParaRPr lang="nl-BE"/>
        </a:p>
      </dgm:t>
    </dgm:pt>
    <dgm:pt modelId="{60C13FBE-0666-49BF-955E-C6E4F6A6F8EA}" type="sibTrans" cxnId="{0D9150F1-595D-4A31-BFC4-2AB24E9A0254}">
      <dgm:prSet/>
      <dgm:spPr/>
      <dgm:t>
        <a:bodyPr/>
        <a:lstStyle/>
        <a:p>
          <a:endParaRPr lang="nl-BE"/>
        </a:p>
      </dgm:t>
    </dgm:pt>
    <dgm:pt modelId="{3D8E6476-3EE8-4FF3-9518-30737F72A01B}">
      <dgm:prSet custT="1"/>
      <dgm:spPr/>
      <dgm:t>
        <a:bodyPr/>
        <a:lstStyle/>
        <a:p>
          <a:pPr>
            <a:buFont typeface="+mj-lt"/>
            <a:buAutoNum type="arabicPeriod"/>
          </a:pPr>
          <a:r>
            <a:rPr lang="nl-BE" sz="1700" i="1">
              <a:solidFill>
                <a:srgbClr val="FF0000"/>
              </a:solidFill>
            </a:rPr>
            <a:t>Indien van toepassing: </a:t>
          </a:r>
          <a:r>
            <a:rPr lang="nl-BE" sz="1700"/>
            <a:t>Tijdig staving bezorgen via </a:t>
          </a:r>
          <a:r>
            <a:rPr lang="nl-BE" sz="1700">
              <a:hlinkClick xmlns:r="http://schemas.openxmlformats.org/officeDocument/2006/relationships" r:id="rId1"/>
            </a:rPr>
            <a:t>formulier</a:t>
          </a:r>
          <a:r>
            <a:rPr lang="nl-BE" sz="1700"/>
            <a:t>: </a:t>
          </a:r>
          <a:r>
            <a:rPr lang="nl-BE" sz="1200" i="0"/>
            <a:t>ten laatste 3j</a:t>
          </a:r>
          <a:r>
            <a:rPr lang="nl-BE" sz="1200" i="0">
              <a:solidFill>
                <a:srgbClr val="FF0000"/>
              </a:solidFill>
            </a:rPr>
            <a:t>*</a:t>
          </a:r>
          <a:r>
            <a:rPr lang="nl-BE" sz="1200" i="0"/>
            <a:t> na de</a:t>
          </a:r>
          <a:r>
            <a:rPr lang="nl-BE" sz="1200" b="1" i="0"/>
            <a:t> melding </a:t>
          </a:r>
          <a:r>
            <a:rPr lang="nl-BE" sz="1200" i="0"/>
            <a:t>omgevingsvergunning voor stedenbouwkundige handelingen met betrekking tot </a:t>
          </a:r>
          <a:r>
            <a:rPr lang="nl-BE" sz="1200" i="0" u="sng"/>
            <a:t>sloop</a:t>
          </a:r>
          <a:r>
            <a:rPr lang="nl-BE" sz="1200" i="0"/>
            <a:t> </a:t>
          </a:r>
        </a:p>
      </dgm:t>
    </dgm:pt>
    <dgm:pt modelId="{DD5941AF-9792-456C-BEFC-FF26572C79C4}" type="parTrans" cxnId="{86FBBF8D-2BDF-48AA-B78E-D021CEA2B2E3}">
      <dgm:prSet/>
      <dgm:spPr/>
      <dgm:t>
        <a:bodyPr/>
        <a:lstStyle/>
        <a:p>
          <a:endParaRPr lang="nl-BE"/>
        </a:p>
      </dgm:t>
    </dgm:pt>
    <dgm:pt modelId="{7AA260AA-F3EC-4BF2-AEF8-C45AF408E7A4}" type="sibTrans" cxnId="{86FBBF8D-2BDF-48AA-B78E-D021CEA2B2E3}">
      <dgm:prSet/>
      <dgm:spPr/>
      <dgm:t>
        <a:bodyPr/>
        <a:lstStyle/>
        <a:p>
          <a:endParaRPr lang="nl-BE"/>
        </a:p>
      </dgm:t>
    </dgm:pt>
    <dgm:pt modelId="{3B71A586-60C9-45BB-975F-404BD72A6788}">
      <dgm:prSet/>
      <dgm:spPr/>
      <dgm:t>
        <a:bodyPr/>
        <a:lstStyle/>
        <a:p>
          <a:pPr>
            <a:buFont typeface="+mj-lt"/>
            <a:buAutoNum type="arabicPeriod"/>
          </a:pPr>
          <a:r>
            <a:rPr lang="nl-BE" sz="1600"/>
            <a:t>Aanvragen via </a:t>
          </a:r>
          <a:r>
            <a:rPr lang="nl-BE" sz="1600">
              <a:hlinkClick xmlns:r="http://schemas.openxmlformats.org/officeDocument/2006/relationships" r:id="rId1"/>
            </a:rPr>
            <a:t>formulier</a:t>
          </a:r>
          <a:r>
            <a:rPr lang="nl-BE" sz="1600"/>
            <a:t> </a:t>
          </a:r>
        </a:p>
      </dgm:t>
    </dgm:pt>
    <dgm:pt modelId="{48E4791F-634F-4005-82BD-00614DCFA96E}" type="parTrans" cxnId="{4213F901-2441-4F92-A361-4C4F6B92E57F}">
      <dgm:prSet/>
      <dgm:spPr/>
      <dgm:t>
        <a:bodyPr/>
        <a:lstStyle/>
        <a:p>
          <a:endParaRPr lang="nl-BE"/>
        </a:p>
      </dgm:t>
    </dgm:pt>
    <dgm:pt modelId="{B0E1E9B8-3734-4595-9D01-F1E762E8E0A5}" type="sibTrans" cxnId="{4213F901-2441-4F92-A361-4C4F6B92E57F}">
      <dgm:prSet/>
      <dgm:spPr/>
      <dgm:t>
        <a:bodyPr/>
        <a:lstStyle/>
        <a:p>
          <a:endParaRPr lang="nl-BE"/>
        </a:p>
      </dgm:t>
    </dgm:pt>
    <dgm:pt modelId="{3905761F-C1BD-4DD1-886C-625F93E67EE0}">
      <dgm:prSet/>
      <dgm:spPr/>
      <dgm:t>
        <a:bodyPr/>
        <a:lstStyle/>
        <a:p>
          <a:pPr>
            <a:buFont typeface="+mj-lt"/>
            <a:buAutoNum type="arabicPeriod"/>
          </a:pPr>
          <a:r>
            <a:rPr lang="nl-BE" sz="1600"/>
            <a:t>VEKA beslist: 5 jaar uitstel voor horizontale dakoppervlak gebouw</a:t>
          </a:r>
        </a:p>
      </dgm:t>
    </dgm:pt>
    <dgm:pt modelId="{5D82ADF4-4881-4C4D-BF3D-CDA0845AC8C2}" type="parTrans" cxnId="{666D100C-6A41-44B3-A4E9-63FBF1A2CD3B}">
      <dgm:prSet/>
      <dgm:spPr/>
      <dgm:t>
        <a:bodyPr/>
        <a:lstStyle/>
        <a:p>
          <a:endParaRPr lang="nl-BE"/>
        </a:p>
      </dgm:t>
    </dgm:pt>
    <dgm:pt modelId="{9F831513-F45B-43A9-9625-5D5AB811C2F6}" type="sibTrans" cxnId="{666D100C-6A41-44B3-A4E9-63FBF1A2CD3B}">
      <dgm:prSet/>
      <dgm:spPr/>
      <dgm:t>
        <a:bodyPr/>
        <a:lstStyle/>
        <a:p>
          <a:endParaRPr lang="nl-BE"/>
        </a:p>
      </dgm:t>
    </dgm:pt>
    <dgm:pt modelId="{9B11ACD8-6034-4BE1-880E-0CA1A01657B3}">
      <dgm:prSet custT="1"/>
      <dgm:spPr/>
      <dgm:t>
        <a:bodyPr/>
        <a:lstStyle/>
        <a:p>
          <a:pPr>
            <a:buFont typeface="+mj-lt"/>
            <a:buAutoNum type="arabicPeriod"/>
          </a:pPr>
          <a:r>
            <a:rPr lang="nl-BE" sz="1600"/>
            <a:t>Tijdig staving bezorgen via </a:t>
          </a:r>
          <a:r>
            <a:rPr lang="nl-BE" sz="1600">
              <a:hlinkClick xmlns:r="http://schemas.openxmlformats.org/officeDocument/2006/relationships" r:id="rId1"/>
            </a:rPr>
            <a:t>formulier</a:t>
          </a:r>
          <a:r>
            <a:rPr lang="nl-BE" sz="1600"/>
            <a:t>: </a:t>
          </a:r>
          <a:r>
            <a:rPr lang="nl-BE" sz="1200"/>
            <a:t>ten laatste 2 jaar na betekening beslissing VEKA getekende offerte voor </a:t>
          </a:r>
          <a:r>
            <a:rPr lang="nl-BE" sz="1200" err="1"/>
            <a:t>dakvervanging</a:t>
          </a:r>
          <a:endParaRPr lang="nl-BE" sz="1200"/>
        </a:p>
      </dgm:t>
    </dgm:pt>
    <dgm:pt modelId="{822224E2-9A60-4440-83DF-B0CE65C9D35B}" type="parTrans" cxnId="{E5555A3B-E60E-4503-BC31-A6B1DE7754AA}">
      <dgm:prSet/>
      <dgm:spPr/>
      <dgm:t>
        <a:bodyPr/>
        <a:lstStyle/>
        <a:p>
          <a:endParaRPr lang="nl-BE"/>
        </a:p>
      </dgm:t>
    </dgm:pt>
    <dgm:pt modelId="{F9BDD083-472C-473F-B3E2-6EEEC1D8C96B}" type="sibTrans" cxnId="{E5555A3B-E60E-4503-BC31-A6B1DE7754AA}">
      <dgm:prSet/>
      <dgm:spPr/>
      <dgm:t>
        <a:bodyPr/>
        <a:lstStyle/>
        <a:p>
          <a:endParaRPr lang="nl-BE"/>
        </a:p>
      </dgm:t>
    </dgm:pt>
    <dgm:pt modelId="{E08636A9-E608-4833-9381-EDE49A3B9DB6}">
      <dgm:prSet/>
      <dgm:spPr/>
      <dgm:t>
        <a:bodyPr/>
        <a:lstStyle/>
        <a:p>
          <a:pPr>
            <a:buFont typeface="+mj-lt"/>
            <a:buAutoNum type="arabicPeriod"/>
          </a:pPr>
          <a:r>
            <a:rPr lang="nl-BE" sz="1600"/>
            <a:t>Aanvragen via </a:t>
          </a:r>
          <a:r>
            <a:rPr lang="nl-BE" sz="1600">
              <a:hlinkClick xmlns:r="http://schemas.openxmlformats.org/officeDocument/2006/relationships" r:id="rId1"/>
            </a:rPr>
            <a:t>formulier</a:t>
          </a:r>
          <a:r>
            <a:rPr lang="nl-BE" sz="1600"/>
            <a:t> </a:t>
          </a:r>
        </a:p>
      </dgm:t>
    </dgm:pt>
    <dgm:pt modelId="{B3CEDB94-AEDC-4B6B-A742-FCFEDF44FD18}" type="parTrans" cxnId="{1DAFA610-F3AC-4E62-9254-CF2DD7BC2AFE}">
      <dgm:prSet/>
      <dgm:spPr/>
      <dgm:t>
        <a:bodyPr/>
        <a:lstStyle/>
        <a:p>
          <a:endParaRPr lang="nl-BE"/>
        </a:p>
      </dgm:t>
    </dgm:pt>
    <dgm:pt modelId="{17B106E4-3643-475F-A9C6-CE7EA10F4C38}" type="sibTrans" cxnId="{1DAFA610-F3AC-4E62-9254-CF2DD7BC2AFE}">
      <dgm:prSet/>
      <dgm:spPr/>
      <dgm:t>
        <a:bodyPr/>
        <a:lstStyle/>
        <a:p>
          <a:endParaRPr lang="nl-BE"/>
        </a:p>
      </dgm:t>
    </dgm:pt>
    <dgm:pt modelId="{49060370-CE33-44E9-B683-AB616458C412}">
      <dgm:prSet/>
      <dgm:spPr/>
      <dgm:t>
        <a:bodyPr/>
        <a:lstStyle/>
        <a:p>
          <a:pPr>
            <a:buFont typeface="+mj-lt"/>
            <a:buAutoNum type="arabicPeriod"/>
          </a:pPr>
          <a:r>
            <a:rPr lang="nl-BE" sz="1600"/>
            <a:t>VEKA beslist: 5j* uitstel voor horizontale dakoppervlak gebouw</a:t>
          </a:r>
        </a:p>
      </dgm:t>
    </dgm:pt>
    <dgm:pt modelId="{FC3B95B4-3D7B-4C14-8E58-FAE8F2EE8AE3}" type="parTrans" cxnId="{20393AAC-F9DB-43EB-AD21-C551DA2C84DB}">
      <dgm:prSet/>
      <dgm:spPr/>
      <dgm:t>
        <a:bodyPr/>
        <a:lstStyle/>
        <a:p>
          <a:endParaRPr lang="nl-BE"/>
        </a:p>
      </dgm:t>
    </dgm:pt>
    <dgm:pt modelId="{18FD3E49-19A4-4668-8E63-DB769E3C6C75}" type="sibTrans" cxnId="{20393AAC-F9DB-43EB-AD21-C551DA2C84DB}">
      <dgm:prSet/>
      <dgm:spPr/>
      <dgm:t>
        <a:bodyPr/>
        <a:lstStyle/>
        <a:p>
          <a:endParaRPr lang="nl-BE"/>
        </a:p>
      </dgm:t>
    </dgm:pt>
    <dgm:pt modelId="{E2B4A610-D6B2-46F5-A028-5E4F565A8751}">
      <dgm:prSet/>
      <dgm:spPr/>
      <dgm:t>
        <a:bodyPr/>
        <a:lstStyle/>
        <a:p>
          <a:pPr>
            <a:buFont typeface="+mj-lt"/>
            <a:buAutoNum type="arabicPeriod"/>
          </a:pPr>
          <a:r>
            <a:rPr lang="nl-BE" sz="1600"/>
            <a:t>Daarna pas starten met de werken</a:t>
          </a:r>
        </a:p>
      </dgm:t>
    </dgm:pt>
    <dgm:pt modelId="{FDF902BA-61D5-4BE4-8046-DC2A488B31CD}" type="parTrans" cxnId="{10AAE78C-9C78-47BC-B393-695CBD5D58C6}">
      <dgm:prSet/>
      <dgm:spPr/>
      <dgm:t>
        <a:bodyPr/>
        <a:lstStyle/>
        <a:p>
          <a:endParaRPr lang="nl-BE"/>
        </a:p>
      </dgm:t>
    </dgm:pt>
    <dgm:pt modelId="{BB649149-102F-4107-863E-A45E1A0E5F47}" type="sibTrans" cxnId="{10AAE78C-9C78-47BC-B393-695CBD5D58C6}">
      <dgm:prSet/>
      <dgm:spPr/>
      <dgm:t>
        <a:bodyPr/>
        <a:lstStyle/>
        <a:p>
          <a:endParaRPr lang="nl-BE"/>
        </a:p>
      </dgm:t>
    </dgm:pt>
    <dgm:pt modelId="{25EB2903-5C95-4012-852D-F96452D040B2}">
      <dgm:prSet custT="1"/>
      <dgm:spPr/>
      <dgm:t>
        <a:bodyPr/>
        <a:lstStyle/>
        <a:p>
          <a:pPr>
            <a:buFont typeface="+mj-lt"/>
            <a:buAutoNum type="arabicPeriod"/>
          </a:pPr>
          <a:r>
            <a:rPr lang="nl-BE" sz="1600" i="1"/>
            <a:t>Indien van toepassing: </a:t>
          </a:r>
          <a:r>
            <a:rPr lang="nl-BE" sz="1600" i="0"/>
            <a:t>t</a:t>
          </a:r>
          <a:r>
            <a:rPr lang="nl-BE" sz="1600"/>
            <a:t>ijdig staving bezorgen via </a:t>
          </a:r>
          <a:r>
            <a:rPr lang="nl-BE" sz="1600">
              <a:hlinkClick xmlns:r="http://schemas.openxmlformats.org/officeDocument/2006/relationships" r:id="rId1"/>
            </a:rPr>
            <a:t>formulier</a:t>
          </a:r>
          <a:r>
            <a:rPr lang="nl-BE" sz="1600"/>
            <a:t>: </a:t>
          </a:r>
          <a:r>
            <a:rPr lang="nl-BE" sz="1200"/>
            <a:t>ten laatste 3j* na betekening beslissing VEKA omgevingsvergunning voor stedenbouwkundige handelingen met betrekking tot </a:t>
          </a:r>
          <a:r>
            <a:rPr lang="nl-BE" sz="1200" u="sng"/>
            <a:t>sloop </a:t>
          </a:r>
        </a:p>
      </dgm:t>
    </dgm:pt>
    <dgm:pt modelId="{DA494FD0-F6ED-43E2-B0FE-69FD4451823B}" type="parTrans" cxnId="{6FEF775E-3B21-4828-8355-5670091B7AB8}">
      <dgm:prSet/>
      <dgm:spPr/>
      <dgm:t>
        <a:bodyPr/>
        <a:lstStyle/>
        <a:p>
          <a:endParaRPr lang="nl-BE"/>
        </a:p>
      </dgm:t>
    </dgm:pt>
    <dgm:pt modelId="{ED3FBDD0-6979-4843-A078-016B7E9D5127}" type="sibTrans" cxnId="{6FEF775E-3B21-4828-8355-5670091B7AB8}">
      <dgm:prSet/>
      <dgm:spPr/>
      <dgm:t>
        <a:bodyPr/>
        <a:lstStyle/>
        <a:p>
          <a:endParaRPr lang="nl-BE"/>
        </a:p>
      </dgm:t>
    </dgm:pt>
    <dgm:pt modelId="{C9DFF811-86C8-4132-9457-0375812B3D9A}">
      <dgm:prSet/>
      <dgm:spPr/>
      <dgm:t>
        <a:bodyPr/>
        <a:lstStyle/>
        <a:p>
          <a:pPr>
            <a:buFont typeface="+mj-lt"/>
            <a:buAutoNum type="arabicPeriod"/>
          </a:pPr>
          <a:r>
            <a:rPr lang="nl-BE" sz="1600"/>
            <a:t>Daarna pas starten met de werken</a:t>
          </a:r>
        </a:p>
      </dgm:t>
    </dgm:pt>
    <dgm:pt modelId="{DC34FC3E-1CDC-47EB-B9C6-FB93145D565C}" type="parTrans" cxnId="{9924D173-F0DA-435D-8990-E9C5574CD124}">
      <dgm:prSet/>
      <dgm:spPr/>
      <dgm:t>
        <a:bodyPr/>
        <a:lstStyle/>
        <a:p>
          <a:endParaRPr lang="nl-BE"/>
        </a:p>
      </dgm:t>
    </dgm:pt>
    <dgm:pt modelId="{0626EA79-FAB9-4118-B8FF-11B5850B3683}" type="sibTrans" cxnId="{9924D173-F0DA-435D-8990-E9C5574CD124}">
      <dgm:prSet/>
      <dgm:spPr/>
      <dgm:t>
        <a:bodyPr/>
        <a:lstStyle/>
        <a:p>
          <a:endParaRPr lang="nl-BE"/>
        </a:p>
      </dgm:t>
    </dgm:pt>
    <dgm:pt modelId="{16A5B033-BF0C-4B74-B0DC-572918B70279}">
      <dgm:prSet custT="1"/>
      <dgm:spPr/>
      <dgm:t>
        <a:bodyPr/>
        <a:lstStyle/>
        <a:p>
          <a:pPr>
            <a:buFont typeface="+mj-lt"/>
            <a:buAutoNum type="arabicPeriod"/>
          </a:pPr>
          <a:r>
            <a:rPr lang="nl-BE" sz="1600"/>
            <a:t>Einde werken </a:t>
          </a:r>
          <a:r>
            <a:rPr lang="nl-BE" sz="1600" err="1"/>
            <a:t>dakvervanging</a:t>
          </a:r>
          <a:r>
            <a:rPr lang="nl-BE" sz="1600"/>
            <a:t>: </a:t>
          </a:r>
          <a:r>
            <a:rPr lang="nl-BE" sz="1200"/>
            <a:t>ten laatste 5 jaar na betekening beslissing </a:t>
          </a:r>
        </a:p>
      </dgm:t>
    </dgm:pt>
    <dgm:pt modelId="{29DEEAB3-34E1-4F52-8316-B4E91E289BE2}" type="parTrans" cxnId="{284B7294-3239-4036-B2C1-B315B5E960F3}">
      <dgm:prSet/>
      <dgm:spPr/>
      <dgm:t>
        <a:bodyPr/>
        <a:lstStyle/>
        <a:p>
          <a:endParaRPr lang="nl-BE"/>
        </a:p>
      </dgm:t>
    </dgm:pt>
    <dgm:pt modelId="{925F6B6E-6465-49C7-8E34-FBCD29523641}" type="sibTrans" cxnId="{284B7294-3239-4036-B2C1-B315B5E960F3}">
      <dgm:prSet/>
      <dgm:spPr/>
      <dgm:t>
        <a:bodyPr/>
        <a:lstStyle/>
        <a:p>
          <a:endParaRPr lang="nl-BE"/>
        </a:p>
      </dgm:t>
    </dgm:pt>
    <dgm:pt modelId="{16C1303C-B4DF-4261-9172-1046328E7528}">
      <dgm:prSet custT="1"/>
      <dgm:spPr/>
      <dgm:t>
        <a:bodyPr/>
        <a:lstStyle/>
        <a:p>
          <a:pPr>
            <a:buFont typeface="+mj-lt"/>
            <a:buAutoNum type="arabicPeriod"/>
          </a:pPr>
          <a:r>
            <a:rPr lang="nl-BE" sz="1600"/>
            <a:t>Einde sloopwerken: </a:t>
          </a:r>
          <a:r>
            <a:rPr lang="nl-BE" sz="1200"/>
            <a:t>ten laatste 5j* na betekening beslissing </a:t>
          </a:r>
          <a:endParaRPr lang="nl-BE" sz="1200" u="sng"/>
        </a:p>
      </dgm:t>
    </dgm:pt>
    <dgm:pt modelId="{12159E2D-6F31-4697-87B6-D4CAB4F52409}" type="parTrans" cxnId="{4DFA3207-70E9-436E-83BA-C942BD2B65D6}">
      <dgm:prSet/>
      <dgm:spPr/>
      <dgm:t>
        <a:bodyPr/>
        <a:lstStyle/>
        <a:p>
          <a:endParaRPr lang="nl-BE"/>
        </a:p>
      </dgm:t>
    </dgm:pt>
    <dgm:pt modelId="{EA04E078-9D8F-459A-8FBD-595A27DF9A43}" type="sibTrans" cxnId="{4DFA3207-70E9-436E-83BA-C942BD2B65D6}">
      <dgm:prSet/>
      <dgm:spPr/>
      <dgm:t>
        <a:bodyPr/>
        <a:lstStyle/>
        <a:p>
          <a:endParaRPr lang="nl-BE"/>
        </a:p>
      </dgm:t>
    </dgm:pt>
    <dgm:pt modelId="{E75E15F1-71D4-4B2D-9113-98078420835E}">
      <dgm:prSet custT="1"/>
      <dgm:spPr/>
      <dgm:t>
        <a:bodyPr/>
        <a:lstStyle/>
        <a:p>
          <a:pPr>
            <a:buFont typeface="+mj-lt"/>
            <a:buAutoNum type="arabicPeriod"/>
          </a:pPr>
          <a:r>
            <a:rPr lang="nl-BE" sz="1700"/>
            <a:t>Einde sloopwerken: </a:t>
          </a:r>
          <a:r>
            <a:rPr lang="nl-BE" sz="1200"/>
            <a:t>ten laatste 5 jaar</a:t>
          </a:r>
          <a:r>
            <a:rPr lang="nl-BE" sz="1200">
              <a:solidFill>
                <a:srgbClr val="FF0000"/>
              </a:solidFill>
            </a:rPr>
            <a:t>*</a:t>
          </a:r>
          <a:r>
            <a:rPr lang="nl-BE" sz="1200"/>
            <a:t> na betekening beslissing</a:t>
          </a:r>
        </a:p>
      </dgm:t>
    </dgm:pt>
    <dgm:pt modelId="{58BA49E9-9081-4465-8CC6-2C38A16571F1}" type="parTrans" cxnId="{D4A9029A-3107-4F1F-8D2B-711DBD04FBE8}">
      <dgm:prSet/>
      <dgm:spPr/>
      <dgm:t>
        <a:bodyPr/>
        <a:lstStyle/>
        <a:p>
          <a:endParaRPr lang="nl-BE"/>
        </a:p>
      </dgm:t>
    </dgm:pt>
    <dgm:pt modelId="{0BEBE074-12AE-41F3-B67E-0CE5F880A839}" type="sibTrans" cxnId="{D4A9029A-3107-4F1F-8D2B-711DBD04FBE8}">
      <dgm:prSet/>
      <dgm:spPr/>
      <dgm:t>
        <a:bodyPr/>
        <a:lstStyle/>
        <a:p>
          <a:endParaRPr lang="nl-BE"/>
        </a:p>
      </dgm:t>
    </dgm:pt>
    <dgm:pt modelId="{6D181DBB-C6E7-4C88-9A76-4D1811B37213}">
      <dgm:prSet custT="1"/>
      <dgm:spPr/>
      <dgm:t>
        <a:bodyPr/>
        <a:lstStyle/>
        <a:p>
          <a:pPr>
            <a:buFont typeface="+mj-lt"/>
            <a:buNone/>
          </a:pPr>
          <a:r>
            <a:rPr lang="nl-BE" sz="1200" u="none"/>
            <a:t>* Opschorting termijn indien beroep bij administratief rechtscollege</a:t>
          </a:r>
          <a:br>
            <a:rPr lang="nl-BE" sz="1200" u="none"/>
          </a:br>
          <a:endParaRPr lang="nl-BE" sz="1200" u="none"/>
        </a:p>
      </dgm:t>
    </dgm:pt>
    <dgm:pt modelId="{33B25013-A848-4D5A-8969-894B7B58EDDE}" type="parTrans" cxnId="{1850FED0-FB4E-4A18-966B-8BE818B89E41}">
      <dgm:prSet/>
      <dgm:spPr/>
      <dgm:t>
        <a:bodyPr/>
        <a:lstStyle/>
        <a:p>
          <a:endParaRPr lang="nl-BE"/>
        </a:p>
      </dgm:t>
    </dgm:pt>
    <dgm:pt modelId="{FE63E135-8BB2-45F9-AF27-624A3B77D4D1}" type="sibTrans" cxnId="{1850FED0-FB4E-4A18-966B-8BE818B89E41}">
      <dgm:prSet/>
      <dgm:spPr/>
      <dgm:t>
        <a:bodyPr/>
        <a:lstStyle/>
        <a:p>
          <a:endParaRPr lang="nl-BE"/>
        </a:p>
      </dgm:t>
    </dgm:pt>
    <dgm:pt modelId="{D91C1B86-B432-41C1-ADD7-3BA2AAA58775}">
      <dgm:prSet custT="1"/>
      <dgm:spPr/>
      <dgm:t>
        <a:bodyPr/>
        <a:lstStyle/>
        <a:p>
          <a:pPr>
            <a:buFont typeface="+mj-lt"/>
            <a:buNone/>
          </a:pPr>
          <a:r>
            <a:rPr lang="nl-BE" sz="1600" b="1" u="none"/>
            <a:t>&amp;&amp; Regels PV in dienst te nemen voor heropbouw (=nieuw gebouw) zie slide 74</a:t>
          </a:r>
        </a:p>
      </dgm:t>
    </dgm:pt>
    <dgm:pt modelId="{549CCED4-2324-4E36-AB1E-998650F6EFF4}" type="parTrans" cxnId="{BB2D27BF-4D13-438E-A3B7-6D9A56ACB1BF}">
      <dgm:prSet/>
      <dgm:spPr/>
      <dgm:t>
        <a:bodyPr/>
        <a:lstStyle/>
        <a:p>
          <a:endParaRPr lang="nl-BE"/>
        </a:p>
      </dgm:t>
    </dgm:pt>
    <dgm:pt modelId="{4D942974-E712-4B37-8F67-AEE67B813377}" type="sibTrans" cxnId="{BB2D27BF-4D13-438E-A3B7-6D9A56ACB1BF}">
      <dgm:prSet/>
      <dgm:spPr/>
      <dgm:t>
        <a:bodyPr/>
        <a:lstStyle/>
        <a:p>
          <a:endParaRPr lang="nl-BE"/>
        </a:p>
      </dgm:t>
    </dgm:pt>
    <dgm:pt modelId="{8A0724AC-C2E1-4316-9D0F-E5FD0139167A}">
      <dgm:prSet custT="1"/>
      <dgm:spPr/>
      <dgm:t>
        <a:bodyPr/>
        <a:lstStyle/>
        <a:p>
          <a:pPr>
            <a:buFont typeface="+mj-lt"/>
            <a:buNone/>
          </a:pPr>
          <a:r>
            <a:rPr lang="nl-BE" sz="1200" u="none">
              <a:solidFill>
                <a:srgbClr val="FF0000"/>
              </a:solidFill>
            </a:rPr>
            <a:t>* Opschorting termijn indien beroep bij administratief rechtscollege</a:t>
          </a:r>
          <a:endParaRPr lang="nl-BE" sz="1200">
            <a:solidFill>
              <a:srgbClr val="FF0000"/>
            </a:solidFill>
          </a:endParaRPr>
        </a:p>
      </dgm:t>
    </dgm:pt>
    <dgm:pt modelId="{D118FAFB-DCCE-4680-81FC-77A54E2BD1E3}" type="parTrans" cxnId="{13F46AC2-8A2F-4A35-9A1D-6ABA077920AA}">
      <dgm:prSet/>
      <dgm:spPr/>
    </dgm:pt>
    <dgm:pt modelId="{970E783A-69B0-4B7B-94ED-EF4FCF014C33}" type="sibTrans" cxnId="{13F46AC2-8A2F-4A35-9A1D-6ABA077920AA}">
      <dgm:prSet/>
      <dgm:spPr/>
    </dgm:pt>
    <dgm:pt modelId="{E1E97991-487F-4BBE-9A6A-3D4CAF6CE5AB}" type="pres">
      <dgm:prSet presAssocID="{F4DC6723-7FE4-44E1-A4A4-F665C19D0765}" presName="Name0" presStyleCnt="0">
        <dgm:presLayoutVars>
          <dgm:dir/>
          <dgm:animLvl val="lvl"/>
          <dgm:resizeHandles val="exact"/>
        </dgm:presLayoutVars>
      </dgm:prSet>
      <dgm:spPr/>
    </dgm:pt>
    <dgm:pt modelId="{210195BB-C800-43E9-B6F6-C0FA83AFBE34}" type="pres">
      <dgm:prSet presAssocID="{EF69AFBA-16D4-4CC7-91F5-386B5080BA00}" presName="composite" presStyleCnt="0"/>
      <dgm:spPr/>
    </dgm:pt>
    <dgm:pt modelId="{C0E81044-C14A-441F-885F-EC55E7B567AD}" type="pres">
      <dgm:prSet presAssocID="{EF69AFBA-16D4-4CC7-91F5-386B5080BA00}" presName="parTx" presStyleLbl="alignNode1" presStyleIdx="0" presStyleCnt="3">
        <dgm:presLayoutVars>
          <dgm:chMax val="0"/>
          <dgm:chPref val="0"/>
          <dgm:bulletEnabled val="1"/>
        </dgm:presLayoutVars>
      </dgm:prSet>
      <dgm:spPr/>
    </dgm:pt>
    <dgm:pt modelId="{718C21FA-99BE-46EF-985E-A3A5F6EF2F3C}" type="pres">
      <dgm:prSet presAssocID="{EF69AFBA-16D4-4CC7-91F5-386B5080BA00}" presName="desTx" presStyleLbl="alignAccFollowNode1" presStyleIdx="0" presStyleCnt="3">
        <dgm:presLayoutVars>
          <dgm:bulletEnabled val="1"/>
        </dgm:presLayoutVars>
      </dgm:prSet>
      <dgm:spPr/>
    </dgm:pt>
    <dgm:pt modelId="{F3E5A8F9-C71F-406A-B30B-0D1C77E41B34}" type="pres">
      <dgm:prSet presAssocID="{29D66AAE-8B47-4636-A29A-5C97B614C3DF}" presName="space" presStyleCnt="0"/>
      <dgm:spPr/>
    </dgm:pt>
    <dgm:pt modelId="{9DA051D9-6782-421E-ADD4-D9A493506443}" type="pres">
      <dgm:prSet presAssocID="{5C20A06F-AF3D-4F5A-A303-CE9296AFBC29}" presName="composite" presStyleCnt="0"/>
      <dgm:spPr/>
    </dgm:pt>
    <dgm:pt modelId="{969E1A8A-152A-4B89-9CD1-E23A385B13A3}" type="pres">
      <dgm:prSet presAssocID="{5C20A06F-AF3D-4F5A-A303-CE9296AFBC29}" presName="parTx" presStyleLbl="alignNode1" presStyleIdx="1" presStyleCnt="3">
        <dgm:presLayoutVars>
          <dgm:chMax val="0"/>
          <dgm:chPref val="0"/>
          <dgm:bulletEnabled val="1"/>
        </dgm:presLayoutVars>
      </dgm:prSet>
      <dgm:spPr/>
    </dgm:pt>
    <dgm:pt modelId="{029513E8-7EEF-4ACA-87E9-DE6CF83BBFBA}" type="pres">
      <dgm:prSet presAssocID="{5C20A06F-AF3D-4F5A-A303-CE9296AFBC29}" presName="desTx" presStyleLbl="alignAccFollowNode1" presStyleIdx="1" presStyleCnt="3">
        <dgm:presLayoutVars>
          <dgm:bulletEnabled val="1"/>
        </dgm:presLayoutVars>
      </dgm:prSet>
      <dgm:spPr/>
    </dgm:pt>
    <dgm:pt modelId="{37155409-A74B-4AFC-829D-CD4D47078598}" type="pres">
      <dgm:prSet presAssocID="{3EA2E86B-067C-4F74-8F49-00F4DC988BE5}" presName="space" presStyleCnt="0"/>
      <dgm:spPr/>
    </dgm:pt>
    <dgm:pt modelId="{32A7CFAC-7238-442E-8CE8-D91A47BABC32}" type="pres">
      <dgm:prSet presAssocID="{4CACC713-F8E3-42AE-AB95-0D6F3184BB65}" presName="composite" presStyleCnt="0"/>
      <dgm:spPr/>
    </dgm:pt>
    <dgm:pt modelId="{1384C067-5BA5-4A9A-B6B4-26CA9CE29300}" type="pres">
      <dgm:prSet presAssocID="{4CACC713-F8E3-42AE-AB95-0D6F3184BB65}" presName="parTx" presStyleLbl="alignNode1" presStyleIdx="2" presStyleCnt="3">
        <dgm:presLayoutVars>
          <dgm:chMax val="0"/>
          <dgm:chPref val="0"/>
          <dgm:bulletEnabled val="1"/>
        </dgm:presLayoutVars>
      </dgm:prSet>
      <dgm:spPr/>
    </dgm:pt>
    <dgm:pt modelId="{336D24E6-299B-4A04-A82B-BBBDBD045570}" type="pres">
      <dgm:prSet presAssocID="{4CACC713-F8E3-42AE-AB95-0D6F3184BB65}" presName="desTx" presStyleLbl="alignAccFollowNode1" presStyleIdx="2" presStyleCnt="3">
        <dgm:presLayoutVars>
          <dgm:bulletEnabled val="1"/>
        </dgm:presLayoutVars>
      </dgm:prSet>
      <dgm:spPr/>
    </dgm:pt>
  </dgm:ptLst>
  <dgm:cxnLst>
    <dgm:cxn modelId="{4213F901-2441-4F92-A361-4C4F6B92E57F}" srcId="{EF69AFBA-16D4-4CC7-91F5-386B5080BA00}" destId="{3B71A586-60C9-45BB-975F-404BD72A6788}" srcOrd="0" destOrd="0" parTransId="{48E4791F-634F-4005-82BD-00614DCFA96E}" sibTransId="{B0E1E9B8-3734-4595-9D01-F1E762E8E0A5}"/>
    <dgm:cxn modelId="{0EAAFA02-D323-4645-ADFB-A8004D41A07A}" srcId="{F4DC6723-7FE4-44E1-A4A4-F665C19D0765}" destId="{5C20A06F-AF3D-4F5A-A303-CE9296AFBC29}" srcOrd="1" destOrd="0" parTransId="{C2024DA2-AED8-477F-9B47-4C4C7F273900}" sibTransId="{3EA2E86B-067C-4F74-8F49-00F4DC988BE5}"/>
    <dgm:cxn modelId="{4DFA3207-70E9-436E-83BA-C942BD2B65D6}" srcId="{5C20A06F-AF3D-4F5A-A303-CE9296AFBC29}" destId="{16C1303C-B4DF-4261-9172-1046328E7528}" srcOrd="4" destOrd="0" parTransId="{12159E2D-6F31-4697-87B6-D4CAB4F52409}" sibTransId="{EA04E078-9D8F-459A-8FBD-595A27DF9A43}"/>
    <dgm:cxn modelId="{666D100C-6A41-44B3-A4E9-63FBF1A2CD3B}" srcId="{EF69AFBA-16D4-4CC7-91F5-386B5080BA00}" destId="{3905761F-C1BD-4DD1-886C-625F93E67EE0}" srcOrd="1" destOrd="0" parTransId="{5D82ADF4-4881-4C4D-BF3D-CDA0845AC8C2}" sibTransId="{9F831513-F45B-43A9-9625-5D5AB811C2F6}"/>
    <dgm:cxn modelId="{1DAFA610-F3AC-4E62-9254-CF2DD7BC2AFE}" srcId="{5C20A06F-AF3D-4F5A-A303-CE9296AFBC29}" destId="{E08636A9-E608-4833-9381-EDE49A3B9DB6}" srcOrd="0" destOrd="0" parTransId="{B3CEDB94-AEDC-4B6B-A742-FCFEDF44FD18}" sibTransId="{17B106E4-3643-475F-A9C6-CE7EA10F4C38}"/>
    <dgm:cxn modelId="{E4B5FD13-E818-4D0E-9927-0E7AFD274DF2}" type="presOf" srcId="{4CACC713-F8E3-42AE-AB95-0D6F3184BB65}" destId="{1384C067-5BA5-4A9A-B6B4-26CA9CE29300}" srcOrd="0" destOrd="0" presId="urn:microsoft.com/office/officeart/2005/8/layout/hList1"/>
    <dgm:cxn modelId="{E05A8217-B7C3-4F5E-B386-D2C1C699D28D}" type="presOf" srcId="{49060370-CE33-44E9-B683-AB616458C412}" destId="{029513E8-7EEF-4ACA-87E9-DE6CF83BBFBA}" srcOrd="0" destOrd="1" presId="urn:microsoft.com/office/officeart/2005/8/layout/hList1"/>
    <dgm:cxn modelId="{F7FC0527-DED8-4C0B-BA48-A2D61E589813}" type="presOf" srcId="{C9DFF811-86C8-4132-9457-0375812B3D9A}" destId="{718C21FA-99BE-46EF-985E-A3A5F6EF2F3C}" srcOrd="0" destOrd="2" presId="urn:microsoft.com/office/officeart/2005/8/layout/hList1"/>
    <dgm:cxn modelId="{07D6AA29-49A4-4BB8-8094-43514E31571E}" type="presOf" srcId="{8A0724AC-C2E1-4316-9D0F-E5FD0139167A}" destId="{336D24E6-299B-4A04-A82B-BBBDBD045570}" srcOrd="0" destOrd="5" presId="urn:microsoft.com/office/officeart/2005/8/layout/hList1"/>
    <dgm:cxn modelId="{A962EB34-3D7D-41A9-9053-C8DFC8BEBB7A}" type="presOf" srcId="{6DD5FEF3-3086-4279-8CCC-CB5F521AF8F2}" destId="{336D24E6-299B-4A04-A82B-BBBDBD045570}" srcOrd="0" destOrd="0" presId="urn:microsoft.com/office/officeart/2005/8/layout/hList1"/>
    <dgm:cxn modelId="{E5555A3B-E60E-4503-BC31-A6B1DE7754AA}" srcId="{EF69AFBA-16D4-4CC7-91F5-386B5080BA00}" destId="{9B11ACD8-6034-4BE1-880E-0CA1A01657B3}" srcOrd="3" destOrd="0" parTransId="{822224E2-9A60-4440-83DF-B0CE65C9D35B}" sibTransId="{F9BDD083-472C-473F-B3E2-6EEEC1D8C96B}"/>
    <dgm:cxn modelId="{6FEF775E-3B21-4828-8355-5670091B7AB8}" srcId="{5C20A06F-AF3D-4F5A-A303-CE9296AFBC29}" destId="{25EB2903-5C95-4012-852D-F96452D040B2}" srcOrd="3" destOrd="0" parTransId="{DA494FD0-F6ED-43E2-B0FE-69FD4451823B}" sibTransId="{ED3FBDD0-6979-4843-A078-016B7E9D5127}"/>
    <dgm:cxn modelId="{C3B70E5F-24FA-4911-8972-946F64D424EB}" type="presOf" srcId="{E2B4A610-D6B2-46F5-A028-5E4F565A8751}" destId="{029513E8-7EEF-4ACA-87E9-DE6CF83BBFBA}" srcOrd="0" destOrd="2" presId="urn:microsoft.com/office/officeart/2005/8/layout/hList1"/>
    <dgm:cxn modelId="{41C1635F-9ED4-417C-89A7-7C073EB16A81}" srcId="{F4DC6723-7FE4-44E1-A4A4-F665C19D0765}" destId="{EF69AFBA-16D4-4CC7-91F5-386B5080BA00}" srcOrd="0" destOrd="0" parTransId="{3B8D77CE-9936-4A2D-9F30-D3981E3F8500}" sibTransId="{29D66AAE-8B47-4636-A29A-5C97B614C3DF}"/>
    <dgm:cxn modelId="{1A502C42-C26B-45F7-904B-8564544BD81C}" type="presOf" srcId="{3B71A586-60C9-45BB-975F-404BD72A6788}" destId="{718C21FA-99BE-46EF-985E-A3A5F6EF2F3C}" srcOrd="0" destOrd="0" presId="urn:microsoft.com/office/officeart/2005/8/layout/hList1"/>
    <dgm:cxn modelId="{C8BA1948-FE79-4AD0-B9E8-E707FA21D547}" srcId="{4CACC713-F8E3-42AE-AB95-0D6F3184BB65}" destId="{6DD5FEF3-3086-4279-8CCC-CB5F521AF8F2}" srcOrd="0" destOrd="0" parTransId="{E2AE48C3-4947-4FA2-87C5-1837085DBB3C}" sibTransId="{51B6680C-6807-4B36-BEAF-CC2DDF954169}"/>
    <dgm:cxn modelId="{72ECEB69-91E2-4593-B17D-9B19F5A02B9C}" type="presOf" srcId="{0FF3D185-1621-4440-A85A-5E44AA826373}" destId="{336D24E6-299B-4A04-A82B-BBBDBD045570}" srcOrd="0" destOrd="1" presId="urn:microsoft.com/office/officeart/2005/8/layout/hList1"/>
    <dgm:cxn modelId="{F294694D-30E1-4E53-9FA4-FC1BE3165B7E}" type="presOf" srcId="{9B11ACD8-6034-4BE1-880E-0CA1A01657B3}" destId="{718C21FA-99BE-46EF-985E-A3A5F6EF2F3C}" srcOrd="0" destOrd="3" presId="urn:microsoft.com/office/officeart/2005/8/layout/hList1"/>
    <dgm:cxn modelId="{9924D173-F0DA-435D-8990-E9C5574CD124}" srcId="{EF69AFBA-16D4-4CC7-91F5-386B5080BA00}" destId="{C9DFF811-86C8-4132-9457-0375812B3D9A}" srcOrd="2" destOrd="0" parTransId="{DC34FC3E-1CDC-47EB-B9C6-FB93145D565C}" sibTransId="{0626EA79-FAB9-4118-B8FF-11B5850B3683}"/>
    <dgm:cxn modelId="{AFA81754-5806-4175-BA59-FA5EE7F49297}" type="presOf" srcId="{16A5B033-BF0C-4B74-B0DC-572918B70279}" destId="{718C21FA-99BE-46EF-985E-A3A5F6EF2F3C}" srcOrd="0" destOrd="4" presId="urn:microsoft.com/office/officeart/2005/8/layout/hList1"/>
    <dgm:cxn modelId="{2EFF5182-5666-4074-AE53-432774AF8F54}" type="presOf" srcId="{B5D6479E-85B2-499D-A1F1-7A2489D758DC}" destId="{336D24E6-299B-4A04-A82B-BBBDBD045570}" srcOrd="0" destOrd="2" presId="urn:microsoft.com/office/officeart/2005/8/layout/hList1"/>
    <dgm:cxn modelId="{C8D74284-DC14-4638-BC33-408C7C3064FC}" type="presOf" srcId="{5C20A06F-AF3D-4F5A-A303-CE9296AFBC29}" destId="{969E1A8A-152A-4B89-9CD1-E23A385B13A3}" srcOrd="0" destOrd="0" presId="urn:microsoft.com/office/officeart/2005/8/layout/hList1"/>
    <dgm:cxn modelId="{E5A2988C-08D5-4E3C-A494-083418FE5D6C}" type="presOf" srcId="{3D8E6476-3EE8-4FF3-9518-30737F72A01B}" destId="{336D24E6-299B-4A04-A82B-BBBDBD045570}" srcOrd="0" destOrd="3" presId="urn:microsoft.com/office/officeart/2005/8/layout/hList1"/>
    <dgm:cxn modelId="{10AAE78C-9C78-47BC-B393-695CBD5D58C6}" srcId="{5C20A06F-AF3D-4F5A-A303-CE9296AFBC29}" destId="{E2B4A610-D6B2-46F5-A028-5E4F565A8751}" srcOrd="2" destOrd="0" parTransId="{FDF902BA-61D5-4BE4-8046-DC2A488B31CD}" sibTransId="{BB649149-102F-4107-863E-A45E1A0E5F47}"/>
    <dgm:cxn modelId="{86FBBF8D-2BDF-48AA-B78E-D021CEA2B2E3}" srcId="{4CACC713-F8E3-42AE-AB95-0D6F3184BB65}" destId="{3D8E6476-3EE8-4FF3-9518-30737F72A01B}" srcOrd="3" destOrd="0" parTransId="{DD5941AF-9792-456C-BEFC-FF26572C79C4}" sibTransId="{7AA260AA-F3EC-4BF2-AEF8-C45AF408E7A4}"/>
    <dgm:cxn modelId="{284B7294-3239-4036-B2C1-B315B5E960F3}" srcId="{EF69AFBA-16D4-4CC7-91F5-386B5080BA00}" destId="{16A5B033-BF0C-4B74-B0DC-572918B70279}" srcOrd="4" destOrd="0" parTransId="{29DEEAB3-34E1-4F52-8316-B4E91E289BE2}" sibTransId="{925F6B6E-6465-49C7-8E34-FBCD29523641}"/>
    <dgm:cxn modelId="{D4A9029A-3107-4F1F-8D2B-711DBD04FBE8}" srcId="{4CACC713-F8E3-42AE-AB95-0D6F3184BB65}" destId="{E75E15F1-71D4-4B2D-9113-98078420835E}" srcOrd="4" destOrd="0" parTransId="{58BA49E9-9081-4465-8CC6-2C38A16571F1}" sibTransId="{0BEBE074-12AE-41F3-B67E-0CE5F880A839}"/>
    <dgm:cxn modelId="{20393AAC-F9DB-43EB-AD21-C551DA2C84DB}" srcId="{5C20A06F-AF3D-4F5A-A303-CE9296AFBC29}" destId="{49060370-CE33-44E9-B683-AB616458C412}" srcOrd="1" destOrd="0" parTransId="{FC3B95B4-3D7B-4C14-8E58-FAE8F2EE8AE3}" sibTransId="{18FD3E49-19A4-4668-8E63-DB769E3C6C75}"/>
    <dgm:cxn modelId="{8EAFB7B7-9100-4298-8E6F-2874FDE62B3F}" type="presOf" srcId="{25EB2903-5C95-4012-852D-F96452D040B2}" destId="{029513E8-7EEF-4ACA-87E9-DE6CF83BBFBA}" srcOrd="0" destOrd="3" presId="urn:microsoft.com/office/officeart/2005/8/layout/hList1"/>
    <dgm:cxn modelId="{64F4E1B9-9DB3-4196-9B76-091F632AA7B8}" srcId="{F4DC6723-7FE4-44E1-A4A4-F665C19D0765}" destId="{4CACC713-F8E3-42AE-AB95-0D6F3184BB65}" srcOrd="2" destOrd="0" parTransId="{CDB4C32A-8595-41E7-BC73-B36C143C3344}" sibTransId="{C5347EEC-DEBE-4E02-8A5C-90FEA23E8A40}"/>
    <dgm:cxn modelId="{E60BF8BA-2C18-449B-96C5-7EEBCA9ECB3A}" srcId="{4CACC713-F8E3-42AE-AB95-0D6F3184BB65}" destId="{0FF3D185-1621-4440-A85A-5E44AA826373}" srcOrd="1" destOrd="0" parTransId="{36A10DC2-FBE8-437A-9859-3BED5B2E68E9}" sibTransId="{AD258239-CB6A-4691-B65C-769884A351C6}"/>
    <dgm:cxn modelId="{BB2D27BF-4D13-438E-A3B7-6D9A56ACB1BF}" srcId="{5C20A06F-AF3D-4F5A-A303-CE9296AFBC29}" destId="{D91C1B86-B432-41C1-ADD7-3BA2AAA58775}" srcOrd="6" destOrd="0" parTransId="{549CCED4-2324-4E36-AB1E-998650F6EFF4}" sibTransId="{4D942974-E712-4B37-8F67-AEE67B813377}"/>
    <dgm:cxn modelId="{13F46AC2-8A2F-4A35-9A1D-6ABA077920AA}" srcId="{4CACC713-F8E3-42AE-AB95-0D6F3184BB65}" destId="{8A0724AC-C2E1-4316-9D0F-E5FD0139167A}" srcOrd="5" destOrd="0" parTransId="{D118FAFB-DCCE-4680-81FC-77A54E2BD1E3}" sibTransId="{970E783A-69B0-4B7B-94ED-EF4FCF014C33}"/>
    <dgm:cxn modelId="{D06D7CC6-52DE-4A2B-ADC8-34F353014A00}" type="presOf" srcId="{EF69AFBA-16D4-4CC7-91F5-386B5080BA00}" destId="{C0E81044-C14A-441F-885F-EC55E7B567AD}" srcOrd="0" destOrd="0" presId="urn:microsoft.com/office/officeart/2005/8/layout/hList1"/>
    <dgm:cxn modelId="{1AD9F9C6-E775-4C56-AC08-F5A6664E3BCC}" type="presOf" srcId="{F4DC6723-7FE4-44E1-A4A4-F665C19D0765}" destId="{E1E97991-487F-4BBE-9A6A-3D4CAF6CE5AB}" srcOrd="0" destOrd="0" presId="urn:microsoft.com/office/officeart/2005/8/layout/hList1"/>
    <dgm:cxn modelId="{1850FED0-FB4E-4A18-966B-8BE818B89E41}" srcId="{5C20A06F-AF3D-4F5A-A303-CE9296AFBC29}" destId="{6D181DBB-C6E7-4C88-9A76-4D1811B37213}" srcOrd="5" destOrd="0" parTransId="{33B25013-A848-4D5A-8969-894B7B58EDDE}" sibTransId="{FE63E135-8BB2-45F9-AF27-624A3B77D4D1}"/>
    <dgm:cxn modelId="{8F9327D1-92CA-43D9-8487-4B3A802E920D}" type="presOf" srcId="{E75E15F1-71D4-4B2D-9113-98078420835E}" destId="{336D24E6-299B-4A04-A82B-BBBDBD045570}" srcOrd="0" destOrd="4" presId="urn:microsoft.com/office/officeart/2005/8/layout/hList1"/>
    <dgm:cxn modelId="{B587FED2-76AB-47E4-BE48-2EA1A9A1AF58}" type="presOf" srcId="{3905761F-C1BD-4DD1-886C-625F93E67EE0}" destId="{718C21FA-99BE-46EF-985E-A3A5F6EF2F3C}" srcOrd="0" destOrd="1" presId="urn:microsoft.com/office/officeart/2005/8/layout/hList1"/>
    <dgm:cxn modelId="{9AB2A0D7-1A97-4EAA-B888-200B66A0D187}" type="presOf" srcId="{D91C1B86-B432-41C1-ADD7-3BA2AAA58775}" destId="{029513E8-7EEF-4ACA-87E9-DE6CF83BBFBA}" srcOrd="0" destOrd="6" presId="urn:microsoft.com/office/officeart/2005/8/layout/hList1"/>
    <dgm:cxn modelId="{0D9150F1-595D-4A31-BFC4-2AB24E9A0254}" srcId="{4CACC713-F8E3-42AE-AB95-0D6F3184BB65}" destId="{B5D6479E-85B2-499D-A1F1-7A2489D758DC}" srcOrd="2" destOrd="0" parTransId="{7B0CFFB9-1D1B-4D5E-9502-C63CD4DCF8A6}" sibTransId="{60C13FBE-0666-49BF-955E-C6E4F6A6F8EA}"/>
    <dgm:cxn modelId="{F58A48F4-DD90-4148-B5D6-D68BD5B4FCF5}" type="presOf" srcId="{6D181DBB-C6E7-4C88-9A76-4D1811B37213}" destId="{029513E8-7EEF-4ACA-87E9-DE6CF83BBFBA}" srcOrd="0" destOrd="5" presId="urn:microsoft.com/office/officeart/2005/8/layout/hList1"/>
    <dgm:cxn modelId="{6B3E73F9-C0AF-440A-8FC9-24FD273AFCE7}" type="presOf" srcId="{E08636A9-E608-4833-9381-EDE49A3B9DB6}" destId="{029513E8-7EEF-4ACA-87E9-DE6CF83BBFBA}" srcOrd="0" destOrd="0" presId="urn:microsoft.com/office/officeart/2005/8/layout/hList1"/>
    <dgm:cxn modelId="{E69F0FFE-288A-486A-B6AA-BFAF008EA857}" type="presOf" srcId="{16C1303C-B4DF-4261-9172-1046328E7528}" destId="{029513E8-7EEF-4ACA-87E9-DE6CF83BBFBA}" srcOrd="0" destOrd="4" presId="urn:microsoft.com/office/officeart/2005/8/layout/hList1"/>
    <dgm:cxn modelId="{936CD28F-5481-478C-BD2A-E4064C944BEA}" type="presParOf" srcId="{E1E97991-487F-4BBE-9A6A-3D4CAF6CE5AB}" destId="{210195BB-C800-43E9-B6F6-C0FA83AFBE34}" srcOrd="0" destOrd="0" presId="urn:microsoft.com/office/officeart/2005/8/layout/hList1"/>
    <dgm:cxn modelId="{82120FD6-E7B2-4076-B12D-645CAC60EF25}" type="presParOf" srcId="{210195BB-C800-43E9-B6F6-C0FA83AFBE34}" destId="{C0E81044-C14A-441F-885F-EC55E7B567AD}" srcOrd="0" destOrd="0" presId="urn:microsoft.com/office/officeart/2005/8/layout/hList1"/>
    <dgm:cxn modelId="{A31DD38D-90C0-479E-83DA-EF95F370431D}" type="presParOf" srcId="{210195BB-C800-43E9-B6F6-C0FA83AFBE34}" destId="{718C21FA-99BE-46EF-985E-A3A5F6EF2F3C}" srcOrd="1" destOrd="0" presId="urn:microsoft.com/office/officeart/2005/8/layout/hList1"/>
    <dgm:cxn modelId="{4159EC16-0ADE-424C-92EE-8E34BDAE4ACF}" type="presParOf" srcId="{E1E97991-487F-4BBE-9A6A-3D4CAF6CE5AB}" destId="{F3E5A8F9-C71F-406A-B30B-0D1C77E41B34}" srcOrd="1" destOrd="0" presId="urn:microsoft.com/office/officeart/2005/8/layout/hList1"/>
    <dgm:cxn modelId="{F5FE8867-31DA-4BED-B7AD-5F8A89F4A9AD}" type="presParOf" srcId="{E1E97991-487F-4BBE-9A6A-3D4CAF6CE5AB}" destId="{9DA051D9-6782-421E-ADD4-D9A493506443}" srcOrd="2" destOrd="0" presId="urn:microsoft.com/office/officeart/2005/8/layout/hList1"/>
    <dgm:cxn modelId="{CAFE4EE4-244D-4B5B-B8AE-024038E93B68}" type="presParOf" srcId="{9DA051D9-6782-421E-ADD4-D9A493506443}" destId="{969E1A8A-152A-4B89-9CD1-E23A385B13A3}" srcOrd="0" destOrd="0" presId="urn:microsoft.com/office/officeart/2005/8/layout/hList1"/>
    <dgm:cxn modelId="{660A576A-D1D2-4D29-BA49-544F5B21DB07}" type="presParOf" srcId="{9DA051D9-6782-421E-ADD4-D9A493506443}" destId="{029513E8-7EEF-4ACA-87E9-DE6CF83BBFBA}" srcOrd="1" destOrd="0" presId="urn:microsoft.com/office/officeart/2005/8/layout/hList1"/>
    <dgm:cxn modelId="{158A61E8-F2D8-4C23-B356-F12F6E390900}" type="presParOf" srcId="{E1E97991-487F-4BBE-9A6A-3D4CAF6CE5AB}" destId="{37155409-A74B-4AFC-829D-CD4D47078598}" srcOrd="3" destOrd="0" presId="urn:microsoft.com/office/officeart/2005/8/layout/hList1"/>
    <dgm:cxn modelId="{831D3234-2A76-4344-B558-2100279FD4A5}" type="presParOf" srcId="{E1E97991-487F-4BBE-9A6A-3D4CAF6CE5AB}" destId="{32A7CFAC-7238-442E-8CE8-D91A47BABC32}" srcOrd="4" destOrd="0" presId="urn:microsoft.com/office/officeart/2005/8/layout/hList1"/>
    <dgm:cxn modelId="{DDE4CC23-97C1-4CB4-A499-F17A18B5E5A4}" type="presParOf" srcId="{32A7CFAC-7238-442E-8CE8-D91A47BABC32}" destId="{1384C067-5BA5-4A9A-B6B4-26CA9CE29300}" srcOrd="0" destOrd="0" presId="urn:microsoft.com/office/officeart/2005/8/layout/hList1"/>
    <dgm:cxn modelId="{AAC53B44-3C99-4F7B-B788-FB4F86657CEA}" type="presParOf" srcId="{32A7CFAC-7238-442E-8CE8-D91A47BABC32}" destId="{336D24E6-299B-4A04-A82B-BBBDBD04557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De PV-verplichting geldt per afnamepunt. Detecteer het </a:t>
          </a:r>
          <a:r>
            <a:rPr lang="nl-NL" sz="1800" b="1" kern="1200">
              <a:solidFill>
                <a:schemeClr val="tx2"/>
              </a:solidFill>
            </a:rPr>
            <a:t>afnamepunt</a:t>
          </a:r>
          <a:r>
            <a:rPr lang="nl-NL" sz="1800" kern="1200">
              <a:solidFill>
                <a:schemeClr val="tx2"/>
              </a:solidFill>
            </a:rPr>
            <a:t>. </a:t>
          </a: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Wat is de </a:t>
          </a:r>
          <a:r>
            <a:rPr lang="nl-BE" sz="1800" b="1" kern="1200">
              <a:solidFill>
                <a:schemeClr val="tx2"/>
              </a:solidFill>
            </a:rPr>
            <a:t>afname</a:t>
          </a:r>
          <a:r>
            <a:rPr lang="nl-BE" sz="1800" kern="1200">
              <a:solidFill>
                <a:schemeClr val="tx2"/>
              </a:solidFill>
            </a:rPr>
            <a:t> van elektriciteit op dat afnamepunt? En is deze afname hoger dan de geldende </a:t>
          </a:r>
          <a:r>
            <a:rPr lang="nl-BE" sz="1800" b="1" kern="1200">
              <a:solidFill>
                <a:schemeClr val="tx2"/>
              </a:solidFill>
            </a:rPr>
            <a:t>afnamedrempel</a:t>
          </a:r>
          <a:r>
            <a:rPr lang="nl-BE" sz="1800" kern="1200">
              <a:solidFill>
                <a:schemeClr val="tx2"/>
              </a:solidFill>
            </a:rPr>
            <a:t>?</a:t>
          </a:r>
        </a:p>
        <a:p>
          <a:pPr marL="0" lvl="0" indent="0" algn="l" defTabSz="800100">
            <a:lnSpc>
              <a:spcPct val="90000"/>
            </a:lnSpc>
            <a:spcBef>
              <a:spcPct val="0"/>
            </a:spcBef>
            <a:spcAft>
              <a:spcPct val="35000"/>
            </a:spcAft>
            <a:buNone/>
          </a:pPr>
          <a:r>
            <a:rPr lang="nl-BE" sz="1800" kern="1200">
              <a:solidFill>
                <a:schemeClr val="tx2"/>
              </a:solidFill>
            </a:rPr>
            <a:t>Geldt de </a:t>
          </a:r>
          <a:r>
            <a:rPr lang="nl-BE" sz="1800" b="1" kern="1200">
              <a:solidFill>
                <a:schemeClr val="tx2"/>
              </a:solidFill>
            </a:rPr>
            <a:t>uitzondering</a:t>
          </a:r>
          <a:r>
            <a:rPr lang="nl-BE" sz="1800" kern="1200">
              <a:solidFill>
                <a:schemeClr val="tx2"/>
              </a:solidFill>
            </a:rPr>
            <a:t> voor afwijkende afname? </a:t>
          </a:r>
        </a:p>
        <a:p>
          <a:pPr marL="0" lvl="0" indent="0" algn="l" defTabSz="800100">
            <a:lnSpc>
              <a:spcPct val="90000"/>
            </a:lnSpc>
            <a:spcBef>
              <a:spcPct val="0"/>
            </a:spcBef>
            <a:spcAft>
              <a:spcPct val="35000"/>
            </a:spcAft>
            <a:buNone/>
          </a:pPr>
          <a:r>
            <a:rPr lang="nl-BE" sz="1800" kern="1200">
              <a:solidFill>
                <a:schemeClr val="tx2"/>
              </a:solidFill>
            </a:rPr>
            <a:t>Bepaal het kalenderjaar dat voor het eerst aanleiding geeft tot het moeten voldoen aan de verplichting.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Welke </a:t>
          </a:r>
          <a:r>
            <a:rPr lang="nl-BE" sz="1800" b="1" kern="1200">
              <a:solidFill>
                <a:schemeClr val="tx2"/>
              </a:solidFill>
            </a:rPr>
            <a:t>gebouwen </a:t>
          </a:r>
          <a:r>
            <a:rPr lang="nl-BE" sz="1800" kern="1200">
              <a:solidFill>
                <a:schemeClr val="tx2"/>
              </a:solidFill>
            </a:rPr>
            <a:t>zijn aangesloten op dat afnamepunt? </a:t>
          </a:r>
        </a:p>
        <a:p>
          <a:pPr marL="0" lvl="0" indent="0" algn="l" defTabSz="800100">
            <a:lnSpc>
              <a:spcPct val="90000"/>
            </a:lnSpc>
            <a:spcBef>
              <a:spcPct val="0"/>
            </a:spcBef>
            <a:spcAft>
              <a:spcPct val="35000"/>
            </a:spcAft>
            <a:buNone/>
          </a:pPr>
          <a:r>
            <a:rPr lang="nl-NL" sz="1800" kern="1200">
              <a:solidFill>
                <a:schemeClr val="tx2"/>
              </a:solidFill>
            </a:rPr>
            <a:t>Wie zijn de </a:t>
          </a:r>
          <a:r>
            <a:rPr lang="nl-NL" sz="1800" b="1" kern="1200">
              <a:solidFill>
                <a:schemeClr val="tx2"/>
              </a:solidFill>
            </a:rPr>
            <a:t>eigenaars, erfpachters of opstalhouders </a:t>
          </a:r>
          <a:r>
            <a:rPr lang="nl-NL" sz="1800" kern="1200">
              <a:solidFill>
                <a:schemeClr val="tx2"/>
              </a:solidFill>
            </a:rPr>
            <a:t>van de gebouwen aangesloten op het afnamepunt? </a:t>
          </a:r>
          <a:endParaRPr lang="nl-BE" sz="1800" kern="1200">
            <a:solidFill>
              <a:schemeClr val="tx2"/>
            </a:solidFill>
          </a:endParaRPr>
        </a:p>
        <a:p>
          <a:pPr marL="0" lvl="0" indent="0" algn="l" defTabSz="800100">
            <a:lnSpc>
              <a:spcPct val="90000"/>
            </a:lnSpc>
            <a:spcBef>
              <a:spcPct val="0"/>
            </a:spcBef>
            <a:spcAft>
              <a:spcPct val="35000"/>
            </a:spcAft>
            <a:buNone/>
          </a:pPr>
          <a:r>
            <a:rPr lang="nl-NL" sz="1800" kern="1200">
              <a:solidFill>
                <a:schemeClr val="tx2"/>
              </a:solidFill>
            </a:rPr>
            <a:t>Deze juridische entiteiten zijn in solidum gehouden om aan de verplichting te voldoen.</a:t>
          </a:r>
          <a:endParaRPr lang="nl-BE" sz="1800" kern="1200">
            <a:solidFill>
              <a:schemeClr val="tx2"/>
            </a:solidFill>
          </a:endParaRP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De PV-verplichting geldt per afnamepunt. Detecteer het </a:t>
          </a:r>
          <a:r>
            <a:rPr lang="nl-NL" sz="1800" b="1" kern="1200">
              <a:solidFill>
                <a:schemeClr val="tx2"/>
              </a:solidFill>
            </a:rPr>
            <a:t>afnamepunt</a:t>
          </a:r>
          <a:r>
            <a:rPr lang="nl-NL" sz="1800" kern="1200">
              <a:solidFill>
                <a:schemeClr val="tx2"/>
              </a:solidFill>
            </a:rPr>
            <a:t>. </a:t>
          </a: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Wat is de </a:t>
          </a:r>
          <a:r>
            <a:rPr lang="nl-BE" sz="1800" b="1" kern="1200">
              <a:solidFill>
                <a:schemeClr val="tx2"/>
              </a:solidFill>
            </a:rPr>
            <a:t>afname</a:t>
          </a:r>
          <a:r>
            <a:rPr lang="nl-BE" sz="1800" kern="1200">
              <a:solidFill>
                <a:schemeClr val="tx2"/>
              </a:solidFill>
            </a:rPr>
            <a:t> van elektriciteit op dat afnamepunt? En is deze afname hoger dan de geldende </a:t>
          </a:r>
          <a:r>
            <a:rPr lang="nl-BE" sz="1800" b="1" kern="1200">
              <a:solidFill>
                <a:schemeClr val="tx2"/>
              </a:solidFill>
            </a:rPr>
            <a:t>afnamedrempel</a:t>
          </a:r>
          <a:r>
            <a:rPr lang="nl-BE" sz="1800" kern="1200">
              <a:solidFill>
                <a:schemeClr val="tx2"/>
              </a:solidFill>
            </a:rPr>
            <a:t>?</a:t>
          </a:r>
        </a:p>
        <a:p>
          <a:pPr marL="0" lvl="0" indent="0" algn="l" defTabSz="800100">
            <a:lnSpc>
              <a:spcPct val="90000"/>
            </a:lnSpc>
            <a:spcBef>
              <a:spcPct val="0"/>
            </a:spcBef>
            <a:spcAft>
              <a:spcPct val="35000"/>
            </a:spcAft>
            <a:buNone/>
          </a:pPr>
          <a:r>
            <a:rPr lang="nl-BE" sz="1800" kern="1200">
              <a:solidFill>
                <a:schemeClr val="tx2"/>
              </a:solidFill>
            </a:rPr>
            <a:t>Geldt de </a:t>
          </a:r>
          <a:r>
            <a:rPr lang="nl-BE" sz="1800" b="1" kern="1200">
              <a:solidFill>
                <a:schemeClr val="tx2"/>
              </a:solidFill>
            </a:rPr>
            <a:t>uitzondering</a:t>
          </a:r>
          <a:r>
            <a:rPr lang="nl-BE" sz="1800" kern="1200">
              <a:solidFill>
                <a:schemeClr val="tx2"/>
              </a:solidFill>
            </a:rPr>
            <a:t> voor afwijkende afname? </a:t>
          </a:r>
        </a:p>
        <a:p>
          <a:pPr marL="0" lvl="0" indent="0" algn="l" defTabSz="800100">
            <a:lnSpc>
              <a:spcPct val="90000"/>
            </a:lnSpc>
            <a:spcBef>
              <a:spcPct val="0"/>
            </a:spcBef>
            <a:spcAft>
              <a:spcPct val="35000"/>
            </a:spcAft>
            <a:buNone/>
          </a:pPr>
          <a:r>
            <a:rPr lang="nl-BE" sz="1800" kern="1200">
              <a:solidFill>
                <a:schemeClr val="tx2"/>
              </a:solidFill>
            </a:rPr>
            <a:t>Bepaal het kalenderjaar dat voor het eerst aanleiding geeft tot het moeten voldoen aan de verplichting.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Welke </a:t>
          </a:r>
          <a:r>
            <a:rPr lang="nl-BE" sz="1800" b="1" kern="1200">
              <a:solidFill>
                <a:schemeClr val="tx2"/>
              </a:solidFill>
            </a:rPr>
            <a:t>gebouwen </a:t>
          </a:r>
          <a:r>
            <a:rPr lang="nl-BE" sz="1800" kern="1200">
              <a:solidFill>
                <a:schemeClr val="tx2"/>
              </a:solidFill>
            </a:rPr>
            <a:t>zijn aangesloten op dat afnamepunt? </a:t>
          </a:r>
        </a:p>
        <a:p>
          <a:pPr marL="0" lvl="0" indent="0" algn="l" defTabSz="800100">
            <a:lnSpc>
              <a:spcPct val="90000"/>
            </a:lnSpc>
            <a:spcBef>
              <a:spcPct val="0"/>
            </a:spcBef>
            <a:spcAft>
              <a:spcPct val="35000"/>
            </a:spcAft>
            <a:buNone/>
          </a:pPr>
          <a:r>
            <a:rPr lang="nl-NL" sz="1800" kern="1200">
              <a:solidFill>
                <a:schemeClr val="tx2"/>
              </a:solidFill>
            </a:rPr>
            <a:t>Wie zijn de </a:t>
          </a:r>
          <a:r>
            <a:rPr lang="nl-NL" sz="1800" b="1" kern="1200">
              <a:solidFill>
                <a:schemeClr val="tx2"/>
              </a:solidFill>
            </a:rPr>
            <a:t>eigenaars, erfpachters of opstalhouders </a:t>
          </a:r>
          <a:r>
            <a:rPr lang="nl-NL" sz="1800" kern="1200">
              <a:solidFill>
                <a:schemeClr val="tx2"/>
              </a:solidFill>
            </a:rPr>
            <a:t>van de gebouwen aangesloten op het afnamepunt? </a:t>
          </a:r>
          <a:endParaRPr lang="nl-BE" sz="1800" kern="1200">
            <a:solidFill>
              <a:schemeClr val="tx2"/>
            </a:solidFill>
          </a:endParaRPr>
        </a:p>
        <a:p>
          <a:pPr marL="0" lvl="0" indent="0" algn="l" defTabSz="800100">
            <a:lnSpc>
              <a:spcPct val="90000"/>
            </a:lnSpc>
            <a:spcBef>
              <a:spcPct val="0"/>
            </a:spcBef>
            <a:spcAft>
              <a:spcPct val="35000"/>
            </a:spcAft>
            <a:buNone/>
          </a:pPr>
          <a:r>
            <a:rPr lang="nl-NL" sz="1800" kern="1200">
              <a:solidFill>
                <a:schemeClr val="tx2"/>
              </a:solidFill>
            </a:rPr>
            <a:t>Deze juridische entiteiten zijn in solidum gehouden om aan de verplichting te voldoen.</a:t>
          </a:r>
          <a:endParaRPr lang="nl-BE" sz="1800" kern="1200">
            <a:solidFill>
              <a:schemeClr val="tx2"/>
            </a:solidFill>
          </a:endParaRP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De PV-verplichting geldt per afnamepunt. Detecteer het </a:t>
          </a:r>
          <a:r>
            <a:rPr lang="nl-NL" sz="1800" b="1" kern="1200">
              <a:solidFill>
                <a:schemeClr val="tx2"/>
              </a:solidFill>
            </a:rPr>
            <a:t>afnamepunt</a:t>
          </a:r>
          <a:r>
            <a:rPr lang="nl-NL" sz="1800" kern="1200">
              <a:solidFill>
                <a:schemeClr val="tx2"/>
              </a:solidFill>
            </a:rPr>
            <a:t>. </a:t>
          </a: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Wat is de </a:t>
          </a:r>
          <a:r>
            <a:rPr lang="nl-BE" sz="1800" b="1" kern="1200">
              <a:solidFill>
                <a:schemeClr val="tx2"/>
              </a:solidFill>
            </a:rPr>
            <a:t>afname</a:t>
          </a:r>
          <a:r>
            <a:rPr lang="nl-BE" sz="1800" kern="1200">
              <a:solidFill>
                <a:schemeClr val="tx2"/>
              </a:solidFill>
            </a:rPr>
            <a:t> van elektriciteit op dat afnamepunt? En is deze afname hoger dan de geldende </a:t>
          </a:r>
          <a:r>
            <a:rPr lang="nl-BE" sz="1800" b="1" kern="1200">
              <a:solidFill>
                <a:schemeClr val="tx2"/>
              </a:solidFill>
            </a:rPr>
            <a:t>afnamedrempel</a:t>
          </a:r>
          <a:r>
            <a:rPr lang="nl-BE" sz="1800" kern="1200">
              <a:solidFill>
                <a:schemeClr val="tx2"/>
              </a:solidFill>
            </a:rPr>
            <a:t>?</a:t>
          </a:r>
        </a:p>
        <a:p>
          <a:pPr marL="0" lvl="0" indent="0" algn="l" defTabSz="800100">
            <a:lnSpc>
              <a:spcPct val="90000"/>
            </a:lnSpc>
            <a:spcBef>
              <a:spcPct val="0"/>
            </a:spcBef>
            <a:spcAft>
              <a:spcPct val="35000"/>
            </a:spcAft>
            <a:buNone/>
          </a:pPr>
          <a:r>
            <a:rPr lang="nl-BE" sz="1800" kern="1200">
              <a:solidFill>
                <a:schemeClr val="tx2"/>
              </a:solidFill>
            </a:rPr>
            <a:t>Geldt de </a:t>
          </a:r>
          <a:r>
            <a:rPr lang="nl-BE" sz="1800" b="1" kern="1200">
              <a:solidFill>
                <a:schemeClr val="tx2"/>
              </a:solidFill>
            </a:rPr>
            <a:t>uitzondering</a:t>
          </a:r>
          <a:r>
            <a:rPr lang="nl-BE" sz="1800" kern="1200">
              <a:solidFill>
                <a:schemeClr val="tx2"/>
              </a:solidFill>
            </a:rPr>
            <a:t> voor afwijkende afname? </a:t>
          </a:r>
        </a:p>
        <a:p>
          <a:pPr marL="0" lvl="0" indent="0" algn="l" defTabSz="800100">
            <a:lnSpc>
              <a:spcPct val="90000"/>
            </a:lnSpc>
            <a:spcBef>
              <a:spcPct val="0"/>
            </a:spcBef>
            <a:spcAft>
              <a:spcPct val="35000"/>
            </a:spcAft>
            <a:buNone/>
          </a:pPr>
          <a:r>
            <a:rPr lang="nl-BE" sz="1800" kern="1200">
              <a:solidFill>
                <a:schemeClr val="tx2"/>
              </a:solidFill>
            </a:rPr>
            <a:t>Bepaal het kalenderjaar dat voor het eerst aanleiding geeft tot het moeten voldoen aan de verplichting.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Welke </a:t>
          </a:r>
          <a:r>
            <a:rPr lang="nl-BE" sz="1800" b="1" kern="1200">
              <a:solidFill>
                <a:schemeClr val="tx2"/>
              </a:solidFill>
            </a:rPr>
            <a:t>gebouwen </a:t>
          </a:r>
          <a:r>
            <a:rPr lang="nl-BE" sz="1800" kern="1200">
              <a:solidFill>
                <a:schemeClr val="tx2"/>
              </a:solidFill>
            </a:rPr>
            <a:t>zijn aangesloten op dat afnamepunt? </a:t>
          </a:r>
        </a:p>
        <a:p>
          <a:pPr marL="0" lvl="0" indent="0" algn="l" defTabSz="800100">
            <a:lnSpc>
              <a:spcPct val="90000"/>
            </a:lnSpc>
            <a:spcBef>
              <a:spcPct val="0"/>
            </a:spcBef>
            <a:spcAft>
              <a:spcPct val="35000"/>
            </a:spcAft>
            <a:buNone/>
          </a:pPr>
          <a:r>
            <a:rPr lang="nl-NL" sz="1800" kern="1200">
              <a:solidFill>
                <a:schemeClr val="tx2"/>
              </a:solidFill>
            </a:rPr>
            <a:t>Wie zijn de </a:t>
          </a:r>
          <a:r>
            <a:rPr lang="nl-NL" sz="1800" b="1" kern="1200">
              <a:solidFill>
                <a:schemeClr val="tx2"/>
              </a:solidFill>
            </a:rPr>
            <a:t>eigenaars, erfpachters of opstalhouders </a:t>
          </a:r>
          <a:r>
            <a:rPr lang="nl-NL" sz="1800" kern="1200">
              <a:solidFill>
                <a:schemeClr val="tx2"/>
              </a:solidFill>
            </a:rPr>
            <a:t>van de gebouwen aangesloten op het afnamepunt? </a:t>
          </a:r>
          <a:endParaRPr lang="nl-BE" sz="1800" kern="1200">
            <a:solidFill>
              <a:schemeClr val="tx2"/>
            </a:solidFill>
          </a:endParaRPr>
        </a:p>
        <a:p>
          <a:pPr marL="0" lvl="0" indent="0" algn="l" defTabSz="800100">
            <a:lnSpc>
              <a:spcPct val="90000"/>
            </a:lnSpc>
            <a:spcBef>
              <a:spcPct val="0"/>
            </a:spcBef>
            <a:spcAft>
              <a:spcPct val="35000"/>
            </a:spcAft>
            <a:buNone/>
          </a:pPr>
          <a:r>
            <a:rPr lang="nl-NL" sz="1800" kern="1200">
              <a:solidFill>
                <a:schemeClr val="tx2"/>
              </a:solidFill>
            </a:rPr>
            <a:t>Deze juridische entiteiten zijn in solidum gehouden om aan de verplichting te voldoen.</a:t>
          </a:r>
          <a:endParaRPr lang="nl-BE" sz="1800" kern="1200">
            <a:solidFill>
              <a:schemeClr val="tx2"/>
            </a:solidFill>
          </a:endParaRP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De PV-verplichting geldt per afnamepunt. Detecteer het </a:t>
          </a:r>
          <a:r>
            <a:rPr lang="nl-NL" sz="1800" b="1" kern="1200">
              <a:solidFill>
                <a:schemeClr val="tx2"/>
              </a:solidFill>
            </a:rPr>
            <a:t>afnamepunt</a:t>
          </a:r>
          <a:r>
            <a:rPr lang="nl-NL" sz="1800" kern="1200">
              <a:solidFill>
                <a:schemeClr val="tx2"/>
              </a:solidFill>
            </a:rPr>
            <a:t>. </a:t>
          </a: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Wat is de </a:t>
          </a:r>
          <a:r>
            <a:rPr lang="nl-BE" sz="1800" b="1" kern="1200">
              <a:solidFill>
                <a:schemeClr val="tx2"/>
              </a:solidFill>
            </a:rPr>
            <a:t>afname</a:t>
          </a:r>
          <a:r>
            <a:rPr lang="nl-BE" sz="1800" kern="1200">
              <a:solidFill>
                <a:schemeClr val="tx2"/>
              </a:solidFill>
            </a:rPr>
            <a:t> van elektriciteit op dat afnamepunt? En is deze afname hoger dan de geldende </a:t>
          </a:r>
          <a:r>
            <a:rPr lang="nl-BE" sz="1800" b="1" kern="1200">
              <a:solidFill>
                <a:schemeClr val="tx2"/>
              </a:solidFill>
            </a:rPr>
            <a:t>afnamedrempel</a:t>
          </a:r>
          <a:r>
            <a:rPr lang="nl-BE" sz="1800" kern="1200">
              <a:solidFill>
                <a:schemeClr val="tx2"/>
              </a:solidFill>
            </a:rPr>
            <a:t>?</a:t>
          </a:r>
        </a:p>
        <a:p>
          <a:pPr marL="0" lvl="0" indent="0" algn="l" defTabSz="800100">
            <a:lnSpc>
              <a:spcPct val="90000"/>
            </a:lnSpc>
            <a:spcBef>
              <a:spcPct val="0"/>
            </a:spcBef>
            <a:spcAft>
              <a:spcPct val="35000"/>
            </a:spcAft>
            <a:buNone/>
          </a:pPr>
          <a:r>
            <a:rPr lang="nl-BE" sz="1800" kern="1200">
              <a:solidFill>
                <a:schemeClr val="tx2"/>
              </a:solidFill>
            </a:rPr>
            <a:t>Geldt de </a:t>
          </a:r>
          <a:r>
            <a:rPr lang="nl-BE" sz="1800" b="1" kern="1200">
              <a:solidFill>
                <a:schemeClr val="tx2"/>
              </a:solidFill>
            </a:rPr>
            <a:t>uitzondering</a:t>
          </a:r>
          <a:r>
            <a:rPr lang="nl-BE" sz="1800" kern="1200">
              <a:solidFill>
                <a:schemeClr val="tx2"/>
              </a:solidFill>
            </a:rPr>
            <a:t> voor afwijkende afname? </a:t>
          </a:r>
        </a:p>
        <a:p>
          <a:pPr marL="0" lvl="0" indent="0" algn="l" defTabSz="800100">
            <a:lnSpc>
              <a:spcPct val="90000"/>
            </a:lnSpc>
            <a:spcBef>
              <a:spcPct val="0"/>
            </a:spcBef>
            <a:spcAft>
              <a:spcPct val="35000"/>
            </a:spcAft>
            <a:buNone/>
          </a:pPr>
          <a:r>
            <a:rPr lang="nl-BE" sz="1800" kern="1200">
              <a:solidFill>
                <a:schemeClr val="tx2"/>
              </a:solidFill>
            </a:rPr>
            <a:t>Bepaal het kalenderjaar dat voor het eerst aanleiding geeft tot het moeten voldoen aan de verplichting.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Welke </a:t>
          </a:r>
          <a:r>
            <a:rPr lang="nl-BE" sz="1800" b="1" kern="1200">
              <a:solidFill>
                <a:schemeClr val="tx2"/>
              </a:solidFill>
            </a:rPr>
            <a:t>gebouwen </a:t>
          </a:r>
          <a:r>
            <a:rPr lang="nl-BE" sz="1800" kern="1200">
              <a:solidFill>
                <a:schemeClr val="tx2"/>
              </a:solidFill>
            </a:rPr>
            <a:t>zijn aangesloten op dat afnamepunt? </a:t>
          </a:r>
        </a:p>
        <a:p>
          <a:pPr marL="0" lvl="0" indent="0" algn="l" defTabSz="800100">
            <a:lnSpc>
              <a:spcPct val="90000"/>
            </a:lnSpc>
            <a:spcBef>
              <a:spcPct val="0"/>
            </a:spcBef>
            <a:spcAft>
              <a:spcPct val="35000"/>
            </a:spcAft>
            <a:buNone/>
          </a:pPr>
          <a:r>
            <a:rPr lang="nl-NL" sz="1800" kern="1200">
              <a:solidFill>
                <a:schemeClr val="tx2"/>
              </a:solidFill>
            </a:rPr>
            <a:t>Wie zijn de </a:t>
          </a:r>
          <a:r>
            <a:rPr lang="nl-NL" sz="1800" b="1" kern="1200">
              <a:solidFill>
                <a:schemeClr val="tx2"/>
              </a:solidFill>
            </a:rPr>
            <a:t>eigenaars, erfpachters of opstalhouders </a:t>
          </a:r>
          <a:r>
            <a:rPr lang="nl-NL" sz="1800" kern="1200">
              <a:solidFill>
                <a:schemeClr val="tx2"/>
              </a:solidFill>
            </a:rPr>
            <a:t>van de gebouwen aangesloten op het afnamepunt? </a:t>
          </a:r>
          <a:endParaRPr lang="nl-BE" sz="1800" kern="1200">
            <a:solidFill>
              <a:schemeClr val="tx2"/>
            </a:solidFill>
          </a:endParaRPr>
        </a:p>
        <a:p>
          <a:pPr marL="0" lvl="0" indent="0" algn="l" defTabSz="800100">
            <a:lnSpc>
              <a:spcPct val="90000"/>
            </a:lnSpc>
            <a:spcBef>
              <a:spcPct val="0"/>
            </a:spcBef>
            <a:spcAft>
              <a:spcPct val="35000"/>
            </a:spcAft>
            <a:buNone/>
          </a:pPr>
          <a:r>
            <a:rPr lang="nl-NL" sz="1800" kern="1200">
              <a:solidFill>
                <a:schemeClr val="tx2"/>
              </a:solidFill>
            </a:rPr>
            <a:t>Deze juridische entiteiten zijn in solidum gehouden om aan de verplichting te voldoen.</a:t>
          </a:r>
          <a:endParaRPr lang="nl-BE" sz="1800" kern="1200">
            <a:solidFill>
              <a:schemeClr val="tx2"/>
            </a:solidFill>
          </a:endParaRP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Kijk na tegen welke </a:t>
          </a:r>
          <a:r>
            <a:rPr lang="nl-BE" sz="1800" b="1" kern="1200">
              <a:solidFill>
                <a:schemeClr val="tx2"/>
              </a:solidFill>
            </a:rPr>
            <a:t>uiterlijke data </a:t>
          </a:r>
          <a:r>
            <a:rPr lang="nl-BE" sz="1800" kern="1200">
              <a:solidFill>
                <a:schemeClr val="tx2"/>
              </a:solidFill>
            </a:rPr>
            <a:t>u de installaties in deze steeds strenger wordende verplichting  </a:t>
          </a:r>
          <a:r>
            <a:rPr lang="nl-BE" sz="1800" b="1" kern="1200">
              <a:solidFill>
                <a:schemeClr val="tx2"/>
              </a:solidFill>
            </a:rPr>
            <a:t>in dienst </a:t>
          </a:r>
          <a:r>
            <a:rPr lang="nl-BE" sz="1800" kern="1200">
              <a:solidFill>
                <a:schemeClr val="tx2"/>
              </a:solidFill>
            </a:rPr>
            <a:t>moet nemen.</a:t>
          </a:r>
        </a:p>
        <a:p>
          <a:pPr marL="0" lvl="0" indent="0" algn="l" defTabSz="800100">
            <a:lnSpc>
              <a:spcPct val="90000"/>
            </a:lnSpc>
            <a:spcBef>
              <a:spcPct val="0"/>
            </a:spcBef>
            <a:spcAft>
              <a:spcPct val="35000"/>
            </a:spcAft>
            <a:buNone/>
          </a:pPr>
          <a:endParaRPr lang="nl-NL" sz="1800" kern="1200">
            <a:solidFill>
              <a:schemeClr val="tx2"/>
            </a:solidFill>
          </a:endParaRPr>
        </a:p>
        <a:p>
          <a:pPr marL="0" lvl="0" indent="0" algn="l" defTabSz="800100">
            <a:lnSpc>
              <a:spcPct val="90000"/>
            </a:lnSpc>
            <a:spcBef>
              <a:spcPct val="0"/>
            </a:spcBef>
            <a:spcAft>
              <a:spcPct val="35000"/>
            </a:spcAft>
            <a:buNone/>
          </a:pPr>
          <a:endParaRPr lang="nl-NL" sz="1800" kern="1200">
            <a:solidFill>
              <a:schemeClr val="tx2"/>
            </a:solidFill>
          </a:endParaRP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Welk </a:t>
          </a:r>
          <a:r>
            <a:rPr lang="nl-NL" sz="1800" b="1" kern="1200">
              <a:solidFill>
                <a:schemeClr val="tx2"/>
              </a:solidFill>
            </a:rPr>
            <a:t>piekvermogen PV </a:t>
          </a:r>
          <a:r>
            <a:rPr lang="nl-NL" sz="1800" kern="1200">
              <a:solidFill>
                <a:schemeClr val="tx2"/>
              </a:solidFill>
            </a:rPr>
            <a:t>tegen die data plaatsen? </a:t>
          </a:r>
        </a:p>
        <a:p>
          <a:pPr marL="0" lvl="0" indent="0" algn="l" defTabSz="800100">
            <a:lnSpc>
              <a:spcPct val="90000"/>
            </a:lnSpc>
            <a:spcBef>
              <a:spcPct val="0"/>
            </a:spcBef>
            <a:spcAft>
              <a:spcPct val="35000"/>
            </a:spcAft>
            <a:buNone/>
          </a:pPr>
          <a:r>
            <a:rPr lang="nl-NL" sz="1800" kern="1200">
              <a:solidFill>
                <a:schemeClr val="tx2"/>
              </a:solidFill>
            </a:rPr>
            <a:t>- Op basis van de </a:t>
          </a:r>
          <a:r>
            <a:rPr lang="nl-NL" sz="1800" b="1" kern="1200">
              <a:solidFill>
                <a:schemeClr val="tx2"/>
              </a:solidFill>
            </a:rPr>
            <a:t>horizontale dakoppervlakte </a:t>
          </a:r>
          <a:r>
            <a:rPr lang="nl-NL" sz="1800" kern="1200">
              <a:solidFill>
                <a:schemeClr val="tx2"/>
              </a:solidFill>
            </a:rPr>
            <a:t>van de gebouwen aangesloten op het afnamepunt dat de geldende afnamedrempel overschrijdt. </a:t>
          </a:r>
        </a:p>
        <a:p>
          <a:pPr marL="0" lvl="0" indent="0" algn="l" defTabSz="800100">
            <a:lnSpc>
              <a:spcPct val="90000"/>
            </a:lnSpc>
            <a:spcBef>
              <a:spcPct val="0"/>
            </a:spcBef>
            <a:spcAft>
              <a:spcPct val="35000"/>
            </a:spcAft>
            <a:buNone/>
          </a:pPr>
          <a:r>
            <a:rPr lang="nl-BE" sz="1800" kern="1200">
              <a:solidFill>
                <a:schemeClr val="tx2"/>
              </a:solidFill>
            </a:rPr>
            <a:t>- Zijn er </a:t>
          </a:r>
          <a:r>
            <a:rPr lang="nl-BE" sz="1800" b="1" kern="1200">
              <a:solidFill>
                <a:schemeClr val="tx2"/>
              </a:solidFill>
            </a:rPr>
            <a:t>aftopregels </a:t>
          </a:r>
          <a:r>
            <a:rPr lang="nl-BE" sz="1800" kern="1200">
              <a:solidFill>
                <a:schemeClr val="tx2"/>
              </a:solidFill>
            </a:rPr>
            <a:t>van toepassing?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Evalueer je opties. </a:t>
          </a:r>
        </a:p>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Kies met welke optie </a:t>
          </a:r>
          <a:r>
            <a:rPr lang="nl-BE" sz="1800" b="1" kern="1200">
              <a:solidFill>
                <a:srgbClr val="105269"/>
              </a:solidFill>
              <a:latin typeface="Calibri"/>
              <a:ea typeface="+mn-ea"/>
              <a:cs typeface="+mn-cs"/>
            </a:rPr>
            <a:t>u per stap van het </a:t>
          </a:r>
          <a:r>
            <a:rPr lang="nl-BE" sz="1800" b="1" kern="1200" err="1">
              <a:solidFill>
                <a:srgbClr val="105269"/>
              </a:solidFill>
              <a:latin typeface="Calibri"/>
              <a:ea typeface="+mn-ea"/>
              <a:cs typeface="+mn-cs"/>
            </a:rPr>
            <a:t>verstrengingspad</a:t>
          </a:r>
          <a:r>
            <a:rPr lang="nl-BE" sz="1800" b="1" kern="1200">
              <a:solidFill>
                <a:srgbClr val="105269"/>
              </a:solidFill>
              <a:latin typeface="Calibri"/>
              <a:ea typeface="+mn-ea"/>
              <a:cs typeface="+mn-cs"/>
            </a:rPr>
            <a:t> </a:t>
          </a:r>
          <a:r>
            <a:rPr lang="nl-BE" sz="1800" kern="1200">
              <a:solidFill>
                <a:srgbClr val="105269"/>
              </a:solidFill>
              <a:latin typeface="Calibri"/>
              <a:ea typeface="+mn-ea"/>
              <a:cs typeface="+mn-cs"/>
            </a:rPr>
            <a:t>wil voldoen? </a:t>
          </a:r>
          <a:endParaRPr lang="nl-BE" sz="1800" kern="1200">
            <a:solidFill>
              <a:schemeClr val="tx2"/>
            </a:solidFill>
          </a:endParaRPr>
        </a:p>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Kijk daarbij ook de </a:t>
          </a:r>
          <a:r>
            <a:rPr lang="nl-BE" sz="1800" b="1" kern="1200">
              <a:solidFill>
                <a:srgbClr val="105269"/>
              </a:solidFill>
              <a:latin typeface="Calibri"/>
              <a:ea typeface="+mn-ea"/>
              <a:cs typeface="+mn-cs"/>
            </a:rPr>
            <a:t>specifieke voorwaarden </a:t>
          </a:r>
          <a:r>
            <a:rPr lang="nl-BE" sz="1800" b="0" kern="1200">
              <a:solidFill>
                <a:srgbClr val="105269"/>
              </a:solidFill>
              <a:latin typeface="Calibri"/>
              <a:ea typeface="+mn-ea"/>
              <a:cs typeface="+mn-cs"/>
            </a:rPr>
            <a:t>per optie na. </a:t>
          </a: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Kijk na tegen welke </a:t>
          </a:r>
          <a:r>
            <a:rPr lang="nl-BE" sz="1800" b="1" kern="1200">
              <a:solidFill>
                <a:schemeClr val="tx2"/>
              </a:solidFill>
            </a:rPr>
            <a:t>uiterlijke data </a:t>
          </a:r>
          <a:r>
            <a:rPr lang="nl-BE" sz="1800" kern="1200">
              <a:solidFill>
                <a:schemeClr val="tx2"/>
              </a:solidFill>
            </a:rPr>
            <a:t>u de installaties in deze steeds strenger wordende verplichting  </a:t>
          </a:r>
          <a:r>
            <a:rPr lang="nl-BE" sz="1800" b="1" kern="1200">
              <a:solidFill>
                <a:schemeClr val="tx2"/>
              </a:solidFill>
            </a:rPr>
            <a:t>in dienst </a:t>
          </a:r>
          <a:r>
            <a:rPr lang="nl-BE" sz="1800" kern="1200">
              <a:solidFill>
                <a:schemeClr val="tx2"/>
              </a:solidFill>
            </a:rPr>
            <a:t>moet nemen</a:t>
          </a:r>
          <a:endParaRPr lang="nl-NL" sz="1800" kern="1200">
            <a:solidFill>
              <a:schemeClr val="tx2"/>
            </a:solidFill>
          </a:endParaRPr>
        </a:p>
        <a:p>
          <a:pPr marL="0" lvl="0" indent="0" algn="l" defTabSz="800100">
            <a:lnSpc>
              <a:spcPct val="90000"/>
            </a:lnSpc>
            <a:spcBef>
              <a:spcPct val="0"/>
            </a:spcBef>
            <a:spcAft>
              <a:spcPct val="35000"/>
            </a:spcAft>
            <a:buNone/>
          </a:pPr>
          <a:endParaRPr lang="nl-NL" sz="1800" kern="1200">
            <a:solidFill>
              <a:schemeClr val="tx2"/>
            </a:solidFill>
          </a:endParaRP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Welk </a:t>
          </a:r>
          <a:r>
            <a:rPr lang="nl-NL" sz="1800" b="1" kern="1200">
              <a:solidFill>
                <a:schemeClr val="tx2"/>
              </a:solidFill>
            </a:rPr>
            <a:t>piekvermogen PV </a:t>
          </a:r>
          <a:r>
            <a:rPr lang="nl-NL" sz="1800" kern="1200">
              <a:solidFill>
                <a:schemeClr val="tx2"/>
              </a:solidFill>
            </a:rPr>
            <a:t>tegen die data plaatsen?</a:t>
          </a:r>
        </a:p>
        <a:p>
          <a:pPr marL="0" lvl="0" indent="0" algn="l" defTabSz="800100">
            <a:lnSpc>
              <a:spcPct val="90000"/>
            </a:lnSpc>
            <a:spcBef>
              <a:spcPct val="0"/>
            </a:spcBef>
            <a:spcAft>
              <a:spcPct val="35000"/>
            </a:spcAft>
            <a:buNone/>
          </a:pPr>
          <a:r>
            <a:rPr lang="nl-NL" sz="1800" kern="1200">
              <a:solidFill>
                <a:schemeClr val="tx2"/>
              </a:solidFill>
            </a:rPr>
            <a:t>- Op basis van de </a:t>
          </a:r>
          <a:r>
            <a:rPr lang="nl-NL" sz="1800" b="1" kern="1200">
              <a:solidFill>
                <a:schemeClr val="tx2"/>
              </a:solidFill>
            </a:rPr>
            <a:t>horizontale dakoppervlakte </a:t>
          </a:r>
          <a:r>
            <a:rPr lang="nl-NL" sz="1800" kern="1200">
              <a:solidFill>
                <a:schemeClr val="tx2"/>
              </a:solidFill>
            </a:rPr>
            <a:t>van de gebouwen aangesloten op het afnamepunt dat de geldende afnamedrempel overschrijdt. </a:t>
          </a:r>
        </a:p>
        <a:p>
          <a:pPr marL="0" lvl="0" indent="0" algn="l" defTabSz="800100">
            <a:lnSpc>
              <a:spcPct val="90000"/>
            </a:lnSpc>
            <a:spcBef>
              <a:spcPct val="0"/>
            </a:spcBef>
            <a:spcAft>
              <a:spcPct val="35000"/>
            </a:spcAft>
            <a:buNone/>
          </a:pPr>
          <a:r>
            <a:rPr lang="nl-BE" sz="1800" kern="1200">
              <a:solidFill>
                <a:schemeClr val="tx2"/>
              </a:solidFill>
            </a:rPr>
            <a:t>- Zijn er </a:t>
          </a:r>
          <a:r>
            <a:rPr lang="nl-BE" sz="1800" b="1" kern="1200">
              <a:solidFill>
                <a:schemeClr val="tx2"/>
              </a:solidFill>
            </a:rPr>
            <a:t>aftopregels </a:t>
          </a:r>
          <a:r>
            <a:rPr lang="nl-BE" sz="1800" kern="1200">
              <a:solidFill>
                <a:schemeClr val="tx2"/>
              </a:solidFill>
            </a:rPr>
            <a:t>van toepassing?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Evalueer je opties. </a:t>
          </a:r>
        </a:p>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Kies met welke optie </a:t>
          </a:r>
          <a:r>
            <a:rPr lang="nl-BE" sz="1800" b="1" kern="1200">
              <a:solidFill>
                <a:srgbClr val="105269"/>
              </a:solidFill>
              <a:latin typeface="Calibri"/>
              <a:ea typeface="+mn-ea"/>
              <a:cs typeface="+mn-cs"/>
            </a:rPr>
            <a:t>u per stap van het </a:t>
          </a:r>
          <a:r>
            <a:rPr lang="nl-BE" sz="1800" b="1" kern="1200" err="1">
              <a:solidFill>
                <a:srgbClr val="105269"/>
              </a:solidFill>
              <a:latin typeface="Calibri"/>
              <a:ea typeface="+mn-ea"/>
              <a:cs typeface="+mn-cs"/>
            </a:rPr>
            <a:t>verstrengingspad</a:t>
          </a:r>
          <a:r>
            <a:rPr lang="nl-BE" sz="1800" b="1" kern="1200">
              <a:solidFill>
                <a:srgbClr val="105269"/>
              </a:solidFill>
              <a:latin typeface="Calibri"/>
              <a:ea typeface="+mn-ea"/>
              <a:cs typeface="+mn-cs"/>
            </a:rPr>
            <a:t> </a:t>
          </a:r>
          <a:r>
            <a:rPr lang="nl-BE" sz="1800" kern="1200">
              <a:solidFill>
                <a:srgbClr val="105269"/>
              </a:solidFill>
              <a:latin typeface="Calibri"/>
              <a:ea typeface="+mn-ea"/>
              <a:cs typeface="+mn-cs"/>
            </a:rPr>
            <a:t>wil voldoen? </a:t>
          </a:r>
          <a:endParaRPr lang="nl-BE" sz="1800" kern="1200">
            <a:solidFill>
              <a:schemeClr val="tx2"/>
            </a:solidFill>
          </a:endParaRPr>
        </a:p>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Kijk daarbij ook de </a:t>
          </a:r>
          <a:r>
            <a:rPr lang="nl-BE" sz="1800" b="1" kern="1200">
              <a:solidFill>
                <a:srgbClr val="105269"/>
              </a:solidFill>
              <a:latin typeface="Calibri"/>
              <a:ea typeface="+mn-ea"/>
              <a:cs typeface="+mn-cs"/>
            </a:rPr>
            <a:t>specifieke voorwaarden </a:t>
          </a:r>
          <a:r>
            <a:rPr lang="nl-BE" sz="1800" b="0" kern="1200">
              <a:solidFill>
                <a:srgbClr val="105269"/>
              </a:solidFill>
              <a:latin typeface="Calibri"/>
              <a:ea typeface="+mn-ea"/>
              <a:cs typeface="+mn-cs"/>
            </a:rPr>
            <a:t>per optie na. </a:t>
          </a: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B912B-A7D9-4AC0-B396-E8421BEE5879}">
      <dsp:nvSpPr>
        <dsp:cNvPr id="0" name=""/>
        <dsp:cNvSpPr/>
      </dsp:nvSpPr>
      <dsp:spPr>
        <a:xfrm>
          <a:off x="5643"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8E949-F81B-4FF1-9638-845FEABE6280}">
      <dsp:nvSpPr>
        <dsp:cNvPr id="0" name=""/>
        <dsp:cNvSpPr/>
      </dsp:nvSpPr>
      <dsp:spPr>
        <a:xfrm>
          <a:off x="86967" y="81323"/>
          <a:ext cx="650589" cy="650589"/>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57DED-4308-418E-B67C-2C55E8E0FD4A}">
      <dsp:nvSpPr>
        <dsp:cNvPr id="0" name=""/>
        <dsp:cNvSpPr/>
      </dsp:nvSpPr>
      <dsp:spPr>
        <a:xfrm>
          <a:off x="988305"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a:solidFill>
                <a:schemeClr val="tx2"/>
              </a:solidFill>
            </a:rPr>
            <a:t>Kijk na tegen welke </a:t>
          </a:r>
          <a:r>
            <a:rPr lang="nl-BE" sz="1800" b="1" kern="1200">
              <a:solidFill>
                <a:schemeClr val="tx2"/>
              </a:solidFill>
            </a:rPr>
            <a:t>uiterlijke data </a:t>
          </a:r>
          <a:r>
            <a:rPr lang="nl-BE" sz="1800" kern="1200">
              <a:solidFill>
                <a:schemeClr val="tx2"/>
              </a:solidFill>
            </a:rPr>
            <a:t>u de installaties in deze steeds strenger wordende verplichting  </a:t>
          </a:r>
          <a:r>
            <a:rPr lang="nl-BE" sz="1800" b="1" kern="1200">
              <a:solidFill>
                <a:schemeClr val="tx2"/>
              </a:solidFill>
            </a:rPr>
            <a:t>in dienst </a:t>
          </a:r>
          <a:r>
            <a:rPr lang="nl-BE" sz="1800" kern="1200">
              <a:solidFill>
                <a:schemeClr val="tx2"/>
              </a:solidFill>
            </a:rPr>
            <a:t>moet nemen</a:t>
          </a:r>
          <a:endParaRPr lang="nl-NL" sz="1800" kern="1200">
            <a:solidFill>
              <a:schemeClr val="tx2"/>
            </a:solidFill>
          </a:endParaRPr>
        </a:p>
        <a:p>
          <a:pPr marL="0" lvl="0" indent="0" algn="l" defTabSz="800100">
            <a:lnSpc>
              <a:spcPct val="90000"/>
            </a:lnSpc>
            <a:spcBef>
              <a:spcPct val="0"/>
            </a:spcBef>
            <a:spcAft>
              <a:spcPct val="35000"/>
            </a:spcAft>
            <a:buNone/>
          </a:pPr>
          <a:endParaRPr lang="nl-NL" sz="1800" kern="1200">
            <a:solidFill>
              <a:schemeClr val="tx2"/>
            </a:solidFill>
          </a:endParaRPr>
        </a:p>
      </dsp:txBody>
      <dsp:txXfrm>
        <a:off x="988305" y="813237"/>
        <a:ext cx="2405826" cy="3422373"/>
      </dsp:txXfrm>
    </dsp:sp>
    <dsp:sp modelId="{1BF52065-53B7-4630-A84F-54F2996BB15A}">
      <dsp:nvSpPr>
        <dsp:cNvPr id="0" name=""/>
        <dsp:cNvSpPr/>
      </dsp:nvSpPr>
      <dsp:spPr>
        <a:xfrm>
          <a:off x="988305"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NL" sz="4200" kern="1200">
              <a:solidFill>
                <a:schemeClr val="tx2"/>
              </a:solidFill>
            </a:rPr>
            <a:t>1.</a:t>
          </a:r>
          <a:r>
            <a:rPr lang="nl-NL" sz="4200" kern="1200"/>
            <a:t> </a:t>
          </a:r>
          <a:endParaRPr lang="nl-BE" sz="4200" kern="1200"/>
        </a:p>
      </dsp:txBody>
      <dsp:txXfrm>
        <a:off x="988305" y="0"/>
        <a:ext cx="2405826" cy="813237"/>
      </dsp:txXfrm>
    </dsp:sp>
    <dsp:sp modelId="{D3D7979F-545B-4953-8074-F90826E94C90}">
      <dsp:nvSpPr>
        <dsp:cNvPr id="0" name=""/>
        <dsp:cNvSpPr/>
      </dsp:nvSpPr>
      <dsp:spPr>
        <a:xfrm>
          <a:off x="3563556"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B29E5-1137-427E-9330-B2CEAA6DC1A3}">
      <dsp:nvSpPr>
        <dsp:cNvPr id="0" name=""/>
        <dsp:cNvSpPr/>
      </dsp:nvSpPr>
      <dsp:spPr>
        <a:xfrm>
          <a:off x="3644880" y="81323"/>
          <a:ext cx="650589" cy="650589"/>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41988-72E7-4927-AC33-8CF284F12AB4}">
      <dsp:nvSpPr>
        <dsp:cNvPr id="0" name=""/>
        <dsp:cNvSpPr/>
      </dsp:nvSpPr>
      <dsp:spPr>
        <a:xfrm>
          <a:off x="4546217"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NL" sz="1800" kern="1200">
              <a:solidFill>
                <a:schemeClr val="tx2"/>
              </a:solidFill>
            </a:rPr>
            <a:t>Welk </a:t>
          </a:r>
          <a:r>
            <a:rPr lang="nl-NL" sz="1800" b="1" kern="1200">
              <a:solidFill>
                <a:schemeClr val="tx2"/>
              </a:solidFill>
            </a:rPr>
            <a:t>piekvermogen PV </a:t>
          </a:r>
          <a:r>
            <a:rPr lang="nl-NL" sz="1800" kern="1200">
              <a:solidFill>
                <a:schemeClr val="tx2"/>
              </a:solidFill>
            </a:rPr>
            <a:t>tegen die data plaatsen?   </a:t>
          </a:r>
        </a:p>
      </dsp:txBody>
      <dsp:txXfrm>
        <a:off x="4546217" y="813237"/>
        <a:ext cx="2405826" cy="3422373"/>
      </dsp:txXfrm>
    </dsp:sp>
    <dsp:sp modelId="{69335E88-7D22-4F3A-9E5F-200EA168CFD9}">
      <dsp:nvSpPr>
        <dsp:cNvPr id="0" name=""/>
        <dsp:cNvSpPr/>
      </dsp:nvSpPr>
      <dsp:spPr>
        <a:xfrm>
          <a:off x="4546217"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2.</a:t>
          </a:r>
          <a:r>
            <a:rPr lang="nl-BE" sz="4200" kern="1200"/>
            <a:t> </a:t>
          </a:r>
        </a:p>
      </dsp:txBody>
      <dsp:txXfrm>
        <a:off x="4546217" y="0"/>
        <a:ext cx="2405826" cy="813237"/>
      </dsp:txXfrm>
    </dsp:sp>
    <dsp:sp modelId="{1A152D92-BF89-4EFD-A08C-AF110D1CD0C1}">
      <dsp:nvSpPr>
        <dsp:cNvPr id="0" name=""/>
        <dsp:cNvSpPr/>
      </dsp:nvSpPr>
      <dsp:spPr>
        <a:xfrm>
          <a:off x="7121469" y="0"/>
          <a:ext cx="813237" cy="8132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39487-9FB4-4527-8B49-3A5FD7FF4B16}">
      <dsp:nvSpPr>
        <dsp:cNvPr id="0" name=""/>
        <dsp:cNvSpPr/>
      </dsp:nvSpPr>
      <dsp:spPr>
        <a:xfrm>
          <a:off x="7202792" y="81323"/>
          <a:ext cx="650589" cy="650589"/>
        </a:xfrm>
        <a:prstGeom prst="chord">
          <a:avLst>
            <a:gd name="adj1" fmla="val 16200000"/>
            <a:gd name="adj2" fmla="val 16200000"/>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DF59E-1E43-4DC3-A1AE-59C95DE0F419}">
      <dsp:nvSpPr>
        <dsp:cNvPr id="0" name=""/>
        <dsp:cNvSpPr/>
      </dsp:nvSpPr>
      <dsp:spPr>
        <a:xfrm>
          <a:off x="8104130" y="813237"/>
          <a:ext cx="2405826" cy="34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nl-BE" sz="1800" kern="1200" dirty="0">
              <a:solidFill>
                <a:srgbClr val="105269"/>
              </a:solidFill>
              <a:latin typeface="Calibri"/>
              <a:ea typeface="+mn-ea"/>
              <a:cs typeface="+mn-cs"/>
            </a:rPr>
            <a:t>Evalueer je opties. </a:t>
          </a:r>
        </a:p>
        <a:p>
          <a:pPr marL="0" lvl="0" indent="0" algn="l" defTabSz="800100">
            <a:lnSpc>
              <a:spcPct val="90000"/>
            </a:lnSpc>
            <a:spcBef>
              <a:spcPct val="0"/>
            </a:spcBef>
            <a:spcAft>
              <a:spcPct val="35000"/>
            </a:spcAft>
            <a:buNone/>
          </a:pPr>
          <a:r>
            <a:rPr lang="nl-BE" sz="1800" kern="1200" dirty="0">
              <a:solidFill>
                <a:srgbClr val="105269"/>
              </a:solidFill>
              <a:latin typeface="Calibri"/>
              <a:ea typeface="+mn-ea"/>
              <a:cs typeface="+mn-cs"/>
            </a:rPr>
            <a:t>Kies met welke optie </a:t>
          </a:r>
          <a:r>
            <a:rPr lang="nl-BE" sz="1800" b="1" kern="1200" dirty="0">
              <a:solidFill>
                <a:srgbClr val="105269"/>
              </a:solidFill>
              <a:latin typeface="Calibri"/>
              <a:ea typeface="+mn-ea"/>
              <a:cs typeface="+mn-cs"/>
            </a:rPr>
            <a:t>u </a:t>
          </a:r>
          <a:r>
            <a:rPr lang="nl-BE" sz="1800" b="1" kern="1200" dirty="0">
              <a:solidFill>
                <a:srgbClr val="FF0000"/>
              </a:solidFill>
              <a:latin typeface="Calibri"/>
              <a:ea typeface="+mn-ea"/>
              <a:cs typeface="+mn-cs"/>
            </a:rPr>
            <a:t>per stap </a:t>
          </a:r>
          <a:r>
            <a:rPr lang="nl-BE" sz="1800" b="1" kern="1200" dirty="0">
              <a:solidFill>
                <a:srgbClr val="105269"/>
              </a:solidFill>
              <a:latin typeface="Calibri"/>
              <a:ea typeface="+mn-ea"/>
              <a:cs typeface="+mn-cs"/>
            </a:rPr>
            <a:t>van het verstrengingspad </a:t>
          </a:r>
          <a:r>
            <a:rPr lang="nl-BE" sz="1800" kern="1200" dirty="0">
              <a:solidFill>
                <a:srgbClr val="105269"/>
              </a:solidFill>
              <a:latin typeface="Calibri"/>
              <a:ea typeface="+mn-ea"/>
              <a:cs typeface="+mn-cs"/>
            </a:rPr>
            <a:t>wil voldoen? </a:t>
          </a:r>
          <a:endParaRPr lang="nl-BE" sz="1800" kern="1200" dirty="0">
            <a:solidFill>
              <a:schemeClr val="tx2"/>
            </a:solidFill>
          </a:endParaRPr>
        </a:p>
        <a:p>
          <a:pPr marL="0" lvl="0" indent="0" algn="l" defTabSz="800100">
            <a:lnSpc>
              <a:spcPct val="90000"/>
            </a:lnSpc>
            <a:spcBef>
              <a:spcPct val="0"/>
            </a:spcBef>
            <a:spcAft>
              <a:spcPct val="35000"/>
            </a:spcAft>
            <a:buNone/>
          </a:pPr>
          <a:r>
            <a:rPr lang="nl-BE" sz="1800" kern="1200">
              <a:solidFill>
                <a:srgbClr val="105269"/>
              </a:solidFill>
              <a:latin typeface="Calibri"/>
              <a:ea typeface="+mn-ea"/>
              <a:cs typeface="+mn-cs"/>
            </a:rPr>
            <a:t>Kijk daarbij ook de </a:t>
          </a:r>
          <a:r>
            <a:rPr lang="nl-BE" sz="1800" b="1" kern="1200">
              <a:solidFill>
                <a:srgbClr val="105269"/>
              </a:solidFill>
              <a:latin typeface="Calibri"/>
              <a:ea typeface="+mn-ea"/>
              <a:cs typeface="+mn-cs"/>
            </a:rPr>
            <a:t>specifieke voorwaarden </a:t>
          </a:r>
          <a:r>
            <a:rPr lang="nl-BE" sz="1800" b="0" kern="1200">
              <a:solidFill>
                <a:srgbClr val="105269"/>
              </a:solidFill>
              <a:latin typeface="Calibri"/>
              <a:ea typeface="+mn-ea"/>
              <a:cs typeface="+mn-cs"/>
            </a:rPr>
            <a:t>per optie na. </a:t>
          </a:r>
        </a:p>
      </dsp:txBody>
      <dsp:txXfrm>
        <a:off x="8104130" y="813237"/>
        <a:ext cx="2405826" cy="3422373"/>
      </dsp:txXfrm>
    </dsp:sp>
    <dsp:sp modelId="{2276070F-86D2-4EAF-8F5A-C6A75F140499}">
      <dsp:nvSpPr>
        <dsp:cNvPr id="0" name=""/>
        <dsp:cNvSpPr/>
      </dsp:nvSpPr>
      <dsp:spPr>
        <a:xfrm>
          <a:off x="8104130" y="0"/>
          <a:ext cx="2405826" cy="81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866900">
            <a:lnSpc>
              <a:spcPct val="90000"/>
            </a:lnSpc>
            <a:spcBef>
              <a:spcPct val="0"/>
            </a:spcBef>
            <a:spcAft>
              <a:spcPct val="35000"/>
            </a:spcAft>
            <a:buNone/>
          </a:pPr>
          <a:r>
            <a:rPr lang="nl-BE" sz="4200" kern="1200">
              <a:solidFill>
                <a:schemeClr val="tx2"/>
              </a:solidFill>
            </a:rPr>
            <a:t>3.</a:t>
          </a:r>
        </a:p>
      </dsp:txBody>
      <dsp:txXfrm>
        <a:off x="8104130" y="0"/>
        <a:ext cx="2405826" cy="8132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1044-C14A-441F-885F-EC55E7B567AD}">
      <dsp:nvSpPr>
        <dsp:cNvPr id="0" name=""/>
        <dsp:cNvSpPr/>
      </dsp:nvSpPr>
      <dsp:spPr>
        <a:xfrm>
          <a:off x="3102" y="85421"/>
          <a:ext cx="302479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BE" sz="1200" kern="1200"/>
            <a:t>Uitstel voor dakvervanging</a:t>
          </a:r>
        </a:p>
      </dsp:txBody>
      <dsp:txXfrm>
        <a:off x="3102" y="85421"/>
        <a:ext cx="3024799" cy="345600"/>
      </dsp:txXfrm>
    </dsp:sp>
    <dsp:sp modelId="{718C21FA-99BE-46EF-985E-A3A5F6EF2F3C}">
      <dsp:nvSpPr>
        <dsp:cNvPr id="0" name=""/>
        <dsp:cNvSpPr/>
      </dsp:nvSpPr>
      <dsp:spPr>
        <a:xfrm>
          <a:off x="3102" y="431021"/>
          <a:ext cx="3024799" cy="44386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nl-BE" sz="1600" kern="1200"/>
            <a:t>Aanvragen via </a:t>
          </a:r>
          <a:r>
            <a:rPr lang="nl-BE" sz="1600" kern="1200">
              <a:hlinkClick xmlns:r="http://schemas.openxmlformats.org/officeDocument/2006/relationships" r:id="rId1"/>
            </a:rPr>
            <a:t>formulier</a:t>
          </a:r>
          <a:r>
            <a:rPr lang="nl-BE" sz="1600" kern="1200"/>
            <a:t> </a:t>
          </a:r>
        </a:p>
        <a:p>
          <a:pPr marL="171450" lvl="1" indent="-171450" algn="l" defTabSz="711200">
            <a:lnSpc>
              <a:spcPct val="90000"/>
            </a:lnSpc>
            <a:spcBef>
              <a:spcPct val="0"/>
            </a:spcBef>
            <a:spcAft>
              <a:spcPct val="15000"/>
            </a:spcAft>
            <a:buFont typeface="+mj-lt"/>
            <a:buAutoNum type="arabicPeriod"/>
          </a:pPr>
          <a:r>
            <a:rPr lang="nl-BE" sz="1600" kern="1200"/>
            <a:t>VEKA beslist: 5 jaar uitstel voor horizontale dakoppervlak gebouw</a:t>
          </a:r>
        </a:p>
        <a:p>
          <a:pPr marL="171450" lvl="1" indent="-171450" algn="l" defTabSz="711200">
            <a:lnSpc>
              <a:spcPct val="90000"/>
            </a:lnSpc>
            <a:spcBef>
              <a:spcPct val="0"/>
            </a:spcBef>
            <a:spcAft>
              <a:spcPct val="15000"/>
            </a:spcAft>
            <a:buFont typeface="+mj-lt"/>
            <a:buAutoNum type="arabicPeriod"/>
          </a:pPr>
          <a:r>
            <a:rPr lang="nl-BE" sz="1600" kern="1200"/>
            <a:t>Daarna pas starten met de werken</a:t>
          </a:r>
        </a:p>
        <a:p>
          <a:pPr marL="171450" lvl="1" indent="-171450" algn="l" defTabSz="711200">
            <a:lnSpc>
              <a:spcPct val="90000"/>
            </a:lnSpc>
            <a:spcBef>
              <a:spcPct val="0"/>
            </a:spcBef>
            <a:spcAft>
              <a:spcPct val="15000"/>
            </a:spcAft>
            <a:buFont typeface="+mj-lt"/>
            <a:buAutoNum type="arabicPeriod"/>
          </a:pPr>
          <a:r>
            <a:rPr lang="nl-BE" sz="1600" kern="1200"/>
            <a:t>Tijdig staving bezorgen via </a:t>
          </a:r>
          <a:r>
            <a:rPr lang="nl-BE" sz="1600" kern="1200">
              <a:hlinkClick xmlns:r="http://schemas.openxmlformats.org/officeDocument/2006/relationships" r:id="rId1"/>
            </a:rPr>
            <a:t>formulier</a:t>
          </a:r>
          <a:r>
            <a:rPr lang="nl-BE" sz="1600" kern="1200"/>
            <a:t>: </a:t>
          </a:r>
          <a:r>
            <a:rPr lang="nl-BE" sz="1200" kern="1200"/>
            <a:t>ten laatste 2 jaar na betekening beslissing VEKA getekende offerte voor </a:t>
          </a:r>
          <a:r>
            <a:rPr lang="nl-BE" sz="1200" kern="1200" err="1"/>
            <a:t>dakvervanging</a:t>
          </a:r>
          <a:endParaRPr lang="nl-BE" sz="1200" kern="1200"/>
        </a:p>
        <a:p>
          <a:pPr marL="171450" lvl="1" indent="-171450" algn="l" defTabSz="711200">
            <a:lnSpc>
              <a:spcPct val="90000"/>
            </a:lnSpc>
            <a:spcBef>
              <a:spcPct val="0"/>
            </a:spcBef>
            <a:spcAft>
              <a:spcPct val="15000"/>
            </a:spcAft>
            <a:buFont typeface="+mj-lt"/>
            <a:buAutoNum type="arabicPeriod"/>
          </a:pPr>
          <a:r>
            <a:rPr lang="nl-BE" sz="1600" kern="1200"/>
            <a:t>Einde werken </a:t>
          </a:r>
          <a:r>
            <a:rPr lang="nl-BE" sz="1600" kern="1200" err="1"/>
            <a:t>dakvervanging</a:t>
          </a:r>
          <a:r>
            <a:rPr lang="nl-BE" sz="1600" kern="1200"/>
            <a:t>: </a:t>
          </a:r>
          <a:r>
            <a:rPr lang="nl-BE" sz="1200" kern="1200"/>
            <a:t>ten laatste 5 jaar na betekening beslissing </a:t>
          </a:r>
        </a:p>
      </dsp:txBody>
      <dsp:txXfrm>
        <a:off x="3102" y="431021"/>
        <a:ext cx="3024799" cy="4438665"/>
      </dsp:txXfrm>
    </dsp:sp>
    <dsp:sp modelId="{969E1A8A-152A-4B89-9CD1-E23A385B13A3}">
      <dsp:nvSpPr>
        <dsp:cNvPr id="0" name=""/>
        <dsp:cNvSpPr/>
      </dsp:nvSpPr>
      <dsp:spPr>
        <a:xfrm>
          <a:off x="3451374" y="85421"/>
          <a:ext cx="302479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BE" sz="1200" kern="1200"/>
            <a:t>Uitstel voor sloop met heropbouw</a:t>
          </a:r>
        </a:p>
      </dsp:txBody>
      <dsp:txXfrm>
        <a:off x="3451374" y="85421"/>
        <a:ext cx="3024799" cy="345600"/>
      </dsp:txXfrm>
    </dsp:sp>
    <dsp:sp modelId="{029513E8-7EEF-4ACA-87E9-DE6CF83BBFBA}">
      <dsp:nvSpPr>
        <dsp:cNvPr id="0" name=""/>
        <dsp:cNvSpPr/>
      </dsp:nvSpPr>
      <dsp:spPr>
        <a:xfrm>
          <a:off x="3451374" y="431021"/>
          <a:ext cx="3024799" cy="44386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nl-BE" sz="1600" kern="1200"/>
            <a:t>Aanvragen via </a:t>
          </a:r>
          <a:r>
            <a:rPr lang="nl-BE" sz="1600" kern="1200">
              <a:hlinkClick xmlns:r="http://schemas.openxmlformats.org/officeDocument/2006/relationships" r:id="rId1"/>
            </a:rPr>
            <a:t>formulier</a:t>
          </a:r>
          <a:r>
            <a:rPr lang="nl-BE" sz="1600" kern="1200"/>
            <a:t> </a:t>
          </a:r>
        </a:p>
        <a:p>
          <a:pPr marL="171450" lvl="1" indent="-171450" algn="l" defTabSz="711200">
            <a:lnSpc>
              <a:spcPct val="90000"/>
            </a:lnSpc>
            <a:spcBef>
              <a:spcPct val="0"/>
            </a:spcBef>
            <a:spcAft>
              <a:spcPct val="15000"/>
            </a:spcAft>
            <a:buFont typeface="+mj-lt"/>
            <a:buAutoNum type="arabicPeriod"/>
          </a:pPr>
          <a:r>
            <a:rPr lang="nl-BE" sz="1600" kern="1200"/>
            <a:t>VEKA beslist: 5j* uitstel voor horizontale dakoppervlak gebouw</a:t>
          </a:r>
        </a:p>
        <a:p>
          <a:pPr marL="171450" lvl="1" indent="-171450" algn="l" defTabSz="711200">
            <a:lnSpc>
              <a:spcPct val="90000"/>
            </a:lnSpc>
            <a:spcBef>
              <a:spcPct val="0"/>
            </a:spcBef>
            <a:spcAft>
              <a:spcPct val="15000"/>
            </a:spcAft>
            <a:buFont typeface="+mj-lt"/>
            <a:buAutoNum type="arabicPeriod"/>
          </a:pPr>
          <a:r>
            <a:rPr lang="nl-BE" sz="1600" kern="1200"/>
            <a:t>Daarna pas starten met de werken</a:t>
          </a:r>
        </a:p>
        <a:p>
          <a:pPr marL="171450" lvl="1" indent="-171450" algn="l" defTabSz="711200">
            <a:lnSpc>
              <a:spcPct val="90000"/>
            </a:lnSpc>
            <a:spcBef>
              <a:spcPct val="0"/>
            </a:spcBef>
            <a:spcAft>
              <a:spcPct val="15000"/>
            </a:spcAft>
            <a:buFont typeface="+mj-lt"/>
            <a:buAutoNum type="arabicPeriod"/>
          </a:pPr>
          <a:r>
            <a:rPr lang="nl-BE" sz="1600" i="1" kern="1200"/>
            <a:t>Indien van toepassing: </a:t>
          </a:r>
          <a:r>
            <a:rPr lang="nl-BE" sz="1600" i="0" kern="1200"/>
            <a:t>t</a:t>
          </a:r>
          <a:r>
            <a:rPr lang="nl-BE" sz="1600" kern="1200"/>
            <a:t>ijdig staving bezorgen via </a:t>
          </a:r>
          <a:r>
            <a:rPr lang="nl-BE" sz="1600" kern="1200">
              <a:hlinkClick xmlns:r="http://schemas.openxmlformats.org/officeDocument/2006/relationships" r:id="rId1"/>
            </a:rPr>
            <a:t>formulier</a:t>
          </a:r>
          <a:r>
            <a:rPr lang="nl-BE" sz="1600" kern="1200"/>
            <a:t>: </a:t>
          </a:r>
          <a:r>
            <a:rPr lang="nl-BE" sz="1200" kern="1200"/>
            <a:t>ten laatste 3j* na betekening beslissing VEKA omgevingsvergunning voor stedenbouwkundige handelingen met betrekking tot </a:t>
          </a:r>
          <a:r>
            <a:rPr lang="nl-BE" sz="1200" u="sng" kern="1200"/>
            <a:t>sloop </a:t>
          </a:r>
        </a:p>
        <a:p>
          <a:pPr marL="171450" lvl="1" indent="-171450" algn="l" defTabSz="711200">
            <a:lnSpc>
              <a:spcPct val="90000"/>
            </a:lnSpc>
            <a:spcBef>
              <a:spcPct val="0"/>
            </a:spcBef>
            <a:spcAft>
              <a:spcPct val="15000"/>
            </a:spcAft>
            <a:buFont typeface="+mj-lt"/>
            <a:buAutoNum type="arabicPeriod"/>
          </a:pPr>
          <a:r>
            <a:rPr lang="nl-BE" sz="1600" kern="1200"/>
            <a:t>Einde sloopwerken: </a:t>
          </a:r>
          <a:r>
            <a:rPr lang="nl-BE" sz="1200" kern="1200"/>
            <a:t>ten laatste 5j* na betekening beslissing </a:t>
          </a:r>
          <a:endParaRPr lang="nl-BE" sz="1200" u="sng" kern="1200"/>
        </a:p>
        <a:p>
          <a:pPr marL="114300" lvl="1" indent="-114300" algn="l" defTabSz="533400">
            <a:lnSpc>
              <a:spcPct val="90000"/>
            </a:lnSpc>
            <a:spcBef>
              <a:spcPct val="0"/>
            </a:spcBef>
            <a:spcAft>
              <a:spcPct val="15000"/>
            </a:spcAft>
            <a:buFont typeface="+mj-lt"/>
            <a:buNone/>
          </a:pPr>
          <a:r>
            <a:rPr lang="nl-BE" sz="1200" u="none" kern="1200"/>
            <a:t>* Opschorting termijn indien beroep bij administratief rechtscollege</a:t>
          </a:r>
          <a:br>
            <a:rPr lang="nl-BE" sz="1200" u="none" kern="1200"/>
          </a:br>
          <a:endParaRPr lang="nl-BE" sz="1200" u="none" kern="1200"/>
        </a:p>
        <a:p>
          <a:pPr marL="171450" lvl="1" indent="-171450" algn="l" defTabSz="711200">
            <a:lnSpc>
              <a:spcPct val="90000"/>
            </a:lnSpc>
            <a:spcBef>
              <a:spcPct val="0"/>
            </a:spcBef>
            <a:spcAft>
              <a:spcPct val="15000"/>
            </a:spcAft>
            <a:buFont typeface="+mj-lt"/>
            <a:buNone/>
          </a:pPr>
          <a:r>
            <a:rPr lang="nl-BE" sz="1600" b="1" u="none" kern="1200"/>
            <a:t>&amp;&amp; Regels PV in dienst te nemen voor heropbouw (=nieuw gebouw) zie slide 74</a:t>
          </a:r>
        </a:p>
      </dsp:txBody>
      <dsp:txXfrm>
        <a:off x="3451374" y="431021"/>
        <a:ext cx="3024799" cy="4438665"/>
      </dsp:txXfrm>
    </dsp:sp>
    <dsp:sp modelId="{1384C067-5BA5-4A9A-B6B4-26CA9CE29300}">
      <dsp:nvSpPr>
        <dsp:cNvPr id="0" name=""/>
        <dsp:cNvSpPr/>
      </dsp:nvSpPr>
      <dsp:spPr>
        <a:xfrm>
          <a:off x="6899645" y="85421"/>
          <a:ext cx="302479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BE" sz="1200" kern="1200"/>
            <a:t>Uitzondering voor sloop zonder heropbouw</a:t>
          </a:r>
        </a:p>
      </dsp:txBody>
      <dsp:txXfrm>
        <a:off x="6899645" y="85421"/>
        <a:ext cx="3024799" cy="345600"/>
      </dsp:txXfrm>
    </dsp:sp>
    <dsp:sp modelId="{336D24E6-299B-4A04-A82B-BBBDBD045570}">
      <dsp:nvSpPr>
        <dsp:cNvPr id="0" name=""/>
        <dsp:cNvSpPr/>
      </dsp:nvSpPr>
      <dsp:spPr>
        <a:xfrm>
          <a:off x="6899645" y="431021"/>
          <a:ext cx="3024799" cy="44386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mj-lt"/>
            <a:buAutoNum type="arabicPeriod"/>
          </a:pPr>
          <a:r>
            <a:rPr lang="nl-BE" sz="1700" u="sng" kern="1200"/>
            <a:t>Melden</a:t>
          </a:r>
          <a:r>
            <a:rPr lang="nl-BE" sz="1700" kern="1200"/>
            <a:t> via </a:t>
          </a:r>
          <a:r>
            <a:rPr lang="nl-BE" sz="1700" kern="1200">
              <a:hlinkClick xmlns:r="http://schemas.openxmlformats.org/officeDocument/2006/relationships" r:id="rId1"/>
            </a:rPr>
            <a:t>formulier</a:t>
          </a:r>
          <a:r>
            <a:rPr lang="nl-BE" sz="1700" kern="1200"/>
            <a:t> </a:t>
          </a:r>
        </a:p>
        <a:p>
          <a:pPr marL="171450" lvl="1" indent="-171450" algn="l" defTabSz="755650">
            <a:lnSpc>
              <a:spcPct val="90000"/>
            </a:lnSpc>
            <a:spcBef>
              <a:spcPct val="0"/>
            </a:spcBef>
            <a:spcAft>
              <a:spcPct val="15000"/>
            </a:spcAft>
            <a:buFont typeface="+mj-lt"/>
            <a:buAutoNum type="arabicPeriod"/>
          </a:pPr>
          <a:r>
            <a:rPr lang="nl-BE" sz="1700" kern="1200"/>
            <a:t>Uitzondering voor horizontale dakoppervlak gebouw (</a:t>
          </a:r>
          <a:r>
            <a:rPr lang="nl-BE" sz="1700" u="sng" kern="1200"/>
            <a:t>geen beslissing</a:t>
          </a:r>
          <a:r>
            <a:rPr lang="nl-BE" sz="1700" kern="1200"/>
            <a:t>)</a:t>
          </a:r>
        </a:p>
        <a:p>
          <a:pPr marL="171450" lvl="1" indent="-171450" algn="l" defTabSz="755650">
            <a:lnSpc>
              <a:spcPct val="90000"/>
            </a:lnSpc>
            <a:spcBef>
              <a:spcPct val="0"/>
            </a:spcBef>
            <a:spcAft>
              <a:spcPct val="15000"/>
            </a:spcAft>
            <a:buFont typeface="+mj-lt"/>
            <a:buAutoNum type="arabicPeriod"/>
          </a:pPr>
          <a:r>
            <a:rPr lang="nl-BE" sz="1700" kern="1200"/>
            <a:t>Pas na melding starten met werken.</a:t>
          </a:r>
        </a:p>
        <a:p>
          <a:pPr marL="171450" lvl="1" indent="-171450" algn="l" defTabSz="755650">
            <a:lnSpc>
              <a:spcPct val="90000"/>
            </a:lnSpc>
            <a:spcBef>
              <a:spcPct val="0"/>
            </a:spcBef>
            <a:spcAft>
              <a:spcPct val="15000"/>
            </a:spcAft>
            <a:buFont typeface="+mj-lt"/>
            <a:buAutoNum type="arabicPeriod"/>
          </a:pPr>
          <a:r>
            <a:rPr lang="nl-BE" sz="1700" i="1" kern="1200">
              <a:solidFill>
                <a:srgbClr val="FF0000"/>
              </a:solidFill>
            </a:rPr>
            <a:t>Indien van toepassing: </a:t>
          </a:r>
          <a:r>
            <a:rPr lang="nl-BE" sz="1700" kern="1200"/>
            <a:t>Tijdig staving bezorgen via </a:t>
          </a:r>
          <a:r>
            <a:rPr lang="nl-BE" sz="1700" kern="1200">
              <a:hlinkClick xmlns:r="http://schemas.openxmlformats.org/officeDocument/2006/relationships" r:id="rId1"/>
            </a:rPr>
            <a:t>formulier</a:t>
          </a:r>
          <a:r>
            <a:rPr lang="nl-BE" sz="1700" kern="1200"/>
            <a:t>: </a:t>
          </a:r>
          <a:r>
            <a:rPr lang="nl-BE" sz="1200" i="0" kern="1200"/>
            <a:t>ten laatste 3j</a:t>
          </a:r>
          <a:r>
            <a:rPr lang="nl-BE" sz="1200" i="0" kern="1200">
              <a:solidFill>
                <a:srgbClr val="FF0000"/>
              </a:solidFill>
            </a:rPr>
            <a:t>*</a:t>
          </a:r>
          <a:r>
            <a:rPr lang="nl-BE" sz="1200" i="0" kern="1200"/>
            <a:t> na de</a:t>
          </a:r>
          <a:r>
            <a:rPr lang="nl-BE" sz="1200" b="1" i="0" kern="1200"/>
            <a:t> melding </a:t>
          </a:r>
          <a:r>
            <a:rPr lang="nl-BE" sz="1200" i="0" kern="1200"/>
            <a:t>omgevingsvergunning voor stedenbouwkundige handelingen met betrekking tot </a:t>
          </a:r>
          <a:r>
            <a:rPr lang="nl-BE" sz="1200" i="0" u="sng" kern="1200"/>
            <a:t>sloop</a:t>
          </a:r>
          <a:r>
            <a:rPr lang="nl-BE" sz="1200" i="0" kern="1200"/>
            <a:t> </a:t>
          </a:r>
        </a:p>
        <a:p>
          <a:pPr marL="171450" lvl="1" indent="-171450" algn="l" defTabSz="755650">
            <a:lnSpc>
              <a:spcPct val="90000"/>
            </a:lnSpc>
            <a:spcBef>
              <a:spcPct val="0"/>
            </a:spcBef>
            <a:spcAft>
              <a:spcPct val="15000"/>
            </a:spcAft>
            <a:buFont typeface="+mj-lt"/>
            <a:buAutoNum type="arabicPeriod"/>
          </a:pPr>
          <a:r>
            <a:rPr lang="nl-BE" sz="1700" kern="1200"/>
            <a:t>Einde sloopwerken: </a:t>
          </a:r>
          <a:r>
            <a:rPr lang="nl-BE" sz="1200" kern="1200"/>
            <a:t>ten laatste 5 jaar</a:t>
          </a:r>
          <a:r>
            <a:rPr lang="nl-BE" sz="1200" kern="1200">
              <a:solidFill>
                <a:srgbClr val="FF0000"/>
              </a:solidFill>
            </a:rPr>
            <a:t>*</a:t>
          </a:r>
          <a:r>
            <a:rPr lang="nl-BE" sz="1200" kern="1200"/>
            <a:t> na betekening beslissing</a:t>
          </a:r>
        </a:p>
        <a:p>
          <a:pPr marL="114300" lvl="1" indent="-114300" algn="l" defTabSz="533400">
            <a:lnSpc>
              <a:spcPct val="90000"/>
            </a:lnSpc>
            <a:spcBef>
              <a:spcPct val="0"/>
            </a:spcBef>
            <a:spcAft>
              <a:spcPct val="15000"/>
            </a:spcAft>
            <a:buFont typeface="+mj-lt"/>
            <a:buNone/>
          </a:pPr>
          <a:r>
            <a:rPr lang="nl-BE" sz="1200" u="none" kern="1200">
              <a:solidFill>
                <a:srgbClr val="FF0000"/>
              </a:solidFill>
            </a:rPr>
            <a:t>* Opschorting termijn indien beroep bij administratief rechtscollege</a:t>
          </a:r>
          <a:endParaRPr lang="nl-BE" sz="1200" kern="1200">
            <a:solidFill>
              <a:srgbClr val="FF0000"/>
            </a:solidFill>
          </a:endParaRPr>
        </a:p>
      </dsp:txBody>
      <dsp:txXfrm>
        <a:off x="6899645" y="431021"/>
        <a:ext cx="3024799" cy="4438665"/>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85A6FEA-2027-477E-A994-97C99A320A91}" type="slidenum">
              <a:rPr lang="nl-BE" smtClean="0"/>
              <a:t>‹nr.›</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22D8FA8F-556B-4E54-8758-21E02D639AD8}" type="slidenum">
              <a:rPr lang="nl-BE" smtClean="0"/>
              <a:t>‹nr.›</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a:t>
            </a:fld>
            <a:endParaRPr lang="nl-BE"/>
          </a:p>
        </p:txBody>
      </p:sp>
    </p:spTree>
    <p:extLst>
      <p:ext uri="{BB962C8B-B14F-4D97-AF65-F5344CB8AC3E}">
        <p14:creationId xmlns:p14="http://schemas.microsoft.com/office/powerpoint/2010/main" val="344870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11</a:t>
            </a:fld>
            <a:endParaRPr lang="nl-BE"/>
          </a:p>
        </p:txBody>
      </p:sp>
    </p:spTree>
    <p:extLst>
      <p:ext uri="{BB962C8B-B14F-4D97-AF65-F5344CB8AC3E}">
        <p14:creationId xmlns:p14="http://schemas.microsoft.com/office/powerpoint/2010/main" val="244855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12</a:t>
            </a:fld>
            <a:endParaRPr lang="nl-BE"/>
          </a:p>
        </p:txBody>
      </p:sp>
    </p:spTree>
    <p:extLst>
      <p:ext uri="{BB962C8B-B14F-4D97-AF65-F5344CB8AC3E}">
        <p14:creationId xmlns:p14="http://schemas.microsoft.com/office/powerpoint/2010/main" val="410651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Als eigenaar, erfpachter of opstalhouder hoeft u niet de exacte afname van een kalenderjaar te kennen (dat kan commercieel gevoelig liggen), het is voldoende om te weten of de elektriciteitsafname de afnamedrempel die voor u geldt overschrijdt.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15</a:t>
            </a:fld>
            <a:endParaRPr lang="nl-BE"/>
          </a:p>
        </p:txBody>
      </p:sp>
    </p:spTree>
    <p:extLst>
      <p:ext uri="{BB962C8B-B14F-4D97-AF65-F5344CB8AC3E}">
        <p14:creationId xmlns:p14="http://schemas.microsoft.com/office/powerpoint/2010/main" val="331691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16</a:t>
            </a:fld>
            <a:endParaRPr lang="nl-BE"/>
          </a:p>
        </p:txBody>
      </p:sp>
    </p:spTree>
    <p:extLst>
      <p:ext uri="{BB962C8B-B14F-4D97-AF65-F5344CB8AC3E}">
        <p14:creationId xmlns:p14="http://schemas.microsoft.com/office/powerpoint/2010/main" val="179264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17</a:t>
            </a:fld>
            <a:endParaRPr lang="nl-BE"/>
          </a:p>
        </p:txBody>
      </p:sp>
    </p:spTree>
    <p:extLst>
      <p:ext uri="{BB962C8B-B14F-4D97-AF65-F5344CB8AC3E}">
        <p14:creationId xmlns:p14="http://schemas.microsoft.com/office/powerpoint/2010/main" val="159809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18</a:t>
            </a:fld>
            <a:endParaRPr lang="nl-BE"/>
          </a:p>
        </p:txBody>
      </p:sp>
    </p:spTree>
    <p:extLst>
      <p:ext uri="{BB962C8B-B14F-4D97-AF65-F5344CB8AC3E}">
        <p14:creationId xmlns:p14="http://schemas.microsoft.com/office/powerpoint/2010/main" val="268490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Ook case dat afname nul wordt aanhalen.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20</a:t>
            </a:fld>
            <a:endParaRPr lang="nl-BE"/>
          </a:p>
        </p:txBody>
      </p:sp>
    </p:spTree>
    <p:extLst>
      <p:ext uri="{BB962C8B-B14F-4D97-AF65-F5344CB8AC3E}">
        <p14:creationId xmlns:p14="http://schemas.microsoft.com/office/powerpoint/2010/main" val="1991224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21</a:t>
            </a:fld>
            <a:endParaRPr lang="nl-BE"/>
          </a:p>
        </p:txBody>
      </p:sp>
    </p:spTree>
    <p:extLst>
      <p:ext uri="{BB962C8B-B14F-4D97-AF65-F5344CB8AC3E}">
        <p14:creationId xmlns:p14="http://schemas.microsoft.com/office/powerpoint/2010/main" val="362564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22</a:t>
            </a:fld>
            <a:endParaRPr lang="nl-BE"/>
          </a:p>
        </p:txBody>
      </p:sp>
    </p:spTree>
    <p:extLst>
      <p:ext uri="{BB962C8B-B14F-4D97-AF65-F5344CB8AC3E}">
        <p14:creationId xmlns:p14="http://schemas.microsoft.com/office/powerpoint/2010/main" val="137355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23</a:t>
            </a:fld>
            <a:endParaRPr lang="nl-BE"/>
          </a:p>
        </p:txBody>
      </p:sp>
    </p:spTree>
    <p:extLst>
      <p:ext uri="{BB962C8B-B14F-4D97-AF65-F5344CB8AC3E}">
        <p14:creationId xmlns:p14="http://schemas.microsoft.com/office/powerpoint/2010/main" val="366475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a:t>
            </a:fld>
            <a:endParaRPr lang="nl-BE"/>
          </a:p>
        </p:txBody>
      </p:sp>
    </p:spTree>
    <p:extLst>
      <p:ext uri="{BB962C8B-B14F-4D97-AF65-F5344CB8AC3E}">
        <p14:creationId xmlns:p14="http://schemas.microsoft.com/office/powerpoint/2010/main" val="69396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24</a:t>
            </a:fld>
            <a:endParaRPr lang="nl-BE"/>
          </a:p>
        </p:txBody>
      </p:sp>
    </p:spTree>
    <p:extLst>
      <p:ext uri="{BB962C8B-B14F-4D97-AF65-F5344CB8AC3E}">
        <p14:creationId xmlns:p14="http://schemas.microsoft.com/office/powerpoint/2010/main" val="347015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25</a:t>
            </a:fld>
            <a:endParaRPr lang="nl-BE"/>
          </a:p>
        </p:txBody>
      </p:sp>
    </p:spTree>
    <p:extLst>
      <p:ext uri="{BB962C8B-B14F-4D97-AF65-F5344CB8AC3E}">
        <p14:creationId xmlns:p14="http://schemas.microsoft.com/office/powerpoint/2010/main" val="361341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Geen uitleg nodig.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26</a:t>
            </a:fld>
            <a:endParaRPr lang="nl-BE"/>
          </a:p>
        </p:txBody>
      </p:sp>
    </p:spTree>
    <p:extLst>
      <p:ext uri="{BB962C8B-B14F-4D97-AF65-F5344CB8AC3E}">
        <p14:creationId xmlns:p14="http://schemas.microsoft.com/office/powerpoint/2010/main" val="146714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mj-lt"/>
              <a:buNone/>
            </a:pP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27</a:t>
            </a:fld>
            <a:endParaRPr lang="nl-BE"/>
          </a:p>
        </p:txBody>
      </p:sp>
    </p:spTree>
    <p:extLst>
      <p:ext uri="{BB962C8B-B14F-4D97-AF65-F5344CB8AC3E}">
        <p14:creationId xmlns:p14="http://schemas.microsoft.com/office/powerpoint/2010/main" val="180693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28</a:t>
            </a:fld>
            <a:endParaRPr lang="nl-BE"/>
          </a:p>
        </p:txBody>
      </p:sp>
    </p:spTree>
    <p:extLst>
      <p:ext uri="{BB962C8B-B14F-4D97-AF65-F5344CB8AC3E}">
        <p14:creationId xmlns:p14="http://schemas.microsoft.com/office/powerpoint/2010/main" val="372333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Optie </a:t>
            </a:r>
            <a:r>
              <a:rPr lang="nl-BE" err="1"/>
              <a:t>ipv</a:t>
            </a:r>
            <a:r>
              <a:rPr lang="nl-BE"/>
              <a:t> alternatieven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29</a:t>
            </a:fld>
            <a:endParaRPr lang="nl-BE"/>
          </a:p>
        </p:txBody>
      </p:sp>
    </p:spTree>
    <p:extLst>
      <p:ext uri="{BB962C8B-B14F-4D97-AF65-F5344CB8AC3E}">
        <p14:creationId xmlns:p14="http://schemas.microsoft.com/office/powerpoint/2010/main" val="3702121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30</a:t>
            </a:fld>
            <a:endParaRPr lang="nl-BE"/>
          </a:p>
        </p:txBody>
      </p:sp>
    </p:spTree>
    <p:extLst>
      <p:ext uri="{BB962C8B-B14F-4D97-AF65-F5344CB8AC3E}">
        <p14:creationId xmlns:p14="http://schemas.microsoft.com/office/powerpoint/2010/main" val="139083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31</a:t>
            </a:fld>
            <a:endParaRPr lang="nl-BE"/>
          </a:p>
        </p:txBody>
      </p:sp>
    </p:spTree>
    <p:extLst>
      <p:ext uri="{BB962C8B-B14F-4D97-AF65-F5344CB8AC3E}">
        <p14:creationId xmlns:p14="http://schemas.microsoft.com/office/powerpoint/2010/main" val="456907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32</a:t>
            </a:fld>
            <a:endParaRPr lang="nl-BE"/>
          </a:p>
        </p:txBody>
      </p:sp>
    </p:spTree>
    <p:extLst>
      <p:ext uri="{BB962C8B-B14F-4D97-AF65-F5344CB8AC3E}">
        <p14:creationId xmlns:p14="http://schemas.microsoft.com/office/powerpoint/2010/main" val="706770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33</a:t>
            </a:fld>
            <a:endParaRPr lang="nl-BE"/>
          </a:p>
        </p:txBody>
      </p:sp>
    </p:spTree>
    <p:extLst>
      <p:ext uri="{BB962C8B-B14F-4D97-AF65-F5344CB8AC3E}">
        <p14:creationId xmlns:p14="http://schemas.microsoft.com/office/powerpoint/2010/main" val="297869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a:t>
            </a:fld>
            <a:endParaRPr lang="nl-BE"/>
          </a:p>
        </p:txBody>
      </p:sp>
    </p:spTree>
    <p:extLst>
      <p:ext uri="{BB962C8B-B14F-4D97-AF65-F5344CB8AC3E}">
        <p14:creationId xmlns:p14="http://schemas.microsoft.com/office/powerpoint/2010/main" val="373309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34</a:t>
            </a:fld>
            <a:endParaRPr lang="nl-BE"/>
          </a:p>
        </p:txBody>
      </p:sp>
    </p:spTree>
    <p:extLst>
      <p:ext uri="{BB962C8B-B14F-4D97-AF65-F5344CB8AC3E}">
        <p14:creationId xmlns:p14="http://schemas.microsoft.com/office/powerpoint/2010/main" val="1846560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36</a:t>
            </a:fld>
            <a:endParaRPr lang="nl-BE"/>
          </a:p>
        </p:txBody>
      </p:sp>
    </p:spTree>
    <p:extLst>
      <p:ext uri="{BB962C8B-B14F-4D97-AF65-F5344CB8AC3E}">
        <p14:creationId xmlns:p14="http://schemas.microsoft.com/office/powerpoint/2010/main" val="1105841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Clr>
                <a:srgbClr val="105269"/>
              </a:buClr>
              <a:defRPr/>
            </a:pPr>
            <a:endParaRPr lang="nl-BE" sz="2100" dirty="0">
              <a:solidFill>
                <a:srgbClr val="105269"/>
              </a:solidFill>
            </a:endParaRP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37</a:t>
            </a:fld>
            <a:endParaRPr lang="nl-BE"/>
          </a:p>
        </p:txBody>
      </p:sp>
    </p:spTree>
    <p:extLst>
      <p:ext uri="{BB962C8B-B14F-4D97-AF65-F5344CB8AC3E}">
        <p14:creationId xmlns:p14="http://schemas.microsoft.com/office/powerpoint/2010/main" val="3113879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38</a:t>
            </a:fld>
            <a:endParaRPr lang="nl-BE"/>
          </a:p>
        </p:txBody>
      </p:sp>
    </p:spTree>
    <p:extLst>
      <p:ext uri="{BB962C8B-B14F-4D97-AF65-F5344CB8AC3E}">
        <p14:creationId xmlns:p14="http://schemas.microsoft.com/office/powerpoint/2010/main" val="2471485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r>
              <a:rPr lang="nl-BE" dirty="0"/>
              <a:t>___</a:t>
            </a:r>
            <a:br>
              <a:rPr lang="nl-BE" dirty="0"/>
            </a:br>
            <a:r>
              <a:rPr lang="nl-BE" dirty="0"/>
              <a:t>EXTRA NOTITIES MAIL AMIN: </a:t>
            </a:r>
            <a:br>
              <a:rPr lang="nl-BE" dirty="0"/>
            </a:br>
            <a:r>
              <a:rPr lang="nl-BE" sz="1800" dirty="0">
                <a:effectLst/>
                <a:latin typeface="Calibri" panose="020F0502020204030204" pitchFamily="34" charset="0"/>
                <a:ea typeface="Calibri" panose="020F0502020204030204" pitchFamily="34" charset="0"/>
              </a:rPr>
              <a:t>In artikel 6.7.3, §2 vierde lid en artikel 6.7.8, §2 vierde lid Energiebesluit:</a:t>
            </a:r>
          </a:p>
          <a:p>
            <a:r>
              <a:rPr lang="nl-BE" sz="1800" dirty="0">
                <a:effectLst/>
                <a:latin typeface="Calibri" panose="020F0502020204030204" pitchFamily="34" charset="0"/>
                <a:ea typeface="Calibri" panose="020F0502020204030204" pitchFamily="34" charset="0"/>
              </a:rPr>
              <a:t> </a:t>
            </a:r>
          </a:p>
          <a:p>
            <a:r>
              <a:rPr lang="nl-BE" sz="1800" i="1" dirty="0">
                <a:solidFill>
                  <a:srgbClr val="000000"/>
                </a:solidFill>
                <a:effectLst/>
                <a:latin typeface="Arial" panose="020B0604020202020204" pitchFamily="34" charset="0"/>
                <a:ea typeface="Calibri" panose="020F0502020204030204" pitchFamily="34" charset="0"/>
              </a:rPr>
              <a:t>“Het piekvermogen van de fotovoltaïsche zonnepanelen wordt ook beperkt op basis van het maximaal nog aansluitbare injectievermogen op het afnamepunt van meer dan 1 </a:t>
            </a:r>
            <a:r>
              <a:rPr lang="nl-BE" sz="1800" i="1" dirty="0" err="1">
                <a:solidFill>
                  <a:srgbClr val="000000"/>
                </a:solidFill>
                <a:effectLst/>
                <a:latin typeface="Arial" panose="020B0604020202020204" pitchFamily="34" charset="0"/>
                <a:ea typeface="Calibri" panose="020F0502020204030204" pitchFamily="34" charset="0"/>
              </a:rPr>
              <a:t>GWh</a:t>
            </a:r>
            <a:r>
              <a:rPr lang="nl-BE" sz="1800" i="1" dirty="0">
                <a:solidFill>
                  <a:srgbClr val="000000"/>
                </a:solidFill>
                <a:effectLst/>
                <a:latin typeface="Arial" panose="020B0604020202020204" pitchFamily="34" charset="0"/>
                <a:ea typeface="Calibri" panose="020F0502020204030204" pitchFamily="34" charset="0"/>
              </a:rPr>
              <a:t>. Het maximaal nog aansluitbaar injectievermogen op het toegangspunt volgt uit een door de eigenaar, erfpachter of opstalhouder van gebouwen als vermeld in artikel 6.7.2, aan het VEKA voorgelegde actuele netstudie elektriciteit </a:t>
            </a:r>
            <a:r>
              <a:rPr lang="nl-BE" sz="1800" i="1" dirty="0">
                <a:solidFill>
                  <a:srgbClr val="FF0000"/>
                </a:solidFill>
                <a:effectLst/>
                <a:latin typeface="Arial" panose="020B0604020202020204" pitchFamily="34" charset="0"/>
                <a:ea typeface="Calibri" panose="020F0502020204030204" pitchFamily="34" charset="0"/>
              </a:rPr>
              <a:t>die is uitgevoerd door de distributienetbeheerder of de beheerder van het plaatselijk vervoersnet. </a:t>
            </a:r>
            <a:r>
              <a:rPr lang="nl-BE" sz="1800" i="1" dirty="0">
                <a:solidFill>
                  <a:srgbClr val="000000"/>
                </a:solidFill>
                <a:effectLst/>
                <a:latin typeface="Arial" panose="020B0604020202020204" pitchFamily="34" charset="0"/>
                <a:ea typeface="Calibri" panose="020F0502020204030204" pitchFamily="34" charset="0"/>
              </a:rPr>
              <a:t>(…)“</a:t>
            </a:r>
            <a:endParaRPr lang="nl-BE" sz="1800" dirty="0">
              <a:effectLst/>
              <a:latin typeface="Calibri" panose="020F0502020204030204" pitchFamily="34" charset="0"/>
              <a:ea typeface="Calibri" panose="020F0502020204030204" pitchFamily="34" charset="0"/>
            </a:endParaRPr>
          </a:p>
          <a:p>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Als er geen netstudie is dat voldoet aan die voorwaarde, dan kan het maximaal nog aansluitbare injectievermogen niet worden vastgesteld. De eerste zin kan enkel volgen uit de tweede zin in bovenstaande bepaling. Er staat in de tweede zin niet “volgt bijvoorbeeld uit”; “volgt onder meer uit”, “volgt in voorkomend geval uit”… Om een maximaal nog aansluitbare injectievermogen vast te stellen volgens dit artikel, MOET er een netstudie zijn die is uitgevoerd door </a:t>
            </a:r>
            <a:r>
              <a:rPr lang="nl-BE" sz="1800" u="sng" dirty="0">
                <a:effectLst/>
                <a:latin typeface="Calibri" panose="020F0502020204030204" pitchFamily="34" charset="0"/>
                <a:ea typeface="Calibri" panose="020F0502020204030204" pitchFamily="34" charset="0"/>
              </a:rPr>
              <a:t>de distributienetbeheerder</a:t>
            </a:r>
            <a:r>
              <a:rPr lang="nl-BE" sz="1800" dirty="0">
                <a:effectLst/>
                <a:latin typeface="Calibri" panose="020F0502020204030204" pitchFamily="34" charset="0"/>
                <a:ea typeface="Calibri" panose="020F0502020204030204" pitchFamily="34" charset="0"/>
              </a:rPr>
              <a:t> of </a:t>
            </a:r>
            <a:r>
              <a:rPr lang="nl-BE" sz="1800" u="sng" dirty="0">
                <a:effectLst/>
                <a:latin typeface="Calibri" panose="020F0502020204030204" pitchFamily="34" charset="0"/>
                <a:ea typeface="Calibri" panose="020F0502020204030204" pitchFamily="34" charset="0"/>
              </a:rPr>
              <a:t>de beheerder van het plaatselijk vervoersnet</a:t>
            </a:r>
            <a:r>
              <a:rPr lang="nl-BE" sz="1800" dirty="0">
                <a:effectLst/>
                <a:latin typeface="Calibri" panose="020F0502020204030204" pitchFamily="34" charset="0"/>
                <a:ea typeface="Calibri" panose="020F0502020204030204" pitchFamily="34" charset="0"/>
              </a:rPr>
              <a:t>. </a:t>
            </a:r>
          </a:p>
          <a:p>
            <a:r>
              <a:rPr lang="nl-BE" sz="1800" dirty="0">
                <a:effectLst/>
                <a:latin typeface="Calibri" panose="020F0502020204030204" pitchFamily="34" charset="0"/>
                <a:ea typeface="Calibri" panose="020F0502020204030204" pitchFamily="34" charset="0"/>
              </a:rPr>
              <a:t> </a:t>
            </a:r>
          </a:p>
          <a:p>
            <a:r>
              <a:rPr lang="nl-BE" sz="1800" dirty="0">
                <a:effectLst/>
                <a:latin typeface="Calibri" panose="020F0502020204030204" pitchFamily="34" charset="0"/>
                <a:ea typeface="Calibri" panose="020F0502020204030204" pitchFamily="34" charset="0"/>
              </a:rPr>
              <a:t>Dus een netstudie voor het transmissienet kan binnen de huidige regelgeving niet in rekening worden gebracht voor de aftopping. </a:t>
            </a:r>
          </a:p>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40</a:t>
            </a:fld>
            <a:endParaRPr lang="nl-BE"/>
          </a:p>
        </p:txBody>
      </p:sp>
    </p:spTree>
    <p:extLst>
      <p:ext uri="{BB962C8B-B14F-4D97-AF65-F5344CB8AC3E}">
        <p14:creationId xmlns:p14="http://schemas.microsoft.com/office/powerpoint/2010/main" val="2771515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41</a:t>
            </a:fld>
            <a:endParaRPr lang="nl-BE"/>
          </a:p>
        </p:txBody>
      </p:sp>
    </p:spTree>
    <p:extLst>
      <p:ext uri="{BB962C8B-B14F-4D97-AF65-F5344CB8AC3E}">
        <p14:creationId xmlns:p14="http://schemas.microsoft.com/office/powerpoint/2010/main" val="375426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43</a:t>
            </a:fld>
            <a:endParaRPr lang="nl-BE"/>
          </a:p>
        </p:txBody>
      </p:sp>
    </p:spTree>
    <p:extLst>
      <p:ext uri="{BB962C8B-B14F-4D97-AF65-F5344CB8AC3E}">
        <p14:creationId xmlns:p14="http://schemas.microsoft.com/office/powerpoint/2010/main" val="3174492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Tx/>
              <a:buChar char="-"/>
            </a:pPr>
            <a:endParaRPr lang="nl-BE" i="0"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44</a:t>
            </a:fld>
            <a:endParaRPr lang="nl-BE"/>
          </a:p>
        </p:txBody>
      </p:sp>
    </p:spTree>
    <p:extLst>
      <p:ext uri="{BB962C8B-B14F-4D97-AF65-F5344CB8AC3E}">
        <p14:creationId xmlns:p14="http://schemas.microsoft.com/office/powerpoint/2010/main" val="3526392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46</a:t>
            </a:fld>
            <a:endParaRPr lang="nl-BE"/>
          </a:p>
        </p:txBody>
      </p:sp>
    </p:spTree>
    <p:extLst>
      <p:ext uri="{BB962C8B-B14F-4D97-AF65-F5344CB8AC3E}">
        <p14:creationId xmlns:p14="http://schemas.microsoft.com/office/powerpoint/2010/main" val="2073012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47</a:t>
            </a:fld>
            <a:endParaRPr lang="nl-BE"/>
          </a:p>
        </p:txBody>
      </p:sp>
    </p:spTree>
    <p:extLst>
      <p:ext uri="{BB962C8B-B14F-4D97-AF65-F5344CB8AC3E}">
        <p14:creationId xmlns:p14="http://schemas.microsoft.com/office/powerpoint/2010/main" val="42951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a:t>
            </a:fld>
            <a:endParaRPr lang="nl-BE"/>
          </a:p>
        </p:txBody>
      </p:sp>
    </p:spTree>
    <p:extLst>
      <p:ext uri="{BB962C8B-B14F-4D97-AF65-F5344CB8AC3E}">
        <p14:creationId xmlns:p14="http://schemas.microsoft.com/office/powerpoint/2010/main" val="1252816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48</a:t>
            </a:fld>
            <a:endParaRPr lang="nl-BE"/>
          </a:p>
        </p:txBody>
      </p:sp>
    </p:spTree>
    <p:extLst>
      <p:ext uri="{BB962C8B-B14F-4D97-AF65-F5344CB8AC3E}">
        <p14:creationId xmlns:p14="http://schemas.microsoft.com/office/powerpoint/2010/main" val="746737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49</a:t>
            </a:fld>
            <a:endParaRPr lang="nl-BE"/>
          </a:p>
        </p:txBody>
      </p:sp>
    </p:spTree>
    <p:extLst>
      <p:ext uri="{BB962C8B-B14F-4D97-AF65-F5344CB8AC3E}">
        <p14:creationId xmlns:p14="http://schemas.microsoft.com/office/powerpoint/2010/main" val="1140058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50</a:t>
            </a:fld>
            <a:endParaRPr lang="nl-BE"/>
          </a:p>
        </p:txBody>
      </p:sp>
    </p:spTree>
    <p:extLst>
      <p:ext uri="{BB962C8B-B14F-4D97-AF65-F5344CB8AC3E}">
        <p14:creationId xmlns:p14="http://schemas.microsoft.com/office/powerpoint/2010/main" val="992235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51</a:t>
            </a:fld>
            <a:endParaRPr lang="nl-BE"/>
          </a:p>
        </p:txBody>
      </p:sp>
    </p:spTree>
    <p:extLst>
      <p:ext uri="{BB962C8B-B14F-4D97-AF65-F5344CB8AC3E}">
        <p14:creationId xmlns:p14="http://schemas.microsoft.com/office/powerpoint/2010/main" val="271147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52</a:t>
            </a:fld>
            <a:endParaRPr lang="nl-BE"/>
          </a:p>
        </p:txBody>
      </p:sp>
    </p:spTree>
    <p:extLst>
      <p:ext uri="{BB962C8B-B14F-4D97-AF65-F5344CB8AC3E}">
        <p14:creationId xmlns:p14="http://schemas.microsoft.com/office/powerpoint/2010/main" val="46138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53</a:t>
            </a:fld>
            <a:endParaRPr lang="nl-BE"/>
          </a:p>
        </p:txBody>
      </p:sp>
    </p:spTree>
    <p:extLst>
      <p:ext uri="{BB962C8B-B14F-4D97-AF65-F5344CB8AC3E}">
        <p14:creationId xmlns:p14="http://schemas.microsoft.com/office/powerpoint/2010/main" val="4004583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54</a:t>
            </a:fld>
            <a:endParaRPr lang="nl-BE"/>
          </a:p>
        </p:txBody>
      </p:sp>
    </p:spTree>
    <p:extLst>
      <p:ext uri="{BB962C8B-B14F-4D97-AF65-F5344CB8AC3E}">
        <p14:creationId xmlns:p14="http://schemas.microsoft.com/office/powerpoint/2010/main" val="700012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55</a:t>
            </a:fld>
            <a:endParaRPr lang="nl-BE"/>
          </a:p>
        </p:txBody>
      </p:sp>
    </p:spTree>
    <p:extLst>
      <p:ext uri="{BB962C8B-B14F-4D97-AF65-F5344CB8AC3E}">
        <p14:creationId xmlns:p14="http://schemas.microsoft.com/office/powerpoint/2010/main" val="4260323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57</a:t>
            </a:fld>
            <a:endParaRPr lang="nl-BE"/>
          </a:p>
        </p:txBody>
      </p:sp>
    </p:spTree>
    <p:extLst>
      <p:ext uri="{BB962C8B-B14F-4D97-AF65-F5344CB8AC3E}">
        <p14:creationId xmlns:p14="http://schemas.microsoft.com/office/powerpoint/2010/main" val="2304550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59</a:t>
            </a:fld>
            <a:endParaRPr lang="nl-BE"/>
          </a:p>
        </p:txBody>
      </p:sp>
    </p:spTree>
    <p:extLst>
      <p:ext uri="{BB962C8B-B14F-4D97-AF65-F5344CB8AC3E}">
        <p14:creationId xmlns:p14="http://schemas.microsoft.com/office/powerpoint/2010/main" val="240080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a:t>
            </a:fld>
            <a:endParaRPr lang="nl-BE"/>
          </a:p>
        </p:txBody>
      </p:sp>
    </p:spTree>
    <p:extLst>
      <p:ext uri="{BB962C8B-B14F-4D97-AF65-F5344CB8AC3E}">
        <p14:creationId xmlns:p14="http://schemas.microsoft.com/office/powerpoint/2010/main" val="31430492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60</a:t>
            </a:fld>
            <a:endParaRPr lang="nl-BE"/>
          </a:p>
        </p:txBody>
      </p:sp>
    </p:spTree>
    <p:extLst>
      <p:ext uri="{BB962C8B-B14F-4D97-AF65-F5344CB8AC3E}">
        <p14:creationId xmlns:p14="http://schemas.microsoft.com/office/powerpoint/2010/main" val="1086335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61</a:t>
            </a:fld>
            <a:endParaRPr lang="nl-BE"/>
          </a:p>
        </p:txBody>
      </p:sp>
    </p:spTree>
    <p:extLst>
      <p:ext uri="{BB962C8B-B14F-4D97-AF65-F5344CB8AC3E}">
        <p14:creationId xmlns:p14="http://schemas.microsoft.com/office/powerpoint/2010/main" val="4030994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62</a:t>
            </a:fld>
            <a:endParaRPr lang="nl-BE"/>
          </a:p>
        </p:txBody>
      </p:sp>
    </p:spTree>
    <p:extLst>
      <p:ext uri="{BB962C8B-B14F-4D97-AF65-F5344CB8AC3E}">
        <p14:creationId xmlns:p14="http://schemas.microsoft.com/office/powerpoint/2010/main" val="4916351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63</a:t>
            </a:fld>
            <a:endParaRPr lang="nl-BE"/>
          </a:p>
        </p:txBody>
      </p:sp>
    </p:spTree>
    <p:extLst>
      <p:ext uri="{BB962C8B-B14F-4D97-AF65-F5344CB8AC3E}">
        <p14:creationId xmlns:p14="http://schemas.microsoft.com/office/powerpoint/2010/main" val="959874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64</a:t>
            </a:fld>
            <a:endParaRPr lang="nl-BE"/>
          </a:p>
        </p:txBody>
      </p:sp>
    </p:spTree>
    <p:extLst>
      <p:ext uri="{BB962C8B-B14F-4D97-AF65-F5344CB8AC3E}">
        <p14:creationId xmlns:p14="http://schemas.microsoft.com/office/powerpoint/2010/main" val="3974795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i="0"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65</a:t>
            </a:fld>
            <a:endParaRPr lang="nl-BE"/>
          </a:p>
        </p:txBody>
      </p:sp>
    </p:spTree>
    <p:extLst>
      <p:ext uri="{BB962C8B-B14F-4D97-AF65-F5344CB8AC3E}">
        <p14:creationId xmlns:p14="http://schemas.microsoft.com/office/powerpoint/2010/main" val="4181829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66</a:t>
            </a:fld>
            <a:endParaRPr lang="nl-BE"/>
          </a:p>
        </p:txBody>
      </p:sp>
    </p:spTree>
    <p:extLst>
      <p:ext uri="{BB962C8B-B14F-4D97-AF65-F5344CB8AC3E}">
        <p14:creationId xmlns:p14="http://schemas.microsoft.com/office/powerpoint/2010/main" val="2835528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67</a:t>
            </a:fld>
            <a:endParaRPr lang="nl-BE"/>
          </a:p>
        </p:txBody>
      </p:sp>
    </p:spTree>
    <p:extLst>
      <p:ext uri="{BB962C8B-B14F-4D97-AF65-F5344CB8AC3E}">
        <p14:creationId xmlns:p14="http://schemas.microsoft.com/office/powerpoint/2010/main" val="2091687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68</a:t>
            </a:fld>
            <a:endParaRPr lang="nl-BE"/>
          </a:p>
        </p:txBody>
      </p:sp>
    </p:spTree>
    <p:extLst>
      <p:ext uri="{BB962C8B-B14F-4D97-AF65-F5344CB8AC3E}">
        <p14:creationId xmlns:p14="http://schemas.microsoft.com/office/powerpoint/2010/main" val="3792592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70</a:t>
            </a:fld>
            <a:endParaRPr lang="nl-BE"/>
          </a:p>
        </p:txBody>
      </p:sp>
    </p:spTree>
    <p:extLst>
      <p:ext uri="{BB962C8B-B14F-4D97-AF65-F5344CB8AC3E}">
        <p14:creationId xmlns:p14="http://schemas.microsoft.com/office/powerpoint/2010/main" val="211292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7</a:t>
            </a:fld>
            <a:endParaRPr lang="nl-BE"/>
          </a:p>
        </p:txBody>
      </p:sp>
    </p:spTree>
    <p:extLst>
      <p:ext uri="{BB962C8B-B14F-4D97-AF65-F5344CB8AC3E}">
        <p14:creationId xmlns:p14="http://schemas.microsoft.com/office/powerpoint/2010/main" val="1127068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72</a:t>
            </a:fld>
            <a:endParaRPr lang="nl-BE"/>
          </a:p>
        </p:txBody>
      </p:sp>
    </p:spTree>
    <p:extLst>
      <p:ext uri="{BB962C8B-B14F-4D97-AF65-F5344CB8AC3E}">
        <p14:creationId xmlns:p14="http://schemas.microsoft.com/office/powerpoint/2010/main" val="412563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8</a:t>
            </a:fld>
            <a:endParaRPr lang="nl-BE"/>
          </a:p>
        </p:txBody>
      </p:sp>
    </p:spTree>
    <p:extLst>
      <p:ext uri="{BB962C8B-B14F-4D97-AF65-F5344CB8AC3E}">
        <p14:creationId xmlns:p14="http://schemas.microsoft.com/office/powerpoint/2010/main" val="609464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9</a:t>
            </a:fld>
            <a:endParaRPr lang="nl-BE"/>
          </a:p>
        </p:txBody>
      </p:sp>
    </p:spTree>
    <p:extLst>
      <p:ext uri="{BB962C8B-B14F-4D97-AF65-F5344CB8AC3E}">
        <p14:creationId xmlns:p14="http://schemas.microsoft.com/office/powerpoint/2010/main" val="83144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10</a:t>
            </a:fld>
            <a:endParaRPr lang="nl-BE"/>
          </a:p>
        </p:txBody>
      </p:sp>
    </p:spTree>
    <p:extLst>
      <p:ext uri="{BB962C8B-B14F-4D97-AF65-F5344CB8AC3E}">
        <p14:creationId xmlns:p14="http://schemas.microsoft.com/office/powerpoint/2010/main" val="3673611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pic>
        <p:nvPicPr>
          <p:cNvPr id="7" name="entiteitslogo blauw"/>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pic>
        <p:nvPicPr>
          <p:cNvPr id="3" name="Afbeelding 2" descr="Afbeelding met tekst, illustratie&#10;&#10;Automatisch gegenereerde beschrijving">
            <a:extLst>
              <a:ext uri="{FF2B5EF4-FFF2-40B4-BE49-F238E27FC236}">
                <a16:creationId xmlns:a16="http://schemas.microsoft.com/office/drawing/2014/main" id="{E59F510D-F53B-4453-AD92-DD17D5F7E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sp>
        <p:nvSpPr>
          <p:cNvPr id="2" name="Tijdelijke aanduiding voor voettekst 1">
            <a:extLst>
              <a:ext uri="{FF2B5EF4-FFF2-40B4-BE49-F238E27FC236}">
                <a16:creationId xmlns:a16="http://schemas.microsoft.com/office/drawing/2014/main" id="{CB00B70C-60ED-150A-4A26-0DAFA1B2B6F5}"/>
              </a:ext>
            </a:extLst>
          </p:cNvPr>
          <p:cNvSpPr>
            <a:spLocks noGrp="1"/>
          </p:cNvSpPr>
          <p:nvPr>
            <p:ph type="ftr" sz="quarter" idx="10"/>
          </p:nvPr>
        </p:nvSpPr>
        <p:spPr>
          <a:xfrm>
            <a:off x="7968208" y="6381328"/>
            <a:ext cx="4114800" cy="365125"/>
          </a:xfrm>
          <a:prstGeom prst="rect">
            <a:avLst/>
          </a:prstGeom>
        </p:spPr>
        <p:txBody>
          <a:bodyPr/>
          <a:lstStyle/>
          <a:p>
            <a:endParaRPr lang="nl-BE"/>
          </a:p>
        </p:txBody>
      </p:sp>
      <p:sp>
        <p:nvSpPr>
          <p:cNvPr id="4" name="Tijdelijke aanduiding voor dianummer 3">
            <a:extLst>
              <a:ext uri="{FF2B5EF4-FFF2-40B4-BE49-F238E27FC236}">
                <a16:creationId xmlns:a16="http://schemas.microsoft.com/office/drawing/2014/main" id="{311FB32E-93C9-9065-6770-965805BFBC50}"/>
              </a:ext>
            </a:extLst>
          </p:cNvPr>
          <p:cNvSpPr>
            <a:spLocks noGrp="1"/>
          </p:cNvSpPr>
          <p:nvPr>
            <p:ph type="sldNum" sz="quarter" idx="11"/>
          </p:nvPr>
        </p:nvSpPr>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40610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co">
    <p:spTree>
      <p:nvGrpSpPr>
        <p:cNvPr id="1" name=""/>
        <p:cNvGrpSpPr/>
        <p:nvPr/>
      </p:nvGrpSpPr>
      <p:grpSpPr>
        <a:xfrm>
          <a:off x="0" y="0"/>
          <a:ext cx="0" cy="0"/>
          <a:chOff x="0" y="0"/>
          <a:chExt cx="0" cy="0"/>
        </a:xfrm>
      </p:grpSpPr>
      <p:sp>
        <p:nvSpPr>
          <p:cNvPr id="2" name="Tijdelijke aanduiding voor dianummer 3">
            <a:extLst>
              <a:ext uri="{FF2B5EF4-FFF2-40B4-BE49-F238E27FC236}">
                <a16:creationId xmlns:a16="http://schemas.microsoft.com/office/drawing/2014/main" id="{755AE399-A5A3-9DCF-988C-61FB9F30EF7E}"/>
              </a:ext>
            </a:extLst>
          </p:cNvPr>
          <p:cNvSpPr>
            <a:spLocks noGrp="1"/>
          </p:cNvSpPr>
          <p:nvPr>
            <p:ph type="sldNum" sz="quarter" idx="11"/>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221362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peningsslide-ondernem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7B4BB31-4B7F-45E4-A85D-224E87BCBF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84432" y="332656"/>
            <a:ext cx="1804572" cy="701101"/>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930CDEA5-51AE-48ED-B8C0-72793E56B1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94300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otslide-onderneming">
    <p:spTree>
      <p:nvGrpSpPr>
        <p:cNvPr id="1" name=""/>
        <p:cNvGrpSpPr/>
        <p:nvPr/>
      </p:nvGrpSpPr>
      <p:grpSpPr>
        <a:xfrm>
          <a:off x="0" y="0"/>
          <a:ext cx="0" cy="0"/>
          <a:chOff x="0" y="0"/>
          <a:chExt cx="0" cy="0"/>
        </a:xfrm>
      </p:grpSpPr>
      <p:grpSp>
        <p:nvGrpSpPr>
          <p:cNvPr id="2" name="witte trapezium">
            <a:extLst>
              <a:ext uri="{FF2B5EF4-FFF2-40B4-BE49-F238E27FC236}">
                <a16:creationId xmlns:a16="http://schemas.microsoft.com/office/drawing/2014/main" id="{2F439F47-839B-4FD5-BEEA-5E41260DA8AC}"/>
              </a:ext>
            </a:extLst>
          </p:cNvPr>
          <p:cNvGrpSpPr/>
          <p:nvPr userDrawn="1"/>
        </p:nvGrpSpPr>
        <p:grpSpPr>
          <a:xfrm>
            <a:off x="0" y="3645024"/>
            <a:ext cx="12216680" cy="3384377"/>
            <a:chOff x="288000" y="3402000"/>
            <a:chExt cx="8856000" cy="3456000"/>
          </a:xfrm>
          <a:effectLst/>
        </p:grpSpPr>
        <p:sp>
          <p:nvSpPr>
            <p:cNvPr id="3" name="rechthoek">
              <a:extLst>
                <a:ext uri="{FF2B5EF4-FFF2-40B4-BE49-F238E27FC236}">
                  <a16:creationId xmlns:a16="http://schemas.microsoft.com/office/drawing/2014/main" id="{93085E16-7DA8-4967-ADA4-874DA869A8CD}"/>
                </a:ext>
              </a:extLst>
            </p:cNvPr>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ige driehoek">
              <a:extLst>
                <a:ext uri="{FF2B5EF4-FFF2-40B4-BE49-F238E27FC236}">
                  <a16:creationId xmlns:a16="http://schemas.microsoft.com/office/drawing/2014/main" id="{1C729FEF-8DAA-43D5-9F84-15D787A8B78B}"/>
                </a:ext>
              </a:extLst>
            </p:cNvPr>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5" name="entiteitslogo blauw">
            <a:extLst>
              <a:ext uri="{FF2B5EF4-FFF2-40B4-BE49-F238E27FC236}">
                <a16:creationId xmlns:a16="http://schemas.microsoft.com/office/drawing/2014/main" id="{E09D3DA5-73BF-43F7-9C07-51403D2404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spTree>
    <p:extLst>
      <p:ext uri="{BB962C8B-B14F-4D97-AF65-F5344CB8AC3E}">
        <p14:creationId xmlns:p14="http://schemas.microsoft.com/office/powerpoint/2010/main" val="289495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sslide-zonder-themalogo-blanco">
    <p:spTree>
      <p:nvGrpSpPr>
        <p:cNvPr id="1" name=""/>
        <p:cNvGrpSpPr/>
        <p:nvPr/>
      </p:nvGrpSpPr>
      <p:grpSpPr>
        <a:xfrm>
          <a:off x="0" y="0"/>
          <a:ext cx="0" cy="0"/>
          <a:chOff x="0" y="0"/>
          <a:chExt cx="0" cy="0"/>
        </a:xfrm>
      </p:grpSpPr>
      <p:sp>
        <p:nvSpPr>
          <p:cNvPr id="4" name="modelstijl"/>
          <p:cNvSpPr>
            <a:spLocks noGrp="1"/>
          </p:cNvSpPr>
          <p:nvPr>
            <p:ph sz="half" idx="2"/>
          </p:nvPr>
        </p:nvSpPr>
        <p:spPr>
          <a:xfrm>
            <a:off x="719404" y="1628800"/>
            <a:ext cx="11137237" cy="4968552"/>
          </a:xfrm>
          <a:prstGeom prst="rect">
            <a:avLst/>
          </a:prstGeom>
        </p:spPr>
        <p:txBody>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2"/>
              </a:buBlip>
              <a:tabLst/>
              <a:defRPr sz="2200" baseline="0"/>
            </a:lvl1pPr>
            <a:lvl2pPr marL="576000" marR="0" indent="-288000" algn="l" defTabSz="914400" rtl="0" eaLnBrk="1" fontAlgn="auto" latinLnBrk="0" hangingPunct="1">
              <a:lnSpc>
                <a:spcPct val="90000"/>
              </a:lnSpc>
              <a:spcBef>
                <a:spcPts val="300"/>
              </a:spcBef>
              <a:spcAft>
                <a:spcPts val="0"/>
              </a:spcAft>
              <a:buClrTx/>
              <a:buSzPct val="70000"/>
              <a:buFontTx/>
              <a:buBlip>
                <a:blip r:embed="rId3"/>
              </a:buBlip>
              <a:tabLst/>
              <a:defRPr sz="2200" baseline="0"/>
            </a:lvl2pPr>
            <a:lvl3pPr marL="864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baseline="0"/>
            </a:lvl3pPr>
            <a:lvl4pPr marL="1152000" marR="0" indent="-288000" algn="l" defTabSz="914400" rtl="0" eaLnBrk="1" fontAlgn="auto" latinLnBrk="0" hangingPunct="1">
              <a:lnSpc>
                <a:spcPct val="90000"/>
              </a:lnSpc>
              <a:spcBef>
                <a:spcPts val="300"/>
              </a:spcBef>
              <a:spcAft>
                <a:spcPts val="0"/>
              </a:spcAft>
              <a:buClrTx/>
              <a:buSzPct val="75000"/>
              <a:buFontTx/>
              <a:buBlip>
                <a:blip r:embed="rId5"/>
              </a:buBlip>
              <a:tabLst/>
              <a:defRPr sz="2000" baseline="0"/>
            </a:lvl4pPr>
            <a:lvl5pPr marL="1440000" marR="0" indent="-288000" algn="l" defTabSz="914400" rtl="0" eaLnBrk="1" fontAlgn="auto" latinLnBrk="0" hangingPunct="1">
              <a:lnSpc>
                <a:spcPct val="90000"/>
              </a:lnSpc>
              <a:spcBef>
                <a:spcPts val="300"/>
              </a:spcBef>
              <a:spcAft>
                <a:spcPts val="0"/>
              </a:spcAft>
              <a:buClrTx/>
              <a:buSzPct val="90000"/>
              <a:buFontTx/>
              <a:buBlip>
                <a:blip r:embed="rId2"/>
              </a:buBlip>
              <a:tabLst/>
              <a:defRPr sz="2000" baseline="0"/>
            </a:lvl5pPr>
            <a:lvl6pPr>
              <a:defRPr sz="1800"/>
            </a:lvl6pPr>
            <a:lvl7pPr>
              <a:defRPr sz="1800"/>
            </a:lvl7pPr>
            <a:lvl8pPr>
              <a:defRPr sz="1800"/>
            </a:lvl8pPr>
            <a:lvl9pPr>
              <a:defRPr sz="1800"/>
            </a:lvl9p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Klikken om de tekststijl van het model te bewerken</a:t>
            </a:r>
          </a:p>
          <a:p>
            <a:pPr marL="288000" marR="0" lvl="1"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Tweede niveau</a:t>
            </a:r>
          </a:p>
          <a:p>
            <a:pPr marL="288000" marR="0" lvl="2"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Derde niveau</a:t>
            </a:r>
          </a:p>
          <a:p>
            <a:pPr marL="288000" marR="0" lvl="3"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Vierde niveau</a:t>
            </a:r>
          </a:p>
          <a:p>
            <a:pPr marL="288000" marR="0" lvl="4" indent="-288000" algn="l" defTabSz="914400" rtl="0" eaLnBrk="1" fontAlgn="auto" latinLnBrk="0" hangingPunct="1">
              <a:lnSpc>
                <a:spcPct val="90000"/>
              </a:lnSpc>
              <a:spcBef>
                <a:spcPts val="300"/>
              </a:spcBef>
              <a:spcAft>
                <a:spcPts val="0"/>
              </a:spcAft>
              <a:buClrTx/>
              <a:buSzPct val="90000"/>
              <a:buFontTx/>
              <a:buBlip>
                <a:blip r:embed="rId2"/>
              </a:buBlip>
              <a:tabLst/>
              <a:defRPr/>
            </a:pPr>
            <a:r>
              <a:rPr lang="nl-NL"/>
              <a:t>Vijfde niveau</a:t>
            </a:r>
            <a:endParaRPr lang="nl-BE"/>
          </a:p>
        </p:txBody>
      </p:sp>
      <p:sp>
        <p:nvSpPr>
          <p:cNvPr id="2" name="titel"/>
          <p:cNvSpPr>
            <a:spLocks noGrp="1"/>
          </p:cNvSpPr>
          <p:nvPr>
            <p:ph type="title"/>
          </p:nvPr>
        </p:nvSpPr>
        <p:spPr>
          <a:xfrm>
            <a:off x="719404" y="548680"/>
            <a:ext cx="11137237" cy="1080120"/>
          </a:xfrm>
          <a:prstGeom prst="rect">
            <a:avLst/>
          </a:prstGeom>
        </p:spPr>
        <p:txBody>
          <a:bodyPr/>
          <a:lstStyle>
            <a:lvl1pPr algn="ctr">
              <a:defRPr/>
            </a:lvl1pPr>
          </a:lstStyle>
          <a:p>
            <a:r>
              <a:rPr lang="nl-NL"/>
              <a:t>Klik om stijl te bewerken</a:t>
            </a:r>
            <a:endParaRPr lang="nl-BE"/>
          </a:p>
        </p:txBody>
      </p:sp>
    </p:spTree>
    <p:extLst>
      <p:ext uri="{BB962C8B-B14F-4D97-AF65-F5344CB8AC3E}">
        <p14:creationId xmlns:p14="http://schemas.microsoft.com/office/powerpoint/2010/main" val="76993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2000">
                <a:solidFill>
                  <a:srgbClr val="105269"/>
                </a:solidFill>
                <a:latin typeface="+mj-lt"/>
              </a:defRPr>
            </a:lvl3pPr>
            <a:lvl4pPr marL="1152000" indent="-288000">
              <a:lnSpc>
                <a:spcPct val="90000"/>
              </a:lnSpc>
              <a:buSzPct val="80000"/>
              <a:buFont typeface="Wingdings 3" panose="05040102010807070707" pitchFamily="18" charset="2"/>
              <a:buChar char=""/>
              <a:defRPr sz="2000">
                <a:solidFill>
                  <a:srgbClr val="105269"/>
                </a:solidFill>
                <a:latin typeface="+mj-lt"/>
              </a:defRPr>
            </a:lvl4pPr>
            <a:lvl5pPr marL="1440000">
              <a:lnSpc>
                <a:spcPct val="90000"/>
              </a:lnSpc>
              <a:buSzPct val="80000"/>
              <a:defRPr sz="20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jdelijke aanduiding voor voettekst 1">
            <a:extLst>
              <a:ext uri="{FF2B5EF4-FFF2-40B4-BE49-F238E27FC236}">
                <a16:creationId xmlns:a16="http://schemas.microsoft.com/office/drawing/2014/main" id="{4A46FBD4-CA07-604D-CE32-25BFAF74006D}"/>
              </a:ext>
            </a:extLst>
          </p:cNvPr>
          <p:cNvSpPr>
            <a:spLocks noGrp="1"/>
          </p:cNvSpPr>
          <p:nvPr>
            <p:ph type="ftr" sz="quarter" idx="11"/>
          </p:nvPr>
        </p:nvSpPr>
        <p:spPr>
          <a:xfrm>
            <a:off x="7968208" y="6381328"/>
            <a:ext cx="4114800" cy="365125"/>
          </a:xfrm>
          <a:prstGeom prst="rect">
            <a:avLst/>
          </a:prstGeom>
        </p:spPr>
        <p:txBody>
          <a:bodyPr/>
          <a:lstStyle/>
          <a:p>
            <a:endParaRPr lang="nl-BE"/>
          </a:p>
        </p:txBody>
      </p:sp>
      <p:sp>
        <p:nvSpPr>
          <p:cNvPr id="3" name="Tijdelijke aanduiding voor dianummer 3">
            <a:extLst>
              <a:ext uri="{FF2B5EF4-FFF2-40B4-BE49-F238E27FC236}">
                <a16:creationId xmlns:a16="http://schemas.microsoft.com/office/drawing/2014/main" id="{235B8A3C-696F-7AD8-CFA0-B08D49466480}"/>
              </a:ext>
            </a:extLst>
          </p:cNvPr>
          <p:cNvSpPr>
            <a:spLocks noGrp="1"/>
          </p:cNvSpPr>
          <p:nvPr>
            <p:ph type="sldNum" sz="quarter" idx="12"/>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jdelijke aanduiding voor voettekst 1">
            <a:extLst>
              <a:ext uri="{FF2B5EF4-FFF2-40B4-BE49-F238E27FC236}">
                <a16:creationId xmlns:a16="http://schemas.microsoft.com/office/drawing/2014/main" id="{B3D191E2-8FF1-C570-DA55-01AA230F2D17}"/>
              </a:ext>
            </a:extLst>
          </p:cNvPr>
          <p:cNvSpPr>
            <a:spLocks noGrp="1"/>
          </p:cNvSpPr>
          <p:nvPr>
            <p:ph type="ftr" sz="quarter" idx="12"/>
          </p:nvPr>
        </p:nvSpPr>
        <p:spPr>
          <a:xfrm>
            <a:off x="7968208" y="6381328"/>
            <a:ext cx="4114800" cy="365125"/>
          </a:xfrm>
          <a:prstGeom prst="rect">
            <a:avLst/>
          </a:prstGeom>
        </p:spPr>
        <p:txBody>
          <a:bodyPr/>
          <a:lstStyle/>
          <a:p>
            <a:endParaRPr lang="nl-BE"/>
          </a:p>
        </p:txBody>
      </p:sp>
      <p:sp>
        <p:nvSpPr>
          <p:cNvPr id="3" name="Tijdelijke aanduiding voor dianummer 3">
            <a:extLst>
              <a:ext uri="{FF2B5EF4-FFF2-40B4-BE49-F238E27FC236}">
                <a16:creationId xmlns:a16="http://schemas.microsoft.com/office/drawing/2014/main" id="{636F6596-C143-5463-C7AC-9A3AD9915121}"/>
              </a:ext>
            </a:extLst>
          </p:cNvPr>
          <p:cNvSpPr>
            <a:spLocks noGrp="1"/>
          </p:cNvSpPr>
          <p:nvPr>
            <p:ph type="sldNum" sz="quarter" idx="13"/>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oud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F1C5-66A1-423C-A8EF-FFB8E9169B55}"/>
              </a:ext>
            </a:extLst>
          </p:cNvPr>
          <p:cNvSpPr>
            <a:spLocks noGrp="1"/>
          </p:cNvSpPr>
          <p:nvPr>
            <p:ph type="title" hasCustomPrompt="1"/>
          </p:nvPr>
        </p:nvSpPr>
        <p:spPr>
          <a:xfrm>
            <a:off x="839788" y="457200"/>
            <a:ext cx="3932237" cy="1600200"/>
          </a:xfrm>
          <a:prstGeom prst="rect">
            <a:avLst/>
          </a:prstGeom>
        </p:spPr>
        <p:txBody>
          <a:bodyPr anchor="t"/>
          <a:lstStyle>
            <a:lvl1pPr>
              <a:defRPr sz="3200"/>
            </a:lvl1pPr>
          </a:lstStyle>
          <a:p>
            <a:r>
              <a:rPr lang="nl-NL"/>
              <a:t>Klik om te bewerken</a:t>
            </a:r>
            <a:endParaRPr lang="nl-BE"/>
          </a:p>
        </p:txBody>
      </p:sp>
      <p:sp>
        <p:nvSpPr>
          <p:cNvPr id="4" name="Tijdelijke aanduiding voor tekst 3">
            <a:extLst>
              <a:ext uri="{FF2B5EF4-FFF2-40B4-BE49-F238E27FC236}">
                <a16:creationId xmlns:a16="http://schemas.microsoft.com/office/drawing/2014/main" id="{020FC56E-1C29-4149-B166-3F512B108BC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
        <p:nvSpPr>
          <p:cNvPr id="7" name="Tijdelijke aanduiding voor inhoud 2">
            <a:extLst>
              <a:ext uri="{FF2B5EF4-FFF2-40B4-BE49-F238E27FC236}">
                <a16:creationId xmlns:a16="http://schemas.microsoft.com/office/drawing/2014/main" id="{8B19F71A-7A89-4926-B8AC-AD8ACC682AE7}"/>
              </a:ext>
            </a:extLst>
          </p:cNvPr>
          <p:cNvSpPr>
            <a:spLocks noGrp="1"/>
          </p:cNvSpPr>
          <p:nvPr>
            <p:ph sz="half" idx="11" hasCustomPrompt="1"/>
          </p:nvPr>
        </p:nvSpPr>
        <p:spPr>
          <a:xfrm>
            <a:off x="5178421" y="476672"/>
            <a:ext cx="6175383" cy="6065058"/>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voettekst 2">
            <a:extLst>
              <a:ext uri="{FF2B5EF4-FFF2-40B4-BE49-F238E27FC236}">
                <a16:creationId xmlns:a16="http://schemas.microsoft.com/office/drawing/2014/main" id="{620A67CF-52ED-62E0-828A-0F7AE5AC2971}"/>
              </a:ext>
            </a:extLst>
          </p:cNvPr>
          <p:cNvSpPr>
            <a:spLocks noGrp="1"/>
          </p:cNvSpPr>
          <p:nvPr>
            <p:ph type="ftr" sz="quarter" idx="12"/>
          </p:nvPr>
        </p:nvSpPr>
        <p:spPr>
          <a:xfrm>
            <a:off x="7968208" y="6381328"/>
            <a:ext cx="4114800" cy="365125"/>
          </a:xfrm>
          <a:prstGeom prst="rect">
            <a:avLst/>
          </a:prstGeom>
        </p:spPr>
        <p:txBody>
          <a:bodyPr/>
          <a:lstStyle/>
          <a:p>
            <a:endParaRPr lang="nl-BE"/>
          </a:p>
        </p:txBody>
      </p:sp>
      <p:sp>
        <p:nvSpPr>
          <p:cNvPr id="5" name="Tijdelijke aanduiding voor dianummer 3">
            <a:extLst>
              <a:ext uri="{FF2B5EF4-FFF2-40B4-BE49-F238E27FC236}">
                <a16:creationId xmlns:a16="http://schemas.microsoft.com/office/drawing/2014/main" id="{8E7461BA-D9F1-4484-A817-602A6A2C1A93}"/>
              </a:ext>
            </a:extLst>
          </p:cNvPr>
          <p:cNvSpPr>
            <a:spLocks noGrp="1"/>
          </p:cNvSpPr>
          <p:nvPr>
            <p:ph type="sldNum" sz="quarter" idx="13"/>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37798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 inhoud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7080C-744F-4A9F-82ED-63D7F6B462E4}"/>
              </a:ext>
            </a:extLst>
          </p:cNvPr>
          <p:cNvSpPr>
            <a:spLocks noGrp="1"/>
          </p:cNvSpPr>
          <p:nvPr>
            <p:ph type="title" hasCustomPrompt="1"/>
          </p:nvPr>
        </p:nvSpPr>
        <p:spPr>
          <a:xfrm>
            <a:off x="839788" y="457201"/>
            <a:ext cx="3932237" cy="1600200"/>
          </a:xfrm>
          <a:prstGeom prst="rect">
            <a:avLst/>
          </a:prstGeom>
        </p:spPr>
        <p:txBody>
          <a:bodyPr anchor="t"/>
          <a:lstStyle>
            <a:lvl1pPr>
              <a:defRPr sz="3200"/>
            </a:lvl1pPr>
          </a:lstStyle>
          <a:p>
            <a:r>
              <a:rPr lang="nl-NL"/>
              <a:t>Klik om te bewerken</a:t>
            </a:r>
            <a:endParaRPr lang="nl-BE"/>
          </a:p>
        </p:txBody>
      </p:sp>
      <p:sp>
        <p:nvSpPr>
          <p:cNvPr id="3" name="Tijdelijke aanduiding voor afbeelding 2">
            <a:extLst>
              <a:ext uri="{FF2B5EF4-FFF2-40B4-BE49-F238E27FC236}">
                <a16:creationId xmlns:a16="http://schemas.microsoft.com/office/drawing/2014/main" id="{B12A170E-A06E-4EF1-B63A-2BAD7772C65B}"/>
              </a:ext>
            </a:extLst>
          </p:cNvPr>
          <p:cNvSpPr>
            <a:spLocks noGrp="1"/>
          </p:cNvSpPr>
          <p:nvPr>
            <p:ph type="pic" idx="1"/>
          </p:nvPr>
        </p:nvSpPr>
        <p:spPr>
          <a:xfrm>
            <a:off x="5183188" y="457201"/>
            <a:ext cx="6172200" cy="6058800"/>
          </a:xfrm>
          <a:prstGeom prst="rect">
            <a:avLst/>
          </a:prstGeom>
        </p:spPr>
        <p:txBody>
          <a:bodyPr/>
          <a:lstStyle>
            <a:lvl1pPr marL="0" indent="0">
              <a:buNone/>
              <a:defRPr sz="3200">
                <a:solidFill>
                  <a:srgbClr val="1052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DACEDC2-DF58-4C30-9B4D-366FCE7AF94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
        <p:nvSpPr>
          <p:cNvPr id="5" name="Tijdelijke aanduiding voor voettekst 4">
            <a:extLst>
              <a:ext uri="{FF2B5EF4-FFF2-40B4-BE49-F238E27FC236}">
                <a16:creationId xmlns:a16="http://schemas.microsoft.com/office/drawing/2014/main" id="{77924432-9A5A-2909-B139-349573DF6C86}"/>
              </a:ext>
            </a:extLst>
          </p:cNvPr>
          <p:cNvSpPr>
            <a:spLocks noGrp="1"/>
          </p:cNvSpPr>
          <p:nvPr>
            <p:ph type="ftr" sz="quarter" idx="10"/>
          </p:nvPr>
        </p:nvSpPr>
        <p:spPr>
          <a:xfrm>
            <a:off x="7968208" y="6381328"/>
            <a:ext cx="4114800" cy="365125"/>
          </a:xfrm>
          <a:prstGeom prst="rect">
            <a:avLst/>
          </a:prstGeom>
        </p:spPr>
        <p:txBody>
          <a:bodyPr/>
          <a:lstStyle/>
          <a:p>
            <a:endParaRPr lang="nl-BE"/>
          </a:p>
        </p:txBody>
      </p:sp>
      <p:sp>
        <p:nvSpPr>
          <p:cNvPr id="6" name="Tijdelijke aanduiding voor dianummer 3">
            <a:extLst>
              <a:ext uri="{FF2B5EF4-FFF2-40B4-BE49-F238E27FC236}">
                <a16:creationId xmlns:a16="http://schemas.microsoft.com/office/drawing/2014/main" id="{9E36FE58-35C7-F16A-2E62-C0AC7A3B93EF}"/>
              </a:ext>
            </a:extLst>
          </p:cNvPr>
          <p:cNvSpPr>
            <a:spLocks noGrp="1"/>
          </p:cNvSpPr>
          <p:nvPr>
            <p:ph type="sldNum" sz="quarter" idx="11"/>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35733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co">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96E2D62-388A-12E3-9277-BD0524695A93}"/>
              </a:ext>
            </a:extLst>
          </p:cNvPr>
          <p:cNvSpPr>
            <a:spLocks noGrp="1"/>
          </p:cNvSpPr>
          <p:nvPr>
            <p:ph type="ftr" sz="quarter" idx="10"/>
          </p:nvPr>
        </p:nvSpPr>
        <p:spPr>
          <a:xfrm>
            <a:off x="7968208" y="6381328"/>
            <a:ext cx="4114800" cy="365125"/>
          </a:xfrm>
          <a:prstGeom prst="rect">
            <a:avLst/>
          </a:prstGeom>
        </p:spPr>
        <p:txBody>
          <a:bodyPr/>
          <a:lstStyle/>
          <a:p>
            <a:endParaRPr lang="nl-BE"/>
          </a:p>
        </p:txBody>
      </p:sp>
      <p:sp>
        <p:nvSpPr>
          <p:cNvPr id="3" name="Tijdelijke aanduiding voor dianummer 3">
            <a:extLst>
              <a:ext uri="{FF2B5EF4-FFF2-40B4-BE49-F238E27FC236}">
                <a16:creationId xmlns:a16="http://schemas.microsoft.com/office/drawing/2014/main" id="{7596CF55-DB73-BFE1-4BFD-6C359C5708E8}"/>
              </a:ext>
            </a:extLst>
          </p:cNvPr>
          <p:cNvSpPr>
            <a:spLocks noGrp="1"/>
          </p:cNvSpPr>
          <p:nvPr>
            <p:ph type="sldNum" sz="quarter" idx="11"/>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6803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peningsslide-ondernem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7B4BB31-4B7F-45E4-A85D-224E87BCBF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84432" y="332656"/>
            <a:ext cx="1804572" cy="701101"/>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930CDEA5-51AE-48ED-B8C0-72793E56B1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
        <p:nvSpPr>
          <p:cNvPr id="3" name="Tijdelijke aanduiding voor voettekst 2">
            <a:extLst>
              <a:ext uri="{FF2B5EF4-FFF2-40B4-BE49-F238E27FC236}">
                <a16:creationId xmlns:a16="http://schemas.microsoft.com/office/drawing/2014/main" id="{D82E56A2-9D6D-4F59-AD2E-D7233268E2DC}"/>
              </a:ext>
            </a:extLst>
          </p:cNvPr>
          <p:cNvSpPr>
            <a:spLocks noGrp="1"/>
          </p:cNvSpPr>
          <p:nvPr>
            <p:ph type="ftr" sz="quarter" idx="10"/>
          </p:nvPr>
        </p:nvSpPr>
        <p:spPr>
          <a:xfrm>
            <a:off x="7968208" y="6381328"/>
            <a:ext cx="4114800" cy="365125"/>
          </a:xfrm>
          <a:prstGeom prst="rect">
            <a:avLst/>
          </a:prstGeom>
        </p:spPr>
        <p:txBody>
          <a:bodyPr/>
          <a:lstStyle/>
          <a:p>
            <a:endParaRPr lang="nl-BE"/>
          </a:p>
        </p:txBody>
      </p:sp>
      <p:sp>
        <p:nvSpPr>
          <p:cNvPr id="4" name="Tijdelijke aanduiding voor dianummer 3">
            <a:extLst>
              <a:ext uri="{FF2B5EF4-FFF2-40B4-BE49-F238E27FC236}">
                <a16:creationId xmlns:a16="http://schemas.microsoft.com/office/drawing/2014/main" id="{16A3277E-1B4A-1A97-905B-A0ED8AAAD84D}"/>
              </a:ext>
            </a:extLst>
          </p:cNvPr>
          <p:cNvSpPr>
            <a:spLocks noGrp="1"/>
          </p:cNvSpPr>
          <p:nvPr>
            <p:ph type="sldNum" sz="quarter" idx="11"/>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29845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b="1">
                <a:solidFill>
                  <a:schemeClr val="bg1"/>
                </a:solidFill>
              </a:defRPr>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3200">
                <a:solidFill>
                  <a:schemeClr val="bg1"/>
                </a:solidFill>
                <a:latin typeface="+mj-lt"/>
              </a:defRPr>
            </a:lvl1pPr>
            <a:lvl2pPr marL="576000" indent="-288000">
              <a:lnSpc>
                <a:spcPct val="90000"/>
              </a:lnSpc>
              <a:buClr>
                <a:schemeClr val="bg1"/>
              </a:buClr>
              <a:buSzPct val="80000"/>
              <a:buFont typeface="Calibri" panose="020F0502020204030204" pitchFamily="34" charset="0"/>
              <a:buChar char="→"/>
              <a:defRPr sz="25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2000">
                <a:solidFill>
                  <a:schemeClr val="bg1"/>
                </a:solidFill>
                <a:latin typeface="+mj-lt"/>
              </a:defRPr>
            </a:lvl3pPr>
            <a:lvl4pPr marL="1152000" indent="-288000">
              <a:lnSpc>
                <a:spcPct val="90000"/>
              </a:lnSpc>
              <a:buSzPct val="80000"/>
              <a:buFont typeface="Wingdings 3" panose="05040102010807070707" pitchFamily="18" charset="2"/>
              <a:buChar char=""/>
              <a:defRPr sz="20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20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jdelijke aanduiding voor dianummer 3">
            <a:extLst>
              <a:ext uri="{FF2B5EF4-FFF2-40B4-BE49-F238E27FC236}">
                <a16:creationId xmlns:a16="http://schemas.microsoft.com/office/drawing/2014/main" id="{DEED6235-D7E6-A617-8C28-4396466FC24E}"/>
              </a:ext>
            </a:extLst>
          </p:cNvPr>
          <p:cNvSpPr>
            <a:spLocks noGrp="1"/>
          </p:cNvSpPr>
          <p:nvPr>
            <p:ph type="sldNum" sz="quarter" idx="11"/>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188055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b="1">
                <a:solidFill>
                  <a:schemeClr val="bg1"/>
                </a:solidFill>
              </a:defRPr>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jdelijke aanduiding voor dianummer 3">
            <a:extLst>
              <a:ext uri="{FF2B5EF4-FFF2-40B4-BE49-F238E27FC236}">
                <a16:creationId xmlns:a16="http://schemas.microsoft.com/office/drawing/2014/main" id="{EAF43DF8-6202-EF5A-82B1-357CC426C8AD}"/>
              </a:ext>
            </a:extLst>
          </p:cNvPr>
          <p:cNvSpPr>
            <a:spLocks noGrp="1"/>
          </p:cNvSpPr>
          <p:nvPr>
            <p:ph type="sldNum" sz="quarter" idx="12"/>
          </p:nvPr>
        </p:nvSpPr>
        <p:spPr>
          <a:xfrm>
            <a:off x="9192344" y="6309320"/>
            <a:ext cx="2743200" cy="365125"/>
          </a:xfrm>
        </p:spPr>
        <p:txBody>
          <a:bodyPr/>
          <a:lstStyle/>
          <a:p>
            <a:fld id="{BFB0EECF-4D25-4C07-88E8-B20CA7AADF61}" type="slidenum">
              <a:rPr lang="nl-BE" smtClean="0"/>
              <a:t>‹nr.›</a:t>
            </a:fld>
            <a:endParaRPr lang="nl-BE"/>
          </a:p>
        </p:txBody>
      </p:sp>
    </p:spTree>
    <p:extLst>
      <p:ext uri="{BB962C8B-B14F-4D97-AF65-F5344CB8AC3E}">
        <p14:creationId xmlns:p14="http://schemas.microsoft.com/office/powerpoint/2010/main" val="353861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AA3F4D1-983C-408D-2A8D-392A1FEDC80A}"/>
              </a:ext>
            </a:extLst>
          </p:cNvPr>
          <p:cNvSpPr>
            <a:spLocks noGrp="1"/>
          </p:cNvSpPr>
          <p:nvPr>
            <p:ph type="sldNum" sz="quarter" idx="4"/>
          </p:nvPr>
        </p:nvSpPr>
        <p:spPr>
          <a:xfrm>
            <a:off x="9192344"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0EECF-4D25-4C07-88E8-B20CA7AADF61}" type="slidenum">
              <a:rPr lang="nl-BE" smtClean="0"/>
              <a:t>‹nr.›</a:t>
            </a:fld>
            <a:endParaRPr lang="nl-BE"/>
          </a:p>
        </p:txBody>
      </p:sp>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73" r:id="rId4"/>
    <p:sldLayoutId id="2147483774" r:id="rId5"/>
    <p:sldLayoutId id="2147483775" r:id="rId6"/>
    <p:sldLayoutId id="2147483800" r:id="rId7"/>
  </p:sldLayoutIdLst>
  <p:hf hdr="0" ftr="0" dt="0"/>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A7E26C9-2ABF-4C24-B9AC-8FA101862F2A}"/>
              </a:ext>
            </a:extLst>
          </p:cNvPr>
          <p:cNvSpPr/>
          <p:nvPr userDrawn="1"/>
        </p:nvSpPr>
        <p:spPr>
          <a:xfrm>
            <a:off x="0" y="0"/>
            <a:ext cx="12187200" cy="6858000"/>
          </a:xfrm>
          <a:prstGeom prst="rect">
            <a:avLst/>
          </a:prstGeom>
          <a:solidFill>
            <a:srgbClr val="105269"/>
          </a:solidFill>
          <a:ln>
            <a:solidFill>
              <a:srgbClr val="105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latin typeface="+mn-lt"/>
            </a:endParaRPr>
          </a:p>
        </p:txBody>
      </p:sp>
      <p:sp>
        <p:nvSpPr>
          <p:cNvPr id="2" name="Tijdelijke aanduiding voor voettekst 1">
            <a:extLst>
              <a:ext uri="{FF2B5EF4-FFF2-40B4-BE49-F238E27FC236}">
                <a16:creationId xmlns:a16="http://schemas.microsoft.com/office/drawing/2014/main" id="{691E11C6-9256-33F8-13C4-6018CE813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3" name="Tijdelijke aanduiding voor dianummer 3">
            <a:extLst>
              <a:ext uri="{FF2B5EF4-FFF2-40B4-BE49-F238E27FC236}">
                <a16:creationId xmlns:a16="http://schemas.microsoft.com/office/drawing/2014/main" id="{BA5EFB37-0DB5-18EC-0CAC-4089331E5E1E}"/>
              </a:ext>
            </a:extLst>
          </p:cNvPr>
          <p:cNvSpPr>
            <a:spLocks noGrp="1"/>
          </p:cNvSpPr>
          <p:nvPr>
            <p:ph type="sldNum" sz="quarter" idx="4"/>
          </p:nvPr>
        </p:nvSpPr>
        <p:spPr>
          <a:xfrm>
            <a:off x="9192344" y="6309320"/>
            <a:ext cx="2743200" cy="365125"/>
          </a:xfrm>
          <a:prstGeom prst="rect">
            <a:avLst/>
          </a:prstGeom>
        </p:spPr>
        <p:txBody>
          <a:bodyPr/>
          <a:lstStyle>
            <a:lvl1pPr>
              <a:defRPr>
                <a:solidFill>
                  <a:schemeClr val="bg1"/>
                </a:solidFill>
              </a:defRPr>
            </a:lvl1pPr>
          </a:lstStyle>
          <a:p>
            <a:fld id="{BFB0EECF-4D25-4C07-88E8-B20CA7AADF61}" type="slidenum">
              <a:rPr lang="nl-BE" smtClean="0"/>
              <a:pPr/>
              <a:t>‹nr.›</a:t>
            </a:fld>
            <a:endParaRPr lang="nl-BE"/>
          </a:p>
        </p:txBody>
      </p:sp>
    </p:spTree>
    <p:extLst>
      <p:ext uri="{BB962C8B-B14F-4D97-AF65-F5344CB8AC3E}">
        <p14:creationId xmlns:p14="http://schemas.microsoft.com/office/powerpoint/2010/main" val="2457281728"/>
      </p:ext>
    </p:extLst>
  </p:cSld>
  <p:clrMap bg1="lt1" tx1="dk1" bg2="lt2" tx2="dk2" accent1="accent1" accent2="accent2" accent3="accent3" accent4="accent4" accent5="accent5" accent6="accent6" hlink="hlink" folHlink="folHlink"/>
  <p:sldLayoutIdLst>
    <p:sldLayoutId id="2147483797" r:id="rId1"/>
    <p:sldLayoutId id="2147483799" r:id="rId2"/>
    <p:sldLayoutId id="214748379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E32B504-3D40-4DC4-8A78-000D3F8C46A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216680" cy="6885384"/>
          </a:xfrm>
          <a:prstGeom prst="rect">
            <a:avLst/>
          </a:prstGeom>
        </p:spPr>
      </p:pic>
      <p:pic>
        <p:nvPicPr>
          <p:cNvPr id="6" name="Afbeelding 5" descr="Afbeelding met tekst, illustratie&#10;&#10;Automatisch gegenereerde beschrijving">
            <a:extLst>
              <a:ext uri="{FF2B5EF4-FFF2-40B4-BE49-F238E27FC236}">
                <a16:creationId xmlns:a16="http://schemas.microsoft.com/office/drawing/2014/main" id="{11DD50B0-13D0-4B5B-827E-55A77BB4638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678E0746-672D-4939-B354-CA7808CD8E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317757715"/>
      </p:ext>
    </p:extLst>
  </p:cSld>
  <p:clrMap bg1="lt1" tx1="dk1" bg2="lt2" tx2="dk2" accent1="accent1" accent2="accent2" accent3="accent3" accent4="accent4" accent5="accent5" accent6="accent6" hlink="hlink" folHlink="folHlink"/>
  <p:sldLayoutIdLst>
    <p:sldLayoutId id="2147483794" r:id="rId1"/>
    <p:sldLayoutId id="2147483729" r:id="rId2"/>
  </p:sldLayoutIdLst>
  <p:hf hdr="0" ftr="0" dt="0"/>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opunt.be/shared/04b3347d-bcea-4267-9dcc-33a9794bd53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codex.vlaanderen.be/Zoeken/Document.aspx?DID=1018092&amp;param=inhoud&amp;AID=111145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ssets.vlaanderen.be/image/upload/v1685092686/Ministerieel_Besluit_van_8_mei_2023_tot_vaststelling_van_de_voorwaarden_waar_een_gebouw_aan_moet_voldoen_in_het_kader_van_de_verplichte_installatie_van_fotovolta%C3%AFsche_zonnepanelen_op_dakoppervlakten_gctsrt.pdf" TargetMode="External"/><Relationship Id="rId4" Type="http://schemas.openxmlformats.org/officeDocument/2006/relationships/hyperlink" Target="https://codex.vlaanderen.be/Zoeken/Document.aspx?DID=1019755&amp;param=inhoud&amp;AID=112966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vlaanderen.be/zonnepanelen/pv-verplich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s://apps.energiesparen.be/aanvragen-meldingen-pv-verplicht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vlaanderen.be/zonnepanelen/pv-verplichting"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mailto:pvplicht.veka@vlaanderen.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1E1CC642-8E12-43CE-9D4E-02ABE640ABC1}"/>
              </a:ext>
            </a:extLst>
          </p:cNvPr>
          <p:cNvSpPr txBox="1">
            <a:spLocks/>
          </p:cNvSpPr>
          <p:nvPr/>
        </p:nvSpPr>
        <p:spPr>
          <a:xfrm>
            <a:off x="-285602" y="1862230"/>
            <a:ext cx="11781307" cy="1017077"/>
          </a:xfrm>
          <a:prstGeom prst="rect">
            <a:avLst/>
          </a:prstGeom>
        </p:spPr>
        <p:txBody>
          <a:bodyPr>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NL" dirty="0">
                <a:ln w="6600">
                  <a:solidFill>
                    <a:schemeClr val="bg1">
                      <a:lumMod val="95000"/>
                    </a:schemeClr>
                  </a:solidFill>
                  <a:prstDash val="solid"/>
                </a:ln>
                <a:solidFill>
                  <a:srgbClr val="32518C"/>
                </a:solidFill>
                <a:effectLst>
                  <a:outerShdw dist="38100" dir="2700000" algn="tl" rotWithShape="0">
                    <a:schemeClr val="bg1"/>
                  </a:outerShdw>
                </a:effectLst>
              </a:rPr>
              <a:t>PV-verplichting Vlaanderen</a:t>
            </a:r>
          </a:p>
          <a:p>
            <a:pPr algn="ctr"/>
            <a:r>
              <a:rPr lang="nl-NL" sz="4400" dirty="0">
                <a:ln w="6600">
                  <a:solidFill>
                    <a:schemeClr val="bg1">
                      <a:lumMod val="95000"/>
                    </a:schemeClr>
                  </a:solidFill>
                  <a:prstDash val="solid"/>
                </a:ln>
                <a:solidFill>
                  <a:srgbClr val="32518C"/>
                </a:solidFill>
                <a:effectLst>
                  <a:outerShdw dist="38100" dir="2700000" algn="tl" rotWithShape="0">
                    <a:schemeClr val="bg1"/>
                  </a:outerShdw>
                </a:effectLst>
              </a:rPr>
              <a:t>Webinar</a:t>
            </a:r>
            <a:r>
              <a:rPr lang="nl-NL" dirty="0">
                <a:ln w="6600">
                  <a:solidFill>
                    <a:schemeClr val="bg1">
                      <a:lumMod val="95000"/>
                    </a:schemeClr>
                  </a:solidFill>
                  <a:prstDash val="solid"/>
                </a:ln>
                <a:solidFill>
                  <a:srgbClr val="32518C"/>
                </a:solidFill>
                <a:effectLst>
                  <a:outerShdw dist="38100" dir="2700000" algn="tl" rotWithShape="0">
                    <a:schemeClr val="bg1"/>
                  </a:outerShdw>
                </a:effectLst>
              </a:rPr>
              <a:t> </a:t>
            </a:r>
          </a:p>
          <a:p>
            <a:pPr algn="ctr"/>
            <a:r>
              <a:rPr lang="nl-BE" sz="3700" dirty="0">
                <a:solidFill>
                  <a:schemeClr val="bg1"/>
                </a:solidFill>
              </a:rPr>
              <a:t> </a:t>
            </a:r>
          </a:p>
        </p:txBody>
      </p:sp>
      <p:sp>
        <p:nvSpPr>
          <p:cNvPr id="3" name="titel">
            <a:extLst>
              <a:ext uri="{FF2B5EF4-FFF2-40B4-BE49-F238E27FC236}">
                <a16:creationId xmlns:a16="http://schemas.microsoft.com/office/drawing/2014/main" id="{A3C25563-D4F7-9676-1762-4E0C7DC4EBE4}"/>
              </a:ext>
            </a:extLst>
          </p:cNvPr>
          <p:cNvSpPr txBox="1">
            <a:spLocks/>
          </p:cNvSpPr>
          <p:nvPr/>
        </p:nvSpPr>
        <p:spPr>
          <a:xfrm>
            <a:off x="8570119" y="3535746"/>
            <a:ext cx="3560056" cy="1247702"/>
          </a:xfrm>
          <a:prstGeom prst="rect">
            <a:avLst/>
          </a:prstGeom>
        </p:spPr>
        <p:txBody>
          <a:bodyPr>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nSpc>
                <a:spcPct val="150000"/>
              </a:lnSpc>
            </a:pPr>
            <a:r>
              <a:rPr lang="nl-BE" sz="2000" dirty="0">
                <a:solidFill>
                  <a:schemeClr val="bg1">
                    <a:lumMod val="85000"/>
                  </a:schemeClr>
                </a:solidFill>
              </a:rPr>
              <a:t>26 juni 2024  </a:t>
            </a:r>
          </a:p>
          <a:p>
            <a:pPr>
              <a:lnSpc>
                <a:spcPct val="150000"/>
              </a:lnSpc>
            </a:pPr>
            <a:r>
              <a:rPr lang="nl-BE" sz="2000" dirty="0">
                <a:solidFill>
                  <a:schemeClr val="bg1">
                    <a:lumMod val="85000"/>
                  </a:schemeClr>
                </a:solidFill>
              </a:rPr>
              <a:t>Bart Hedebouw</a:t>
            </a:r>
          </a:p>
          <a:p>
            <a:pPr>
              <a:lnSpc>
                <a:spcPct val="150000"/>
              </a:lnSpc>
            </a:pPr>
            <a:r>
              <a:rPr lang="nl-BE" sz="1800" dirty="0">
                <a:solidFill>
                  <a:schemeClr val="bg1">
                    <a:lumMod val="85000"/>
                  </a:schemeClr>
                </a:solidFill>
              </a:rPr>
              <a:t>Pvplicht.VEKA@vlaanderen.be</a:t>
            </a:r>
          </a:p>
        </p:txBody>
      </p:sp>
      <p:sp>
        <p:nvSpPr>
          <p:cNvPr id="4" name="Tijdelijke aanduiding voor dianummer 3">
            <a:extLst>
              <a:ext uri="{FF2B5EF4-FFF2-40B4-BE49-F238E27FC236}">
                <a16:creationId xmlns:a16="http://schemas.microsoft.com/office/drawing/2014/main" id="{FCE0E42F-02FE-7202-A80D-17785FCBCCF9}"/>
              </a:ext>
            </a:extLst>
          </p:cNvPr>
          <p:cNvSpPr>
            <a:spLocks noGrp="1"/>
          </p:cNvSpPr>
          <p:nvPr>
            <p:ph type="sldNum" sz="quarter" idx="11"/>
          </p:nvPr>
        </p:nvSpPr>
        <p:spPr/>
        <p:txBody>
          <a:bodyPr/>
          <a:lstStyle/>
          <a:p>
            <a:fld id="{BFB0EECF-4D25-4C07-88E8-B20CA7AADF61}" type="slidenum">
              <a:rPr lang="nl-BE" smtClean="0"/>
              <a:t>1</a:t>
            </a:fld>
            <a:endParaRPr lang="nl-BE"/>
          </a:p>
        </p:txBody>
      </p:sp>
      <p:sp>
        <p:nvSpPr>
          <p:cNvPr id="5" name="Tekstvak 4">
            <a:extLst>
              <a:ext uri="{FF2B5EF4-FFF2-40B4-BE49-F238E27FC236}">
                <a16:creationId xmlns:a16="http://schemas.microsoft.com/office/drawing/2014/main" id="{06387DA7-6D90-4A53-6BD1-BE5A41095B44}"/>
              </a:ext>
            </a:extLst>
          </p:cNvPr>
          <p:cNvSpPr txBox="1"/>
          <p:nvPr/>
        </p:nvSpPr>
        <p:spPr>
          <a:xfrm>
            <a:off x="7001838" y="5839960"/>
            <a:ext cx="5190162" cy="938719"/>
          </a:xfrm>
          <a:prstGeom prst="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nl-BE" sz="1100" dirty="0">
                <a:solidFill>
                  <a:schemeClr val="accent4"/>
                </a:solidFill>
              </a:rPr>
              <a:t>Deze presentatie geeft de stand van zaken weer op 26-06-2024 Er kunnen geen rechten worden ontleend aan deze presentatie. Voor de reikwijdte van de PV-verplichting wordt doorverwezen naar de bepalingen van het Energiedecreet van 8 mei 2009 en het Energiebesluit van 19 november 2010. Deze primeren boven de presentatie als blijkt dat de presentatie in conflict zou zijn met de geldende regelgeving. </a:t>
            </a:r>
          </a:p>
        </p:txBody>
      </p:sp>
    </p:spTree>
    <p:extLst>
      <p:ext uri="{BB962C8B-B14F-4D97-AF65-F5344CB8AC3E}">
        <p14:creationId xmlns:p14="http://schemas.microsoft.com/office/powerpoint/2010/main" val="338524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5CF4A-5F06-A6EB-6723-57B03FD34F11}"/>
              </a:ext>
            </a:extLst>
          </p:cNvPr>
          <p:cNvSpPr>
            <a:spLocks noGrp="1"/>
          </p:cNvSpPr>
          <p:nvPr>
            <p:ph type="title"/>
          </p:nvPr>
        </p:nvSpPr>
        <p:spPr/>
        <p:txBody>
          <a:bodyPr/>
          <a:lstStyle/>
          <a:p>
            <a:r>
              <a:rPr lang="nl-BE"/>
              <a:t>Afnamepunt? </a:t>
            </a:r>
          </a:p>
        </p:txBody>
      </p:sp>
      <p:sp>
        <p:nvSpPr>
          <p:cNvPr id="3" name="Tijdelijke aanduiding voor inhoud 2">
            <a:extLst>
              <a:ext uri="{FF2B5EF4-FFF2-40B4-BE49-F238E27FC236}">
                <a16:creationId xmlns:a16="http://schemas.microsoft.com/office/drawing/2014/main" id="{58639AE3-4273-DF98-8C6D-C75FB043B289}"/>
              </a:ext>
            </a:extLst>
          </p:cNvPr>
          <p:cNvSpPr>
            <a:spLocks noGrp="1"/>
          </p:cNvSpPr>
          <p:nvPr>
            <p:ph sz="half" idx="10"/>
          </p:nvPr>
        </p:nvSpPr>
        <p:spPr/>
        <p:txBody>
          <a:bodyPr lIns="91440" tIns="45720" rIns="91440" bIns="0" anchor="t"/>
          <a:lstStyle/>
          <a:p>
            <a:pPr indent="-287655"/>
            <a:r>
              <a:rPr lang="nl-NL"/>
              <a:t>Een afnamepunt is een punt gelegen in Vlaanderen waar elektriciteit van het net wordt afgenomen en verbruikt. De </a:t>
            </a:r>
            <a:r>
              <a:rPr lang="nl-NL" b="1"/>
              <a:t>EAN-code voor afname </a:t>
            </a:r>
            <a:r>
              <a:rPr lang="nl-NL"/>
              <a:t>van de aansluiting op het net* identificeert dit afnamepunt. </a:t>
            </a:r>
            <a:endParaRPr lang="nl-NL" dirty="0"/>
          </a:p>
          <a:p>
            <a:pPr lvl="1" indent="-287655"/>
            <a:r>
              <a:rPr lang="nl-NL" dirty="0">
                <a:cs typeface="Calibri"/>
              </a:rPr>
              <a:t>18 </a:t>
            </a:r>
            <a:r>
              <a:rPr lang="nl-NL" dirty="0" err="1">
                <a:cs typeface="Calibri"/>
              </a:rPr>
              <a:t>digits</a:t>
            </a:r>
            <a:r>
              <a:rPr lang="nl-NL" dirty="0">
                <a:cs typeface="Calibri"/>
              </a:rPr>
              <a:t>, start met 54</a:t>
            </a:r>
          </a:p>
          <a:p>
            <a:pPr indent="-287655"/>
            <a:endParaRPr lang="nl-NL" sz="1600" dirty="0">
              <a:cs typeface="Calibri"/>
            </a:endParaRPr>
          </a:p>
          <a:p>
            <a:pPr indent="0">
              <a:buNone/>
            </a:pPr>
            <a:r>
              <a:rPr lang="nl-NL"/>
              <a:t>* “net” in de context van deze verplichting: </a:t>
            </a:r>
          </a:p>
          <a:p>
            <a:pPr marL="575945" lvl="1" indent="-287655"/>
            <a:r>
              <a:rPr lang="nl-NL"/>
              <a:t>Elektriciteitsdistributienet</a:t>
            </a:r>
            <a:endParaRPr lang="nl-NL">
              <a:cs typeface="Calibri"/>
            </a:endParaRPr>
          </a:p>
          <a:p>
            <a:pPr marL="575945" lvl="1" indent="-287655"/>
            <a:r>
              <a:rPr lang="nl-NL"/>
              <a:t>Transmissienet</a:t>
            </a:r>
            <a:endParaRPr lang="nl-NL">
              <a:cs typeface="Calibri"/>
            </a:endParaRPr>
          </a:p>
          <a:p>
            <a:pPr marL="575945" lvl="1" indent="-287655"/>
            <a:r>
              <a:rPr lang="nl-NL"/>
              <a:t>Gesloten distributienet</a:t>
            </a:r>
            <a:endParaRPr lang="nl-NL">
              <a:cs typeface="Calibri"/>
            </a:endParaRPr>
          </a:p>
          <a:p>
            <a:pPr marL="575945" lvl="1" indent="-287655"/>
            <a:r>
              <a:rPr lang="nl-NL"/>
              <a:t>Plaatselijk vervoersnet van elektriciteit</a:t>
            </a:r>
            <a:endParaRPr lang="nl-NL">
              <a:cs typeface="Calibri"/>
            </a:endParaRPr>
          </a:p>
          <a:p>
            <a:pPr marL="575945" lvl="1" indent="-287655"/>
            <a:r>
              <a:rPr lang="nl-NL"/>
              <a:t>Gesloten industrieel net</a:t>
            </a:r>
            <a:endParaRPr lang="nl-NL">
              <a:cs typeface="Calibri"/>
            </a:endParaRPr>
          </a:p>
          <a:p>
            <a:pPr marL="575945" lvl="1" indent="-287655"/>
            <a:r>
              <a:rPr lang="nl-NL"/>
              <a:t>Tractienet spoor</a:t>
            </a:r>
            <a:endParaRPr lang="nl-BE">
              <a:cs typeface="Calibri"/>
            </a:endParaRPr>
          </a:p>
        </p:txBody>
      </p:sp>
      <p:sp>
        <p:nvSpPr>
          <p:cNvPr id="4" name="Tijdelijke aanduiding voor dianummer 3">
            <a:extLst>
              <a:ext uri="{FF2B5EF4-FFF2-40B4-BE49-F238E27FC236}">
                <a16:creationId xmlns:a16="http://schemas.microsoft.com/office/drawing/2014/main" id="{765D1E25-E5B9-3D54-12A7-D0BFDA565DAB}"/>
              </a:ext>
            </a:extLst>
          </p:cNvPr>
          <p:cNvSpPr>
            <a:spLocks noGrp="1"/>
          </p:cNvSpPr>
          <p:nvPr>
            <p:ph type="sldNum" sz="quarter" idx="12"/>
          </p:nvPr>
        </p:nvSpPr>
        <p:spPr/>
        <p:txBody>
          <a:bodyPr/>
          <a:lstStyle/>
          <a:p>
            <a:fld id="{BFB0EECF-4D25-4C07-88E8-B20CA7AADF61}" type="slidenum">
              <a:rPr lang="nl-BE" smtClean="0"/>
              <a:t>10</a:t>
            </a:fld>
            <a:endParaRPr lang="nl-BE"/>
          </a:p>
        </p:txBody>
      </p:sp>
    </p:spTree>
    <p:extLst>
      <p:ext uri="{BB962C8B-B14F-4D97-AF65-F5344CB8AC3E}">
        <p14:creationId xmlns:p14="http://schemas.microsoft.com/office/powerpoint/2010/main" val="413713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Stappenplan 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2600966781"/>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2F6B66D2-A399-5E50-E410-CDA09E94E6DC}"/>
              </a:ext>
            </a:extLst>
          </p:cNvPr>
          <p:cNvSpPr>
            <a:spLocks noGrp="1"/>
          </p:cNvSpPr>
          <p:nvPr>
            <p:ph type="sldNum" sz="quarter" idx="12"/>
          </p:nvPr>
        </p:nvSpPr>
        <p:spPr/>
        <p:txBody>
          <a:bodyPr/>
          <a:lstStyle/>
          <a:p>
            <a:fld id="{BFB0EECF-4D25-4C07-88E8-B20CA7AADF61}" type="slidenum">
              <a:rPr lang="nl-BE" smtClean="0"/>
              <a:t>11</a:t>
            </a:fld>
            <a:endParaRPr lang="nl-BE"/>
          </a:p>
        </p:txBody>
      </p:sp>
    </p:spTree>
    <p:extLst>
      <p:ext uri="{BB962C8B-B14F-4D97-AF65-F5344CB8AC3E}">
        <p14:creationId xmlns:p14="http://schemas.microsoft.com/office/powerpoint/2010/main" val="248959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0D1AE-8CBC-6BA1-40A4-5D64992D24A2}"/>
              </a:ext>
            </a:extLst>
          </p:cNvPr>
          <p:cNvSpPr>
            <a:spLocks noGrp="1"/>
          </p:cNvSpPr>
          <p:nvPr>
            <p:ph type="title"/>
          </p:nvPr>
        </p:nvSpPr>
        <p:spPr/>
        <p:txBody>
          <a:bodyPr/>
          <a:lstStyle/>
          <a:p>
            <a:r>
              <a:rPr lang="nl-BE"/>
              <a:t>Afname? </a:t>
            </a:r>
          </a:p>
        </p:txBody>
      </p:sp>
      <p:sp>
        <p:nvSpPr>
          <p:cNvPr id="3" name="Tijdelijke aanduiding voor inhoud 2">
            <a:extLst>
              <a:ext uri="{FF2B5EF4-FFF2-40B4-BE49-F238E27FC236}">
                <a16:creationId xmlns:a16="http://schemas.microsoft.com/office/drawing/2014/main" id="{2006D3CF-8DEA-8210-5751-BFD438C64D74}"/>
              </a:ext>
            </a:extLst>
          </p:cNvPr>
          <p:cNvSpPr>
            <a:spLocks noGrp="1"/>
          </p:cNvSpPr>
          <p:nvPr>
            <p:ph sz="half" idx="10"/>
          </p:nvPr>
        </p:nvSpPr>
        <p:spPr/>
        <p:txBody>
          <a:bodyPr/>
          <a:lstStyle/>
          <a:p>
            <a:r>
              <a:rPr lang="nl-NL"/>
              <a:t>De elektriciteitsafname is de totale hoeveelheid elektriciteit die op een afnamepunt van het net wordt gehaald. </a:t>
            </a:r>
          </a:p>
          <a:p>
            <a:pPr lvl="1"/>
            <a:r>
              <a:rPr lang="nl-NL"/>
              <a:t>Ook lokale elektriciteitsproductie? </a:t>
            </a:r>
            <a:br>
              <a:rPr lang="nl-NL"/>
            </a:br>
            <a:r>
              <a:rPr lang="nl-NL"/>
              <a:t>Afname = alle elektriciteit afgenomen van net op momenten dat de lokale productie installatie geen of onvoldoende elektriciteit produceert</a:t>
            </a:r>
          </a:p>
          <a:p>
            <a:pPr lvl="1"/>
            <a:endParaRPr lang="nl-NL"/>
          </a:p>
          <a:p>
            <a:pPr lvl="1"/>
            <a:endParaRPr lang="nl-NL"/>
          </a:p>
          <a:p>
            <a:endParaRPr lang="nl-BE"/>
          </a:p>
        </p:txBody>
      </p:sp>
      <p:pic>
        <p:nvPicPr>
          <p:cNvPr id="8" name="Afbeelding 7">
            <a:extLst>
              <a:ext uri="{FF2B5EF4-FFF2-40B4-BE49-F238E27FC236}">
                <a16:creationId xmlns:a16="http://schemas.microsoft.com/office/drawing/2014/main" id="{82FA5332-BAC7-1D8E-18FF-15EEC9E2D824}"/>
              </a:ext>
            </a:extLst>
          </p:cNvPr>
          <p:cNvPicPr>
            <a:picLocks noChangeAspect="1"/>
          </p:cNvPicPr>
          <p:nvPr/>
        </p:nvPicPr>
        <p:blipFill>
          <a:blip r:embed="rId3"/>
          <a:stretch>
            <a:fillRect/>
          </a:stretch>
        </p:blipFill>
        <p:spPr>
          <a:xfrm>
            <a:off x="1559496" y="3789893"/>
            <a:ext cx="3652135" cy="2586318"/>
          </a:xfrm>
          <a:prstGeom prst="rect">
            <a:avLst/>
          </a:prstGeom>
        </p:spPr>
      </p:pic>
      <p:pic>
        <p:nvPicPr>
          <p:cNvPr id="10" name="Afbeelding 9">
            <a:extLst>
              <a:ext uri="{FF2B5EF4-FFF2-40B4-BE49-F238E27FC236}">
                <a16:creationId xmlns:a16="http://schemas.microsoft.com/office/drawing/2014/main" id="{40BBCBB3-AF2F-3C20-1938-7D8C1D8DBD2B}"/>
              </a:ext>
            </a:extLst>
          </p:cNvPr>
          <p:cNvPicPr>
            <a:picLocks noChangeAspect="1"/>
          </p:cNvPicPr>
          <p:nvPr/>
        </p:nvPicPr>
        <p:blipFill>
          <a:blip r:embed="rId4"/>
          <a:stretch>
            <a:fillRect/>
          </a:stretch>
        </p:blipFill>
        <p:spPr>
          <a:xfrm>
            <a:off x="5663950" y="3988165"/>
            <a:ext cx="5109555" cy="2586318"/>
          </a:xfrm>
          <a:prstGeom prst="rect">
            <a:avLst/>
          </a:prstGeom>
        </p:spPr>
      </p:pic>
      <p:sp>
        <p:nvSpPr>
          <p:cNvPr id="4" name="Tijdelijke aanduiding voor dianummer 3">
            <a:extLst>
              <a:ext uri="{FF2B5EF4-FFF2-40B4-BE49-F238E27FC236}">
                <a16:creationId xmlns:a16="http://schemas.microsoft.com/office/drawing/2014/main" id="{85151660-383B-CACA-8E4F-84910FAEF52A}"/>
              </a:ext>
            </a:extLst>
          </p:cNvPr>
          <p:cNvSpPr>
            <a:spLocks noGrp="1"/>
          </p:cNvSpPr>
          <p:nvPr>
            <p:ph type="sldNum" sz="quarter" idx="12"/>
          </p:nvPr>
        </p:nvSpPr>
        <p:spPr/>
        <p:txBody>
          <a:bodyPr/>
          <a:lstStyle/>
          <a:p>
            <a:fld id="{BFB0EECF-4D25-4C07-88E8-B20CA7AADF61}" type="slidenum">
              <a:rPr lang="nl-BE" smtClean="0"/>
              <a:t>12</a:t>
            </a:fld>
            <a:endParaRPr lang="nl-BE"/>
          </a:p>
        </p:txBody>
      </p:sp>
    </p:spTree>
    <p:extLst>
      <p:ext uri="{BB962C8B-B14F-4D97-AF65-F5344CB8AC3E}">
        <p14:creationId xmlns:p14="http://schemas.microsoft.com/office/powerpoint/2010/main" val="92595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0D1AE-8CBC-6BA1-40A4-5D64992D24A2}"/>
              </a:ext>
            </a:extLst>
          </p:cNvPr>
          <p:cNvSpPr>
            <a:spLocks noGrp="1"/>
          </p:cNvSpPr>
          <p:nvPr>
            <p:ph type="title"/>
          </p:nvPr>
        </p:nvSpPr>
        <p:spPr/>
        <p:txBody>
          <a:bodyPr/>
          <a:lstStyle/>
          <a:p>
            <a:r>
              <a:rPr lang="nl-BE"/>
              <a:t>Afname? </a:t>
            </a:r>
          </a:p>
        </p:txBody>
      </p:sp>
      <p:sp>
        <p:nvSpPr>
          <p:cNvPr id="3" name="Tijdelijke aanduiding voor inhoud 2">
            <a:extLst>
              <a:ext uri="{FF2B5EF4-FFF2-40B4-BE49-F238E27FC236}">
                <a16:creationId xmlns:a16="http://schemas.microsoft.com/office/drawing/2014/main" id="{2006D3CF-8DEA-8210-5751-BFD438C64D74}"/>
              </a:ext>
            </a:extLst>
          </p:cNvPr>
          <p:cNvSpPr>
            <a:spLocks noGrp="1"/>
          </p:cNvSpPr>
          <p:nvPr>
            <p:ph sz="half" idx="10"/>
          </p:nvPr>
        </p:nvSpPr>
        <p:spPr/>
        <p:txBody>
          <a:bodyPr/>
          <a:lstStyle/>
          <a:p>
            <a:r>
              <a:rPr lang="nl-NL"/>
              <a:t>Het is de afname </a:t>
            </a:r>
            <a:r>
              <a:rPr lang="nl-NL" b="1"/>
              <a:t>per kalenderjaar </a:t>
            </a:r>
            <a:r>
              <a:rPr lang="nl-NL"/>
              <a:t>(van 1/1/20XX tot en met 31/12/20XX), </a:t>
            </a:r>
            <a:r>
              <a:rPr lang="nl-NL" b="1"/>
              <a:t>zoals bekend bij de beheerder van het net </a:t>
            </a:r>
            <a:r>
              <a:rPr lang="nl-NL"/>
              <a:t>waarop het afnamepunt is aangesloten, die bepalend is of een afnamepunt onder de verplichting valt. </a:t>
            </a:r>
          </a:p>
        </p:txBody>
      </p:sp>
      <p:sp>
        <p:nvSpPr>
          <p:cNvPr id="4" name="Tijdelijke aanduiding voor dianummer 3">
            <a:extLst>
              <a:ext uri="{FF2B5EF4-FFF2-40B4-BE49-F238E27FC236}">
                <a16:creationId xmlns:a16="http://schemas.microsoft.com/office/drawing/2014/main" id="{671843B1-7A12-8025-D0E6-505C5EC793FE}"/>
              </a:ext>
            </a:extLst>
          </p:cNvPr>
          <p:cNvSpPr>
            <a:spLocks noGrp="1"/>
          </p:cNvSpPr>
          <p:nvPr>
            <p:ph type="sldNum" sz="quarter" idx="12"/>
          </p:nvPr>
        </p:nvSpPr>
        <p:spPr/>
        <p:txBody>
          <a:bodyPr/>
          <a:lstStyle/>
          <a:p>
            <a:fld id="{BFB0EECF-4D25-4C07-88E8-B20CA7AADF61}" type="slidenum">
              <a:rPr lang="nl-BE" smtClean="0"/>
              <a:t>13</a:t>
            </a:fld>
            <a:endParaRPr lang="nl-BE"/>
          </a:p>
        </p:txBody>
      </p:sp>
    </p:spTree>
    <p:extLst>
      <p:ext uri="{BB962C8B-B14F-4D97-AF65-F5344CB8AC3E}">
        <p14:creationId xmlns:p14="http://schemas.microsoft.com/office/powerpoint/2010/main" val="306903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937824" y="1005840"/>
            <a:ext cx="3960440" cy="1079000"/>
          </a:xfrm>
          <a:prstGeom prst="wedgeRoundRectCallout">
            <a:avLst>
              <a:gd name="adj1" fmla="val -35293"/>
              <a:gd name="adj2" fmla="val 137847"/>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5394208" y="2300864"/>
            <a:ext cx="4968552" cy="3240360"/>
          </a:xfrm>
          <a:prstGeom prst="wedgeRoundRectCallout">
            <a:avLst>
              <a:gd name="adj1" fmla="val -66587"/>
              <a:gd name="adj2" fmla="val -23983"/>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740" y="2905280"/>
            <a:ext cx="2058479" cy="2058479"/>
          </a:xfrm>
          <a:prstGeom prst="rect">
            <a:avLst/>
          </a:prstGeom>
        </p:spPr>
      </p:pic>
      <p:sp>
        <p:nvSpPr>
          <p:cNvPr id="6" name="Tekstvak 5">
            <a:extLst>
              <a:ext uri="{FF2B5EF4-FFF2-40B4-BE49-F238E27FC236}">
                <a16:creationId xmlns:a16="http://schemas.microsoft.com/office/drawing/2014/main" id="{921CB23F-8162-7B01-7B1A-6D66474FDF51}"/>
              </a:ext>
            </a:extLst>
          </p:cNvPr>
          <p:cNvSpPr txBox="1"/>
          <p:nvPr/>
        </p:nvSpPr>
        <p:spPr>
          <a:xfrm>
            <a:off x="5574228" y="2428349"/>
            <a:ext cx="4788532" cy="2939266"/>
          </a:xfrm>
          <a:prstGeom prst="rect">
            <a:avLst/>
          </a:prstGeom>
          <a:noFill/>
        </p:spPr>
        <p:txBody>
          <a:bodyPr wrap="square" rtlCol="0">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Ja .. als u een </a:t>
            </a:r>
            <a:r>
              <a:rPr lang="nl-NL" sz="2000" err="1">
                <a:solidFill>
                  <a:srgbClr val="105269"/>
                </a:solidFill>
                <a:latin typeface="Calibri"/>
              </a:rPr>
              <a:t>telegelezen</a:t>
            </a:r>
            <a:r>
              <a:rPr lang="nl-NL" sz="2000">
                <a:solidFill>
                  <a:srgbClr val="105269"/>
                </a:solidFill>
                <a:latin typeface="Calibri"/>
              </a:rPr>
              <a:t> meter hebt en de factuur de afrekening bevat voor een volledig kalenderjaar.</a:t>
            </a:r>
          </a:p>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Neen .. als u over een klassieke (niet-</a:t>
            </a:r>
            <a:r>
              <a:rPr lang="nl-NL" sz="2000" err="1">
                <a:solidFill>
                  <a:srgbClr val="105269"/>
                </a:solidFill>
                <a:latin typeface="Calibri"/>
              </a:rPr>
              <a:t>telegelezen</a:t>
            </a:r>
            <a:r>
              <a:rPr lang="nl-NL" sz="2000">
                <a:solidFill>
                  <a:srgbClr val="105269"/>
                </a:solidFill>
                <a:latin typeface="Calibri"/>
              </a:rPr>
              <a:t>) elektriciteitsmeter beschikt omdat de facturatieperiode bijna nooit overeenkomt met een kalenderjaar van 1/1/20XX tot 31/12/20XX. Bij twijfel neem contact met uw netbeheerder.  </a:t>
            </a:r>
          </a:p>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Meer info zie handleiding </a:t>
            </a:r>
            <a:r>
              <a:rPr lang="nl-NL" sz="2000" err="1">
                <a:solidFill>
                  <a:srgbClr val="105269"/>
                </a:solidFill>
                <a:latin typeface="Calibri"/>
              </a:rPr>
              <a:t>hfdst</a:t>
            </a:r>
            <a:r>
              <a:rPr lang="nl-NL" sz="2000">
                <a:solidFill>
                  <a:srgbClr val="105269"/>
                </a:solidFill>
                <a:latin typeface="Calibri"/>
              </a:rPr>
              <a:t> 2.2. </a:t>
            </a:r>
          </a:p>
        </p:txBody>
      </p:sp>
      <p:sp>
        <p:nvSpPr>
          <p:cNvPr id="5" name="Tekstvak 4">
            <a:extLst>
              <a:ext uri="{FF2B5EF4-FFF2-40B4-BE49-F238E27FC236}">
                <a16:creationId xmlns:a16="http://schemas.microsoft.com/office/drawing/2014/main" id="{497CF85F-436C-1A42-70F3-330EA0E4E048}"/>
              </a:ext>
            </a:extLst>
          </p:cNvPr>
          <p:cNvSpPr txBox="1"/>
          <p:nvPr/>
        </p:nvSpPr>
        <p:spPr>
          <a:xfrm>
            <a:off x="2009832" y="1182758"/>
            <a:ext cx="3816424" cy="707886"/>
          </a:xfrm>
          <a:prstGeom prst="rect">
            <a:avLst/>
          </a:prstGeom>
          <a:noFill/>
        </p:spPr>
        <p:txBody>
          <a:bodyPr wrap="square" rtlCol="0">
            <a:spAutoFit/>
          </a:bodyPr>
          <a:lstStyle/>
          <a:p>
            <a:r>
              <a:rPr lang="nl-NL" sz="2000" b="1">
                <a:solidFill>
                  <a:schemeClr val="tx2"/>
                </a:solidFill>
              </a:rPr>
              <a:t>Geeft een factuur voldoende inzicht om de afname te bepalen? </a:t>
            </a:r>
            <a:endParaRPr lang="nl-BE" sz="2000" b="1">
              <a:solidFill>
                <a:schemeClr val="tx2"/>
              </a:solidFill>
            </a:endParaRPr>
          </a:p>
        </p:txBody>
      </p:sp>
      <p:sp>
        <p:nvSpPr>
          <p:cNvPr id="7" name="Tijdelijke aanduiding voor dianummer 6">
            <a:extLst>
              <a:ext uri="{FF2B5EF4-FFF2-40B4-BE49-F238E27FC236}">
                <a16:creationId xmlns:a16="http://schemas.microsoft.com/office/drawing/2014/main" id="{5F8DEEC1-51F8-7E94-CE20-3EB83AA97639}"/>
              </a:ext>
            </a:extLst>
          </p:cNvPr>
          <p:cNvSpPr>
            <a:spLocks noGrp="1"/>
          </p:cNvSpPr>
          <p:nvPr>
            <p:ph type="sldNum" sz="quarter" idx="11"/>
          </p:nvPr>
        </p:nvSpPr>
        <p:spPr/>
        <p:txBody>
          <a:bodyPr/>
          <a:lstStyle/>
          <a:p>
            <a:fld id="{BFB0EECF-4D25-4C07-88E8-B20CA7AADF61}" type="slidenum">
              <a:rPr lang="nl-BE" smtClean="0"/>
              <a:t>14</a:t>
            </a:fld>
            <a:endParaRPr lang="nl-BE"/>
          </a:p>
        </p:txBody>
      </p:sp>
    </p:spTree>
    <p:extLst>
      <p:ext uri="{BB962C8B-B14F-4D97-AF65-F5344CB8AC3E}">
        <p14:creationId xmlns:p14="http://schemas.microsoft.com/office/powerpoint/2010/main" val="56636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954968" y="1408176"/>
            <a:ext cx="3960440" cy="1641352"/>
          </a:xfrm>
          <a:prstGeom prst="wedgeRoundRectCallout">
            <a:avLst>
              <a:gd name="adj1" fmla="val -36217"/>
              <a:gd name="adj2" fmla="val 10545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5411352" y="3265553"/>
            <a:ext cx="4968552" cy="1877673"/>
          </a:xfrm>
          <a:prstGeom prst="wedgeRoundRectCallout">
            <a:avLst>
              <a:gd name="adj1" fmla="val -68427"/>
              <a:gd name="adj2" fmla="val -608"/>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9884" y="3869968"/>
            <a:ext cx="2058479" cy="2058479"/>
          </a:xfrm>
          <a:prstGeom prst="rect">
            <a:avLst/>
          </a:prstGeom>
        </p:spPr>
      </p:pic>
      <p:sp>
        <p:nvSpPr>
          <p:cNvPr id="6" name="Tekstvak 5">
            <a:extLst>
              <a:ext uri="{FF2B5EF4-FFF2-40B4-BE49-F238E27FC236}">
                <a16:creationId xmlns:a16="http://schemas.microsoft.com/office/drawing/2014/main" id="{921CB23F-8162-7B01-7B1A-6D66474FDF51}"/>
              </a:ext>
            </a:extLst>
          </p:cNvPr>
          <p:cNvSpPr txBox="1"/>
          <p:nvPr/>
        </p:nvSpPr>
        <p:spPr>
          <a:xfrm>
            <a:off x="5591372" y="3459748"/>
            <a:ext cx="4608512" cy="2119042"/>
          </a:xfrm>
          <a:prstGeom prst="rect">
            <a:avLst/>
          </a:prstGeom>
          <a:noFill/>
        </p:spPr>
        <p:txBody>
          <a:bodyPr wrap="square" rtlCol="0">
            <a:spAutoFit/>
          </a:bodyPr>
          <a:lstStyle/>
          <a:p>
            <a:pPr>
              <a:lnSpc>
                <a:spcPct val="90000"/>
              </a:lnSpc>
              <a:spcBef>
                <a:spcPts val="300"/>
              </a:spcBef>
              <a:buClr>
                <a:srgbClr val="105269"/>
              </a:buClr>
              <a:buSzPct val="80000"/>
              <a:defRPr/>
            </a:pPr>
            <a:r>
              <a:rPr lang="nl-NL" sz="2000">
                <a:solidFill>
                  <a:srgbClr val="105269"/>
                </a:solidFill>
                <a:latin typeface="Calibri"/>
              </a:rPr>
              <a:t>Neem contact op met de afnemer, deze kan nagaan of de elektriciteitsafname in een bepaald kalenderjaar de afnamedrempel overschrijdt. </a:t>
            </a:r>
          </a:p>
          <a:p>
            <a:pPr>
              <a:lnSpc>
                <a:spcPct val="90000"/>
              </a:lnSpc>
              <a:spcBef>
                <a:spcPts val="300"/>
              </a:spcBef>
              <a:buClr>
                <a:srgbClr val="105269"/>
              </a:buClr>
              <a:buSzPct val="80000"/>
              <a:defRPr/>
            </a:pPr>
            <a:r>
              <a:rPr lang="nl-NL" sz="2000">
                <a:solidFill>
                  <a:srgbClr val="105269"/>
                </a:solidFill>
                <a:latin typeface="Calibri"/>
              </a:rPr>
              <a:t>Meer info zie handleiding hoofdstuk 2.2. </a:t>
            </a:r>
          </a:p>
          <a:p>
            <a:pPr marR="0" lvl="0" algn="l" defTabSz="914400" rtl="0" eaLnBrk="1" fontAlgn="auto" latinLnBrk="0" hangingPunct="1">
              <a:lnSpc>
                <a:spcPct val="90000"/>
              </a:lnSpc>
              <a:spcBef>
                <a:spcPts val="300"/>
              </a:spcBef>
              <a:spcAft>
                <a:spcPts val="0"/>
              </a:spcAft>
              <a:buClr>
                <a:srgbClr val="105269"/>
              </a:buClr>
              <a:buSzPct val="80000"/>
              <a:tabLst/>
              <a:defRPr/>
            </a:pPr>
            <a:endParaRPr lang="nl-NL" sz="2000">
              <a:solidFill>
                <a:srgbClr val="105269"/>
              </a:solidFill>
              <a:latin typeface="Calibri"/>
            </a:endParaRPr>
          </a:p>
          <a:p>
            <a:pPr marR="0" lvl="0" algn="l" defTabSz="914400" rtl="0" eaLnBrk="1" fontAlgn="auto" latinLnBrk="0" hangingPunct="1">
              <a:lnSpc>
                <a:spcPct val="90000"/>
              </a:lnSpc>
              <a:spcBef>
                <a:spcPts val="300"/>
              </a:spcBef>
              <a:spcAft>
                <a:spcPts val="0"/>
              </a:spcAft>
              <a:buClr>
                <a:srgbClr val="105269"/>
              </a:buClr>
              <a:buSzPct val="80000"/>
              <a:tabLst/>
              <a:defRPr/>
            </a:pPr>
            <a:endParaRPr lang="nl-BE"/>
          </a:p>
        </p:txBody>
      </p:sp>
      <p:sp>
        <p:nvSpPr>
          <p:cNvPr id="5" name="Tekstvak 4">
            <a:extLst>
              <a:ext uri="{FF2B5EF4-FFF2-40B4-BE49-F238E27FC236}">
                <a16:creationId xmlns:a16="http://schemas.microsoft.com/office/drawing/2014/main" id="{497CF85F-436C-1A42-70F3-330EA0E4E048}"/>
              </a:ext>
            </a:extLst>
          </p:cNvPr>
          <p:cNvSpPr txBox="1"/>
          <p:nvPr/>
        </p:nvSpPr>
        <p:spPr>
          <a:xfrm>
            <a:off x="2098984" y="1531894"/>
            <a:ext cx="3816424" cy="1323439"/>
          </a:xfrm>
          <a:prstGeom prst="rect">
            <a:avLst/>
          </a:prstGeom>
          <a:noFill/>
        </p:spPr>
        <p:txBody>
          <a:bodyPr wrap="square" rtlCol="0">
            <a:spAutoFit/>
          </a:bodyPr>
          <a:lstStyle/>
          <a:p>
            <a:r>
              <a:rPr lang="nl-NL" sz="2000" b="1">
                <a:solidFill>
                  <a:schemeClr val="tx2"/>
                </a:solidFill>
              </a:rPr>
              <a:t>Als eigenaar, erfpachter of opstalhouder van het gebouw ben ik zelf niet de afnemer van elektriciteit. Wat nu? </a:t>
            </a:r>
            <a:endParaRPr lang="nl-BE" sz="2000" b="1">
              <a:solidFill>
                <a:schemeClr val="tx2"/>
              </a:solidFill>
            </a:endParaRPr>
          </a:p>
        </p:txBody>
      </p:sp>
      <p:sp>
        <p:nvSpPr>
          <p:cNvPr id="7" name="Tijdelijke aanduiding voor dianummer 6">
            <a:extLst>
              <a:ext uri="{FF2B5EF4-FFF2-40B4-BE49-F238E27FC236}">
                <a16:creationId xmlns:a16="http://schemas.microsoft.com/office/drawing/2014/main" id="{C0A37F1D-127A-A85F-BDD5-247D65E28C41}"/>
              </a:ext>
            </a:extLst>
          </p:cNvPr>
          <p:cNvSpPr>
            <a:spLocks noGrp="1"/>
          </p:cNvSpPr>
          <p:nvPr>
            <p:ph type="sldNum" sz="quarter" idx="11"/>
          </p:nvPr>
        </p:nvSpPr>
        <p:spPr/>
        <p:txBody>
          <a:bodyPr/>
          <a:lstStyle/>
          <a:p>
            <a:fld id="{BFB0EECF-4D25-4C07-88E8-B20CA7AADF61}" type="slidenum">
              <a:rPr lang="nl-BE" smtClean="0"/>
              <a:t>15</a:t>
            </a:fld>
            <a:endParaRPr lang="nl-BE"/>
          </a:p>
        </p:txBody>
      </p:sp>
    </p:spTree>
    <p:extLst>
      <p:ext uri="{BB962C8B-B14F-4D97-AF65-F5344CB8AC3E}">
        <p14:creationId xmlns:p14="http://schemas.microsoft.com/office/powerpoint/2010/main" val="141291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8F54B-525D-4377-BA73-94AE4A4538C9}"/>
              </a:ext>
            </a:extLst>
          </p:cNvPr>
          <p:cNvSpPr>
            <a:spLocks noGrp="1"/>
          </p:cNvSpPr>
          <p:nvPr>
            <p:ph type="title"/>
          </p:nvPr>
        </p:nvSpPr>
        <p:spPr/>
        <p:txBody>
          <a:bodyPr/>
          <a:lstStyle/>
          <a:p>
            <a:r>
              <a:rPr lang="nl-BE"/>
              <a:t>Geldende afnamedrempel? </a:t>
            </a:r>
          </a:p>
        </p:txBody>
      </p:sp>
      <p:sp>
        <p:nvSpPr>
          <p:cNvPr id="3" name="Tijdelijke aanduiding voor inhoud 2">
            <a:extLst>
              <a:ext uri="{FF2B5EF4-FFF2-40B4-BE49-F238E27FC236}">
                <a16:creationId xmlns:a16="http://schemas.microsoft.com/office/drawing/2014/main" id="{93E124E6-5F23-4148-8656-5B7E1A596771}"/>
              </a:ext>
            </a:extLst>
          </p:cNvPr>
          <p:cNvSpPr>
            <a:spLocks noGrp="1"/>
          </p:cNvSpPr>
          <p:nvPr>
            <p:ph sz="half" idx="10"/>
          </p:nvPr>
        </p:nvSpPr>
        <p:spPr/>
        <p:txBody>
          <a:bodyPr/>
          <a:lstStyle/>
          <a:p>
            <a:r>
              <a:rPr lang="nl-BE" dirty="0"/>
              <a:t>De PV-verplichting geldt voor afnamepunten: </a:t>
            </a:r>
          </a:p>
          <a:p>
            <a:pPr lvl="1"/>
            <a:r>
              <a:rPr lang="nl-BE" dirty="0"/>
              <a:t>met vanaf 2021 een elektriciteitsafname &gt; 1GWh </a:t>
            </a:r>
          </a:p>
          <a:p>
            <a:pPr lvl="1"/>
            <a:r>
              <a:rPr lang="nl-BE" dirty="0"/>
              <a:t>met vanaf 2021 een E-afname &gt; 250MWh voor publieke organisaties*</a:t>
            </a:r>
          </a:p>
          <a:p>
            <a:pPr lvl="1"/>
            <a:r>
              <a:rPr lang="nl-BE" dirty="0"/>
              <a:t>met vanaf 2026 een E-afname &gt;= 100MWh voor publieke organisaties*</a:t>
            </a:r>
          </a:p>
          <a:p>
            <a:pPr marL="288000" lvl="1" indent="0">
              <a:buNone/>
            </a:pPr>
            <a:endParaRPr lang="nl-BE" dirty="0"/>
          </a:p>
          <a:p>
            <a:pPr indent="0">
              <a:buNone/>
            </a:pPr>
            <a:r>
              <a:rPr lang="nl-BE" sz="2000" dirty="0">
                <a:solidFill>
                  <a:srgbClr val="7F7F7F"/>
                </a:solidFill>
              </a:rPr>
              <a:t>* </a:t>
            </a:r>
            <a:r>
              <a:rPr lang="nl-NL" sz="2000" dirty="0">
                <a:solidFill>
                  <a:srgbClr val="7F7F7F"/>
                </a:solidFill>
              </a:rPr>
              <a:t>Een lagere elektriciteitsafnamedrempel (250MWh vanaf 2021 en 100MWh vanaf 2026) geldt indien publieke organisaties de </a:t>
            </a:r>
            <a:r>
              <a:rPr lang="nl-NL" sz="2000" b="1" dirty="0">
                <a:solidFill>
                  <a:srgbClr val="7F7F7F"/>
                </a:solidFill>
              </a:rPr>
              <a:t>enige</a:t>
            </a:r>
            <a:r>
              <a:rPr lang="nl-NL" sz="2000" dirty="0">
                <a:solidFill>
                  <a:srgbClr val="7F7F7F"/>
                </a:solidFill>
              </a:rPr>
              <a:t> eigenaars, erfpachters of opstalhouders zijn van de gebouwen verbonden met het afnamepunt voor elektriciteit. </a:t>
            </a:r>
          </a:p>
          <a:p>
            <a:endParaRPr lang="nl-BE" dirty="0"/>
          </a:p>
        </p:txBody>
      </p:sp>
      <p:sp>
        <p:nvSpPr>
          <p:cNvPr id="4" name="Tijdelijke aanduiding voor dianummer 3">
            <a:extLst>
              <a:ext uri="{FF2B5EF4-FFF2-40B4-BE49-F238E27FC236}">
                <a16:creationId xmlns:a16="http://schemas.microsoft.com/office/drawing/2014/main" id="{33D1CBA1-8370-3237-36D2-087E02066419}"/>
              </a:ext>
            </a:extLst>
          </p:cNvPr>
          <p:cNvSpPr>
            <a:spLocks noGrp="1"/>
          </p:cNvSpPr>
          <p:nvPr>
            <p:ph type="sldNum" sz="quarter" idx="12"/>
          </p:nvPr>
        </p:nvSpPr>
        <p:spPr/>
        <p:txBody>
          <a:bodyPr/>
          <a:lstStyle/>
          <a:p>
            <a:fld id="{BFB0EECF-4D25-4C07-88E8-B20CA7AADF61}" type="slidenum">
              <a:rPr lang="nl-BE" smtClean="0"/>
              <a:t>16</a:t>
            </a:fld>
            <a:endParaRPr lang="nl-BE"/>
          </a:p>
        </p:txBody>
      </p:sp>
    </p:spTree>
    <p:extLst>
      <p:ext uri="{BB962C8B-B14F-4D97-AF65-F5344CB8AC3E}">
        <p14:creationId xmlns:p14="http://schemas.microsoft.com/office/powerpoint/2010/main" val="183372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A8741-7D38-4F53-850A-AFEF3800B990}"/>
              </a:ext>
            </a:extLst>
          </p:cNvPr>
          <p:cNvSpPr>
            <a:spLocks noGrp="1"/>
          </p:cNvSpPr>
          <p:nvPr>
            <p:ph type="title"/>
          </p:nvPr>
        </p:nvSpPr>
        <p:spPr/>
        <p:txBody>
          <a:bodyPr/>
          <a:lstStyle/>
          <a:p>
            <a:r>
              <a:rPr lang="nl-BE"/>
              <a:t>Publieke organisatie?</a:t>
            </a:r>
            <a:br>
              <a:rPr lang="nl-BE"/>
            </a:br>
            <a:endParaRPr lang="nl-BE"/>
          </a:p>
        </p:txBody>
      </p:sp>
      <p:sp>
        <p:nvSpPr>
          <p:cNvPr id="3" name="Tijdelijke aanduiding voor inhoud 2">
            <a:extLst>
              <a:ext uri="{FF2B5EF4-FFF2-40B4-BE49-F238E27FC236}">
                <a16:creationId xmlns:a16="http://schemas.microsoft.com/office/drawing/2014/main" id="{2D0DD327-078C-2847-5288-39B794CD7F68}"/>
              </a:ext>
            </a:extLst>
          </p:cNvPr>
          <p:cNvSpPr>
            <a:spLocks noGrp="1"/>
          </p:cNvSpPr>
          <p:nvPr>
            <p:ph sz="half" idx="10"/>
          </p:nvPr>
        </p:nvSpPr>
        <p:spPr>
          <a:xfrm>
            <a:off x="672945" y="1271846"/>
            <a:ext cx="10515600" cy="5037474"/>
          </a:xfrm>
        </p:spPr>
        <p:txBody>
          <a:bodyPr/>
          <a:lstStyle/>
          <a:p>
            <a:pPr indent="0">
              <a:buNone/>
            </a:pPr>
            <a:r>
              <a:rPr lang="nl-NL" sz="1600">
                <a:solidFill>
                  <a:schemeClr val="accent1">
                    <a:lumMod val="75000"/>
                  </a:schemeClr>
                </a:solidFill>
              </a:rPr>
              <a:t>a) de federale overheid, inclusief de parastatalen;</a:t>
            </a:r>
          </a:p>
          <a:p>
            <a:pPr indent="0">
              <a:buNone/>
            </a:pPr>
            <a:r>
              <a:rPr lang="nl-NL" sz="1600">
                <a:solidFill>
                  <a:schemeClr val="accent1">
                    <a:lumMod val="75000"/>
                  </a:schemeClr>
                </a:solidFill>
              </a:rPr>
              <a:t>b) de Vlaamse overheid, inclusief de intern en extern verzelfstandigde agentschappen;</a:t>
            </a:r>
          </a:p>
          <a:p>
            <a:pPr indent="0">
              <a:buNone/>
            </a:pPr>
            <a:r>
              <a:rPr lang="nl-NL" sz="1600">
                <a:solidFill>
                  <a:schemeClr val="accent1">
                    <a:lumMod val="75000"/>
                  </a:schemeClr>
                </a:solidFill>
              </a:rPr>
              <a:t>c) de provinciale overheden, </a:t>
            </a:r>
            <a:r>
              <a:rPr lang="nl-NL" sz="1600" b="1">
                <a:solidFill>
                  <a:schemeClr val="accent1">
                    <a:lumMod val="75000"/>
                  </a:schemeClr>
                </a:solidFill>
              </a:rPr>
              <a:t>inclusief de autonome provinciebedrijven en de extern verzelfstandigde agentschappen</a:t>
            </a:r>
            <a:r>
              <a:rPr lang="nl-NL" sz="1600">
                <a:solidFill>
                  <a:schemeClr val="accent1">
                    <a:lumMod val="75000"/>
                  </a:schemeClr>
                </a:solidFill>
              </a:rPr>
              <a:t>;</a:t>
            </a:r>
          </a:p>
          <a:p>
            <a:pPr indent="0">
              <a:buNone/>
            </a:pPr>
            <a:r>
              <a:rPr lang="nl-NL" sz="1600">
                <a:solidFill>
                  <a:schemeClr val="accent1">
                    <a:lumMod val="75000"/>
                  </a:schemeClr>
                </a:solidFill>
              </a:rPr>
              <a:t>d) de gemeentelijke overheden, inclusief de openbare centra voor maatschappelijk welzijn</a:t>
            </a:r>
            <a:r>
              <a:rPr lang="nl-NL" sz="1600" b="1">
                <a:solidFill>
                  <a:schemeClr val="accent1">
                    <a:lumMod val="75000"/>
                  </a:schemeClr>
                </a:solidFill>
              </a:rPr>
              <a:t>, de autonome gemeentebedrijven, de extern verzelfstandigde agentschappen en verenigingen en vennootschappen voor maatschappelijk welzijn;</a:t>
            </a:r>
          </a:p>
          <a:p>
            <a:pPr indent="0">
              <a:buNone/>
            </a:pPr>
            <a:r>
              <a:rPr lang="nl-NL" sz="1600" b="1">
                <a:solidFill>
                  <a:schemeClr val="accent1">
                    <a:lumMod val="75000"/>
                  </a:schemeClr>
                </a:solidFill>
              </a:rPr>
              <a:t>e) de intergemeentelijke samenwerkingsverbanden;</a:t>
            </a:r>
          </a:p>
          <a:p>
            <a:pPr indent="0">
              <a:buNone/>
            </a:pPr>
            <a:r>
              <a:rPr lang="nl-NL" sz="1600" b="1">
                <a:solidFill>
                  <a:schemeClr val="accent1">
                    <a:lumMod val="75000"/>
                  </a:schemeClr>
                </a:solidFill>
              </a:rPr>
              <a:t>f) de politiezones;</a:t>
            </a:r>
          </a:p>
          <a:p>
            <a:pPr indent="0">
              <a:buNone/>
            </a:pPr>
            <a:r>
              <a:rPr lang="nl-NL" sz="1600" b="1">
                <a:solidFill>
                  <a:schemeClr val="accent1">
                    <a:lumMod val="75000"/>
                  </a:schemeClr>
                </a:solidFill>
              </a:rPr>
              <a:t>g) de hulpverleningszones;</a:t>
            </a:r>
          </a:p>
          <a:p>
            <a:pPr indent="0">
              <a:buNone/>
            </a:pPr>
            <a:r>
              <a:rPr lang="nl-NL" sz="1600">
                <a:solidFill>
                  <a:schemeClr val="accent1">
                    <a:lumMod val="75000"/>
                  </a:schemeClr>
                </a:solidFill>
              </a:rPr>
              <a:t>h) de overheidsbedrijven;</a:t>
            </a:r>
          </a:p>
          <a:p>
            <a:pPr indent="0">
              <a:buNone/>
            </a:pPr>
            <a:r>
              <a:rPr lang="nl-NL" sz="1600">
                <a:solidFill>
                  <a:schemeClr val="accent1">
                    <a:lumMod val="75000"/>
                  </a:schemeClr>
                </a:solidFill>
              </a:rPr>
              <a:t>i) de onderwijsinstellingen </a:t>
            </a:r>
            <a:r>
              <a:rPr lang="nl-NL" sz="1400">
                <a:solidFill>
                  <a:schemeClr val="accent1">
                    <a:lumMod val="75000"/>
                  </a:schemeClr>
                </a:solidFill>
              </a:rPr>
              <a:t>= </a:t>
            </a:r>
            <a:r>
              <a:rPr lang="nl-NL" sz="1400">
                <a:solidFill>
                  <a:schemeClr val="accent1">
                    <a:lumMod val="75000"/>
                  </a:schemeClr>
                </a:solidFill>
                <a:effectLst/>
              </a:rPr>
              <a:t>alle scholen, internaten, centra voor volwassenenonderwijs en voor basiseducatie, centra voor leerlingenbegeleiding, hogescholen en universiteiten, die gefinancierd, gesubsidieerd of erkend zijn door het Vlaams Ministerie van Onderwijs en Vorming</a:t>
            </a:r>
            <a:endParaRPr lang="nl-NL" sz="1400">
              <a:solidFill>
                <a:schemeClr val="accent1">
                  <a:lumMod val="75000"/>
                </a:schemeClr>
              </a:solidFill>
            </a:endParaRPr>
          </a:p>
          <a:p>
            <a:pPr indent="0">
              <a:buNone/>
            </a:pPr>
            <a:r>
              <a:rPr lang="nl-NL" sz="1600">
                <a:solidFill>
                  <a:schemeClr val="accent1">
                    <a:lumMod val="75000"/>
                  </a:schemeClr>
                </a:solidFill>
              </a:rPr>
              <a:t>j) de welzijnsvoorzieningen </a:t>
            </a:r>
            <a:r>
              <a:rPr lang="nl-NL" sz="1400">
                <a:solidFill>
                  <a:schemeClr val="accent1">
                    <a:lumMod val="75000"/>
                  </a:schemeClr>
                </a:solidFill>
              </a:rPr>
              <a:t>= </a:t>
            </a:r>
            <a:r>
              <a:rPr lang="nl-NL" sz="1400">
                <a:solidFill>
                  <a:schemeClr val="accent1">
                    <a:lumMod val="75000"/>
                  </a:schemeClr>
                </a:solidFill>
                <a:effectLst/>
              </a:rPr>
              <a:t>een organisatie die erkend is door de Vlaamse Gemeenschap en activiteiten uitoefent op het gebied van het gezin, het maatschappelijk welzijn, het onthaal en de integratie van inwijkelingen, de mindervaliden, de bejaarden, de jeugdbescherming en de sociale hulpverlening aan gedetineerden met het oog op hun sociale re-integratie, vermeld in artikel 5, § 1, II, van de bijzondere wet van 8 augustus 1980 tot hervorming der instellingen</a:t>
            </a:r>
            <a:endParaRPr lang="nl-NL" sz="1400">
              <a:solidFill>
                <a:schemeClr val="accent1">
                  <a:lumMod val="75000"/>
                </a:schemeClr>
              </a:solidFill>
            </a:endParaRPr>
          </a:p>
          <a:p>
            <a:pPr indent="0">
              <a:buNone/>
            </a:pPr>
            <a:r>
              <a:rPr lang="nl-NL" sz="1600">
                <a:solidFill>
                  <a:schemeClr val="accent1">
                    <a:lumMod val="75000"/>
                  </a:schemeClr>
                </a:solidFill>
              </a:rPr>
              <a:t>k) de gezondheidsvoorzieningen </a:t>
            </a:r>
            <a:r>
              <a:rPr lang="nl-NL" sz="1400">
                <a:solidFill>
                  <a:schemeClr val="accent1">
                    <a:lumMod val="75000"/>
                  </a:schemeClr>
                </a:solidFill>
              </a:rPr>
              <a:t>= </a:t>
            </a:r>
            <a:r>
              <a:rPr lang="nl-NL" sz="1400">
                <a:solidFill>
                  <a:schemeClr val="accent1">
                    <a:lumMod val="75000"/>
                  </a:schemeClr>
                </a:solidFill>
                <a:effectLst/>
              </a:rPr>
              <a:t>een organisatie die erkend is door de Vlaamse Gemeenschap en activiteiten uitoefent op het gebied van de zorgverstrekking, de gezondheidsopvoeding en de preventieve gezondheidszorg, vermeld in artikel 5, § 1, I, van de bijzondere wet van 8 augustus 1980 tot hervorming der instellingen, met uitzondering van de voorzieningen werkzaam op het vlak van de medisch verantwoorde sportbeoefening</a:t>
            </a:r>
            <a:r>
              <a:rPr lang="nl-NL" sz="1400">
                <a:solidFill>
                  <a:schemeClr val="accent1">
                    <a:lumMod val="75000"/>
                  </a:schemeClr>
                </a:solidFill>
              </a:rPr>
              <a:t>”. </a:t>
            </a:r>
          </a:p>
          <a:p>
            <a:pPr indent="0">
              <a:buNone/>
            </a:pPr>
            <a:endParaRPr lang="nl-BE"/>
          </a:p>
        </p:txBody>
      </p:sp>
      <p:sp>
        <p:nvSpPr>
          <p:cNvPr id="4" name="Tijdelijke aanduiding voor dianummer 3">
            <a:extLst>
              <a:ext uri="{FF2B5EF4-FFF2-40B4-BE49-F238E27FC236}">
                <a16:creationId xmlns:a16="http://schemas.microsoft.com/office/drawing/2014/main" id="{A4E8C753-45C2-D268-9DCB-515B27DE178D}"/>
              </a:ext>
            </a:extLst>
          </p:cNvPr>
          <p:cNvSpPr>
            <a:spLocks noGrp="1"/>
          </p:cNvSpPr>
          <p:nvPr>
            <p:ph type="sldNum" sz="quarter" idx="12"/>
          </p:nvPr>
        </p:nvSpPr>
        <p:spPr/>
        <p:txBody>
          <a:bodyPr/>
          <a:lstStyle/>
          <a:p>
            <a:fld id="{BFB0EECF-4D25-4C07-88E8-B20CA7AADF61}" type="slidenum">
              <a:rPr lang="nl-BE" smtClean="0"/>
              <a:t>17</a:t>
            </a:fld>
            <a:endParaRPr lang="nl-BE"/>
          </a:p>
        </p:txBody>
      </p:sp>
    </p:spTree>
    <p:extLst>
      <p:ext uri="{BB962C8B-B14F-4D97-AF65-F5344CB8AC3E}">
        <p14:creationId xmlns:p14="http://schemas.microsoft.com/office/powerpoint/2010/main" val="178948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4C590-C7A3-2075-AC13-4F2FE223ED2A}"/>
              </a:ext>
            </a:extLst>
          </p:cNvPr>
          <p:cNvSpPr>
            <a:spLocks noGrp="1"/>
          </p:cNvSpPr>
          <p:nvPr>
            <p:ph type="title"/>
          </p:nvPr>
        </p:nvSpPr>
        <p:spPr>
          <a:xfrm>
            <a:off x="0" y="476672"/>
            <a:ext cx="12192001" cy="936104"/>
          </a:xfrm>
        </p:spPr>
        <p:txBody>
          <a:bodyPr/>
          <a:lstStyle/>
          <a:p>
            <a:r>
              <a:rPr lang="nl-NL"/>
              <a:t>Geen verplichting bij afwijkende afname</a:t>
            </a:r>
            <a:endParaRPr lang="nl-BE"/>
          </a:p>
        </p:txBody>
      </p:sp>
      <p:sp>
        <p:nvSpPr>
          <p:cNvPr id="3" name="Tijdelijke aanduiding voor inhoud 2">
            <a:extLst>
              <a:ext uri="{FF2B5EF4-FFF2-40B4-BE49-F238E27FC236}">
                <a16:creationId xmlns:a16="http://schemas.microsoft.com/office/drawing/2014/main" id="{B9C21E12-A37A-5E82-7AFB-594E0C57AFB3}"/>
              </a:ext>
            </a:extLst>
          </p:cNvPr>
          <p:cNvSpPr>
            <a:spLocks noGrp="1"/>
          </p:cNvSpPr>
          <p:nvPr>
            <p:ph sz="half" idx="10"/>
          </p:nvPr>
        </p:nvSpPr>
        <p:spPr/>
        <p:txBody>
          <a:bodyPr/>
          <a:lstStyle/>
          <a:p>
            <a:r>
              <a:rPr lang="nl-NL" dirty="0"/>
              <a:t>“Afwijkende elektriciteitsafname”: de gemiddelde afname van die drie voorgaande kalenderjaren 10% lager is dan de drempelwaarde</a:t>
            </a:r>
          </a:p>
          <a:p>
            <a:pPr lvl="1"/>
            <a:r>
              <a:rPr lang="nl-NL" dirty="0"/>
              <a:t>als er in elk van de drie kalenderjaren vóór het kalenderjaar waarin de afnamedrempel wordt overschreden een elektriciteitsafname is op het afnamepunt </a:t>
            </a:r>
            <a:r>
              <a:rPr lang="nl-NL" sz="2800" b="1" dirty="0"/>
              <a:t>én</a:t>
            </a:r>
            <a:r>
              <a:rPr lang="nl-NL" dirty="0"/>
              <a:t> </a:t>
            </a:r>
          </a:p>
          <a:p>
            <a:pPr lvl="1"/>
            <a:r>
              <a:rPr lang="nl-NL" dirty="0"/>
              <a:t>als: </a:t>
            </a:r>
          </a:p>
          <a:p>
            <a:pPr lvl="2"/>
            <a:r>
              <a:rPr lang="nl-NL" dirty="0"/>
              <a:t>de gemiddelde afname van die drie voorgaande kalenderjaren lager is dan 900 MWh; </a:t>
            </a:r>
          </a:p>
          <a:p>
            <a:pPr marL="576000" lvl="2" indent="0">
              <a:buNone/>
            </a:pPr>
            <a:r>
              <a:rPr lang="nl-NL" i="1" dirty="0"/>
              <a:t>Voor publieke instanties als enige eigenaars van gebouwen op het afnamepunt:</a:t>
            </a:r>
          </a:p>
          <a:p>
            <a:pPr lvl="2"/>
            <a:r>
              <a:rPr lang="nl-NL" dirty="0"/>
              <a:t>225 MWh, als in 2021 tot en met 2025 de afnamedrempel wordt overschreden;</a:t>
            </a:r>
          </a:p>
          <a:p>
            <a:pPr lvl="2"/>
            <a:r>
              <a:rPr lang="nl-NL" dirty="0"/>
              <a:t>of 90 MWh, als vanaf 2026 de afnamedrempel wordt overschreden. </a:t>
            </a:r>
          </a:p>
          <a:p>
            <a:pPr lvl="2"/>
            <a:endParaRPr lang="nl-NL" dirty="0"/>
          </a:p>
        </p:txBody>
      </p:sp>
      <p:sp>
        <p:nvSpPr>
          <p:cNvPr id="4" name="Tijdelijke aanduiding voor dianummer 3">
            <a:extLst>
              <a:ext uri="{FF2B5EF4-FFF2-40B4-BE49-F238E27FC236}">
                <a16:creationId xmlns:a16="http://schemas.microsoft.com/office/drawing/2014/main" id="{2E465732-D006-BD88-A018-13C7084963CA}"/>
              </a:ext>
            </a:extLst>
          </p:cNvPr>
          <p:cNvSpPr>
            <a:spLocks noGrp="1"/>
          </p:cNvSpPr>
          <p:nvPr>
            <p:ph type="sldNum" sz="quarter" idx="12"/>
          </p:nvPr>
        </p:nvSpPr>
        <p:spPr/>
        <p:txBody>
          <a:bodyPr/>
          <a:lstStyle/>
          <a:p>
            <a:fld id="{BFB0EECF-4D25-4C07-88E8-B20CA7AADF61}" type="slidenum">
              <a:rPr lang="nl-BE" smtClean="0"/>
              <a:t>18</a:t>
            </a:fld>
            <a:endParaRPr lang="nl-BE"/>
          </a:p>
        </p:txBody>
      </p:sp>
    </p:spTree>
    <p:extLst>
      <p:ext uri="{BB962C8B-B14F-4D97-AF65-F5344CB8AC3E}">
        <p14:creationId xmlns:p14="http://schemas.microsoft.com/office/powerpoint/2010/main" val="273131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4E9"/>
        </a:solidFill>
        <a:effectLst/>
      </p:bgPr>
    </p:bg>
    <p:spTree>
      <p:nvGrpSpPr>
        <p:cNvPr id="1" name=""/>
        <p:cNvGrpSpPr/>
        <p:nvPr/>
      </p:nvGrpSpPr>
      <p:grpSpPr>
        <a:xfrm>
          <a:off x="0" y="0"/>
          <a:ext cx="0" cy="0"/>
          <a:chOff x="0" y="0"/>
          <a:chExt cx="0" cy="0"/>
        </a:xfrm>
      </p:grpSpPr>
      <p:sp>
        <p:nvSpPr>
          <p:cNvPr id="6" name="Tekstballon: rechthoek met afgeronde hoeken 5">
            <a:extLst>
              <a:ext uri="{FF2B5EF4-FFF2-40B4-BE49-F238E27FC236}">
                <a16:creationId xmlns:a16="http://schemas.microsoft.com/office/drawing/2014/main" id="{BED3EAA2-36AC-2469-E3AF-3C33EBE614E8}"/>
              </a:ext>
            </a:extLst>
          </p:cNvPr>
          <p:cNvSpPr/>
          <p:nvPr/>
        </p:nvSpPr>
        <p:spPr>
          <a:xfrm>
            <a:off x="2639616" y="1484784"/>
            <a:ext cx="5112566" cy="1859519"/>
          </a:xfrm>
          <a:prstGeom prst="wedgeRoundRectCallout">
            <a:avLst>
              <a:gd name="adj1" fmla="val -37525"/>
              <a:gd name="adj2" fmla="val 119691"/>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9" name="Tekstballon: rechthoek met afgeronde hoeken 8">
            <a:extLst>
              <a:ext uri="{FF2B5EF4-FFF2-40B4-BE49-F238E27FC236}">
                <a16:creationId xmlns:a16="http://schemas.microsoft.com/office/drawing/2014/main" id="{B27C20EF-B56C-7EA3-63FC-192D0055128F}"/>
              </a:ext>
            </a:extLst>
          </p:cNvPr>
          <p:cNvSpPr/>
          <p:nvPr/>
        </p:nvSpPr>
        <p:spPr>
          <a:xfrm>
            <a:off x="5686682" y="3645023"/>
            <a:ext cx="4608512" cy="2950927"/>
          </a:xfrm>
          <a:prstGeom prst="wedgeRoundRectCallout">
            <a:avLst>
              <a:gd name="adj1" fmla="val -57340"/>
              <a:gd name="adj2" fmla="val -4412"/>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10" name="Afbeelding 9">
            <a:extLst>
              <a:ext uri="{FF2B5EF4-FFF2-40B4-BE49-F238E27FC236}">
                <a16:creationId xmlns:a16="http://schemas.microsoft.com/office/drawing/2014/main" id="{192F1F7D-5687-B857-C8C9-651EBD24F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532" y="4537472"/>
            <a:ext cx="2058479" cy="2058479"/>
          </a:xfrm>
          <a:prstGeom prst="rect">
            <a:avLst/>
          </a:prstGeom>
        </p:spPr>
      </p:pic>
      <p:sp>
        <p:nvSpPr>
          <p:cNvPr id="11" name="Tekstvak 10">
            <a:extLst>
              <a:ext uri="{FF2B5EF4-FFF2-40B4-BE49-F238E27FC236}">
                <a16:creationId xmlns:a16="http://schemas.microsoft.com/office/drawing/2014/main" id="{D866E811-AF5E-1CE3-EB13-9072996E24CF}"/>
              </a:ext>
            </a:extLst>
          </p:cNvPr>
          <p:cNvSpPr txBox="1"/>
          <p:nvPr/>
        </p:nvSpPr>
        <p:spPr>
          <a:xfrm>
            <a:off x="5798164" y="3786927"/>
            <a:ext cx="4497030" cy="2585323"/>
          </a:xfrm>
          <a:prstGeom prst="rect">
            <a:avLst/>
          </a:prstGeom>
          <a:noFill/>
        </p:spPr>
        <p:txBody>
          <a:bodyPr wrap="square" rtlCol="0">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Neen. Het is niet omdat de afname in het verleden geen aanleiding gaf tot moeten voldoen aan de verplichting, dat u nooit onder de verplichting valt. We raden aan om jaarlijks te evalueren of de verplichting voor u geldt. Bij een stijgende elektriciteitsafname in de toekomst kan het zijn dat u later wel aan de PV-verplichting moet voldoen. </a:t>
            </a:r>
            <a:endParaRPr lang="nl-BE"/>
          </a:p>
        </p:txBody>
      </p:sp>
      <p:sp>
        <p:nvSpPr>
          <p:cNvPr id="12" name="Tekstvak 11">
            <a:extLst>
              <a:ext uri="{FF2B5EF4-FFF2-40B4-BE49-F238E27FC236}">
                <a16:creationId xmlns:a16="http://schemas.microsoft.com/office/drawing/2014/main" id="{F5CCC153-479F-B761-4853-8181147DA176}"/>
              </a:ext>
            </a:extLst>
          </p:cNvPr>
          <p:cNvSpPr txBox="1"/>
          <p:nvPr/>
        </p:nvSpPr>
        <p:spPr>
          <a:xfrm>
            <a:off x="2783631" y="1556792"/>
            <a:ext cx="4968551" cy="1631216"/>
          </a:xfrm>
          <a:prstGeom prst="rect">
            <a:avLst/>
          </a:prstGeom>
          <a:noFill/>
        </p:spPr>
        <p:txBody>
          <a:bodyPr wrap="square" rtlCol="0">
            <a:spAutoFit/>
          </a:bodyPr>
          <a:lstStyle/>
          <a:p>
            <a:r>
              <a:rPr lang="nl-NL" sz="2000" b="1">
                <a:solidFill>
                  <a:schemeClr val="tx2"/>
                </a:solidFill>
              </a:rPr>
              <a:t>De afname in 2021 geeft gecombineerd met de gemiddelde afname in de drie voorgaande jaren géén aanleiding tot het moeten voldoen aan de verplichting, klopt het dat ik nooit aan de PV-verplichting moet voldoen? </a:t>
            </a:r>
            <a:endParaRPr lang="nl-BE" sz="2000" b="1">
              <a:solidFill>
                <a:schemeClr val="tx2"/>
              </a:solidFill>
            </a:endParaRPr>
          </a:p>
        </p:txBody>
      </p:sp>
      <p:sp>
        <p:nvSpPr>
          <p:cNvPr id="14" name="Titel 1">
            <a:extLst>
              <a:ext uri="{FF2B5EF4-FFF2-40B4-BE49-F238E27FC236}">
                <a16:creationId xmlns:a16="http://schemas.microsoft.com/office/drawing/2014/main" id="{437DC85F-67DF-D7D9-61A3-DF9389B85CFE}"/>
              </a:ext>
            </a:extLst>
          </p:cNvPr>
          <p:cNvSpPr>
            <a:spLocks noGrp="1"/>
          </p:cNvSpPr>
          <p:nvPr>
            <p:ph type="title"/>
          </p:nvPr>
        </p:nvSpPr>
        <p:spPr>
          <a:xfrm>
            <a:off x="1" y="476672"/>
            <a:ext cx="12192000" cy="936104"/>
          </a:xfrm>
        </p:spPr>
        <p:txBody>
          <a:bodyPr/>
          <a:lstStyle/>
          <a:p>
            <a:r>
              <a:rPr lang="nl-BE"/>
              <a:t>En nu? </a:t>
            </a:r>
          </a:p>
        </p:txBody>
      </p:sp>
      <p:sp>
        <p:nvSpPr>
          <p:cNvPr id="2" name="Tijdelijke aanduiding voor dianummer 1">
            <a:extLst>
              <a:ext uri="{FF2B5EF4-FFF2-40B4-BE49-F238E27FC236}">
                <a16:creationId xmlns:a16="http://schemas.microsoft.com/office/drawing/2014/main" id="{AFF7D491-9A7A-5B45-BE27-58F7253F0178}"/>
              </a:ext>
            </a:extLst>
          </p:cNvPr>
          <p:cNvSpPr>
            <a:spLocks noGrp="1"/>
          </p:cNvSpPr>
          <p:nvPr>
            <p:ph type="sldNum" sz="quarter" idx="13"/>
          </p:nvPr>
        </p:nvSpPr>
        <p:spPr/>
        <p:txBody>
          <a:bodyPr/>
          <a:lstStyle/>
          <a:p>
            <a:fld id="{BFB0EECF-4D25-4C07-88E8-B20CA7AADF61}" type="slidenum">
              <a:rPr lang="nl-BE" smtClean="0"/>
              <a:t>19</a:t>
            </a:fld>
            <a:endParaRPr lang="nl-BE"/>
          </a:p>
        </p:txBody>
      </p:sp>
    </p:spTree>
    <p:extLst>
      <p:ext uri="{BB962C8B-B14F-4D97-AF65-F5344CB8AC3E}">
        <p14:creationId xmlns:p14="http://schemas.microsoft.com/office/powerpoint/2010/main" val="249233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080D1-BB25-A9DB-3006-FF748C322185}"/>
              </a:ext>
            </a:extLst>
          </p:cNvPr>
          <p:cNvSpPr>
            <a:spLocks noGrp="1"/>
          </p:cNvSpPr>
          <p:nvPr>
            <p:ph type="title"/>
          </p:nvPr>
        </p:nvSpPr>
        <p:spPr/>
        <p:txBody>
          <a:bodyPr/>
          <a:lstStyle/>
          <a:p>
            <a:r>
              <a:rPr lang="nl-BE"/>
              <a:t>Afspraken en verloop </a:t>
            </a:r>
            <a:r>
              <a:rPr lang="nl-BE" err="1"/>
              <a:t>webinar</a:t>
            </a:r>
            <a:endParaRPr lang="nl-BE"/>
          </a:p>
        </p:txBody>
      </p:sp>
      <p:sp>
        <p:nvSpPr>
          <p:cNvPr id="3" name="Tijdelijke aanduiding voor inhoud 2">
            <a:extLst>
              <a:ext uri="{FF2B5EF4-FFF2-40B4-BE49-F238E27FC236}">
                <a16:creationId xmlns:a16="http://schemas.microsoft.com/office/drawing/2014/main" id="{42D2B1F9-D57B-6289-8433-756D068E66F0}"/>
              </a:ext>
            </a:extLst>
          </p:cNvPr>
          <p:cNvSpPr>
            <a:spLocks noGrp="1"/>
          </p:cNvSpPr>
          <p:nvPr>
            <p:ph sz="half" idx="10"/>
          </p:nvPr>
        </p:nvSpPr>
        <p:spPr/>
        <p:txBody>
          <a:bodyPr/>
          <a:lstStyle/>
          <a:p>
            <a:r>
              <a:rPr lang="nl-BE" b="1"/>
              <a:t>WELKOM! We starten om 9u30. </a:t>
            </a:r>
          </a:p>
          <a:p>
            <a:pPr indent="0">
              <a:buNone/>
            </a:pPr>
            <a:endParaRPr lang="nl-BE"/>
          </a:p>
          <a:p>
            <a:r>
              <a:rPr lang="nl-BE" b="1"/>
              <a:t>U kan zelf niets zeggen en uw video is uitgeschakeld. Stel uw vragen in de chat.</a:t>
            </a:r>
          </a:p>
          <a:p>
            <a:endParaRPr lang="nl-BE" b="1"/>
          </a:p>
          <a:p>
            <a:r>
              <a:rPr lang="nl-BE" b="1"/>
              <a:t>Problemen met MS Teams? </a:t>
            </a:r>
          </a:p>
          <a:p>
            <a:pPr lvl="1"/>
            <a:r>
              <a:rPr lang="nl-BE" b="1"/>
              <a:t>Verlaat de vergadering, sluit MS Teams af, en open de vergaderlink opnieuw.</a:t>
            </a:r>
          </a:p>
          <a:p>
            <a:pPr lvl="1"/>
            <a:endParaRPr lang="nl-BE" b="1"/>
          </a:p>
          <a:p>
            <a:r>
              <a:rPr lang="nl-BE" b="1"/>
              <a:t>De </a:t>
            </a:r>
            <a:r>
              <a:rPr lang="nl-BE" b="1" err="1"/>
              <a:t>webinar</a:t>
            </a:r>
            <a:r>
              <a:rPr lang="nl-BE" b="1"/>
              <a:t> wordt </a:t>
            </a:r>
            <a:r>
              <a:rPr lang="nl-BE" b="1" u="sng"/>
              <a:t>niet</a:t>
            </a:r>
            <a:r>
              <a:rPr lang="nl-BE" b="1"/>
              <a:t> opgenomen. We bezorgen u deze presentatie achteraf.</a:t>
            </a:r>
            <a:endParaRPr lang="nl-BE"/>
          </a:p>
        </p:txBody>
      </p:sp>
      <p:sp>
        <p:nvSpPr>
          <p:cNvPr id="4" name="Tijdelijke aanduiding voor dianummer 3">
            <a:extLst>
              <a:ext uri="{FF2B5EF4-FFF2-40B4-BE49-F238E27FC236}">
                <a16:creationId xmlns:a16="http://schemas.microsoft.com/office/drawing/2014/main" id="{2B61DEAC-D133-1AC9-0013-42BCD71B1CF1}"/>
              </a:ext>
            </a:extLst>
          </p:cNvPr>
          <p:cNvSpPr>
            <a:spLocks noGrp="1"/>
          </p:cNvSpPr>
          <p:nvPr>
            <p:ph type="sldNum" sz="quarter" idx="12"/>
          </p:nvPr>
        </p:nvSpPr>
        <p:spPr/>
        <p:txBody>
          <a:bodyPr/>
          <a:lstStyle/>
          <a:p>
            <a:fld id="{BFB0EECF-4D25-4C07-88E8-B20CA7AADF61}" type="slidenum">
              <a:rPr lang="nl-BE" smtClean="0"/>
              <a:t>2</a:t>
            </a:fld>
            <a:endParaRPr lang="nl-BE"/>
          </a:p>
        </p:txBody>
      </p:sp>
    </p:spTree>
    <p:extLst>
      <p:ext uri="{BB962C8B-B14F-4D97-AF65-F5344CB8AC3E}">
        <p14:creationId xmlns:p14="http://schemas.microsoft.com/office/powerpoint/2010/main" val="373873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B3817-04EE-285A-3016-E929FE414129}"/>
              </a:ext>
            </a:extLst>
          </p:cNvPr>
          <p:cNvSpPr>
            <a:spLocks noGrp="1"/>
          </p:cNvSpPr>
          <p:nvPr>
            <p:ph type="title"/>
          </p:nvPr>
        </p:nvSpPr>
        <p:spPr>
          <a:xfrm>
            <a:off x="1" y="476672"/>
            <a:ext cx="12192000" cy="936104"/>
          </a:xfrm>
        </p:spPr>
        <p:txBody>
          <a:bodyPr/>
          <a:lstStyle/>
          <a:p>
            <a:r>
              <a:rPr lang="nl-BE"/>
              <a:t>En nu? </a:t>
            </a:r>
          </a:p>
        </p:txBody>
      </p:sp>
      <p:sp>
        <p:nvSpPr>
          <p:cNvPr id="3" name="Tekstballon: rechthoek met afgeronde hoeken 2">
            <a:extLst>
              <a:ext uri="{FF2B5EF4-FFF2-40B4-BE49-F238E27FC236}">
                <a16:creationId xmlns:a16="http://schemas.microsoft.com/office/drawing/2014/main" id="{EF060589-5E3A-E436-06A5-4FCBF5C6FC43}"/>
              </a:ext>
            </a:extLst>
          </p:cNvPr>
          <p:cNvSpPr/>
          <p:nvPr/>
        </p:nvSpPr>
        <p:spPr>
          <a:xfrm>
            <a:off x="2591360" y="1644000"/>
            <a:ext cx="3960440" cy="1835504"/>
          </a:xfrm>
          <a:prstGeom prst="wedgeRoundRectCallout">
            <a:avLst>
              <a:gd name="adj1" fmla="val -33446"/>
              <a:gd name="adj2" fmla="val 9208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6" name="Tekstballon: rechthoek met afgeronde hoeken 5">
            <a:extLst>
              <a:ext uri="{FF2B5EF4-FFF2-40B4-BE49-F238E27FC236}">
                <a16:creationId xmlns:a16="http://schemas.microsoft.com/office/drawing/2014/main" id="{3A301608-9A23-4146-E35B-510BA01C86ED}"/>
              </a:ext>
            </a:extLst>
          </p:cNvPr>
          <p:cNvSpPr/>
          <p:nvPr/>
        </p:nvSpPr>
        <p:spPr>
          <a:xfrm>
            <a:off x="5484775" y="3660224"/>
            <a:ext cx="4859697" cy="1869407"/>
          </a:xfrm>
          <a:prstGeom prst="wedgeRoundRectCallout">
            <a:avLst>
              <a:gd name="adj1" fmla="val -56819"/>
              <a:gd name="adj2" fmla="val -2346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8" name="Afbeelding 7">
            <a:extLst>
              <a:ext uri="{FF2B5EF4-FFF2-40B4-BE49-F238E27FC236}">
                <a16:creationId xmlns:a16="http://schemas.microsoft.com/office/drawing/2014/main" id="{D6003F94-F8D4-0773-FA07-2F151AA8E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276" y="4199584"/>
            <a:ext cx="2058479" cy="2058479"/>
          </a:xfrm>
          <a:prstGeom prst="rect">
            <a:avLst/>
          </a:prstGeom>
        </p:spPr>
      </p:pic>
      <p:sp>
        <p:nvSpPr>
          <p:cNvPr id="9" name="Tekstvak 8">
            <a:extLst>
              <a:ext uri="{FF2B5EF4-FFF2-40B4-BE49-F238E27FC236}">
                <a16:creationId xmlns:a16="http://schemas.microsoft.com/office/drawing/2014/main" id="{394626C0-7CA6-D172-17B6-461A23DFDA76}"/>
              </a:ext>
            </a:extLst>
          </p:cNvPr>
          <p:cNvSpPr txBox="1"/>
          <p:nvPr/>
        </p:nvSpPr>
        <p:spPr>
          <a:xfrm>
            <a:off x="5675828" y="3775305"/>
            <a:ext cx="4512564" cy="1754326"/>
          </a:xfrm>
          <a:prstGeom prst="rect">
            <a:avLst/>
          </a:prstGeom>
          <a:noFill/>
        </p:spPr>
        <p:txBody>
          <a:bodyPr wrap="square" rtlCol="0">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Ja. Vanaf dat de afname van elektriciteit voor een kalenderjaar vanaf 2021 de afnamedrempel overschrijdt, blijft de verplichting gelden. Ook als de elektriciteitsafname in de toekomst daalt tot onder de afnamedrempel. </a:t>
            </a:r>
          </a:p>
        </p:txBody>
      </p:sp>
      <p:sp>
        <p:nvSpPr>
          <p:cNvPr id="10" name="Tekstvak 9">
            <a:extLst>
              <a:ext uri="{FF2B5EF4-FFF2-40B4-BE49-F238E27FC236}">
                <a16:creationId xmlns:a16="http://schemas.microsoft.com/office/drawing/2014/main" id="{C59D3A48-112A-E142-219E-1C6968768F5A}"/>
              </a:ext>
            </a:extLst>
          </p:cNvPr>
          <p:cNvSpPr txBox="1"/>
          <p:nvPr/>
        </p:nvSpPr>
        <p:spPr>
          <a:xfrm>
            <a:off x="2735376" y="1743061"/>
            <a:ext cx="3816424" cy="1631216"/>
          </a:xfrm>
          <a:prstGeom prst="rect">
            <a:avLst/>
          </a:prstGeom>
          <a:noFill/>
        </p:spPr>
        <p:txBody>
          <a:bodyPr wrap="square" rtlCol="0">
            <a:spAutoFit/>
          </a:bodyPr>
          <a:lstStyle/>
          <a:p>
            <a:r>
              <a:rPr lang="nl-NL" sz="2000" b="1">
                <a:solidFill>
                  <a:schemeClr val="tx2"/>
                </a:solidFill>
              </a:rPr>
              <a:t>Wat als de afname van elektriciteit in de toekomst daalt onder de afnamedrempel? Moet ik dan blijven voldoen aan de verplichting? </a:t>
            </a:r>
            <a:endParaRPr lang="nl-BE" sz="2000" b="1">
              <a:solidFill>
                <a:schemeClr val="tx2"/>
              </a:solidFill>
            </a:endParaRPr>
          </a:p>
        </p:txBody>
      </p:sp>
      <p:sp>
        <p:nvSpPr>
          <p:cNvPr id="4" name="Tijdelijke aanduiding voor dianummer 3">
            <a:extLst>
              <a:ext uri="{FF2B5EF4-FFF2-40B4-BE49-F238E27FC236}">
                <a16:creationId xmlns:a16="http://schemas.microsoft.com/office/drawing/2014/main" id="{551BFEFA-6475-B979-0762-02D370D77E96}"/>
              </a:ext>
            </a:extLst>
          </p:cNvPr>
          <p:cNvSpPr>
            <a:spLocks noGrp="1"/>
          </p:cNvSpPr>
          <p:nvPr>
            <p:ph type="sldNum" sz="quarter" idx="13"/>
          </p:nvPr>
        </p:nvSpPr>
        <p:spPr/>
        <p:txBody>
          <a:bodyPr/>
          <a:lstStyle/>
          <a:p>
            <a:fld id="{BFB0EECF-4D25-4C07-88E8-B20CA7AADF61}" type="slidenum">
              <a:rPr lang="nl-BE" smtClean="0"/>
              <a:t>20</a:t>
            </a:fld>
            <a:endParaRPr lang="nl-BE"/>
          </a:p>
        </p:txBody>
      </p:sp>
    </p:spTree>
    <p:extLst>
      <p:ext uri="{BB962C8B-B14F-4D97-AF65-F5344CB8AC3E}">
        <p14:creationId xmlns:p14="http://schemas.microsoft.com/office/powerpoint/2010/main" val="364657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Stappenplan 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676590222"/>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DBEB2488-5964-2CD2-9529-4EEC09F30B8C}"/>
              </a:ext>
            </a:extLst>
          </p:cNvPr>
          <p:cNvSpPr>
            <a:spLocks noGrp="1"/>
          </p:cNvSpPr>
          <p:nvPr>
            <p:ph type="sldNum" sz="quarter" idx="12"/>
          </p:nvPr>
        </p:nvSpPr>
        <p:spPr/>
        <p:txBody>
          <a:bodyPr/>
          <a:lstStyle/>
          <a:p>
            <a:fld id="{BFB0EECF-4D25-4C07-88E8-B20CA7AADF61}" type="slidenum">
              <a:rPr lang="nl-BE" smtClean="0"/>
              <a:t>21</a:t>
            </a:fld>
            <a:endParaRPr lang="nl-BE"/>
          </a:p>
        </p:txBody>
      </p:sp>
    </p:spTree>
    <p:extLst>
      <p:ext uri="{BB962C8B-B14F-4D97-AF65-F5344CB8AC3E}">
        <p14:creationId xmlns:p14="http://schemas.microsoft.com/office/powerpoint/2010/main" val="238610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38902-2A0A-886F-964B-0CD711DEE6DE}"/>
              </a:ext>
            </a:extLst>
          </p:cNvPr>
          <p:cNvSpPr>
            <a:spLocks noGrp="1"/>
          </p:cNvSpPr>
          <p:nvPr>
            <p:ph type="title"/>
          </p:nvPr>
        </p:nvSpPr>
        <p:spPr/>
        <p:txBody>
          <a:bodyPr/>
          <a:lstStyle/>
          <a:p>
            <a:r>
              <a:rPr lang="nl-BE"/>
              <a:t>Gebouw</a:t>
            </a:r>
          </a:p>
        </p:txBody>
      </p:sp>
      <p:sp>
        <p:nvSpPr>
          <p:cNvPr id="3" name="Tijdelijke aanduiding voor inhoud 2">
            <a:extLst>
              <a:ext uri="{FF2B5EF4-FFF2-40B4-BE49-F238E27FC236}">
                <a16:creationId xmlns:a16="http://schemas.microsoft.com/office/drawing/2014/main" id="{07436046-8F67-8FFE-6722-986A72F8ABD6}"/>
              </a:ext>
            </a:extLst>
          </p:cNvPr>
          <p:cNvSpPr>
            <a:spLocks noGrp="1"/>
          </p:cNvSpPr>
          <p:nvPr>
            <p:ph sz="half" idx="10"/>
          </p:nvPr>
        </p:nvSpPr>
        <p:spPr>
          <a:xfrm>
            <a:off x="838200" y="1263446"/>
            <a:ext cx="10515600" cy="5037474"/>
          </a:xfrm>
        </p:spPr>
        <p:txBody>
          <a:bodyPr/>
          <a:lstStyle/>
          <a:p>
            <a:r>
              <a:rPr lang="nl-NL"/>
              <a:t>Een gebouw is een </a:t>
            </a:r>
            <a:r>
              <a:rPr lang="nl-NL" b="1"/>
              <a:t>duurzaam</a:t>
            </a:r>
            <a:r>
              <a:rPr lang="nl-NL"/>
              <a:t> bouwwerk, vast </a:t>
            </a:r>
            <a:r>
              <a:rPr lang="nl-NL" b="1"/>
              <a:t>met het aardoppervlak verbonden</a:t>
            </a:r>
            <a:r>
              <a:rPr lang="nl-NL"/>
              <a:t>, dat </a:t>
            </a:r>
            <a:r>
              <a:rPr lang="nl-NL" b="1"/>
              <a:t>geen kunstwerk </a:t>
            </a:r>
            <a:r>
              <a:rPr lang="nl-NL"/>
              <a:t>is. </a:t>
            </a:r>
          </a:p>
          <a:p>
            <a:pPr lvl="1">
              <a:tabLst>
                <a:tab pos="228600" algn="l"/>
                <a:tab pos="449580" algn="l"/>
              </a:tabLst>
            </a:pPr>
            <a:r>
              <a:rPr lang="nl-BE"/>
              <a:t>Niet-duurzame constructies (tenten) </a:t>
            </a:r>
            <a:r>
              <a:rPr lang="nl-BE">
                <a:sym typeface="Wingdings" panose="05000000000000000000" pitchFamily="2" charset="2"/>
              </a:rPr>
              <a:t> </a:t>
            </a:r>
            <a:r>
              <a:rPr lang="nl-BE"/>
              <a:t>geen gebouw</a:t>
            </a:r>
          </a:p>
          <a:p>
            <a:pPr lvl="1">
              <a:tabLst>
                <a:tab pos="228600" algn="l"/>
                <a:tab pos="449580" algn="l"/>
              </a:tabLst>
            </a:pPr>
            <a:r>
              <a:rPr lang="nl-BE"/>
              <a:t>Ondergrondse verkeerscorridors (tunnels) </a:t>
            </a:r>
            <a:r>
              <a:rPr lang="nl-BE">
                <a:sym typeface="Wingdings" panose="05000000000000000000" pitchFamily="2" charset="2"/>
              </a:rPr>
              <a:t> geen gebouw</a:t>
            </a:r>
          </a:p>
          <a:p>
            <a:pPr lvl="2">
              <a:tabLst>
                <a:tab pos="228600" algn="l"/>
                <a:tab pos="449580" algn="l"/>
              </a:tabLst>
            </a:pPr>
            <a:r>
              <a:rPr lang="nl-BE"/>
              <a:t>Als boven een ondergrondse verkeerscorridor een gebouw gevestigd is, moet dit gebouw wel voor de PV-verplichting beschouwd worden. </a:t>
            </a:r>
          </a:p>
          <a:p>
            <a:pPr lvl="1">
              <a:tabLst>
                <a:tab pos="228600" algn="l"/>
                <a:tab pos="449580" algn="l"/>
              </a:tabLst>
            </a:pPr>
            <a:r>
              <a:rPr lang="nl-BE"/>
              <a:t>Wel gebouw: bergruimtes, carports, rookruimtes, overdekte fietsenstallingen, containers, serres, boogloodsen, afdaken en luifels tussen fabriekshallen, ondergrondse parkeergelegenheden overdekt met een plein, … </a:t>
            </a:r>
          </a:p>
          <a:p>
            <a:pPr lvl="2">
              <a:tabLst>
                <a:tab pos="228600" algn="l"/>
                <a:tab pos="449580" algn="l"/>
              </a:tabLst>
            </a:pPr>
            <a:r>
              <a:rPr lang="nl-BE"/>
              <a:t>omdat dit duurzame bouwwerken zijn, verbonden met het aardoppervlak, en geen kunstwerk zijn.  </a:t>
            </a:r>
          </a:p>
          <a:p>
            <a:pPr>
              <a:tabLst>
                <a:tab pos="228600" algn="l"/>
                <a:tab pos="449580" algn="l"/>
              </a:tabLst>
            </a:pPr>
            <a:r>
              <a:rPr lang="nl-NL">
                <a:solidFill>
                  <a:srgbClr val="00B050"/>
                </a:solidFill>
              </a:rPr>
              <a:t>De installaties in of aan het gebouw veroorzaken een afname van elektriciteit van het net op het afnamepunt. </a:t>
            </a:r>
          </a:p>
          <a:p>
            <a:pPr lvl="2">
              <a:tabLst>
                <a:tab pos="228600" algn="l"/>
                <a:tab pos="449580" algn="l"/>
              </a:tabLst>
            </a:pPr>
            <a:endParaRPr lang="nl-BE"/>
          </a:p>
          <a:p>
            <a:endParaRPr lang="nl-BE"/>
          </a:p>
        </p:txBody>
      </p:sp>
      <p:sp>
        <p:nvSpPr>
          <p:cNvPr id="4" name="Tijdelijke aanduiding voor dianummer 3">
            <a:extLst>
              <a:ext uri="{FF2B5EF4-FFF2-40B4-BE49-F238E27FC236}">
                <a16:creationId xmlns:a16="http://schemas.microsoft.com/office/drawing/2014/main" id="{BE457963-412A-715B-D664-1D9B05F765DA}"/>
              </a:ext>
            </a:extLst>
          </p:cNvPr>
          <p:cNvSpPr>
            <a:spLocks noGrp="1"/>
          </p:cNvSpPr>
          <p:nvPr>
            <p:ph type="sldNum" sz="quarter" idx="12"/>
          </p:nvPr>
        </p:nvSpPr>
        <p:spPr/>
        <p:txBody>
          <a:bodyPr/>
          <a:lstStyle/>
          <a:p>
            <a:fld id="{BFB0EECF-4D25-4C07-88E8-B20CA7AADF61}" type="slidenum">
              <a:rPr lang="nl-BE" smtClean="0"/>
              <a:t>22</a:t>
            </a:fld>
            <a:endParaRPr lang="nl-BE"/>
          </a:p>
        </p:txBody>
      </p:sp>
    </p:spTree>
    <p:extLst>
      <p:ext uri="{BB962C8B-B14F-4D97-AF65-F5344CB8AC3E}">
        <p14:creationId xmlns:p14="http://schemas.microsoft.com/office/powerpoint/2010/main" val="167828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38902-2A0A-886F-964B-0CD711DEE6DE}"/>
              </a:ext>
            </a:extLst>
          </p:cNvPr>
          <p:cNvSpPr>
            <a:spLocks noGrp="1"/>
          </p:cNvSpPr>
          <p:nvPr>
            <p:ph type="title"/>
          </p:nvPr>
        </p:nvSpPr>
        <p:spPr/>
        <p:txBody>
          <a:bodyPr/>
          <a:lstStyle/>
          <a:p>
            <a:r>
              <a:rPr lang="nl-BE"/>
              <a:t>Kunstwerk</a:t>
            </a:r>
          </a:p>
        </p:txBody>
      </p:sp>
      <p:sp>
        <p:nvSpPr>
          <p:cNvPr id="3" name="Tijdelijke aanduiding voor inhoud 2">
            <a:extLst>
              <a:ext uri="{FF2B5EF4-FFF2-40B4-BE49-F238E27FC236}">
                <a16:creationId xmlns:a16="http://schemas.microsoft.com/office/drawing/2014/main" id="{07436046-8F67-8FFE-6722-986A72F8ABD6}"/>
              </a:ext>
            </a:extLst>
          </p:cNvPr>
          <p:cNvSpPr>
            <a:spLocks noGrp="1"/>
          </p:cNvSpPr>
          <p:nvPr>
            <p:ph sz="half" idx="10"/>
          </p:nvPr>
        </p:nvSpPr>
        <p:spPr/>
        <p:txBody>
          <a:bodyPr/>
          <a:lstStyle/>
          <a:p>
            <a:r>
              <a:rPr lang="nl-NL" dirty="0"/>
              <a:t>Kunstwerken zijn civieltechnische constructies, </a:t>
            </a:r>
            <a:r>
              <a:rPr lang="nl-NL" b="1" u="sng" dirty="0"/>
              <a:t>anders dan gebouwen</a:t>
            </a:r>
            <a:r>
              <a:rPr lang="nl-NL" dirty="0"/>
              <a:t>, opgetrokken uit duurzame materialen en zichtbaar aan het aardoppervlak. </a:t>
            </a:r>
          </a:p>
          <a:p>
            <a:pPr lvl="1"/>
            <a:r>
              <a:rPr lang="nl-NL" dirty="0"/>
              <a:t>Definities voor verschillende types van kunstwerken: zie handleiding</a:t>
            </a:r>
          </a:p>
          <a:p>
            <a:pPr lvl="1"/>
            <a:r>
              <a:rPr lang="nl-NL" dirty="0"/>
              <a:t>Indicatief hulpmiddel: intekening op GRB-kaart van kunstwerken: </a:t>
            </a:r>
          </a:p>
          <a:p>
            <a:pPr lvl="2"/>
            <a:r>
              <a:rPr lang="nl-NL" dirty="0">
                <a:hlinkClick r:id="rId3"/>
              </a:rPr>
              <a:t>https://www.geopunt.be/shared/04b3347d-bcea-4267-9dcc-33a9794bd538</a:t>
            </a:r>
            <a:r>
              <a:rPr lang="nl-NL" dirty="0"/>
              <a:t> </a:t>
            </a:r>
          </a:p>
          <a:p>
            <a:pPr indent="0">
              <a:buNone/>
            </a:pPr>
            <a:r>
              <a:rPr lang="nl-NL" dirty="0"/>
              <a:t>	</a:t>
            </a:r>
          </a:p>
          <a:p>
            <a:endParaRPr lang="nl-NL" dirty="0"/>
          </a:p>
          <a:p>
            <a:endParaRPr lang="nl-BE" dirty="0"/>
          </a:p>
        </p:txBody>
      </p:sp>
      <p:sp>
        <p:nvSpPr>
          <p:cNvPr id="4" name="Tijdelijke aanduiding voor dianummer 3">
            <a:extLst>
              <a:ext uri="{FF2B5EF4-FFF2-40B4-BE49-F238E27FC236}">
                <a16:creationId xmlns:a16="http://schemas.microsoft.com/office/drawing/2014/main" id="{BE457963-412A-715B-D664-1D9B05F765DA}"/>
              </a:ext>
            </a:extLst>
          </p:cNvPr>
          <p:cNvSpPr>
            <a:spLocks noGrp="1"/>
          </p:cNvSpPr>
          <p:nvPr>
            <p:ph type="sldNum" sz="quarter" idx="12"/>
          </p:nvPr>
        </p:nvSpPr>
        <p:spPr/>
        <p:txBody>
          <a:bodyPr/>
          <a:lstStyle/>
          <a:p>
            <a:fld id="{BFB0EECF-4D25-4C07-88E8-B20CA7AADF61}" type="slidenum">
              <a:rPr lang="nl-BE" smtClean="0"/>
              <a:t>23</a:t>
            </a:fld>
            <a:endParaRPr lang="nl-BE"/>
          </a:p>
        </p:txBody>
      </p:sp>
    </p:spTree>
    <p:extLst>
      <p:ext uri="{BB962C8B-B14F-4D97-AF65-F5344CB8AC3E}">
        <p14:creationId xmlns:p14="http://schemas.microsoft.com/office/powerpoint/2010/main" val="3398059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F6D1-65D9-8622-7773-AD24AC7E71E0}"/>
              </a:ext>
            </a:extLst>
          </p:cNvPr>
          <p:cNvSpPr>
            <a:spLocks noGrp="1"/>
          </p:cNvSpPr>
          <p:nvPr>
            <p:ph type="title"/>
          </p:nvPr>
        </p:nvSpPr>
        <p:spPr>
          <a:xfrm>
            <a:off x="86444" y="396493"/>
            <a:ext cx="11849100" cy="936104"/>
          </a:xfrm>
        </p:spPr>
        <p:txBody>
          <a:bodyPr/>
          <a:lstStyle/>
          <a:p>
            <a:r>
              <a:rPr lang="nl-BE"/>
              <a:t>Eigenaar</a:t>
            </a:r>
            <a:r>
              <a:rPr lang="nl-BE" dirty="0"/>
              <a:t>(s), erfpachter(s) </a:t>
            </a:r>
            <a:r>
              <a:rPr lang="nl-BE"/>
              <a:t>en </a:t>
            </a:r>
            <a:r>
              <a:rPr lang="nl-BE" dirty="0"/>
              <a:t>opstalhouder(s)?</a:t>
            </a:r>
            <a:endParaRPr lang="nl-BE"/>
          </a:p>
        </p:txBody>
      </p:sp>
      <p:sp>
        <p:nvSpPr>
          <p:cNvPr id="3" name="Tijdelijke aanduiding voor inhoud 2">
            <a:extLst>
              <a:ext uri="{FF2B5EF4-FFF2-40B4-BE49-F238E27FC236}">
                <a16:creationId xmlns:a16="http://schemas.microsoft.com/office/drawing/2014/main" id="{8E4DC305-E928-B148-B218-9B3A8EB1A688}"/>
              </a:ext>
            </a:extLst>
          </p:cNvPr>
          <p:cNvSpPr>
            <a:spLocks noGrp="1"/>
          </p:cNvSpPr>
          <p:nvPr>
            <p:ph sz="half" idx="10"/>
          </p:nvPr>
        </p:nvSpPr>
        <p:spPr/>
        <p:txBody>
          <a:bodyPr/>
          <a:lstStyle/>
          <a:p>
            <a:pPr lvl="0"/>
            <a:r>
              <a:rPr lang="nl-BE" sz="3200" dirty="0">
                <a:solidFill>
                  <a:schemeClr val="tx2"/>
                </a:solidFill>
              </a:rPr>
              <a:t>De verplichting om voor een bepaald afnamepunt zonnepanelen te installeren (of via een equivalente manier te voldoen) wordt opgelegd aan de </a:t>
            </a:r>
            <a:r>
              <a:rPr lang="nl-BE" sz="3200" b="1" dirty="0">
                <a:solidFill>
                  <a:schemeClr val="tx2"/>
                </a:solidFill>
              </a:rPr>
              <a:t>eigenaars, erfpachters of opstalhouders* </a:t>
            </a:r>
            <a:r>
              <a:rPr lang="nl-BE" sz="3200" dirty="0">
                <a:solidFill>
                  <a:schemeClr val="tx2"/>
                </a:solidFill>
              </a:rPr>
              <a:t>van de gebouwen aangesloten op het afnamepunt dat de afnamedrempel overschrijdt. </a:t>
            </a:r>
          </a:p>
          <a:p>
            <a:pPr lvl="0" indent="0">
              <a:buNone/>
            </a:pPr>
            <a:r>
              <a:rPr lang="nl-BE" sz="2500" dirty="0">
                <a:solidFill>
                  <a:srgbClr val="7F7F7F"/>
                </a:solidFill>
              </a:rPr>
              <a:t>*Deze juridische entiteiten zijn </a:t>
            </a:r>
            <a:r>
              <a:rPr lang="nl-BE" sz="2500" b="1" dirty="0">
                <a:solidFill>
                  <a:srgbClr val="7F7F7F"/>
                </a:solidFill>
              </a:rPr>
              <a:t>in solidum </a:t>
            </a:r>
            <a:r>
              <a:rPr lang="nl-BE" sz="2500" dirty="0">
                <a:solidFill>
                  <a:srgbClr val="7F7F7F"/>
                </a:solidFill>
              </a:rPr>
              <a:t>ertoe gehouden om aan de verplichting te voldoen. </a:t>
            </a:r>
          </a:p>
          <a:p>
            <a:pPr lvl="2"/>
            <a:r>
              <a:rPr lang="nl-BE" dirty="0"/>
              <a:t>Juridische entiteit: in de meeste gevallen is dit een onderneming (gekenmerkt door ondernemingsnummer), maar dit zou in principe ook een natuurlijk persoon kunnen zijn (gekenmerkt door een rijksregisternummer).</a:t>
            </a:r>
          </a:p>
          <a:p>
            <a:pPr lvl="2"/>
            <a:r>
              <a:rPr lang="nl-BE" dirty="0"/>
              <a:t>In solidum: achter het afnamepunt kunnen verschillende juridische entiteiten zitten die samen moeten voldoen. Ze kunnen zelf beslissen hoe de verplichting te verdelen. Maak duidelijke afspraken!</a:t>
            </a:r>
          </a:p>
          <a:p>
            <a:pPr lvl="2"/>
            <a:endParaRPr lang="nl-BE" dirty="0">
              <a:highlight>
                <a:srgbClr val="FFFF00"/>
              </a:highlight>
            </a:endParaRPr>
          </a:p>
          <a:p>
            <a:pPr lvl="2"/>
            <a:endParaRPr lang="nl-BE" dirty="0">
              <a:highlight>
                <a:srgbClr val="FFFF00"/>
              </a:highlight>
            </a:endParaRPr>
          </a:p>
          <a:p>
            <a:pPr lvl="0" indent="0">
              <a:buNone/>
            </a:pPr>
            <a:endParaRPr lang="nl-BE" sz="3200" dirty="0">
              <a:solidFill>
                <a:schemeClr val="tx2"/>
              </a:solidFill>
            </a:endParaRPr>
          </a:p>
        </p:txBody>
      </p:sp>
      <p:sp>
        <p:nvSpPr>
          <p:cNvPr id="4" name="Tijdelijke aanduiding voor dianummer 3">
            <a:extLst>
              <a:ext uri="{FF2B5EF4-FFF2-40B4-BE49-F238E27FC236}">
                <a16:creationId xmlns:a16="http://schemas.microsoft.com/office/drawing/2014/main" id="{C4C25E1B-9D74-AF2B-9203-BD935C8033D9}"/>
              </a:ext>
            </a:extLst>
          </p:cNvPr>
          <p:cNvSpPr>
            <a:spLocks noGrp="1"/>
          </p:cNvSpPr>
          <p:nvPr>
            <p:ph type="sldNum" sz="quarter" idx="12"/>
          </p:nvPr>
        </p:nvSpPr>
        <p:spPr/>
        <p:txBody>
          <a:bodyPr/>
          <a:lstStyle/>
          <a:p>
            <a:fld id="{BFB0EECF-4D25-4C07-88E8-B20CA7AADF61}" type="slidenum">
              <a:rPr lang="nl-BE" smtClean="0"/>
              <a:t>24</a:t>
            </a:fld>
            <a:endParaRPr lang="nl-BE"/>
          </a:p>
        </p:txBody>
      </p:sp>
    </p:spTree>
    <p:extLst>
      <p:ext uri="{BB962C8B-B14F-4D97-AF65-F5344CB8AC3E}">
        <p14:creationId xmlns:p14="http://schemas.microsoft.com/office/powerpoint/2010/main" val="377460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991544" y="1082488"/>
            <a:ext cx="3960440" cy="2058480"/>
          </a:xfrm>
          <a:prstGeom prst="wedgeRoundRectCallout">
            <a:avLst>
              <a:gd name="adj1" fmla="val -33446"/>
              <a:gd name="adj2" fmla="val 9208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5447928" y="3736634"/>
            <a:ext cx="4968552" cy="2058479"/>
          </a:xfrm>
          <a:prstGeom prst="wedgeRoundRectCallout">
            <a:avLst>
              <a:gd name="adj1" fmla="val -66587"/>
              <a:gd name="adj2" fmla="val -23983"/>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60" y="3961408"/>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2135560" y="1209236"/>
            <a:ext cx="3672408" cy="1938992"/>
          </a:xfrm>
          <a:prstGeom prst="rect">
            <a:avLst/>
          </a:prstGeom>
          <a:noFill/>
        </p:spPr>
        <p:txBody>
          <a:bodyPr wrap="square" rtlCol="0">
            <a:spAutoFit/>
          </a:bodyPr>
          <a:lstStyle/>
          <a:p>
            <a:r>
              <a:rPr lang="nl-NL" sz="2000" b="1">
                <a:solidFill>
                  <a:schemeClr val="tx2"/>
                </a:solidFill>
              </a:rPr>
              <a:t>Dus … als enige publiek organisatie(s) heb ik een </a:t>
            </a:r>
            <a:r>
              <a:rPr lang="nl-NL" sz="2000" b="1" u="sng">
                <a:solidFill>
                  <a:schemeClr val="tx2"/>
                </a:solidFill>
              </a:rPr>
              <a:t>site</a:t>
            </a:r>
            <a:r>
              <a:rPr lang="nl-NL" sz="2000" b="1">
                <a:solidFill>
                  <a:schemeClr val="tx2"/>
                </a:solidFill>
              </a:rPr>
              <a:t> met één afnamepunt van 200 MWh en een ander afnamepunt van 100 MWh. Geldt de PV-verplichting? </a:t>
            </a:r>
            <a:endParaRPr lang="nl-BE" sz="2000" b="1">
              <a:solidFill>
                <a:schemeClr val="tx2"/>
              </a:solidFill>
            </a:endParaRPr>
          </a:p>
        </p:txBody>
      </p:sp>
      <p:sp>
        <p:nvSpPr>
          <p:cNvPr id="6" name="Tekstvak 5">
            <a:extLst>
              <a:ext uri="{FF2B5EF4-FFF2-40B4-BE49-F238E27FC236}">
                <a16:creationId xmlns:a16="http://schemas.microsoft.com/office/drawing/2014/main" id="{921CB23F-8162-7B01-7B1A-6D66474FDF51}"/>
              </a:ext>
            </a:extLst>
          </p:cNvPr>
          <p:cNvSpPr txBox="1"/>
          <p:nvPr/>
        </p:nvSpPr>
        <p:spPr>
          <a:xfrm>
            <a:off x="5627948" y="3801044"/>
            <a:ext cx="4608512" cy="2031325"/>
          </a:xfrm>
          <a:prstGeom prst="rect">
            <a:avLst/>
          </a:prstGeom>
          <a:noFill/>
        </p:spPr>
        <p:txBody>
          <a:bodyPr wrap="square" rtlCol="0">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Neen. Op dit moment geldt de PV-verplichting niet. Voor enige publiek organisaties is de minimale afnamedrempel per afnamepunt &gt; 250 MWh (vanaf 2021). Later geldt de PV-verplichting mogelijk wel bij een afname van &gt;= 100 MWh (vanaf 2026).</a:t>
            </a:r>
          </a:p>
        </p:txBody>
      </p:sp>
      <p:sp>
        <p:nvSpPr>
          <p:cNvPr id="7" name="Tijdelijke aanduiding voor dianummer 6">
            <a:extLst>
              <a:ext uri="{FF2B5EF4-FFF2-40B4-BE49-F238E27FC236}">
                <a16:creationId xmlns:a16="http://schemas.microsoft.com/office/drawing/2014/main" id="{163A4639-8AC3-F728-4433-25B7A0D77D56}"/>
              </a:ext>
            </a:extLst>
          </p:cNvPr>
          <p:cNvSpPr>
            <a:spLocks noGrp="1"/>
          </p:cNvSpPr>
          <p:nvPr>
            <p:ph type="sldNum" sz="quarter" idx="11"/>
          </p:nvPr>
        </p:nvSpPr>
        <p:spPr/>
        <p:txBody>
          <a:bodyPr/>
          <a:lstStyle/>
          <a:p>
            <a:fld id="{BFB0EECF-4D25-4C07-88E8-B20CA7AADF61}" type="slidenum">
              <a:rPr lang="nl-BE" smtClean="0"/>
              <a:t>25</a:t>
            </a:fld>
            <a:endParaRPr lang="nl-BE"/>
          </a:p>
        </p:txBody>
      </p:sp>
    </p:spTree>
    <p:extLst>
      <p:ext uri="{BB962C8B-B14F-4D97-AF65-F5344CB8AC3E}">
        <p14:creationId xmlns:p14="http://schemas.microsoft.com/office/powerpoint/2010/main" val="216164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0467-8D1C-2625-2D59-C22AB9B4A54E}"/>
              </a:ext>
            </a:extLst>
          </p:cNvPr>
          <p:cNvSpPr>
            <a:spLocks noGrp="1"/>
          </p:cNvSpPr>
          <p:nvPr>
            <p:ph type="title"/>
          </p:nvPr>
        </p:nvSpPr>
        <p:spPr>
          <a:xfrm>
            <a:off x="1" y="2960948"/>
            <a:ext cx="12192000" cy="936104"/>
          </a:xfrm>
        </p:spPr>
        <p:txBody>
          <a:bodyPr/>
          <a:lstStyle/>
          <a:p>
            <a:r>
              <a:rPr lang="nl-BE"/>
              <a:t>DEEL 2. Hoe voldoen aan de verplichting? </a:t>
            </a:r>
          </a:p>
        </p:txBody>
      </p:sp>
    </p:spTree>
    <p:extLst>
      <p:ext uri="{BB962C8B-B14F-4D97-AF65-F5344CB8AC3E}">
        <p14:creationId xmlns:p14="http://schemas.microsoft.com/office/powerpoint/2010/main" val="246519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(HERH.) Stappenplan 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779602369"/>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6A1F8B89-BCDF-2A99-585F-BD5F3C603A74}"/>
              </a:ext>
            </a:extLst>
          </p:cNvPr>
          <p:cNvSpPr>
            <a:spLocks noGrp="1"/>
          </p:cNvSpPr>
          <p:nvPr>
            <p:ph type="sldNum" sz="quarter" idx="12"/>
          </p:nvPr>
        </p:nvSpPr>
        <p:spPr/>
        <p:txBody>
          <a:bodyPr/>
          <a:lstStyle/>
          <a:p>
            <a:fld id="{BFB0EECF-4D25-4C07-88E8-B20CA7AADF61}" type="slidenum">
              <a:rPr lang="nl-BE" smtClean="0"/>
              <a:t>27</a:t>
            </a:fld>
            <a:endParaRPr lang="nl-BE"/>
          </a:p>
        </p:txBody>
      </p:sp>
    </p:spTree>
    <p:extLst>
      <p:ext uri="{BB962C8B-B14F-4D97-AF65-F5344CB8AC3E}">
        <p14:creationId xmlns:p14="http://schemas.microsoft.com/office/powerpoint/2010/main" val="67551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4A731-D083-6090-4FF9-9281198BE918}"/>
              </a:ext>
            </a:extLst>
          </p:cNvPr>
          <p:cNvSpPr>
            <a:spLocks noGrp="1"/>
          </p:cNvSpPr>
          <p:nvPr>
            <p:ph type="title"/>
          </p:nvPr>
        </p:nvSpPr>
        <p:spPr>
          <a:xfrm>
            <a:off x="838197" y="476672"/>
            <a:ext cx="10515601" cy="936104"/>
          </a:xfrm>
        </p:spPr>
        <p:txBody>
          <a:bodyPr>
            <a:normAutofit/>
          </a:bodyPr>
          <a:lstStyle/>
          <a:p>
            <a:r>
              <a:rPr lang="nl-BE"/>
              <a:t>Hoe voldoen aan de verplichting? </a:t>
            </a:r>
          </a:p>
        </p:txBody>
      </p:sp>
      <p:sp>
        <p:nvSpPr>
          <p:cNvPr id="3" name="Tijdelijke aanduiding voor inhoud 2">
            <a:extLst>
              <a:ext uri="{FF2B5EF4-FFF2-40B4-BE49-F238E27FC236}">
                <a16:creationId xmlns:a16="http://schemas.microsoft.com/office/drawing/2014/main" id="{B0894B4C-1DAF-CAAD-7A48-1082869F4AFF}"/>
              </a:ext>
            </a:extLst>
          </p:cNvPr>
          <p:cNvSpPr>
            <a:spLocks noGrp="1"/>
          </p:cNvSpPr>
          <p:nvPr>
            <p:ph sz="half" idx="10"/>
          </p:nvPr>
        </p:nvSpPr>
        <p:spPr>
          <a:xfrm>
            <a:off x="838198" y="1484784"/>
            <a:ext cx="10515600" cy="5037474"/>
          </a:xfrm>
        </p:spPr>
        <p:txBody>
          <a:bodyPr>
            <a:normAutofit/>
          </a:bodyPr>
          <a:lstStyle/>
          <a:p>
            <a:r>
              <a:rPr lang="nl-BE" sz="3200" dirty="0"/>
              <a:t>De PV-verplichting houdt in dat </a:t>
            </a:r>
            <a:r>
              <a:rPr lang="nl-BE" sz="3200" b="1" dirty="0"/>
              <a:t>tijdig </a:t>
            </a:r>
            <a:r>
              <a:rPr lang="nl-BE" sz="3200" dirty="0"/>
              <a:t>een </a:t>
            </a:r>
            <a:r>
              <a:rPr lang="nl-BE" sz="3200" b="1" dirty="0"/>
              <a:t>minimaal piekvermogen aan zonnepanelen</a:t>
            </a:r>
            <a:r>
              <a:rPr lang="nl-BE" sz="3200" dirty="0"/>
              <a:t>* per vierkante meter </a:t>
            </a:r>
            <a:r>
              <a:rPr lang="nl-BE" sz="3200" b="1" dirty="0"/>
              <a:t>horizontale dakoppervlakte </a:t>
            </a:r>
            <a:r>
              <a:rPr lang="nl-BE" sz="3200" dirty="0"/>
              <a:t>moet worden</a:t>
            </a:r>
            <a:r>
              <a:rPr lang="nl-BE" sz="3200" b="1" dirty="0"/>
              <a:t> in dienst genomen</a:t>
            </a:r>
            <a:r>
              <a:rPr lang="nl-BE" sz="3200" dirty="0"/>
              <a:t>, hierbij wordt rekening gehouden met een aantal </a:t>
            </a:r>
            <a:r>
              <a:rPr lang="nl-BE" sz="3200" b="1" dirty="0"/>
              <a:t>specifieke voorwaarden</a:t>
            </a:r>
            <a:r>
              <a:rPr lang="nl-BE" dirty="0"/>
              <a:t>. </a:t>
            </a:r>
          </a:p>
          <a:p>
            <a:pPr indent="0">
              <a:buNone/>
            </a:pPr>
            <a:endParaRPr lang="nl-BE" dirty="0"/>
          </a:p>
          <a:p>
            <a:pPr indent="0">
              <a:buNone/>
            </a:pPr>
            <a:r>
              <a:rPr lang="nl-BE" dirty="0"/>
              <a:t>*of kies een andere </a:t>
            </a:r>
            <a:r>
              <a:rPr lang="nl-BE" b="1" dirty="0"/>
              <a:t>optie</a:t>
            </a:r>
          </a:p>
          <a:p>
            <a:pPr indent="0">
              <a:buNone/>
            </a:pPr>
            <a:endParaRPr lang="nl-BE" dirty="0"/>
          </a:p>
        </p:txBody>
      </p:sp>
      <p:pic>
        <p:nvPicPr>
          <p:cNvPr id="12" name="Afbeelding 11">
            <a:extLst>
              <a:ext uri="{FF2B5EF4-FFF2-40B4-BE49-F238E27FC236}">
                <a16:creationId xmlns:a16="http://schemas.microsoft.com/office/drawing/2014/main" id="{465C44C5-FA28-623A-5CBA-3A10C2D1AD33}"/>
              </a:ext>
            </a:extLst>
          </p:cNvPr>
          <p:cNvPicPr>
            <a:picLocks noChangeAspect="1"/>
          </p:cNvPicPr>
          <p:nvPr/>
        </p:nvPicPr>
        <p:blipFill rotWithShape="1">
          <a:blip r:embed="rId3"/>
          <a:srcRect b="11603"/>
          <a:stretch/>
        </p:blipFill>
        <p:spPr>
          <a:xfrm>
            <a:off x="5591944" y="3573016"/>
            <a:ext cx="5111999" cy="2541854"/>
          </a:xfrm>
          <a:prstGeom prst="rect">
            <a:avLst/>
          </a:prstGeom>
          <a:noFill/>
        </p:spPr>
      </p:pic>
      <p:sp>
        <p:nvSpPr>
          <p:cNvPr id="4" name="Tijdelijke aanduiding voor dianummer 3">
            <a:extLst>
              <a:ext uri="{FF2B5EF4-FFF2-40B4-BE49-F238E27FC236}">
                <a16:creationId xmlns:a16="http://schemas.microsoft.com/office/drawing/2014/main" id="{C3846185-83D9-F351-A7DB-8D958948179F}"/>
              </a:ext>
            </a:extLst>
          </p:cNvPr>
          <p:cNvSpPr>
            <a:spLocks noGrp="1"/>
          </p:cNvSpPr>
          <p:nvPr>
            <p:ph type="sldNum" sz="quarter" idx="13"/>
          </p:nvPr>
        </p:nvSpPr>
        <p:spPr/>
        <p:txBody>
          <a:bodyPr/>
          <a:lstStyle/>
          <a:p>
            <a:fld id="{BFB0EECF-4D25-4C07-88E8-B20CA7AADF61}" type="slidenum">
              <a:rPr lang="nl-BE" smtClean="0"/>
              <a:t>28</a:t>
            </a:fld>
            <a:endParaRPr lang="nl-BE"/>
          </a:p>
        </p:txBody>
      </p:sp>
    </p:spTree>
    <p:extLst>
      <p:ext uri="{BB962C8B-B14F-4D97-AF65-F5344CB8AC3E}">
        <p14:creationId xmlns:p14="http://schemas.microsoft.com/office/powerpoint/2010/main" val="67537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Stappenplan II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2862336309"/>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1F8C76DD-402A-3754-04DE-53466CCB5179}"/>
              </a:ext>
            </a:extLst>
          </p:cNvPr>
          <p:cNvSpPr>
            <a:spLocks noGrp="1"/>
          </p:cNvSpPr>
          <p:nvPr>
            <p:ph type="sldNum" sz="quarter" idx="12"/>
          </p:nvPr>
        </p:nvSpPr>
        <p:spPr/>
        <p:txBody>
          <a:bodyPr/>
          <a:lstStyle/>
          <a:p>
            <a:fld id="{BFB0EECF-4D25-4C07-88E8-B20CA7AADF61}" type="slidenum">
              <a:rPr lang="nl-BE" smtClean="0"/>
              <a:t>29</a:t>
            </a:fld>
            <a:endParaRPr lang="nl-BE"/>
          </a:p>
        </p:txBody>
      </p:sp>
    </p:spTree>
    <p:extLst>
      <p:ext uri="{BB962C8B-B14F-4D97-AF65-F5344CB8AC3E}">
        <p14:creationId xmlns:p14="http://schemas.microsoft.com/office/powerpoint/2010/main" val="217055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080D1-BB25-A9DB-3006-FF748C322185}"/>
              </a:ext>
            </a:extLst>
          </p:cNvPr>
          <p:cNvSpPr>
            <a:spLocks noGrp="1"/>
          </p:cNvSpPr>
          <p:nvPr>
            <p:ph type="title"/>
          </p:nvPr>
        </p:nvSpPr>
        <p:spPr/>
        <p:txBody>
          <a:bodyPr/>
          <a:lstStyle/>
          <a:p>
            <a:r>
              <a:rPr lang="nl-BE"/>
              <a:t>Regelgeving</a:t>
            </a:r>
          </a:p>
        </p:txBody>
      </p:sp>
      <p:sp>
        <p:nvSpPr>
          <p:cNvPr id="3" name="Tijdelijke aanduiding voor inhoud 2">
            <a:extLst>
              <a:ext uri="{FF2B5EF4-FFF2-40B4-BE49-F238E27FC236}">
                <a16:creationId xmlns:a16="http://schemas.microsoft.com/office/drawing/2014/main" id="{42D2B1F9-D57B-6289-8433-756D068E66F0}"/>
              </a:ext>
            </a:extLst>
          </p:cNvPr>
          <p:cNvSpPr>
            <a:spLocks noGrp="1"/>
          </p:cNvSpPr>
          <p:nvPr>
            <p:ph sz="half" idx="10"/>
          </p:nvPr>
        </p:nvSpPr>
        <p:spPr>
          <a:xfrm>
            <a:off x="920391" y="1598488"/>
            <a:ext cx="10515600" cy="5684058"/>
          </a:xfrm>
        </p:spPr>
        <p:txBody>
          <a:bodyPr/>
          <a:lstStyle/>
          <a:p>
            <a:pPr algn="l" fontAlgn="base"/>
            <a:r>
              <a:rPr lang="nl-NL" dirty="0"/>
              <a:t>Beslist:</a:t>
            </a:r>
          </a:p>
          <a:p>
            <a:pPr lvl="1" fontAlgn="base"/>
            <a:r>
              <a:rPr lang="nl-NL" u="sng" dirty="0">
                <a:solidFill>
                  <a:srgbClr val="333332"/>
                </a:solidFill>
                <a:latin typeface="Flanders Art Sans"/>
                <a:hlinkClick r:id="rId3"/>
              </a:rPr>
              <a:t>Energiedecreet</a:t>
            </a:r>
            <a:r>
              <a:rPr lang="nl-NL" dirty="0"/>
              <a:t> (artikel 1.1.3, 89° en 104/1°, artikel 7.7.3, artikel 12.5.1, artikel 13.4.15)</a:t>
            </a:r>
          </a:p>
          <a:p>
            <a:pPr lvl="1" fontAlgn="base"/>
            <a:r>
              <a:rPr lang="nl-NL" u="sng" dirty="0">
                <a:solidFill>
                  <a:srgbClr val="333332"/>
                </a:solidFill>
                <a:latin typeface="Flanders Art Sans"/>
                <a:hlinkClick r:id="rId4"/>
              </a:rPr>
              <a:t>Energiebesluit</a:t>
            </a:r>
            <a:r>
              <a:rPr lang="nl-NL" dirty="0"/>
              <a:t> (artikel 1.1.1, §2, 47°/3/1, artikel 3.1.39, artikelen 6.7.1 t.e.m. 6.7.10, artikel 10.1.1, §4/1)</a:t>
            </a:r>
          </a:p>
          <a:p>
            <a:pPr lvl="1" fontAlgn="base"/>
            <a:r>
              <a:rPr lang="nl-NL" u="sng" dirty="0">
                <a:solidFill>
                  <a:srgbClr val="333332"/>
                </a:solidFill>
                <a:latin typeface="Flanders Art Sans"/>
                <a:hlinkClick r:id="rId5"/>
              </a:rPr>
              <a:t>Ministerieel Besluit</a:t>
            </a:r>
            <a:r>
              <a:rPr lang="nl-NL" b="0" i="0" dirty="0">
                <a:solidFill>
                  <a:srgbClr val="333332"/>
                </a:solidFill>
                <a:effectLst/>
                <a:latin typeface="Flanders Art Sans"/>
              </a:rPr>
              <a:t> tot vaststelling van de voorwaarden waar een gebouw aan moet voldoen in het kader van de verplichte installatie van fotovoltaïsche zonnepanelen op dakoppervlakten</a:t>
            </a:r>
          </a:p>
          <a:p>
            <a:pPr lvl="1" fontAlgn="base"/>
            <a:endParaRPr lang="nl-NL" dirty="0"/>
          </a:p>
        </p:txBody>
      </p:sp>
      <p:sp>
        <p:nvSpPr>
          <p:cNvPr id="4" name="Tijdelijke aanduiding voor dianummer 3">
            <a:extLst>
              <a:ext uri="{FF2B5EF4-FFF2-40B4-BE49-F238E27FC236}">
                <a16:creationId xmlns:a16="http://schemas.microsoft.com/office/drawing/2014/main" id="{2B61DEAC-D133-1AC9-0013-42BCD71B1CF1}"/>
              </a:ext>
            </a:extLst>
          </p:cNvPr>
          <p:cNvSpPr>
            <a:spLocks noGrp="1"/>
          </p:cNvSpPr>
          <p:nvPr>
            <p:ph type="sldNum" sz="quarter" idx="12"/>
          </p:nvPr>
        </p:nvSpPr>
        <p:spPr/>
        <p:txBody>
          <a:bodyPr/>
          <a:lstStyle/>
          <a:p>
            <a:fld id="{BFB0EECF-4D25-4C07-88E8-B20CA7AADF61}" type="slidenum">
              <a:rPr lang="nl-BE" smtClean="0"/>
              <a:t>3</a:t>
            </a:fld>
            <a:endParaRPr lang="nl-BE"/>
          </a:p>
        </p:txBody>
      </p:sp>
    </p:spTree>
    <p:extLst>
      <p:ext uri="{BB962C8B-B14F-4D97-AF65-F5344CB8AC3E}">
        <p14:creationId xmlns:p14="http://schemas.microsoft.com/office/powerpoint/2010/main" val="233096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8ECDA-6C36-77D0-D30E-6B6DF8E04414}"/>
              </a:ext>
            </a:extLst>
          </p:cNvPr>
          <p:cNvSpPr>
            <a:spLocks noGrp="1"/>
          </p:cNvSpPr>
          <p:nvPr>
            <p:ph type="title"/>
          </p:nvPr>
        </p:nvSpPr>
        <p:spPr/>
        <p:txBody>
          <a:bodyPr/>
          <a:lstStyle/>
          <a:p>
            <a:r>
              <a:rPr lang="nl-BE"/>
              <a:t>In dienst nemen installatie?</a:t>
            </a:r>
          </a:p>
        </p:txBody>
      </p:sp>
      <p:sp>
        <p:nvSpPr>
          <p:cNvPr id="3" name="Tijdelijke aanduiding voor inhoud 2">
            <a:extLst>
              <a:ext uri="{FF2B5EF4-FFF2-40B4-BE49-F238E27FC236}">
                <a16:creationId xmlns:a16="http://schemas.microsoft.com/office/drawing/2014/main" id="{BC39314D-F433-F315-0A3E-29D8B50B3040}"/>
              </a:ext>
            </a:extLst>
          </p:cNvPr>
          <p:cNvSpPr>
            <a:spLocks noGrp="1"/>
          </p:cNvSpPr>
          <p:nvPr>
            <p:ph sz="half" idx="10"/>
          </p:nvPr>
        </p:nvSpPr>
        <p:spPr/>
        <p:txBody>
          <a:bodyPr/>
          <a:lstStyle/>
          <a:p>
            <a:r>
              <a:rPr lang="nl-NL"/>
              <a:t>Datum van indienstname: </a:t>
            </a:r>
          </a:p>
          <a:p>
            <a:pPr lvl="1"/>
            <a:r>
              <a:rPr lang="nl-NL"/>
              <a:t>datum van de volledig en ontvankelijk verklaarde aanmelding van de operationele installatie aan de elektriciteitsnetbeheerder van het net waarop de installatie wordt aangesloten. </a:t>
            </a:r>
          </a:p>
          <a:p>
            <a:pPr lvl="2"/>
            <a:r>
              <a:rPr lang="nl-NL"/>
              <a:t>In praktijk bij Fluvius </a:t>
            </a:r>
          </a:p>
          <a:p>
            <a:pPr lvl="3"/>
            <a:r>
              <a:rPr lang="nl-NL"/>
              <a:t>&lt;= 30 kVA – 400 kVA: meestal administratieve afhandeling via e-mail</a:t>
            </a:r>
          </a:p>
          <a:p>
            <a:pPr lvl="3"/>
            <a:r>
              <a:rPr lang="nl-NL"/>
              <a:t>&gt; 30 kVA – 400 kVA: datum plaatsbezoek van de netbeheerder dat aanleiding gaf tot opleveren van de aansluiting van de installatie op het net </a:t>
            </a:r>
          </a:p>
          <a:p>
            <a:pPr lvl="2"/>
            <a:r>
              <a:rPr lang="nl-NL"/>
              <a:t>Andere netten: zie algemene beschrijving hierboven. </a:t>
            </a:r>
          </a:p>
          <a:p>
            <a:pPr lvl="1"/>
            <a:r>
              <a:rPr lang="nl-NL"/>
              <a:t>Specifiek geval directe lijnen: datum ontvankelijke melding bij de VREG</a:t>
            </a:r>
          </a:p>
          <a:p>
            <a:pPr lvl="1"/>
            <a:endParaRPr lang="nl-NL"/>
          </a:p>
          <a:p>
            <a:pPr indent="0">
              <a:buNone/>
            </a:pPr>
            <a:endParaRPr lang="nl-NL"/>
          </a:p>
        </p:txBody>
      </p:sp>
      <p:sp>
        <p:nvSpPr>
          <p:cNvPr id="4" name="Tijdelijke aanduiding voor dianummer 3">
            <a:extLst>
              <a:ext uri="{FF2B5EF4-FFF2-40B4-BE49-F238E27FC236}">
                <a16:creationId xmlns:a16="http://schemas.microsoft.com/office/drawing/2014/main" id="{6A468D01-86FB-B7F8-95B3-C630E23F19C4}"/>
              </a:ext>
            </a:extLst>
          </p:cNvPr>
          <p:cNvSpPr>
            <a:spLocks noGrp="1"/>
          </p:cNvSpPr>
          <p:nvPr>
            <p:ph type="sldNum" sz="quarter" idx="12"/>
          </p:nvPr>
        </p:nvSpPr>
        <p:spPr/>
        <p:txBody>
          <a:bodyPr/>
          <a:lstStyle/>
          <a:p>
            <a:fld id="{BFB0EECF-4D25-4C07-88E8-B20CA7AADF61}" type="slidenum">
              <a:rPr lang="nl-BE" smtClean="0"/>
              <a:t>30</a:t>
            </a:fld>
            <a:endParaRPr lang="nl-BE"/>
          </a:p>
        </p:txBody>
      </p:sp>
    </p:spTree>
    <p:extLst>
      <p:ext uri="{BB962C8B-B14F-4D97-AF65-F5344CB8AC3E}">
        <p14:creationId xmlns:p14="http://schemas.microsoft.com/office/powerpoint/2010/main" val="478166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1012F-5971-48B2-8B2D-534804899901}"/>
              </a:ext>
            </a:extLst>
          </p:cNvPr>
          <p:cNvSpPr>
            <a:spLocks noGrp="1"/>
          </p:cNvSpPr>
          <p:nvPr>
            <p:ph type="title"/>
          </p:nvPr>
        </p:nvSpPr>
        <p:spPr/>
        <p:txBody>
          <a:bodyPr/>
          <a:lstStyle/>
          <a:p>
            <a:r>
              <a:rPr lang="nl-BE"/>
              <a:t>Uiterlijke data </a:t>
            </a:r>
            <a:r>
              <a:rPr lang="nl-BE" err="1"/>
              <a:t>indienstname</a:t>
            </a:r>
            <a:r>
              <a:rPr lang="nl-BE"/>
              <a:t>? </a:t>
            </a:r>
          </a:p>
        </p:txBody>
      </p:sp>
      <p:sp>
        <p:nvSpPr>
          <p:cNvPr id="3" name="Tijdelijke aanduiding voor inhoud 2">
            <a:extLst>
              <a:ext uri="{FF2B5EF4-FFF2-40B4-BE49-F238E27FC236}">
                <a16:creationId xmlns:a16="http://schemas.microsoft.com/office/drawing/2014/main" id="{DB6164CE-02D2-4A15-9243-8744DAD44D57}"/>
              </a:ext>
            </a:extLst>
          </p:cNvPr>
          <p:cNvSpPr>
            <a:spLocks noGrp="1"/>
          </p:cNvSpPr>
          <p:nvPr>
            <p:ph sz="half" idx="10"/>
          </p:nvPr>
        </p:nvSpPr>
        <p:spPr/>
        <p:txBody>
          <a:bodyPr/>
          <a:lstStyle/>
          <a:p>
            <a:r>
              <a:rPr lang="nl-BE"/>
              <a:t>Eerste verplichting: </a:t>
            </a:r>
          </a:p>
          <a:p>
            <a:pPr lvl="1"/>
            <a:r>
              <a:rPr lang="nl-BE" sz="2400"/>
              <a:t>Zie stappenplan I, stap 2: </a:t>
            </a:r>
            <a:r>
              <a:rPr lang="nl-NL" sz="2400"/>
              <a:t>Bepaal het kalenderjaar waarvoor de afname voor het eerst aanleiding geeft tot het moeten voldoen aan de verplichting. </a:t>
            </a:r>
            <a:endParaRPr lang="nl-BE" sz="2400"/>
          </a:p>
          <a:p>
            <a:pPr lvl="1"/>
            <a:r>
              <a:rPr lang="nl-BE" sz="2400"/>
              <a:t>Is dit 2021? =&gt; PV uiterlijk 30 juni 2025 in dienst genomen</a:t>
            </a:r>
          </a:p>
          <a:p>
            <a:pPr lvl="1"/>
            <a:r>
              <a:rPr lang="nl-BE" sz="2400"/>
              <a:t>Is dit na 2021?  =&gt; PV uiterlijk op 1 januari van het vierde kalenderjaar dat volgt in dienst nemen </a:t>
            </a:r>
          </a:p>
          <a:p>
            <a:r>
              <a:rPr lang="nl-BE">
                <a:sym typeface="Wingdings" panose="05000000000000000000" pitchFamily="2" charset="2"/>
              </a:rPr>
              <a:t>Verstrenging hoeveelheid te plaatsen PV:</a:t>
            </a:r>
          </a:p>
          <a:p>
            <a:pPr lvl="1"/>
            <a:r>
              <a:rPr lang="nl-BE">
                <a:sym typeface="Wingdings" panose="05000000000000000000" pitchFamily="2" charset="2"/>
              </a:rPr>
              <a:t>Vanaf 1/1/2030</a:t>
            </a:r>
          </a:p>
          <a:p>
            <a:pPr lvl="1"/>
            <a:r>
              <a:rPr lang="nl-BE">
                <a:sym typeface="Wingdings" panose="05000000000000000000" pitchFamily="2" charset="2"/>
              </a:rPr>
              <a:t>Vanaf 1/1/2035</a:t>
            </a:r>
          </a:p>
          <a:p>
            <a:pPr lvl="1"/>
            <a:endParaRPr lang="nl-BE"/>
          </a:p>
          <a:p>
            <a:pPr lvl="1"/>
            <a:endParaRPr lang="nl-BE" sz="2400"/>
          </a:p>
          <a:p>
            <a:pPr lvl="1"/>
            <a:endParaRPr lang="nl-BE" sz="1700"/>
          </a:p>
        </p:txBody>
      </p:sp>
      <p:sp>
        <p:nvSpPr>
          <p:cNvPr id="4" name="Tijdelijke aanduiding voor dianummer 3">
            <a:extLst>
              <a:ext uri="{FF2B5EF4-FFF2-40B4-BE49-F238E27FC236}">
                <a16:creationId xmlns:a16="http://schemas.microsoft.com/office/drawing/2014/main" id="{012664C1-CA24-DA6D-4EFE-9D1A060A892E}"/>
              </a:ext>
            </a:extLst>
          </p:cNvPr>
          <p:cNvSpPr>
            <a:spLocks noGrp="1"/>
          </p:cNvSpPr>
          <p:nvPr>
            <p:ph type="sldNum" sz="quarter" idx="12"/>
          </p:nvPr>
        </p:nvSpPr>
        <p:spPr/>
        <p:txBody>
          <a:bodyPr/>
          <a:lstStyle/>
          <a:p>
            <a:fld id="{BFB0EECF-4D25-4C07-88E8-B20CA7AADF61}" type="slidenum">
              <a:rPr lang="nl-BE" smtClean="0"/>
              <a:t>31</a:t>
            </a:fld>
            <a:endParaRPr lang="nl-BE"/>
          </a:p>
        </p:txBody>
      </p:sp>
    </p:spTree>
    <p:extLst>
      <p:ext uri="{BB962C8B-B14F-4D97-AF65-F5344CB8AC3E}">
        <p14:creationId xmlns:p14="http://schemas.microsoft.com/office/powerpoint/2010/main" val="295900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Stappenplan II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651369752"/>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066044D5-A94F-0E4A-A0AE-2A5E0F8C3F64}"/>
              </a:ext>
            </a:extLst>
          </p:cNvPr>
          <p:cNvSpPr>
            <a:spLocks noGrp="1"/>
          </p:cNvSpPr>
          <p:nvPr>
            <p:ph type="sldNum" sz="quarter" idx="12"/>
          </p:nvPr>
        </p:nvSpPr>
        <p:spPr/>
        <p:txBody>
          <a:bodyPr/>
          <a:lstStyle/>
          <a:p>
            <a:fld id="{BFB0EECF-4D25-4C07-88E8-B20CA7AADF61}" type="slidenum">
              <a:rPr lang="nl-BE" smtClean="0"/>
              <a:t>32</a:t>
            </a:fld>
            <a:endParaRPr lang="nl-BE"/>
          </a:p>
        </p:txBody>
      </p:sp>
    </p:spTree>
    <p:extLst>
      <p:ext uri="{BB962C8B-B14F-4D97-AF65-F5344CB8AC3E}">
        <p14:creationId xmlns:p14="http://schemas.microsoft.com/office/powerpoint/2010/main" val="3814362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487488" y="1052736"/>
            <a:ext cx="4680520" cy="1800200"/>
          </a:xfrm>
          <a:prstGeom prst="wedgeRoundRectCallout">
            <a:avLst>
              <a:gd name="adj1" fmla="val -35177"/>
              <a:gd name="adj2" fmla="val 122304"/>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4943872" y="3501008"/>
            <a:ext cx="5904656" cy="2232247"/>
          </a:xfrm>
          <a:prstGeom prst="wedgeRoundRectCallout">
            <a:avLst>
              <a:gd name="adj1" fmla="val -65411"/>
              <a:gd name="adj2" fmla="val -7477"/>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04" y="4105424"/>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1631504" y="1124744"/>
            <a:ext cx="4464496" cy="1631216"/>
          </a:xfrm>
          <a:prstGeom prst="rect">
            <a:avLst/>
          </a:prstGeom>
          <a:noFill/>
        </p:spPr>
        <p:txBody>
          <a:bodyPr wrap="square" rtlCol="0">
            <a:spAutoFit/>
          </a:bodyPr>
          <a:lstStyle/>
          <a:p>
            <a:r>
              <a:rPr lang="nl-NL" sz="2000" b="1">
                <a:solidFill>
                  <a:schemeClr val="tx2"/>
                </a:solidFill>
              </a:rPr>
              <a:t>Klopt het dat ik op 10% van deze oppervlakte, dus op 1000 m² (van mijn dak van 10.000 m²) zonnepanelen moet leggen? Of moet de oppervlakte van de zonnepanelen 1000 m² zijn?  </a:t>
            </a:r>
            <a:endParaRPr lang="nl-BE" sz="2000" b="1">
              <a:solidFill>
                <a:schemeClr val="tx2"/>
              </a:solidFill>
            </a:endParaRPr>
          </a:p>
        </p:txBody>
      </p:sp>
      <p:sp>
        <p:nvSpPr>
          <p:cNvPr id="6" name="Tekstvak 5">
            <a:extLst>
              <a:ext uri="{FF2B5EF4-FFF2-40B4-BE49-F238E27FC236}">
                <a16:creationId xmlns:a16="http://schemas.microsoft.com/office/drawing/2014/main" id="{921CB23F-8162-7B01-7B1A-6D66474FDF51}"/>
              </a:ext>
            </a:extLst>
          </p:cNvPr>
          <p:cNvSpPr txBox="1"/>
          <p:nvPr/>
        </p:nvSpPr>
        <p:spPr>
          <a:xfrm>
            <a:off x="5123892" y="3525800"/>
            <a:ext cx="5724636" cy="2711512"/>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Neen. Beide zaken kloppen niet. </a:t>
            </a:r>
          </a:p>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Communicatief werd soms het beeld van 10-15-20% van de dakoppervlakte gebruikt, maar hiermee mag u niet de berekening maken voor het voldoen aan de verplichting. </a:t>
            </a:r>
          </a:p>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b="1">
                <a:solidFill>
                  <a:srgbClr val="105269"/>
                </a:solidFill>
                <a:latin typeface="Calibri"/>
              </a:rPr>
              <a:t>Het piekvermogen wordt bepaald in functie van de horizontale dakoppervlakte</a:t>
            </a:r>
            <a:endParaRPr lang="nl-NL" sz="2000" b="1">
              <a:solidFill>
                <a:srgbClr val="105269"/>
              </a:solidFill>
              <a:latin typeface="Calibri"/>
              <a:cs typeface="Calibri"/>
            </a:endParaRPr>
          </a:p>
          <a:p>
            <a:pPr marR="0" lvl="0" algn="l" defTabSz="914400" rtl="0" eaLnBrk="1" fontAlgn="auto" latinLnBrk="0" hangingPunct="1">
              <a:lnSpc>
                <a:spcPct val="90000"/>
              </a:lnSpc>
              <a:spcBef>
                <a:spcPts val="300"/>
              </a:spcBef>
              <a:spcAft>
                <a:spcPts val="0"/>
              </a:spcAft>
              <a:buClr>
                <a:srgbClr val="105269"/>
              </a:buClr>
              <a:buSzPct val="80000"/>
              <a:tabLst/>
              <a:defRPr/>
            </a:pPr>
            <a:endParaRPr lang="nl-NL" sz="2000">
              <a:solidFill>
                <a:srgbClr val="105269"/>
              </a:solidFill>
              <a:latin typeface="Calibri"/>
            </a:endParaRPr>
          </a:p>
          <a:p>
            <a:pPr marR="0" lvl="0" algn="l" defTabSz="914400" rtl="0" eaLnBrk="1" fontAlgn="auto" latinLnBrk="0" hangingPunct="1">
              <a:lnSpc>
                <a:spcPct val="90000"/>
              </a:lnSpc>
              <a:spcBef>
                <a:spcPts val="300"/>
              </a:spcBef>
              <a:spcAft>
                <a:spcPts val="0"/>
              </a:spcAft>
              <a:buClr>
                <a:srgbClr val="105269"/>
              </a:buClr>
              <a:buSzPct val="80000"/>
              <a:tabLst/>
              <a:defRPr/>
            </a:pPr>
            <a:endParaRPr lang="nl-BE"/>
          </a:p>
        </p:txBody>
      </p:sp>
      <p:sp>
        <p:nvSpPr>
          <p:cNvPr id="7" name="Tijdelijke aanduiding voor dianummer 6">
            <a:extLst>
              <a:ext uri="{FF2B5EF4-FFF2-40B4-BE49-F238E27FC236}">
                <a16:creationId xmlns:a16="http://schemas.microsoft.com/office/drawing/2014/main" id="{547C0FA8-AC49-27CA-8A05-6DC7DD5DC1D8}"/>
              </a:ext>
            </a:extLst>
          </p:cNvPr>
          <p:cNvSpPr>
            <a:spLocks noGrp="1"/>
          </p:cNvSpPr>
          <p:nvPr>
            <p:ph type="sldNum" sz="quarter" idx="11"/>
          </p:nvPr>
        </p:nvSpPr>
        <p:spPr/>
        <p:txBody>
          <a:bodyPr/>
          <a:lstStyle/>
          <a:p>
            <a:fld id="{BFB0EECF-4D25-4C07-88E8-B20CA7AADF61}" type="slidenum">
              <a:rPr lang="nl-BE" smtClean="0"/>
              <a:t>33</a:t>
            </a:fld>
            <a:endParaRPr lang="nl-BE"/>
          </a:p>
        </p:txBody>
      </p:sp>
    </p:spTree>
    <p:extLst>
      <p:ext uri="{BB962C8B-B14F-4D97-AF65-F5344CB8AC3E}">
        <p14:creationId xmlns:p14="http://schemas.microsoft.com/office/powerpoint/2010/main" val="1513103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1012F-5971-48B2-8B2D-534804899901}"/>
              </a:ext>
            </a:extLst>
          </p:cNvPr>
          <p:cNvSpPr>
            <a:spLocks noGrp="1"/>
          </p:cNvSpPr>
          <p:nvPr>
            <p:ph type="title"/>
          </p:nvPr>
        </p:nvSpPr>
        <p:spPr/>
        <p:txBody>
          <a:bodyPr/>
          <a:lstStyle/>
          <a:p>
            <a:r>
              <a:rPr lang="nl-BE"/>
              <a:t>Minimaal piekvermogen? </a:t>
            </a:r>
          </a:p>
        </p:txBody>
      </p:sp>
      <p:sp>
        <p:nvSpPr>
          <p:cNvPr id="3" name="Tijdelijke aanduiding voor inhoud 2">
            <a:extLst>
              <a:ext uri="{FF2B5EF4-FFF2-40B4-BE49-F238E27FC236}">
                <a16:creationId xmlns:a16="http://schemas.microsoft.com/office/drawing/2014/main" id="{DB6164CE-02D2-4A15-9243-8744DAD44D57}"/>
              </a:ext>
            </a:extLst>
          </p:cNvPr>
          <p:cNvSpPr>
            <a:spLocks noGrp="1"/>
          </p:cNvSpPr>
          <p:nvPr>
            <p:ph sz="half" idx="10"/>
          </p:nvPr>
        </p:nvSpPr>
        <p:spPr/>
        <p:txBody>
          <a:bodyPr/>
          <a:lstStyle/>
          <a:p>
            <a:r>
              <a:rPr lang="nl-BE" dirty="0"/>
              <a:t>Stapsgewijs strengere verplichting: </a:t>
            </a:r>
          </a:p>
          <a:p>
            <a:pPr lvl="1"/>
            <a:r>
              <a:rPr lang="nl-BE" dirty="0"/>
              <a:t>vanaf 30/6/2025: 12,5 </a:t>
            </a:r>
            <a:r>
              <a:rPr lang="nl-BE" dirty="0" err="1">
                <a:sym typeface="Wingdings" panose="05000000000000000000" pitchFamily="2" charset="2"/>
              </a:rPr>
              <a:t>Wp</a:t>
            </a:r>
            <a:r>
              <a:rPr lang="nl-BE" dirty="0">
                <a:sym typeface="Wingdings" panose="05000000000000000000" pitchFamily="2" charset="2"/>
              </a:rPr>
              <a:t>/m²</a:t>
            </a:r>
          </a:p>
          <a:p>
            <a:pPr lvl="1"/>
            <a:r>
              <a:rPr lang="nl-BE" dirty="0"/>
              <a:t>vanaf 1/1/2030: </a:t>
            </a:r>
            <a:r>
              <a:rPr lang="nl-BE" dirty="0">
                <a:sym typeface="Wingdings" panose="05000000000000000000" pitchFamily="2" charset="2"/>
              </a:rPr>
              <a:t>18,75 </a:t>
            </a:r>
            <a:r>
              <a:rPr lang="nl-BE" dirty="0" err="1">
                <a:sym typeface="Wingdings" panose="05000000000000000000" pitchFamily="2" charset="2"/>
              </a:rPr>
              <a:t>Wp</a:t>
            </a:r>
            <a:r>
              <a:rPr lang="nl-BE" dirty="0">
                <a:sym typeface="Wingdings" panose="05000000000000000000" pitchFamily="2" charset="2"/>
              </a:rPr>
              <a:t>/m²</a:t>
            </a:r>
          </a:p>
          <a:p>
            <a:pPr lvl="1"/>
            <a:r>
              <a:rPr lang="nl-BE" dirty="0"/>
              <a:t>vanaf 1/1/2035: </a:t>
            </a:r>
            <a:r>
              <a:rPr lang="nl-BE" dirty="0">
                <a:sym typeface="Wingdings" panose="05000000000000000000" pitchFamily="2" charset="2"/>
              </a:rPr>
              <a:t>25 </a:t>
            </a:r>
            <a:r>
              <a:rPr lang="nl-BE" dirty="0" err="1">
                <a:sym typeface="Wingdings" panose="05000000000000000000" pitchFamily="2" charset="2"/>
              </a:rPr>
              <a:t>Wp</a:t>
            </a:r>
            <a:r>
              <a:rPr lang="nl-BE" dirty="0">
                <a:sym typeface="Wingdings" panose="05000000000000000000" pitchFamily="2" charset="2"/>
              </a:rPr>
              <a:t>/m²</a:t>
            </a:r>
          </a:p>
          <a:p>
            <a:pPr lvl="1"/>
            <a:endParaRPr lang="nl-BE" dirty="0">
              <a:sym typeface="Wingdings" panose="05000000000000000000" pitchFamily="2" charset="2"/>
            </a:endParaRPr>
          </a:p>
          <a:p>
            <a:pPr marL="288000" lvl="1" indent="0">
              <a:buNone/>
            </a:pPr>
            <a:r>
              <a:rPr lang="nl-BE" dirty="0" err="1">
                <a:sym typeface="Wingdings" panose="05000000000000000000" pitchFamily="2" charset="2"/>
              </a:rPr>
              <a:t>Wp</a:t>
            </a:r>
            <a:r>
              <a:rPr lang="nl-BE" dirty="0">
                <a:sym typeface="Wingdings" panose="05000000000000000000" pitchFamily="2" charset="2"/>
              </a:rPr>
              <a:t>: “Wattpiek” of piekvermogen van de PV-installatie</a:t>
            </a:r>
          </a:p>
          <a:p>
            <a:pPr marL="288000" lvl="1" indent="0">
              <a:buNone/>
            </a:pPr>
            <a:r>
              <a:rPr lang="nl-BE" dirty="0">
                <a:sym typeface="Wingdings" panose="05000000000000000000" pitchFamily="2" charset="2"/>
              </a:rPr>
              <a:t>m²: horizontale dakoppervlakte</a:t>
            </a:r>
          </a:p>
          <a:p>
            <a:pPr lvl="1"/>
            <a:endParaRPr lang="nl-BE" dirty="0"/>
          </a:p>
          <a:p>
            <a:pPr lvl="1"/>
            <a:endParaRPr lang="nl-BE" sz="2400" dirty="0"/>
          </a:p>
          <a:p>
            <a:pPr lvl="1"/>
            <a:endParaRPr lang="nl-BE" sz="1700" dirty="0"/>
          </a:p>
        </p:txBody>
      </p:sp>
      <p:sp>
        <p:nvSpPr>
          <p:cNvPr id="4" name="Tijdelijke aanduiding voor dianummer 3">
            <a:extLst>
              <a:ext uri="{FF2B5EF4-FFF2-40B4-BE49-F238E27FC236}">
                <a16:creationId xmlns:a16="http://schemas.microsoft.com/office/drawing/2014/main" id="{8B322635-A0EE-C2EC-F5E5-FD40F8753EF4}"/>
              </a:ext>
            </a:extLst>
          </p:cNvPr>
          <p:cNvSpPr>
            <a:spLocks noGrp="1"/>
          </p:cNvSpPr>
          <p:nvPr>
            <p:ph type="sldNum" sz="quarter" idx="12"/>
          </p:nvPr>
        </p:nvSpPr>
        <p:spPr/>
        <p:txBody>
          <a:bodyPr/>
          <a:lstStyle/>
          <a:p>
            <a:fld id="{BFB0EECF-4D25-4C07-88E8-B20CA7AADF61}" type="slidenum">
              <a:rPr lang="nl-BE" smtClean="0"/>
              <a:t>34</a:t>
            </a:fld>
            <a:endParaRPr lang="nl-BE"/>
          </a:p>
        </p:txBody>
      </p:sp>
    </p:spTree>
    <p:extLst>
      <p:ext uri="{BB962C8B-B14F-4D97-AF65-F5344CB8AC3E}">
        <p14:creationId xmlns:p14="http://schemas.microsoft.com/office/powerpoint/2010/main" val="3002873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68D63-9A88-C27E-DC81-FE7BA4D612F6}"/>
              </a:ext>
            </a:extLst>
          </p:cNvPr>
          <p:cNvSpPr>
            <a:spLocks noGrp="1"/>
          </p:cNvSpPr>
          <p:nvPr>
            <p:ph type="title"/>
          </p:nvPr>
        </p:nvSpPr>
        <p:spPr/>
        <p:txBody>
          <a:bodyPr/>
          <a:lstStyle/>
          <a:p>
            <a:r>
              <a:rPr lang="nl-BE"/>
              <a:t>Horizontale dakoppervlakte? </a:t>
            </a:r>
          </a:p>
        </p:txBody>
      </p:sp>
      <p:sp>
        <p:nvSpPr>
          <p:cNvPr id="3" name="Tijdelijke aanduiding voor inhoud 2">
            <a:extLst>
              <a:ext uri="{FF2B5EF4-FFF2-40B4-BE49-F238E27FC236}">
                <a16:creationId xmlns:a16="http://schemas.microsoft.com/office/drawing/2014/main" id="{1ABC673D-CAE0-8DB3-D318-D0AA3A1F81E9}"/>
              </a:ext>
            </a:extLst>
          </p:cNvPr>
          <p:cNvSpPr>
            <a:spLocks noGrp="1"/>
          </p:cNvSpPr>
          <p:nvPr>
            <p:ph sz="half" idx="10"/>
          </p:nvPr>
        </p:nvSpPr>
        <p:spPr/>
        <p:txBody>
          <a:bodyPr/>
          <a:lstStyle/>
          <a:p>
            <a:r>
              <a:rPr lang="nl-BE"/>
              <a:t>De PV-verplichting geldt per afnamepunt. </a:t>
            </a:r>
            <a:r>
              <a:rPr lang="nl-BE" sz="3200">
                <a:solidFill>
                  <a:schemeClr val="tx2"/>
                </a:solidFill>
              </a:rPr>
              <a:t>Detecteer de </a:t>
            </a:r>
            <a:r>
              <a:rPr lang="nl-BE" sz="3200" b="1">
                <a:solidFill>
                  <a:schemeClr val="tx2"/>
                </a:solidFill>
              </a:rPr>
              <a:t>gebouwen</a:t>
            </a:r>
            <a:r>
              <a:rPr lang="nl-BE" sz="3200">
                <a:solidFill>
                  <a:schemeClr val="tx2"/>
                </a:solidFill>
              </a:rPr>
              <a:t> aangesloten op het afnamepunt. </a:t>
            </a:r>
            <a:r>
              <a:rPr lang="nl-BE" sz="1800">
                <a:solidFill>
                  <a:schemeClr val="bg1">
                    <a:lumMod val="50000"/>
                  </a:schemeClr>
                </a:solidFill>
              </a:rPr>
              <a:t>(resultaat Stappenplan I, stap 3)  </a:t>
            </a:r>
            <a:endParaRPr lang="nl-BE" sz="3200">
              <a:solidFill>
                <a:schemeClr val="bg1">
                  <a:lumMod val="50000"/>
                </a:schemeClr>
              </a:solidFill>
            </a:endParaRPr>
          </a:p>
          <a:p>
            <a:pPr lvl="0"/>
            <a:r>
              <a:rPr lang="nl-BE">
                <a:solidFill>
                  <a:schemeClr val="tx2"/>
                </a:solidFill>
              </a:rPr>
              <a:t>Bepaal per gebouw de horizontale dakoppervlakte*. </a:t>
            </a:r>
          </a:p>
          <a:p>
            <a:pPr lvl="1"/>
            <a:r>
              <a:rPr lang="nl-BE"/>
              <a:t>*</a:t>
            </a:r>
            <a:r>
              <a:rPr lang="nl-NL"/>
              <a:t>De horizontale dakoppervlakte is de oppervlakte van de projectie van de buitenafmetingen van de overdekte constructie op een horizontaal vlak, met andere woorden is dit de oppervlakte van de daken zoals deze worden weergegeven in planzicht (bovenaanzicht).</a:t>
            </a:r>
            <a:endParaRPr lang="nl-BE"/>
          </a:p>
          <a:p>
            <a:pPr lvl="0"/>
            <a:r>
              <a:rPr lang="nl-BE">
                <a:solidFill>
                  <a:schemeClr val="tx2"/>
                </a:solidFill>
              </a:rPr>
              <a:t>Sommeer de horizontale dakoppervlakte van alle gebouwen aangesloten op het afnamepunt. </a:t>
            </a:r>
            <a:endParaRPr lang="nl-BE"/>
          </a:p>
          <a:p>
            <a:r>
              <a:rPr lang="nl-BE"/>
              <a:t>Welk moment is bepalend? </a:t>
            </a:r>
            <a:r>
              <a:rPr lang="nl-BE">
                <a:highlight>
                  <a:srgbClr val="FFFF00"/>
                </a:highlight>
              </a:rPr>
              <a:t> </a:t>
            </a:r>
          </a:p>
          <a:p>
            <a:pPr lvl="1"/>
            <a:r>
              <a:rPr lang="nl-BE"/>
              <a:t>Het moment dat aan de verplichting voldaan moet worden (vb. 30/06/2025)</a:t>
            </a:r>
          </a:p>
          <a:p>
            <a:endParaRPr lang="nl-BE"/>
          </a:p>
        </p:txBody>
      </p:sp>
      <p:sp>
        <p:nvSpPr>
          <p:cNvPr id="4" name="Tijdelijke aanduiding voor dianummer 3">
            <a:extLst>
              <a:ext uri="{FF2B5EF4-FFF2-40B4-BE49-F238E27FC236}">
                <a16:creationId xmlns:a16="http://schemas.microsoft.com/office/drawing/2014/main" id="{781D2EE8-1481-9BCE-67A2-BA043496E50B}"/>
              </a:ext>
            </a:extLst>
          </p:cNvPr>
          <p:cNvSpPr>
            <a:spLocks noGrp="1"/>
          </p:cNvSpPr>
          <p:nvPr>
            <p:ph type="sldNum" sz="quarter" idx="12"/>
          </p:nvPr>
        </p:nvSpPr>
        <p:spPr/>
        <p:txBody>
          <a:bodyPr/>
          <a:lstStyle/>
          <a:p>
            <a:fld id="{BFB0EECF-4D25-4C07-88E8-B20CA7AADF61}" type="slidenum">
              <a:rPr lang="nl-BE" smtClean="0"/>
              <a:t>35</a:t>
            </a:fld>
            <a:endParaRPr lang="nl-BE"/>
          </a:p>
        </p:txBody>
      </p:sp>
    </p:spTree>
    <p:extLst>
      <p:ext uri="{BB962C8B-B14F-4D97-AF65-F5344CB8AC3E}">
        <p14:creationId xmlns:p14="http://schemas.microsoft.com/office/powerpoint/2010/main" val="328625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991544" y="478073"/>
            <a:ext cx="8568952" cy="2662895"/>
          </a:xfrm>
          <a:prstGeom prst="wedgeRoundRectCallout">
            <a:avLst>
              <a:gd name="adj1" fmla="val -41898"/>
              <a:gd name="adj2" fmla="val 87541"/>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5447928" y="3356992"/>
            <a:ext cx="4968552" cy="2662895"/>
          </a:xfrm>
          <a:prstGeom prst="wedgeRoundRectCallout">
            <a:avLst>
              <a:gd name="adj1" fmla="val -66587"/>
              <a:gd name="adj2" fmla="val -23983"/>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60" y="3961408"/>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2135560" y="548680"/>
            <a:ext cx="8568952" cy="2246769"/>
          </a:xfrm>
          <a:prstGeom prst="rect">
            <a:avLst/>
          </a:prstGeom>
          <a:noFill/>
        </p:spPr>
        <p:txBody>
          <a:bodyPr wrap="square" rtlCol="0">
            <a:spAutoFit/>
          </a:bodyPr>
          <a:lstStyle/>
          <a:p>
            <a:r>
              <a:rPr lang="nl-NL" sz="2000" b="1">
                <a:solidFill>
                  <a:schemeClr val="tx2"/>
                </a:solidFill>
              </a:rPr>
              <a:t>(Een deel van) mijn dakoppervlakte is niet bruikbaar of geschikt. Moet dit dan meegenomen worden in de berekening van de horizontale dakoppervlakte? </a:t>
            </a:r>
          </a:p>
          <a:p>
            <a:r>
              <a:rPr lang="nl-NL" sz="2000" b="1">
                <a:solidFill>
                  <a:schemeClr val="tx2"/>
                </a:solidFill>
              </a:rPr>
              <a:t>Enkele voorbeelden hiervan zijn: Serres, lichtkoepels, </a:t>
            </a:r>
            <a:r>
              <a:rPr lang="nl-NL" sz="2000" b="1" err="1">
                <a:solidFill>
                  <a:schemeClr val="tx2"/>
                </a:solidFill>
              </a:rPr>
              <a:t>beschaduwing</a:t>
            </a:r>
            <a:r>
              <a:rPr lang="nl-NL" sz="2000" b="1">
                <a:solidFill>
                  <a:schemeClr val="tx2"/>
                </a:solidFill>
              </a:rPr>
              <a:t>, </a:t>
            </a:r>
            <a:r>
              <a:rPr lang="nl-NL" sz="2000" b="1" err="1">
                <a:solidFill>
                  <a:schemeClr val="tx2"/>
                </a:solidFill>
              </a:rPr>
              <a:t>klimatisatie</a:t>
            </a:r>
            <a:r>
              <a:rPr lang="nl-NL" sz="2000" b="1">
                <a:solidFill>
                  <a:schemeClr val="tx2"/>
                </a:solidFill>
              </a:rPr>
              <a:t>- of filterinstallaties die plaats op het dak innemen, asbestdaken, daken met erfgoedwaarde, draagkracht of stabiliteit, hoge windbelasting, stofrijke of corrosieve omgeving, daken in ATEX-zone (explosie-, brandveiligheid), gebogen daken, … </a:t>
            </a:r>
            <a:endParaRPr lang="nl-BE" sz="2000" b="1">
              <a:solidFill>
                <a:schemeClr val="tx2"/>
              </a:solidFill>
            </a:endParaRPr>
          </a:p>
        </p:txBody>
      </p:sp>
      <p:sp>
        <p:nvSpPr>
          <p:cNvPr id="6" name="Tekstvak 5">
            <a:extLst>
              <a:ext uri="{FF2B5EF4-FFF2-40B4-BE49-F238E27FC236}">
                <a16:creationId xmlns:a16="http://schemas.microsoft.com/office/drawing/2014/main" id="{921CB23F-8162-7B01-7B1A-6D66474FDF51}"/>
              </a:ext>
            </a:extLst>
          </p:cNvPr>
          <p:cNvSpPr txBox="1"/>
          <p:nvPr/>
        </p:nvSpPr>
        <p:spPr>
          <a:xfrm>
            <a:off x="5627948" y="3501008"/>
            <a:ext cx="4608512" cy="2346796"/>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Er wordt voor de verplichting rekening gehouden met de volledige horizontale dakoppervlakte. De oppervlakte die niet bruikbaar of geschikt is wordt niet in mindering gebracht. </a:t>
            </a:r>
            <a:endParaRPr lang="nl-BE" sz="2000">
              <a:solidFill>
                <a:srgbClr val="105269"/>
              </a:solidFill>
              <a:latin typeface="Calibri"/>
            </a:endParaRPr>
          </a:p>
          <a:p>
            <a:pPr>
              <a:lnSpc>
                <a:spcPct val="90000"/>
              </a:lnSpc>
              <a:spcBef>
                <a:spcPts val="300"/>
              </a:spcBef>
              <a:buClr>
                <a:srgbClr val="105269"/>
              </a:buClr>
              <a:buSzPct val="80000"/>
              <a:defRPr/>
            </a:pPr>
            <a:r>
              <a:rPr lang="nl-BE" sz="2000">
                <a:solidFill>
                  <a:srgbClr val="105269"/>
                </a:solidFill>
                <a:latin typeface="Calibri"/>
              </a:rPr>
              <a:t>De regeling voorziet immers ook andere opties als alternatief voor het plaatsen van PV om aan de verplichting te voldoen.  </a:t>
            </a:r>
            <a:endParaRPr lang="nl-NL" sz="2000">
              <a:solidFill>
                <a:srgbClr val="105269"/>
              </a:solidFill>
              <a:latin typeface="Calibri"/>
            </a:endParaRPr>
          </a:p>
        </p:txBody>
      </p:sp>
      <p:sp>
        <p:nvSpPr>
          <p:cNvPr id="7" name="Tijdelijke aanduiding voor dianummer 6">
            <a:extLst>
              <a:ext uri="{FF2B5EF4-FFF2-40B4-BE49-F238E27FC236}">
                <a16:creationId xmlns:a16="http://schemas.microsoft.com/office/drawing/2014/main" id="{867C95EB-23B3-001E-437B-25640420C5BE}"/>
              </a:ext>
            </a:extLst>
          </p:cNvPr>
          <p:cNvSpPr>
            <a:spLocks noGrp="1"/>
          </p:cNvSpPr>
          <p:nvPr>
            <p:ph type="sldNum" sz="quarter" idx="11"/>
          </p:nvPr>
        </p:nvSpPr>
        <p:spPr/>
        <p:txBody>
          <a:bodyPr/>
          <a:lstStyle/>
          <a:p>
            <a:fld id="{BFB0EECF-4D25-4C07-88E8-B20CA7AADF61}" type="slidenum">
              <a:rPr lang="nl-BE" smtClean="0"/>
              <a:t>36</a:t>
            </a:fld>
            <a:endParaRPr lang="nl-BE"/>
          </a:p>
        </p:txBody>
      </p:sp>
    </p:spTree>
    <p:extLst>
      <p:ext uri="{BB962C8B-B14F-4D97-AF65-F5344CB8AC3E}">
        <p14:creationId xmlns:p14="http://schemas.microsoft.com/office/powerpoint/2010/main" val="4170139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1012F-5971-48B2-8B2D-534804899901}"/>
              </a:ext>
            </a:extLst>
          </p:cNvPr>
          <p:cNvSpPr>
            <a:spLocks noGrp="1"/>
          </p:cNvSpPr>
          <p:nvPr>
            <p:ph type="title"/>
          </p:nvPr>
        </p:nvSpPr>
        <p:spPr>
          <a:xfrm>
            <a:off x="838197" y="476672"/>
            <a:ext cx="10515601" cy="936104"/>
          </a:xfrm>
        </p:spPr>
        <p:txBody>
          <a:bodyPr>
            <a:normAutofit/>
          </a:bodyPr>
          <a:lstStyle/>
          <a:p>
            <a:r>
              <a:rPr lang="nl-BE"/>
              <a:t>Tijdig? Minimaal piekvermogen?</a:t>
            </a:r>
          </a:p>
        </p:txBody>
      </p:sp>
      <p:pic>
        <p:nvPicPr>
          <p:cNvPr id="4" name="Afbeelding 3">
            <a:extLst>
              <a:ext uri="{FF2B5EF4-FFF2-40B4-BE49-F238E27FC236}">
                <a16:creationId xmlns:a16="http://schemas.microsoft.com/office/drawing/2014/main" id="{D39E0794-7424-991C-18AD-A049A9C1BAF1}"/>
              </a:ext>
            </a:extLst>
          </p:cNvPr>
          <p:cNvPicPr>
            <a:picLocks noChangeAspect="1"/>
          </p:cNvPicPr>
          <p:nvPr/>
        </p:nvPicPr>
        <p:blipFill>
          <a:blip r:embed="rId3"/>
          <a:stretch>
            <a:fillRect/>
          </a:stretch>
        </p:blipFill>
        <p:spPr>
          <a:xfrm>
            <a:off x="2176007" y="1480670"/>
            <a:ext cx="8131595" cy="5041588"/>
          </a:xfrm>
          <a:prstGeom prst="rect">
            <a:avLst/>
          </a:prstGeom>
          <a:noFill/>
        </p:spPr>
      </p:pic>
      <p:sp>
        <p:nvSpPr>
          <p:cNvPr id="5" name="Tijdelijke aanduiding voor dianummer 4">
            <a:extLst>
              <a:ext uri="{FF2B5EF4-FFF2-40B4-BE49-F238E27FC236}">
                <a16:creationId xmlns:a16="http://schemas.microsoft.com/office/drawing/2014/main" id="{DFFC086E-0613-7E74-12D0-BC66B60078DA}"/>
              </a:ext>
            </a:extLst>
          </p:cNvPr>
          <p:cNvSpPr>
            <a:spLocks noGrp="1"/>
          </p:cNvSpPr>
          <p:nvPr>
            <p:ph type="sldNum" sz="quarter" idx="13"/>
          </p:nvPr>
        </p:nvSpPr>
        <p:spPr/>
        <p:txBody>
          <a:bodyPr/>
          <a:lstStyle/>
          <a:p>
            <a:fld id="{BFB0EECF-4D25-4C07-88E8-B20CA7AADF61}" type="slidenum">
              <a:rPr lang="nl-BE" smtClean="0"/>
              <a:t>37</a:t>
            </a:fld>
            <a:endParaRPr lang="nl-BE"/>
          </a:p>
        </p:txBody>
      </p:sp>
    </p:spTree>
    <p:extLst>
      <p:ext uri="{BB962C8B-B14F-4D97-AF65-F5344CB8AC3E}">
        <p14:creationId xmlns:p14="http://schemas.microsoft.com/office/powerpoint/2010/main" val="2798189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4EA46-9B9F-5475-87C2-3124E028F30D}"/>
              </a:ext>
            </a:extLst>
          </p:cNvPr>
          <p:cNvSpPr>
            <a:spLocks noGrp="1"/>
          </p:cNvSpPr>
          <p:nvPr>
            <p:ph type="title"/>
          </p:nvPr>
        </p:nvSpPr>
        <p:spPr/>
        <p:txBody>
          <a:bodyPr/>
          <a:lstStyle/>
          <a:p>
            <a:r>
              <a:rPr lang="nl-BE" dirty="0"/>
              <a:t>Algemene Aftopping </a:t>
            </a:r>
          </a:p>
        </p:txBody>
      </p:sp>
      <p:sp>
        <p:nvSpPr>
          <p:cNvPr id="3" name="Tijdelijke aanduiding voor inhoud 2">
            <a:extLst>
              <a:ext uri="{FF2B5EF4-FFF2-40B4-BE49-F238E27FC236}">
                <a16:creationId xmlns:a16="http://schemas.microsoft.com/office/drawing/2014/main" id="{27C14B9A-E875-EE06-3B2E-A6F23A440F57}"/>
              </a:ext>
            </a:extLst>
          </p:cNvPr>
          <p:cNvSpPr>
            <a:spLocks noGrp="1"/>
          </p:cNvSpPr>
          <p:nvPr>
            <p:ph sz="half" idx="10"/>
          </p:nvPr>
        </p:nvSpPr>
        <p:spPr/>
        <p:txBody>
          <a:bodyPr/>
          <a:lstStyle/>
          <a:p>
            <a:r>
              <a:rPr lang="nl-BE" dirty="0"/>
              <a:t>Per afnamepunt</a:t>
            </a:r>
          </a:p>
          <a:p>
            <a:r>
              <a:rPr lang="nl-BE" dirty="0"/>
              <a:t>Beperk piekvermogen tot: 35% van de elektriciteitsafname</a:t>
            </a:r>
            <a:r>
              <a:rPr lang="nl-BE" baseline="30000" dirty="0"/>
              <a:t>(*)</a:t>
            </a:r>
            <a:r>
              <a:rPr lang="nl-BE" dirty="0"/>
              <a:t> gedeeld door 900 draaiuren. </a:t>
            </a:r>
          </a:p>
          <a:p>
            <a:pPr lvl="1"/>
            <a:r>
              <a:rPr lang="nl-BE" dirty="0"/>
              <a:t>(*) </a:t>
            </a:r>
            <a:r>
              <a:rPr lang="nl-BE" b="1" dirty="0"/>
              <a:t>Elektriciteitsafname: afgenomen in het kalenderjaar waarin die afname voor het eerst aanleiding geeft tot het moeten voldoen aan de verplichting  (zie Stappenplan I, stap 2).</a:t>
            </a:r>
          </a:p>
          <a:p>
            <a:pPr lvl="1"/>
            <a:endParaRPr lang="nl-BE" dirty="0"/>
          </a:p>
          <a:p>
            <a:r>
              <a:rPr lang="nl-BE" dirty="0"/>
              <a:t>Geen melding aan VEKA nodig</a:t>
            </a:r>
          </a:p>
          <a:p>
            <a:pPr marL="288000" lvl="1" indent="0">
              <a:buNone/>
            </a:pPr>
            <a:r>
              <a:rPr lang="nl-BE" dirty="0"/>
              <a:t> </a:t>
            </a:r>
          </a:p>
          <a:p>
            <a:endParaRPr lang="nl-BE" dirty="0"/>
          </a:p>
          <a:p>
            <a:endParaRPr lang="nl-BE" dirty="0"/>
          </a:p>
        </p:txBody>
      </p:sp>
      <p:sp>
        <p:nvSpPr>
          <p:cNvPr id="4" name="Tijdelijke aanduiding voor dianummer 3">
            <a:extLst>
              <a:ext uri="{FF2B5EF4-FFF2-40B4-BE49-F238E27FC236}">
                <a16:creationId xmlns:a16="http://schemas.microsoft.com/office/drawing/2014/main" id="{E8F3253C-226F-ED6A-0229-15C9D59D9652}"/>
              </a:ext>
            </a:extLst>
          </p:cNvPr>
          <p:cNvSpPr>
            <a:spLocks noGrp="1"/>
          </p:cNvSpPr>
          <p:nvPr>
            <p:ph type="sldNum" sz="quarter" idx="12"/>
          </p:nvPr>
        </p:nvSpPr>
        <p:spPr/>
        <p:txBody>
          <a:bodyPr/>
          <a:lstStyle/>
          <a:p>
            <a:fld id="{BFB0EECF-4D25-4C07-88E8-B20CA7AADF61}" type="slidenum">
              <a:rPr lang="nl-BE" smtClean="0"/>
              <a:t>38</a:t>
            </a:fld>
            <a:endParaRPr lang="nl-BE"/>
          </a:p>
        </p:txBody>
      </p:sp>
    </p:spTree>
    <p:extLst>
      <p:ext uri="{BB962C8B-B14F-4D97-AF65-F5344CB8AC3E}">
        <p14:creationId xmlns:p14="http://schemas.microsoft.com/office/powerpoint/2010/main" val="423786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B3817-04EE-285A-3016-E929FE414129}"/>
              </a:ext>
            </a:extLst>
          </p:cNvPr>
          <p:cNvSpPr>
            <a:spLocks noGrp="1"/>
          </p:cNvSpPr>
          <p:nvPr>
            <p:ph type="title"/>
          </p:nvPr>
        </p:nvSpPr>
        <p:spPr>
          <a:xfrm>
            <a:off x="335360" y="476672"/>
            <a:ext cx="11593288" cy="936104"/>
          </a:xfrm>
        </p:spPr>
        <p:txBody>
          <a:bodyPr/>
          <a:lstStyle/>
          <a:p>
            <a:r>
              <a:rPr lang="nl-BE"/>
              <a:t>VB. Aftopping elektriciteitsafname</a:t>
            </a:r>
          </a:p>
        </p:txBody>
      </p:sp>
      <p:sp>
        <p:nvSpPr>
          <p:cNvPr id="4" name="Tijdelijke aanduiding voor inhoud 3">
            <a:extLst>
              <a:ext uri="{FF2B5EF4-FFF2-40B4-BE49-F238E27FC236}">
                <a16:creationId xmlns:a16="http://schemas.microsoft.com/office/drawing/2014/main" id="{FC0EE483-022E-DB29-C1CD-69F8D65A0C07}"/>
              </a:ext>
            </a:extLst>
          </p:cNvPr>
          <p:cNvSpPr>
            <a:spLocks noGrp="1"/>
          </p:cNvSpPr>
          <p:nvPr>
            <p:ph sz="half" idx="11"/>
          </p:nvPr>
        </p:nvSpPr>
        <p:spPr>
          <a:xfrm>
            <a:off x="4624141" y="1484784"/>
            <a:ext cx="7056784" cy="5037474"/>
          </a:xfrm>
        </p:spPr>
        <p:txBody>
          <a:bodyPr/>
          <a:lstStyle/>
          <a:p>
            <a:r>
              <a:rPr lang="nl-BE" b="1"/>
              <a:t>Minimaal piekvermogen PV en uiterlijke data in dienst name:</a:t>
            </a:r>
          </a:p>
          <a:p>
            <a:pPr lvl="1"/>
            <a:endParaRPr lang="nl-BE" b="1"/>
          </a:p>
          <a:p>
            <a:endParaRPr lang="nl-BE" b="1"/>
          </a:p>
          <a:p>
            <a:endParaRPr lang="nl-BE" b="1"/>
          </a:p>
          <a:p>
            <a:endParaRPr lang="nl-BE" b="1"/>
          </a:p>
          <a:p>
            <a:r>
              <a:rPr lang="nl-BE" b="1"/>
              <a:t>Aftopping elektriciteitsafname</a:t>
            </a:r>
          </a:p>
          <a:p>
            <a:pPr lvl="1"/>
            <a:r>
              <a:rPr lang="nl-BE"/>
              <a:t>0,45 </a:t>
            </a:r>
            <a:r>
              <a:rPr lang="nl-BE" err="1"/>
              <a:t>GWh</a:t>
            </a:r>
            <a:r>
              <a:rPr lang="nl-BE"/>
              <a:t>*0,35/900h = 175 </a:t>
            </a:r>
            <a:r>
              <a:rPr lang="nl-BE" err="1"/>
              <a:t>kWp</a:t>
            </a:r>
            <a:r>
              <a:rPr lang="nl-BE"/>
              <a:t> </a:t>
            </a:r>
          </a:p>
          <a:p>
            <a:pPr lvl="1"/>
            <a:r>
              <a:rPr lang="nl-BE"/>
              <a:t>175 </a:t>
            </a:r>
            <a:r>
              <a:rPr lang="nl-BE" err="1"/>
              <a:t>kWp</a:t>
            </a:r>
            <a:r>
              <a:rPr lang="nl-BE"/>
              <a:t> &gt; minimaal te plaatsen piekvermogen</a:t>
            </a:r>
          </a:p>
          <a:p>
            <a:pPr lvl="1"/>
            <a:r>
              <a:rPr lang="nl-BE"/>
              <a:t>Aftopping vanaf tweede verstrenging op 175 </a:t>
            </a:r>
            <a:r>
              <a:rPr lang="nl-BE" err="1"/>
              <a:t>kWp</a:t>
            </a:r>
            <a:endParaRPr lang="nl-BE"/>
          </a:p>
          <a:p>
            <a:endParaRPr lang="nl-BE"/>
          </a:p>
        </p:txBody>
      </p:sp>
      <p:sp>
        <p:nvSpPr>
          <p:cNvPr id="7" name="Tijdelijke aanduiding voor inhoud 6">
            <a:extLst>
              <a:ext uri="{FF2B5EF4-FFF2-40B4-BE49-F238E27FC236}">
                <a16:creationId xmlns:a16="http://schemas.microsoft.com/office/drawing/2014/main" id="{E24333D9-DD76-CF6F-2E90-EAF173F993B4}"/>
              </a:ext>
            </a:extLst>
          </p:cNvPr>
          <p:cNvSpPr>
            <a:spLocks noGrp="1"/>
          </p:cNvSpPr>
          <p:nvPr>
            <p:ph sz="half" idx="10"/>
          </p:nvPr>
        </p:nvSpPr>
        <p:spPr>
          <a:xfrm>
            <a:off x="838197" y="1484784"/>
            <a:ext cx="3312368" cy="5037474"/>
          </a:xfrm>
        </p:spPr>
        <p:txBody>
          <a:bodyPr/>
          <a:lstStyle/>
          <a:p>
            <a:r>
              <a:rPr lang="nl-BE"/>
              <a:t>Op het afnamepunt</a:t>
            </a:r>
          </a:p>
          <a:p>
            <a:endParaRPr lang="nl-BE"/>
          </a:p>
          <a:p>
            <a:endParaRPr lang="nl-BE"/>
          </a:p>
          <a:p>
            <a:endParaRPr lang="nl-BE"/>
          </a:p>
          <a:p>
            <a:endParaRPr lang="nl-BE"/>
          </a:p>
          <a:p>
            <a:endParaRPr lang="nl-BE"/>
          </a:p>
          <a:p>
            <a:endParaRPr lang="nl-BE"/>
          </a:p>
          <a:p>
            <a:endParaRPr lang="nl-BE"/>
          </a:p>
          <a:p>
            <a:endParaRPr lang="nl-BE" b="1"/>
          </a:p>
        </p:txBody>
      </p:sp>
      <p:graphicFrame>
        <p:nvGraphicFramePr>
          <p:cNvPr id="5" name="Tabel 4">
            <a:extLst>
              <a:ext uri="{FF2B5EF4-FFF2-40B4-BE49-F238E27FC236}">
                <a16:creationId xmlns:a16="http://schemas.microsoft.com/office/drawing/2014/main" id="{AE9AF49D-E67F-89B5-CBF3-6BEF37C239CA}"/>
              </a:ext>
            </a:extLst>
          </p:cNvPr>
          <p:cNvGraphicFramePr>
            <a:graphicFrameLocks noGrp="1"/>
          </p:cNvGraphicFramePr>
          <p:nvPr>
            <p:extLst>
              <p:ext uri="{D42A27DB-BD31-4B8C-83A1-F6EECF244321}">
                <p14:modId xmlns:p14="http://schemas.microsoft.com/office/powerpoint/2010/main" val="4054074547"/>
              </p:ext>
            </p:extLst>
          </p:nvPr>
        </p:nvGraphicFramePr>
        <p:xfrm>
          <a:off x="915818" y="2141984"/>
          <a:ext cx="3157125" cy="1010920"/>
        </p:xfrm>
        <a:graphic>
          <a:graphicData uri="http://schemas.openxmlformats.org/drawingml/2006/table">
            <a:tbl>
              <a:tblPr firstRow="1" bandRow="1">
                <a:tableStyleId>{5C22544A-7EE6-4342-B048-85BDC9FD1C3A}</a:tableStyleId>
              </a:tblPr>
              <a:tblGrid>
                <a:gridCol w="1500941">
                  <a:extLst>
                    <a:ext uri="{9D8B030D-6E8A-4147-A177-3AD203B41FA5}">
                      <a16:colId xmlns:a16="http://schemas.microsoft.com/office/drawing/2014/main" val="4281044028"/>
                    </a:ext>
                  </a:extLst>
                </a:gridCol>
                <a:gridCol w="1656184">
                  <a:extLst>
                    <a:ext uri="{9D8B030D-6E8A-4147-A177-3AD203B41FA5}">
                      <a16:colId xmlns:a16="http://schemas.microsoft.com/office/drawing/2014/main" val="3626717167"/>
                    </a:ext>
                  </a:extLst>
                </a:gridCol>
              </a:tblGrid>
              <a:tr h="370840">
                <a:tc>
                  <a:txBody>
                    <a:bodyPr/>
                    <a:lstStyle/>
                    <a:p>
                      <a:r>
                        <a:rPr lang="nl-BE"/>
                        <a:t>Kalenderjaar</a:t>
                      </a:r>
                    </a:p>
                  </a:txBody>
                  <a:tcPr/>
                </a:tc>
                <a:tc>
                  <a:txBody>
                    <a:bodyPr/>
                    <a:lstStyle/>
                    <a:p>
                      <a:r>
                        <a:rPr lang="nl-BE"/>
                        <a:t>Afname op afnamepunt</a:t>
                      </a:r>
                    </a:p>
                  </a:txBody>
                  <a:tcPr/>
                </a:tc>
                <a:extLst>
                  <a:ext uri="{0D108BD9-81ED-4DB2-BD59-A6C34878D82A}">
                    <a16:rowId xmlns:a16="http://schemas.microsoft.com/office/drawing/2014/main" val="1096686081"/>
                  </a:ext>
                </a:extLst>
              </a:tr>
              <a:tr h="370840">
                <a:tc>
                  <a:txBody>
                    <a:bodyPr/>
                    <a:lstStyle/>
                    <a:p>
                      <a:r>
                        <a:rPr lang="nl-BE"/>
                        <a:t>2021</a:t>
                      </a:r>
                    </a:p>
                  </a:txBody>
                  <a:tcPr/>
                </a:tc>
                <a:tc>
                  <a:txBody>
                    <a:bodyPr/>
                    <a:lstStyle/>
                    <a:p>
                      <a:r>
                        <a:rPr lang="nl-BE" dirty="0"/>
                        <a:t>450 MWh</a:t>
                      </a:r>
                    </a:p>
                  </a:txBody>
                  <a:tcPr/>
                </a:tc>
                <a:extLst>
                  <a:ext uri="{0D108BD9-81ED-4DB2-BD59-A6C34878D82A}">
                    <a16:rowId xmlns:a16="http://schemas.microsoft.com/office/drawing/2014/main" val="4105073699"/>
                  </a:ext>
                </a:extLst>
              </a:tr>
            </a:tbl>
          </a:graphicData>
        </a:graphic>
      </p:graphicFrame>
      <p:sp>
        <p:nvSpPr>
          <p:cNvPr id="3" name="Tijdelijke aanduiding voor dianummer 2">
            <a:extLst>
              <a:ext uri="{FF2B5EF4-FFF2-40B4-BE49-F238E27FC236}">
                <a16:creationId xmlns:a16="http://schemas.microsoft.com/office/drawing/2014/main" id="{000C2273-0968-F2FB-206C-CA73AE0071FC}"/>
              </a:ext>
            </a:extLst>
          </p:cNvPr>
          <p:cNvSpPr>
            <a:spLocks noGrp="1"/>
          </p:cNvSpPr>
          <p:nvPr>
            <p:ph type="sldNum" sz="quarter" idx="13"/>
          </p:nvPr>
        </p:nvSpPr>
        <p:spPr/>
        <p:txBody>
          <a:bodyPr/>
          <a:lstStyle/>
          <a:p>
            <a:fld id="{BFB0EECF-4D25-4C07-88E8-B20CA7AADF61}" type="slidenum">
              <a:rPr lang="nl-BE" smtClean="0"/>
              <a:t>39</a:t>
            </a:fld>
            <a:endParaRPr lang="nl-BE"/>
          </a:p>
        </p:txBody>
      </p:sp>
      <p:pic>
        <p:nvPicPr>
          <p:cNvPr id="8" name="Afbeelding 7">
            <a:extLst>
              <a:ext uri="{FF2B5EF4-FFF2-40B4-BE49-F238E27FC236}">
                <a16:creationId xmlns:a16="http://schemas.microsoft.com/office/drawing/2014/main" id="{70A54BB7-5961-6A67-F5F4-F2268289FB53}"/>
              </a:ext>
            </a:extLst>
          </p:cNvPr>
          <p:cNvPicPr>
            <a:picLocks noChangeAspect="1"/>
          </p:cNvPicPr>
          <p:nvPr/>
        </p:nvPicPr>
        <p:blipFill>
          <a:blip r:embed="rId2"/>
          <a:stretch>
            <a:fillRect/>
          </a:stretch>
        </p:blipFill>
        <p:spPr>
          <a:xfrm>
            <a:off x="4486683" y="2333625"/>
            <a:ext cx="7225942" cy="1095375"/>
          </a:xfrm>
          <a:prstGeom prst="rect">
            <a:avLst/>
          </a:prstGeom>
        </p:spPr>
      </p:pic>
    </p:spTree>
    <p:extLst>
      <p:ext uri="{BB962C8B-B14F-4D97-AF65-F5344CB8AC3E}">
        <p14:creationId xmlns:p14="http://schemas.microsoft.com/office/powerpoint/2010/main" val="412284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080D1-BB25-A9DB-3006-FF748C322185}"/>
              </a:ext>
            </a:extLst>
          </p:cNvPr>
          <p:cNvSpPr>
            <a:spLocks noGrp="1"/>
          </p:cNvSpPr>
          <p:nvPr>
            <p:ph type="title"/>
          </p:nvPr>
        </p:nvSpPr>
        <p:spPr/>
        <p:txBody>
          <a:bodyPr/>
          <a:lstStyle/>
          <a:p>
            <a:r>
              <a:rPr lang="nl-BE"/>
              <a:t>Beschikbare informatie</a:t>
            </a:r>
          </a:p>
        </p:txBody>
      </p:sp>
      <p:sp>
        <p:nvSpPr>
          <p:cNvPr id="3" name="Tijdelijke aanduiding voor inhoud 2">
            <a:extLst>
              <a:ext uri="{FF2B5EF4-FFF2-40B4-BE49-F238E27FC236}">
                <a16:creationId xmlns:a16="http://schemas.microsoft.com/office/drawing/2014/main" id="{42D2B1F9-D57B-6289-8433-756D068E66F0}"/>
              </a:ext>
            </a:extLst>
          </p:cNvPr>
          <p:cNvSpPr>
            <a:spLocks noGrp="1"/>
          </p:cNvSpPr>
          <p:nvPr>
            <p:ph sz="half" idx="10"/>
          </p:nvPr>
        </p:nvSpPr>
        <p:spPr/>
        <p:txBody>
          <a:bodyPr/>
          <a:lstStyle/>
          <a:p>
            <a:r>
              <a:rPr lang="nl-BE" dirty="0">
                <a:hlinkClick r:id="rId3"/>
              </a:rPr>
              <a:t>https://www.vlaanderen.be/zonnepanelen/pv-verplichting</a:t>
            </a:r>
            <a:r>
              <a:rPr lang="nl-BE" dirty="0"/>
              <a:t> </a:t>
            </a:r>
          </a:p>
          <a:p>
            <a:pPr lvl="1"/>
            <a:r>
              <a:rPr lang="nl-BE" dirty="0"/>
              <a:t>Algemene toelichting en regelgeving</a:t>
            </a:r>
          </a:p>
          <a:p>
            <a:pPr lvl="1"/>
            <a:r>
              <a:rPr lang="nl-BE" dirty="0"/>
              <a:t>Handleiding</a:t>
            </a:r>
          </a:p>
          <a:p>
            <a:pPr lvl="1"/>
            <a:r>
              <a:rPr lang="nl-BE" dirty="0"/>
              <a:t>Simulator </a:t>
            </a:r>
          </a:p>
          <a:p>
            <a:pPr lvl="1"/>
            <a:r>
              <a:rPr lang="nl-BE" dirty="0"/>
              <a:t>Formulier ‘blijf op de hoogte’</a:t>
            </a:r>
          </a:p>
          <a:p>
            <a:pPr lvl="1"/>
            <a:r>
              <a:rPr lang="nl-BE" dirty="0"/>
              <a:t>Aankondiging webinars</a:t>
            </a:r>
          </a:p>
          <a:p>
            <a:pPr lvl="1"/>
            <a:r>
              <a:rPr lang="nl-BE" dirty="0"/>
              <a:t>Aanvragen uitstel of uitzondering</a:t>
            </a:r>
          </a:p>
          <a:p>
            <a:pPr lvl="1"/>
            <a:endParaRPr lang="nl-BE" dirty="0"/>
          </a:p>
        </p:txBody>
      </p:sp>
      <p:pic>
        <p:nvPicPr>
          <p:cNvPr id="7" name="Afbeelding 6">
            <a:extLst>
              <a:ext uri="{FF2B5EF4-FFF2-40B4-BE49-F238E27FC236}">
                <a16:creationId xmlns:a16="http://schemas.microsoft.com/office/drawing/2014/main" id="{28600E50-4AE3-ADD5-523C-47F5AD181140}"/>
              </a:ext>
            </a:extLst>
          </p:cNvPr>
          <p:cNvPicPr>
            <a:picLocks noChangeAspect="1"/>
          </p:cNvPicPr>
          <p:nvPr/>
        </p:nvPicPr>
        <p:blipFill>
          <a:blip r:embed="rId4"/>
          <a:stretch>
            <a:fillRect/>
          </a:stretch>
        </p:blipFill>
        <p:spPr>
          <a:xfrm>
            <a:off x="7680176" y="2724581"/>
            <a:ext cx="2593063" cy="3656747"/>
          </a:xfrm>
          <a:prstGeom prst="rect">
            <a:avLst/>
          </a:prstGeom>
        </p:spPr>
      </p:pic>
      <p:pic>
        <p:nvPicPr>
          <p:cNvPr id="8" name="Afbeelding 7">
            <a:extLst>
              <a:ext uri="{FF2B5EF4-FFF2-40B4-BE49-F238E27FC236}">
                <a16:creationId xmlns:a16="http://schemas.microsoft.com/office/drawing/2014/main" id="{9C4EC9B8-A6C3-6B5F-9EA7-7CD2CFEFD983}"/>
              </a:ext>
            </a:extLst>
          </p:cNvPr>
          <p:cNvPicPr>
            <a:picLocks noChangeAspect="1"/>
          </p:cNvPicPr>
          <p:nvPr/>
        </p:nvPicPr>
        <p:blipFill>
          <a:blip r:embed="rId5"/>
          <a:stretch>
            <a:fillRect/>
          </a:stretch>
        </p:blipFill>
        <p:spPr>
          <a:xfrm>
            <a:off x="2987267" y="4220497"/>
            <a:ext cx="2193126" cy="1710569"/>
          </a:xfrm>
          <a:prstGeom prst="rect">
            <a:avLst/>
          </a:prstGeom>
        </p:spPr>
      </p:pic>
      <p:pic>
        <p:nvPicPr>
          <p:cNvPr id="9" name="Afbeelding 8">
            <a:extLst>
              <a:ext uri="{FF2B5EF4-FFF2-40B4-BE49-F238E27FC236}">
                <a16:creationId xmlns:a16="http://schemas.microsoft.com/office/drawing/2014/main" id="{DA80F752-7666-05FE-DB68-379E6957B20D}"/>
              </a:ext>
            </a:extLst>
          </p:cNvPr>
          <p:cNvPicPr>
            <a:picLocks noChangeAspect="1"/>
          </p:cNvPicPr>
          <p:nvPr/>
        </p:nvPicPr>
        <p:blipFill>
          <a:blip r:embed="rId6"/>
          <a:stretch>
            <a:fillRect/>
          </a:stretch>
        </p:blipFill>
        <p:spPr>
          <a:xfrm>
            <a:off x="3778154" y="4670761"/>
            <a:ext cx="2824199" cy="1710568"/>
          </a:xfrm>
          <a:prstGeom prst="rect">
            <a:avLst/>
          </a:prstGeom>
        </p:spPr>
      </p:pic>
      <p:sp>
        <p:nvSpPr>
          <p:cNvPr id="4" name="Tijdelijke aanduiding voor dianummer 3">
            <a:extLst>
              <a:ext uri="{FF2B5EF4-FFF2-40B4-BE49-F238E27FC236}">
                <a16:creationId xmlns:a16="http://schemas.microsoft.com/office/drawing/2014/main" id="{2B61DEAC-D133-1AC9-0013-42BCD71B1CF1}"/>
              </a:ext>
            </a:extLst>
          </p:cNvPr>
          <p:cNvSpPr>
            <a:spLocks noGrp="1"/>
          </p:cNvSpPr>
          <p:nvPr>
            <p:ph type="sldNum" sz="quarter" idx="12"/>
          </p:nvPr>
        </p:nvSpPr>
        <p:spPr/>
        <p:txBody>
          <a:bodyPr/>
          <a:lstStyle/>
          <a:p>
            <a:fld id="{BFB0EECF-4D25-4C07-88E8-B20CA7AADF61}" type="slidenum">
              <a:rPr lang="nl-BE" smtClean="0"/>
              <a:t>4</a:t>
            </a:fld>
            <a:endParaRPr lang="nl-BE"/>
          </a:p>
        </p:txBody>
      </p:sp>
    </p:spTree>
    <p:extLst>
      <p:ext uri="{BB962C8B-B14F-4D97-AF65-F5344CB8AC3E}">
        <p14:creationId xmlns:p14="http://schemas.microsoft.com/office/powerpoint/2010/main" val="253471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4EA46-9B9F-5475-87C2-3124E028F30D}"/>
              </a:ext>
            </a:extLst>
          </p:cNvPr>
          <p:cNvSpPr>
            <a:spLocks noGrp="1"/>
          </p:cNvSpPr>
          <p:nvPr>
            <p:ph type="title"/>
          </p:nvPr>
        </p:nvSpPr>
        <p:spPr/>
        <p:txBody>
          <a:bodyPr/>
          <a:lstStyle/>
          <a:p>
            <a:r>
              <a:rPr lang="nl-BE"/>
              <a:t>Aftopping netstudie?</a:t>
            </a:r>
          </a:p>
        </p:txBody>
      </p:sp>
      <p:sp>
        <p:nvSpPr>
          <p:cNvPr id="3" name="Tijdelijke aanduiding voor inhoud 2">
            <a:extLst>
              <a:ext uri="{FF2B5EF4-FFF2-40B4-BE49-F238E27FC236}">
                <a16:creationId xmlns:a16="http://schemas.microsoft.com/office/drawing/2014/main" id="{27C14B9A-E875-EE06-3B2E-A6F23A440F57}"/>
              </a:ext>
            </a:extLst>
          </p:cNvPr>
          <p:cNvSpPr>
            <a:spLocks noGrp="1"/>
          </p:cNvSpPr>
          <p:nvPr>
            <p:ph sz="half" idx="10"/>
          </p:nvPr>
        </p:nvSpPr>
        <p:spPr/>
        <p:txBody>
          <a:bodyPr/>
          <a:lstStyle/>
          <a:p>
            <a:r>
              <a:rPr lang="nl-BE"/>
              <a:t>Netstudie elektriciteit </a:t>
            </a:r>
          </a:p>
          <a:p>
            <a:pPr lvl="1"/>
            <a:r>
              <a:rPr lang="nl-BE"/>
              <a:t>uitgevoerd door </a:t>
            </a:r>
            <a:r>
              <a:rPr lang="nl-BE">
                <a:solidFill>
                  <a:schemeClr val="bg1">
                    <a:lumMod val="50000"/>
                  </a:schemeClr>
                </a:solidFill>
              </a:rPr>
              <a:t>distributienetbeheerder of beheerder plaatselijk vervoersnet</a:t>
            </a:r>
          </a:p>
          <a:p>
            <a:pPr lvl="1"/>
            <a:r>
              <a:rPr lang="nl-BE"/>
              <a:t>voor het afnamepunt waarvoor de verplichting geldt. </a:t>
            </a:r>
          </a:p>
          <a:p>
            <a:pPr lvl="1"/>
            <a:r>
              <a:rPr lang="nl-BE"/>
              <a:t>bevat “maximaal nog aansluitbaar injectievermogen”. </a:t>
            </a:r>
          </a:p>
          <a:p>
            <a:r>
              <a:rPr lang="nl-BE"/>
              <a:t>Beperk piekvermogen tot:</a:t>
            </a:r>
          </a:p>
          <a:p>
            <a:pPr lvl="1"/>
            <a:r>
              <a:rPr lang="nl-BE"/>
              <a:t>“maximaal nog aansluitbaar injectievermogen” / 0,7</a:t>
            </a:r>
          </a:p>
          <a:p>
            <a:r>
              <a:rPr lang="nl-BE"/>
              <a:t>Melding netstudie aan VEKA noodzakelijk! </a:t>
            </a:r>
          </a:p>
          <a:p>
            <a:pPr lvl="1"/>
            <a:r>
              <a:rPr lang="nl-BE"/>
              <a:t>Via formulier meldingen:  </a:t>
            </a:r>
            <a:r>
              <a:rPr lang="nl-BE" sz="1800">
                <a:hlinkClick r:id="rId3"/>
              </a:rPr>
              <a:t>https://apps.energiesparen.be/aanvragen-meldingen-pv-verplichting</a:t>
            </a:r>
            <a:r>
              <a:rPr lang="nl-BE" sz="1800"/>
              <a:t> </a:t>
            </a:r>
            <a:endParaRPr lang="nl-BE"/>
          </a:p>
          <a:p>
            <a:pPr marL="288000" lvl="1" indent="0">
              <a:buNone/>
            </a:pPr>
            <a:endParaRPr lang="nl-BE" i="1"/>
          </a:p>
          <a:p>
            <a:pPr marL="288000" lvl="1" indent="0">
              <a:buNone/>
            </a:pPr>
            <a:r>
              <a:rPr lang="nl-BE" sz="2000" i="1"/>
              <a:t>Opgelet: elektriciteitsopwekker op basis van fossiele energiebronnen met een </a:t>
            </a:r>
            <a:r>
              <a:rPr lang="nl-BE" sz="2000" i="1" err="1"/>
              <a:t>indienstnamedatum</a:t>
            </a:r>
            <a:r>
              <a:rPr lang="nl-BE" sz="2000" i="1"/>
              <a:t> vanaf de datum van de netstudie en vóór wanneer aan de PV-verplichting moet worden voldaan, kan het minimaal te installeren vermogen aan zonnepanelen in kader van de verplichting niet beperken.</a:t>
            </a:r>
          </a:p>
          <a:p>
            <a:pPr lvl="1"/>
            <a:endParaRPr lang="nl-BE">
              <a:highlight>
                <a:srgbClr val="FFFF00"/>
              </a:highlight>
            </a:endParaRPr>
          </a:p>
          <a:p>
            <a:pPr lvl="1"/>
            <a:endParaRPr lang="nl-BE">
              <a:highlight>
                <a:srgbClr val="FFFF00"/>
              </a:highlight>
            </a:endParaRPr>
          </a:p>
          <a:p>
            <a:endParaRPr lang="nl-BE"/>
          </a:p>
          <a:p>
            <a:endParaRPr lang="nl-BE"/>
          </a:p>
        </p:txBody>
      </p:sp>
      <p:sp>
        <p:nvSpPr>
          <p:cNvPr id="4" name="Tijdelijke aanduiding voor dianummer 3">
            <a:extLst>
              <a:ext uri="{FF2B5EF4-FFF2-40B4-BE49-F238E27FC236}">
                <a16:creationId xmlns:a16="http://schemas.microsoft.com/office/drawing/2014/main" id="{DC139265-63A8-7F44-0AA6-0E93FCAF2E77}"/>
              </a:ext>
            </a:extLst>
          </p:cNvPr>
          <p:cNvSpPr>
            <a:spLocks noGrp="1"/>
          </p:cNvSpPr>
          <p:nvPr>
            <p:ph type="sldNum" sz="quarter" idx="12"/>
          </p:nvPr>
        </p:nvSpPr>
        <p:spPr/>
        <p:txBody>
          <a:bodyPr/>
          <a:lstStyle/>
          <a:p>
            <a:fld id="{BFB0EECF-4D25-4C07-88E8-B20CA7AADF61}" type="slidenum">
              <a:rPr lang="nl-BE" smtClean="0"/>
              <a:t>40</a:t>
            </a:fld>
            <a:endParaRPr lang="nl-BE"/>
          </a:p>
        </p:txBody>
      </p:sp>
    </p:spTree>
    <p:extLst>
      <p:ext uri="{BB962C8B-B14F-4D97-AF65-F5344CB8AC3E}">
        <p14:creationId xmlns:p14="http://schemas.microsoft.com/office/powerpoint/2010/main" val="3855010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B3817-04EE-285A-3016-E929FE414129}"/>
              </a:ext>
            </a:extLst>
          </p:cNvPr>
          <p:cNvSpPr>
            <a:spLocks noGrp="1"/>
          </p:cNvSpPr>
          <p:nvPr>
            <p:ph type="title"/>
          </p:nvPr>
        </p:nvSpPr>
        <p:spPr/>
        <p:txBody>
          <a:bodyPr/>
          <a:lstStyle/>
          <a:p>
            <a:r>
              <a:rPr lang="nl-BE"/>
              <a:t>VB. Aftopping netstudie</a:t>
            </a:r>
          </a:p>
        </p:txBody>
      </p:sp>
      <p:sp>
        <p:nvSpPr>
          <p:cNvPr id="4" name="Tijdelijke aanduiding voor inhoud 3">
            <a:extLst>
              <a:ext uri="{FF2B5EF4-FFF2-40B4-BE49-F238E27FC236}">
                <a16:creationId xmlns:a16="http://schemas.microsoft.com/office/drawing/2014/main" id="{FC0EE483-022E-DB29-C1CD-69F8D65A0C07}"/>
              </a:ext>
            </a:extLst>
          </p:cNvPr>
          <p:cNvSpPr>
            <a:spLocks noGrp="1"/>
          </p:cNvSpPr>
          <p:nvPr>
            <p:ph sz="half" idx="11"/>
          </p:nvPr>
        </p:nvSpPr>
        <p:spPr>
          <a:xfrm>
            <a:off x="4655841" y="1484784"/>
            <a:ext cx="7056784" cy="5037474"/>
          </a:xfrm>
        </p:spPr>
        <p:txBody>
          <a:bodyPr/>
          <a:lstStyle/>
          <a:p>
            <a:r>
              <a:rPr lang="nl-BE" b="1"/>
              <a:t>Aftopping netstudie: </a:t>
            </a:r>
          </a:p>
          <a:p>
            <a:pPr lvl="1"/>
            <a:r>
              <a:rPr lang="nl-BE"/>
              <a:t>Netstudie vermeldt maximaal nog aansluitbaar injectievermogen van 130kW</a:t>
            </a:r>
          </a:p>
          <a:p>
            <a:pPr lvl="1"/>
            <a:r>
              <a:rPr lang="nl-BE"/>
              <a:t>130 </a:t>
            </a:r>
            <a:r>
              <a:rPr lang="nl-BE" dirty="0"/>
              <a:t>kW</a:t>
            </a:r>
            <a:r>
              <a:rPr lang="nl-BE"/>
              <a:t>/0,7 = 186 </a:t>
            </a:r>
            <a:r>
              <a:rPr lang="nl-BE" err="1"/>
              <a:t>kWp</a:t>
            </a:r>
            <a:r>
              <a:rPr lang="nl-BE"/>
              <a:t>. </a:t>
            </a:r>
          </a:p>
          <a:p>
            <a:pPr lvl="1"/>
            <a:endParaRPr lang="nl-BE"/>
          </a:p>
          <a:p>
            <a:pPr lvl="1"/>
            <a:endParaRPr lang="nl-BE" b="1"/>
          </a:p>
          <a:p>
            <a:pPr lvl="1"/>
            <a:endParaRPr lang="nl-BE" b="1"/>
          </a:p>
          <a:p>
            <a:endParaRPr lang="nl-BE" b="1"/>
          </a:p>
          <a:p>
            <a:endParaRPr lang="nl-BE"/>
          </a:p>
        </p:txBody>
      </p:sp>
      <p:sp>
        <p:nvSpPr>
          <p:cNvPr id="7" name="Tijdelijke aanduiding voor inhoud 6">
            <a:extLst>
              <a:ext uri="{FF2B5EF4-FFF2-40B4-BE49-F238E27FC236}">
                <a16:creationId xmlns:a16="http://schemas.microsoft.com/office/drawing/2014/main" id="{E24333D9-DD76-CF6F-2E90-EAF173F993B4}"/>
              </a:ext>
            </a:extLst>
          </p:cNvPr>
          <p:cNvSpPr>
            <a:spLocks noGrp="1"/>
          </p:cNvSpPr>
          <p:nvPr>
            <p:ph sz="half" idx="10"/>
          </p:nvPr>
        </p:nvSpPr>
        <p:spPr>
          <a:xfrm>
            <a:off x="838197" y="1484784"/>
            <a:ext cx="3312368" cy="5037474"/>
          </a:xfrm>
        </p:spPr>
        <p:txBody>
          <a:bodyPr/>
          <a:lstStyle/>
          <a:p>
            <a:r>
              <a:rPr lang="nl-BE"/>
              <a:t>Op het afnamepunt</a:t>
            </a:r>
          </a:p>
          <a:p>
            <a:endParaRPr lang="nl-BE"/>
          </a:p>
          <a:p>
            <a:endParaRPr lang="nl-BE"/>
          </a:p>
          <a:p>
            <a:endParaRPr lang="nl-BE"/>
          </a:p>
          <a:p>
            <a:endParaRPr lang="nl-BE"/>
          </a:p>
          <a:p>
            <a:endParaRPr lang="nl-BE"/>
          </a:p>
          <a:p>
            <a:endParaRPr lang="nl-BE"/>
          </a:p>
          <a:p>
            <a:endParaRPr lang="nl-BE"/>
          </a:p>
          <a:p>
            <a:endParaRPr lang="nl-BE"/>
          </a:p>
          <a:p>
            <a:endParaRPr lang="nl-BE"/>
          </a:p>
          <a:p>
            <a:endParaRPr lang="nl-BE" b="1"/>
          </a:p>
        </p:txBody>
      </p:sp>
      <p:sp>
        <p:nvSpPr>
          <p:cNvPr id="3" name="Tijdelijke aanduiding voor dianummer 2">
            <a:extLst>
              <a:ext uri="{FF2B5EF4-FFF2-40B4-BE49-F238E27FC236}">
                <a16:creationId xmlns:a16="http://schemas.microsoft.com/office/drawing/2014/main" id="{30A0649A-33C1-64FF-12A8-D276E1CD5B12}"/>
              </a:ext>
            </a:extLst>
          </p:cNvPr>
          <p:cNvSpPr>
            <a:spLocks noGrp="1"/>
          </p:cNvSpPr>
          <p:nvPr>
            <p:ph type="sldNum" sz="quarter" idx="13"/>
          </p:nvPr>
        </p:nvSpPr>
        <p:spPr/>
        <p:txBody>
          <a:bodyPr/>
          <a:lstStyle/>
          <a:p>
            <a:fld id="{BFB0EECF-4D25-4C07-88E8-B20CA7AADF61}" type="slidenum">
              <a:rPr lang="nl-BE" smtClean="0"/>
              <a:t>41</a:t>
            </a:fld>
            <a:endParaRPr lang="nl-BE"/>
          </a:p>
        </p:txBody>
      </p:sp>
      <p:pic>
        <p:nvPicPr>
          <p:cNvPr id="10" name="Afbeelding 9">
            <a:extLst>
              <a:ext uri="{FF2B5EF4-FFF2-40B4-BE49-F238E27FC236}">
                <a16:creationId xmlns:a16="http://schemas.microsoft.com/office/drawing/2014/main" id="{4D1CEB79-FA8F-A5F4-658F-625E469E7C12}"/>
              </a:ext>
            </a:extLst>
          </p:cNvPr>
          <p:cNvPicPr>
            <a:picLocks noChangeAspect="1"/>
          </p:cNvPicPr>
          <p:nvPr/>
        </p:nvPicPr>
        <p:blipFill>
          <a:blip r:embed="rId3"/>
          <a:stretch>
            <a:fillRect/>
          </a:stretch>
        </p:blipFill>
        <p:spPr>
          <a:xfrm>
            <a:off x="897090" y="1976198"/>
            <a:ext cx="3194581" cy="1133954"/>
          </a:xfrm>
          <a:prstGeom prst="rect">
            <a:avLst/>
          </a:prstGeom>
        </p:spPr>
      </p:pic>
      <p:pic>
        <p:nvPicPr>
          <p:cNvPr id="12" name="Afbeelding 11">
            <a:extLst>
              <a:ext uri="{FF2B5EF4-FFF2-40B4-BE49-F238E27FC236}">
                <a16:creationId xmlns:a16="http://schemas.microsoft.com/office/drawing/2014/main" id="{01B12370-3F5C-1B35-E18B-929657A89FE7}"/>
              </a:ext>
            </a:extLst>
          </p:cNvPr>
          <p:cNvPicPr>
            <a:picLocks noChangeAspect="1"/>
          </p:cNvPicPr>
          <p:nvPr/>
        </p:nvPicPr>
        <p:blipFill>
          <a:blip r:embed="rId4"/>
          <a:stretch>
            <a:fillRect/>
          </a:stretch>
        </p:blipFill>
        <p:spPr>
          <a:xfrm>
            <a:off x="4655840" y="3185639"/>
            <a:ext cx="5554959" cy="938685"/>
          </a:xfrm>
          <a:prstGeom prst="rect">
            <a:avLst/>
          </a:prstGeom>
        </p:spPr>
      </p:pic>
      <p:pic>
        <p:nvPicPr>
          <p:cNvPr id="16" name="Afbeelding 15">
            <a:extLst>
              <a:ext uri="{FF2B5EF4-FFF2-40B4-BE49-F238E27FC236}">
                <a16:creationId xmlns:a16="http://schemas.microsoft.com/office/drawing/2014/main" id="{7FDCF949-78C7-B7FC-A799-E1D0640744B4}"/>
              </a:ext>
            </a:extLst>
          </p:cNvPr>
          <p:cNvPicPr>
            <a:picLocks noChangeAspect="1"/>
          </p:cNvPicPr>
          <p:nvPr/>
        </p:nvPicPr>
        <p:blipFill>
          <a:blip r:embed="rId5"/>
          <a:stretch>
            <a:fillRect/>
          </a:stretch>
        </p:blipFill>
        <p:spPr>
          <a:xfrm>
            <a:off x="4655840" y="4262605"/>
            <a:ext cx="7269457" cy="1110611"/>
          </a:xfrm>
          <a:prstGeom prst="rect">
            <a:avLst/>
          </a:prstGeom>
        </p:spPr>
      </p:pic>
    </p:spTree>
    <p:extLst>
      <p:ext uri="{BB962C8B-B14F-4D97-AF65-F5344CB8AC3E}">
        <p14:creationId xmlns:p14="http://schemas.microsoft.com/office/powerpoint/2010/main" val="1134313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0BEE9-AAE6-3AD3-0AD3-0C6B6CC38104}"/>
              </a:ext>
            </a:extLst>
          </p:cNvPr>
          <p:cNvSpPr>
            <a:spLocks noGrp="1"/>
          </p:cNvSpPr>
          <p:nvPr>
            <p:ph type="title"/>
          </p:nvPr>
        </p:nvSpPr>
        <p:spPr>
          <a:xfrm>
            <a:off x="838199" y="4053922"/>
            <a:ext cx="10515601" cy="936104"/>
          </a:xfrm>
        </p:spPr>
        <p:txBody>
          <a:bodyPr>
            <a:normAutofit fontScale="90000"/>
          </a:bodyPr>
          <a:lstStyle/>
          <a:p>
            <a:r>
              <a:rPr lang="nl-BE" dirty="0"/>
              <a:t>EVEN PAUZE</a:t>
            </a:r>
            <a:br>
              <a:rPr lang="nl-BE" dirty="0"/>
            </a:br>
            <a:endParaRPr lang="nl-BE" dirty="0"/>
          </a:p>
        </p:txBody>
      </p:sp>
      <p:pic>
        <p:nvPicPr>
          <p:cNvPr id="9" name="Afbeelding 8" descr="Afbeelding met nachtelijke hemel&#10;&#10;Automatisch gegenereerde beschrijving">
            <a:extLst>
              <a:ext uri="{FF2B5EF4-FFF2-40B4-BE49-F238E27FC236}">
                <a16:creationId xmlns:a16="http://schemas.microsoft.com/office/drawing/2014/main" id="{54E85162-759A-59B2-4A8B-40D204BA4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4" y="1268760"/>
            <a:ext cx="2448272" cy="2448272"/>
          </a:xfrm>
          <a:prstGeom prst="rect">
            <a:avLst/>
          </a:prstGeom>
          <a:noFill/>
        </p:spPr>
      </p:pic>
      <p:sp>
        <p:nvSpPr>
          <p:cNvPr id="3" name="Tijdelijke aanduiding voor dianummer 2">
            <a:extLst>
              <a:ext uri="{FF2B5EF4-FFF2-40B4-BE49-F238E27FC236}">
                <a16:creationId xmlns:a16="http://schemas.microsoft.com/office/drawing/2014/main" id="{2CDDE92A-48D9-5644-E3B1-0C432F6A2F32}"/>
              </a:ext>
            </a:extLst>
          </p:cNvPr>
          <p:cNvSpPr>
            <a:spLocks noGrp="1"/>
          </p:cNvSpPr>
          <p:nvPr>
            <p:ph type="sldNum" sz="quarter" idx="12"/>
          </p:nvPr>
        </p:nvSpPr>
        <p:spPr/>
        <p:txBody>
          <a:bodyPr/>
          <a:lstStyle/>
          <a:p>
            <a:fld id="{BFB0EECF-4D25-4C07-88E8-B20CA7AADF61}" type="slidenum">
              <a:rPr lang="nl-BE" smtClean="0"/>
              <a:t>42</a:t>
            </a:fld>
            <a:endParaRPr lang="nl-BE"/>
          </a:p>
        </p:txBody>
      </p:sp>
    </p:spTree>
    <p:extLst>
      <p:ext uri="{BB962C8B-B14F-4D97-AF65-F5344CB8AC3E}">
        <p14:creationId xmlns:p14="http://schemas.microsoft.com/office/powerpoint/2010/main" val="500918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Stappenplan II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188517131"/>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A994F03B-11BB-AC00-3223-5AB7B70BEC3A}"/>
              </a:ext>
            </a:extLst>
          </p:cNvPr>
          <p:cNvSpPr>
            <a:spLocks noGrp="1"/>
          </p:cNvSpPr>
          <p:nvPr>
            <p:ph type="sldNum" sz="quarter" idx="12"/>
          </p:nvPr>
        </p:nvSpPr>
        <p:spPr/>
        <p:txBody>
          <a:bodyPr/>
          <a:lstStyle/>
          <a:p>
            <a:fld id="{BFB0EECF-4D25-4C07-88E8-B20CA7AADF61}" type="slidenum">
              <a:rPr lang="nl-BE" smtClean="0"/>
              <a:t>43</a:t>
            </a:fld>
            <a:endParaRPr lang="nl-BE"/>
          </a:p>
        </p:txBody>
      </p:sp>
      <p:pic>
        <p:nvPicPr>
          <p:cNvPr id="5" name="Afbeelding 4">
            <a:extLst>
              <a:ext uri="{FF2B5EF4-FFF2-40B4-BE49-F238E27FC236}">
                <a16:creationId xmlns:a16="http://schemas.microsoft.com/office/drawing/2014/main" id="{310FA51B-527D-5E4D-CBA6-44009F7A7117}"/>
              </a:ext>
            </a:extLst>
          </p:cNvPr>
          <p:cNvPicPr>
            <a:picLocks noChangeAspect="1"/>
          </p:cNvPicPr>
          <p:nvPr/>
        </p:nvPicPr>
        <p:blipFill rotWithShape="1">
          <a:blip r:embed="rId8"/>
          <a:srcRect l="6032" t="5380" r="4659" b="11346"/>
          <a:stretch/>
        </p:blipFill>
        <p:spPr>
          <a:xfrm>
            <a:off x="4045118" y="4097338"/>
            <a:ext cx="4565480" cy="2394544"/>
          </a:xfrm>
          <a:prstGeom prst="rect">
            <a:avLst/>
          </a:prstGeom>
          <a:noFill/>
        </p:spPr>
      </p:pic>
    </p:spTree>
    <p:extLst>
      <p:ext uri="{BB962C8B-B14F-4D97-AF65-F5344CB8AC3E}">
        <p14:creationId xmlns:p14="http://schemas.microsoft.com/office/powerpoint/2010/main" val="1238865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CD998-E9AE-3C9B-BEA3-009489E206FE}"/>
              </a:ext>
            </a:extLst>
          </p:cNvPr>
          <p:cNvSpPr>
            <a:spLocks noGrp="1"/>
          </p:cNvSpPr>
          <p:nvPr>
            <p:ph type="title"/>
          </p:nvPr>
        </p:nvSpPr>
        <p:spPr>
          <a:xfrm>
            <a:off x="838200" y="47631"/>
            <a:ext cx="10515601" cy="936104"/>
          </a:xfrm>
        </p:spPr>
        <p:txBody>
          <a:bodyPr>
            <a:normAutofit/>
          </a:bodyPr>
          <a:lstStyle/>
          <a:p>
            <a:r>
              <a:rPr lang="nl-BE" sz="4400"/>
              <a:t>Voorwaarden per optie</a:t>
            </a:r>
          </a:p>
        </p:txBody>
      </p:sp>
      <p:sp>
        <p:nvSpPr>
          <p:cNvPr id="4" name="Tijdelijke aanduiding voor dianummer 3">
            <a:extLst>
              <a:ext uri="{FF2B5EF4-FFF2-40B4-BE49-F238E27FC236}">
                <a16:creationId xmlns:a16="http://schemas.microsoft.com/office/drawing/2014/main" id="{FD455078-F305-822C-87B8-AF5239D5B4F2}"/>
              </a:ext>
            </a:extLst>
          </p:cNvPr>
          <p:cNvSpPr>
            <a:spLocks noGrp="1"/>
          </p:cNvSpPr>
          <p:nvPr>
            <p:ph type="sldNum" sz="quarter" idx="12"/>
          </p:nvPr>
        </p:nvSpPr>
        <p:spPr>
          <a:xfrm>
            <a:off x="9192344" y="6309320"/>
            <a:ext cx="2743200" cy="365125"/>
          </a:xfrm>
        </p:spPr>
        <p:txBody>
          <a:bodyPr anchor="ctr">
            <a:normAutofit/>
          </a:bodyPr>
          <a:lstStyle/>
          <a:p>
            <a:pPr>
              <a:spcAft>
                <a:spcPts val="600"/>
              </a:spcAft>
            </a:pPr>
            <a:fld id="{BFB0EECF-4D25-4C07-88E8-B20CA7AADF61}" type="slidenum">
              <a:rPr lang="nl-BE" smtClean="0"/>
              <a:pPr>
                <a:spcAft>
                  <a:spcPts val="600"/>
                </a:spcAft>
              </a:pPr>
              <a:t>44</a:t>
            </a:fld>
            <a:endParaRPr lang="nl-BE"/>
          </a:p>
        </p:txBody>
      </p:sp>
      <p:graphicFrame>
        <p:nvGraphicFramePr>
          <p:cNvPr id="10" name="Object 9">
            <a:extLst>
              <a:ext uri="{FF2B5EF4-FFF2-40B4-BE49-F238E27FC236}">
                <a16:creationId xmlns:a16="http://schemas.microsoft.com/office/drawing/2014/main" id="{29B9DAF4-7963-CEDC-D9E2-1E041D7D84B7}"/>
              </a:ext>
            </a:extLst>
          </p:cNvPr>
          <p:cNvGraphicFramePr>
            <a:graphicFrameLocks noChangeAspect="1"/>
          </p:cNvGraphicFramePr>
          <p:nvPr>
            <p:extLst>
              <p:ext uri="{D42A27DB-BD31-4B8C-83A1-F6EECF244321}">
                <p14:modId xmlns:p14="http://schemas.microsoft.com/office/powerpoint/2010/main" val="1905574398"/>
              </p:ext>
            </p:extLst>
          </p:nvPr>
        </p:nvGraphicFramePr>
        <p:xfrm>
          <a:off x="729954" y="487430"/>
          <a:ext cx="10732091" cy="6187015"/>
        </p:xfrm>
        <a:graphic>
          <a:graphicData uri="http://schemas.openxmlformats.org/presentationml/2006/ole">
            <mc:AlternateContent xmlns:mc="http://schemas.openxmlformats.org/markup-compatibility/2006">
              <mc:Choice xmlns:v="urn:schemas-microsoft-com:vml" Requires="v">
                <p:oleObj name="Worksheet" r:id="rId3" imgW="11455351" imgH="6604175" progId="Excel.Sheet.12">
                  <p:embed/>
                </p:oleObj>
              </mc:Choice>
              <mc:Fallback>
                <p:oleObj name="Worksheet" r:id="rId3" imgW="11455351" imgH="6604175" progId="Excel.Sheet.12">
                  <p:embed/>
                  <p:pic>
                    <p:nvPicPr>
                      <p:cNvPr id="10" name="Object 9">
                        <a:extLst>
                          <a:ext uri="{FF2B5EF4-FFF2-40B4-BE49-F238E27FC236}">
                            <a16:creationId xmlns:a16="http://schemas.microsoft.com/office/drawing/2014/main" id="{29B9DAF4-7963-CEDC-D9E2-1E041D7D84B7}"/>
                          </a:ext>
                        </a:extLst>
                      </p:cNvPr>
                      <p:cNvPicPr/>
                      <p:nvPr/>
                    </p:nvPicPr>
                    <p:blipFill>
                      <a:blip r:embed="rId4"/>
                      <a:stretch>
                        <a:fillRect/>
                      </a:stretch>
                    </p:blipFill>
                    <p:spPr>
                      <a:xfrm>
                        <a:off x="729954" y="487430"/>
                        <a:ext cx="10732091" cy="6187015"/>
                      </a:xfrm>
                      <a:prstGeom prst="rect">
                        <a:avLst/>
                      </a:prstGeom>
                    </p:spPr>
                  </p:pic>
                </p:oleObj>
              </mc:Fallback>
            </mc:AlternateContent>
          </a:graphicData>
        </a:graphic>
      </p:graphicFrame>
    </p:spTree>
    <p:extLst>
      <p:ext uri="{BB962C8B-B14F-4D97-AF65-F5344CB8AC3E}">
        <p14:creationId xmlns:p14="http://schemas.microsoft.com/office/powerpoint/2010/main" val="4078503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32E66-7D73-184D-8063-2B62A8C0AEF7}"/>
              </a:ext>
            </a:extLst>
          </p:cNvPr>
          <p:cNvSpPr>
            <a:spLocks noGrp="1"/>
          </p:cNvSpPr>
          <p:nvPr>
            <p:ph type="title"/>
          </p:nvPr>
        </p:nvSpPr>
        <p:spPr/>
        <p:txBody>
          <a:bodyPr/>
          <a:lstStyle/>
          <a:p>
            <a:r>
              <a:rPr lang="nl-BE"/>
              <a:t>Piekvermogen PV </a:t>
            </a:r>
            <a:r>
              <a:rPr lang="nl-BE">
                <a:sym typeface="Wingdings" panose="05000000000000000000" pitchFamily="2" charset="2"/>
              </a:rPr>
              <a:t> </a:t>
            </a:r>
            <a:br>
              <a:rPr lang="nl-BE">
                <a:sym typeface="Wingdings" panose="05000000000000000000" pitchFamily="2" charset="2"/>
              </a:rPr>
            </a:br>
            <a:r>
              <a:rPr lang="nl-BE"/>
              <a:t>nominaal vermogen wind en bio-WKK </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2BF390FA-CF0A-6EEE-1CD3-374C4577C47B}"/>
                  </a:ext>
                </a:extLst>
              </p:cNvPr>
              <p:cNvSpPr>
                <a:spLocks noGrp="1"/>
              </p:cNvSpPr>
              <p:nvPr>
                <p:ph sz="half" idx="10"/>
              </p:nvPr>
            </p:nvSpPr>
            <p:spPr>
              <a:xfrm>
                <a:off x="0" y="1484784"/>
                <a:ext cx="12192000" cy="5037474"/>
              </a:xfrm>
            </p:spPr>
            <p:txBody>
              <a:bodyPr/>
              <a:lstStyle/>
              <a:p>
                <a:pPr indent="0">
                  <a:buNone/>
                </a:pPr>
                <a:endParaRPr lang="nl-BE" sz="2800" b="0" i="1">
                  <a:latin typeface="Cambria Math" panose="02040503050406030204" pitchFamily="18" charset="0"/>
                </a:endParaRPr>
              </a:p>
              <a:p>
                <a:pPr indent="0">
                  <a:buNone/>
                </a:pPr>
                <a:endParaRPr lang="nl-BE" sz="2800" i="1">
                  <a:latin typeface="Cambria Math" panose="02040503050406030204" pitchFamily="18" charset="0"/>
                </a:endParaRPr>
              </a:p>
              <a:p>
                <a:pPr indent="0">
                  <a:buNone/>
                </a:pPr>
                <a14:m>
                  <m:oMathPara xmlns:m="http://schemas.openxmlformats.org/officeDocument/2006/math">
                    <m:oMathParaPr>
                      <m:jc m:val="centerGroup"/>
                    </m:oMathParaPr>
                    <m:oMath xmlns:m="http://schemas.openxmlformats.org/officeDocument/2006/math">
                      <m:r>
                        <a:rPr lang="nl-BE" sz="2800" i="1">
                          <a:latin typeface="Cambria Math" panose="02040503050406030204" pitchFamily="18" charset="0"/>
                        </a:rPr>
                        <m:t>𝑁𝑜𝑚𝑖𝑛𝑎𝑎𝑙</m:t>
                      </m:r>
                      <m:r>
                        <a:rPr lang="nl-BE" sz="2800" i="1">
                          <a:latin typeface="Cambria Math" panose="02040503050406030204" pitchFamily="18" charset="0"/>
                        </a:rPr>
                        <m:t> </m:t>
                      </m:r>
                      <m:r>
                        <a:rPr lang="nl-BE" sz="2800" i="1">
                          <a:latin typeface="Cambria Math" panose="02040503050406030204" pitchFamily="18" charset="0"/>
                        </a:rPr>
                        <m:t>𝑣𝑒𝑟𝑚𝑜𝑔𝑒𝑛</m:t>
                      </m:r>
                      <m:r>
                        <a:rPr lang="nl-BE" sz="2800" i="1">
                          <a:latin typeface="Cambria Math" panose="02040503050406030204" pitchFamily="18" charset="0"/>
                        </a:rPr>
                        <m:t> </m:t>
                      </m:r>
                      <m:r>
                        <a:rPr lang="nl-BE" sz="2800" i="1">
                          <a:latin typeface="Cambria Math" panose="02040503050406030204" pitchFamily="18" charset="0"/>
                        </a:rPr>
                        <m:t>𝑤𝑖𝑛𝑑</m:t>
                      </m:r>
                      <m:r>
                        <a:rPr lang="nl-BE" sz="2800" i="1">
                          <a:latin typeface="Cambria Math" panose="02040503050406030204" pitchFamily="18" charset="0"/>
                        </a:rPr>
                        <m:t>=</m:t>
                      </m:r>
                      <m:f>
                        <m:fPr>
                          <m:ctrlPr>
                            <a:rPr lang="nl-BE" sz="2800" i="1">
                              <a:latin typeface="Cambria Math" panose="02040503050406030204" pitchFamily="18" charset="0"/>
                            </a:rPr>
                          </m:ctrlPr>
                        </m:fPr>
                        <m:num>
                          <m:r>
                            <a:rPr lang="nl-BE" sz="2800" i="1">
                              <a:latin typeface="Cambria Math" panose="02040503050406030204" pitchFamily="18" charset="0"/>
                            </a:rPr>
                            <m:t>𝑃𝑖𝑒𝑘𝑣𝑒𝑟𝑚𝑜𝑔𝑒𝑛</m:t>
                          </m:r>
                          <m:r>
                            <a:rPr lang="nl-BE" sz="2800" i="1">
                              <a:latin typeface="Cambria Math" panose="02040503050406030204" pitchFamily="18" charset="0"/>
                            </a:rPr>
                            <m:t> </m:t>
                          </m:r>
                          <m:r>
                            <a:rPr lang="nl-BE" sz="2800" i="1">
                              <a:latin typeface="Cambria Math" panose="02040503050406030204" pitchFamily="18" charset="0"/>
                            </a:rPr>
                            <m:t>𝑃𝑉</m:t>
                          </m:r>
                          <m:r>
                            <a:rPr lang="nl-BE" sz="2800" i="1">
                              <a:latin typeface="Cambria Math" panose="02040503050406030204" pitchFamily="18" charset="0"/>
                            </a:rPr>
                            <m:t> ∗</m:t>
                          </m:r>
                          <m:r>
                            <a:rPr lang="nl-BE" sz="2800" i="1">
                              <a:latin typeface="Cambria Math" panose="02040503050406030204" pitchFamily="18" charset="0"/>
                            </a:rPr>
                            <m:t>𝑑𝑟𝑎𝑎𝑖𝑢𝑟𝑒𝑛</m:t>
                          </m:r>
                          <m:r>
                            <a:rPr lang="nl-BE" sz="2800" i="1">
                              <a:latin typeface="Cambria Math" panose="02040503050406030204" pitchFamily="18" charset="0"/>
                            </a:rPr>
                            <m:t> </m:t>
                          </m:r>
                          <m:r>
                            <a:rPr lang="nl-BE" sz="2800" i="1">
                              <a:latin typeface="Cambria Math" panose="02040503050406030204" pitchFamily="18" charset="0"/>
                            </a:rPr>
                            <m:t>𝑃𝑉</m:t>
                          </m:r>
                          <m:r>
                            <a:rPr lang="nl-BE" sz="2800" i="1">
                              <a:latin typeface="Cambria Math" panose="02040503050406030204" pitchFamily="18" charset="0"/>
                            </a:rPr>
                            <m:t> </m:t>
                          </m:r>
                        </m:num>
                        <m:den>
                          <m:r>
                            <a:rPr lang="nl-BE" sz="2800" i="1">
                              <a:latin typeface="Cambria Math" panose="02040503050406030204" pitchFamily="18" charset="0"/>
                            </a:rPr>
                            <m:t>𝑑𝑟𝑎𝑎𝑖𝑢𝑟𝑒𝑛</m:t>
                          </m:r>
                          <m:r>
                            <a:rPr lang="nl-BE" sz="2800" i="1">
                              <a:latin typeface="Cambria Math" panose="02040503050406030204" pitchFamily="18" charset="0"/>
                            </a:rPr>
                            <m:t> </m:t>
                          </m:r>
                          <m:r>
                            <a:rPr lang="nl-BE" sz="2800" i="1">
                              <a:latin typeface="Cambria Math" panose="02040503050406030204" pitchFamily="18" charset="0"/>
                            </a:rPr>
                            <m:t>𝑤𝑖𝑛𝑑</m:t>
                          </m:r>
                        </m:den>
                      </m:f>
                    </m:oMath>
                  </m:oMathPara>
                </a14:m>
                <a:endParaRPr lang="nl-BE" sz="2800"/>
              </a:p>
              <a:p>
                <a:pPr indent="0">
                  <a:buNone/>
                </a:pPr>
                <a:endParaRPr lang="nl-BE" sz="2800"/>
              </a:p>
              <a:p>
                <a:pPr indent="0">
                  <a:buNone/>
                </a:pPr>
                <a14:m>
                  <m:oMathPara xmlns:m="http://schemas.openxmlformats.org/officeDocument/2006/math">
                    <m:oMathParaPr>
                      <m:jc m:val="centerGroup"/>
                    </m:oMathParaPr>
                    <m:oMath xmlns:m="http://schemas.openxmlformats.org/officeDocument/2006/math">
                      <m:r>
                        <a:rPr lang="nl-BE" sz="2800" i="1" smtClean="0">
                          <a:latin typeface="Cambria Math" panose="02040503050406030204" pitchFamily="18" charset="0"/>
                        </a:rPr>
                        <m:t>𝑁𝑜𝑚𝑖𝑛𝑎𝑎𝑙</m:t>
                      </m:r>
                      <m:r>
                        <a:rPr lang="nl-BE" sz="2800" i="1" smtClean="0">
                          <a:latin typeface="Cambria Math" panose="02040503050406030204" pitchFamily="18" charset="0"/>
                        </a:rPr>
                        <m:t> </m:t>
                      </m:r>
                      <m:r>
                        <a:rPr lang="nl-BE" sz="2800" i="1" smtClean="0">
                          <a:latin typeface="Cambria Math" panose="02040503050406030204" pitchFamily="18" charset="0"/>
                        </a:rPr>
                        <m:t>𝑣𝑒𝑟𝑚𝑜𝑔𝑒𝑛</m:t>
                      </m:r>
                      <m:r>
                        <a:rPr lang="nl-BE" sz="2800" i="1" smtClean="0">
                          <a:latin typeface="Cambria Math" panose="02040503050406030204" pitchFamily="18" charset="0"/>
                        </a:rPr>
                        <m:t> </m:t>
                      </m:r>
                      <m:r>
                        <a:rPr lang="nl-BE" sz="2800" b="0" i="1" smtClean="0">
                          <a:latin typeface="Cambria Math" panose="02040503050406030204" pitchFamily="18" charset="0"/>
                        </a:rPr>
                        <m:t>𝑏𝑖𝑜𝑊𝐾𝐾</m:t>
                      </m:r>
                      <m:r>
                        <a:rPr lang="nl-BE" sz="2800" i="1" smtClean="0">
                          <a:latin typeface="Cambria Math" panose="02040503050406030204" pitchFamily="18" charset="0"/>
                        </a:rPr>
                        <m:t>=</m:t>
                      </m:r>
                      <m:f>
                        <m:fPr>
                          <m:ctrlPr>
                            <a:rPr lang="nl-BE" sz="2800" i="1">
                              <a:latin typeface="Cambria Math" panose="02040503050406030204" pitchFamily="18" charset="0"/>
                            </a:rPr>
                          </m:ctrlPr>
                        </m:fPr>
                        <m:num>
                          <m:r>
                            <a:rPr lang="nl-BE" sz="2800" i="1">
                              <a:latin typeface="Cambria Math" panose="02040503050406030204" pitchFamily="18" charset="0"/>
                            </a:rPr>
                            <m:t>𝑃𝑖𝑒𝑘𝑣𝑒𝑟𝑚𝑜𝑔𝑒𝑛</m:t>
                          </m:r>
                          <m:r>
                            <a:rPr lang="nl-BE" sz="2800" i="1">
                              <a:latin typeface="Cambria Math" panose="02040503050406030204" pitchFamily="18" charset="0"/>
                            </a:rPr>
                            <m:t> </m:t>
                          </m:r>
                          <m:r>
                            <a:rPr lang="nl-BE" sz="2800" i="1">
                              <a:latin typeface="Cambria Math" panose="02040503050406030204" pitchFamily="18" charset="0"/>
                            </a:rPr>
                            <m:t>𝑃𝑉</m:t>
                          </m:r>
                          <m:r>
                            <a:rPr lang="nl-BE" sz="2800" i="1">
                              <a:latin typeface="Cambria Math" panose="02040503050406030204" pitchFamily="18" charset="0"/>
                            </a:rPr>
                            <m:t> ∗</m:t>
                          </m:r>
                          <m:r>
                            <a:rPr lang="nl-BE" sz="2800" i="1">
                              <a:latin typeface="Cambria Math" panose="02040503050406030204" pitchFamily="18" charset="0"/>
                            </a:rPr>
                            <m:t>𝑑𝑟𝑎𝑎𝑖𝑢𝑟𝑒𝑛</m:t>
                          </m:r>
                          <m:r>
                            <a:rPr lang="nl-BE" sz="2800" i="1">
                              <a:latin typeface="Cambria Math" panose="02040503050406030204" pitchFamily="18" charset="0"/>
                            </a:rPr>
                            <m:t> </m:t>
                          </m:r>
                          <m:r>
                            <a:rPr lang="nl-BE" sz="2800" i="1">
                              <a:latin typeface="Cambria Math" panose="02040503050406030204" pitchFamily="18" charset="0"/>
                            </a:rPr>
                            <m:t>𝑃𝑉</m:t>
                          </m:r>
                          <m:r>
                            <a:rPr lang="nl-BE" sz="2800" i="1">
                              <a:latin typeface="Cambria Math" panose="02040503050406030204" pitchFamily="18" charset="0"/>
                            </a:rPr>
                            <m:t> </m:t>
                          </m:r>
                        </m:num>
                        <m:den>
                          <m:r>
                            <a:rPr lang="nl-BE" sz="2800" i="1">
                              <a:latin typeface="Cambria Math" panose="02040503050406030204" pitchFamily="18" charset="0"/>
                            </a:rPr>
                            <m:t>𝑑𝑟𝑎𝑎𝑖𝑢𝑟𝑒𝑛</m:t>
                          </m:r>
                          <m:r>
                            <a:rPr lang="nl-BE" sz="2800" i="1">
                              <a:latin typeface="Cambria Math" panose="02040503050406030204" pitchFamily="18" charset="0"/>
                            </a:rPr>
                            <m:t> </m:t>
                          </m:r>
                          <m:r>
                            <a:rPr lang="nl-BE" sz="2800" b="0" i="1" smtClean="0">
                              <a:latin typeface="Cambria Math" panose="02040503050406030204" pitchFamily="18" charset="0"/>
                            </a:rPr>
                            <m:t>𝑏𝑖𝑜𝑊𝐾𝐾</m:t>
                          </m:r>
                        </m:den>
                      </m:f>
                    </m:oMath>
                  </m:oMathPara>
                </a14:m>
                <a:endParaRPr lang="nl-BE" sz="2800"/>
              </a:p>
              <a:p>
                <a:pPr indent="0">
                  <a:buNone/>
                </a:pPr>
                <a:endParaRPr lang="nl-BE" sz="2800"/>
              </a:p>
              <a:p>
                <a:pPr indent="0">
                  <a:buNone/>
                </a:pPr>
                <a14:m>
                  <m:oMathPara xmlns:m="http://schemas.openxmlformats.org/officeDocument/2006/math">
                    <m:oMathParaPr>
                      <m:jc m:val="centerGroup"/>
                    </m:oMathParaPr>
                    <m:oMath xmlns:m="http://schemas.openxmlformats.org/officeDocument/2006/math">
                      <m:r>
                        <a:rPr lang="nl-BE" sz="2800" i="1">
                          <a:latin typeface="Cambria Math" panose="02040503050406030204" pitchFamily="18" charset="0"/>
                        </a:rPr>
                        <m:t>𝐷𝑟𝑎𝑎𝑖𝑢𝑟𝑒𝑛</m:t>
                      </m:r>
                      <m:r>
                        <a:rPr lang="nl-BE" sz="2800" i="1">
                          <a:latin typeface="Cambria Math" panose="02040503050406030204" pitchFamily="18" charset="0"/>
                        </a:rPr>
                        <m:t> </m:t>
                      </m:r>
                      <m:r>
                        <a:rPr lang="nl-BE" sz="2800" i="1">
                          <a:latin typeface="Cambria Math" panose="02040503050406030204" pitchFamily="18" charset="0"/>
                        </a:rPr>
                        <m:t>𝑃𝑉</m:t>
                      </m:r>
                      <m:r>
                        <a:rPr lang="nl-BE" sz="2800" i="1">
                          <a:latin typeface="Cambria Math" panose="02040503050406030204" pitchFamily="18" charset="0"/>
                        </a:rPr>
                        <m:t>=900 </m:t>
                      </m:r>
                      <m:r>
                        <a:rPr lang="nl-BE" sz="2800" i="1">
                          <a:latin typeface="Cambria Math" panose="02040503050406030204" pitchFamily="18" charset="0"/>
                        </a:rPr>
                        <m:t>h</m:t>
                      </m:r>
                    </m:oMath>
                  </m:oMathPara>
                </a14:m>
                <a:endParaRPr lang="nl-BE" sz="2800"/>
              </a:p>
              <a:p>
                <a:pPr indent="0">
                  <a:buNone/>
                </a:pPr>
                <a14:m>
                  <m:oMathPara xmlns:m="http://schemas.openxmlformats.org/officeDocument/2006/math">
                    <m:oMathParaPr>
                      <m:jc m:val="centerGroup"/>
                    </m:oMathParaPr>
                    <m:oMath xmlns:m="http://schemas.openxmlformats.org/officeDocument/2006/math">
                      <m:r>
                        <a:rPr lang="nl-BE" sz="2800" b="0" i="1" smtClean="0">
                          <a:latin typeface="Cambria Math" panose="02040503050406030204" pitchFamily="18" charset="0"/>
                        </a:rPr>
                        <m:t>𝐷𝑟𝑎𝑎𝑖𝑢𝑟𝑒𝑛</m:t>
                      </m:r>
                      <m:r>
                        <a:rPr lang="nl-BE" sz="2800" b="0" i="1" smtClean="0">
                          <a:latin typeface="Cambria Math" panose="02040503050406030204" pitchFamily="18" charset="0"/>
                        </a:rPr>
                        <m:t> </m:t>
                      </m:r>
                      <m:r>
                        <a:rPr lang="nl-BE" sz="2800" b="0" i="1" smtClean="0">
                          <a:latin typeface="Cambria Math" panose="02040503050406030204" pitchFamily="18" charset="0"/>
                        </a:rPr>
                        <m:t>𝑤𝑖𝑛𝑑</m:t>
                      </m:r>
                      <m:r>
                        <a:rPr lang="nl-BE" sz="2800" i="1" smtClean="0">
                          <a:latin typeface="Cambria Math" panose="02040503050406030204" pitchFamily="18" charset="0"/>
                        </a:rPr>
                        <m:t>=</m:t>
                      </m:r>
                      <m:r>
                        <a:rPr lang="nl-BE" sz="2800" b="0" i="1" smtClean="0">
                          <a:latin typeface="Cambria Math" panose="02040503050406030204" pitchFamily="18" charset="0"/>
                        </a:rPr>
                        <m:t>2610 </m:t>
                      </m:r>
                      <m:r>
                        <a:rPr lang="nl-BE" sz="2800" b="0" i="1" smtClean="0">
                          <a:latin typeface="Cambria Math" panose="02040503050406030204" pitchFamily="18" charset="0"/>
                        </a:rPr>
                        <m:t>h</m:t>
                      </m:r>
                    </m:oMath>
                  </m:oMathPara>
                </a14:m>
                <a:endParaRPr lang="nl-BE" sz="2800" b="0"/>
              </a:p>
              <a:p>
                <a:pPr indent="0">
                  <a:buNone/>
                </a:pPr>
                <a14:m>
                  <m:oMathPara xmlns:m="http://schemas.openxmlformats.org/officeDocument/2006/math">
                    <m:oMathParaPr>
                      <m:jc m:val="centerGroup"/>
                    </m:oMathParaPr>
                    <m:oMath xmlns:m="http://schemas.openxmlformats.org/officeDocument/2006/math">
                      <m:r>
                        <a:rPr lang="nl-BE" sz="2800" b="0" i="1" smtClean="0">
                          <a:latin typeface="Cambria Math" panose="02040503050406030204" pitchFamily="18" charset="0"/>
                        </a:rPr>
                        <m:t>𝐷𝑟𝑎𝑎𝑖𝑢𝑟𝑒𝑛</m:t>
                      </m:r>
                      <m:r>
                        <a:rPr lang="nl-BE" sz="2800" b="0" i="1" smtClean="0">
                          <a:latin typeface="Cambria Math" panose="02040503050406030204" pitchFamily="18" charset="0"/>
                        </a:rPr>
                        <m:t> </m:t>
                      </m:r>
                      <m:r>
                        <a:rPr lang="nl-BE" sz="2800" b="0" i="1" smtClean="0">
                          <a:latin typeface="Cambria Math" panose="02040503050406030204" pitchFamily="18" charset="0"/>
                        </a:rPr>
                        <m:t>𝑏𝑖𝑜𝑊𝐾𝐾</m:t>
                      </m:r>
                      <m:r>
                        <a:rPr lang="nl-BE" sz="2800" i="1" smtClean="0">
                          <a:latin typeface="Cambria Math" panose="02040503050406030204" pitchFamily="18" charset="0"/>
                        </a:rPr>
                        <m:t>=</m:t>
                      </m:r>
                      <m:r>
                        <a:rPr lang="nl-BE" sz="2800" b="0" i="1" smtClean="0">
                          <a:latin typeface="Cambria Math" panose="02040503050406030204" pitchFamily="18" charset="0"/>
                        </a:rPr>
                        <m:t>8150 </m:t>
                      </m:r>
                      <m:r>
                        <a:rPr lang="nl-BE" sz="2800" b="0" i="1" smtClean="0">
                          <a:latin typeface="Cambria Math" panose="02040503050406030204" pitchFamily="18" charset="0"/>
                        </a:rPr>
                        <m:t>h</m:t>
                      </m:r>
                    </m:oMath>
                  </m:oMathPara>
                </a14:m>
                <a:endParaRPr lang="nl-BE" sz="2800" b="0"/>
              </a:p>
              <a:p>
                <a:pPr indent="0">
                  <a:buNone/>
                </a:pPr>
                <a:endParaRPr lang="nl-BE" b="0"/>
              </a:p>
              <a:p>
                <a:pPr indent="0">
                  <a:buNone/>
                </a:pPr>
                <a:endParaRPr lang="nl-BE"/>
              </a:p>
              <a:p>
                <a:pPr indent="0">
                  <a:buNone/>
                </a:pPr>
                <a:endParaRPr lang="nl-BE"/>
              </a:p>
            </p:txBody>
          </p:sp>
        </mc:Choice>
        <mc:Fallback xmlns="">
          <p:sp>
            <p:nvSpPr>
              <p:cNvPr id="3" name="Tijdelijke aanduiding voor inhoud 2">
                <a:extLst>
                  <a:ext uri="{FF2B5EF4-FFF2-40B4-BE49-F238E27FC236}">
                    <a16:creationId xmlns:a16="http://schemas.microsoft.com/office/drawing/2014/main" id="{2BF390FA-CF0A-6EEE-1CD3-374C4577C47B}"/>
                  </a:ext>
                </a:extLst>
              </p:cNvPr>
              <p:cNvSpPr>
                <a:spLocks noGrp="1" noRot="1" noChangeAspect="1" noMove="1" noResize="1" noEditPoints="1" noAdjustHandles="1" noChangeArrowheads="1" noChangeShapeType="1" noTextEdit="1"/>
              </p:cNvSpPr>
              <p:nvPr>
                <p:ph sz="half" idx="10"/>
              </p:nvPr>
            </p:nvSpPr>
            <p:spPr>
              <a:xfrm>
                <a:off x="0" y="1484784"/>
                <a:ext cx="12192000" cy="5037474"/>
              </a:xfrm>
              <a:blipFill>
                <a:blip r:embed="rId2"/>
                <a:stretch>
                  <a:fillRect/>
                </a:stretch>
              </a:blipFill>
            </p:spPr>
            <p:txBody>
              <a:bodyPr/>
              <a:lstStyle/>
              <a:p>
                <a:r>
                  <a:rPr lang="nl-BE">
                    <a:noFill/>
                  </a:rPr>
                  <a:t> </a:t>
                </a:r>
              </a:p>
            </p:txBody>
          </p:sp>
        </mc:Fallback>
      </mc:AlternateContent>
      <p:sp>
        <p:nvSpPr>
          <p:cNvPr id="4" name="Tijdelijke aanduiding voor dianummer 3">
            <a:extLst>
              <a:ext uri="{FF2B5EF4-FFF2-40B4-BE49-F238E27FC236}">
                <a16:creationId xmlns:a16="http://schemas.microsoft.com/office/drawing/2014/main" id="{C575D32F-43D9-C4A6-322A-89E0DAF716F5}"/>
              </a:ext>
            </a:extLst>
          </p:cNvPr>
          <p:cNvSpPr>
            <a:spLocks noGrp="1"/>
          </p:cNvSpPr>
          <p:nvPr>
            <p:ph type="sldNum" sz="quarter" idx="12"/>
          </p:nvPr>
        </p:nvSpPr>
        <p:spPr/>
        <p:txBody>
          <a:bodyPr/>
          <a:lstStyle/>
          <a:p>
            <a:fld id="{BFB0EECF-4D25-4C07-88E8-B20CA7AADF61}" type="slidenum">
              <a:rPr lang="nl-BE" smtClean="0"/>
              <a:t>45</a:t>
            </a:fld>
            <a:endParaRPr lang="nl-BE"/>
          </a:p>
        </p:txBody>
      </p:sp>
    </p:spTree>
    <p:extLst>
      <p:ext uri="{BB962C8B-B14F-4D97-AF65-F5344CB8AC3E}">
        <p14:creationId xmlns:p14="http://schemas.microsoft.com/office/powerpoint/2010/main" val="3627148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862AB-4A0A-FFFD-04A7-FFBA166414C4}"/>
              </a:ext>
            </a:extLst>
          </p:cNvPr>
          <p:cNvSpPr>
            <a:spLocks noGrp="1"/>
          </p:cNvSpPr>
          <p:nvPr>
            <p:ph type="title"/>
          </p:nvPr>
        </p:nvSpPr>
        <p:spPr/>
        <p:txBody>
          <a:bodyPr/>
          <a:lstStyle/>
          <a:p>
            <a:r>
              <a:rPr lang="nl-BE"/>
              <a:t>Participatie</a:t>
            </a:r>
          </a:p>
        </p:txBody>
      </p:sp>
      <p:sp>
        <p:nvSpPr>
          <p:cNvPr id="3" name="Tijdelijke aanduiding voor inhoud 2">
            <a:extLst>
              <a:ext uri="{FF2B5EF4-FFF2-40B4-BE49-F238E27FC236}">
                <a16:creationId xmlns:a16="http://schemas.microsoft.com/office/drawing/2014/main" id="{ED2D1A4A-0987-5B6C-9856-D6DA661428C3}"/>
              </a:ext>
            </a:extLst>
          </p:cNvPr>
          <p:cNvSpPr>
            <a:spLocks noGrp="1"/>
          </p:cNvSpPr>
          <p:nvPr>
            <p:ph sz="half" idx="10"/>
          </p:nvPr>
        </p:nvSpPr>
        <p:spPr/>
        <p:txBody>
          <a:bodyPr/>
          <a:lstStyle/>
          <a:p>
            <a:r>
              <a:rPr lang="nl-BE"/>
              <a:t>Er kan ook voldaan worden aan de PV-verplichting door een </a:t>
            </a:r>
            <a:r>
              <a:rPr lang="nl-BE" b="1"/>
              <a:t>participatie-overeenkomst </a:t>
            </a:r>
            <a:r>
              <a:rPr lang="nl-BE"/>
              <a:t>te sluiten en daarmee een </a:t>
            </a:r>
            <a:r>
              <a:rPr lang="nl-BE" b="1"/>
              <a:t>financiële bijdrage </a:t>
            </a:r>
            <a:r>
              <a:rPr lang="nl-BE"/>
              <a:t>te leveren voor een welbepaald </a:t>
            </a:r>
            <a:r>
              <a:rPr lang="nl-BE" b="1"/>
              <a:t>vermogen </a:t>
            </a:r>
            <a:r>
              <a:rPr lang="nl-BE"/>
              <a:t>in een specifiek </a:t>
            </a:r>
            <a:r>
              <a:rPr lang="nl-BE" b="1"/>
              <a:t>project</a:t>
            </a:r>
            <a:r>
              <a:rPr lang="nl-BE"/>
              <a:t>. </a:t>
            </a:r>
          </a:p>
        </p:txBody>
      </p:sp>
      <p:sp>
        <p:nvSpPr>
          <p:cNvPr id="4" name="Tijdelijke aanduiding voor dianummer 3">
            <a:extLst>
              <a:ext uri="{FF2B5EF4-FFF2-40B4-BE49-F238E27FC236}">
                <a16:creationId xmlns:a16="http://schemas.microsoft.com/office/drawing/2014/main" id="{F863D25E-E977-CB2E-2C25-077FD74983B1}"/>
              </a:ext>
            </a:extLst>
          </p:cNvPr>
          <p:cNvSpPr>
            <a:spLocks noGrp="1"/>
          </p:cNvSpPr>
          <p:nvPr>
            <p:ph type="sldNum" sz="quarter" idx="12"/>
          </p:nvPr>
        </p:nvSpPr>
        <p:spPr/>
        <p:txBody>
          <a:bodyPr/>
          <a:lstStyle/>
          <a:p>
            <a:fld id="{BFB0EECF-4D25-4C07-88E8-B20CA7AADF61}" type="slidenum">
              <a:rPr lang="nl-BE" smtClean="0"/>
              <a:t>46</a:t>
            </a:fld>
            <a:endParaRPr lang="nl-BE"/>
          </a:p>
        </p:txBody>
      </p:sp>
    </p:spTree>
    <p:extLst>
      <p:ext uri="{BB962C8B-B14F-4D97-AF65-F5344CB8AC3E}">
        <p14:creationId xmlns:p14="http://schemas.microsoft.com/office/powerpoint/2010/main" val="60820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49D65-3A49-D325-DBB4-350025F60AD3}"/>
              </a:ext>
            </a:extLst>
          </p:cNvPr>
          <p:cNvSpPr>
            <a:spLocks noGrp="1"/>
          </p:cNvSpPr>
          <p:nvPr>
            <p:ph type="title"/>
          </p:nvPr>
        </p:nvSpPr>
        <p:spPr/>
        <p:txBody>
          <a:bodyPr/>
          <a:lstStyle/>
          <a:p>
            <a:r>
              <a:rPr lang="nl-BE"/>
              <a:t>Participatie-overeenkomst</a:t>
            </a:r>
          </a:p>
        </p:txBody>
      </p:sp>
      <p:sp>
        <p:nvSpPr>
          <p:cNvPr id="3" name="Tijdelijke aanduiding voor inhoud 2">
            <a:extLst>
              <a:ext uri="{FF2B5EF4-FFF2-40B4-BE49-F238E27FC236}">
                <a16:creationId xmlns:a16="http://schemas.microsoft.com/office/drawing/2014/main" id="{CCE35438-D436-6705-6FE2-A72E523FFBF7}"/>
              </a:ext>
            </a:extLst>
          </p:cNvPr>
          <p:cNvSpPr>
            <a:spLocks noGrp="1"/>
          </p:cNvSpPr>
          <p:nvPr>
            <p:ph sz="half" idx="10"/>
          </p:nvPr>
        </p:nvSpPr>
        <p:spPr/>
        <p:txBody>
          <a:bodyPr/>
          <a:lstStyle/>
          <a:p>
            <a:r>
              <a:rPr lang="nl-BE"/>
              <a:t>Er is een participatie-</a:t>
            </a:r>
            <a:r>
              <a:rPr lang="nl-BE" b="1"/>
              <a:t>overeenkomst </a:t>
            </a:r>
            <a:r>
              <a:rPr lang="nl-BE"/>
              <a:t>nodig:</a:t>
            </a:r>
          </a:p>
          <a:p>
            <a:pPr lvl="1"/>
            <a:r>
              <a:rPr lang="nl-BE"/>
              <a:t>Contractuele verbintenis </a:t>
            </a:r>
          </a:p>
          <a:p>
            <a:pPr lvl="1"/>
            <a:r>
              <a:rPr lang="nl-BE"/>
              <a:t>tussen de enerzijds de</a:t>
            </a:r>
            <a:r>
              <a:rPr lang="nl-BE">
                <a:solidFill>
                  <a:srgbClr val="105269"/>
                </a:solidFill>
              </a:rPr>
              <a:t> </a:t>
            </a:r>
            <a:r>
              <a:rPr lang="nl-BE"/>
              <a:t>projectuitvoerder en anderzijds de participant. </a:t>
            </a:r>
          </a:p>
          <a:p>
            <a:pPr lvl="2"/>
            <a:r>
              <a:rPr lang="nl-BE">
                <a:solidFill>
                  <a:srgbClr val="105269"/>
                </a:solidFill>
              </a:rPr>
              <a:t>De participant = dit </a:t>
            </a:r>
            <a:r>
              <a:rPr lang="nl-BE" b="1">
                <a:solidFill>
                  <a:srgbClr val="105269"/>
                </a:solidFill>
              </a:rPr>
              <a:t>moet </a:t>
            </a:r>
            <a:r>
              <a:rPr lang="nl-BE">
                <a:solidFill>
                  <a:srgbClr val="105269"/>
                </a:solidFill>
              </a:rPr>
              <a:t>de eigenaar, erfpachter of opstalhouder zijn van de gebouwen verbonden met het afnamepunt dat onder de verplichting valt of via een met hem verbonden vennootschap. </a:t>
            </a:r>
          </a:p>
          <a:p>
            <a:pPr lvl="1"/>
            <a:r>
              <a:rPr lang="nl-BE"/>
              <a:t>met datum van ondertekening en handtekening van beide partijen. </a:t>
            </a:r>
          </a:p>
          <a:p>
            <a:pPr lvl="1"/>
            <a:r>
              <a:rPr lang="nl-BE"/>
              <a:t>met uniek nummer dat de projectuitvoerder registreert. </a:t>
            </a:r>
          </a:p>
          <a:p>
            <a:pPr lvl="1"/>
            <a:r>
              <a:rPr lang="nl-BE"/>
              <a:t>met vermelding in welk </a:t>
            </a:r>
            <a:r>
              <a:rPr lang="nl-BE" b="1"/>
              <a:t>project</a:t>
            </a:r>
            <a:r>
              <a:rPr lang="nl-BE"/>
              <a:t> wordt geparticipeerd, het afnamepunt waarop dit project gerealiseerd wordt en wat de uiterlijke </a:t>
            </a:r>
            <a:r>
              <a:rPr lang="nl-BE" err="1"/>
              <a:t>indienstname</a:t>
            </a:r>
            <a:r>
              <a:rPr lang="nl-BE"/>
              <a:t> datum van het project is</a:t>
            </a:r>
          </a:p>
          <a:p>
            <a:pPr lvl="1"/>
            <a:r>
              <a:rPr lang="nl-BE"/>
              <a:t>met vermelding van het </a:t>
            </a:r>
            <a:r>
              <a:rPr lang="nl-BE" b="1"/>
              <a:t>vermogen</a:t>
            </a:r>
            <a:r>
              <a:rPr lang="nl-BE"/>
              <a:t> waarin geparticipeerd wordt én de </a:t>
            </a:r>
            <a:r>
              <a:rPr lang="nl-BE" b="1"/>
              <a:t>financiële bijdrage</a:t>
            </a:r>
          </a:p>
          <a:p>
            <a:pPr lvl="1"/>
            <a:r>
              <a:rPr lang="nl-BE"/>
              <a:t>met verbod vervreemding, verklaringen op woord van eer</a:t>
            </a:r>
          </a:p>
          <a:p>
            <a:pPr lvl="2"/>
            <a:endParaRPr lang="nl-BE">
              <a:solidFill>
                <a:srgbClr val="105269"/>
              </a:solidFill>
            </a:endParaRPr>
          </a:p>
          <a:p>
            <a:endParaRPr lang="nl-BE"/>
          </a:p>
        </p:txBody>
      </p:sp>
      <p:sp>
        <p:nvSpPr>
          <p:cNvPr id="4" name="Tijdelijke aanduiding voor dianummer 3">
            <a:extLst>
              <a:ext uri="{FF2B5EF4-FFF2-40B4-BE49-F238E27FC236}">
                <a16:creationId xmlns:a16="http://schemas.microsoft.com/office/drawing/2014/main" id="{61F40A4B-7331-FFFE-C93C-3C6F598EC4A4}"/>
              </a:ext>
            </a:extLst>
          </p:cNvPr>
          <p:cNvSpPr>
            <a:spLocks noGrp="1"/>
          </p:cNvSpPr>
          <p:nvPr>
            <p:ph type="sldNum" sz="quarter" idx="12"/>
          </p:nvPr>
        </p:nvSpPr>
        <p:spPr/>
        <p:txBody>
          <a:bodyPr/>
          <a:lstStyle/>
          <a:p>
            <a:fld id="{BFB0EECF-4D25-4C07-88E8-B20CA7AADF61}" type="slidenum">
              <a:rPr lang="nl-BE" smtClean="0"/>
              <a:t>47</a:t>
            </a:fld>
            <a:endParaRPr lang="nl-BE"/>
          </a:p>
        </p:txBody>
      </p:sp>
    </p:spTree>
    <p:extLst>
      <p:ext uri="{BB962C8B-B14F-4D97-AF65-F5344CB8AC3E}">
        <p14:creationId xmlns:p14="http://schemas.microsoft.com/office/powerpoint/2010/main" val="880987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77775-4A88-BEB7-99B6-9F4AF764C10E}"/>
              </a:ext>
            </a:extLst>
          </p:cNvPr>
          <p:cNvSpPr>
            <a:spLocks noGrp="1"/>
          </p:cNvSpPr>
          <p:nvPr>
            <p:ph type="title"/>
          </p:nvPr>
        </p:nvSpPr>
        <p:spPr/>
        <p:txBody>
          <a:bodyPr/>
          <a:lstStyle/>
          <a:p>
            <a:r>
              <a:rPr lang="nl-BE"/>
              <a:t>Participatie-project</a:t>
            </a:r>
          </a:p>
        </p:txBody>
      </p:sp>
      <p:sp>
        <p:nvSpPr>
          <p:cNvPr id="3" name="Tijdelijke aanduiding voor inhoud 2">
            <a:extLst>
              <a:ext uri="{FF2B5EF4-FFF2-40B4-BE49-F238E27FC236}">
                <a16:creationId xmlns:a16="http://schemas.microsoft.com/office/drawing/2014/main" id="{E09CBC42-5466-4DF1-7D52-3014DF01F065}"/>
              </a:ext>
            </a:extLst>
          </p:cNvPr>
          <p:cNvSpPr>
            <a:spLocks noGrp="1"/>
          </p:cNvSpPr>
          <p:nvPr>
            <p:ph sz="half" idx="10"/>
          </p:nvPr>
        </p:nvSpPr>
        <p:spPr/>
        <p:txBody>
          <a:bodyPr/>
          <a:lstStyle/>
          <a:p>
            <a:r>
              <a:rPr lang="nl-BE"/>
              <a:t>Participeren gebeurt in een project (gelegen in Vlaanderen) tot plaatsen van: </a:t>
            </a:r>
          </a:p>
          <a:p>
            <a:pPr lvl="1"/>
            <a:r>
              <a:rPr lang="nl-BE"/>
              <a:t>Nieuwe PV op dak of gevel van gebouwen, marginale gronden, carports, fietsenstallingen, drijvend op wateroppervlakten of overkoepelende PV in agrarisch gebied</a:t>
            </a:r>
          </a:p>
          <a:p>
            <a:pPr lvl="1"/>
            <a:r>
              <a:rPr lang="nl-BE"/>
              <a:t>Nieuwe windturbines of </a:t>
            </a:r>
            <a:r>
              <a:rPr lang="nl-BE" err="1"/>
              <a:t>repowering</a:t>
            </a:r>
            <a:r>
              <a:rPr lang="nl-BE"/>
              <a:t> van bestaande windturbines</a:t>
            </a:r>
          </a:p>
          <a:p>
            <a:pPr lvl="1"/>
            <a:r>
              <a:rPr lang="nl-BE"/>
              <a:t>Nieuwe </a:t>
            </a:r>
            <a:r>
              <a:rPr lang="nl-BE" err="1"/>
              <a:t>WKK’s</a:t>
            </a:r>
            <a:r>
              <a:rPr lang="nl-BE"/>
              <a:t> op verbranding van biomassa of biogas (geen </a:t>
            </a:r>
            <a:r>
              <a:rPr lang="nl-BE" err="1"/>
              <a:t>biomethaan</a:t>
            </a:r>
            <a:r>
              <a:rPr lang="nl-BE"/>
              <a:t>)</a:t>
            </a:r>
          </a:p>
          <a:p>
            <a:pPr lvl="1"/>
            <a:endParaRPr lang="nl-BE"/>
          </a:p>
          <a:p>
            <a:r>
              <a:rPr lang="nl-BE" err="1"/>
              <a:t>Indienstname</a:t>
            </a:r>
            <a:r>
              <a:rPr lang="nl-BE"/>
              <a:t> installatie: </a:t>
            </a:r>
          </a:p>
          <a:p>
            <a:pPr lvl="1"/>
            <a:r>
              <a:rPr lang="nl-BE"/>
              <a:t>na 1/1/2023</a:t>
            </a:r>
          </a:p>
          <a:p>
            <a:pPr lvl="1"/>
            <a:r>
              <a:rPr lang="nl-BE"/>
              <a:t>hou rekening met uiterste </a:t>
            </a:r>
            <a:r>
              <a:rPr lang="nl-BE" err="1"/>
              <a:t>indienstname</a:t>
            </a:r>
            <a:r>
              <a:rPr lang="nl-BE"/>
              <a:t> data die zouden gelden bij zelf plaatsen PV. </a:t>
            </a:r>
          </a:p>
          <a:p>
            <a:pPr lvl="1"/>
            <a:endParaRPr lang="nl-BE"/>
          </a:p>
          <a:p>
            <a:pPr lvl="1"/>
            <a:endParaRPr lang="nl-BE"/>
          </a:p>
        </p:txBody>
      </p:sp>
      <p:sp>
        <p:nvSpPr>
          <p:cNvPr id="4" name="Tijdelijke aanduiding voor dianummer 3">
            <a:extLst>
              <a:ext uri="{FF2B5EF4-FFF2-40B4-BE49-F238E27FC236}">
                <a16:creationId xmlns:a16="http://schemas.microsoft.com/office/drawing/2014/main" id="{2C24AF93-7A52-252E-CBC1-5E78B9FDD2DE}"/>
              </a:ext>
            </a:extLst>
          </p:cNvPr>
          <p:cNvSpPr>
            <a:spLocks noGrp="1"/>
          </p:cNvSpPr>
          <p:nvPr>
            <p:ph type="sldNum" sz="quarter" idx="12"/>
          </p:nvPr>
        </p:nvSpPr>
        <p:spPr/>
        <p:txBody>
          <a:bodyPr/>
          <a:lstStyle/>
          <a:p>
            <a:fld id="{BFB0EECF-4D25-4C07-88E8-B20CA7AADF61}" type="slidenum">
              <a:rPr lang="nl-BE" smtClean="0"/>
              <a:t>48</a:t>
            </a:fld>
            <a:endParaRPr lang="nl-BE"/>
          </a:p>
        </p:txBody>
      </p:sp>
    </p:spTree>
    <p:extLst>
      <p:ext uri="{BB962C8B-B14F-4D97-AF65-F5344CB8AC3E}">
        <p14:creationId xmlns:p14="http://schemas.microsoft.com/office/powerpoint/2010/main" val="3531953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56EC9-F1EF-B3F3-1B9C-C7D11FE12890}"/>
              </a:ext>
            </a:extLst>
          </p:cNvPr>
          <p:cNvSpPr>
            <a:spLocks noGrp="1"/>
          </p:cNvSpPr>
          <p:nvPr>
            <p:ph type="title"/>
          </p:nvPr>
        </p:nvSpPr>
        <p:spPr/>
        <p:txBody>
          <a:bodyPr/>
          <a:lstStyle/>
          <a:p>
            <a:r>
              <a:rPr lang="nl-BE"/>
              <a:t> Participatie-vermogen</a:t>
            </a:r>
          </a:p>
        </p:txBody>
      </p:sp>
      <p:sp>
        <p:nvSpPr>
          <p:cNvPr id="3" name="Tijdelijke aanduiding voor inhoud 2">
            <a:extLst>
              <a:ext uri="{FF2B5EF4-FFF2-40B4-BE49-F238E27FC236}">
                <a16:creationId xmlns:a16="http://schemas.microsoft.com/office/drawing/2014/main" id="{8009C185-A13E-9CED-2390-F8EC175A2C40}"/>
              </a:ext>
            </a:extLst>
          </p:cNvPr>
          <p:cNvSpPr>
            <a:spLocks noGrp="1"/>
          </p:cNvSpPr>
          <p:nvPr>
            <p:ph sz="half" idx="10"/>
          </p:nvPr>
        </p:nvSpPr>
        <p:spPr/>
        <p:txBody>
          <a:bodyPr/>
          <a:lstStyle/>
          <a:p>
            <a:r>
              <a:rPr lang="nl-BE" dirty="0"/>
              <a:t>Minimaal vermogen: </a:t>
            </a:r>
          </a:p>
          <a:p>
            <a:pPr lvl="1"/>
            <a:r>
              <a:rPr lang="nl-BE" dirty="0"/>
              <a:t>Voor PV: minimaal piekvermogen PV</a:t>
            </a:r>
          </a:p>
          <a:p>
            <a:pPr lvl="1"/>
            <a:r>
              <a:rPr lang="nl-BE" dirty="0"/>
              <a:t>Voor wind en bio-WKK: minimaal nominaal vermogen door minimaal </a:t>
            </a:r>
            <a:r>
              <a:rPr lang="nl-NL" dirty="0"/>
              <a:t>PV piekvermogen om te rekenen naar nominaal vermogen</a:t>
            </a:r>
          </a:p>
          <a:p>
            <a:pPr lvl="1"/>
            <a:r>
              <a:rPr lang="nl-NL" dirty="0"/>
              <a:t>Er kan niet geparticipeerd worden in het piekvermogen of nominaal vermogen van projectinstallaties die worden geplaatst om te voldoen aan een andere verplichting die voortvloeit uit het Energiebesluit (bijvoorbeeld EPB of EPC)</a:t>
            </a:r>
          </a:p>
          <a:p>
            <a:r>
              <a:rPr lang="nl-BE" dirty="0"/>
              <a:t>Voor het verstrengingspad 2030 en 2035 telt NIET mee: </a:t>
            </a:r>
          </a:p>
          <a:p>
            <a:pPr lvl="1"/>
            <a:r>
              <a:rPr lang="nl-NL" sz="2400" dirty="0"/>
              <a:t>Het reëel in dienst genomen nominaal vermogen van wind of bio-WKK waarin is bijgedragen via eerdere participatieovereenkomsten</a:t>
            </a:r>
          </a:p>
          <a:p>
            <a:pPr lvl="1"/>
            <a:endParaRPr lang="nl-NL" dirty="0"/>
          </a:p>
          <a:p>
            <a:pPr lvl="1"/>
            <a:endParaRPr lang="nl-NL" dirty="0"/>
          </a:p>
        </p:txBody>
      </p:sp>
      <p:sp>
        <p:nvSpPr>
          <p:cNvPr id="4" name="Tijdelijke aanduiding voor dianummer 3">
            <a:extLst>
              <a:ext uri="{FF2B5EF4-FFF2-40B4-BE49-F238E27FC236}">
                <a16:creationId xmlns:a16="http://schemas.microsoft.com/office/drawing/2014/main" id="{90D2A448-BFF8-765B-C5AA-14B4E5BED5F8}"/>
              </a:ext>
            </a:extLst>
          </p:cNvPr>
          <p:cNvSpPr>
            <a:spLocks noGrp="1"/>
          </p:cNvSpPr>
          <p:nvPr>
            <p:ph type="sldNum" sz="quarter" idx="12"/>
          </p:nvPr>
        </p:nvSpPr>
        <p:spPr/>
        <p:txBody>
          <a:bodyPr/>
          <a:lstStyle/>
          <a:p>
            <a:fld id="{BFB0EECF-4D25-4C07-88E8-B20CA7AADF61}" type="slidenum">
              <a:rPr lang="nl-BE" smtClean="0"/>
              <a:t>49</a:t>
            </a:fld>
            <a:endParaRPr lang="nl-BE"/>
          </a:p>
        </p:txBody>
      </p:sp>
    </p:spTree>
    <p:extLst>
      <p:ext uri="{BB962C8B-B14F-4D97-AF65-F5344CB8AC3E}">
        <p14:creationId xmlns:p14="http://schemas.microsoft.com/office/powerpoint/2010/main" val="266224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B426A-A6F5-C813-BE02-D30B324C49A9}"/>
              </a:ext>
            </a:extLst>
          </p:cNvPr>
          <p:cNvSpPr>
            <a:spLocks noGrp="1"/>
          </p:cNvSpPr>
          <p:nvPr>
            <p:ph type="title"/>
          </p:nvPr>
        </p:nvSpPr>
        <p:spPr>
          <a:xfrm>
            <a:off x="838198" y="151644"/>
            <a:ext cx="10515601" cy="936104"/>
          </a:xfrm>
        </p:spPr>
        <p:txBody>
          <a:bodyPr/>
          <a:lstStyle/>
          <a:p>
            <a:r>
              <a:rPr lang="nl-BE"/>
              <a:t>Agenda</a:t>
            </a:r>
          </a:p>
        </p:txBody>
      </p:sp>
      <p:sp>
        <p:nvSpPr>
          <p:cNvPr id="3" name="Tijdelijke aanduiding voor inhoud 2">
            <a:extLst>
              <a:ext uri="{FF2B5EF4-FFF2-40B4-BE49-F238E27FC236}">
                <a16:creationId xmlns:a16="http://schemas.microsoft.com/office/drawing/2014/main" id="{C4B92822-3229-9366-B9DF-C66D832A1C5D}"/>
              </a:ext>
            </a:extLst>
          </p:cNvPr>
          <p:cNvSpPr>
            <a:spLocks noGrp="1"/>
          </p:cNvSpPr>
          <p:nvPr>
            <p:ph sz="half" idx="10"/>
          </p:nvPr>
        </p:nvSpPr>
        <p:spPr>
          <a:xfrm>
            <a:off x="937052" y="619696"/>
            <a:ext cx="10515600" cy="5497689"/>
          </a:xfrm>
        </p:spPr>
        <p:txBody>
          <a:bodyPr/>
          <a:lstStyle/>
          <a:p>
            <a:pPr marL="288000" lvl="1" indent="0">
              <a:buNone/>
            </a:pPr>
            <a:r>
              <a:rPr lang="nl-BE" b="1" dirty="0">
                <a:latin typeface="Calibri" panose="020F0502020204030204" pitchFamily="34" charset="0"/>
                <a:ea typeface="Calibri" panose="020F0502020204030204" pitchFamily="34" charset="0"/>
              </a:rPr>
              <a:t>9u30 tot 10u15 </a:t>
            </a:r>
          </a:p>
          <a:p>
            <a:r>
              <a:rPr lang="nl-BE" dirty="0"/>
              <a:t>DEEL 1. Wanneer geldt de verplichting? </a:t>
            </a:r>
          </a:p>
          <a:p>
            <a:pPr>
              <a:spcAft>
                <a:spcPts val="600"/>
              </a:spcAft>
            </a:pPr>
            <a:r>
              <a:rPr lang="nl-BE" dirty="0"/>
              <a:t>DEEL 2a.</a:t>
            </a:r>
            <a:r>
              <a:rPr lang="nl-BE" sz="2400" dirty="0"/>
              <a:t> </a:t>
            </a:r>
            <a:r>
              <a:rPr lang="nl-BE" dirty="0"/>
              <a:t>Hoe voldoen aan de verplichting? </a:t>
            </a:r>
          </a:p>
          <a:p>
            <a:pPr>
              <a:lnSpc>
                <a:spcPct val="100000"/>
              </a:lnSpc>
              <a:spcBef>
                <a:spcPts val="0"/>
              </a:spcBef>
              <a:buNone/>
            </a:pPr>
            <a:endParaRPr lang="nl-BE" sz="1100" i="1" dirty="0">
              <a:latin typeface="Calibri" panose="020F0502020204030204" pitchFamily="34" charset="0"/>
              <a:ea typeface="Times New Roman" panose="02020603050405020304" pitchFamily="18" charset="0"/>
            </a:endParaRPr>
          </a:p>
          <a:p>
            <a:pPr>
              <a:lnSpc>
                <a:spcPct val="100000"/>
              </a:lnSpc>
              <a:spcBef>
                <a:spcPts val="0"/>
              </a:spcBef>
              <a:buNone/>
            </a:pPr>
            <a:r>
              <a:rPr lang="nl-BE" i="1" dirty="0">
                <a:latin typeface="Calibri" panose="020F0502020204030204" pitchFamily="34" charset="0"/>
                <a:ea typeface="Times New Roman" panose="02020603050405020304" pitchFamily="18" charset="0"/>
              </a:rPr>
              <a:t>	Pauze: 10 minuten</a:t>
            </a:r>
            <a:endParaRPr lang="nl-BE" dirty="0">
              <a:latin typeface="Calibri" panose="020F0502020204030204" pitchFamily="34" charset="0"/>
              <a:ea typeface="Calibri" panose="020F0502020204030204" pitchFamily="34" charset="0"/>
            </a:endParaRPr>
          </a:p>
          <a:p>
            <a:pPr marL="288000" lvl="1" indent="0">
              <a:lnSpc>
                <a:spcPct val="100000"/>
              </a:lnSpc>
              <a:spcBef>
                <a:spcPts val="0"/>
              </a:spcBef>
              <a:buNone/>
            </a:pPr>
            <a:endParaRPr lang="nl-NL" sz="1100" b="1" dirty="0"/>
          </a:p>
          <a:p>
            <a:pPr marL="288000" lvl="1" indent="0">
              <a:buNone/>
            </a:pPr>
            <a:r>
              <a:rPr lang="nl-NL" b="1" dirty="0"/>
              <a:t>10u25 tot 11u25</a:t>
            </a:r>
          </a:p>
          <a:p>
            <a:r>
              <a:rPr lang="nl-BE" dirty="0"/>
              <a:t>DEEL 2b. Hoe voldoen aan de verplichting?</a:t>
            </a:r>
          </a:p>
          <a:p>
            <a:r>
              <a:rPr lang="nl-BE" dirty="0"/>
              <a:t>DEEL 3. Verder toegelicht (begrippen, </a:t>
            </a:r>
            <a:r>
              <a:rPr lang="nl-NL" dirty="0"/>
              <a:t>impact, handhaving)</a:t>
            </a:r>
          </a:p>
          <a:p>
            <a:endParaRPr lang="nl-NL" sz="1600" dirty="0"/>
          </a:p>
          <a:p>
            <a:pPr marL="288000" lvl="1" indent="0">
              <a:buNone/>
            </a:pPr>
            <a:r>
              <a:rPr kumimoji="0" lang="nl-BE" sz="3200" b="0" i="1" u="none" strike="noStrike" kern="1200" cap="none" spc="0" normalizeH="0" baseline="0" noProof="0" dirty="0">
                <a:ln>
                  <a:noFill/>
                </a:ln>
                <a:solidFill>
                  <a:srgbClr val="105269"/>
                </a:solidFill>
                <a:effectLst/>
                <a:uLnTx/>
                <a:uFillTx/>
                <a:latin typeface="Calibri" panose="020F0502020204030204" pitchFamily="34" charset="0"/>
                <a:ea typeface="Times New Roman" panose="02020603050405020304" pitchFamily="18" charset="0"/>
                <a:cs typeface="+mn-cs"/>
              </a:rPr>
              <a:t>	Pauze: 10 minuten</a:t>
            </a:r>
          </a:p>
          <a:p>
            <a:pPr marL="288000" lvl="1" indent="0">
              <a:buNone/>
            </a:pPr>
            <a:endParaRPr lang="nl-BE" sz="1200" b="1" dirty="0">
              <a:latin typeface="Calibri" panose="020F0502020204030204" pitchFamily="34" charset="0"/>
              <a:ea typeface="Calibri" panose="020F0502020204030204" pitchFamily="34" charset="0"/>
            </a:endParaRPr>
          </a:p>
          <a:p>
            <a:pPr marL="288000" lvl="1" indent="0">
              <a:buNone/>
            </a:pPr>
            <a:r>
              <a:rPr lang="nl-BE" b="1" dirty="0">
                <a:latin typeface="Calibri" panose="020F0502020204030204" pitchFamily="34" charset="0"/>
                <a:ea typeface="Calibri" panose="020F0502020204030204" pitchFamily="34" charset="0"/>
              </a:rPr>
              <a:t>11u35 tot 12u</a:t>
            </a:r>
            <a:endParaRPr lang="nl-BE" dirty="0"/>
          </a:p>
          <a:p>
            <a:r>
              <a:rPr lang="nl-NL" dirty="0"/>
              <a:t>DEEL 4. Q&amp;A over de PV-verplichting</a:t>
            </a:r>
          </a:p>
          <a:p>
            <a:endParaRPr lang="nl-BE" dirty="0"/>
          </a:p>
          <a:p>
            <a:pPr indent="0">
              <a:buNone/>
            </a:pPr>
            <a:endParaRPr lang="nl-BE" dirty="0"/>
          </a:p>
        </p:txBody>
      </p:sp>
      <p:pic>
        <p:nvPicPr>
          <p:cNvPr id="5" name="Afbeelding 4" descr="Afbeelding met nachtelijke hemel&#10;&#10;Automatisch gegenereerde beschrijving">
            <a:extLst>
              <a:ext uri="{FF2B5EF4-FFF2-40B4-BE49-F238E27FC236}">
                <a16:creationId xmlns:a16="http://schemas.microsoft.com/office/drawing/2014/main" id="{0A372A19-5B13-356E-54A4-0B79DEE3D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629" y="2063811"/>
            <a:ext cx="579150" cy="579150"/>
          </a:xfrm>
          <a:prstGeom prst="rect">
            <a:avLst/>
          </a:prstGeom>
          <a:noFill/>
        </p:spPr>
      </p:pic>
      <p:sp>
        <p:nvSpPr>
          <p:cNvPr id="7" name="Tijdelijke aanduiding voor dianummer 6">
            <a:extLst>
              <a:ext uri="{FF2B5EF4-FFF2-40B4-BE49-F238E27FC236}">
                <a16:creationId xmlns:a16="http://schemas.microsoft.com/office/drawing/2014/main" id="{085127EF-9604-B9B7-2C00-4D1F5356B25B}"/>
              </a:ext>
            </a:extLst>
          </p:cNvPr>
          <p:cNvSpPr>
            <a:spLocks noGrp="1"/>
          </p:cNvSpPr>
          <p:nvPr>
            <p:ph type="sldNum" sz="quarter" idx="12"/>
          </p:nvPr>
        </p:nvSpPr>
        <p:spPr/>
        <p:txBody>
          <a:bodyPr/>
          <a:lstStyle/>
          <a:p>
            <a:fld id="{BFB0EECF-4D25-4C07-88E8-B20CA7AADF61}" type="slidenum">
              <a:rPr lang="nl-BE" smtClean="0"/>
              <a:t>5</a:t>
            </a:fld>
            <a:endParaRPr lang="nl-BE"/>
          </a:p>
        </p:txBody>
      </p:sp>
      <p:pic>
        <p:nvPicPr>
          <p:cNvPr id="8" name="Afbeelding 7" descr="Afbeelding met nachtelijke hemel&#10;&#10;Automatisch gegenereerde beschrijving">
            <a:extLst>
              <a:ext uri="{FF2B5EF4-FFF2-40B4-BE49-F238E27FC236}">
                <a16:creationId xmlns:a16="http://schemas.microsoft.com/office/drawing/2014/main" id="{CCFF740F-CD39-93AF-FC45-822CC2752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629" y="4198175"/>
            <a:ext cx="579150" cy="579150"/>
          </a:xfrm>
          <a:prstGeom prst="rect">
            <a:avLst/>
          </a:prstGeom>
          <a:noFill/>
        </p:spPr>
      </p:pic>
    </p:spTree>
    <p:extLst>
      <p:ext uri="{BB962C8B-B14F-4D97-AF65-F5344CB8AC3E}">
        <p14:creationId xmlns:p14="http://schemas.microsoft.com/office/powerpoint/2010/main" val="510103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56EC9-F1EF-B3F3-1B9C-C7D11FE12890}"/>
              </a:ext>
            </a:extLst>
          </p:cNvPr>
          <p:cNvSpPr>
            <a:spLocks noGrp="1"/>
          </p:cNvSpPr>
          <p:nvPr>
            <p:ph type="title"/>
          </p:nvPr>
        </p:nvSpPr>
        <p:spPr/>
        <p:txBody>
          <a:bodyPr/>
          <a:lstStyle/>
          <a:p>
            <a:r>
              <a:rPr lang="nl-BE"/>
              <a:t>Participatie-bijdrage</a:t>
            </a:r>
          </a:p>
        </p:txBody>
      </p:sp>
      <p:sp>
        <p:nvSpPr>
          <p:cNvPr id="3" name="Tijdelijke aanduiding voor inhoud 2">
            <a:extLst>
              <a:ext uri="{FF2B5EF4-FFF2-40B4-BE49-F238E27FC236}">
                <a16:creationId xmlns:a16="http://schemas.microsoft.com/office/drawing/2014/main" id="{8009C185-A13E-9CED-2390-F8EC175A2C40}"/>
              </a:ext>
            </a:extLst>
          </p:cNvPr>
          <p:cNvSpPr>
            <a:spLocks noGrp="1"/>
          </p:cNvSpPr>
          <p:nvPr>
            <p:ph sz="half" idx="10"/>
          </p:nvPr>
        </p:nvSpPr>
        <p:spPr/>
        <p:txBody>
          <a:bodyPr/>
          <a:lstStyle/>
          <a:p>
            <a:r>
              <a:rPr lang="nl-BE"/>
              <a:t>Uiterlijke data participatie-overeenkomst: </a:t>
            </a:r>
          </a:p>
          <a:p>
            <a:pPr lvl="1"/>
            <a:r>
              <a:rPr lang="nl-BE"/>
              <a:t>hou rekening met uiterste indienstname data die zouden gelden bij zelf plaatsen PV. </a:t>
            </a:r>
          </a:p>
          <a:p>
            <a:pPr lvl="1"/>
            <a:endParaRPr lang="nl-BE"/>
          </a:p>
          <a:p>
            <a:r>
              <a:rPr lang="nl-BE"/>
              <a:t>Financiële bijdrage: </a:t>
            </a:r>
          </a:p>
          <a:p>
            <a:pPr lvl="1"/>
            <a:r>
              <a:rPr lang="nl-BE"/>
              <a:t>€800/</a:t>
            </a:r>
            <a:r>
              <a:rPr lang="nl-BE" err="1"/>
              <a:t>kWp</a:t>
            </a:r>
            <a:r>
              <a:rPr lang="nl-BE"/>
              <a:t> indien datum participatieovereenkomst &lt;=30/06/2025</a:t>
            </a:r>
          </a:p>
          <a:p>
            <a:pPr lvl="1"/>
            <a:r>
              <a:rPr lang="nl-BE"/>
              <a:t>€750/</a:t>
            </a:r>
            <a:r>
              <a:rPr lang="nl-BE" err="1"/>
              <a:t>kWp</a:t>
            </a:r>
            <a:r>
              <a:rPr lang="nl-BE"/>
              <a:t> indien datum participatieovereenkomst &lt;=1/1/2030</a:t>
            </a:r>
          </a:p>
          <a:p>
            <a:pPr lvl="1"/>
            <a:r>
              <a:rPr lang="nl-BE"/>
              <a:t>€700/</a:t>
            </a:r>
            <a:r>
              <a:rPr lang="nl-BE" err="1"/>
              <a:t>kWp</a:t>
            </a:r>
            <a:r>
              <a:rPr lang="nl-BE"/>
              <a:t> indien datum participatieovereenkomst &gt; 1/1/2030</a:t>
            </a:r>
          </a:p>
          <a:p>
            <a:endParaRPr lang="nl-BE"/>
          </a:p>
          <a:p>
            <a:r>
              <a:rPr lang="nl-BE">
                <a:solidFill>
                  <a:srgbClr val="FF0000"/>
                </a:solidFill>
              </a:rPr>
              <a:t>Bijdrage betaald tegen de uiterste datum!</a:t>
            </a:r>
          </a:p>
          <a:p>
            <a:endParaRPr lang="nl-BE"/>
          </a:p>
          <a:p>
            <a:pPr lvl="1"/>
            <a:endParaRPr lang="nl-BE"/>
          </a:p>
        </p:txBody>
      </p:sp>
      <p:sp>
        <p:nvSpPr>
          <p:cNvPr id="4" name="Tijdelijke aanduiding voor dianummer 3">
            <a:extLst>
              <a:ext uri="{FF2B5EF4-FFF2-40B4-BE49-F238E27FC236}">
                <a16:creationId xmlns:a16="http://schemas.microsoft.com/office/drawing/2014/main" id="{B237F917-8A7E-0AA6-365E-9A5493387F95}"/>
              </a:ext>
            </a:extLst>
          </p:cNvPr>
          <p:cNvSpPr>
            <a:spLocks noGrp="1"/>
          </p:cNvSpPr>
          <p:nvPr>
            <p:ph type="sldNum" sz="quarter" idx="12"/>
          </p:nvPr>
        </p:nvSpPr>
        <p:spPr/>
        <p:txBody>
          <a:bodyPr/>
          <a:lstStyle/>
          <a:p>
            <a:fld id="{BFB0EECF-4D25-4C07-88E8-B20CA7AADF61}" type="slidenum">
              <a:rPr lang="nl-BE" smtClean="0"/>
              <a:t>50</a:t>
            </a:fld>
            <a:endParaRPr lang="nl-BE"/>
          </a:p>
        </p:txBody>
      </p:sp>
    </p:spTree>
    <p:extLst>
      <p:ext uri="{BB962C8B-B14F-4D97-AF65-F5344CB8AC3E}">
        <p14:creationId xmlns:p14="http://schemas.microsoft.com/office/powerpoint/2010/main" val="380462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0FF80B-BEE1-18EC-1F02-14876A144325}"/>
              </a:ext>
            </a:extLst>
          </p:cNvPr>
          <p:cNvSpPr>
            <a:spLocks noGrp="1"/>
          </p:cNvSpPr>
          <p:nvPr>
            <p:ph type="title"/>
          </p:nvPr>
        </p:nvSpPr>
        <p:spPr/>
        <p:txBody>
          <a:bodyPr/>
          <a:lstStyle/>
          <a:p>
            <a:r>
              <a:rPr lang="nl-BE"/>
              <a:t>Combinatiemogelijkheden</a:t>
            </a:r>
          </a:p>
        </p:txBody>
      </p:sp>
      <p:sp>
        <p:nvSpPr>
          <p:cNvPr id="6" name="Tijdelijke aanduiding voor inhoud 5">
            <a:extLst>
              <a:ext uri="{FF2B5EF4-FFF2-40B4-BE49-F238E27FC236}">
                <a16:creationId xmlns:a16="http://schemas.microsoft.com/office/drawing/2014/main" id="{76C6B0EC-C34D-FA9D-993E-54AE746FE206}"/>
              </a:ext>
            </a:extLst>
          </p:cNvPr>
          <p:cNvSpPr>
            <a:spLocks noGrp="1"/>
          </p:cNvSpPr>
          <p:nvPr>
            <p:ph sz="half" idx="10"/>
          </p:nvPr>
        </p:nvSpPr>
        <p:spPr/>
        <p:txBody>
          <a:bodyPr/>
          <a:lstStyle/>
          <a:p>
            <a:r>
              <a:rPr lang="nl-NL" dirty="0">
                <a:solidFill>
                  <a:srgbClr val="FF0000"/>
                </a:solidFill>
              </a:rPr>
              <a:t>Per stap </a:t>
            </a:r>
            <a:r>
              <a:rPr lang="nl-NL" dirty="0"/>
              <a:t>van het verstrengingspad kan opnieuw gekozen worden hoe men aan de verplichting wil voldoen: </a:t>
            </a:r>
          </a:p>
          <a:p>
            <a:pPr lvl="1"/>
            <a:r>
              <a:rPr lang="nl-NL" dirty="0"/>
              <a:t>via PV</a:t>
            </a:r>
          </a:p>
          <a:p>
            <a:pPr lvl="1"/>
            <a:r>
              <a:rPr lang="nl-NL" dirty="0"/>
              <a:t>via wind of bio-WKK</a:t>
            </a:r>
          </a:p>
          <a:p>
            <a:pPr lvl="1"/>
            <a:r>
              <a:rPr lang="nl-NL" dirty="0"/>
              <a:t>via participatie</a:t>
            </a:r>
          </a:p>
          <a:p>
            <a:pPr marL="288000" lvl="1" indent="0">
              <a:buNone/>
            </a:pPr>
            <a:endParaRPr lang="nl-NL" dirty="0"/>
          </a:p>
          <a:p>
            <a:pPr marL="288000" lvl="1" indent="0">
              <a:buNone/>
            </a:pPr>
            <a:r>
              <a:rPr lang="nl-NL" i="1" dirty="0"/>
              <a:t>Opgelet: Combinaties maken van de basisverplichting en alternatieven of de alternatieven onderling </a:t>
            </a:r>
            <a:r>
              <a:rPr lang="nl-NL" i="1" u="sng" dirty="0"/>
              <a:t>binnen eenzelfde stap van het verstrengingspad </a:t>
            </a:r>
            <a:r>
              <a:rPr lang="nl-NL" i="1" dirty="0"/>
              <a:t>is niet mogelijk om aan de verplichting te voldoen. </a:t>
            </a:r>
          </a:p>
          <a:p>
            <a:pPr marL="288000" lvl="1" indent="0">
              <a:buNone/>
            </a:pPr>
            <a:endParaRPr lang="nl-NL" i="1" dirty="0"/>
          </a:p>
          <a:p>
            <a:pPr marL="288000" lvl="1" indent="0">
              <a:buNone/>
            </a:pPr>
            <a:r>
              <a:rPr lang="nl-NL" i="1" dirty="0"/>
              <a:t>Zie simulator. </a:t>
            </a:r>
            <a:endParaRPr lang="nl-BE" i="1" dirty="0"/>
          </a:p>
        </p:txBody>
      </p:sp>
      <p:sp>
        <p:nvSpPr>
          <p:cNvPr id="2" name="Tijdelijke aanduiding voor dianummer 1">
            <a:extLst>
              <a:ext uri="{FF2B5EF4-FFF2-40B4-BE49-F238E27FC236}">
                <a16:creationId xmlns:a16="http://schemas.microsoft.com/office/drawing/2014/main" id="{B7732AAD-1402-086D-AB22-2D9198D76943}"/>
              </a:ext>
            </a:extLst>
          </p:cNvPr>
          <p:cNvSpPr>
            <a:spLocks noGrp="1"/>
          </p:cNvSpPr>
          <p:nvPr>
            <p:ph type="sldNum" sz="quarter" idx="12"/>
          </p:nvPr>
        </p:nvSpPr>
        <p:spPr/>
        <p:txBody>
          <a:bodyPr/>
          <a:lstStyle/>
          <a:p>
            <a:fld id="{BFB0EECF-4D25-4C07-88E8-B20CA7AADF61}" type="slidenum">
              <a:rPr lang="nl-BE" smtClean="0"/>
              <a:t>51</a:t>
            </a:fld>
            <a:endParaRPr lang="nl-BE"/>
          </a:p>
        </p:txBody>
      </p:sp>
    </p:spTree>
    <p:extLst>
      <p:ext uri="{BB962C8B-B14F-4D97-AF65-F5344CB8AC3E}">
        <p14:creationId xmlns:p14="http://schemas.microsoft.com/office/powerpoint/2010/main" val="2633822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CDA5D-54CE-F1A9-6E8A-7A701142DBDC}"/>
              </a:ext>
            </a:extLst>
          </p:cNvPr>
          <p:cNvSpPr>
            <a:spLocks noGrp="1"/>
          </p:cNvSpPr>
          <p:nvPr>
            <p:ph type="title"/>
          </p:nvPr>
        </p:nvSpPr>
        <p:spPr/>
        <p:txBody>
          <a:bodyPr/>
          <a:lstStyle/>
          <a:p>
            <a:r>
              <a:rPr lang="nl-BE" dirty="0"/>
              <a:t>Komen bestaande installaties in aanmerking? </a:t>
            </a:r>
          </a:p>
        </p:txBody>
      </p:sp>
      <p:sp>
        <p:nvSpPr>
          <p:cNvPr id="3" name="Tijdelijke aanduiding voor inhoud 2">
            <a:extLst>
              <a:ext uri="{FF2B5EF4-FFF2-40B4-BE49-F238E27FC236}">
                <a16:creationId xmlns:a16="http://schemas.microsoft.com/office/drawing/2014/main" id="{5DCD9EBB-FBCA-05E5-6E2B-284A1A36E27F}"/>
              </a:ext>
            </a:extLst>
          </p:cNvPr>
          <p:cNvSpPr>
            <a:spLocks noGrp="1"/>
          </p:cNvSpPr>
          <p:nvPr>
            <p:ph sz="half" idx="10"/>
          </p:nvPr>
        </p:nvSpPr>
        <p:spPr>
          <a:xfrm>
            <a:off x="561973" y="1342311"/>
            <a:ext cx="10515600" cy="5037474"/>
          </a:xfrm>
        </p:spPr>
        <p:txBody>
          <a:bodyPr/>
          <a:lstStyle/>
          <a:p>
            <a:r>
              <a:rPr lang="nl-BE" dirty="0"/>
              <a:t>Bestaande installatie </a:t>
            </a:r>
            <a:br>
              <a:rPr lang="nl-BE" dirty="0"/>
            </a:br>
            <a:r>
              <a:rPr lang="nl-BE" dirty="0"/>
              <a:t>= installatie in dienst </a:t>
            </a:r>
            <a:r>
              <a:rPr lang="nl-BE" b="1" dirty="0"/>
              <a:t>op of voor </a:t>
            </a:r>
            <a:r>
              <a:rPr lang="nl-BE" dirty="0"/>
              <a:t>1/1/2023 </a:t>
            </a:r>
          </a:p>
          <a:p>
            <a:pPr indent="0">
              <a:buNone/>
            </a:pPr>
            <a:endParaRPr lang="nl-BE" dirty="0"/>
          </a:p>
          <a:p>
            <a:pPr lvl="1"/>
            <a:r>
              <a:rPr lang="nl-BE" dirty="0"/>
              <a:t>komt in aanmerking om te voldoen aan deze verplichting: </a:t>
            </a:r>
          </a:p>
          <a:p>
            <a:pPr lvl="2"/>
            <a:r>
              <a:rPr lang="nl-BE" dirty="0"/>
              <a:t>Bestaande PV-installatie die nog in dienst is</a:t>
            </a:r>
          </a:p>
          <a:p>
            <a:pPr lvl="3"/>
            <a:r>
              <a:rPr lang="nl-BE" dirty="0"/>
              <a:t>Geplaatst op dak </a:t>
            </a:r>
            <a:r>
              <a:rPr lang="nl-BE" dirty="0">
                <a:solidFill>
                  <a:srgbClr val="FF0000"/>
                </a:solidFill>
              </a:rPr>
              <a:t>of aan de gevel </a:t>
            </a:r>
            <a:r>
              <a:rPr lang="nl-BE" dirty="0"/>
              <a:t>van </a:t>
            </a:r>
            <a:r>
              <a:rPr lang="nl-BE" b="1" dirty="0"/>
              <a:t>gebouw aangesloten op afnamepunt</a:t>
            </a:r>
          </a:p>
          <a:p>
            <a:pPr lvl="3"/>
            <a:r>
              <a:rPr lang="nl-BE" dirty="0"/>
              <a:t>Geplaatst op </a:t>
            </a:r>
            <a:r>
              <a:rPr lang="nl-BE" b="1" dirty="0"/>
              <a:t>eigen site </a:t>
            </a:r>
            <a:r>
              <a:rPr lang="nl-BE" dirty="0"/>
              <a:t>op: </a:t>
            </a:r>
            <a:r>
              <a:rPr lang="nl-BE" sz="1200" dirty="0"/>
              <a:t>dak </a:t>
            </a:r>
            <a:r>
              <a:rPr lang="nl-BE" sz="1200" dirty="0">
                <a:solidFill>
                  <a:srgbClr val="FF0000"/>
                </a:solidFill>
              </a:rPr>
              <a:t>of gevel </a:t>
            </a:r>
            <a:r>
              <a:rPr lang="nl-BE" sz="1200" dirty="0"/>
              <a:t>van andere gebouwen, carports, fietsenstallingen, marginale grond, wateroppervlakte </a:t>
            </a:r>
            <a:r>
              <a:rPr lang="nl-BE" sz="1200" dirty="0">
                <a:solidFill>
                  <a:srgbClr val="FF0000"/>
                </a:solidFill>
              </a:rPr>
              <a:t>of overkoepelende PV in agrarisch gebied</a:t>
            </a:r>
          </a:p>
          <a:p>
            <a:pPr lvl="3"/>
            <a:r>
              <a:rPr lang="nl-NL" dirty="0">
                <a:solidFill>
                  <a:srgbClr val="FF0000"/>
                </a:solidFill>
              </a:rPr>
              <a:t>Die energie levert aan </a:t>
            </a:r>
            <a:r>
              <a:rPr lang="nl-NL" b="1" dirty="0">
                <a:solidFill>
                  <a:srgbClr val="FF0000"/>
                </a:solidFill>
              </a:rPr>
              <a:t>directe lijn die is aangesloten op het afnamepunt</a:t>
            </a:r>
            <a:r>
              <a:rPr lang="nl-NL" dirty="0">
                <a:solidFill>
                  <a:srgbClr val="FF0000"/>
                </a:solidFill>
              </a:rPr>
              <a:t>: </a:t>
            </a:r>
            <a:r>
              <a:rPr lang="nl-NL" sz="1200" dirty="0">
                <a:solidFill>
                  <a:srgbClr val="FF0000"/>
                </a:solidFill>
              </a:rPr>
              <a:t>op de daken of aan de gevels van gebouwen, op marginale gronden, op carports of op fietsenstallingen, drijvend op wateroppervlakten of overkoepelende PV in agrarisch gebied; </a:t>
            </a:r>
            <a:endParaRPr lang="nl-BE" sz="1200" dirty="0">
              <a:solidFill>
                <a:srgbClr val="FF0000"/>
              </a:solidFill>
            </a:endParaRPr>
          </a:p>
          <a:p>
            <a:pPr lvl="1"/>
            <a:r>
              <a:rPr lang="nl-BE" dirty="0"/>
              <a:t>komt niet in aanmerking: </a:t>
            </a:r>
          </a:p>
          <a:p>
            <a:pPr lvl="2"/>
            <a:r>
              <a:rPr lang="nl-NL" dirty="0"/>
              <a:t>PV geïnstalleerd zijn </a:t>
            </a:r>
            <a:r>
              <a:rPr lang="nl-NL" b="1" dirty="0"/>
              <a:t>op een andere eigen site</a:t>
            </a:r>
            <a:r>
              <a:rPr lang="nl-NL" dirty="0"/>
              <a:t>: </a:t>
            </a:r>
            <a:r>
              <a:rPr lang="nl-NL" sz="1200" dirty="0"/>
              <a:t>op de daken </a:t>
            </a:r>
            <a:r>
              <a:rPr lang="nl-NL" sz="1200" dirty="0">
                <a:solidFill>
                  <a:srgbClr val="FF0000"/>
                </a:solidFill>
              </a:rPr>
              <a:t>of aan de gevels </a:t>
            </a:r>
            <a:r>
              <a:rPr lang="nl-NL" sz="1200" dirty="0"/>
              <a:t>van gebouwen, op marginale gronden, op carports of op fietsenstallingen, drijvend op wateroppervlakten of </a:t>
            </a:r>
            <a:r>
              <a:rPr lang="nl-NL" sz="1200" dirty="0">
                <a:solidFill>
                  <a:srgbClr val="FF0000"/>
                </a:solidFill>
              </a:rPr>
              <a:t>overkoepelende PV in agrarisch gebied </a:t>
            </a:r>
          </a:p>
          <a:p>
            <a:pPr lvl="2"/>
            <a:r>
              <a:rPr lang="nl-BE" dirty="0"/>
              <a:t>Wind of bio-WKK</a:t>
            </a:r>
          </a:p>
          <a:p>
            <a:pPr lvl="2"/>
            <a:r>
              <a:rPr lang="nl-BE" dirty="0"/>
              <a:t>Installaties (PV, wind, bio-WKK) waarin wordt geparticipeerd</a:t>
            </a:r>
          </a:p>
          <a:p>
            <a:pPr indent="0">
              <a:buNone/>
            </a:pPr>
            <a:endParaRPr lang="nl-BE" dirty="0"/>
          </a:p>
        </p:txBody>
      </p:sp>
      <p:sp>
        <p:nvSpPr>
          <p:cNvPr id="4" name="Tijdelijke aanduiding voor dianummer 3">
            <a:extLst>
              <a:ext uri="{FF2B5EF4-FFF2-40B4-BE49-F238E27FC236}">
                <a16:creationId xmlns:a16="http://schemas.microsoft.com/office/drawing/2014/main" id="{051EE08E-29B7-6392-6089-169FBF421F2E}"/>
              </a:ext>
            </a:extLst>
          </p:cNvPr>
          <p:cNvSpPr>
            <a:spLocks noGrp="1"/>
          </p:cNvSpPr>
          <p:nvPr>
            <p:ph type="sldNum" sz="quarter" idx="12"/>
          </p:nvPr>
        </p:nvSpPr>
        <p:spPr/>
        <p:txBody>
          <a:bodyPr/>
          <a:lstStyle/>
          <a:p>
            <a:fld id="{BFB0EECF-4D25-4C07-88E8-B20CA7AADF61}" type="slidenum">
              <a:rPr lang="nl-BE" smtClean="0"/>
              <a:t>52</a:t>
            </a:fld>
            <a:endParaRPr lang="nl-BE"/>
          </a:p>
        </p:txBody>
      </p:sp>
    </p:spTree>
    <p:extLst>
      <p:ext uri="{BB962C8B-B14F-4D97-AF65-F5344CB8AC3E}">
        <p14:creationId xmlns:p14="http://schemas.microsoft.com/office/powerpoint/2010/main" val="3605022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582812" y="644206"/>
            <a:ext cx="2520280" cy="1728193"/>
          </a:xfrm>
          <a:prstGeom prst="wedgeRoundRectCallout">
            <a:avLst>
              <a:gd name="adj1" fmla="val -32358"/>
              <a:gd name="adj2" fmla="val 132297"/>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5044699" y="395416"/>
            <a:ext cx="5803828" cy="6279029"/>
          </a:xfrm>
          <a:prstGeom prst="wedgeRoundRectCallout">
            <a:avLst>
              <a:gd name="adj1" fmla="val -65039"/>
              <a:gd name="adj2" fmla="val 11976"/>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04" y="3673375"/>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1631504" y="692695"/>
            <a:ext cx="2376264" cy="1631216"/>
          </a:xfrm>
          <a:prstGeom prst="rect">
            <a:avLst/>
          </a:prstGeom>
          <a:noFill/>
        </p:spPr>
        <p:txBody>
          <a:bodyPr wrap="square" rtlCol="0">
            <a:spAutoFit/>
          </a:bodyPr>
          <a:lstStyle/>
          <a:p>
            <a:r>
              <a:rPr lang="nl-NL" sz="2000" b="1">
                <a:solidFill>
                  <a:schemeClr val="tx2"/>
                </a:solidFill>
              </a:rPr>
              <a:t>Kan aan de verplichting voldaan worden via energiedelen? Of via een PPA? </a:t>
            </a:r>
            <a:endParaRPr lang="nl-BE" sz="2000" b="1">
              <a:solidFill>
                <a:schemeClr val="tx2"/>
              </a:solidFill>
            </a:endParaRPr>
          </a:p>
        </p:txBody>
      </p:sp>
      <p:sp>
        <p:nvSpPr>
          <p:cNvPr id="6" name="Tekstvak 5">
            <a:extLst>
              <a:ext uri="{FF2B5EF4-FFF2-40B4-BE49-F238E27FC236}">
                <a16:creationId xmlns:a16="http://schemas.microsoft.com/office/drawing/2014/main" id="{921CB23F-8162-7B01-7B1A-6D66474FDF51}"/>
              </a:ext>
            </a:extLst>
          </p:cNvPr>
          <p:cNvSpPr txBox="1"/>
          <p:nvPr/>
        </p:nvSpPr>
        <p:spPr>
          <a:xfrm>
            <a:off x="5226908" y="644206"/>
            <a:ext cx="5621620" cy="6340197"/>
          </a:xfrm>
          <a:prstGeom prst="rect">
            <a:avLst/>
          </a:prstGeom>
          <a:noFill/>
        </p:spPr>
        <p:txBody>
          <a:bodyPr wrap="square" lIns="91440" tIns="45720" rIns="91440" bIns="45720" rtlCol="0" anchor="t">
            <a:spAutoFit/>
          </a:bodyPr>
          <a:lstStyle/>
          <a:p>
            <a:pPr indent="-288000">
              <a:lnSpc>
                <a:spcPct val="90000"/>
              </a:lnSpc>
              <a:spcBef>
                <a:spcPts val="300"/>
              </a:spcBef>
              <a:buClr>
                <a:srgbClr val="105269"/>
              </a:buClr>
              <a:buSzPct val="80000"/>
              <a:buFont typeface="Wingdings 3" panose="05040102010807070707" pitchFamily="18" charset="2"/>
              <a:buChar char=""/>
              <a:defRPr/>
            </a:pPr>
            <a:r>
              <a:rPr lang="nl-NL" sz="2000" dirty="0">
                <a:solidFill>
                  <a:srgbClr val="105269"/>
                </a:solidFill>
                <a:latin typeface="Calibri"/>
              </a:rPr>
              <a:t>Energiedelen is het delen van groene stroom uit </a:t>
            </a:r>
            <a:br>
              <a:rPr lang="nl-NL" sz="2000" dirty="0">
                <a:solidFill>
                  <a:srgbClr val="105269"/>
                </a:solidFill>
                <a:latin typeface="Calibri"/>
              </a:rPr>
            </a:br>
            <a:r>
              <a:rPr lang="nl-NL" sz="2000" dirty="0">
                <a:solidFill>
                  <a:srgbClr val="105269"/>
                </a:solidFill>
                <a:latin typeface="Calibri"/>
              </a:rPr>
              <a:t>een hernieuwbare energie-installatie. </a:t>
            </a:r>
          </a:p>
          <a:p>
            <a:pPr indent="-288000">
              <a:lnSpc>
                <a:spcPct val="90000"/>
              </a:lnSpc>
              <a:spcBef>
                <a:spcPts val="300"/>
              </a:spcBef>
              <a:buClr>
                <a:srgbClr val="105269"/>
              </a:buClr>
              <a:buSzPct val="80000"/>
              <a:buFont typeface="Wingdings 3" panose="05040102010807070707" pitchFamily="18" charset="2"/>
              <a:buChar char=""/>
              <a:defRPr/>
            </a:pPr>
            <a:r>
              <a:rPr lang="nl-NL" sz="2000" dirty="0">
                <a:solidFill>
                  <a:srgbClr val="105269"/>
                </a:solidFill>
                <a:latin typeface="Calibri"/>
              </a:rPr>
              <a:t>Een PPA gaat om de aankoop van stroom. </a:t>
            </a:r>
          </a:p>
          <a:p>
            <a:pPr indent="-288000">
              <a:lnSpc>
                <a:spcPct val="90000"/>
              </a:lnSpc>
              <a:spcBef>
                <a:spcPts val="300"/>
              </a:spcBef>
              <a:buClr>
                <a:srgbClr val="105269"/>
              </a:buClr>
              <a:buSzPct val="80000"/>
              <a:buFont typeface="Wingdings 3" panose="05040102010807070707" pitchFamily="18" charset="2"/>
              <a:buChar char=""/>
              <a:defRPr/>
            </a:pPr>
            <a:r>
              <a:rPr lang="nl-NL" sz="2000" dirty="0">
                <a:solidFill>
                  <a:srgbClr val="105269"/>
                </a:solidFill>
                <a:latin typeface="Calibri"/>
              </a:rPr>
              <a:t>Een PPA of energiedelen mag niet met participatie verward worden en kan een participatieovereenkomst niet vervangen. </a:t>
            </a:r>
          </a:p>
          <a:p>
            <a:pPr>
              <a:lnSpc>
                <a:spcPct val="90000"/>
              </a:lnSpc>
              <a:defRPr/>
            </a:pPr>
            <a:r>
              <a:rPr lang="nl-NL" sz="2000" dirty="0">
                <a:solidFill>
                  <a:srgbClr val="105269"/>
                </a:solidFill>
                <a:latin typeface="Calibri"/>
                <a:cs typeface="Calibri"/>
              </a:rPr>
              <a:t>Zie handleiding hoofdstuk 4.2 voor voorwaarden participatie. </a:t>
            </a:r>
            <a:endParaRPr lang="nl-NL" sz="2000" dirty="0">
              <a:solidFill>
                <a:srgbClr val="105269"/>
              </a:solidFill>
              <a:latin typeface="Calibri"/>
            </a:endParaRPr>
          </a:p>
          <a:p>
            <a:pPr indent="-288000">
              <a:lnSpc>
                <a:spcPct val="90000"/>
              </a:lnSpc>
              <a:spcBef>
                <a:spcPts val="300"/>
              </a:spcBef>
              <a:buClr>
                <a:srgbClr val="105269"/>
              </a:buClr>
              <a:buSzPct val="80000"/>
              <a:buFont typeface="Wingdings 3" panose="05040102010807070707" pitchFamily="18" charset="2"/>
              <a:buChar char=""/>
              <a:defRPr/>
            </a:pPr>
            <a:r>
              <a:rPr lang="nl-NL" sz="2000" dirty="0">
                <a:solidFill>
                  <a:srgbClr val="105269"/>
                </a:solidFill>
                <a:latin typeface="Calibri"/>
              </a:rPr>
              <a:t>Soms telt de installatie van waaruit energie gedeeld wordt of waarvoor de PPA wordt gesloten toch mee voor de PV-verplichting. De PV-verplichting houdt in dat tijdig een minimaal piekvermogen aan zonnepanelen per vierkante meter horizontale dakoppervlakte moet worden in dienst genomen, hierbij wordt rekening gehouden met een aantal specifieke voorwaarden qua locatie en indienstnamedatum. Daarnaast kan onder specifiek vastgelegde voorwaarden ook een windturbine, WKK (en later WP) in dienst genomen worden of       </a:t>
            </a:r>
            <a:br>
              <a:rPr lang="nl-NL" sz="2000" dirty="0">
                <a:solidFill>
                  <a:srgbClr val="105269"/>
                </a:solidFill>
                <a:latin typeface="Calibri"/>
              </a:rPr>
            </a:br>
            <a:r>
              <a:rPr lang="nl-NL" sz="2000" dirty="0">
                <a:solidFill>
                  <a:srgbClr val="105269"/>
                </a:solidFill>
                <a:latin typeface="Calibri"/>
              </a:rPr>
              <a:t>    geparticipeerd worden. </a:t>
            </a:r>
          </a:p>
          <a:p>
            <a:pPr>
              <a:lnSpc>
                <a:spcPct val="90000"/>
              </a:lnSpc>
              <a:spcBef>
                <a:spcPts val="300"/>
              </a:spcBef>
              <a:buClr>
                <a:srgbClr val="105269"/>
              </a:buClr>
              <a:buSzPct val="80000"/>
              <a:defRPr/>
            </a:pPr>
            <a:endParaRPr lang="nl-NL" sz="2000" dirty="0">
              <a:solidFill>
                <a:srgbClr val="105269"/>
              </a:solidFill>
              <a:latin typeface="Calibri"/>
              <a:cs typeface="Calibri"/>
            </a:endParaRPr>
          </a:p>
        </p:txBody>
      </p:sp>
      <p:sp>
        <p:nvSpPr>
          <p:cNvPr id="7" name="Tijdelijke aanduiding voor dianummer 6">
            <a:extLst>
              <a:ext uri="{FF2B5EF4-FFF2-40B4-BE49-F238E27FC236}">
                <a16:creationId xmlns:a16="http://schemas.microsoft.com/office/drawing/2014/main" id="{74323D31-7B26-E0B1-0167-E27878390569}"/>
              </a:ext>
            </a:extLst>
          </p:cNvPr>
          <p:cNvSpPr>
            <a:spLocks noGrp="1"/>
          </p:cNvSpPr>
          <p:nvPr>
            <p:ph type="sldNum" sz="quarter" idx="11"/>
          </p:nvPr>
        </p:nvSpPr>
        <p:spPr/>
        <p:txBody>
          <a:bodyPr/>
          <a:lstStyle/>
          <a:p>
            <a:fld id="{BFB0EECF-4D25-4C07-88E8-B20CA7AADF61}" type="slidenum">
              <a:rPr lang="nl-BE" smtClean="0"/>
              <a:t>53</a:t>
            </a:fld>
            <a:endParaRPr lang="nl-BE"/>
          </a:p>
        </p:txBody>
      </p:sp>
    </p:spTree>
    <p:extLst>
      <p:ext uri="{BB962C8B-B14F-4D97-AF65-F5344CB8AC3E}">
        <p14:creationId xmlns:p14="http://schemas.microsoft.com/office/powerpoint/2010/main" val="3278389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0526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0467-8D1C-2625-2D59-C22AB9B4A54E}"/>
              </a:ext>
            </a:extLst>
          </p:cNvPr>
          <p:cNvSpPr>
            <a:spLocks noGrp="1"/>
          </p:cNvSpPr>
          <p:nvPr>
            <p:ph type="title"/>
          </p:nvPr>
        </p:nvSpPr>
        <p:spPr>
          <a:xfrm>
            <a:off x="838197" y="2667422"/>
            <a:ext cx="10515601" cy="936104"/>
          </a:xfrm>
        </p:spPr>
        <p:txBody>
          <a:bodyPr/>
          <a:lstStyle/>
          <a:p>
            <a:r>
              <a:rPr lang="nl-BE">
                <a:solidFill>
                  <a:schemeClr val="bg1"/>
                </a:solidFill>
              </a:rPr>
              <a:t>DEEL 3. Enkele aspecten verder toegelicht</a:t>
            </a:r>
          </a:p>
        </p:txBody>
      </p:sp>
    </p:spTree>
    <p:extLst>
      <p:ext uri="{BB962C8B-B14F-4D97-AF65-F5344CB8AC3E}">
        <p14:creationId xmlns:p14="http://schemas.microsoft.com/office/powerpoint/2010/main" val="919556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8BCBD-B131-B5D7-36AE-5FA82527AF71}"/>
              </a:ext>
            </a:extLst>
          </p:cNvPr>
          <p:cNvSpPr>
            <a:spLocks noGrp="1"/>
          </p:cNvSpPr>
          <p:nvPr>
            <p:ph type="title"/>
          </p:nvPr>
        </p:nvSpPr>
        <p:spPr>
          <a:xfrm>
            <a:off x="1" y="476672"/>
            <a:ext cx="12192000" cy="936104"/>
          </a:xfrm>
        </p:spPr>
        <p:txBody>
          <a:bodyPr/>
          <a:lstStyle/>
          <a:p>
            <a:r>
              <a:rPr lang="nl-BE"/>
              <a:t>Marginale grond, (andere) eigen site</a:t>
            </a:r>
          </a:p>
        </p:txBody>
      </p:sp>
      <p:sp>
        <p:nvSpPr>
          <p:cNvPr id="3" name="Tijdelijke aanduiding voor inhoud 2">
            <a:extLst>
              <a:ext uri="{FF2B5EF4-FFF2-40B4-BE49-F238E27FC236}">
                <a16:creationId xmlns:a16="http://schemas.microsoft.com/office/drawing/2014/main" id="{E26360C7-B28C-BA05-4542-B89507BB224B}"/>
              </a:ext>
            </a:extLst>
          </p:cNvPr>
          <p:cNvSpPr>
            <a:spLocks noGrp="1"/>
          </p:cNvSpPr>
          <p:nvPr>
            <p:ph sz="half" idx="10"/>
          </p:nvPr>
        </p:nvSpPr>
        <p:spPr/>
        <p:txBody>
          <a:bodyPr/>
          <a:lstStyle/>
          <a:p>
            <a:r>
              <a:rPr lang="nl-NL" dirty="0"/>
              <a:t>Even herhalen:</a:t>
            </a:r>
          </a:p>
          <a:p>
            <a:pPr lvl="1"/>
            <a:r>
              <a:rPr lang="nl-NL" dirty="0"/>
              <a:t>Verplichting per afnamepunt</a:t>
            </a:r>
          </a:p>
          <a:p>
            <a:pPr lvl="1"/>
            <a:r>
              <a:rPr lang="nl-NL" dirty="0"/>
              <a:t>Zoek gebouwen aangesloten op het afnamepunt. </a:t>
            </a:r>
          </a:p>
          <a:p>
            <a:pPr lvl="1"/>
            <a:r>
              <a:rPr lang="nl-NL" dirty="0"/>
              <a:t>Op wie rust de verplichting? De juridische entiteiten die eigenaars, erfpachters of opstalhouders van die gebouwen.</a:t>
            </a:r>
          </a:p>
          <a:p>
            <a:pPr lvl="1"/>
            <a:r>
              <a:rPr lang="nl-NL" dirty="0"/>
              <a:t>Toegelaten locaties PV:</a:t>
            </a:r>
          </a:p>
          <a:p>
            <a:pPr marL="1033200" lvl="2" indent="-457200">
              <a:buFont typeface="+mj-lt"/>
              <a:buAutoNum type="arabicPeriod"/>
            </a:pPr>
            <a:r>
              <a:rPr lang="nl-NL" dirty="0">
                <a:solidFill>
                  <a:schemeClr val="accent1">
                    <a:lumMod val="75000"/>
                  </a:schemeClr>
                </a:solidFill>
              </a:rPr>
              <a:t>geïnstalleerd op de daken of aan de gevels van de gebouwen, aangesloten op het afnamepunt </a:t>
            </a:r>
          </a:p>
          <a:p>
            <a:pPr marL="1033200" lvl="2" indent="-457200">
              <a:buFont typeface="+mj-lt"/>
              <a:buAutoNum type="arabicPeriod"/>
            </a:pPr>
            <a:r>
              <a:rPr lang="nl-NL" dirty="0">
                <a:solidFill>
                  <a:schemeClr val="accent1">
                    <a:lumMod val="75000"/>
                  </a:schemeClr>
                </a:solidFill>
              </a:rPr>
              <a:t>geïnstalleerd op de eigen site van de gebouwen die onder de verplichting vallen: </a:t>
            </a:r>
            <a:r>
              <a:rPr lang="nl-NL" sz="1200" dirty="0">
                <a:solidFill>
                  <a:schemeClr val="accent1">
                    <a:lumMod val="75000"/>
                  </a:schemeClr>
                </a:solidFill>
              </a:rPr>
              <a:t>op de daken of op de gevels van de gebouwen, op marginale gronden, op carports of op fietsenstallingen, drijvend op wateroppervlakten of overkoepelende PV in agrarisch gebied</a:t>
            </a:r>
          </a:p>
          <a:p>
            <a:pPr marL="1033200" lvl="2" indent="-457200">
              <a:buFont typeface="+mj-lt"/>
              <a:buAutoNum type="arabicPeriod"/>
            </a:pPr>
            <a:r>
              <a:rPr lang="nl-NL" dirty="0">
                <a:solidFill>
                  <a:schemeClr val="accent1">
                    <a:lumMod val="75000"/>
                  </a:schemeClr>
                </a:solidFill>
              </a:rPr>
              <a:t>energielevering aan een directe lijn die is aangesloten op het afnamepunt: </a:t>
            </a:r>
            <a:r>
              <a:rPr lang="nl-NL" sz="1200" dirty="0">
                <a:solidFill>
                  <a:schemeClr val="accent1">
                    <a:lumMod val="75000"/>
                  </a:schemeClr>
                </a:solidFill>
              </a:rPr>
              <a:t>op de daken of aan de gevels van gebouwen, op marginale gronden, op carports of op fietsenstallingen, drijvend op wateroppervlakten of overkoepelende PV in agrarisch gebied</a:t>
            </a:r>
          </a:p>
          <a:p>
            <a:pPr marL="1033200" lvl="2" indent="-457200">
              <a:buFont typeface="+mj-lt"/>
              <a:buAutoNum type="arabicPeriod"/>
            </a:pPr>
            <a:r>
              <a:rPr lang="nl-NL" dirty="0">
                <a:solidFill>
                  <a:schemeClr val="accent1">
                    <a:lumMod val="75000"/>
                  </a:schemeClr>
                </a:solidFill>
              </a:rPr>
              <a:t>geïnstalleerd zijn op een andere eigen site: </a:t>
            </a:r>
            <a:r>
              <a:rPr lang="nl-NL" sz="1200" dirty="0">
                <a:solidFill>
                  <a:schemeClr val="accent1">
                    <a:lumMod val="75000"/>
                  </a:schemeClr>
                </a:solidFill>
              </a:rPr>
              <a:t>op de daken of aan de gevels van gebouwen, op marginale gronden, op carports of op fietsenstallingen, drijvend op wateroppervlakten of overkoepelende PV in agrarisch gebied</a:t>
            </a:r>
          </a:p>
          <a:p>
            <a:pPr lvl="3">
              <a:buFont typeface="Wingdings" panose="05000000000000000000" pitchFamily="2" charset="2"/>
              <a:buChar char="ü"/>
            </a:pPr>
            <a:r>
              <a:rPr lang="nl-NL" dirty="0">
                <a:solidFill>
                  <a:schemeClr val="accent1">
                    <a:lumMod val="75000"/>
                  </a:schemeClr>
                </a:solidFill>
              </a:rPr>
              <a:t>Opgelet: op andere eigen site moet datum indienstname PV-installatie na 1/1/2023</a:t>
            </a:r>
            <a:endParaRPr lang="nl-BE" dirty="0">
              <a:solidFill>
                <a:schemeClr val="accent1">
                  <a:lumMod val="75000"/>
                </a:schemeClr>
              </a:solidFill>
            </a:endParaRPr>
          </a:p>
        </p:txBody>
      </p:sp>
      <p:sp>
        <p:nvSpPr>
          <p:cNvPr id="4" name="Tijdelijke aanduiding voor dianummer 3">
            <a:extLst>
              <a:ext uri="{FF2B5EF4-FFF2-40B4-BE49-F238E27FC236}">
                <a16:creationId xmlns:a16="http://schemas.microsoft.com/office/drawing/2014/main" id="{047C31A9-6DE0-5BEE-D658-BB689A227312}"/>
              </a:ext>
            </a:extLst>
          </p:cNvPr>
          <p:cNvSpPr>
            <a:spLocks noGrp="1"/>
          </p:cNvSpPr>
          <p:nvPr>
            <p:ph type="sldNum" sz="quarter" idx="12"/>
          </p:nvPr>
        </p:nvSpPr>
        <p:spPr/>
        <p:txBody>
          <a:bodyPr/>
          <a:lstStyle/>
          <a:p>
            <a:fld id="{BFB0EECF-4D25-4C07-88E8-B20CA7AADF61}" type="slidenum">
              <a:rPr lang="nl-BE" smtClean="0"/>
              <a:t>55</a:t>
            </a:fld>
            <a:endParaRPr lang="nl-BE"/>
          </a:p>
        </p:txBody>
      </p:sp>
    </p:spTree>
    <p:extLst>
      <p:ext uri="{BB962C8B-B14F-4D97-AF65-F5344CB8AC3E}">
        <p14:creationId xmlns:p14="http://schemas.microsoft.com/office/powerpoint/2010/main" val="466483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C21F7-0443-3251-3C3C-C5F96C5746CC}"/>
              </a:ext>
            </a:extLst>
          </p:cNvPr>
          <p:cNvSpPr>
            <a:spLocks noGrp="1"/>
          </p:cNvSpPr>
          <p:nvPr>
            <p:ph type="title"/>
          </p:nvPr>
        </p:nvSpPr>
        <p:spPr/>
        <p:txBody>
          <a:bodyPr/>
          <a:lstStyle/>
          <a:p>
            <a:r>
              <a:rPr lang="nl-BE"/>
              <a:t>Marginale gronden</a:t>
            </a:r>
          </a:p>
        </p:txBody>
      </p:sp>
      <p:sp>
        <p:nvSpPr>
          <p:cNvPr id="3" name="Tijdelijke aanduiding voor inhoud 2">
            <a:extLst>
              <a:ext uri="{FF2B5EF4-FFF2-40B4-BE49-F238E27FC236}">
                <a16:creationId xmlns:a16="http://schemas.microsoft.com/office/drawing/2014/main" id="{E351C184-6128-3C02-E384-B1F94FEA26D0}"/>
              </a:ext>
            </a:extLst>
          </p:cNvPr>
          <p:cNvSpPr>
            <a:spLocks noGrp="1"/>
          </p:cNvSpPr>
          <p:nvPr>
            <p:ph sz="half" idx="10"/>
          </p:nvPr>
        </p:nvSpPr>
        <p:spPr/>
        <p:txBody>
          <a:bodyPr/>
          <a:lstStyle/>
          <a:p>
            <a:r>
              <a:rPr lang="nl-NL"/>
              <a:t>Marginale gronden zijn </a:t>
            </a:r>
            <a:r>
              <a:rPr lang="nl-NL" b="1"/>
              <a:t>bermen of gesloten stortgebieden niet bestemd als natuurgebied of landbouwgebied</a:t>
            </a:r>
            <a:r>
              <a:rPr lang="nl-NL"/>
              <a:t>, onverminderd andere verplichtingen ter zake. </a:t>
            </a:r>
          </a:p>
          <a:p>
            <a:pPr lvl="1"/>
            <a:r>
              <a:rPr lang="nl-NL"/>
              <a:t>“of”: geplande PV-installatie kan slechts betrekking hebben op één van deze twee categorieën.</a:t>
            </a:r>
          </a:p>
          <a:p>
            <a:pPr lvl="1"/>
            <a:r>
              <a:rPr lang="nl-NL"/>
              <a:t>“Berm”: een </a:t>
            </a:r>
            <a:r>
              <a:rPr lang="nl-NL" b="1"/>
              <a:t>strook</a:t>
            </a:r>
            <a:r>
              <a:rPr lang="nl-NL"/>
              <a:t> grond </a:t>
            </a:r>
            <a:r>
              <a:rPr lang="nl-NL" b="1"/>
              <a:t>langs</a:t>
            </a:r>
            <a:r>
              <a:rPr lang="nl-NL"/>
              <a:t> </a:t>
            </a:r>
            <a:r>
              <a:rPr lang="nl-NL" b="1"/>
              <a:t>wegen</a:t>
            </a:r>
          </a:p>
          <a:p>
            <a:pPr lvl="2"/>
            <a:r>
              <a:rPr lang="nl-NL"/>
              <a:t>“strook”: een lang, smal stuk van een oppervlakte, met een maximum breedte van 10 meter. </a:t>
            </a:r>
          </a:p>
          <a:p>
            <a:pPr lvl="2"/>
            <a:r>
              <a:rPr lang="nl-NL"/>
              <a:t>“wegen” of een weg: een voor verkeer geschikt gemaakte strook grond</a:t>
            </a:r>
          </a:p>
          <a:p>
            <a:pPr lvl="2"/>
            <a:r>
              <a:rPr lang="nl-NL"/>
              <a:t>“langs”: aanpalend aan de weg en heeft een maximale breedte. </a:t>
            </a:r>
          </a:p>
          <a:p>
            <a:endParaRPr lang="nl-BE"/>
          </a:p>
        </p:txBody>
      </p:sp>
      <p:sp>
        <p:nvSpPr>
          <p:cNvPr id="4" name="Tijdelijke aanduiding voor dianummer 3">
            <a:extLst>
              <a:ext uri="{FF2B5EF4-FFF2-40B4-BE49-F238E27FC236}">
                <a16:creationId xmlns:a16="http://schemas.microsoft.com/office/drawing/2014/main" id="{14E908B9-C6F6-74FB-DF3E-C7BE673C7CB7}"/>
              </a:ext>
            </a:extLst>
          </p:cNvPr>
          <p:cNvSpPr>
            <a:spLocks noGrp="1"/>
          </p:cNvSpPr>
          <p:nvPr>
            <p:ph type="sldNum" sz="quarter" idx="12"/>
          </p:nvPr>
        </p:nvSpPr>
        <p:spPr/>
        <p:txBody>
          <a:bodyPr/>
          <a:lstStyle/>
          <a:p>
            <a:fld id="{BFB0EECF-4D25-4C07-88E8-B20CA7AADF61}" type="slidenum">
              <a:rPr lang="nl-BE" smtClean="0"/>
              <a:t>56</a:t>
            </a:fld>
            <a:endParaRPr lang="nl-BE"/>
          </a:p>
        </p:txBody>
      </p:sp>
    </p:spTree>
    <p:extLst>
      <p:ext uri="{BB962C8B-B14F-4D97-AF65-F5344CB8AC3E}">
        <p14:creationId xmlns:p14="http://schemas.microsoft.com/office/powerpoint/2010/main" val="614334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18E9F-0874-1397-5010-B017E9DD015F}"/>
              </a:ext>
            </a:extLst>
          </p:cNvPr>
          <p:cNvSpPr>
            <a:spLocks noGrp="1"/>
          </p:cNvSpPr>
          <p:nvPr>
            <p:ph type="title"/>
          </p:nvPr>
        </p:nvSpPr>
        <p:spPr/>
        <p:txBody>
          <a:bodyPr/>
          <a:lstStyle/>
          <a:p>
            <a:r>
              <a:rPr lang="nl-BE"/>
              <a:t>Eigen site en andere eigen site</a:t>
            </a:r>
          </a:p>
        </p:txBody>
      </p:sp>
      <p:sp>
        <p:nvSpPr>
          <p:cNvPr id="3" name="Tijdelijke aanduiding voor inhoud 2">
            <a:extLst>
              <a:ext uri="{FF2B5EF4-FFF2-40B4-BE49-F238E27FC236}">
                <a16:creationId xmlns:a16="http://schemas.microsoft.com/office/drawing/2014/main" id="{A589986A-E076-C232-C04B-97098FCC8D31}"/>
              </a:ext>
            </a:extLst>
          </p:cNvPr>
          <p:cNvSpPr>
            <a:spLocks noGrp="1"/>
          </p:cNvSpPr>
          <p:nvPr>
            <p:ph sz="half" idx="10"/>
          </p:nvPr>
        </p:nvSpPr>
        <p:spPr/>
        <p:txBody>
          <a:bodyPr/>
          <a:lstStyle/>
          <a:p>
            <a:pPr lvl="1"/>
            <a:r>
              <a:rPr lang="nl-NL"/>
              <a:t>Een juridische entiteit die gehouden wordt aan de PV-verplichting voor een bepaald afnamepunt, kan het kadastrale perceel of de aansluitende kadastrale percelen waarvan deze juridische entiteit ook eigenaar, erfpachter, opstalhouder of concessiehouder is én waarop gebouwen gelegen zijn die aangesloten zijn op dat afnamepunt, beschouwen als de </a:t>
            </a:r>
            <a:r>
              <a:rPr lang="nl-NL" b="1">
                <a:solidFill>
                  <a:schemeClr val="tx2"/>
                </a:solidFill>
              </a:rPr>
              <a:t>eigen site</a:t>
            </a:r>
            <a:r>
              <a:rPr lang="nl-NL"/>
              <a:t>. </a:t>
            </a:r>
          </a:p>
        </p:txBody>
      </p:sp>
      <p:sp>
        <p:nvSpPr>
          <p:cNvPr id="4" name="Tijdelijke aanduiding voor inhoud 3">
            <a:extLst>
              <a:ext uri="{FF2B5EF4-FFF2-40B4-BE49-F238E27FC236}">
                <a16:creationId xmlns:a16="http://schemas.microsoft.com/office/drawing/2014/main" id="{99565C20-8F8F-25DF-C661-7AB20140E35E}"/>
              </a:ext>
            </a:extLst>
          </p:cNvPr>
          <p:cNvSpPr>
            <a:spLocks noGrp="1"/>
          </p:cNvSpPr>
          <p:nvPr>
            <p:ph sz="half" idx="11"/>
          </p:nvPr>
        </p:nvSpPr>
        <p:spPr/>
        <p:txBody>
          <a:bodyPr/>
          <a:lstStyle/>
          <a:p>
            <a:pPr lvl="1"/>
            <a:r>
              <a:rPr lang="nl-NL"/>
              <a:t>Een juridische entiteit die gehouden wordt aan de PV-verplichting voor een bepaald afnamepunt, kan het kadastrale perceel of de aansluitende kadastrale percelen waarvan deze juridische entiteit ook eigenaar, erfpachter, opstalhouder of concessiehouder is én waarop </a:t>
            </a:r>
            <a:r>
              <a:rPr lang="nl-NL" u="sng"/>
              <a:t>GEEN</a:t>
            </a:r>
            <a:r>
              <a:rPr lang="nl-NL"/>
              <a:t> gebouwen gelegen zijn die aangesloten zijn op dat afnamepunt, beschouwen als </a:t>
            </a:r>
            <a:r>
              <a:rPr lang="nl-NL" b="1">
                <a:solidFill>
                  <a:schemeClr val="tx2"/>
                </a:solidFill>
              </a:rPr>
              <a:t>andere eigen site</a:t>
            </a:r>
            <a:r>
              <a:rPr lang="nl-NL"/>
              <a:t>.</a:t>
            </a:r>
            <a:endParaRPr lang="nl-BE"/>
          </a:p>
          <a:p>
            <a:endParaRPr lang="nl-BE"/>
          </a:p>
        </p:txBody>
      </p:sp>
      <p:sp>
        <p:nvSpPr>
          <p:cNvPr id="5" name="Tijdelijke aanduiding voor dianummer 4">
            <a:extLst>
              <a:ext uri="{FF2B5EF4-FFF2-40B4-BE49-F238E27FC236}">
                <a16:creationId xmlns:a16="http://schemas.microsoft.com/office/drawing/2014/main" id="{4B437D02-E93F-A8F5-9D66-2C38780B9D84}"/>
              </a:ext>
            </a:extLst>
          </p:cNvPr>
          <p:cNvSpPr>
            <a:spLocks noGrp="1"/>
          </p:cNvSpPr>
          <p:nvPr>
            <p:ph type="sldNum" sz="quarter" idx="13"/>
          </p:nvPr>
        </p:nvSpPr>
        <p:spPr/>
        <p:txBody>
          <a:bodyPr/>
          <a:lstStyle/>
          <a:p>
            <a:fld id="{BFB0EECF-4D25-4C07-88E8-B20CA7AADF61}" type="slidenum">
              <a:rPr lang="nl-BE" smtClean="0"/>
              <a:t>57</a:t>
            </a:fld>
            <a:endParaRPr lang="nl-BE"/>
          </a:p>
        </p:txBody>
      </p:sp>
    </p:spTree>
    <p:extLst>
      <p:ext uri="{BB962C8B-B14F-4D97-AF65-F5344CB8AC3E}">
        <p14:creationId xmlns:p14="http://schemas.microsoft.com/office/powerpoint/2010/main" val="4101194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8BCBD-B131-B5D7-36AE-5FA82527AF71}"/>
              </a:ext>
            </a:extLst>
          </p:cNvPr>
          <p:cNvSpPr>
            <a:spLocks noGrp="1"/>
          </p:cNvSpPr>
          <p:nvPr>
            <p:ph type="title"/>
          </p:nvPr>
        </p:nvSpPr>
        <p:spPr/>
        <p:txBody>
          <a:bodyPr/>
          <a:lstStyle/>
          <a:p>
            <a:r>
              <a:rPr lang="nl-BE"/>
              <a:t>Eigen site en andere eigen site</a:t>
            </a:r>
          </a:p>
        </p:txBody>
      </p:sp>
      <p:sp>
        <p:nvSpPr>
          <p:cNvPr id="3" name="Tijdelijke aanduiding voor inhoud 2">
            <a:extLst>
              <a:ext uri="{FF2B5EF4-FFF2-40B4-BE49-F238E27FC236}">
                <a16:creationId xmlns:a16="http://schemas.microsoft.com/office/drawing/2014/main" id="{E26360C7-B28C-BA05-4542-B89507BB224B}"/>
              </a:ext>
            </a:extLst>
          </p:cNvPr>
          <p:cNvSpPr>
            <a:spLocks noGrp="1"/>
          </p:cNvSpPr>
          <p:nvPr>
            <p:ph sz="half" idx="10"/>
          </p:nvPr>
        </p:nvSpPr>
        <p:spPr/>
        <p:txBody>
          <a:bodyPr/>
          <a:lstStyle/>
          <a:p>
            <a:r>
              <a:rPr lang="nl-NL"/>
              <a:t>Praktische werkwijze:</a:t>
            </a:r>
          </a:p>
          <a:p>
            <a:pPr marL="745200" lvl="1" indent="-457200">
              <a:buFont typeface="+mj-lt"/>
              <a:buAutoNum type="arabicPeriod"/>
            </a:pPr>
            <a:r>
              <a:rPr lang="nl-NL"/>
              <a:t>Breng het afnamepunt in kaart. </a:t>
            </a:r>
          </a:p>
          <a:p>
            <a:pPr marL="745200" lvl="1" indent="-457200">
              <a:buFont typeface="+mj-lt"/>
              <a:buAutoNum type="arabicPeriod"/>
            </a:pPr>
            <a:r>
              <a:rPr lang="nl-NL"/>
              <a:t>Breng de gebouwen in kaart verbonden met dat afnamepunt. </a:t>
            </a:r>
          </a:p>
          <a:p>
            <a:pPr marL="745200" lvl="1" indent="-457200">
              <a:buFont typeface="+mj-lt"/>
              <a:buAutoNum type="arabicPeriod"/>
            </a:pPr>
            <a:r>
              <a:rPr lang="nl-NL"/>
              <a:t>Vermeld per gebouw juridische entiteit die eigenaars, erfpachters of opstalhouders. </a:t>
            </a:r>
          </a:p>
          <a:p>
            <a:pPr marL="745200" lvl="1" indent="-457200">
              <a:buFont typeface="+mj-lt"/>
              <a:buAutoNum type="arabicPeriod"/>
            </a:pPr>
            <a:r>
              <a:rPr lang="nl-NL"/>
              <a:t>Elke juridische entiteit brengt de kadastrale percelen in kaart waarvan ze eigenaar, erfpachter, opstalhouder of concessiehouder is. </a:t>
            </a:r>
          </a:p>
          <a:p>
            <a:pPr lvl="2">
              <a:buFontTx/>
              <a:buChar char="-"/>
            </a:pPr>
            <a:r>
              <a:rPr lang="nl-NL"/>
              <a:t>Voor een juridische entiteit is de </a:t>
            </a:r>
            <a:r>
              <a:rPr lang="nl-NL" b="1"/>
              <a:t>eigen site</a:t>
            </a:r>
            <a:r>
              <a:rPr lang="nl-NL"/>
              <a:t>: kadastraal perceel of de aansluitende kadastrale percelen </a:t>
            </a:r>
            <a:r>
              <a:rPr lang="nl-NL" u="sng"/>
              <a:t>waarop de gebouwen liggen die verbonden zijn met het afnamepunt </a:t>
            </a:r>
          </a:p>
          <a:p>
            <a:pPr lvl="2">
              <a:buFontTx/>
              <a:buChar char="-"/>
            </a:pPr>
            <a:r>
              <a:rPr lang="nl-NL"/>
              <a:t>Voor een juridische entiteit is de </a:t>
            </a:r>
            <a:r>
              <a:rPr lang="nl-NL" b="1"/>
              <a:t>andere eigen site</a:t>
            </a:r>
            <a:r>
              <a:rPr lang="nl-NL"/>
              <a:t>: kadastraal perceel of de aansluitende kadastrale percelen </a:t>
            </a:r>
            <a:r>
              <a:rPr lang="nl-NL" u="sng"/>
              <a:t>waarop </a:t>
            </a:r>
            <a:r>
              <a:rPr lang="nl-NL" i="1" u="sng"/>
              <a:t>geen</a:t>
            </a:r>
            <a:r>
              <a:rPr lang="nl-NL" u="sng"/>
              <a:t> gebouwen liggen verbonden met het afnamepunt</a:t>
            </a:r>
            <a:endParaRPr lang="nl-BE" u="sng"/>
          </a:p>
        </p:txBody>
      </p:sp>
      <p:sp>
        <p:nvSpPr>
          <p:cNvPr id="4" name="Tijdelijke aanduiding voor dianummer 3">
            <a:extLst>
              <a:ext uri="{FF2B5EF4-FFF2-40B4-BE49-F238E27FC236}">
                <a16:creationId xmlns:a16="http://schemas.microsoft.com/office/drawing/2014/main" id="{345C3166-4853-836C-AFDF-DC289BA73F14}"/>
              </a:ext>
            </a:extLst>
          </p:cNvPr>
          <p:cNvSpPr>
            <a:spLocks noGrp="1"/>
          </p:cNvSpPr>
          <p:nvPr>
            <p:ph type="sldNum" sz="quarter" idx="12"/>
          </p:nvPr>
        </p:nvSpPr>
        <p:spPr/>
        <p:txBody>
          <a:bodyPr/>
          <a:lstStyle/>
          <a:p>
            <a:fld id="{BFB0EECF-4D25-4C07-88E8-B20CA7AADF61}" type="slidenum">
              <a:rPr lang="nl-BE" smtClean="0"/>
              <a:t>58</a:t>
            </a:fld>
            <a:endParaRPr lang="nl-BE"/>
          </a:p>
        </p:txBody>
      </p:sp>
    </p:spTree>
    <p:extLst>
      <p:ext uri="{BB962C8B-B14F-4D97-AF65-F5344CB8AC3E}">
        <p14:creationId xmlns:p14="http://schemas.microsoft.com/office/powerpoint/2010/main" val="2074363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CA4D3-FED4-A621-BD11-62E580D2FC12}"/>
              </a:ext>
            </a:extLst>
          </p:cNvPr>
          <p:cNvSpPr>
            <a:spLocks noGrp="1"/>
          </p:cNvSpPr>
          <p:nvPr>
            <p:ph type="title"/>
          </p:nvPr>
        </p:nvSpPr>
        <p:spPr/>
        <p:txBody>
          <a:bodyPr/>
          <a:lstStyle/>
          <a:p>
            <a:r>
              <a:rPr lang="nl-BE"/>
              <a:t>VB. eigen site en andere eigen site</a:t>
            </a:r>
          </a:p>
        </p:txBody>
      </p:sp>
      <p:pic>
        <p:nvPicPr>
          <p:cNvPr id="6" name="Picture 26">
            <a:extLst>
              <a:ext uri="{FF2B5EF4-FFF2-40B4-BE49-F238E27FC236}">
                <a16:creationId xmlns:a16="http://schemas.microsoft.com/office/drawing/2014/main" id="{660F9473-053D-831C-A6D5-81D6736287EE}"/>
              </a:ext>
            </a:extLst>
          </p:cNvPr>
          <p:cNvPicPr>
            <a:picLocks noGrp="1" noChangeAspect="1"/>
          </p:cNvPicPr>
          <p:nvPr>
            <p:ph sz="half" idx="10"/>
          </p:nvPr>
        </p:nvPicPr>
        <p:blipFill>
          <a:blip r:embed="rId3"/>
          <a:stretch>
            <a:fillRect/>
          </a:stretch>
        </p:blipFill>
        <p:spPr>
          <a:xfrm>
            <a:off x="1198240" y="2880479"/>
            <a:ext cx="7994104" cy="2162861"/>
          </a:xfrm>
          <a:prstGeom prst="rect">
            <a:avLst/>
          </a:prstGeom>
        </p:spPr>
      </p:pic>
      <p:sp>
        <p:nvSpPr>
          <p:cNvPr id="7" name="Content Placeholder 3">
            <a:extLst>
              <a:ext uri="{FF2B5EF4-FFF2-40B4-BE49-F238E27FC236}">
                <a16:creationId xmlns:a16="http://schemas.microsoft.com/office/drawing/2014/main" id="{AEECE6AD-615C-335C-1AD7-C8D646FA3D80}"/>
              </a:ext>
            </a:extLst>
          </p:cNvPr>
          <p:cNvSpPr txBox="1">
            <a:spLocks/>
          </p:cNvSpPr>
          <p:nvPr/>
        </p:nvSpPr>
        <p:spPr>
          <a:xfrm>
            <a:off x="838199" y="5355403"/>
            <a:ext cx="10515606" cy="1096357"/>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900" indent="-342900"/>
            <a:r>
              <a:rPr lang="en-US" sz="1600" err="1">
                <a:solidFill>
                  <a:schemeClr val="tx2"/>
                </a:solidFill>
              </a:rPr>
              <a:t>Juridische</a:t>
            </a:r>
            <a:r>
              <a:rPr lang="en-US" sz="1600">
                <a:solidFill>
                  <a:schemeClr val="tx2"/>
                </a:solidFill>
              </a:rPr>
              <a:t> </a:t>
            </a:r>
            <a:r>
              <a:rPr lang="en-US" sz="1600" err="1">
                <a:solidFill>
                  <a:schemeClr val="tx2"/>
                </a:solidFill>
              </a:rPr>
              <a:t>entiteit</a:t>
            </a:r>
            <a:r>
              <a:rPr lang="en-US" sz="1600">
                <a:solidFill>
                  <a:schemeClr val="tx2"/>
                </a:solidFill>
              </a:rPr>
              <a:t> A is </a:t>
            </a:r>
            <a:r>
              <a:rPr lang="en-US" sz="1600" err="1">
                <a:solidFill>
                  <a:schemeClr val="tx2"/>
                </a:solidFill>
              </a:rPr>
              <a:t>verplichtinghouder</a:t>
            </a:r>
            <a:r>
              <a:rPr lang="en-US" sz="1600">
                <a:solidFill>
                  <a:schemeClr val="tx2"/>
                </a:solidFill>
              </a:rPr>
              <a:t> (= </a:t>
            </a:r>
            <a:r>
              <a:rPr lang="en-US" sz="1600" err="1">
                <a:solidFill>
                  <a:schemeClr val="tx2"/>
                </a:solidFill>
              </a:rPr>
              <a:t>eigenaar</a:t>
            </a:r>
            <a:r>
              <a:rPr lang="en-US" sz="1600">
                <a:solidFill>
                  <a:schemeClr val="tx2"/>
                </a:solidFill>
              </a:rPr>
              <a:t>, </a:t>
            </a:r>
            <a:r>
              <a:rPr lang="en-US" sz="1600" err="1">
                <a:solidFill>
                  <a:schemeClr val="tx2"/>
                </a:solidFill>
              </a:rPr>
              <a:t>erfpachter</a:t>
            </a:r>
            <a:r>
              <a:rPr lang="en-US" sz="1600">
                <a:solidFill>
                  <a:schemeClr val="tx2"/>
                </a:solidFill>
              </a:rPr>
              <a:t> of </a:t>
            </a:r>
            <a:r>
              <a:rPr lang="en-US" sz="1600" err="1">
                <a:solidFill>
                  <a:schemeClr val="tx2"/>
                </a:solidFill>
              </a:rPr>
              <a:t>opstalhouder</a:t>
            </a:r>
            <a:r>
              <a:rPr lang="en-US" sz="1600">
                <a:solidFill>
                  <a:schemeClr val="tx2"/>
                </a:solidFill>
              </a:rPr>
              <a:t> van het </a:t>
            </a:r>
            <a:r>
              <a:rPr lang="en-US" sz="1600" err="1">
                <a:solidFill>
                  <a:schemeClr val="tx2"/>
                </a:solidFill>
              </a:rPr>
              <a:t>linkse</a:t>
            </a:r>
            <a:r>
              <a:rPr lang="en-US" sz="1600">
                <a:solidFill>
                  <a:schemeClr val="tx2"/>
                </a:solidFill>
              </a:rPr>
              <a:t> </a:t>
            </a:r>
            <a:r>
              <a:rPr lang="en-US" sz="1600" err="1">
                <a:solidFill>
                  <a:schemeClr val="tx2"/>
                </a:solidFill>
              </a:rPr>
              <a:t>gebouw</a:t>
            </a:r>
            <a:r>
              <a:rPr lang="en-US" sz="1600">
                <a:solidFill>
                  <a:schemeClr val="tx2"/>
                </a:solidFill>
              </a:rPr>
              <a:t>)</a:t>
            </a:r>
          </a:p>
          <a:p>
            <a:pPr marL="630900" indent="-342900"/>
            <a:r>
              <a:rPr lang="en-US" sz="1600">
                <a:solidFill>
                  <a:schemeClr val="tx2"/>
                </a:solidFill>
              </a:rPr>
              <a:t>De </a:t>
            </a:r>
            <a:r>
              <a:rPr lang="en-US" sz="1600" err="1">
                <a:solidFill>
                  <a:schemeClr val="tx2"/>
                </a:solidFill>
              </a:rPr>
              <a:t>bestaande</a:t>
            </a:r>
            <a:r>
              <a:rPr lang="en-US" sz="1600">
                <a:solidFill>
                  <a:schemeClr val="tx2"/>
                </a:solidFill>
              </a:rPr>
              <a:t> PV-</a:t>
            </a:r>
            <a:r>
              <a:rPr lang="en-US" sz="1600" err="1">
                <a:solidFill>
                  <a:schemeClr val="tx2"/>
                </a:solidFill>
              </a:rPr>
              <a:t>installatie</a:t>
            </a:r>
            <a:r>
              <a:rPr lang="en-US" sz="1600">
                <a:solidFill>
                  <a:schemeClr val="tx2"/>
                </a:solidFill>
              </a:rPr>
              <a:t> (in </a:t>
            </a:r>
            <a:r>
              <a:rPr lang="en-US" sz="1600" err="1">
                <a:solidFill>
                  <a:schemeClr val="tx2"/>
                </a:solidFill>
              </a:rPr>
              <a:t>dienst</a:t>
            </a:r>
            <a:r>
              <a:rPr lang="en-US" sz="1600">
                <a:solidFill>
                  <a:schemeClr val="tx2"/>
                </a:solidFill>
              </a:rPr>
              <a:t> </a:t>
            </a:r>
            <a:r>
              <a:rPr lang="en-US" sz="1600" err="1">
                <a:solidFill>
                  <a:schemeClr val="tx2"/>
                </a:solidFill>
              </a:rPr>
              <a:t>voor</a:t>
            </a:r>
            <a:r>
              <a:rPr lang="en-US" sz="1600">
                <a:solidFill>
                  <a:schemeClr val="tx2"/>
                </a:solidFill>
              </a:rPr>
              <a:t> 1/1/2023) op </a:t>
            </a:r>
            <a:r>
              <a:rPr lang="en-US" sz="1600" b="1">
                <a:solidFill>
                  <a:schemeClr val="tx2"/>
                </a:solidFill>
              </a:rPr>
              <a:t>de </a:t>
            </a:r>
            <a:r>
              <a:rPr lang="en-US" sz="1600" b="1" err="1">
                <a:solidFill>
                  <a:schemeClr val="tx2"/>
                </a:solidFill>
              </a:rPr>
              <a:t>andere</a:t>
            </a:r>
            <a:r>
              <a:rPr lang="en-US" sz="1600" b="1">
                <a:solidFill>
                  <a:schemeClr val="tx2"/>
                </a:solidFill>
              </a:rPr>
              <a:t> eigen site </a:t>
            </a:r>
            <a:r>
              <a:rPr lang="en-US" sz="1600">
                <a:solidFill>
                  <a:schemeClr val="tx2"/>
                </a:solidFill>
              </a:rPr>
              <a:t>van </a:t>
            </a:r>
            <a:r>
              <a:rPr lang="en-US" sz="1600" err="1">
                <a:solidFill>
                  <a:schemeClr val="tx2"/>
                </a:solidFill>
              </a:rPr>
              <a:t>juridische</a:t>
            </a:r>
            <a:r>
              <a:rPr lang="en-US" sz="1600">
                <a:solidFill>
                  <a:schemeClr val="tx2"/>
                </a:solidFill>
              </a:rPr>
              <a:t> </a:t>
            </a:r>
            <a:r>
              <a:rPr lang="en-US" sz="1600" err="1">
                <a:solidFill>
                  <a:schemeClr val="tx2"/>
                </a:solidFill>
              </a:rPr>
              <a:t>entiteit</a:t>
            </a:r>
            <a:r>
              <a:rPr lang="en-US" sz="1600">
                <a:solidFill>
                  <a:schemeClr val="tx2"/>
                </a:solidFill>
              </a:rPr>
              <a:t> A </a:t>
            </a:r>
            <a:r>
              <a:rPr lang="en-US" sz="1600" err="1">
                <a:solidFill>
                  <a:schemeClr val="tx2"/>
                </a:solidFill>
              </a:rPr>
              <a:t>telt</a:t>
            </a:r>
            <a:r>
              <a:rPr lang="en-US" sz="1600">
                <a:solidFill>
                  <a:schemeClr val="tx2"/>
                </a:solidFill>
              </a:rPr>
              <a:t> </a:t>
            </a:r>
            <a:r>
              <a:rPr lang="en-US" sz="1600" err="1">
                <a:solidFill>
                  <a:schemeClr val="tx2"/>
                </a:solidFill>
              </a:rPr>
              <a:t>niet</a:t>
            </a:r>
            <a:r>
              <a:rPr lang="en-US" sz="1600">
                <a:solidFill>
                  <a:schemeClr val="tx2"/>
                </a:solidFill>
              </a:rPr>
              <a:t> mee om </a:t>
            </a:r>
            <a:r>
              <a:rPr lang="en-US" sz="1600" err="1">
                <a:solidFill>
                  <a:schemeClr val="tx2"/>
                </a:solidFill>
              </a:rPr>
              <a:t>te</a:t>
            </a:r>
            <a:r>
              <a:rPr lang="en-US" sz="1600">
                <a:solidFill>
                  <a:schemeClr val="tx2"/>
                </a:solidFill>
              </a:rPr>
              <a:t> </a:t>
            </a:r>
            <a:r>
              <a:rPr lang="en-US" sz="1600" err="1">
                <a:solidFill>
                  <a:schemeClr val="tx2"/>
                </a:solidFill>
              </a:rPr>
              <a:t>voldoen</a:t>
            </a:r>
            <a:r>
              <a:rPr lang="en-US" sz="1600">
                <a:solidFill>
                  <a:schemeClr val="tx2"/>
                </a:solidFill>
              </a:rPr>
              <a:t> </a:t>
            </a:r>
            <a:r>
              <a:rPr lang="en-US" sz="1600" err="1">
                <a:solidFill>
                  <a:schemeClr val="tx2"/>
                </a:solidFill>
              </a:rPr>
              <a:t>aan</a:t>
            </a:r>
            <a:r>
              <a:rPr lang="en-US" sz="1600">
                <a:solidFill>
                  <a:schemeClr val="tx2"/>
                </a:solidFill>
              </a:rPr>
              <a:t> de </a:t>
            </a:r>
            <a:r>
              <a:rPr lang="en-US" sz="1600" err="1">
                <a:solidFill>
                  <a:schemeClr val="tx2"/>
                </a:solidFill>
              </a:rPr>
              <a:t>verplichting</a:t>
            </a:r>
            <a:r>
              <a:rPr lang="en-US" sz="1600">
                <a:solidFill>
                  <a:schemeClr val="tx2"/>
                </a:solidFill>
              </a:rPr>
              <a:t>. </a:t>
            </a:r>
          </a:p>
          <a:p>
            <a:pPr marL="630900" indent="-342900"/>
            <a:r>
              <a:rPr lang="nl-NL" sz="1600">
                <a:solidFill>
                  <a:schemeClr val="tx2"/>
                </a:solidFill>
              </a:rPr>
              <a:t>Welke PV komt wel in aanmerking: </a:t>
            </a:r>
          </a:p>
          <a:p>
            <a:pPr marL="918900" lvl="1" indent="-342900"/>
            <a:r>
              <a:rPr lang="nl-NL" sz="1600">
                <a:solidFill>
                  <a:schemeClr val="tx2"/>
                </a:solidFill>
              </a:rPr>
              <a:t>PV op de daken van de </a:t>
            </a:r>
            <a:r>
              <a:rPr lang="nl-NL" sz="1600" b="1">
                <a:solidFill>
                  <a:schemeClr val="tx2"/>
                </a:solidFill>
              </a:rPr>
              <a:t>gebouwen aangesloten op het afnamepunt</a:t>
            </a:r>
            <a:r>
              <a:rPr lang="nl-NL" sz="1600">
                <a:solidFill>
                  <a:schemeClr val="tx2"/>
                </a:solidFill>
              </a:rPr>
              <a:t>; </a:t>
            </a:r>
          </a:p>
          <a:p>
            <a:pPr marL="630900" indent="-342900"/>
            <a:endParaRPr lang="en-US" sz="1600">
              <a:solidFill>
                <a:schemeClr val="tx2"/>
              </a:solidFill>
            </a:endParaRPr>
          </a:p>
        </p:txBody>
      </p:sp>
      <p:sp>
        <p:nvSpPr>
          <p:cNvPr id="3" name="Tijdelijke aanduiding voor dianummer 2">
            <a:extLst>
              <a:ext uri="{FF2B5EF4-FFF2-40B4-BE49-F238E27FC236}">
                <a16:creationId xmlns:a16="http://schemas.microsoft.com/office/drawing/2014/main" id="{685E86B5-9FAB-5DF6-DC55-0976FAFBF844}"/>
              </a:ext>
            </a:extLst>
          </p:cNvPr>
          <p:cNvSpPr>
            <a:spLocks noGrp="1"/>
          </p:cNvSpPr>
          <p:nvPr>
            <p:ph type="sldNum" sz="quarter" idx="12"/>
          </p:nvPr>
        </p:nvSpPr>
        <p:spPr/>
        <p:txBody>
          <a:bodyPr/>
          <a:lstStyle/>
          <a:p>
            <a:fld id="{BFB0EECF-4D25-4C07-88E8-B20CA7AADF61}" type="slidenum">
              <a:rPr lang="nl-BE" smtClean="0"/>
              <a:t>59</a:t>
            </a:fld>
            <a:endParaRPr lang="nl-BE"/>
          </a:p>
        </p:txBody>
      </p:sp>
      <p:pic>
        <p:nvPicPr>
          <p:cNvPr id="5" name="Afbeelding 4">
            <a:extLst>
              <a:ext uri="{FF2B5EF4-FFF2-40B4-BE49-F238E27FC236}">
                <a16:creationId xmlns:a16="http://schemas.microsoft.com/office/drawing/2014/main" id="{87C7EB1B-03E7-1C2B-E491-8CF4B1C9B2E1}"/>
              </a:ext>
            </a:extLst>
          </p:cNvPr>
          <p:cNvPicPr>
            <a:picLocks noChangeAspect="1"/>
          </p:cNvPicPr>
          <p:nvPr/>
        </p:nvPicPr>
        <p:blipFill>
          <a:blip r:embed="rId4"/>
          <a:stretch>
            <a:fillRect/>
          </a:stretch>
        </p:blipFill>
        <p:spPr>
          <a:xfrm>
            <a:off x="6600056" y="3192542"/>
            <a:ext cx="428625" cy="457200"/>
          </a:xfrm>
          <a:prstGeom prst="rect">
            <a:avLst/>
          </a:prstGeom>
        </p:spPr>
      </p:pic>
      <p:pic>
        <p:nvPicPr>
          <p:cNvPr id="9" name="Afbeelding 8">
            <a:extLst>
              <a:ext uri="{FF2B5EF4-FFF2-40B4-BE49-F238E27FC236}">
                <a16:creationId xmlns:a16="http://schemas.microsoft.com/office/drawing/2014/main" id="{1D904109-0C76-AEB5-0FC6-49708ECEE48F}"/>
              </a:ext>
            </a:extLst>
          </p:cNvPr>
          <p:cNvPicPr>
            <a:picLocks noChangeAspect="1"/>
          </p:cNvPicPr>
          <p:nvPr/>
        </p:nvPicPr>
        <p:blipFill>
          <a:blip r:embed="rId5"/>
          <a:stretch>
            <a:fillRect/>
          </a:stretch>
        </p:blipFill>
        <p:spPr>
          <a:xfrm>
            <a:off x="1199456" y="1276618"/>
            <a:ext cx="3706641" cy="1440160"/>
          </a:xfrm>
          <a:prstGeom prst="rect">
            <a:avLst/>
          </a:prstGeom>
        </p:spPr>
      </p:pic>
    </p:spTree>
    <p:extLst>
      <p:ext uri="{BB962C8B-B14F-4D97-AF65-F5344CB8AC3E}">
        <p14:creationId xmlns:p14="http://schemas.microsoft.com/office/powerpoint/2010/main" val="280759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A5E89-25F5-C9C8-B671-2A49B72E39DF}"/>
              </a:ext>
            </a:extLst>
          </p:cNvPr>
          <p:cNvSpPr>
            <a:spLocks noGrp="1"/>
          </p:cNvSpPr>
          <p:nvPr>
            <p:ph type="title"/>
          </p:nvPr>
        </p:nvSpPr>
        <p:spPr>
          <a:xfrm>
            <a:off x="0" y="2960948"/>
            <a:ext cx="12192000" cy="936104"/>
          </a:xfrm>
        </p:spPr>
        <p:txBody>
          <a:bodyPr/>
          <a:lstStyle/>
          <a:p>
            <a:r>
              <a:rPr lang="nl-BE"/>
              <a:t>DEEL 1. Wanneer geldt de verplichting? </a:t>
            </a:r>
            <a:br>
              <a:rPr lang="nl-BE"/>
            </a:br>
            <a:endParaRPr lang="nl-BE"/>
          </a:p>
        </p:txBody>
      </p:sp>
    </p:spTree>
    <p:extLst>
      <p:ext uri="{BB962C8B-B14F-4D97-AF65-F5344CB8AC3E}">
        <p14:creationId xmlns:p14="http://schemas.microsoft.com/office/powerpoint/2010/main" val="768404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CA4D3-FED4-A621-BD11-62E580D2FC12}"/>
              </a:ext>
            </a:extLst>
          </p:cNvPr>
          <p:cNvSpPr>
            <a:spLocks noGrp="1"/>
          </p:cNvSpPr>
          <p:nvPr>
            <p:ph type="title"/>
          </p:nvPr>
        </p:nvSpPr>
        <p:spPr/>
        <p:txBody>
          <a:bodyPr/>
          <a:lstStyle/>
          <a:p>
            <a:pPr algn="l"/>
            <a:r>
              <a:rPr lang="nl-BE"/>
              <a:t>VB. eigen site </a:t>
            </a:r>
            <a:br>
              <a:rPr lang="nl-BE"/>
            </a:br>
            <a:r>
              <a:rPr lang="nl-BE"/>
              <a:t>en andere eigen site</a:t>
            </a:r>
          </a:p>
        </p:txBody>
      </p:sp>
      <p:pic>
        <p:nvPicPr>
          <p:cNvPr id="5" name="Picture 44">
            <a:extLst>
              <a:ext uri="{FF2B5EF4-FFF2-40B4-BE49-F238E27FC236}">
                <a16:creationId xmlns:a16="http://schemas.microsoft.com/office/drawing/2014/main" id="{9A270F7C-E06B-1D69-05D1-806E600578BA}"/>
              </a:ext>
            </a:extLst>
          </p:cNvPr>
          <p:cNvPicPr>
            <a:picLocks noGrp="1" noChangeAspect="1"/>
          </p:cNvPicPr>
          <p:nvPr>
            <p:ph sz="half" idx="10"/>
          </p:nvPr>
        </p:nvPicPr>
        <p:blipFill>
          <a:blip r:embed="rId3"/>
          <a:stretch>
            <a:fillRect/>
          </a:stretch>
        </p:blipFill>
        <p:spPr>
          <a:xfrm>
            <a:off x="838195" y="1741712"/>
            <a:ext cx="10515600" cy="2708818"/>
          </a:xfrm>
          <a:prstGeom prst="rect">
            <a:avLst/>
          </a:prstGeom>
        </p:spPr>
      </p:pic>
      <p:sp>
        <p:nvSpPr>
          <p:cNvPr id="7" name="Content Placeholder 3">
            <a:extLst>
              <a:ext uri="{FF2B5EF4-FFF2-40B4-BE49-F238E27FC236}">
                <a16:creationId xmlns:a16="http://schemas.microsoft.com/office/drawing/2014/main" id="{07E1000F-CBB3-1B81-5E39-E0BC512A577B}"/>
              </a:ext>
            </a:extLst>
          </p:cNvPr>
          <p:cNvSpPr txBox="1">
            <a:spLocks/>
          </p:cNvSpPr>
          <p:nvPr/>
        </p:nvSpPr>
        <p:spPr>
          <a:xfrm>
            <a:off x="838199" y="1484784"/>
            <a:ext cx="10515606" cy="5037474"/>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900" indent="-342900"/>
            <a:endParaRPr lang="en-US">
              <a:solidFill>
                <a:schemeClr val="tx2"/>
              </a:solidFill>
            </a:endParaRPr>
          </a:p>
        </p:txBody>
      </p:sp>
      <p:sp>
        <p:nvSpPr>
          <p:cNvPr id="3" name="Tijdelijke aanduiding voor dianummer 2">
            <a:extLst>
              <a:ext uri="{FF2B5EF4-FFF2-40B4-BE49-F238E27FC236}">
                <a16:creationId xmlns:a16="http://schemas.microsoft.com/office/drawing/2014/main" id="{1B17AD62-7039-188B-8088-46A50FCDF76E}"/>
              </a:ext>
            </a:extLst>
          </p:cNvPr>
          <p:cNvSpPr>
            <a:spLocks noGrp="1"/>
          </p:cNvSpPr>
          <p:nvPr>
            <p:ph type="sldNum" sz="quarter" idx="12"/>
          </p:nvPr>
        </p:nvSpPr>
        <p:spPr/>
        <p:txBody>
          <a:bodyPr/>
          <a:lstStyle/>
          <a:p>
            <a:fld id="{BFB0EECF-4D25-4C07-88E8-B20CA7AADF61}" type="slidenum">
              <a:rPr lang="nl-BE" smtClean="0"/>
              <a:t>60</a:t>
            </a:fld>
            <a:endParaRPr lang="nl-BE"/>
          </a:p>
        </p:txBody>
      </p:sp>
      <p:pic>
        <p:nvPicPr>
          <p:cNvPr id="4" name="Afbeelding 3">
            <a:extLst>
              <a:ext uri="{FF2B5EF4-FFF2-40B4-BE49-F238E27FC236}">
                <a16:creationId xmlns:a16="http://schemas.microsoft.com/office/drawing/2014/main" id="{E95BCB8B-FBD1-E761-D1C3-C4D6BE01D96C}"/>
              </a:ext>
            </a:extLst>
          </p:cNvPr>
          <p:cNvPicPr>
            <a:picLocks noChangeAspect="1"/>
          </p:cNvPicPr>
          <p:nvPr/>
        </p:nvPicPr>
        <p:blipFill>
          <a:blip r:embed="rId4"/>
          <a:stretch>
            <a:fillRect/>
          </a:stretch>
        </p:blipFill>
        <p:spPr>
          <a:xfrm>
            <a:off x="7339023" y="44624"/>
            <a:ext cx="3706641" cy="1440160"/>
          </a:xfrm>
          <a:prstGeom prst="rect">
            <a:avLst/>
          </a:prstGeom>
        </p:spPr>
      </p:pic>
      <p:sp>
        <p:nvSpPr>
          <p:cNvPr id="6" name="Content Placeholder 3">
            <a:extLst>
              <a:ext uri="{FF2B5EF4-FFF2-40B4-BE49-F238E27FC236}">
                <a16:creationId xmlns:a16="http://schemas.microsoft.com/office/drawing/2014/main" id="{7C85755D-E3C5-1B7B-1AD9-906EB79DBD61}"/>
              </a:ext>
            </a:extLst>
          </p:cNvPr>
          <p:cNvSpPr txBox="1">
            <a:spLocks/>
          </p:cNvSpPr>
          <p:nvPr/>
        </p:nvSpPr>
        <p:spPr>
          <a:xfrm>
            <a:off x="838195" y="4692189"/>
            <a:ext cx="10515606" cy="1362054"/>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900" indent="-342900"/>
            <a:r>
              <a:rPr lang="en-US" sz="1600" err="1">
                <a:solidFill>
                  <a:schemeClr val="tx2"/>
                </a:solidFill>
              </a:rPr>
              <a:t>Juridische</a:t>
            </a:r>
            <a:r>
              <a:rPr lang="en-US" sz="1600">
                <a:solidFill>
                  <a:schemeClr val="tx2"/>
                </a:solidFill>
              </a:rPr>
              <a:t> </a:t>
            </a:r>
            <a:r>
              <a:rPr lang="en-US" sz="1600" err="1">
                <a:solidFill>
                  <a:schemeClr val="tx2"/>
                </a:solidFill>
              </a:rPr>
              <a:t>entiteit</a:t>
            </a:r>
            <a:r>
              <a:rPr lang="en-US" sz="1600">
                <a:solidFill>
                  <a:schemeClr val="tx2"/>
                </a:solidFill>
              </a:rPr>
              <a:t> A is </a:t>
            </a:r>
            <a:r>
              <a:rPr lang="en-US" sz="1600" err="1">
                <a:solidFill>
                  <a:schemeClr val="tx2"/>
                </a:solidFill>
              </a:rPr>
              <a:t>verplichtinghouder</a:t>
            </a:r>
            <a:r>
              <a:rPr lang="en-US" sz="1600">
                <a:solidFill>
                  <a:schemeClr val="tx2"/>
                </a:solidFill>
              </a:rPr>
              <a:t>. </a:t>
            </a:r>
          </a:p>
          <a:p>
            <a:pPr marL="630900" indent="-342900"/>
            <a:r>
              <a:rPr lang="nl-NL" sz="1600">
                <a:solidFill>
                  <a:schemeClr val="tx2"/>
                </a:solidFill>
              </a:rPr>
              <a:t>Welke PV komt wel in aanmerking: </a:t>
            </a:r>
          </a:p>
          <a:p>
            <a:pPr marL="918900" lvl="1" indent="-342900"/>
            <a:r>
              <a:rPr lang="nl-NL" sz="1600">
                <a:solidFill>
                  <a:schemeClr val="tx2"/>
                </a:solidFill>
              </a:rPr>
              <a:t>PV op de daken van de </a:t>
            </a:r>
            <a:r>
              <a:rPr lang="nl-NL" sz="1600" b="1">
                <a:solidFill>
                  <a:schemeClr val="tx2"/>
                </a:solidFill>
              </a:rPr>
              <a:t>gebouwen aangesloten op het afnamepunt</a:t>
            </a:r>
            <a:r>
              <a:rPr lang="nl-NL" sz="1600">
                <a:solidFill>
                  <a:schemeClr val="tx2"/>
                </a:solidFill>
              </a:rPr>
              <a:t>; </a:t>
            </a:r>
          </a:p>
          <a:p>
            <a:pPr marL="918900" lvl="1" indent="-342900"/>
            <a:r>
              <a:rPr lang="nl-NL" sz="1600">
                <a:solidFill>
                  <a:schemeClr val="tx2"/>
                </a:solidFill>
              </a:rPr>
              <a:t>Groene vink: op de </a:t>
            </a:r>
            <a:r>
              <a:rPr lang="nl-NL" sz="1600" b="1">
                <a:solidFill>
                  <a:schemeClr val="tx2"/>
                </a:solidFill>
              </a:rPr>
              <a:t>eigen site: </a:t>
            </a:r>
            <a:r>
              <a:rPr lang="nl-NL" sz="1600">
                <a:solidFill>
                  <a:schemeClr val="tx2"/>
                </a:solidFill>
              </a:rPr>
              <a:t>op de daken </a:t>
            </a:r>
            <a:r>
              <a:rPr lang="nl-NL" sz="1600">
                <a:solidFill>
                  <a:srgbClr val="FF0000"/>
                </a:solidFill>
              </a:rPr>
              <a:t>of op de gevels </a:t>
            </a:r>
            <a:r>
              <a:rPr lang="nl-NL" sz="1600">
                <a:solidFill>
                  <a:schemeClr val="tx2"/>
                </a:solidFill>
              </a:rPr>
              <a:t>van de gebouwen, op marginale gronden, op carports of op fietsenstallingen, drijvend op wateroppervlakten </a:t>
            </a:r>
            <a:r>
              <a:rPr lang="nl-NL" sz="1600">
                <a:solidFill>
                  <a:srgbClr val="FF0000"/>
                </a:solidFill>
              </a:rPr>
              <a:t>of overkoepelende PV in agrarisch gebied</a:t>
            </a:r>
          </a:p>
          <a:p>
            <a:pPr marL="918900" lvl="1" indent="-342900"/>
            <a:endParaRPr lang="en-US" sz="1600">
              <a:solidFill>
                <a:schemeClr val="tx2"/>
              </a:solidFill>
            </a:endParaRPr>
          </a:p>
        </p:txBody>
      </p:sp>
    </p:spTree>
    <p:extLst>
      <p:ext uri="{BB962C8B-B14F-4D97-AF65-F5344CB8AC3E}">
        <p14:creationId xmlns:p14="http://schemas.microsoft.com/office/powerpoint/2010/main" val="2200115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45">
            <a:extLst>
              <a:ext uri="{FF2B5EF4-FFF2-40B4-BE49-F238E27FC236}">
                <a16:creationId xmlns:a16="http://schemas.microsoft.com/office/drawing/2014/main" id="{A2E782CC-83FD-077B-0F22-3A3BA2AE58D3}"/>
              </a:ext>
            </a:extLst>
          </p:cNvPr>
          <p:cNvPicPr>
            <a:picLocks noGrp="1" noChangeAspect="1"/>
          </p:cNvPicPr>
          <p:nvPr>
            <p:ph sz="half" idx="10"/>
          </p:nvPr>
        </p:nvPicPr>
        <p:blipFill>
          <a:blip r:embed="rId3"/>
          <a:stretch>
            <a:fillRect/>
          </a:stretch>
        </p:blipFill>
        <p:spPr>
          <a:xfrm>
            <a:off x="838200" y="1844824"/>
            <a:ext cx="10515600" cy="2787267"/>
          </a:xfrm>
          <a:prstGeom prst="rect">
            <a:avLst/>
          </a:prstGeom>
        </p:spPr>
      </p:pic>
      <p:sp>
        <p:nvSpPr>
          <p:cNvPr id="3" name="Tijdelijke aanduiding voor dianummer 2">
            <a:extLst>
              <a:ext uri="{FF2B5EF4-FFF2-40B4-BE49-F238E27FC236}">
                <a16:creationId xmlns:a16="http://schemas.microsoft.com/office/drawing/2014/main" id="{DC845FCF-9091-95B2-83F4-049CBD03F576}"/>
              </a:ext>
            </a:extLst>
          </p:cNvPr>
          <p:cNvSpPr>
            <a:spLocks noGrp="1"/>
          </p:cNvSpPr>
          <p:nvPr>
            <p:ph type="sldNum" sz="quarter" idx="12"/>
          </p:nvPr>
        </p:nvSpPr>
        <p:spPr/>
        <p:txBody>
          <a:bodyPr/>
          <a:lstStyle/>
          <a:p>
            <a:fld id="{BFB0EECF-4D25-4C07-88E8-B20CA7AADF61}" type="slidenum">
              <a:rPr lang="nl-BE" smtClean="0"/>
              <a:t>61</a:t>
            </a:fld>
            <a:endParaRPr lang="nl-BE"/>
          </a:p>
        </p:txBody>
      </p:sp>
      <p:sp>
        <p:nvSpPr>
          <p:cNvPr id="10" name="Content Placeholder 3">
            <a:extLst>
              <a:ext uri="{FF2B5EF4-FFF2-40B4-BE49-F238E27FC236}">
                <a16:creationId xmlns:a16="http://schemas.microsoft.com/office/drawing/2014/main" id="{E095870F-DAE6-8890-BB33-8AB1C14342D1}"/>
              </a:ext>
            </a:extLst>
          </p:cNvPr>
          <p:cNvSpPr txBox="1">
            <a:spLocks/>
          </p:cNvSpPr>
          <p:nvPr/>
        </p:nvSpPr>
        <p:spPr>
          <a:xfrm>
            <a:off x="838199" y="4805337"/>
            <a:ext cx="10515606" cy="1362054"/>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900" indent="-342900"/>
            <a:r>
              <a:rPr lang="en-US" sz="1600" err="1">
                <a:solidFill>
                  <a:schemeClr val="tx2"/>
                </a:solidFill>
              </a:rPr>
              <a:t>Juridische</a:t>
            </a:r>
            <a:r>
              <a:rPr lang="en-US" sz="1600">
                <a:solidFill>
                  <a:schemeClr val="tx2"/>
                </a:solidFill>
              </a:rPr>
              <a:t> </a:t>
            </a:r>
            <a:r>
              <a:rPr lang="en-US" sz="1600" err="1">
                <a:solidFill>
                  <a:schemeClr val="tx2"/>
                </a:solidFill>
              </a:rPr>
              <a:t>entiteit</a:t>
            </a:r>
            <a:r>
              <a:rPr lang="en-US" sz="1600">
                <a:solidFill>
                  <a:schemeClr val="tx2"/>
                </a:solidFill>
              </a:rPr>
              <a:t> A is </a:t>
            </a:r>
            <a:r>
              <a:rPr lang="en-US" sz="1600" err="1">
                <a:solidFill>
                  <a:schemeClr val="tx2"/>
                </a:solidFill>
              </a:rPr>
              <a:t>verplichtinghouder</a:t>
            </a:r>
            <a:r>
              <a:rPr lang="en-US" sz="1600">
                <a:solidFill>
                  <a:schemeClr val="tx2"/>
                </a:solidFill>
              </a:rPr>
              <a:t>. </a:t>
            </a:r>
          </a:p>
          <a:p>
            <a:pPr marL="630900" indent="-342900"/>
            <a:r>
              <a:rPr lang="nl-NL" sz="1600">
                <a:solidFill>
                  <a:schemeClr val="tx2"/>
                </a:solidFill>
              </a:rPr>
              <a:t>Welke PV komt wel in aanmerking: </a:t>
            </a:r>
          </a:p>
          <a:p>
            <a:pPr marL="918900" lvl="1" indent="-342900"/>
            <a:r>
              <a:rPr lang="nl-NL" sz="1600">
                <a:solidFill>
                  <a:schemeClr val="tx2"/>
                </a:solidFill>
              </a:rPr>
              <a:t>PV op de daken van de </a:t>
            </a:r>
            <a:r>
              <a:rPr lang="nl-NL" sz="1600" b="1">
                <a:solidFill>
                  <a:schemeClr val="tx2"/>
                </a:solidFill>
              </a:rPr>
              <a:t>gebouwen aangesloten op het afnamepunt</a:t>
            </a:r>
            <a:r>
              <a:rPr lang="nl-NL" sz="1600">
                <a:solidFill>
                  <a:schemeClr val="tx2"/>
                </a:solidFill>
              </a:rPr>
              <a:t>; </a:t>
            </a:r>
          </a:p>
          <a:p>
            <a:pPr marL="918900" lvl="1" indent="-342900"/>
            <a:r>
              <a:rPr lang="nl-NL" sz="1600">
                <a:solidFill>
                  <a:schemeClr val="tx2"/>
                </a:solidFill>
              </a:rPr>
              <a:t>Groene vink: op de </a:t>
            </a:r>
            <a:r>
              <a:rPr lang="nl-NL" sz="1600" b="1">
                <a:solidFill>
                  <a:schemeClr val="tx2"/>
                </a:solidFill>
              </a:rPr>
              <a:t>eigen site: </a:t>
            </a:r>
            <a:r>
              <a:rPr lang="nl-NL" sz="1600">
                <a:solidFill>
                  <a:schemeClr val="tx2"/>
                </a:solidFill>
              </a:rPr>
              <a:t>op de daken </a:t>
            </a:r>
            <a:r>
              <a:rPr lang="nl-NL" sz="1600">
                <a:solidFill>
                  <a:srgbClr val="FF0000"/>
                </a:solidFill>
              </a:rPr>
              <a:t>of op de gevels </a:t>
            </a:r>
            <a:r>
              <a:rPr lang="nl-NL" sz="1600">
                <a:solidFill>
                  <a:schemeClr val="tx2"/>
                </a:solidFill>
              </a:rPr>
              <a:t>van de gebouwen, op marginale gronden, op carports of op fietsenstallingen, drijvend op wateroppervlakten </a:t>
            </a:r>
            <a:r>
              <a:rPr lang="nl-NL" sz="1600">
                <a:solidFill>
                  <a:srgbClr val="FF0000"/>
                </a:solidFill>
              </a:rPr>
              <a:t>of overkoepelende PV in agrarisch gebied</a:t>
            </a:r>
          </a:p>
          <a:p>
            <a:pPr marL="918900" lvl="1" indent="-342900"/>
            <a:endParaRPr lang="en-US" sz="1600">
              <a:solidFill>
                <a:schemeClr val="tx2"/>
              </a:solidFill>
            </a:endParaRPr>
          </a:p>
        </p:txBody>
      </p:sp>
      <p:sp>
        <p:nvSpPr>
          <p:cNvPr id="15" name="Titel 1">
            <a:extLst>
              <a:ext uri="{FF2B5EF4-FFF2-40B4-BE49-F238E27FC236}">
                <a16:creationId xmlns:a16="http://schemas.microsoft.com/office/drawing/2014/main" id="{B76885BE-0044-8036-7747-7EF448744924}"/>
              </a:ext>
            </a:extLst>
          </p:cNvPr>
          <p:cNvSpPr>
            <a:spLocks noGrp="1"/>
          </p:cNvSpPr>
          <p:nvPr>
            <p:ph type="title"/>
          </p:nvPr>
        </p:nvSpPr>
        <p:spPr>
          <a:xfrm>
            <a:off x="838199" y="476672"/>
            <a:ext cx="10515601" cy="936104"/>
          </a:xfrm>
        </p:spPr>
        <p:txBody>
          <a:bodyPr/>
          <a:lstStyle/>
          <a:p>
            <a:pPr algn="l"/>
            <a:r>
              <a:rPr lang="nl-BE"/>
              <a:t>VB. eigen site </a:t>
            </a:r>
            <a:br>
              <a:rPr lang="nl-BE"/>
            </a:br>
            <a:r>
              <a:rPr lang="nl-BE"/>
              <a:t>en andere eigen site</a:t>
            </a:r>
          </a:p>
        </p:txBody>
      </p:sp>
      <p:pic>
        <p:nvPicPr>
          <p:cNvPr id="16" name="Afbeelding 15">
            <a:extLst>
              <a:ext uri="{FF2B5EF4-FFF2-40B4-BE49-F238E27FC236}">
                <a16:creationId xmlns:a16="http://schemas.microsoft.com/office/drawing/2014/main" id="{9263A910-DA5C-8399-1878-008465CD4ABB}"/>
              </a:ext>
            </a:extLst>
          </p:cNvPr>
          <p:cNvPicPr>
            <a:picLocks noChangeAspect="1"/>
          </p:cNvPicPr>
          <p:nvPr/>
        </p:nvPicPr>
        <p:blipFill>
          <a:blip r:embed="rId4"/>
          <a:stretch>
            <a:fillRect/>
          </a:stretch>
        </p:blipFill>
        <p:spPr>
          <a:xfrm>
            <a:off x="7339023" y="44624"/>
            <a:ext cx="3706641" cy="1440160"/>
          </a:xfrm>
          <a:prstGeom prst="rect">
            <a:avLst/>
          </a:prstGeom>
        </p:spPr>
      </p:pic>
    </p:spTree>
    <p:extLst>
      <p:ext uri="{BB962C8B-B14F-4D97-AF65-F5344CB8AC3E}">
        <p14:creationId xmlns:p14="http://schemas.microsoft.com/office/powerpoint/2010/main" val="3523043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46">
            <a:extLst>
              <a:ext uri="{FF2B5EF4-FFF2-40B4-BE49-F238E27FC236}">
                <a16:creationId xmlns:a16="http://schemas.microsoft.com/office/drawing/2014/main" id="{318D6A2A-2028-5302-DCF9-E61FAD8924F6}"/>
              </a:ext>
            </a:extLst>
          </p:cNvPr>
          <p:cNvPicPr>
            <a:picLocks noGrp="1" noChangeAspect="1"/>
          </p:cNvPicPr>
          <p:nvPr>
            <p:ph sz="half" idx="10"/>
          </p:nvPr>
        </p:nvPicPr>
        <p:blipFill>
          <a:blip r:embed="rId3"/>
          <a:stretch>
            <a:fillRect/>
          </a:stretch>
        </p:blipFill>
        <p:spPr>
          <a:xfrm>
            <a:off x="838199" y="1586116"/>
            <a:ext cx="10515600" cy="2715335"/>
          </a:xfrm>
          <a:prstGeom prst="rect">
            <a:avLst/>
          </a:prstGeom>
        </p:spPr>
      </p:pic>
      <p:sp>
        <p:nvSpPr>
          <p:cNvPr id="3" name="Tijdelijke aanduiding voor dianummer 2">
            <a:extLst>
              <a:ext uri="{FF2B5EF4-FFF2-40B4-BE49-F238E27FC236}">
                <a16:creationId xmlns:a16="http://schemas.microsoft.com/office/drawing/2014/main" id="{0719A5DB-0520-6D22-E3DC-9A924CE9FE09}"/>
              </a:ext>
            </a:extLst>
          </p:cNvPr>
          <p:cNvSpPr>
            <a:spLocks noGrp="1"/>
          </p:cNvSpPr>
          <p:nvPr>
            <p:ph type="sldNum" sz="quarter" idx="12"/>
          </p:nvPr>
        </p:nvSpPr>
        <p:spPr/>
        <p:txBody>
          <a:bodyPr/>
          <a:lstStyle/>
          <a:p>
            <a:fld id="{BFB0EECF-4D25-4C07-88E8-B20CA7AADF61}" type="slidenum">
              <a:rPr lang="nl-BE" smtClean="0"/>
              <a:t>62</a:t>
            </a:fld>
            <a:endParaRPr lang="nl-BE"/>
          </a:p>
        </p:txBody>
      </p:sp>
      <p:sp>
        <p:nvSpPr>
          <p:cNvPr id="6" name="Content Placeholder 3">
            <a:extLst>
              <a:ext uri="{FF2B5EF4-FFF2-40B4-BE49-F238E27FC236}">
                <a16:creationId xmlns:a16="http://schemas.microsoft.com/office/drawing/2014/main" id="{7FEA6B0D-F852-18F5-6E36-E82CAE5E9786}"/>
              </a:ext>
            </a:extLst>
          </p:cNvPr>
          <p:cNvSpPr txBox="1">
            <a:spLocks/>
          </p:cNvSpPr>
          <p:nvPr/>
        </p:nvSpPr>
        <p:spPr>
          <a:xfrm>
            <a:off x="838199" y="4474791"/>
            <a:ext cx="10515606" cy="1362054"/>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900" indent="-342900"/>
            <a:r>
              <a:rPr lang="en-US" sz="1600" err="1">
                <a:solidFill>
                  <a:schemeClr val="tx2"/>
                </a:solidFill>
              </a:rPr>
              <a:t>Juridische</a:t>
            </a:r>
            <a:r>
              <a:rPr lang="en-US" sz="1600">
                <a:solidFill>
                  <a:schemeClr val="tx2"/>
                </a:solidFill>
              </a:rPr>
              <a:t> </a:t>
            </a:r>
            <a:r>
              <a:rPr lang="en-US" sz="1600" err="1">
                <a:solidFill>
                  <a:schemeClr val="tx2"/>
                </a:solidFill>
              </a:rPr>
              <a:t>entiteit</a:t>
            </a:r>
            <a:r>
              <a:rPr lang="en-US" sz="1600">
                <a:solidFill>
                  <a:schemeClr val="tx2"/>
                </a:solidFill>
              </a:rPr>
              <a:t> A </a:t>
            </a:r>
            <a:r>
              <a:rPr lang="en-US" sz="1600" err="1">
                <a:solidFill>
                  <a:schemeClr val="tx2"/>
                </a:solidFill>
              </a:rPr>
              <a:t>en</a:t>
            </a:r>
            <a:r>
              <a:rPr lang="en-US" sz="1600">
                <a:solidFill>
                  <a:schemeClr val="tx2"/>
                </a:solidFill>
              </a:rPr>
              <a:t> B </a:t>
            </a:r>
            <a:r>
              <a:rPr lang="en-US" sz="1600" err="1">
                <a:solidFill>
                  <a:schemeClr val="tx2"/>
                </a:solidFill>
              </a:rPr>
              <a:t>verplichtinghouder</a:t>
            </a:r>
            <a:r>
              <a:rPr lang="en-US" sz="1600">
                <a:solidFill>
                  <a:schemeClr val="tx2"/>
                </a:solidFill>
              </a:rPr>
              <a:t>. </a:t>
            </a:r>
          </a:p>
          <a:p>
            <a:pPr marL="630900" indent="-342900"/>
            <a:r>
              <a:rPr lang="nl-NL" sz="1600">
                <a:solidFill>
                  <a:schemeClr val="tx2"/>
                </a:solidFill>
              </a:rPr>
              <a:t>Welke PV komt wel in aanmerking: </a:t>
            </a:r>
          </a:p>
          <a:p>
            <a:pPr marL="918900" lvl="1" indent="-342900"/>
            <a:r>
              <a:rPr lang="nl-NL" sz="1600">
                <a:solidFill>
                  <a:schemeClr val="tx2"/>
                </a:solidFill>
              </a:rPr>
              <a:t>PV op de daken van de </a:t>
            </a:r>
            <a:r>
              <a:rPr lang="nl-NL" sz="1600" b="1">
                <a:solidFill>
                  <a:schemeClr val="tx2"/>
                </a:solidFill>
              </a:rPr>
              <a:t>gebouwen aangesloten op het afnamepunt</a:t>
            </a:r>
            <a:r>
              <a:rPr lang="nl-NL" sz="1600">
                <a:solidFill>
                  <a:schemeClr val="tx2"/>
                </a:solidFill>
              </a:rPr>
              <a:t>; </a:t>
            </a:r>
          </a:p>
          <a:p>
            <a:pPr marL="918900" lvl="1" indent="-342900"/>
            <a:r>
              <a:rPr lang="nl-NL" sz="1600">
                <a:solidFill>
                  <a:schemeClr val="tx2"/>
                </a:solidFill>
              </a:rPr>
              <a:t>Groene vink LINKS PERCEEL: op de </a:t>
            </a:r>
            <a:r>
              <a:rPr lang="nl-NL" sz="1600" b="1">
                <a:solidFill>
                  <a:schemeClr val="tx2"/>
                </a:solidFill>
              </a:rPr>
              <a:t>eigen site </a:t>
            </a:r>
            <a:r>
              <a:rPr lang="nl-NL" sz="1600">
                <a:solidFill>
                  <a:schemeClr val="tx2"/>
                </a:solidFill>
              </a:rPr>
              <a:t>van A,B:</a:t>
            </a:r>
            <a:r>
              <a:rPr lang="nl-NL" sz="1600" b="1">
                <a:solidFill>
                  <a:schemeClr val="tx2"/>
                </a:solidFill>
              </a:rPr>
              <a:t> </a:t>
            </a:r>
            <a:r>
              <a:rPr lang="nl-NL" sz="1600">
                <a:solidFill>
                  <a:schemeClr val="tx2"/>
                </a:solidFill>
              </a:rPr>
              <a:t>op de daken </a:t>
            </a:r>
            <a:r>
              <a:rPr lang="nl-NL" sz="1600">
                <a:solidFill>
                  <a:srgbClr val="FF0000"/>
                </a:solidFill>
              </a:rPr>
              <a:t>of op de gevels </a:t>
            </a:r>
            <a:r>
              <a:rPr lang="nl-NL" sz="1600">
                <a:solidFill>
                  <a:schemeClr val="tx2"/>
                </a:solidFill>
              </a:rPr>
              <a:t>van de gebouwen, op marginale gronden, op carports of op fietsenstallingen, drijvend op wateroppervlakten </a:t>
            </a:r>
            <a:r>
              <a:rPr lang="nl-NL" sz="1600">
                <a:solidFill>
                  <a:srgbClr val="FF0000"/>
                </a:solidFill>
              </a:rPr>
              <a:t>of overkoepelende PV in agrarisch gebied</a:t>
            </a:r>
          </a:p>
          <a:p>
            <a:pPr marL="918900" lvl="1" indent="-342900"/>
            <a:r>
              <a:rPr lang="nl-NL" sz="1600">
                <a:solidFill>
                  <a:schemeClr val="tx2"/>
                </a:solidFill>
              </a:rPr>
              <a:t>Groene vink RECHTS PERCEEL: op de </a:t>
            </a:r>
            <a:r>
              <a:rPr lang="nl-NL" sz="1600" b="1">
                <a:solidFill>
                  <a:schemeClr val="tx2"/>
                </a:solidFill>
              </a:rPr>
              <a:t>andere eigen site </a:t>
            </a:r>
            <a:r>
              <a:rPr lang="nl-NL" sz="1600">
                <a:solidFill>
                  <a:schemeClr val="tx2"/>
                </a:solidFill>
              </a:rPr>
              <a:t>van B</a:t>
            </a:r>
            <a:r>
              <a:rPr lang="nl-NL" sz="1600" b="1">
                <a:solidFill>
                  <a:schemeClr val="tx2"/>
                </a:solidFill>
              </a:rPr>
              <a:t>: </a:t>
            </a:r>
            <a:r>
              <a:rPr lang="nl-NL" sz="1600">
                <a:solidFill>
                  <a:schemeClr val="tx2"/>
                </a:solidFill>
              </a:rPr>
              <a:t>op de daken </a:t>
            </a:r>
            <a:r>
              <a:rPr lang="nl-NL" sz="1600">
                <a:solidFill>
                  <a:srgbClr val="FF0000"/>
                </a:solidFill>
              </a:rPr>
              <a:t>of op de gevels </a:t>
            </a:r>
            <a:r>
              <a:rPr lang="nl-NL" sz="1600">
                <a:solidFill>
                  <a:schemeClr val="tx2"/>
                </a:solidFill>
              </a:rPr>
              <a:t>van de gebouwen, op marginale gronden, op carports of op fietsenstallingen, drijvend op wateroppervlakten </a:t>
            </a:r>
            <a:r>
              <a:rPr lang="nl-NL" sz="1600">
                <a:solidFill>
                  <a:srgbClr val="FF0000"/>
                </a:solidFill>
              </a:rPr>
              <a:t>of overkoepelende PV in agrarisch gebied</a:t>
            </a:r>
          </a:p>
          <a:p>
            <a:pPr marL="918900" lvl="1" indent="-342900"/>
            <a:endParaRPr lang="nl-NL" sz="1600">
              <a:solidFill>
                <a:srgbClr val="FF0000"/>
              </a:solidFill>
            </a:endParaRPr>
          </a:p>
          <a:p>
            <a:pPr marL="918900" lvl="1" indent="-342900"/>
            <a:endParaRPr lang="en-US" sz="1600">
              <a:solidFill>
                <a:schemeClr val="tx2"/>
              </a:solidFill>
            </a:endParaRPr>
          </a:p>
        </p:txBody>
      </p:sp>
      <p:sp>
        <p:nvSpPr>
          <p:cNvPr id="10" name="Titel 1">
            <a:extLst>
              <a:ext uri="{FF2B5EF4-FFF2-40B4-BE49-F238E27FC236}">
                <a16:creationId xmlns:a16="http://schemas.microsoft.com/office/drawing/2014/main" id="{1AF65736-5A5A-1794-5BC5-01897C3D724E}"/>
              </a:ext>
            </a:extLst>
          </p:cNvPr>
          <p:cNvSpPr>
            <a:spLocks noGrp="1"/>
          </p:cNvSpPr>
          <p:nvPr>
            <p:ph type="title"/>
          </p:nvPr>
        </p:nvSpPr>
        <p:spPr>
          <a:xfrm>
            <a:off x="838199" y="476672"/>
            <a:ext cx="10515601" cy="936104"/>
          </a:xfrm>
        </p:spPr>
        <p:txBody>
          <a:bodyPr/>
          <a:lstStyle/>
          <a:p>
            <a:pPr algn="l"/>
            <a:r>
              <a:rPr lang="nl-BE"/>
              <a:t>VB. eigen site </a:t>
            </a:r>
            <a:br>
              <a:rPr lang="nl-BE"/>
            </a:br>
            <a:r>
              <a:rPr lang="nl-BE"/>
              <a:t>en andere eigen site</a:t>
            </a:r>
          </a:p>
        </p:txBody>
      </p:sp>
      <p:pic>
        <p:nvPicPr>
          <p:cNvPr id="11" name="Afbeelding 10">
            <a:extLst>
              <a:ext uri="{FF2B5EF4-FFF2-40B4-BE49-F238E27FC236}">
                <a16:creationId xmlns:a16="http://schemas.microsoft.com/office/drawing/2014/main" id="{CBB50CE7-8648-2EFF-5056-7A12FC0D812F}"/>
              </a:ext>
            </a:extLst>
          </p:cNvPr>
          <p:cNvPicPr>
            <a:picLocks noChangeAspect="1"/>
          </p:cNvPicPr>
          <p:nvPr/>
        </p:nvPicPr>
        <p:blipFill>
          <a:blip r:embed="rId4"/>
          <a:stretch>
            <a:fillRect/>
          </a:stretch>
        </p:blipFill>
        <p:spPr>
          <a:xfrm>
            <a:off x="7339023" y="44624"/>
            <a:ext cx="3706641" cy="1440160"/>
          </a:xfrm>
          <a:prstGeom prst="rect">
            <a:avLst/>
          </a:prstGeom>
        </p:spPr>
      </p:pic>
    </p:spTree>
    <p:extLst>
      <p:ext uri="{BB962C8B-B14F-4D97-AF65-F5344CB8AC3E}">
        <p14:creationId xmlns:p14="http://schemas.microsoft.com/office/powerpoint/2010/main" val="1490225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7">
            <a:extLst>
              <a:ext uri="{FF2B5EF4-FFF2-40B4-BE49-F238E27FC236}">
                <a16:creationId xmlns:a16="http://schemas.microsoft.com/office/drawing/2014/main" id="{B800C75C-89EC-CF28-7C20-8030BADFE1D0}"/>
              </a:ext>
            </a:extLst>
          </p:cNvPr>
          <p:cNvPicPr>
            <a:picLocks noGrp="1" noChangeAspect="1"/>
          </p:cNvPicPr>
          <p:nvPr>
            <p:ph sz="half" idx="10"/>
          </p:nvPr>
        </p:nvPicPr>
        <p:blipFill>
          <a:blip r:embed="rId3"/>
          <a:stretch>
            <a:fillRect/>
          </a:stretch>
        </p:blipFill>
        <p:spPr>
          <a:xfrm>
            <a:off x="838199" y="1831186"/>
            <a:ext cx="10515600" cy="2715613"/>
          </a:xfrm>
          <a:prstGeom prst="rect">
            <a:avLst/>
          </a:prstGeom>
        </p:spPr>
      </p:pic>
      <p:sp>
        <p:nvSpPr>
          <p:cNvPr id="3" name="Tijdelijke aanduiding voor dianummer 2">
            <a:extLst>
              <a:ext uri="{FF2B5EF4-FFF2-40B4-BE49-F238E27FC236}">
                <a16:creationId xmlns:a16="http://schemas.microsoft.com/office/drawing/2014/main" id="{00894ED7-4B5A-57FA-03B0-F40E12EDCF08}"/>
              </a:ext>
            </a:extLst>
          </p:cNvPr>
          <p:cNvSpPr>
            <a:spLocks noGrp="1"/>
          </p:cNvSpPr>
          <p:nvPr>
            <p:ph type="sldNum" sz="quarter" idx="12"/>
          </p:nvPr>
        </p:nvSpPr>
        <p:spPr/>
        <p:txBody>
          <a:bodyPr/>
          <a:lstStyle/>
          <a:p>
            <a:fld id="{BFB0EECF-4D25-4C07-88E8-B20CA7AADF61}" type="slidenum">
              <a:rPr lang="nl-BE" smtClean="0"/>
              <a:t>63</a:t>
            </a:fld>
            <a:endParaRPr lang="nl-BE"/>
          </a:p>
        </p:txBody>
      </p:sp>
      <p:sp>
        <p:nvSpPr>
          <p:cNvPr id="8" name="Titel 1">
            <a:extLst>
              <a:ext uri="{FF2B5EF4-FFF2-40B4-BE49-F238E27FC236}">
                <a16:creationId xmlns:a16="http://schemas.microsoft.com/office/drawing/2014/main" id="{A00596FD-4FEF-9958-619D-F1009E2997AD}"/>
              </a:ext>
            </a:extLst>
          </p:cNvPr>
          <p:cNvSpPr>
            <a:spLocks noGrp="1"/>
          </p:cNvSpPr>
          <p:nvPr>
            <p:ph type="title"/>
          </p:nvPr>
        </p:nvSpPr>
        <p:spPr>
          <a:xfrm>
            <a:off x="838199" y="476672"/>
            <a:ext cx="10515601" cy="936104"/>
          </a:xfrm>
        </p:spPr>
        <p:txBody>
          <a:bodyPr/>
          <a:lstStyle/>
          <a:p>
            <a:pPr algn="l"/>
            <a:r>
              <a:rPr lang="nl-BE"/>
              <a:t>VB. eigen site </a:t>
            </a:r>
            <a:br>
              <a:rPr lang="nl-BE"/>
            </a:br>
            <a:r>
              <a:rPr lang="nl-BE"/>
              <a:t>en andere eigen site</a:t>
            </a:r>
          </a:p>
        </p:txBody>
      </p:sp>
      <p:pic>
        <p:nvPicPr>
          <p:cNvPr id="9" name="Afbeelding 8">
            <a:extLst>
              <a:ext uri="{FF2B5EF4-FFF2-40B4-BE49-F238E27FC236}">
                <a16:creationId xmlns:a16="http://schemas.microsoft.com/office/drawing/2014/main" id="{9BC34944-6AE3-B75F-45ED-9D0CE50CEF9F}"/>
              </a:ext>
            </a:extLst>
          </p:cNvPr>
          <p:cNvPicPr>
            <a:picLocks noChangeAspect="1"/>
          </p:cNvPicPr>
          <p:nvPr/>
        </p:nvPicPr>
        <p:blipFill>
          <a:blip r:embed="rId4"/>
          <a:stretch>
            <a:fillRect/>
          </a:stretch>
        </p:blipFill>
        <p:spPr>
          <a:xfrm>
            <a:off x="7339023" y="44624"/>
            <a:ext cx="3706641" cy="1440160"/>
          </a:xfrm>
          <a:prstGeom prst="rect">
            <a:avLst/>
          </a:prstGeom>
        </p:spPr>
      </p:pic>
      <p:sp>
        <p:nvSpPr>
          <p:cNvPr id="10" name="Content Placeholder 3">
            <a:extLst>
              <a:ext uri="{FF2B5EF4-FFF2-40B4-BE49-F238E27FC236}">
                <a16:creationId xmlns:a16="http://schemas.microsoft.com/office/drawing/2014/main" id="{29F4BBF3-18D7-66B1-0253-2CB98967A996}"/>
              </a:ext>
            </a:extLst>
          </p:cNvPr>
          <p:cNvSpPr txBox="1">
            <a:spLocks/>
          </p:cNvSpPr>
          <p:nvPr/>
        </p:nvSpPr>
        <p:spPr>
          <a:xfrm>
            <a:off x="838199" y="4747032"/>
            <a:ext cx="10515606" cy="1362054"/>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900" indent="-342900"/>
            <a:r>
              <a:rPr lang="en-US" sz="1600" err="1">
                <a:solidFill>
                  <a:schemeClr val="tx2"/>
                </a:solidFill>
              </a:rPr>
              <a:t>Juridische</a:t>
            </a:r>
            <a:r>
              <a:rPr lang="en-US" sz="1600">
                <a:solidFill>
                  <a:schemeClr val="tx2"/>
                </a:solidFill>
              </a:rPr>
              <a:t> </a:t>
            </a:r>
            <a:r>
              <a:rPr lang="en-US" sz="1600" err="1">
                <a:solidFill>
                  <a:schemeClr val="tx2"/>
                </a:solidFill>
              </a:rPr>
              <a:t>entiteit</a:t>
            </a:r>
            <a:r>
              <a:rPr lang="en-US" sz="1600">
                <a:solidFill>
                  <a:schemeClr val="tx2"/>
                </a:solidFill>
              </a:rPr>
              <a:t> A is </a:t>
            </a:r>
            <a:r>
              <a:rPr lang="en-US" sz="1600" err="1">
                <a:solidFill>
                  <a:schemeClr val="tx2"/>
                </a:solidFill>
              </a:rPr>
              <a:t>verplichtinghouder</a:t>
            </a:r>
            <a:r>
              <a:rPr lang="en-US" sz="1600">
                <a:solidFill>
                  <a:schemeClr val="tx2"/>
                </a:solidFill>
              </a:rPr>
              <a:t>. </a:t>
            </a:r>
          </a:p>
          <a:p>
            <a:pPr marL="630900" indent="-342900"/>
            <a:r>
              <a:rPr lang="nl-NL" sz="1600">
                <a:solidFill>
                  <a:schemeClr val="tx2"/>
                </a:solidFill>
              </a:rPr>
              <a:t>Welke PV komt wel in aanmerking: </a:t>
            </a:r>
          </a:p>
          <a:p>
            <a:pPr marL="918900" lvl="1" indent="-342900"/>
            <a:r>
              <a:rPr lang="nl-NL" sz="1600">
                <a:solidFill>
                  <a:schemeClr val="tx2"/>
                </a:solidFill>
              </a:rPr>
              <a:t>PV op de daken van de </a:t>
            </a:r>
            <a:r>
              <a:rPr lang="nl-NL" sz="1600" b="1">
                <a:solidFill>
                  <a:schemeClr val="tx2"/>
                </a:solidFill>
              </a:rPr>
              <a:t>gebouwen aangesloten op het afnamepunt</a:t>
            </a:r>
            <a:r>
              <a:rPr lang="nl-NL" sz="1600">
                <a:solidFill>
                  <a:schemeClr val="tx2"/>
                </a:solidFill>
              </a:rPr>
              <a:t>; </a:t>
            </a:r>
          </a:p>
          <a:p>
            <a:pPr marL="918900" lvl="1" indent="-342900"/>
            <a:r>
              <a:rPr lang="nl-NL" sz="1600">
                <a:solidFill>
                  <a:schemeClr val="tx2"/>
                </a:solidFill>
              </a:rPr>
              <a:t>Groene vink RECHTS PERCEEL: op de </a:t>
            </a:r>
            <a:r>
              <a:rPr lang="nl-NL" sz="1600" b="1">
                <a:solidFill>
                  <a:schemeClr val="tx2"/>
                </a:solidFill>
              </a:rPr>
              <a:t>eigen site </a:t>
            </a:r>
            <a:r>
              <a:rPr lang="nl-NL" sz="1600">
                <a:solidFill>
                  <a:schemeClr val="tx2"/>
                </a:solidFill>
              </a:rPr>
              <a:t>van A:</a:t>
            </a:r>
            <a:r>
              <a:rPr lang="nl-NL" sz="1600" b="1">
                <a:solidFill>
                  <a:schemeClr val="tx2"/>
                </a:solidFill>
              </a:rPr>
              <a:t> </a:t>
            </a:r>
            <a:r>
              <a:rPr lang="nl-NL" sz="1600">
                <a:solidFill>
                  <a:schemeClr val="tx2"/>
                </a:solidFill>
              </a:rPr>
              <a:t>op de daken </a:t>
            </a:r>
            <a:r>
              <a:rPr lang="nl-NL" sz="1600">
                <a:solidFill>
                  <a:srgbClr val="FF0000"/>
                </a:solidFill>
              </a:rPr>
              <a:t>of op de gevels </a:t>
            </a:r>
            <a:r>
              <a:rPr lang="nl-NL" sz="1600">
                <a:solidFill>
                  <a:schemeClr val="tx2"/>
                </a:solidFill>
              </a:rPr>
              <a:t>van de gebouwen, op marginale gronden, op carports of op fietsenstallingen, drijvend op wateroppervlakten </a:t>
            </a:r>
            <a:r>
              <a:rPr lang="nl-NL" sz="1600">
                <a:solidFill>
                  <a:srgbClr val="FF0000"/>
                </a:solidFill>
              </a:rPr>
              <a:t>of overkoepelende PV in agrarisch gebied</a:t>
            </a:r>
          </a:p>
          <a:p>
            <a:pPr marL="918900" lvl="1" indent="-342900"/>
            <a:endParaRPr lang="nl-NL" sz="1600">
              <a:solidFill>
                <a:srgbClr val="FF0000"/>
              </a:solidFill>
            </a:endParaRPr>
          </a:p>
          <a:p>
            <a:pPr marL="918900" lvl="1" indent="-342900"/>
            <a:endParaRPr lang="en-US" sz="1600">
              <a:solidFill>
                <a:schemeClr val="tx2"/>
              </a:solidFill>
            </a:endParaRPr>
          </a:p>
        </p:txBody>
      </p:sp>
    </p:spTree>
    <p:extLst>
      <p:ext uri="{BB962C8B-B14F-4D97-AF65-F5344CB8AC3E}">
        <p14:creationId xmlns:p14="http://schemas.microsoft.com/office/powerpoint/2010/main" val="4265493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1012F-5971-48B2-8B2D-534804899901}"/>
              </a:ext>
            </a:extLst>
          </p:cNvPr>
          <p:cNvSpPr>
            <a:spLocks noGrp="1"/>
          </p:cNvSpPr>
          <p:nvPr>
            <p:ph type="title"/>
          </p:nvPr>
        </p:nvSpPr>
        <p:spPr>
          <a:xfrm>
            <a:off x="838197" y="476672"/>
            <a:ext cx="10515601" cy="936104"/>
          </a:xfrm>
        </p:spPr>
        <p:txBody>
          <a:bodyPr>
            <a:normAutofit/>
          </a:bodyPr>
          <a:lstStyle/>
          <a:p>
            <a:r>
              <a:rPr lang="nl-BE"/>
              <a:t>Impact op timing en piekvermogen? </a:t>
            </a:r>
          </a:p>
        </p:txBody>
      </p:sp>
      <p:pic>
        <p:nvPicPr>
          <p:cNvPr id="4" name="Afbeelding 3">
            <a:extLst>
              <a:ext uri="{FF2B5EF4-FFF2-40B4-BE49-F238E27FC236}">
                <a16:creationId xmlns:a16="http://schemas.microsoft.com/office/drawing/2014/main" id="{D39E0794-7424-991C-18AD-A049A9C1BAF1}"/>
              </a:ext>
            </a:extLst>
          </p:cNvPr>
          <p:cNvPicPr>
            <a:picLocks noChangeAspect="1"/>
          </p:cNvPicPr>
          <p:nvPr/>
        </p:nvPicPr>
        <p:blipFill>
          <a:blip r:embed="rId3"/>
          <a:stretch>
            <a:fillRect/>
          </a:stretch>
        </p:blipFill>
        <p:spPr>
          <a:xfrm>
            <a:off x="838785" y="1484784"/>
            <a:ext cx="5111999" cy="3169439"/>
          </a:xfrm>
          <a:prstGeom prst="rect">
            <a:avLst/>
          </a:prstGeom>
          <a:noFill/>
        </p:spPr>
      </p:pic>
      <p:sp>
        <p:nvSpPr>
          <p:cNvPr id="3" name="Tijdelijke aanduiding voor inhoud 2">
            <a:extLst>
              <a:ext uri="{FF2B5EF4-FFF2-40B4-BE49-F238E27FC236}">
                <a16:creationId xmlns:a16="http://schemas.microsoft.com/office/drawing/2014/main" id="{DB6164CE-02D2-4A15-9243-8744DAD44D57}"/>
              </a:ext>
            </a:extLst>
          </p:cNvPr>
          <p:cNvSpPr>
            <a:spLocks noGrp="1"/>
          </p:cNvSpPr>
          <p:nvPr>
            <p:ph sz="half" idx="11"/>
          </p:nvPr>
        </p:nvSpPr>
        <p:spPr>
          <a:xfrm>
            <a:off x="6241805" y="1484784"/>
            <a:ext cx="5111999" cy="5037474"/>
          </a:xfrm>
        </p:spPr>
        <p:txBody>
          <a:bodyPr>
            <a:normAutofit/>
          </a:bodyPr>
          <a:lstStyle/>
          <a:p>
            <a:pPr lvl="1"/>
            <a:r>
              <a:rPr lang="nl-BE" sz="2100">
                <a:solidFill>
                  <a:srgbClr val="105269"/>
                </a:solidFill>
              </a:rPr>
              <a:t>Uitstel en uitzonderingen</a:t>
            </a:r>
            <a:endParaRPr lang="nl-BE">
              <a:solidFill>
                <a:srgbClr val="7F7F7F"/>
              </a:solidFill>
            </a:endParaRPr>
          </a:p>
          <a:p>
            <a:pPr lvl="1"/>
            <a:r>
              <a:rPr lang="nl-BE" sz="2100">
                <a:solidFill>
                  <a:srgbClr val="105269"/>
                </a:solidFill>
              </a:rPr>
              <a:t>Ingebruikname van nieuw gebouw op een bestaand afnamepunt óf  aansluiten van een extra bestaand gebouw op een bestaand afnamepunt </a:t>
            </a:r>
          </a:p>
          <a:p>
            <a:pPr lvl="1"/>
            <a:endParaRPr lang="nl-BE" sz="2100">
              <a:solidFill>
                <a:srgbClr val="105269"/>
              </a:solidFill>
            </a:endParaRPr>
          </a:p>
          <a:p>
            <a:pPr lvl="1"/>
            <a:endParaRPr lang="nl-BE" sz="2100">
              <a:solidFill>
                <a:srgbClr val="105269"/>
              </a:solidFill>
            </a:endParaRPr>
          </a:p>
          <a:p>
            <a:pPr lvl="1"/>
            <a:endParaRPr lang="nl-BE" sz="2100">
              <a:solidFill>
                <a:srgbClr val="105269"/>
              </a:solidFill>
            </a:endParaRPr>
          </a:p>
        </p:txBody>
      </p:sp>
      <p:sp>
        <p:nvSpPr>
          <p:cNvPr id="5" name="Tijdelijke aanduiding voor dianummer 4">
            <a:extLst>
              <a:ext uri="{FF2B5EF4-FFF2-40B4-BE49-F238E27FC236}">
                <a16:creationId xmlns:a16="http://schemas.microsoft.com/office/drawing/2014/main" id="{AD3BEE09-69A7-4EDB-2814-B3610D795172}"/>
              </a:ext>
            </a:extLst>
          </p:cNvPr>
          <p:cNvSpPr>
            <a:spLocks noGrp="1"/>
          </p:cNvSpPr>
          <p:nvPr>
            <p:ph type="sldNum" sz="quarter" idx="13"/>
          </p:nvPr>
        </p:nvSpPr>
        <p:spPr/>
        <p:txBody>
          <a:bodyPr/>
          <a:lstStyle/>
          <a:p>
            <a:fld id="{BFB0EECF-4D25-4C07-88E8-B20CA7AADF61}" type="slidenum">
              <a:rPr lang="nl-BE" smtClean="0"/>
              <a:t>64</a:t>
            </a:fld>
            <a:endParaRPr lang="nl-BE"/>
          </a:p>
        </p:txBody>
      </p:sp>
    </p:spTree>
    <p:extLst>
      <p:ext uri="{BB962C8B-B14F-4D97-AF65-F5344CB8AC3E}">
        <p14:creationId xmlns:p14="http://schemas.microsoft.com/office/powerpoint/2010/main" val="976846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8A36A-5A84-426C-87A7-160BF86F3A62}"/>
              </a:ext>
            </a:extLst>
          </p:cNvPr>
          <p:cNvSpPr>
            <a:spLocks noGrp="1"/>
          </p:cNvSpPr>
          <p:nvPr>
            <p:ph type="title"/>
          </p:nvPr>
        </p:nvSpPr>
        <p:spPr>
          <a:xfrm>
            <a:off x="838196" y="102517"/>
            <a:ext cx="10515601" cy="936104"/>
          </a:xfrm>
        </p:spPr>
        <p:txBody>
          <a:bodyPr/>
          <a:lstStyle/>
          <a:p>
            <a:r>
              <a:rPr lang="nl-BE"/>
              <a:t>Uitstel en uitzonderingen? </a:t>
            </a:r>
          </a:p>
        </p:txBody>
      </p:sp>
      <p:graphicFrame>
        <p:nvGraphicFramePr>
          <p:cNvPr id="5" name="Diagram 4">
            <a:extLst>
              <a:ext uri="{FF2B5EF4-FFF2-40B4-BE49-F238E27FC236}">
                <a16:creationId xmlns:a16="http://schemas.microsoft.com/office/drawing/2014/main" id="{2E85E924-3AAC-38B2-0B9F-B36BBE5A1A46}"/>
              </a:ext>
            </a:extLst>
          </p:cNvPr>
          <p:cNvGraphicFramePr/>
          <p:nvPr>
            <p:extLst>
              <p:ext uri="{D42A27DB-BD31-4B8C-83A1-F6EECF244321}">
                <p14:modId xmlns:p14="http://schemas.microsoft.com/office/powerpoint/2010/main" val="737288616"/>
              </p:ext>
            </p:extLst>
          </p:nvPr>
        </p:nvGraphicFramePr>
        <p:xfrm>
          <a:off x="895556" y="651607"/>
          <a:ext cx="9927548" cy="4955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89108BA5-129E-D529-9A40-8FB08DC3F480}"/>
              </a:ext>
            </a:extLst>
          </p:cNvPr>
          <p:cNvSpPr>
            <a:spLocks noGrp="1"/>
          </p:cNvSpPr>
          <p:nvPr>
            <p:ph type="sldNum" sz="quarter" idx="13"/>
          </p:nvPr>
        </p:nvSpPr>
        <p:spPr/>
        <p:txBody>
          <a:bodyPr/>
          <a:lstStyle/>
          <a:p>
            <a:fld id="{BFB0EECF-4D25-4C07-88E8-B20CA7AADF61}" type="slidenum">
              <a:rPr lang="nl-BE" smtClean="0"/>
              <a:t>65</a:t>
            </a:fld>
            <a:endParaRPr lang="nl-BE"/>
          </a:p>
        </p:txBody>
      </p:sp>
      <p:sp>
        <p:nvSpPr>
          <p:cNvPr id="7" name="Titel 1">
            <a:extLst>
              <a:ext uri="{FF2B5EF4-FFF2-40B4-BE49-F238E27FC236}">
                <a16:creationId xmlns:a16="http://schemas.microsoft.com/office/drawing/2014/main" id="{9DAE6668-17A4-E87C-6495-394197FFF3DB}"/>
              </a:ext>
            </a:extLst>
          </p:cNvPr>
          <p:cNvSpPr txBox="1">
            <a:spLocks/>
          </p:cNvSpPr>
          <p:nvPr/>
        </p:nvSpPr>
        <p:spPr>
          <a:xfrm>
            <a:off x="682371" y="791110"/>
            <a:ext cx="10515601" cy="1017142"/>
          </a:xfrm>
          <a:prstGeom prst="rect">
            <a:avLst/>
          </a:prstGeom>
        </p:spPr>
        <p:txBody>
          <a:bodyPr/>
          <a:lstStyle>
            <a:lvl1pPr algn="ctr" defTabSz="914400" rtl="0" eaLnBrk="1" latinLnBrk="0" hangingPunct="1">
              <a:lnSpc>
                <a:spcPts val="3800"/>
              </a:lnSpc>
              <a:spcBef>
                <a:spcPct val="0"/>
              </a:spcBef>
              <a:buNone/>
              <a:defRPr sz="4800" b="1" i="0" kern="1200" baseline="0">
                <a:solidFill>
                  <a:srgbClr val="105269"/>
                </a:solidFill>
                <a:latin typeface="Calibri" panose="020F0502020204030204" pitchFamily="34" charset="0"/>
                <a:ea typeface="+mj-ea"/>
                <a:cs typeface="+mj-cs"/>
              </a:defRPr>
            </a:lvl1pPr>
          </a:lstStyle>
          <a:p>
            <a:r>
              <a:rPr lang="nl-BE"/>
              <a:t> </a:t>
            </a:r>
          </a:p>
        </p:txBody>
      </p:sp>
      <p:sp>
        <p:nvSpPr>
          <p:cNvPr id="9" name="Tekstvak 8">
            <a:extLst>
              <a:ext uri="{FF2B5EF4-FFF2-40B4-BE49-F238E27FC236}">
                <a16:creationId xmlns:a16="http://schemas.microsoft.com/office/drawing/2014/main" id="{0B0D2361-004E-1786-6A8E-6BD56964D7F4}"/>
              </a:ext>
            </a:extLst>
          </p:cNvPr>
          <p:cNvSpPr txBox="1"/>
          <p:nvPr/>
        </p:nvSpPr>
        <p:spPr>
          <a:xfrm>
            <a:off x="421037" y="5650856"/>
            <a:ext cx="11349917" cy="1111073"/>
          </a:xfrm>
          <a:prstGeom prst="rect">
            <a:avLst/>
          </a:prstGeom>
          <a:noFill/>
        </p:spPr>
        <p:txBody>
          <a:bodyPr wrap="square">
            <a:spAutoFit/>
          </a:bodyPr>
          <a:lstStyle/>
          <a:p>
            <a:pPr marL="0" marR="0" lvl="0" indent="-288000" algn="ctr" defTabSz="914400" rtl="0" eaLnBrk="1" fontAlgn="auto" latinLnBrk="0" hangingPunct="1">
              <a:lnSpc>
                <a:spcPct val="90000"/>
              </a:lnSpc>
              <a:spcBef>
                <a:spcPts val="300"/>
              </a:spcBef>
              <a:spcAft>
                <a:spcPts val="0"/>
              </a:spcAft>
              <a:buClr>
                <a:srgbClr val="105269"/>
              </a:buClr>
              <a:buSzPct val="80000"/>
              <a:buFont typeface="Wingdings 3" panose="05040102010807070707" pitchFamily="18" charset="2"/>
              <a:buChar char=""/>
              <a:tabLst/>
              <a:defRPr/>
            </a:pPr>
            <a:r>
              <a:rPr kumimoji="0" lang="nl-BE" b="0" i="0" u="none" strike="noStrike" kern="1200" cap="none" spc="0" normalizeH="0" baseline="0" noProof="0">
                <a:ln>
                  <a:noFill/>
                </a:ln>
                <a:solidFill>
                  <a:srgbClr val="105269"/>
                </a:solidFill>
                <a:effectLst/>
                <a:uLnTx/>
                <a:uFillTx/>
                <a:latin typeface="Calibri"/>
                <a:ea typeface="+mn-ea"/>
                <a:cs typeface="+mn-cs"/>
              </a:rPr>
              <a:t>Enkel als de werken nog niet zijn gestart. </a:t>
            </a:r>
          </a:p>
          <a:p>
            <a:pPr marL="0" marR="0" lvl="0" indent="-288000" algn="ctr" defTabSz="914400" rtl="0" eaLnBrk="1" fontAlgn="auto" latinLnBrk="0" hangingPunct="1">
              <a:lnSpc>
                <a:spcPct val="90000"/>
              </a:lnSpc>
              <a:spcBef>
                <a:spcPts val="300"/>
              </a:spcBef>
              <a:spcAft>
                <a:spcPts val="0"/>
              </a:spcAft>
              <a:buClr>
                <a:srgbClr val="105269"/>
              </a:buClr>
              <a:buSzPct val="80000"/>
              <a:buFont typeface="Wingdings 3" panose="05040102010807070707" pitchFamily="18" charset="2"/>
              <a:buChar char=""/>
              <a:tabLst/>
              <a:defRPr/>
            </a:pPr>
            <a:r>
              <a:rPr kumimoji="0" lang="nl-BE" b="0" i="0" u="none" strike="noStrike" kern="1200" cap="none" spc="0" normalizeH="0" baseline="0" noProof="0">
                <a:ln>
                  <a:noFill/>
                </a:ln>
                <a:solidFill>
                  <a:srgbClr val="105269"/>
                </a:solidFill>
                <a:effectLst/>
                <a:uLnTx/>
                <a:uFillTx/>
                <a:latin typeface="Calibri"/>
                <a:ea typeface="+mn-ea"/>
                <a:cs typeface="+mn-cs"/>
              </a:rPr>
              <a:t>Maak een goede risico-inschatting: </a:t>
            </a:r>
          </a:p>
          <a:p>
            <a:pPr marL="576000" marR="0" lvl="1" indent="-288000" algn="ctr" defTabSz="914400" rtl="0" eaLnBrk="1" fontAlgn="auto" latinLnBrk="0" hangingPunct="1">
              <a:lnSpc>
                <a:spcPct val="90000"/>
              </a:lnSpc>
              <a:spcBef>
                <a:spcPts val="300"/>
              </a:spcBef>
              <a:spcAft>
                <a:spcPts val="0"/>
              </a:spcAft>
              <a:buClr>
                <a:srgbClr val="7F7F7F"/>
              </a:buClr>
              <a:buSzPct val="80000"/>
              <a:buFont typeface="Calibri" panose="020F0502020204030204" pitchFamily="34" charset="0"/>
              <a:buChar char="→"/>
              <a:tabLst/>
              <a:defRPr/>
            </a:pPr>
            <a:r>
              <a:rPr kumimoji="0" lang="nl-BE" sz="1600" b="0" i="0" u="none" strike="noStrike" kern="1200" cap="none" spc="0" normalizeH="0" baseline="0" noProof="0" dirty="0">
                <a:ln>
                  <a:noFill/>
                </a:ln>
                <a:solidFill>
                  <a:schemeClr val="tx1">
                    <a:lumMod val="75000"/>
                  </a:schemeClr>
                </a:solidFill>
                <a:effectLst/>
                <a:uLnTx/>
                <a:uFillTx/>
                <a:latin typeface="Calibri"/>
                <a:ea typeface="+mn-ea"/>
                <a:cs typeface="+mn-cs"/>
              </a:rPr>
              <a:t>Bij niet volgen van de procedure vervalt in veel gevallen het uitstel of de uitzondering. U valt dan terug op </a:t>
            </a:r>
            <a:r>
              <a:rPr kumimoji="0" lang="nl-BE" sz="1600" b="1" i="0" u="none" strike="noStrike" kern="1200" cap="none" spc="0" normalizeH="0" baseline="0" noProof="0" dirty="0">
                <a:ln>
                  <a:noFill/>
                </a:ln>
                <a:solidFill>
                  <a:schemeClr val="tx1">
                    <a:lumMod val="75000"/>
                  </a:schemeClr>
                </a:solidFill>
                <a:effectLst/>
                <a:uLnTx/>
                <a:uFillTx/>
                <a:latin typeface="Calibri"/>
                <a:ea typeface="+mn-ea"/>
                <a:cs typeface="+mn-cs"/>
              </a:rPr>
              <a:t>de oorspronkelijke verplichtingen en termijnen. </a:t>
            </a:r>
            <a:r>
              <a:rPr kumimoji="0" lang="nl-BE" sz="1600" b="0" i="0" u="none" strike="noStrike" kern="1200" cap="none" spc="0" normalizeH="0" baseline="0" noProof="0" dirty="0">
                <a:ln>
                  <a:noFill/>
                </a:ln>
                <a:solidFill>
                  <a:schemeClr val="tx1">
                    <a:lumMod val="75000"/>
                  </a:schemeClr>
                </a:solidFill>
                <a:effectLst/>
                <a:uLnTx/>
                <a:uFillTx/>
                <a:latin typeface="Calibri"/>
                <a:ea typeface="+mn-ea"/>
                <a:cs typeface="+mn-cs"/>
              </a:rPr>
              <a:t>Dit kan betekenen dat u niet tijdig voldoet en kan het vestigen van een boete tot gevolg hebben.</a:t>
            </a:r>
            <a:r>
              <a:rPr kumimoji="0" lang="nl-BE" sz="1600" b="0" i="0" u="none" strike="noStrike" kern="1200" cap="none" spc="0" normalizeH="0" baseline="0" noProof="0">
                <a:ln>
                  <a:noFill/>
                </a:ln>
                <a:solidFill>
                  <a:srgbClr val="7F7F7F"/>
                </a:solidFill>
                <a:effectLst/>
                <a:uLnTx/>
                <a:uFillTx/>
                <a:latin typeface="Calibri"/>
                <a:ea typeface="+mn-ea"/>
                <a:cs typeface="+mn-cs"/>
              </a:rPr>
              <a:t> </a:t>
            </a:r>
          </a:p>
        </p:txBody>
      </p:sp>
      <p:graphicFrame>
        <p:nvGraphicFramePr>
          <p:cNvPr id="6" name="Tabel 5">
            <a:extLst>
              <a:ext uri="{FF2B5EF4-FFF2-40B4-BE49-F238E27FC236}">
                <a16:creationId xmlns:a16="http://schemas.microsoft.com/office/drawing/2014/main" id="{541CEA3D-914C-CBAD-ABAE-B48A9BA99B84}"/>
              </a:ext>
            </a:extLst>
          </p:cNvPr>
          <p:cNvGraphicFramePr>
            <a:graphicFrameLocks noGrp="1"/>
          </p:cNvGraphicFramePr>
          <p:nvPr>
            <p:extLst>
              <p:ext uri="{D42A27DB-BD31-4B8C-83A1-F6EECF244321}">
                <p14:modId xmlns:p14="http://schemas.microsoft.com/office/powerpoint/2010/main" val="3123225047"/>
              </p:ext>
            </p:extLst>
          </p:nvPr>
        </p:nvGraphicFramePr>
        <p:xfrm>
          <a:off x="4152899" y="651607"/>
          <a:ext cx="6883389" cy="5025293"/>
        </p:xfrm>
        <a:graphic>
          <a:graphicData uri="http://schemas.openxmlformats.org/drawingml/2006/table">
            <a:tbl>
              <a:tblPr/>
              <a:tblGrid>
                <a:gridCol w="6883389">
                  <a:extLst>
                    <a:ext uri="{9D8B030D-6E8A-4147-A177-3AD203B41FA5}">
                      <a16:colId xmlns:a16="http://schemas.microsoft.com/office/drawing/2014/main" val="4216687658"/>
                    </a:ext>
                  </a:extLst>
                </a:gridCol>
              </a:tblGrid>
              <a:tr h="5025293">
                <a:tc>
                  <a:txBody>
                    <a:bodyPr/>
                    <a:lstStyle/>
                    <a:p>
                      <a:endParaRPr lang="nl-BE" dirty="0"/>
                    </a:p>
                  </a:txBody>
                  <a:tcPr>
                    <a:lnL w="19050" cmpd="sng">
                      <a:solidFill>
                        <a:schemeClr val="tx1"/>
                      </a:solidFill>
                      <a:prstDash val="sysDashDotDot"/>
                    </a:lnL>
                    <a:lnR w="19050" cmpd="sng">
                      <a:solidFill>
                        <a:schemeClr val="tx1"/>
                      </a:solidFill>
                      <a:prstDash val="sysDashDotDot"/>
                    </a:lnR>
                    <a:lnT w="19050" cmpd="sng">
                      <a:solidFill>
                        <a:schemeClr val="tx1"/>
                      </a:solidFill>
                      <a:prstDash val="sysDashDotDot"/>
                    </a:lnT>
                    <a:lnB w="19050" cmpd="sng">
                      <a:solidFill>
                        <a:schemeClr val="tx1"/>
                      </a:solidFill>
                      <a:prstDash val="sysDashDotDot"/>
                    </a:lnB>
                  </a:tcPr>
                </a:tc>
                <a:extLst>
                  <a:ext uri="{0D108BD9-81ED-4DB2-BD59-A6C34878D82A}">
                    <a16:rowId xmlns:a16="http://schemas.microsoft.com/office/drawing/2014/main" val="3487856940"/>
                  </a:ext>
                </a:extLst>
              </a:tr>
            </a:tbl>
          </a:graphicData>
        </a:graphic>
      </p:graphicFrame>
      <p:sp>
        <p:nvSpPr>
          <p:cNvPr id="4" name="Tekstvak 3">
            <a:extLst>
              <a:ext uri="{FF2B5EF4-FFF2-40B4-BE49-F238E27FC236}">
                <a16:creationId xmlns:a16="http://schemas.microsoft.com/office/drawing/2014/main" id="{12F4E1E3-9E78-F535-A85F-ED4F68350987}"/>
              </a:ext>
            </a:extLst>
          </p:cNvPr>
          <p:cNvSpPr txBox="1"/>
          <p:nvPr/>
        </p:nvSpPr>
        <p:spPr>
          <a:xfrm>
            <a:off x="8429875" y="4120587"/>
            <a:ext cx="1840375" cy="307777"/>
          </a:xfrm>
          <a:prstGeom prst="rect">
            <a:avLst/>
          </a:prstGeom>
          <a:noFill/>
        </p:spPr>
        <p:txBody>
          <a:bodyPr wrap="square" rtlCol="0">
            <a:spAutoFit/>
          </a:bodyPr>
          <a:lstStyle/>
          <a:p>
            <a:r>
              <a:rPr lang="nl-BE" sz="1400" dirty="0">
                <a:highlight>
                  <a:srgbClr val="007A7D"/>
                </a:highlight>
              </a:rPr>
              <a:t>de meldingsdatum</a:t>
            </a:r>
          </a:p>
        </p:txBody>
      </p:sp>
    </p:spTree>
    <p:extLst>
      <p:ext uri="{BB962C8B-B14F-4D97-AF65-F5344CB8AC3E}">
        <p14:creationId xmlns:p14="http://schemas.microsoft.com/office/powerpoint/2010/main" val="2403779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2207568" y="1093781"/>
            <a:ext cx="8151780" cy="2232248"/>
          </a:xfrm>
          <a:prstGeom prst="wedgeRoundRectCallout">
            <a:avLst>
              <a:gd name="adj1" fmla="val -33446"/>
              <a:gd name="adj2" fmla="val 9208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6513171" y="3531972"/>
            <a:ext cx="4450103" cy="2414697"/>
          </a:xfrm>
          <a:prstGeom prst="wedgeRoundRectCallout">
            <a:avLst>
              <a:gd name="adj1" fmla="val -72183"/>
              <a:gd name="adj2" fmla="val 742"/>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704" y="4149080"/>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2264700" y="1240409"/>
            <a:ext cx="8151780" cy="1938992"/>
          </a:xfrm>
          <a:prstGeom prst="rect">
            <a:avLst/>
          </a:prstGeom>
          <a:noFill/>
        </p:spPr>
        <p:txBody>
          <a:bodyPr wrap="square" rtlCol="0">
            <a:spAutoFit/>
          </a:bodyPr>
          <a:lstStyle/>
          <a:p>
            <a:pPr marL="342900" indent="-342900">
              <a:buFont typeface="Arial" panose="020B0604020202020204" pitchFamily="34" charset="0"/>
              <a:buChar char="•"/>
            </a:pPr>
            <a:r>
              <a:rPr lang="nl-NL" sz="2000" b="1">
                <a:solidFill>
                  <a:schemeClr val="tx2"/>
                </a:solidFill>
              </a:rPr>
              <a:t>Ik vermoed dat ik niet tijdig de nodige staving aan VEKA kan bezorgen.</a:t>
            </a:r>
          </a:p>
          <a:p>
            <a:pPr marL="342900" indent="-342900">
              <a:buFont typeface="Arial" panose="020B0604020202020204" pitchFamily="34" charset="0"/>
              <a:buChar char="•"/>
            </a:pPr>
            <a:r>
              <a:rPr lang="nl-NL" sz="2000" b="1">
                <a:solidFill>
                  <a:schemeClr val="tx2"/>
                </a:solidFill>
              </a:rPr>
              <a:t>De kans is reëel dat er in beroep wordt gegaan tegen de omgevingsvergunning en dat deze met vertraging wordt afgeleverd. </a:t>
            </a:r>
          </a:p>
          <a:p>
            <a:pPr marL="342900" indent="-342900">
              <a:buFont typeface="Arial" panose="020B0604020202020204" pitchFamily="34" charset="0"/>
              <a:buChar char="•"/>
            </a:pPr>
            <a:r>
              <a:rPr lang="nl-NL" sz="2000" b="1">
                <a:solidFill>
                  <a:schemeClr val="tx2"/>
                </a:solidFill>
              </a:rPr>
              <a:t>Ik </a:t>
            </a:r>
            <a:r>
              <a:rPr lang="nl-NL" sz="2000" b="1" err="1">
                <a:solidFill>
                  <a:schemeClr val="tx2"/>
                </a:solidFill>
              </a:rPr>
              <a:t>vemoed</a:t>
            </a:r>
            <a:r>
              <a:rPr lang="nl-NL" sz="2000" b="1">
                <a:solidFill>
                  <a:schemeClr val="tx2"/>
                </a:solidFill>
              </a:rPr>
              <a:t> problemen met het tijdig de nodige werken uit te voeren. </a:t>
            </a:r>
          </a:p>
          <a:p>
            <a:pPr marL="342900" indent="-342900">
              <a:buFont typeface="Arial" panose="020B0604020202020204" pitchFamily="34" charset="0"/>
              <a:buChar char="•"/>
            </a:pPr>
            <a:r>
              <a:rPr lang="nl-NL" sz="2000" b="1">
                <a:solidFill>
                  <a:schemeClr val="tx2"/>
                </a:solidFill>
              </a:rPr>
              <a:t>De kans is reëel dat er in beroep wordt gegaan tegen de omgevingsvergunning en dat deze niet wordt verleend. </a:t>
            </a:r>
          </a:p>
        </p:txBody>
      </p:sp>
      <p:sp>
        <p:nvSpPr>
          <p:cNvPr id="6" name="Tekstvak 5">
            <a:extLst>
              <a:ext uri="{FF2B5EF4-FFF2-40B4-BE49-F238E27FC236}">
                <a16:creationId xmlns:a16="http://schemas.microsoft.com/office/drawing/2014/main" id="{921CB23F-8162-7B01-7B1A-6D66474FDF51}"/>
              </a:ext>
            </a:extLst>
          </p:cNvPr>
          <p:cNvSpPr txBox="1"/>
          <p:nvPr/>
        </p:nvSpPr>
        <p:spPr>
          <a:xfrm>
            <a:off x="6693192" y="3688680"/>
            <a:ext cx="4079583" cy="2673039"/>
          </a:xfrm>
          <a:prstGeom prst="rect">
            <a:avLst/>
          </a:prstGeom>
          <a:noFill/>
        </p:spPr>
        <p:txBody>
          <a:bodyPr wrap="square" rtlCol="0">
            <a:spAutoFit/>
          </a:bodyPr>
          <a:lstStyle/>
          <a:p>
            <a:pPr marR="0" lvl="0" algn="l" defTabSz="914400" rtl="0" eaLnBrk="1" fontAlgn="auto" latinLnBrk="0" hangingPunct="1">
              <a:lnSpc>
                <a:spcPct val="90000"/>
              </a:lnSpc>
              <a:spcBef>
                <a:spcPts val="300"/>
              </a:spcBef>
              <a:spcAft>
                <a:spcPts val="0"/>
              </a:spcAft>
              <a:buClr>
                <a:srgbClr val="105269"/>
              </a:buClr>
              <a:buSzPct val="80000"/>
              <a:tabLst/>
              <a:defRPr/>
            </a:pPr>
            <a:r>
              <a:rPr lang="nl-NL" sz="2000">
                <a:solidFill>
                  <a:srgbClr val="105269"/>
                </a:solidFill>
                <a:latin typeface="Calibri"/>
              </a:rPr>
              <a:t>Groot risico? Overweeg om via een andere optie dan PV te voldoen aan de verplichting. </a:t>
            </a:r>
          </a:p>
          <a:p>
            <a:pPr>
              <a:lnSpc>
                <a:spcPct val="90000"/>
              </a:lnSpc>
              <a:spcBef>
                <a:spcPts val="300"/>
              </a:spcBef>
              <a:buClr>
                <a:srgbClr val="105269"/>
              </a:buClr>
              <a:buSzPct val="80000"/>
              <a:defRPr/>
            </a:pPr>
            <a:r>
              <a:rPr lang="nl-NL" sz="2000">
                <a:solidFill>
                  <a:srgbClr val="105269"/>
                </a:solidFill>
                <a:latin typeface="Calibri"/>
              </a:rPr>
              <a:t>(Bij vergunningen telt de termijn voor een beroep bij een administratief rechtscollege niet mee (‘stop/</a:t>
            </a:r>
            <a:r>
              <a:rPr lang="nl-NL" sz="2000" err="1">
                <a:solidFill>
                  <a:srgbClr val="105269"/>
                </a:solidFill>
                <a:latin typeface="Calibri"/>
              </a:rPr>
              <a:t>start-knop</a:t>
            </a:r>
            <a:r>
              <a:rPr lang="nl-NL" sz="2000">
                <a:solidFill>
                  <a:srgbClr val="105269"/>
                </a:solidFill>
                <a:latin typeface="Calibri"/>
              </a:rPr>
              <a:t>’)</a:t>
            </a:r>
          </a:p>
          <a:p>
            <a:pPr marR="0" lvl="0" algn="l" defTabSz="914400" rtl="0" eaLnBrk="1" fontAlgn="auto" latinLnBrk="0" hangingPunct="1">
              <a:lnSpc>
                <a:spcPct val="90000"/>
              </a:lnSpc>
              <a:spcBef>
                <a:spcPts val="300"/>
              </a:spcBef>
              <a:spcAft>
                <a:spcPts val="0"/>
              </a:spcAft>
              <a:buClr>
                <a:srgbClr val="105269"/>
              </a:buClr>
              <a:buSzPct val="80000"/>
              <a:tabLst/>
              <a:defRPr/>
            </a:pPr>
            <a:endParaRPr lang="nl-NL" sz="2000">
              <a:solidFill>
                <a:srgbClr val="105269"/>
              </a:solidFill>
              <a:latin typeface="Calibri"/>
            </a:endParaRPr>
          </a:p>
          <a:p>
            <a:pPr marR="0" lvl="0" algn="l" defTabSz="914400" rtl="0" eaLnBrk="1" fontAlgn="auto" latinLnBrk="0" hangingPunct="1">
              <a:lnSpc>
                <a:spcPct val="90000"/>
              </a:lnSpc>
              <a:spcBef>
                <a:spcPts val="300"/>
              </a:spcBef>
              <a:spcAft>
                <a:spcPts val="0"/>
              </a:spcAft>
              <a:buClr>
                <a:srgbClr val="105269"/>
              </a:buClr>
              <a:buSzPct val="80000"/>
              <a:tabLst/>
              <a:defRPr/>
            </a:pPr>
            <a:endParaRPr lang="nl-BE"/>
          </a:p>
        </p:txBody>
      </p:sp>
      <p:sp>
        <p:nvSpPr>
          <p:cNvPr id="7" name="Tijdelijke aanduiding voor dianummer 6">
            <a:extLst>
              <a:ext uri="{FF2B5EF4-FFF2-40B4-BE49-F238E27FC236}">
                <a16:creationId xmlns:a16="http://schemas.microsoft.com/office/drawing/2014/main" id="{C4340ED1-6C1D-94E3-1E67-96B1B2E019CB}"/>
              </a:ext>
            </a:extLst>
          </p:cNvPr>
          <p:cNvSpPr>
            <a:spLocks noGrp="1"/>
          </p:cNvSpPr>
          <p:nvPr>
            <p:ph type="sldNum" sz="quarter" idx="11"/>
          </p:nvPr>
        </p:nvSpPr>
        <p:spPr/>
        <p:txBody>
          <a:bodyPr/>
          <a:lstStyle/>
          <a:p>
            <a:fld id="{BFB0EECF-4D25-4C07-88E8-B20CA7AADF61}" type="slidenum">
              <a:rPr lang="nl-BE" smtClean="0"/>
              <a:t>66</a:t>
            </a:fld>
            <a:endParaRPr lang="nl-BE"/>
          </a:p>
        </p:txBody>
      </p:sp>
    </p:spTree>
    <p:extLst>
      <p:ext uri="{BB962C8B-B14F-4D97-AF65-F5344CB8AC3E}">
        <p14:creationId xmlns:p14="http://schemas.microsoft.com/office/powerpoint/2010/main" val="1027726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3056788" y="1096392"/>
            <a:ext cx="4896544" cy="2232248"/>
          </a:xfrm>
          <a:prstGeom prst="wedgeRoundRectCallout">
            <a:avLst>
              <a:gd name="adj1" fmla="val -33446"/>
              <a:gd name="adj2" fmla="val 9208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6513172" y="3544665"/>
            <a:ext cx="2897528" cy="1902198"/>
          </a:xfrm>
          <a:prstGeom prst="wedgeRoundRectCallout">
            <a:avLst>
              <a:gd name="adj1" fmla="val -81432"/>
              <a:gd name="adj2" fmla="val 33609"/>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704" y="4149080"/>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3200804" y="1240409"/>
            <a:ext cx="4752528" cy="1938992"/>
          </a:xfrm>
          <a:prstGeom prst="rect">
            <a:avLst/>
          </a:prstGeom>
          <a:noFill/>
        </p:spPr>
        <p:txBody>
          <a:bodyPr wrap="square" rtlCol="0">
            <a:spAutoFit/>
          </a:bodyPr>
          <a:lstStyle/>
          <a:p>
            <a:r>
              <a:rPr lang="nl-NL" sz="2000" b="1">
                <a:solidFill>
                  <a:schemeClr val="tx2"/>
                </a:solidFill>
              </a:rPr>
              <a:t>Ik sloop een gebouw en daar is geen omgevingsvergunning voor stedenbouwkundige handelingen voor nodig. Kan ik dan van het uitstel bij sloop en heropbouw genieten? Of van de uitzondering bij sloop zonder heropbouw? </a:t>
            </a:r>
            <a:endParaRPr lang="nl-BE" sz="2000" b="1">
              <a:solidFill>
                <a:schemeClr val="tx2"/>
              </a:solidFill>
            </a:endParaRPr>
          </a:p>
        </p:txBody>
      </p:sp>
      <p:sp>
        <p:nvSpPr>
          <p:cNvPr id="6" name="Tekstvak 5">
            <a:extLst>
              <a:ext uri="{FF2B5EF4-FFF2-40B4-BE49-F238E27FC236}">
                <a16:creationId xmlns:a16="http://schemas.microsoft.com/office/drawing/2014/main" id="{921CB23F-8162-7B01-7B1A-6D66474FDF51}"/>
              </a:ext>
            </a:extLst>
          </p:cNvPr>
          <p:cNvSpPr txBox="1"/>
          <p:nvPr/>
        </p:nvSpPr>
        <p:spPr>
          <a:xfrm>
            <a:off x="6751568" y="3852264"/>
            <a:ext cx="2659132" cy="1488100"/>
          </a:xfrm>
          <a:prstGeom prst="rect">
            <a:avLst/>
          </a:prstGeom>
          <a:noFill/>
        </p:spPr>
        <p:txBody>
          <a:bodyPr wrap="square" rtlCol="0">
            <a:spAutoFit/>
          </a:bodyPr>
          <a:lstStyle/>
          <a:p>
            <a:pPr marR="0" lvl="0" defTabSz="914400" rtl="0" eaLnBrk="1" fontAlgn="auto" latinLnBrk="0" hangingPunct="1">
              <a:lnSpc>
                <a:spcPct val="90000"/>
              </a:lnSpc>
              <a:spcBef>
                <a:spcPts val="300"/>
              </a:spcBef>
              <a:spcAft>
                <a:spcPts val="0"/>
              </a:spcAft>
              <a:buClr>
                <a:srgbClr val="105269"/>
              </a:buClr>
              <a:buSzPct val="80000"/>
              <a:tabLst/>
              <a:defRPr/>
            </a:pPr>
            <a:r>
              <a:rPr lang="nl-NL" sz="2000" dirty="0">
                <a:solidFill>
                  <a:srgbClr val="105269"/>
                </a:solidFill>
                <a:latin typeface="Calibri"/>
              </a:rPr>
              <a:t>Ja. Een vergunning moet tijdig voorgelegd worden voor zover deze vereist</a:t>
            </a:r>
            <a:r>
              <a:rPr lang="nl-NL" sz="2000" dirty="0">
                <a:solidFill>
                  <a:srgbClr val="FF0000"/>
                </a:solidFill>
                <a:latin typeface="Calibri"/>
              </a:rPr>
              <a:t> </a:t>
            </a:r>
            <a:r>
              <a:rPr lang="nl-NL" sz="2000" dirty="0">
                <a:solidFill>
                  <a:srgbClr val="105269"/>
                </a:solidFill>
                <a:latin typeface="Calibri"/>
              </a:rPr>
              <a:t>is. </a:t>
            </a:r>
          </a:p>
          <a:p>
            <a:pPr marR="0" lvl="0" defTabSz="914400" rtl="0" eaLnBrk="1" fontAlgn="auto" latinLnBrk="0" hangingPunct="1">
              <a:lnSpc>
                <a:spcPct val="90000"/>
              </a:lnSpc>
              <a:spcBef>
                <a:spcPts val="300"/>
              </a:spcBef>
              <a:spcAft>
                <a:spcPts val="0"/>
              </a:spcAft>
              <a:buClr>
                <a:srgbClr val="105269"/>
              </a:buClr>
              <a:buSzPct val="80000"/>
              <a:tabLst/>
              <a:defRPr/>
            </a:pPr>
            <a:endParaRPr lang="nl-BE" dirty="0"/>
          </a:p>
        </p:txBody>
      </p:sp>
      <p:sp>
        <p:nvSpPr>
          <p:cNvPr id="7" name="Tijdelijke aanduiding voor dianummer 6">
            <a:extLst>
              <a:ext uri="{FF2B5EF4-FFF2-40B4-BE49-F238E27FC236}">
                <a16:creationId xmlns:a16="http://schemas.microsoft.com/office/drawing/2014/main" id="{863A5412-7FAE-2F77-284E-1D44F76A1AE1}"/>
              </a:ext>
            </a:extLst>
          </p:cNvPr>
          <p:cNvSpPr>
            <a:spLocks noGrp="1"/>
          </p:cNvSpPr>
          <p:nvPr>
            <p:ph type="sldNum" sz="quarter" idx="11"/>
          </p:nvPr>
        </p:nvSpPr>
        <p:spPr/>
        <p:txBody>
          <a:bodyPr/>
          <a:lstStyle/>
          <a:p>
            <a:fld id="{BFB0EECF-4D25-4C07-88E8-B20CA7AADF61}" type="slidenum">
              <a:rPr lang="nl-BE" smtClean="0"/>
              <a:t>67</a:t>
            </a:fld>
            <a:endParaRPr lang="nl-BE"/>
          </a:p>
        </p:txBody>
      </p:sp>
    </p:spTree>
    <p:extLst>
      <p:ext uri="{BB962C8B-B14F-4D97-AF65-F5344CB8AC3E}">
        <p14:creationId xmlns:p14="http://schemas.microsoft.com/office/powerpoint/2010/main" val="2928169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1012F-5971-48B2-8B2D-534804899901}"/>
              </a:ext>
            </a:extLst>
          </p:cNvPr>
          <p:cNvSpPr>
            <a:spLocks noGrp="1"/>
          </p:cNvSpPr>
          <p:nvPr>
            <p:ph type="title"/>
          </p:nvPr>
        </p:nvSpPr>
        <p:spPr>
          <a:xfrm>
            <a:off x="838197" y="476672"/>
            <a:ext cx="10515601" cy="936104"/>
          </a:xfrm>
        </p:spPr>
        <p:txBody>
          <a:bodyPr>
            <a:normAutofit/>
          </a:bodyPr>
          <a:lstStyle/>
          <a:p>
            <a:r>
              <a:rPr lang="nl-BE"/>
              <a:t>Extra gebouw(volume) op afnamepunt</a:t>
            </a:r>
          </a:p>
        </p:txBody>
      </p:sp>
      <p:sp>
        <p:nvSpPr>
          <p:cNvPr id="3" name="Tijdelijke aanduiding voor inhoud 2">
            <a:extLst>
              <a:ext uri="{FF2B5EF4-FFF2-40B4-BE49-F238E27FC236}">
                <a16:creationId xmlns:a16="http://schemas.microsoft.com/office/drawing/2014/main" id="{DB6164CE-02D2-4A15-9243-8744DAD44D57}"/>
              </a:ext>
            </a:extLst>
          </p:cNvPr>
          <p:cNvSpPr>
            <a:spLocks noGrp="1"/>
          </p:cNvSpPr>
          <p:nvPr>
            <p:ph sz="half" idx="11"/>
          </p:nvPr>
        </p:nvSpPr>
        <p:spPr>
          <a:xfrm>
            <a:off x="838197" y="1123719"/>
            <a:ext cx="10515607" cy="5651653"/>
          </a:xfrm>
        </p:spPr>
        <p:txBody>
          <a:bodyPr>
            <a:normAutofit fontScale="85000" lnSpcReduction="20000"/>
          </a:bodyPr>
          <a:lstStyle/>
          <a:p>
            <a:pPr marL="0" lvl="1">
              <a:buClr>
                <a:srgbClr val="105269"/>
              </a:buClr>
              <a:buFont typeface="Wingdings 3" panose="05040102010807070707" pitchFamily="18" charset="2"/>
              <a:buChar char=""/>
            </a:pPr>
            <a:r>
              <a:rPr lang="nl-BE" sz="3200">
                <a:solidFill>
                  <a:srgbClr val="105269"/>
                </a:solidFill>
              </a:rPr>
              <a:t>Enkel mogelijk voor 3 specifieke situaties:</a:t>
            </a:r>
          </a:p>
          <a:p>
            <a:pPr marL="802350" lvl="1" indent="-514350">
              <a:buFont typeface="+mj-lt"/>
              <a:buAutoNum type="alphaUcPeriod"/>
            </a:pPr>
            <a:r>
              <a:rPr lang="nl-BE" sz="2700"/>
              <a:t>Ingebruikname van nieuw gebouw op een bestaand afnamepunt </a:t>
            </a:r>
          </a:p>
          <a:p>
            <a:pPr marL="802350" lvl="1" indent="-514350">
              <a:buFont typeface="+mj-lt"/>
              <a:buAutoNum type="alphaUcPeriod"/>
            </a:pPr>
            <a:r>
              <a:rPr lang="nl-BE" sz="2700"/>
              <a:t>Aansluiten</a:t>
            </a:r>
            <a:r>
              <a:rPr lang="nl-BE" sz="2700">
                <a:solidFill>
                  <a:schemeClr val="bg1">
                    <a:lumMod val="50000"/>
                  </a:schemeClr>
                </a:solidFill>
              </a:rPr>
              <a:t> van een extra bestaand gebouw op een bestaand afnamepunt</a:t>
            </a:r>
          </a:p>
          <a:p>
            <a:pPr marL="802350" lvl="1" indent="-514350">
              <a:buFont typeface="+mj-lt"/>
              <a:buAutoNum type="alphaUcPeriod"/>
            </a:pPr>
            <a:r>
              <a:rPr lang="nl-BE" sz="2800">
                <a:solidFill>
                  <a:schemeClr val="bg1">
                    <a:lumMod val="50000"/>
                  </a:schemeClr>
                </a:solidFill>
                <a:effectLst/>
                <a:latin typeface="Calibri" panose="020F0502020204030204" pitchFamily="34" charset="0"/>
                <a:ea typeface="Calibri" panose="020F0502020204030204" pitchFamily="34" charset="0"/>
              </a:rPr>
              <a:t>Uitbreiding van bestaande gebouwen aangesloten op dat afnamepunt </a:t>
            </a:r>
            <a:endParaRPr lang="nl-BE" sz="2700">
              <a:solidFill>
                <a:schemeClr val="bg1">
                  <a:lumMod val="50000"/>
                </a:schemeClr>
              </a:solidFill>
            </a:endParaRPr>
          </a:p>
          <a:p>
            <a:r>
              <a:rPr lang="nl-BE" sz="3000"/>
              <a:t>Impact piekvermogen? </a:t>
            </a:r>
          </a:p>
          <a:p>
            <a:pPr lvl="1"/>
            <a:r>
              <a:rPr lang="nl-BE" sz="2700"/>
              <a:t>Rekening houden met extra aangesloten horizontale dakoppervlakte</a:t>
            </a:r>
          </a:p>
          <a:p>
            <a:r>
              <a:rPr lang="nl-BE" sz="3000"/>
              <a:t>Uiterlijke </a:t>
            </a:r>
            <a:r>
              <a:rPr lang="nl-BE" sz="3000" dirty="0"/>
              <a:t>indienstname</a:t>
            </a:r>
            <a:r>
              <a:rPr lang="nl-BE" sz="3000"/>
              <a:t>? </a:t>
            </a:r>
            <a:endParaRPr lang="nl-BE" sz="3200"/>
          </a:p>
          <a:p>
            <a:pPr lvl="1"/>
            <a:r>
              <a:rPr lang="nl-BE" sz="2700">
                <a:solidFill>
                  <a:schemeClr val="bg1">
                    <a:lumMod val="50000"/>
                  </a:schemeClr>
                </a:solidFill>
              </a:rPr>
              <a:t>Neem PV in dienst uiterlijk op 1 januari van 4</a:t>
            </a:r>
            <a:r>
              <a:rPr lang="nl-BE" sz="2700" baseline="30000">
                <a:solidFill>
                  <a:schemeClr val="bg1">
                    <a:lumMod val="50000"/>
                  </a:schemeClr>
                </a:solidFill>
              </a:rPr>
              <a:t>e</a:t>
            </a:r>
            <a:r>
              <a:rPr lang="nl-BE" sz="2700">
                <a:solidFill>
                  <a:schemeClr val="bg1">
                    <a:lumMod val="50000"/>
                  </a:schemeClr>
                </a:solidFill>
              </a:rPr>
              <a:t> kalenderjaar na aansluiting van de nieuwe of bestaande gebouwen of de uitbreiding van het bestaande gebouw </a:t>
            </a:r>
          </a:p>
          <a:p>
            <a:pPr lvl="1"/>
            <a:r>
              <a:rPr lang="nl-NL" sz="2700">
                <a:solidFill>
                  <a:schemeClr val="bg1">
                    <a:lumMod val="50000"/>
                  </a:schemeClr>
                </a:solidFill>
              </a:rPr>
              <a:t>datum van aansluiting = datum van de AREI-keuring. </a:t>
            </a:r>
          </a:p>
          <a:p>
            <a:pPr marL="0" lvl="1">
              <a:buClr>
                <a:srgbClr val="105269"/>
              </a:buClr>
              <a:buFont typeface="Wingdings 3" panose="05040102010807070707" pitchFamily="18" charset="2"/>
              <a:buChar char=""/>
            </a:pPr>
            <a:r>
              <a:rPr lang="nl-BE" sz="3000">
                <a:solidFill>
                  <a:srgbClr val="105269"/>
                </a:solidFill>
              </a:rPr>
              <a:t>Voorwaarden: </a:t>
            </a:r>
          </a:p>
          <a:p>
            <a:pPr lvl="1"/>
            <a:r>
              <a:rPr lang="nl-NL" sz="2700"/>
              <a:t>Je mag </a:t>
            </a:r>
            <a:r>
              <a:rPr lang="nl-BE" sz="2700"/>
              <a:t>PV in dienst nemen uiterlijk op 1 januari van 4</a:t>
            </a:r>
            <a:r>
              <a:rPr lang="nl-BE" sz="2700" baseline="30000"/>
              <a:t>e</a:t>
            </a:r>
            <a:r>
              <a:rPr lang="nl-BE" sz="2700"/>
              <a:t> kalenderjaar na de aansluiting van het nieuwe gebouw (situatie A)  in geval de datum van </a:t>
            </a:r>
            <a:r>
              <a:rPr lang="nl-NL" sz="2700"/>
              <a:t>ingebruikname na 24/06/2023</a:t>
            </a:r>
            <a:r>
              <a:rPr lang="nl-NL" sz="2700">
                <a:solidFill>
                  <a:schemeClr val="bg1">
                    <a:lumMod val="50000"/>
                  </a:schemeClr>
                </a:solidFill>
              </a:rPr>
              <a:t>.</a:t>
            </a:r>
          </a:p>
          <a:p>
            <a:pPr lvl="1"/>
            <a:r>
              <a:rPr lang="nl-NL" sz="2700"/>
              <a:t>Je mag </a:t>
            </a:r>
            <a:r>
              <a:rPr lang="nl-BE" sz="2700"/>
              <a:t>PV in dienst nemen uiterlijk op 1 januari van 4</a:t>
            </a:r>
            <a:r>
              <a:rPr lang="nl-BE" sz="2700" baseline="30000"/>
              <a:t>e</a:t>
            </a:r>
            <a:r>
              <a:rPr lang="nl-BE" sz="2700"/>
              <a:t> kalenderjaar na de aansluiting van een bestaand gebouw op een bestaand afnamepunt (situatie B) </a:t>
            </a:r>
            <a:r>
              <a:rPr lang="nl-NL" sz="2700"/>
              <a:t>met een datum van aansluiting na 24/06/2023.</a:t>
            </a:r>
          </a:p>
          <a:p>
            <a:pPr lvl="1"/>
            <a:r>
              <a:rPr lang="nl-NL" sz="2700">
                <a:solidFill>
                  <a:schemeClr val="bg1">
                    <a:lumMod val="50000"/>
                  </a:schemeClr>
                </a:solidFill>
              </a:rPr>
              <a:t>Je mag PV in dienst nemen uiterlijk op 1 januari van 4e kalenderjaar na de aansluiting van de uitbreiding van bestaande gebouwen (situatie C) met datum aansluiting op afnamepunt na 07/09/2023. </a:t>
            </a:r>
            <a:endParaRPr lang="nl-BE" sz="2300">
              <a:solidFill>
                <a:schemeClr val="bg1">
                  <a:lumMod val="50000"/>
                </a:schemeClr>
              </a:solidFill>
            </a:endParaRPr>
          </a:p>
          <a:p>
            <a:pPr lvl="1"/>
            <a:endParaRPr lang="nl-NL" sz="2700"/>
          </a:p>
          <a:p>
            <a:pPr marL="802350" lvl="1" indent="-514350">
              <a:buFont typeface="+mj-lt"/>
              <a:buAutoNum type="alphaUcPeriod"/>
            </a:pPr>
            <a:endParaRPr lang="nl-BE" sz="2700"/>
          </a:p>
          <a:p>
            <a:pPr lvl="1"/>
            <a:endParaRPr lang="nl-BE" sz="2100">
              <a:solidFill>
                <a:srgbClr val="105269"/>
              </a:solidFill>
            </a:endParaRPr>
          </a:p>
        </p:txBody>
      </p:sp>
      <p:sp>
        <p:nvSpPr>
          <p:cNvPr id="4" name="Tijdelijke aanduiding voor dianummer 3">
            <a:extLst>
              <a:ext uri="{FF2B5EF4-FFF2-40B4-BE49-F238E27FC236}">
                <a16:creationId xmlns:a16="http://schemas.microsoft.com/office/drawing/2014/main" id="{8E495070-9BD8-5E22-25C2-B6B1AB4680A0}"/>
              </a:ext>
            </a:extLst>
          </p:cNvPr>
          <p:cNvSpPr>
            <a:spLocks noGrp="1"/>
          </p:cNvSpPr>
          <p:nvPr>
            <p:ph type="sldNum" sz="quarter" idx="13"/>
          </p:nvPr>
        </p:nvSpPr>
        <p:spPr/>
        <p:txBody>
          <a:bodyPr/>
          <a:lstStyle/>
          <a:p>
            <a:fld id="{BFB0EECF-4D25-4C07-88E8-B20CA7AADF61}" type="slidenum">
              <a:rPr lang="nl-BE" smtClean="0"/>
              <a:t>68</a:t>
            </a:fld>
            <a:endParaRPr lang="nl-BE"/>
          </a:p>
        </p:txBody>
      </p:sp>
    </p:spTree>
    <p:extLst>
      <p:ext uri="{BB962C8B-B14F-4D97-AF65-F5344CB8AC3E}">
        <p14:creationId xmlns:p14="http://schemas.microsoft.com/office/powerpoint/2010/main" val="3211910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0BEE9-AAE6-3AD3-0AD3-0C6B6CC38104}"/>
              </a:ext>
            </a:extLst>
          </p:cNvPr>
          <p:cNvSpPr>
            <a:spLocks noGrp="1"/>
          </p:cNvSpPr>
          <p:nvPr>
            <p:ph type="title"/>
          </p:nvPr>
        </p:nvSpPr>
        <p:spPr>
          <a:xfrm>
            <a:off x="695400" y="4077072"/>
            <a:ext cx="10515601" cy="936104"/>
          </a:xfrm>
        </p:spPr>
        <p:txBody>
          <a:bodyPr>
            <a:normAutofit fontScale="90000"/>
          </a:bodyPr>
          <a:lstStyle/>
          <a:p>
            <a:r>
              <a:rPr lang="nl-BE" dirty="0"/>
              <a:t>EVEN PAUZE</a:t>
            </a:r>
            <a:br>
              <a:rPr lang="nl-BE" dirty="0"/>
            </a:br>
            <a:endParaRPr lang="nl-BE" dirty="0"/>
          </a:p>
        </p:txBody>
      </p:sp>
      <p:pic>
        <p:nvPicPr>
          <p:cNvPr id="9" name="Afbeelding 8" descr="Afbeelding met nachtelijke hemel&#10;&#10;Automatisch gegenereerde beschrijving">
            <a:extLst>
              <a:ext uri="{FF2B5EF4-FFF2-40B4-BE49-F238E27FC236}">
                <a16:creationId xmlns:a16="http://schemas.microsoft.com/office/drawing/2014/main" id="{54E85162-759A-59B2-4A8B-40D204BA4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4" y="1268760"/>
            <a:ext cx="2448272" cy="2448272"/>
          </a:xfrm>
          <a:prstGeom prst="rect">
            <a:avLst/>
          </a:prstGeom>
          <a:noFill/>
        </p:spPr>
      </p:pic>
      <p:sp>
        <p:nvSpPr>
          <p:cNvPr id="3" name="Tijdelijke aanduiding voor dianummer 2">
            <a:extLst>
              <a:ext uri="{FF2B5EF4-FFF2-40B4-BE49-F238E27FC236}">
                <a16:creationId xmlns:a16="http://schemas.microsoft.com/office/drawing/2014/main" id="{2CDDE92A-48D9-5644-E3B1-0C432F6A2F32}"/>
              </a:ext>
            </a:extLst>
          </p:cNvPr>
          <p:cNvSpPr>
            <a:spLocks noGrp="1"/>
          </p:cNvSpPr>
          <p:nvPr>
            <p:ph type="sldNum" sz="quarter" idx="12"/>
          </p:nvPr>
        </p:nvSpPr>
        <p:spPr/>
        <p:txBody>
          <a:bodyPr/>
          <a:lstStyle/>
          <a:p>
            <a:fld id="{BFB0EECF-4D25-4C07-88E8-B20CA7AADF61}" type="slidenum">
              <a:rPr lang="nl-BE" smtClean="0"/>
              <a:t>69</a:t>
            </a:fld>
            <a:endParaRPr lang="nl-BE"/>
          </a:p>
        </p:txBody>
      </p:sp>
    </p:spTree>
    <p:extLst>
      <p:ext uri="{BB962C8B-B14F-4D97-AF65-F5344CB8AC3E}">
        <p14:creationId xmlns:p14="http://schemas.microsoft.com/office/powerpoint/2010/main" val="375055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4A731-D083-6090-4FF9-9281198BE918}"/>
              </a:ext>
            </a:extLst>
          </p:cNvPr>
          <p:cNvSpPr>
            <a:spLocks noGrp="1"/>
          </p:cNvSpPr>
          <p:nvPr>
            <p:ph type="title"/>
          </p:nvPr>
        </p:nvSpPr>
        <p:spPr>
          <a:xfrm>
            <a:off x="838198" y="-1640"/>
            <a:ext cx="10515601" cy="936104"/>
          </a:xfrm>
        </p:spPr>
        <p:txBody>
          <a:bodyPr/>
          <a:lstStyle/>
          <a:p>
            <a:r>
              <a:rPr lang="nl-BE" dirty="0"/>
              <a:t>Wanneer geldt de verplichting? </a:t>
            </a:r>
          </a:p>
        </p:txBody>
      </p:sp>
      <p:sp>
        <p:nvSpPr>
          <p:cNvPr id="3" name="Tijdelijke aanduiding voor inhoud 2">
            <a:extLst>
              <a:ext uri="{FF2B5EF4-FFF2-40B4-BE49-F238E27FC236}">
                <a16:creationId xmlns:a16="http://schemas.microsoft.com/office/drawing/2014/main" id="{B0894B4C-1DAF-CAAD-7A48-1082869F4AFF}"/>
              </a:ext>
            </a:extLst>
          </p:cNvPr>
          <p:cNvSpPr>
            <a:spLocks noGrp="1"/>
          </p:cNvSpPr>
          <p:nvPr>
            <p:ph sz="half" idx="10"/>
          </p:nvPr>
        </p:nvSpPr>
        <p:spPr>
          <a:xfrm>
            <a:off x="838199" y="439838"/>
            <a:ext cx="10515600" cy="5869482"/>
          </a:xfrm>
        </p:spPr>
        <p:txBody>
          <a:bodyPr/>
          <a:lstStyle/>
          <a:p>
            <a:r>
              <a:rPr lang="nl-NL" dirty="0"/>
              <a:t>De PV-verplichting geldt </a:t>
            </a:r>
            <a:r>
              <a:rPr lang="nl-NL" b="1" dirty="0"/>
              <a:t>afnamepunten met een kalenderjaarverbruik vanaf 2021 van meer dan 1 </a:t>
            </a:r>
            <a:r>
              <a:rPr lang="nl-NL" b="1" dirty="0" err="1"/>
              <a:t>GWh</a:t>
            </a:r>
            <a:endParaRPr lang="nl-NL" b="1" dirty="0"/>
          </a:p>
          <a:p>
            <a:endParaRPr lang="nl-NL" b="1" dirty="0"/>
          </a:p>
          <a:p>
            <a:r>
              <a:rPr lang="nl-NL" dirty="0"/>
              <a:t>Voldoende piekvermogen moet tegen een vastgelegde timing in dienst zijn genomen op die afnamepunt  </a:t>
            </a:r>
          </a:p>
          <a:p>
            <a:pPr lvl="1"/>
            <a:r>
              <a:rPr lang="nl-NL" dirty="0"/>
              <a:t>Voldoende = in functie van het horizontale dakoppervlak van de gebouwen aangesloten op het afnamepunt</a:t>
            </a:r>
          </a:p>
          <a:p>
            <a:endParaRPr lang="nl-NL" sz="1200" b="1" dirty="0">
              <a:solidFill>
                <a:srgbClr val="00B050"/>
              </a:solidFill>
            </a:endParaRPr>
          </a:p>
          <a:p>
            <a:r>
              <a:rPr lang="nl-NL" dirty="0"/>
              <a:t>Het zijn de </a:t>
            </a:r>
            <a:r>
              <a:rPr lang="nl-NL" b="1" dirty="0"/>
              <a:t>eigenaars, erfpachters of opstalhouders </a:t>
            </a:r>
            <a:r>
              <a:rPr lang="nl-NL" dirty="0"/>
              <a:t>van de gebouwen aangesloten op zo’n afnamepunt die aan de verplichting moeten voldoen (‘</a:t>
            </a:r>
            <a:r>
              <a:rPr lang="nl-NL" b="1" dirty="0"/>
              <a:t>verplichtinghouders’</a:t>
            </a:r>
            <a:r>
              <a:rPr lang="nl-NL" dirty="0"/>
              <a:t>).</a:t>
            </a:r>
          </a:p>
          <a:p>
            <a:endParaRPr lang="nl-NL" sz="1200" dirty="0"/>
          </a:p>
          <a:p>
            <a:r>
              <a:rPr lang="nl-NL" dirty="0"/>
              <a:t>In geval dit </a:t>
            </a:r>
            <a:r>
              <a:rPr lang="nl-NL" b="1" dirty="0"/>
              <a:t>publieke organisaties </a:t>
            </a:r>
            <a:r>
              <a:rPr lang="nl-NL" dirty="0"/>
              <a:t>zijn als </a:t>
            </a:r>
            <a:r>
              <a:rPr lang="nl-NL" b="1" u="sng" dirty="0"/>
              <a:t>de enige</a:t>
            </a:r>
            <a:r>
              <a:rPr lang="nl-NL" u="sng" dirty="0"/>
              <a:t> </a:t>
            </a:r>
            <a:r>
              <a:rPr lang="nl-NL" dirty="0"/>
              <a:t>eigenaars, erfpachters of opstalhouders van deze gebouwen:</a:t>
            </a:r>
          </a:p>
          <a:p>
            <a:pPr lvl="1"/>
            <a:r>
              <a:rPr lang="nl-NL" dirty="0"/>
              <a:t> </a:t>
            </a:r>
            <a:r>
              <a:rPr lang="nl-NL" sz="2000" dirty="0"/>
              <a:t>Afnamedrempel </a:t>
            </a:r>
            <a:r>
              <a:rPr lang="nl-NL" sz="2000" b="1" dirty="0"/>
              <a:t>250 MWh en vanaf kalenderjaar 2026 vanaf 100 MWh </a:t>
            </a:r>
          </a:p>
          <a:p>
            <a:pPr lvl="1"/>
            <a:r>
              <a:rPr lang="nl-NL" sz="2000" dirty="0"/>
              <a:t>Niet het geval? Afnamedrempel vanaf kalenderjaar 2021 meer dan 1 </a:t>
            </a:r>
            <a:r>
              <a:rPr lang="nl-NL" sz="2000" dirty="0" err="1"/>
              <a:t>GWh</a:t>
            </a:r>
            <a:endParaRPr lang="nl-BE" sz="2000" dirty="0"/>
          </a:p>
        </p:txBody>
      </p:sp>
      <p:sp>
        <p:nvSpPr>
          <p:cNvPr id="4" name="Tijdelijke aanduiding voor dianummer 3">
            <a:extLst>
              <a:ext uri="{FF2B5EF4-FFF2-40B4-BE49-F238E27FC236}">
                <a16:creationId xmlns:a16="http://schemas.microsoft.com/office/drawing/2014/main" id="{9CA2F35F-7132-7FD9-C74B-0FD800E30F86}"/>
              </a:ext>
            </a:extLst>
          </p:cNvPr>
          <p:cNvSpPr>
            <a:spLocks noGrp="1"/>
          </p:cNvSpPr>
          <p:nvPr>
            <p:ph type="sldNum" sz="quarter" idx="12"/>
          </p:nvPr>
        </p:nvSpPr>
        <p:spPr>
          <a:xfrm>
            <a:off x="9030299" y="6309320"/>
            <a:ext cx="2743200" cy="365125"/>
          </a:xfrm>
        </p:spPr>
        <p:txBody>
          <a:bodyPr/>
          <a:lstStyle/>
          <a:p>
            <a:fld id="{BFB0EECF-4D25-4C07-88E8-B20CA7AADF61}" type="slidenum">
              <a:rPr lang="nl-BE" smtClean="0"/>
              <a:t>7</a:t>
            </a:fld>
            <a:endParaRPr lang="nl-BE"/>
          </a:p>
        </p:txBody>
      </p:sp>
    </p:spTree>
    <p:extLst>
      <p:ext uri="{BB962C8B-B14F-4D97-AF65-F5344CB8AC3E}">
        <p14:creationId xmlns:p14="http://schemas.microsoft.com/office/powerpoint/2010/main" val="32143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B426A-A6F5-C813-BE02-D30B324C49A9}"/>
              </a:ext>
            </a:extLst>
          </p:cNvPr>
          <p:cNvSpPr>
            <a:spLocks noGrp="1"/>
          </p:cNvSpPr>
          <p:nvPr>
            <p:ph type="title"/>
          </p:nvPr>
        </p:nvSpPr>
        <p:spPr>
          <a:xfrm>
            <a:off x="838198" y="151644"/>
            <a:ext cx="10515601" cy="936104"/>
          </a:xfrm>
        </p:spPr>
        <p:txBody>
          <a:bodyPr/>
          <a:lstStyle/>
          <a:p>
            <a:r>
              <a:rPr lang="nl-BE"/>
              <a:t>Agenda</a:t>
            </a:r>
          </a:p>
        </p:txBody>
      </p:sp>
      <p:sp>
        <p:nvSpPr>
          <p:cNvPr id="3" name="Tijdelijke aanduiding voor inhoud 2">
            <a:extLst>
              <a:ext uri="{FF2B5EF4-FFF2-40B4-BE49-F238E27FC236}">
                <a16:creationId xmlns:a16="http://schemas.microsoft.com/office/drawing/2014/main" id="{C4B92822-3229-9366-B9DF-C66D832A1C5D}"/>
              </a:ext>
            </a:extLst>
          </p:cNvPr>
          <p:cNvSpPr>
            <a:spLocks noGrp="1"/>
          </p:cNvSpPr>
          <p:nvPr>
            <p:ph sz="half" idx="10"/>
          </p:nvPr>
        </p:nvSpPr>
        <p:spPr>
          <a:xfrm>
            <a:off x="960202" y="1087748"/>
            <a:ext cx="10515600" cy="5497689"/>
          </a:xfrm>
        </p:spPr>
        <p:txBody>
          <a:bodyPr/>
          <a:lstStyle/>
          <a:p>
            <a:pPr marL="288000" lvl="1" indent="0">
              <a:buNone/>
            </a:pPr>
            <a:r>
              <a:rPr lang="nl-BE" sz="1600" b="1" dirty="0">
                <a:solidFill>
                  <a:schemeClr val="bg1">
                    <a:lumMod val="85000"/>
                  </a:schemeClr>
                </a:solidFill>
                <a:latin typeface="Calibri" panose="020F0502020204030204" pitchFamily="34" charset="0"/>
                <a:ea typeface="Calibri" panose="020F0502020204030204" pitchFamily="34" charset="0"/>
              </a:rPr>
              <a:t>9u30 tot 10u30 </a:t>
            </a:r>
          </a:p>
          <a:p>
            <a:r>
              <a:rPr lang="nl-BE" sz="1800" dirty="0">
                <a:solidFill>
                  <a:schemeClr val="bg1">
                    <a:lumMod val="85000"/>
                  </a:schemeClr>
                </a:solidFill>
              </a:rPr>
              <a:t>DEEL 1. Wanneer geldt de verplichting? </a:t>
            </a:r>
          </a:p>
          <a:p>
            <a:pPr>
              <a:spcAft>
                <a:spcPts val="600"/>
              </a:spcAft>
            </a:pPr>
            <a:r>
              <a:rPr lang="nl-BE" sz="1800" dirty="0">
                <a:solidFill>
                  <a:schemeClr val="bg1">
                    <a:lumMod val="85000"/>
                  </a:schemeClr>
                </a:solidFill>
              </a:rPr>
              <a:t>DEEL 2a.</a:t>
            </a:r>
            <a:r>
              <a:rPr lang="nl-BE" sz="1400" dirty="0">
                <a:solidFill>
                  <a:schemeClr val="bg1">
                    <a:lumMod val="85000"/>
                  </a:schemeClr>
                </a:solidFill>
              </a:rPr>
              <a:t> </a:t>
            </a:r>
            <a:r>
              <a:rPr lang="nl-BE" sz="1800" dirty="0">
                <a:solidFill>
                  <a:schemeClr val="bg1">
                    <a:lumMod val="85000"/>
                  </a:schemeClr>
                </a:solidFill>
              </a:rPr>
              <a:t>Hoe voldoen aan de verplichting? </a:t>
            </a:r>
          </a:p>
          <a:p>
            <a:pPr>
              <a:lnSpc>
                <a:spcPct val="100000"/>
              </a:lnSpc>
              <a:spcBef>
                <a:spcPts val="0"/>
              </a:spcBef>
              <a:buNone/>
            </a:pPr>
            <a:endParaRPr lang="nl-BE" sz="800" i="1" dirty="0">
              <a:solidFill>
                <a:schemeClr val="bg1">
                  <a:lumMod val="85000"/>
                </a:schemeClr>
              </a:solidFill>
              <a:latin typeface="Calibri" panose="020F0502020204030204" pitchFamily="34" charset="0"/>
              <a:ea typeface="Times New Roman" panose="02020603050405020304" pitchFamily="18" charset="0"/>
            </a:endParaRPr>
          </a:p>
          <a:p>
            <a:pPr>
              <a:lnSpc>
                <a:spcPct val="100000"/>
              </a:lnSpc>
              <a:spcBef>
                <a:spcPts val="0"/>
              </a:spcBef>
              <a:buNone/>
            </a:pPr>
            <a:r>
              <a:rPr lang="nl-BE" sz="1800" i="1" dirty="0">
                <a:solidFill>
                  <a:schemeClr val="bg1">
                    <a:lumMod val="85000"/>
                  </a:schemeClr>
                </a:solidFill>
                <a:latin typeface="Calibri" panose="020F0502020204030204" pitchFamily="34" charset="0"/>
                <a:ea typeface="Times New Roman" panose="02020603050405020304" pitchFamily="18" charset="0"/>
              </a:rPr>
              <a:t>	Pauze</a:t>
            </a:r>
            <a:endParaRPr lang="nl-BE" sz="1800" dirty="0">
              <a:solidFill>
                <a:schemeClr val="bg1">
                  <a:lumMod val="85000"/>
                </a:schemeClr>
              </a:solidFill>
              <a:latin typeface="Calibri" panose="020F0502020204030204" pitchFamily="34" charset="0"/>
              <a:ea typeface="Calibri" panose="020F0502020204030204" pitchFamily="34" charset="0"/>
            </a:endParaRPr>
          </a:p>
          <a:p>
            <a:pPr marL="288000" lvl="1" indent="0">
              <a:lnSpc>
                <a:spcPct val="100000"/>
              </a:lnSpc>
              <a:spcBef>
                <a:spcPts val="0"/>
              </a:spcBef>
              <a:buNone/>
            </a:pPr>
            <a:endParaRPr lang="nl-NL" sz="800" b="1" dirty="0">
              <a:solidFill>
                <a:schemeClr val="bg1">
                  <a:lumMod val="85000"/>
                </a:schemeClr>
              </a:solidFill>
            </a:endParaRPr>
          </a:p>
          <a:p>
            <a:pPr marL="288000" lvl="1" indent="0">
              <a:buNone/>
            </a:pPr>
            <a:r>
              <a:rPr lang="nl-NL" sz="1600" b="1" dirty="0">
                <a:solidFill>
                  <a:schemeClr val="bg1">
                    <a:lumMod val="85000"/>
                  </a:schemeClr>
                </a:solidFill>
              </a:rPr>
              <a:t>10u40 tot 11u20</a:t>
            </a:r>
          </a:p>
          <a:p>
            <a:r>
              <a:rPr lang="nl-BE" sz="1800" dirty="0">
                <a:solidFill>
                  <a:schemeClr val="bg1">
                    <a:lumMod val="85000"/>
                  </a:schemeClr>
                </a:solidFill>
              </a:rPr>
              <a:t>DEEL 2b. Hoe voldoen aan de verplichting?</a:t>
            </a:r>
          </a:p>
          <a:p>
            <a:r>
              <a:rPr lang="nl-BE" sz="1800" dirty="0">
                <a:solidFill>
                  <a:schemeClr val="bg1">
                    <a:lumMod val="85000"/>
                  </a:schemeClr>
                </a:solidFill>
              </a:rPr>
              <a:t>DEEL 3. Verder toegelicht (begrippen, </a:t>
            </a:r>
            <a:r>
              <a:rPr lang="nl-NL" sz="1800" dirty="0">
                <a:solidFill>
                  <a:schemeClr val="bg1">
                    <a:lumMod val="85000"/>
                  </a:schemeClr>
                </a:solidFill>
              </a:rPr>
              <a:t>impact, handhaving)</a:t>
            </a:r>
          </a:p>
          <a:p>
            <a:endParaRPr lang="nl-NL" sz="1050" dirty="0">
              <a:solidFill>
                <a:schemeClr val="bg1">
                  <a:lumMod val="85000"/>
                </a:schemeClr>
              </a:solidFill>
            </a:endParaRPr>
          </a:p>
          <a:p>
            <a:pPr marL="288000" lvl="1" indent="0">
              <a:buNone/>
            </a:pPr>
            <a:r>
              <a:rPr kumimoji="0" lang="nl-BE" sz="1800" b="0" i="1" u="none" strike="noStrike" kern="1200" cap="none" spc="0" normalizeH="0" baseline="0" noProof="0" dirty="0">
                <a:ln>
                  <a:noFill/>
                </a:ln>
                <a:solidFill>
                  <a:schemeClr val="bg1">
                    <a:lumMod val="85000"/>
                  </a:schemeClr>
                </a:solidFill>
                <a:effectLst/>
                <a:uLnTx/>
                <a:uFillTx/>
                <a:latin typeface="Calibri" panose="020F0502020204030204" pitchFamily="34" charset="0"/>
                <a:ea typeface="Times New Roman" panose="02020603050405020304" pitchFamily="18" charset="0"/>
                <a:cs typeface="+mn-cs"/>
              </a:rPr>
              <a:t>	Pauze</a:t>
            </a:r>
          </a:p>
          <a:p>
            <a:pPr marL="288000" lvl="1" indent="0">
              <a:buNone/>
            </a:pPr>
            <a:endParaRPr lang="nl-BE" sz="1200" b="1" dirty="0">
              <a:latin typeface="Calibri" panose="020F0502020204030204" pitchFamily="34" charset="0"/>
              <a:ea typeface="Calibri" panose="020F0502020204030204" pitchFamily="34" charset="0"/>
            </a:endParaRPr>
          </a:p>
          <a:p>
            <a:pPr marL="288000" lvl="1" indent="0">
              <a:buNone/>
            </a:pPr>
            <a:r>
              <a:rPr lang="nl-BE" b="1" dirty="0">
                <a:latin typeface="Calibri" panose="020F0502020204030204" pitchFamily="34" charset="0"/>
                <a:ea typeface="Calibri" panose="020F0502020204030204" pitchFamily="34" charset="0"/>
              </a:rPr>
              <a:t>11u30 tot 12u</a:t>
            </a:r>
            <a:endParaRPr lang="nl-BE" dirty="0"/>
          </a:p>
          <a:p>
            <a:r>
              <a:rPr lang="nl-NL" dirty="0"/>
              <a:t>DEEL 4. Q&amp;A over de PV-verplichting</a:t>
            </a:r>
          </a:p>
          <a:p>
            <a:endParaRPr lang="nl-BE" dirty="0"/>
          </a:p>
          <a:p>
            <a:pPr indent="0">
              <a:buNone/>
            </a:pPr>
            <a:endParaRPr lang="nl-BE" dirty="0"/>
          </a:p>
        </p:txBody>
      </p:sp>
      <p:sp>
        <p:nvSpPr>
          <p:cNvPr id="7" name="Tijdelijke aanduiding voor dianummer 6">
            <a:extLst>
              <a:ext uri="{FF2B5EF4-FFF2-40B4-BE49-F238E27FC236}">
                <a16:creationId xmlns:a16="http://schemas.microsoft.com/office/drawing/2014/main" id="{085127EF-9604-B9B7-2C00-4D1F5356B25B}"/>
              </a:ext>
            </a:extLst>
          </p:cNvPr>
          <p:cNvSpPr>
            <a:spLocks noGrp="1"/>
          </p:cNvSpPr>
          <p:nvPr>
            <p:ph type="sldNum" sz="quarter" idx="12"/>
          </p:nvPr>
        </p:nvSpPr>
        <p:spPr/>
        <p:txBody>
          <a:bodyPr/>
          <a:lstStyle/>
          <a:p>
            <a:fld id="{BFB0EECF-4D25-4C07-88E8-B20CA7AADF61}" type="slidenum">
              <a:rPr lang="nl-BE" smtClean="0"/>
              <a:t>70</a:t>
            </a:fld>
            <a:endParaRPr lang="nl-BE"/>
          </a:p>
        </p:txBody>
      </p:sp>
    </p:spTree>
    <p:extLst>
      <p:ext uri="{BB962C8B-B14F-4D97-AF65-F5344CB8AC3E}">
        <p14:creationId xmlns:p14="http://schemas.microsoft.com/office/powerpoint/2010/main" val="3671661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1C046-36CF-4EE4-374C-5E361211C567}"/>
              </a:ext>
            </a:extLst>
          </p:cNvPr>
          <p:cNvSpPr>
            <a:spLocks noGrp="1"/>
          </p:cNvSpPr>
          <p:nvPr>
            <p:ph type="title"/>
          </p:nvPr>
        </p:nvSpPr>
        <p:spPr>
          <a:xfrm>
            <a:off x="4059557" y="4399012"/>
            <a:ext cx="5132787" cy="936104"/>
          </a:xfrm>
        </p:spPr>
        <p:txBody>
          <a:bodyPr/>
          <a:lstStyle/>
          <a:p>
            <a:pPr algn="l"/>
            <a:r>
              <a:rPr lang="nl-BE" dirty="0"/>
              <a:t>    Q      &amp;      A </a:t>
            </a:r>
            <a:br>
              <a:rPr lang="nl-BE" dirty="0"/>
            </a:br>
            <a:r>
              <a:rPr lang="nl-BE" dirty="0"/>
              <a:t>de PV -verplichting</a:t>
            </a:r>
          </a:p>
        </p:txBody>
      </p:sp>
      <p:pic>
        <p:nvPicPr>
          <p:cNvPr id="5" name="Tijdelijke aanduiding voor inhoud 4">
            <a:extLst>
              <a:ext uri="{FF2B5EF4-FFF2-40B4-BE49-F238E27FC236}">
                <a16:creationId xmlns:a16="http://schemas.microsoft.com/office/drawing/2014/main" id="{073E19FF-90E6-6F01-CE19-8682CA451251}"/>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3577430" y="1678772"/>
            <a:ext cx="2518569" cy="2518569"/>
          </a:xfrm>
        </p:spPr>
      </p:pic>
      <p:sp>
        <p:nvSpPr>
          <p:cNvPr id="3" name="Tijdelijke aanduiding voor dianummer 2">
            <a:extLst>
              <a:ext uri="{FF2B5EF4-FFF2-40B4-BE49-F238E27FC236}">
                <a16:creationId xmlns:a16="http://schemas.microsoft.com/office/drawing/2014/main" id="{A9DE07D1-518E-1873-A191-1B9B2E030273}"/>
              </a:ext>
            </a:extLst>
          </p:cNvPr>
          <p:cNvSpPr>
            <a:spLocks noGrp="1"/>
          </p:cNvSpPr>
          <p:nvPr>
            <p:ph type="sldNum" sz="quarter" idx="12"/>
          </p:nvPr>
        </p:nvSpPr>
        <p:spPr/>
        <p:txBody>
          <a:bodyPr/>
          <a:lstStyle/>
          <a:p>
            <a:fld id="{BFB0EECF-4D25-4C07-88E8-B20CA7AADF61}" type="slidenum">
              <a:rPr lang="nl-BE" smtClean="0"/>
              <a:t>71</a:t>
            </a:fld>
            <a:endParaRPr lang="nl-BE"/>
          </a:p>
        </p:txBody>
      </p:sp>
      <p:pic>
        <p:nvPicPr>
          <p:cNvPr id="6" name="Afbeelding 5">
            <a:extLst>
              <a:ext uri="{FF2B5EF4-FFF2-40B4-BE49-F238E27FC236}">
                <a16:creationId xmlns:a16="http://schemas.microsoft.com/office/drawing/2014/main" id="{D7518619-5F20-D02D-942A-65594D15712F}"/>
              </a:ext>
            </a:extLst>
          </p:cNvPr>
          <p:cNvPicPr>
            <a:picLocks noChangeAspect="1"/>
          </p:cNvPicPr>
          <p:nvPr/>
        </p:nvPicPr>
        <p:blipFill>
          <a:blip r:embed="rId3"/>
          <a:stretch>
            <a:fillRect/>
          </a:stretch>
        </p:blipFill>
        <p:spPr>
          <a:xfrm>
            <a:off x="6095999" y="1678771"/>
            <a:ext cx="2518569" cy="2518569"/>
          </a:xfrm>
          <a:prstGeom prst="rect">
            <a:avLst/>
          </a:prstGeom>
        </p:spPr>
      </p:pic>
    </p:spTree>
    <p:extLst>
      <p:ext uri="{BB962C8B-B14F-4D97-AF65-F5344CB8AC3E}">
        <p14:creationId xmlns:p14="http://schemas.microsoft.com/office/powerpoint/2010/main" val="802141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9CF8D16B-65A0-4F96-A0B9-2BA474579B0D}"/>
              </a:ext>
            </a:extLst>
          </p:cNvPr>
          <p:cNvSpPr>
            <a:spLocks noGrp="1"/>
          </p:cNvSpPr>
          <p:nvPr>
            <p:ph sz="half" idx="2"/>
          </p:nvPr>
        </p:nvSpPr>
        <p:spPr>
          <a:xfrm>
            <a:off x="719403" y="842481"/>
            <a:ext cx="11137237" cy="5462048"/>
          </a:xfrm>
        </p:spPr>
        <p:txBody>
          <a:bodyPr/>
          <a:lstStyle/>
          <a:p>
            <a:r>
              <a:rPr lang="nl-BE" b="1"/>
              <a:t>We bezorgen u de presentatie per mail.</a:t>
            </a:r>
          </a:p>
          <a:p>
            <a:endParaRPr lang="nl-BE" b="1"/>
          </a:p>
          <a:p>
            <a:r>
              <a:rPr lang="nl-BE" b="1"/>
              <a:t>Nog meer weten? Vragen? Bekijk eerst de informatie op onze website: </a:t>
            </a:r>
            <a:r>
              <a:rPr lang="nl-NL" b="1">
                <a:hlinkClick r:id="rId3"/>
              </a:rPr>
              <a:t>https://www.vlaanderen.be/zonnepanelen/pv-verplichting</a:t>
            </a:r>
            <a:r>
              <a:rPr lang="nl-NL" b="1"/>
              <a:t>  </a:t>
            </a:r>
          </a:p>
          <a:p>
            <a:pPr lvl="1"/>
            <a:r>
              <a:rPr lang="nl-NL" b="1"/>
              <a:t>Aankondiging </a:t>
            </a:r>
            <a:r>
              <a:rPr lang="nl-NL" b="1" err="1"/>
              <a:t>webinars</a:t>
            </a:r>
            <a:endParaRPr lang="nl-NL" b="1"/>
          </a:p>
          <a:p>
            <a:pPr lvl="1"/>
            <a:r>
              <a:rPr lang="nl-NL" b="1"/>
              <a:t>Handleiding</a:t>
            </a:r>
          </a:p>
          <a:p>
            <a:pPr lvl="1"/>
            <a:r>
              <a:rPr lang="nl-NL" b="1"/>
              <a:t>Simulator </a:t>
            </a:r>
          </a:p>
          <a:p>
            <a:pPr lvl="1"/>
            <a:r>
              <a:rPr lang="nl-NL" b="1"/>
              <a:t>Formulier ‘blijf op de hoogte’</a:t>
            </a:r>
          </a:p>
          <a:p>
            <a:pPr lvl="1"/>
            <a:r>
              <a:rPr lang="nl-NL" b="1"/>
              <a:t>Formulier ‘aanvragen en meldingen’</a:t>
            </a:r>
          </a:p>
          <a:p>
            <a:endParaRPr lang="nl-BE" b="1"/>
          </a:p>
          <a:p>
            <a:r>
              <a:rPr lang="nl-BE" b="1"/>
              <a:t>Na doornemen informatie op website nog onduidelijkheden? </a:t>
            </a:r>
            <a:r>
              <a:rPr lang="nn-NO" sz="2200" b="0">
                <a:hlinkClick r:id="rId4"/>
              </a:rPr>
              <a:t>pvplicht.veka@vlaanderen.be</a:t>
            </a:r>
            <a:r>
              <a:rPr lang="nn-NO" sz="2200" b="0"/>
              <a:t> </a:t>
            </a:r>
            <a:endParaRPr lang="nl-BE" b="1"/>
          </a:p>
          <a:p>
            <a:pPr marL="0" indent="0">
              <a:buNone/>
            </a:pPr>
            <a:endParaRPr lang="nl-BE" b="1"/>
          </a:p>
          <a:p>
            <a:endParaRPr lang="nl-BE" b="1"/>
          </a:p>
        </p:txBody>
      </p:sp>
    </p:spTree>
    <p:extLst>
      <p:ext uri="{BB962C8B-B14F-4D97-AF65-F5344CB8AC3E}">
        <p14:creationId xmlns:p14="http://schemas.microsoft.com/office/powerpoint/2010/main" val="165301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69DA5786-EB53-1941-6440-BE55B4EDFC4F}"/>
              </a:ext>
            </a:extLst>
          </p:cNvPr>
          <p:cNvSpPr/>
          <p:nvPr/>
        </p:nvSpPr>
        <p:spPr>
          <a:xfrm>
            <a:off x="1991544" y="1243584"/>
            <a:ext cx="2808312" cy="1403608"/>
          </a:xfrm>
          <a:prstGeom prst="wedgeRoundRectCallout">
            <a:avLst>
              <a:gd name="adj1" fmla="val -28014"/>
              <a:gd name="adj2" fmla="val 11456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p>
        </p:txBody>
      </p:sp>
      <p:sp>
        <p:nvSpPr>
          <p:cNvPr id="3" name="Tekstballon: rechthoek met afgeronde hoeken 2">
            <a:extLst>
              <a:ext uri="{FF2B5EF4-FFF2-40B4-BE49-F238E27FC236}">
                <a16:creationId xmlns:a16="http://schemas.microsoft.com/office/drawing/2014/main" id="{6D246D68-17C0-93A6-9B12-61C1157DDD15}"/>
              </a:ext>
            </a:extLst>
          </p:cNvPr>
          <p:cNvSpPr/>
          <p:nvPr/>
        </p:nvSpPr>
        <p:spPr>
          <a:xfrm>
            <a:off x="5447928" y="2393762"/>
            <a:ext cx="4968552" cy="3216265"/>
          </a:xfrm>
          <a:prstGeom prst="wedgeRoundRectCallout">
            <a:avLst>
              <a:gd name="adj1" fmla="val -67098"/>
              <a:gd name="adj2" fmla="val -1155"/>
              <a:gd name="adj3" fmla="val 16667"/>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a:solidFill>
                <a:schemeClr val="accent1"/>
              </a:solidFill>
            </a:endParaRPr>
          </a:p>
        </p:txBody>
      </p:sp>
      <p:pic>
        <p:nvPicPr>
          <p:cNvPr id="4" name="Afbeelding 3">
            <a:extLst>
              <a:ext uri="{FF2B5EF4-FFF2-40B4-BE49-F238E27FC236}">
                <a16:creationId xmlns:a16="http://schemas.microsoft.com/office/drawing/2014/main" id="{7808B8A5-5A0A-2DA0-28B3-FC5A83A1F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60" y="3467632"/>
            <a:ext cx="2058479" cy="2058479"/>
          </a:xfrm>
          <a:prstGeom prst="rect">
            <a:avLst/>
          </a:prstGeom>
        </p:spPr>
      </p:pic>
      <p:sp>
        <p:nvSpPr>
          <p:cNvPr id="5" name="Tekstvak 4">
            <a:extLst>
              <a:ext uri="{FF2B5EF4-FFF2-40B4-BE49-F238E27FC236}">
                <a16:creationId xmlns:a16="http://schemas.microsoft.com/office/drawing/2014/main" id="{C102606A-202D-D132-4B8F-49BA242DE9FC}"/>
              </a:ext>
            </a:extLst>
          </p:cNvPr>
          <p:cNvSpPr txBox="1"/>
          <p:nvPr/>
        </p:nvSpPr>
        <p:spPr>
          <a:xfrm>
            <a:off x="2135559" y="1437556"/>
            <a:ext cx="2520280" cy="1015663"/>
          </a:xfrm>
          <a:prstGeom prst="rect">
            <a:avLst/>
          </a:prstGeom>
          <a:noFill/>
        </p:spPr>
        <p:txBody>
          <a:bodyPr wrap="square" rtlCol="0">
            <a:spAutoFit/>
          </a:bodyPr>
          <a:lstStyle/>
          <a:p>
            <a:r>
              <a:rPr lang="nl-NL" sz="2000" b="1">
                <a:solidFill>
                  <a:schemeClr val="tx2"/>
                </a:solidFill>
              </a:rPr>
              <a:t>Zal VEKA de verplichting-houders verwittigen?</a:t>
            </a:r>
            <a:endParaRPr lang="nl-BE" sz="2000" b="1">
              <a:solidFill>
                <a:schemeClr val="tx2"/>
              </a:solidFill>
            </a:endParaRPr>
          </a:p>
        </p:txBody>
      </p:sp>
      <p:sp>
        <p:nvSpPr>
          <p:cNvPr id="6" name="Tekstvak 5">
            <a:extLst>
              <a:ext uri="{FF2B5EF4-FFF2-40B4-BE49-F238E27FC236}">
                <a16:creationId xmlns:a16="http://schemas.microsoft.com/office/drawing/2014/main" id="{921CB23F-8162-7B01-7B1A-6D66474FDF51}"/>
              </a:ext>
            </a:extLst>
          </p:cNvPr>
          <p:cNvSpPr txBox="1"/>
          <p:nvPr/>
        </p:nvSpPr>
        <p:spPr>
          <a:xfrm>
            <a:off x="5663952" y="2549055"/>
            <a:ext cx="4608512" cy="3216265"/>
          </a:xfrm>
          <a:prstGeom prst="rect">
            <a:avLst/>
          </a:prstGeom>
          <a:noFill/>
        </p:spPr>
        <p:txBody>
          <a:bodyPr wrap="square" rtlCol="0">
            <a:spAutoFit/>
          </a:bodyPr>
          <a:lstStyle/>
          <a:p>
            <a:pPr marL="0" marR="0" lvl="0" indent="-288000" algn="l" defTabSz="914400" rtl="0" eaLnBrk="1" fontAlgn="auto" latinLnBrk="0" hangingPunct="1">
              <a:lnSpc>
                <a:spcPct val="90000"/>
              </a:lnSpc>
              <a:spcBef>
                <a:spcPts val="300"/>
              </a:spcBef>
              <a:spcAft>
                <a:spcPts val="0"/>
              </a:spcAft>
              <a:buClr>
                <a:srgbClr val="105269"/>
              </a:buClr>
              <a:buSzPct val="80000"/>
              <a:buFont typeface="Wingdings 3" panose="05040102010807070707" pitchFamily="18" charset="2"/>
              <a:buChar char=""/>
              <a:tabLst/>
              <a:defRPr/>
            </a:pPr>
            <a:r>
              <a:rPr kumimoji="0" lang="nl-NL" sz="2000" b="0" i="0" u="none" strike="noStrike" kern="1200" cap="none" spc="0" normalizeH="0" baseline="0" noProof="0">
                <a:ln>
                  <a:noFill/>
                </a:ln>
                <a:solidFill>
                  <a:srgbClr val="105269"/>
                </a:solidFill>
                <a:effectLst/>
                <a:uLnTx/>
                <a:uFillTx/>
                <a:latin typeface="Calibri"/>
                <a:ea typeface="+mn-ea"/>
                <a:cs typeface="+mn-cs"/>
              </a:rPr>
              <a:t>Neen. </a:t>
            </a:r>
          </a:p>
          <a:p>
            <a:pPr marL="0" marR="0" lvl="0" indent="-288000" algn="l" defTabSz="914400" rtl="0" eaLnBrk="1" fontAlgn="auto" latinLnBrk="0" hangingPunct="1">
              <a:lnSpc>
                <a:spcPct val="90000"/>
              </a:lnSpc>
              <a:spcBef>
                <a:spcPts val="300"/>
              </a:spcBef>
              <a:spcAft>
                <a:spcPts val="0"/>
              </a:spcAft>
              <a:buClr>
                <a:srgbClr val="105269"/>
              </a:buClr>
              <a:buSzPct val="80000"/>
              <a:buFont typeface="Wingdings 3" panose="05040102010807070707" pitchFamily="18" charset="2"/>
              <a:buChar char=""/>
              <a:tabLst/>
              <a:defRPr/>
            </a:pPr>
            <a:r>
              <a:rPr kumimoji="0" lang="nl-NL" sz="2000" b="0" i="0" u="none" strike="noStrike" kern="1200" cap="none" spc="0" normalizeH="0" baseline="0" noProof="0">
                <a:ln>
                  <a:noFill/>
                </a:ln>
                <a:solidFill>
                  <a:srgbClr val="105269"/>
                </a:solidFill>
                <a:effectLst/>
                <a:uLnTx/>
                <a:uFillTx/>
                <a:latin typeface="Calibri"/>
                <a:ea typeface="+mn-ea"/>
                <a:cs typeface="+mn-cs"/>
              </a:rPr>
              <a:t>De eigenaars, erfpachters en opstalhouders van gebouwen aangesloten op een afnamepunt van elektriciteit met een hoge afname moeten zelf nagaan of de afname op het afnamepunt in een bepaald kalenderjaar de afnamedrempel overschrijdt. </a:t>
            </a:r>
          </a:p>
          <a:p>
            <a:pPr marL="0" marR="0" lvl="0" indent="-288000" algn="l" defTabSz="914400" rtl="0" eaLnBrk="1" fontAlgn="auto" latinLnBrk="0" hangingPunct="1">
              <a:lnSpc>
                <a:spcPct val="90000"/>
              </a:lnSpc>
              <a:spcBef>
                <a:spcPts val="300"/>
              </a:spcBef>
              <a:spcAft>
                <a:spcPts val="0"/>
              </a:spcAft>
              <a:buClr>
                <a:srgbClr val="105269"/>
              </a:buClr>
              <a:buSzPct val="80000"/>
              <a:buFont typeface="Wingdings 3" panose="05040102010807070707" pitchFamily="18" charset="2"/>
              <a:buChar char=""/>
              <a:tabLst/>
              <a:defRPr/>
            </a:pPr>
            <a:r>
              <a:rPr kumimoji="0" lang="nl-NL" sz="2000" b="0" i="0" u="none" strike="noStrike" kern="1200" cap="none" spc="0" normalizeH="0" baseline="0" noProof="0">
                <a:ln>
                  <a:noFill/>
                </a:ln>
                <a:solidFill>
                  <a:srgbClr val="105269"/>
                </a:solidFill>
                <a:effectLst/>
                <a:uLnTx/>
                <a:uFillTx/>
                <a:latin typeface="Calibri"/>
                <a:ea typeface="+mn-ea"/>
                <a:cs typeface="+mn-cs"/>
              </a:rPr>
              <a:t>Er komt ook geen algemene meldingsplicht voor de dakoppervlakte. </a:t>
            </a:r>
          </a:p>
          <a:p>
            <a:endParaRPr lang="nl-BE"/>
          </a:p>
        </p:txBody>
      </p:sp>
      <p:sp>
        <p:nvSpPr>
          <p:cNvPr id="7" name="Tijdelijke aanduiding voor dianummer 6">
            <a:extLst>
              <a:ext uri="{FF2B5EF4-FFF2-40B4-BE49-F238E27FC236}">
                <a16:creationId xmlns:a16="http://schemas.microsoft.com/office/drawing/2014/main" id="{B9F52457-8A57-8B76-390A-6FD1D3F93462}"/>
              </a:ext>
            </a:extLst>
          </p:cNvPr>
          <p:cNvSpPr>
            <a:spLocks noGrp="1"/>
          </p:cNvSpPr>
          <p:nvPr>
            <p:ph type="sldNum" sz="quarter" idx="11"/>
          </p:nvPr>
        </p:nvSpPr>
        <p:spPr/>
        <p:txBody>
          <a:bodyPr/>
          <a:lstStyle/>
          <a:p>
            <a:fld id="{BFB0EECF-4D25-4C07-88E8-B20CA7AADF61}" type="slidenum">
              <a:rPr lang="nl-BE" smtClean="0"/>
              <a:t>8</a:t>
            </a:fld>
            <a:endParaRPr lang="nl-BE"/>
          </a:p>
        </p:txBody>
      </p:sp>
    </p:spTree>
    <p:extLst>
      <p:ext uri="{BB962C8B-B14F-4D97-AF65-F5344CB8AC3E}">
        <p14:creationId xmlns:p14="http://schemas.microsoft.com/office/powerpoint/2010/main" val="215610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67335-BFC4-621B-A1ED-BEB383146487}"/>
              </a:ext>
            </a:extLst>
          </p:cNvPr>
          <p:cNvSpPr>
            <a:spLocks noGrp="1"/>
          </p:cNvSpPr>
          <p:nvPr>
            <p:ph type="title"/>
          </p:nvPr>
        </p:nvSpPr>
        <p:spPr/>
        <p:txBody>
          <a:bodyPr/>
          <a:lstStyle/>
          <a:p>
            <a:r>
              <a:rPr lang="nl-BE"/>
              <a:t>Stappenplan I</a:t>
            </a:r>
          </a:p>
        </p:txBody>
      </p:sp>
      <p:graphicFrame>
        <p:nvGraphicFramePr>
          <p:cNvPr id="4" name="Diagram 3">
            <a:extLst>
              <a:ext uri="{FF2B5EF4-FFF2-40B4-BE49-F238E27FC236}">
                <a16:creationId xmlns:a16="http://schemas.microsoft.com/office/drawing/2014/main" id="{B930D0C5-4A49-4767-959C-AEF5581B7F0D}"/>
              </a:ext>
            </a:extLst>
          </p:cNvPr>
          <p:cNvGraphicFramePr/>
          <p:nvPr>
            <p:extLst>
              <p:ext uri="{D42A27DB-BD31-4B8C-83A1-F6EECF244321}">
                <p14:modId xmlns:p14="http://schemas.microsoft.com/office/powerpoint/2010/main" val="2475503802"/>
              </p:ext>
            </p:extLst>
          </p:nvPr>
        </p:nvGraphicFramePr>
        <p:xfrm>
          <a:off x="838197" y="1484784"/>
          <a:ext cx="10515601" cy="503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A40E6B62-14FB-6598-18BC-BA5EE11F2C07}"/>
              </a:ext>
            </a:extLst>
          </p:cNvPr>
          <p:cNvSpPr>
            <a:spLocks noGrp="1"/>
          </p:cNvSpPr>
          <p:nvPr>
            <p:ph type="sldNum" sz="quarter" idx="12"/>
          </p:nvPr>
        </p:nvSpPr>
        <p:spPr/>
        <p:txBody>
          <a:bodyPr/>
          <a:lstStyle/>
          <a:p>
            <a:fld id="{BFB0EECF-4D25-4C07-88E8-B20CA7AADF61}" type="slidenum">
              <a:rPr lang="nl-BE" smtClean="0"/>
              <a:t>9</a:t>
            </a:fld>
            <a:endParaRPr lang="nl-BE"/>
          </a:p>
        </p:txBody>
      </p:sp>
    </p:spTree>
    <p:extLst>
      <p:ext uri="{BB962C8B-B14F-4D97-AF65-F5344CB8AC3E}">
        <p14:creationId xmlns:p14="http://schemas.microsoft.com/office/powerpoint/2010/main" val="2317967536"/>
      </p:ext>
    </p:extLst>
  </p:cSld>
  <p:clrMapOvr>
    <a:masterClrMapping/>
  </p:clrMapOvr>
</p:sld>
</file>

<file path=ppt/theme/theme1.xml><?xml version="1.0" encoding="utf-8"?>
<a:theme xmlns:a="http://schemas.openxmlformats.org/drawingml/2006/main" name="sjabloon-PREMIES">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E6B639B5-8850-4E55-AE8A-D6F33FA2018E}"/>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nderneming op blanc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A303F331-3346-42C3-A872-88C539887AE5}"/>
    </a:ext>
  </a:extLst>
</a:theme>
</file>

<file path=ppt/theme/theme4.xml><?xml version="1.0" encoding="utf-8"?>
<a:theme xmlns:a="http://schemas.openxmlformats.org/drawingml/2006/main" name="sjabloon-PREMIES">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E6B639B5-8850-4E55-AE8A-D6F33FA2018E}"/>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EP Document" ma:contentTypeID="0x0101000E5FE2E261ADD144908A64F04C45155C00266D05580557EE42B68E03DA15C8D8A3" ma:contentTypeVersion="84" ma:contentTypeDescription="" ma:contentTypeScope="" ma:versionID="82475a628bde2e20f3c5831149c06960">
  <xsd:schema xmlns:xsd="http://www.w3.org/2001/XMLSchema" xmlns:xs="http://www.w3.org/2001/XMLSchema" xmlns:p="http://schemas.microsoft.com/office/2006/metadata/properties" xmlns:ns2="3bac7649-eb37-460d-9f8a-9ca85f036e36" xmlns:ns3="722e66eb-d9f5-447f-ab72-e819bda86a94" xmlns:ns4="9a9ec0f0-7796-43d0-ac1f-4c8c46ee0bd1" targetNamespace="http://schemas.microsoft.com/office/2006/metadata/properties" ma:root="true" ma:fieldsID="d066bf5d429c1275f3fc2a80d67ea69b" ns2:_="" ns3:_="" ns4:_="">
    <xsd:import namespace="3bac7649-eb37-460d-9f8a-9ca85f036e36"/>
    <xsd:import namespace="722e66eb-d9f5-447f-ab72-e819bda86a94"/>
    <xsd:import namespace="9a9ec0f0-7796-43d0-ac1f-4c8c46ee0bd1"/>
    <xsd:element name="properties">
      <xsd:complexType>
        <xsd:sequence>
          <xsd:element name="documentManagement">
            <xsd:complexType>
              <xsd:all>
                <xsd:element ref="ns3:Datum" minOccurs="0"/>
                <xsd:element ref="ns3:kaqy" minOccurs="0"/>
                <xsd:element ref="ns3:ubbk" minOccurs="0"/>
                <xsd:element ref="ns2:NDI" minOccurs="0"/>
                <xsd:element ref="ns2:NDI_x0020_exp" minOccurs="0"/>
                <xsd:element ref="ns2:Dossiernummer" minOccurs="0"/>
                <xsd:element ref="ns3:aangepast" minOccurs="0"/>
                <xsd:element ref="ns3:cp8g" minOccurs="0"/>
                <xsd:element ref="ns2:gf4f80eca70b4135a9ced6669fdbdb3a" minOccurs="0"/>
                <xsd:element ref="ns2:j6c95c6fa213430198a716aa920abb4f" minOccurs="0"/>
                <xsd:element ref="ns2:j3b8960de90a4c1586d92c8ae5ff774c" minOccurs="0"/>
                <xsd:element ref="ns3:k901a761374348cdb639b293faf5ce4e" minOccurs="0"/>
                <xsd:element ref="ns2:lae102fe3a41418192f929d3aefc53c8" minOccurs="0"/>
                <xsd:element ref="ns4:TaxCatchAll" minOccurs="0"/>
                <xsd:element ref="ns4:TaxCatchAllLabel" minOccurs="0"/>
                <xsd:element ref="ns2:b6fb5048b9fd4f58874d0dbbe60f3818" minOccurs="0"/>
                <xsd:element ref="ns3:RoutingContentType" minOccurs="0"/>
                <xsd:element ref="ns2:h90ab70caa0348beb54d02be85d59bf2" minOccurs="0"/>
                <xsd:element ref="ns3:MediaServiceMetadata" minOccurs="0"/>
                <xsd:element ref="ns3:MediaServiceFastMetadata" minOccurs="0"/>
                <xsd:element ref="ns3:MediaServiceAutoTags" minOccurs="0"/>
                <xsd:element ref="ns3:MediaServiceOCR" minOccurs="0"/>
                <xsd:element ref="ns3:MediaServiceDateTaken" minOccurs="0"/>
                <xsd:element ref="ns2:MEPWFtrigger" minOccurs="0"/>
                <xsd:element ref="ns2:SharedWithUsers" minOccurs="0"/>
                <xsd:element ref="ns2:SharedWithDetails" minOccurs="0"/>
                <xsd:element ref="ns3:MediaServiceAutoKeyPoints" minOccurs="0"/>
                <xsd:element ref="ns3:MediaServiceKeyPoints" minOccurs="0"/>
                <xsd:element ref="ns3:MediaServiceGenerationTime" minOccurs="0"/>
                <xsd:element ref="ns3:MediaServiceEventHashCode" minOccurs="0"/>
                <xsd:element ref="ns2:_dlc_DocId" minOccurs="0"/>
                <xsd:element ref="ns2:_dlc_DocIdUrl" minOccurs="0"/>
                <xsd:element ref="ns2:_dlc_DocIdPersistId"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c7649-eb37-460d-9f8a-9ca85f036e36" elementFormDefault="qualified">
    <xsd:import namespace="http://schemas.microsoft.com/office/2006/documentManagement/types"/>
    <xsd:import namespace="http://schemas.microsoft.com/office/infopath/2007/PartnerControls"/>
    <xsd:element name="NDI" ma:index="12" nillable="true" ma:displayName="NDI MET" ma:default="0" ma:indexed="true" ma:internalName="NDI" ma:readOnly="false">
      <xsd:simpleType>
        <xsd:restriction base="dms:Boolean"/>
      </xsd:simpleType>
    </xsd:element>
    <xsd:element name="NDI_x0020_exp" ma:index="13" nillable="true" ma:displayName="NDI EXP" ma:default="0" ma:indexed="true" ma:internalName="NDI_x0020_exp" ma:readOnly="false">
      <xsd:simpleType>
        <xsd:restriction base="dms:Boolean"/>
      </xsd:simpleType>
    </xsd:element>
    <xsd:element name="Dossiernummer" ma:index="16" nillable="true" ma:displayName="Dossiernummer" ma:internalName="Dossiernummer" ma:readOnly="false">
      <xsd:simpleType>
        <xsd:restriction base="dms:Text">
          <xsd:maxLength value="255"/>
        </xsd:restriction>
      </xsd:simpleType>
    </xsd:element>
    <xsd:element name="gf4f80eca70b4135a9ced6669fdbdb3a" ma:index="20" nillable="true" ma:taxonomy="true" ma:internalName="gf4f80eca70b4135a9ced6669fdbdb3a" ma:taxonomyFieldName="VeaTeam" ma:displayName="Team" ma:indexed="true" ma:readOnly="false" ma:fieldId="{0f4f80ec-a70b-4135-a9ce-d6669fdbdb3a}" ma:sspId="49ca8161-7180-459b-a0ef-1a71cf6ffea5" ma:termSetId="ded37f54-42ed-4a8d-8b1a-bc946455abd6" ma:anchorId="00000000-0000-0000-0000-000000000000" ma:open="true" ma:isKeyword="false">
      <xsd:complexType>
        <xsd:sequence>
          <xsd:element ref="pc:Terms" minOccurs="0" maxOccurs="1"/>
        </xsd:sequence>
      </xsd:complexType>
    </xsd:element>
    <xsd:element name="j6c95c6fa213430198a716aa920abb4f" ma:index="22" nillable="true" ma:taxonomy="true" ma:internalName="j6c95c6fa213430198a716aa920abb4f" ma:taxonomyFieldName="VeaDocType" ma:displayName="DocType" ma:indexed="true" ma:readOnly="false" ma:fieldId="{36c95c6f-a213-4301-98a7-16aa920abb4f}" ma:sspId="49ca8161-7180-459b-a0ef-1a71cf6ffea5" ma:termSetId="11b944fb-ed36-4df6-bfb9-6ea5670ec215" ma:anchorId="00000000-0000-0000-0000-000000000000" ma:open="true" ma:isKeyword="false">
      <xsd:complexType>
        <xsd:sequence>
          <xsd:element ref="pc:Terms" minOccurs="0" maxOccurs="1"/>
        </xsd:sequence>
      </xsd:complexType>
    </xsd:element>
    <xsd:element name="j3b8960de90a4c1586d92c8ae5ff774c" ma:index="23" nillable="true" ma:taxonomy="true" ma:internalName="j3b8960de90a4c1586d92c8ae5ff774c" ma:taxonomyFieldName="Vea_x0020_MEP_x0020_Partners" ma:displayName="Partners - bedrijven" ma:readOnly="false" ma:fieldId="{33b8960d-e90a-4c15-86d9-2c8ae5ff774c}" ma:taxonomyMulti="true" ma:sspId="49ca8161-7180-459b-a0ef-1a71cf6ffea5" ma:termSetId="5567bf58-1096-4a5e-af82-0d5be128e7a9" ma:anchorId="00000000-0000-0000-0000-000000000000" ma:open="true" ma:isKeyword="false">
      <xsd:complexType>
        <xsd:sequence>
          <xsd:element ref="pc:Terms" minOccurs="0" maxOccurs="1"/>
        </xsd:sequence>
      </xsd:complexType>
    </xsd:element>
    <xsd:element name="lae102fe3a41418192f929d3aefc53c8" ma:index="25" nillable="true" ma:taxonomy="true" ma:internalName="lae102fe3a41418192f929d3aefc53c8" ma:taxonomyFieldName="VEA_MEP_Thema" ma:displayName="Thema" ma:indexed="true" ma:readOnly="false" ma:fieldId="{5ae102fe-3a41-4181-92f9-29d3aefc53c8}" ma:sspId="49ca8161-7180-459b-a0ef-1a71cf6ffea5" ma:termSetId="478bc044-c0bc-46bc-a846-256feff40fb3" ma:anchorId="00000000-0000-0000-0000-000000000000" ma:open="true" ma:isKeyword="false">
      <xsd:complexType>
        <xsd:sequence>
          <xsd:element ref="pc:Terms" minOccurs="0" maxOccurs="1"/>
        </xsd:sequence>
      </xsd:complexType>
    </xsd:element>
    <xsd:element name="b6fb5048b9fd4f58874d0dbbe60f3818" ma:index="29" nillable="true" ma:taxonomy="true" ma:internalName="b6fb5048b9fd4f58874d0dbbe60f3818" ma:taxonomyFieldName="Vea_x0020_MEP_x0020_Proces" ma:displayName="Proces" ma:indexed="true" ma:readOnly="false" ma:fieldId="{b6fb5048-b9fd-4f58-874d-0dbbe60f3818}" ma:sspId="49ca8161-7180-459b-a0ef-1a71cf6ffea5" ma:termSetId="88821358-04d5-4865-800f-0dd0547dc879" ma:anchorId="00000000-0000-0000-0000-000000000000" ma:open="true" ma:isKeyword="false">
      <xsd:complexType>
        <xsd:sequence>
          <xsd:element ref="pc:Terms" minOccurs="0" maxOccurs="1"/>
        </xsd:sequence>
      </xsd:complexType>
    </xsd:element>
    <xsd:element name="h90ab70caa0348beb54d02be85d59bf2" ma:index="32" nillable="true" ma:taxonomy="true" ma:internalName="h90ab70caa0348beb54d02be85d59bf2" ma:taxonomyFieldName="Vea_x0020_MEP_x0020_Richtlijn" ma:displayName="Richtlijn" ma:indexed="true" ma:readOnly="false" ma:fieldId="{190ab70c-aa03-48be-b54d-02be85d59bf2}" ma:sspId="49ca8161-7180-459b-a0ef-1a71cf6ffea5" ma:termSetId="75cec5b2-1d6a-455c-8aec-4f9793ed52bb" ma:anchorId="00000000-0000-0000-0000-000000000000" ma:open="true" ma:isKeyword="false">
      <xsd:complexType>
        <xsd:sequence>
          <xsd:element ref="pc:Terms" minOccurs="0" maxOccurs="1"/>
        </xsd:sequence>
      </xsd:complexType>
    </xsd:element>
    <xsd:element name="MEPWFtrigger" ma:index="38" nillable="true" ma:displayName="MEPWFtrigger" ma:description="" ma:internalName="MEPWFtrigger">
      <xsd:simpleType>
        <xsd:restriction base="dms:Text">
          <xsd:maxLength value="255"/>
        </xsd:restriction>
      </xsd:simpleType>
    </xsd:element>
    <xsd:element name="SharedWithUsers" ma:index="3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Gedeeld met details" ma:internalName="SharedWithDetails" ma:readOnly="true">
      <xsd:simpleType>
        <xsd:restriction base="dms:Note">
          <xsd:maxLength value="255"/>
        </xsd:restriction>
      </xsd:simpleType>
    </xsd:element>
    <xsd:element name="_dlc_DocId" ma:index="46" nillable="true" ma:displayName="Waarde van de document-id" ma:description="De waarde van de document-id die aan dit item is toegewezen." ma:internalName="_dlc_DocId" ma:readOnly="true">
      <xsd:simpleType>
        <xsd:restriction base="dms:Text"/>
      </xsd:simpleType>
    </xsd:element>
    <xsd:element name="_dlc_DocIdUrl" ma:index="47"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22e66eb-d9f5-447f-ab72-e819bda86a94" elementFormDefault="qualified">
    <xsd:import namespace="http://schemas.microsoft.com/office/2006/documentManagement/types"/>
    <xsd:import namespace="http://schemas.microsoft.com/office/infopath/2007/PartnerControls"/>
    <xsd:element name="Datum" ma:index="9" nillable="true" ma:displayName="Datum" ma:format="DateOnly" ma:internalName="Datum" ma:readOnly="false">
      <xsd:simpleType>
        <xsd:restriction base="dms:DateTime"/>
      </xsd:simpleType>
    </xsd:element>
    <xsd:element name="kaqy" ma:index="10" nillable="true" ma:displayName="Tekst" ma:internalName="kaqy" ma:readOnly="false">
      <xsd:simpleType>
        <xsd:restriction base="dms:Text"/>
      </xsd:simpleType>
    </xsd:element>
    <xsd:element name="ubbk" ma:index="11" nillable="true" ma:displayName="Persoon of groep" ma:list="UserInfo" ma:SearchPeopleOnly="false" ma:SharePointGroup="0" ma:internalName="ubbk"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angepast" ma:index="17" nillable="true" ma:displayName="aangepast" ma:default="0" ma:internalName="aangepast" ma:readOnly="false" ma:percentage="FALSE">
      <xsd:simpleType>
        <xsd:restriction base="dms:Number"/>
      </xsd:simpleType>
    </xsd:element>
    <xsd:element name="cp8g" ma:index="18" nillable="true" ma:displayName="Controle" ma:internalName="cp8g" ma:readOnly="false" ma:percentage="FALSE">
      <xsd:simpleType>
        <xsd:restriction base="dms:Number"/>
      </xsd:simpleType>
    </xsd:element>
    <xsd:element name="k901a761374348cdb639b293faf5ce4e" ma:index="24" nillable="true" ma:taxonomy="true" ma:internalName="k901a761374348cdb639b293faf5ce4e" ma:taxonomyFieldName="Jaar" ma:displayName="Jaar" ma:indexed="true" ma:readOnly="false" ma:default="1011;#2022|c1a28116-e2f0-49b1-b462-04a0cbae033f" ma:fieldId="{4901a761-3743-48cd-b639-b293faf5ce4e}" ma:sspId="49ca8161-7180-459b-a0ef-1a71cf6ffea5" ma:termSetId="5ac14f2e-1c49-4245-8414-29f56be4175f" ma:anchorId="00000000-0000-0000-0000-000000000000" ma:open="true" ma:isKeyword="false">
      <xsd:complexType>
        <xsd:sequence>
          <xsd:element ref="pc:Terms" minOccurs="0" maxOccurs="1"/>
        </xsd:sequence>
      </xsd:complexType>
    </xsd:element>
    <xsd:element name="RoutingContentType" ma:index="30" nillable="true" ma:displayName="Inhoudstype van inzending" ma:description="" ma:hidden="true" ma:internalName="RoutingContentType" ma:readOnly="false">
      <xsd:simpleType>
        <xsd:restriction base="dms:Text">
          <xsd:maxLength value="255"/>
        </xsd:restriction>
      </xsd:simpleType>
    </xsd:element>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lcf76f155ced4ddcb4097134ff3c332f" ma:index="50"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1" nillable="true" ma:displayName="MediaServiceObjectDetectorVersions" ma:description="" ma:hidden="true" ma:indexed="true" ma:internalName="MediaServiceObjectDetectorVersions" ma:readOnly="true">
      <xsd:simpleType>
        <xsd:restriction base="dms:Text"/>
      </xsd:simpleType>
    </xsd:element>
    <xsd:element name="MediaLengthInSeconds" ma:index="52" nillable="true" ma:displayName="MediaLengthInSeconds" ma:hidden="true" ma:internalName="MediaLengthInSeconds" ma:readOnly="true">
      <xsd:simpleType>
        <xsd:restriction base="dms:Unknown"/>
      </xsd:simpleType>
    </xsd:element>
    <xsd:element name="MediaServiceSearchProperties" ma:index="5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6135908-2f38-4d3f-9ad1-ad6003cfd7ec}" ma:internalName="TaxCatchAll" ma:readOnly="false" ma:showField="CatchAllData" ma:web="3bac7649-eb37-460d-9f8a-9ca85f036e3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66135908-2f38-4d3f-9ad1-ad6003cfd7ec}" ma:internalName="TaxCatchAllLabel" ma:readOnly="true" ma:showField="CatchAllDataLabel" ma:web="3bac7649-eb37-460d-9f8a-9ca85f036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a9ec0f0-7796-43d0-ac1f-4c8c46ee0bd1">
      <Value>1011</Value>
    </TaxCatchAll>
    <_dlc_DocId xmlns="3bac7649-eb37-460d-9f8a-9ca85f036e36">CNSPRC6EMTMN-2121702910-35828</_dlc_DocId>
    <_dlc_DocIdUrl xmlns="3bac7649-eb37-460d-9f8a-9ca85f036e36">
      <Url>https://vlaamseoverheid.sharepoint.com/sites/vea-intern/_layouts/15/DocIdRedir.aspx?ID=CNSPRC6EMTMN-2121702910-35828</Url>
      <Description>CNSPRC6EMTMN-2121702910-35828</Description>
    </_dlc_DocIdUrl>
    <k901a761374348cdb639b293faf5ce4e xmlns="722e66eb-d9f5-447f-ab72-e819bda86a94">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c1a28116-e2f0-49b1-b462-04a0cbae033f</TermId>
        </TermInfo>
      </Terms>
    </k901a761374348cdb639b293faf5ce4e>
    <h90ab70caa0348beb54d02be85d59bf2 xmlns="3bac7649-eb37-460d-9f8a-9ca85f036e36">
      <Terms xmlns="http://schemas.microsoft.com/office/infopath/2007/PartnerControls"/>
    </h90ab70caa0348beb54d02be85d59bf2>
    <lae102fe3a41418192f929d3aefc53c8 xmlns="3bac7649-eb37-460d-9f8a-9ca85f036e36">
      <Terms xmlns="http://schemas.microsoft.com/office/infopath/2007/PartnerControls"/>
    </lae102fe3a41418192f929d3aefc53c8>
    <kaqy xmlns="722e66eb-d9f5-447f-ab72-e819bda86a94" xsi:nil="true"/>
    <b6fb5048b9fd4f58874d0dbbe60f3818 xmlns="3bac7649-eb37-460d-9f8a-9ca85f036e36">
      <Terms xmlns="http://schemas.microsoft.com/office/infopath/2007/PartnerControls"/>
    </b6fb5048b9fd4f58874d0dbbe60f3818>
    <gf4f80eca70b4135a9ced6669fdbdb3a xmlns="3bac7649-eb37-460d-9f8a-9ca85f036e36">
      <Terms xmlns="http://schemas.microsoft.com/office/infopath/2007/PartnerControls"/>
    </gf4f80eca70b4135a9ced6669fdbdb3a>
    <Dossiernummer xmlns="3bac7649-eb37-460d-9f8a-9ca85f036e36" xsi:nil="true"/>
    <NDI xmlns="3bac7649-eb37-460d-9f8a-9ca85f036e36">false</NDI>
    <RoutingContentType xmlns="722e66eb-d9f5-447f-ab72-e819bda86a94" xsi:nil="true"/>
    <cp8g xmlns="722e66eb-d9f5-447f-ab72-e819bda86a94" xsi:nil="true"/>
    <Datum xmlns="722e66eb-d9f5-447f-ab72-e819bda86a94" xsi:nil="true"/>
    <ubbk xmlns="722e66eb-d9f5-447f-ab72-e819bda86a94">
      <UserInfo>
        <DisplayName/>
        <AccountId xsi:nil="true"/>
        <AccountType/>
      </UserInfo>
    </ubbk>
    <aangepast xmlns="722e66eb-d9f5-447f-ab72-e819bda86a94">0</aangepast>
    <lcf76f155ced4ddcb4097134ff3c332f xmlns="722e66eb-d9f5-447f-ab72-e819bda86a94">
      <Terms xmlns="http://schemas.microsoft.com/office/infopath/2007/PartnerControls"/>
    </lcf76f155ced4ddcb4097134ff3c332f>
    <NDI_x0020_exp xmlns="3bac7649-eb37-460d-9f8a-9ca85f036e36">false</NDI_x0020_exp>
    <j3b8960de90a4c1586d92c8ae5ff774c xmlns="3bac7649-eb37-460d-9f8a-9ca85f036e36">
      <Terms xmlns="http://schemas.microsoft.com/office/infopath/2007/PartnerControls"/>
    </j3b8960de90a4c1586d92c8ae5ff774c>
    <MEPWFtrigger xmlns="3bac7649-eb37-460d-9f8a-9ca85f036e36" xsi:nil="true"/>
    <j6c95c6fa213430198a716aa920abb4f xmlns="3bac7649-eb37-460d-9f8a-9ca85f036e36">
      <Terms xmlns="http://schemas.microsoft.com/office/infopath/2007/PartnerControls"/>
    </j6c95c6fa213430198a716aa920abb4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176794-49D4-40DB-9120-447E2E3A06DF}">
  <ds:schemaRefs>
    <ds:schemaRef ds:uri="3bac7649-eb37-460d-9f8a-9ca85f036e36"/>
    <ds:schemaRef ds:uri="722e66eb-d9f5-447f-ab72-e819bda86a94"/>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E073C2-9C1D-4344-BEC8-057EB00C1400}">
  <ds:schemaRefs>
    <ds:schemaRef ds:uri="722e66eb-d9f5-447f-ab72-e819bda86a94"/>
    <ds:schemaRef ds:uri="http://purl.org/dc/elements/1.1/"/>
    <ds:schemaRef ds:uri="http://schemas.microsoft.com/office/infopath/2007/PartnerControls"/>
    <ds:schemaRef ds:uri="3bac7649-eb37-460d-9f8a-9ca85f036e36"/>
    <ds:schemaRef ds:uri="http://purl.org/dc/terms/"/>
    <ds:schemaRef ds:uri="http://schemas.openxmlformats.org/package/2006/metadata/core-properties"/>
    <ds:schemaRef ds:uri="http://schemas.microsoft.com/office/2006/documentManagement/types"/>
    <ds:schemaRef ds:uri="9a9ec0f0-7796-43d0-ac1f-4c8c46ee0bd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C358E39-33D2-465C-A5BE-7CC57A0E4D82}">
  <ds:schemaRefs>
    <ds:schemaRef ds:uri="http://schemas.microsoft.com/sharepoint/events"/>
  </ds:schemaRefs>
</ds:datastoreItem>
</file>

<file path=customXml/itemProps4.xml><?xml version="1.0" encoding="utf-8"?>
<ds:datastoreItem xmlns:ds="http://schemas.openxmlformats.org/officeDocument/2006/customXml" ds:itemID="{92A1C5FF-5B1E-427A-A72E-FBAA08022E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652</TotalTime>
  <Words>6123</Words>
  <Application>Microsoft Office PowerPoint</Application>
  <PresentationFormat>Breedbeeld</PresentationFormat>
  <Paragraphs>673</Paragraphs>
  <Slides>72</Slides>
  <Notes>60</Notes>
  <HiddenSlides>0</HiddenSlides>
  <MMClips>0</MMClips>
  <ScaleCrop>false</ScaleCrop>
  <HeadingPairs>
    <vt:vector size="8" baseType="variant">
      <vt:variant>
        <vt:lpstr>Gebruikte lettertypen</vt:lpstr>
      </vt:variant>
      <vt:variant>
        <vt:i4>7</vt:i4>
      </vt:variant>
      <vt:variant>
        <vt:lpstr>Thema</vt:lpstr>
      </vt:variant>
      <vt:variant>
        <vt:i4>4</vt:i4>
      </vt:variant>
      <vt:variant>
        <vt:lpstr>Ingesloten OLE-bronprogramma's</vt:lpstr>
      </vt:variant>
      <vt:variant>
        <vt:i4>1</vt:i4>
      </vt:variant>
      <vt:variant>
        <vt:lpstr>Diatitels</vt:lpstr>
      </vt:variant>
      <vt:variant>
        <vt:i4>72</vt:i4>
      </vt:variant>
    </vt:vector>
  </HeadingPairs>
  <TitlesOfParts>
    <vt:vector size="84" baseType="lpstr">
      <vt:lpstr>Arial</vt:lpstr>
      <vt:lpstr>Calibri</vt:lpstr>
      <vt:lpstr>Cambria Math</vt:lpstr>
      <vt:lpstr>Flanders Art Sans</vt:lpstr>
      <vt:lpstr>Wingdings</vt:lpstr>
      <vt:lpstr>Wingdings 2</vt:lpstr>
      <vt:lpstr>Wingdings 3</vt:lpstr>
      <vt:lpstr>sjabloon-PREMIES</vt:lpstr>
      <vt:lpstr>Aangepast ontwerp</vt:lpstr>
      <vt:lpstr>Onderneming op blanco</vt:lpstr>
      <vt:lpstr>sjabloon-PREMIES</vt:lpstr>
      <vt:lpstr>Worksheet</vt:lpstr>
      <vt:lpstr>PowerPoint-presentatie</vt:lpstr>
      <vt:lpstr>Afspraken en verloop webinar</vt:lpstr>
      <vt:lpstr>Regelgeving</vt:lpstr>
      <vt:lpstr>Beschikbare informatie</vt:lpstr>
      <vt:lpstr>Agenda</vt:lpstr>
      <vt:lpstr>DEEL 1. Wanneer geldt de verplichting?  </vt:lpstr>
      <vt:lpstr>Wanneer geldt de verplichting? </vt:lpstr>
      <vt:lpstr>PowerPoint-presentatie</vt:lpstr>
      <vt:lpstr>Stappenplan I</vt:lpstr>
      <vt:lpstr>Afnamepunt? </vt:lpstr>
      <vt:lpstr>Stappenplan I</vt:lpstr>
      <vt:lpstr>Afname? </vt:lpstr>
      <vt:lpstr>Afname? </vt:lpstr>
      <vt:lpstr>PowerPoint-presentatie</vt:lpstr>
      <vt:lpstr>PowerPoint-presentatie</vt:lpstr>
      <vt:lpstr>Geldende afnamedrempel? </vt:lpstr>
      <vt:lpstr>Publieke organisatie? </vt:lpstr>
      <vt:lpstr>Geen verplichting bij afwijkende afname</vt:lpstr>
      <vt:lpstr>En nu? </vt:lpstr>
      <vt:lpstr>En nu? </vt:lpstr>
      <vt:lpstr>Stappenplan I</vt:lpstr>
      <vt:lpstr>Gebouw</vt:lpstr>
      <vt:lpstr>Kunstwerk</vt:lpstr>
      <vt:lpstr>Eigenaar(s), erfpachter(s) en opstalhouder(s)?</vt:lpstr>
      <vt:lpstr>PowerPoint-presentatie</vt:lpstr>
      <vt:lpstr>DEEL 2. Hoe voldoen aan de verplichting? </vt:lpstr>
      <vt:lpstr>(HERH.) Stappenplan I</vt:lpstr>
      <vt:lpstr>Hoe voldoen aan de verplichting? </vt:lpstr>
      <vt:lpstr>Stappenplan II</vt:lpstr>
      <vt:lpstr>In dienst nemen installatie?</vt:lpstr>
      <vt:lpstr>Uiterlijke data indienstname? </vt:lpstr>
      <vt:lpstr>Stappenplan II</vt:lpstr>
      <vt:lpstr>PowerPoint-presentatie</vt:lpstr>
      <vt:lpstr>Minimaal piekvermogen? </vt:lpstr>
      <vt:lpstr>Horizontale dakoppervlakte? </vt:lpstr>
      <vt:lpstr>PowerPoint-presentatie</vt:lpstr>
      <vt:lpstr>Tijdig? Minimaal piekvermogen?</vt:lpstr>
      <vt:lpstr>Algemene Aftopping </vt:lpstr>
      <vt:lpstr>VB. Aftopping elektriciteitsafname</vt:lpstr>
      <vt:lpstr>Aftopping netstudie?</vt:lpstr>
      <vt:lpstr>VB. Aftopping netstudie</vt:lpstr>
      <vt:lpstr>EVEN PAUZE </vt:lpstr>
      <vt:lpstr>Stappenplan II</vt:lpstr>
      <vt:lpstr>Voorwaarden per optie</vt:lpstr>
      <vt:lpstr>Piekvermogen PV   nominaal vermogen wind en bio-WKK </vt:lpstr>
      <vt:lpstr>Participatie</vt:lpstr>
      <vt:lpstr>Participatie-overeenkomst</vt:lpstr>
      <vt:lpstr>Participatie-project</vt:lpstr>
      <vt:lpstr> Participatie-vermogen</vt:lpstr>
      <vt:lpstr>Participatie-bijdrage</vt:lpstr>
      <vt:lpstr>Combinatiemogelijkheden</vt:lpstr>
      <vt:lpstr>Komen bestaande installaties in aanmerking? </vt:lpstr>
      <vt:lpstr>PowerPoint-presentatie</vt:lpstr>
      <vt:lpstr>DEEL 3. Enkele aspecten verder toegelicht</vt:lpstr>
      <vt:lpstr>Marginale grond, (andere) eigen site</vt:lpstr>
      <vt:lpstr>Marginale gronden</vt:lpstr>
      <vt:lpstr>Eigen site en andere eigen site</vt:lpstr>
      <vt:lpstr>Eigen site en andere eigen site</vt:lpstr>
      <vt:lpstr>VB. eigen site en andere eigen site</vt:lpstr>
      <vt:lpstr>VB. eigen site  en andere eigen site</vt:lpstr>
      <vt:lpstr>VB. eigen site  en andere eigen site</vt:lpstr>
      <vt:lpstr>VB. eigen site  en andere eigen site</vt:lpstr>
      <vt:lpstr>VB. eigen site  en andere eigen site</vt:lpstr>
      <vt:lpstr>Impact op timing en piekvermogen? </vt:lpstr>
      <vt:lpstr>Uitstel en uitzonderingen? </vt:lpstr>
      <vt:lpstr>PowerPoint-presentatie</vt:lpstr>
      <vt:lpstr>PowerPoint-presentatie</vt:lpstr>
      <vt:lpstr>Extra gebouw(volume) op afnamepunt</vt:lpstr>
      <vt:lpstr>EVEN PAUZE </vt:lpstr>
      <vt:lpstr>Agenda</vt:lpstr>
      <vt:lpstr>    Q      &amp;      A  de PV -verplichting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Onderwerp van jouw ppt</dc:title>
  <dc:creator>Vens Veronique</dc:creator>
  <cp:lastModifiedBy>Hedebouw Bart</cp:lastModifiedBy>
  <cp:revision>3</cp:revision>
  <cp:lastPrinted>2023-01-10T09:14:54Z</cp:lastPrinted>
  <dcterms:created xsi:type="dcterms:W3CDTF">2020-12-27T23:18:28Z</dcterms:created>
  <dcterms:modified xsi:type="dcterms:W3CDTF">2024-06-27T10:55:54Z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0x0101000E5FE2E261ADD144908A64F04C45155C00266D05580557EE42B68E03DA15C8D8A3</vt:lpwstr>
  </property>
  <property fmtid="{D5CDD505-2E9C-101B-9397-08002B2CF9AE}" pid="3" name="_dlc_DocIdItemGuid">
    <vt:lpwstr>2f41bf09-3b5c-4b27-bb77-9b9e234eb1b0</vt:lpwstr>
  </property>
  <property fmtid="{D5CDD505-2E9C-101B-9397-08002B2CF9AE}" pid="4" name="VEKA - Huisstijl - Sjabloontype">
    <vt:lpwstr>969;#Presentatie|42839348-e47c-4bdb-8d8d-14b5d5e0c2f5</vt:lpwstr>
  </property>
  <property fmtid="{D5CDD505-2E9C-101B-9397-08002B2CF9AE}" pid="5" name="Huisstijl - scope">
    <vt:lpwstr>954;#VEKA|f58e36ef-da85-4ad2-ab84-ad72cd1808c7</vt:lpwstr>
  </property>
  <property fmtid="{D5CDD505-2E9C-101B-9397-08002B2CF9AE}" pid="6" name="Vea MEP Partners">
    <vt:lpwstr/>
  </property>
  <property fmtid="{D5CDD505-2E9C-101B-9397-08002B2CF9AE}" pid="7" name="MediaServiceImageTags">
    <vt:lpwstr/>
  </property>
  <property fmtid="{D5CDD505-2E9C-101B-9397-08002B2CF9AE}" pid="8" name="VEA_MEP_Thema">
    <vt:lpwstr/>
  </property>
  <property fmtid="{D5CDD505-2E9C-101B-9397-08002B2CF9AE}" pid="9" name="h64c0fc7cf144e1cb4730053a8ff9b9a">
    <vt:lpwstr/>
  </property>
  <property fmtid="{D5CDD505-2E9C-101B-9397-08002B2CF9AE}" pid="10" name="VeaTeam">
    <vt:lpwstr/>
  </property>
  <property fmtid="{D5CDD505-2E9C-101B-9397-08002B2CF9AE}" pid="11" name="Jaar">
    <vt:lpwstr>1011;#2022|c1a28116-e2f0-49b1-b462-04a0cbae033f</vt:lpwstr>
  </property>
  <property fmtid="{D5CDD505-2E9C-101B-9397-08002B2CF9AE}" pid="12" name="Technologie">
    <vt:lpwstr/>
  </property>
  <property fmtid="{D5CDD505-2E9C-101B-9397-08002B2CF9AE}" pid="13" name="Vea MEP Proces">
    <vt:lpwstr/>
  </property>
  <property fmtid="{D5CDD505-2E9C-101B-9397-08002B2CF9AE}" pid="14" name="Aanvrager">
    <vt:lpwstr/>
  </property>
  <property fmtid="{D5CDD505-2E9C-101B-9397-08002B2CF9AE}" pid="15" name="Vea MEP Richtlijn">
    <vt:lpwstr/>
  </property>
  <property fmtid="{D5CDD505-2E9C-101B-9397-08002B2CF9AE}" pid="16" name="VeaDocType">
    <vt:lpwstr/>
  </property>
  <property fmtid="{D5CDD505-2E9C-101B-9397-08002B2CF9AE}" pid="17" name="m067e0cc8cc14bb79ddad7841153b535">
    <vt:lpwstr/>
  </property>
</Properties>
</file>