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649" r:id="rId5"/>
  </p:sldMasterIdLst>
  <p:notesMasterIdLst>
    <p:notesMasterId r:id="rId16"/>
  </p:notesMasterIdLst>
  <p:sldIdLst>
    <p:sldId id="256" r:id="rId6"/>
    <p:sldId id="257" r:id="rId7"/>
    <p:sldId id="268" r:id="rId8"/>
    <p:sldId id="269" r:id="rId9"/>
    <p:sldId id="267" r:id="rId10"/>
    <p:sldId id="270" r:id="rId11"/>
    <p:sldId id="273" r:id="rId12"/>
    <p:sldId id="271" r:id="rId13"/>
    <p:sldId id="272" r:id="rId14"/>
    <p:sldId id="274" r:id="rId15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838486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defTabSz="449263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838486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defTabSz="449263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838486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defTabSz="449263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838486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defTabSz="449263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838486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100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100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nl-BE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702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100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100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B2FC5989-38AE-44E6-A4F3-A126A8A9ACC0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222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524D80F-E436-44B8-982A-E3A22DCDEB7C}" type="slidenum">
              <a:rPr lang="en-GB"/>
              <a:pPr/>
              <a:t>1</a:t>
            </a:fld>
            <a:endParaRPr lang="en-GB"/>
          </a:p>
        </p:txBody>
      </p:sp>
      <p:sp>
        <p:nvSpPr>
          <p:cNvPr id="102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88A6AE1-61FB-4EEA-B236-6693E4282EA5}" type="slidenum">
              <a:rPr lang="en-GB"/>
              <a:pPr/>
              <a:t>2</a:t>
            </a:fld>
            <a:endParaRPr lang="en-GB"/>
          </a:p>
        </p:txBody>
      </p:sp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1126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Font typeface="Arial" charset="0"/>
              <a:buNone/>
            </a:pPr>
            <a:r>
              <a:rPr lang="en-GB" b="1" dirty="0" err="1">
                <a:latin typeface="Arial" charset="0"/>
                <a:ea typeface="MS Gothic" charset="-128"/>
              </a:rPr>
              <a:t>Centraal</a:t>
            </a:r>
            <a:r>
              <a:rPr lang="en-GB" dirty="0">
                <a:latin typeface="Arial" charset="0"/>
                <a:ea typeface="MS Gothic" charset="-128"/>
              </a:rPr>
              <a:t>: </a:t>
            </a:r>
            <a:r>
              <a:rPr lang="en-GB" dirty="0" err="1">
                <a:latin typeface="Arial" charset="0"/>
                <a:ea typeface="MS Gothic" charset="-128"/>
              </a:rPr>
              <a:t>centraal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binnen</a:t>
            </a:r>
            <a:r>
              <a:rPr lang="en-GB" dirty="0">
                <a:latin typeface="Arial" charset="0"/>
                <a:ea typeface="MS Gothic" charset="-128"/>
              </a:rPr>
              <a:t> de </a:t>
            </a:r>
            <a:r>
              <a:rPr lang="en-GB" dirty="0" err="1">
                <a:latin typeface="Arial" charset="0"/>
                <a:ea typeface="MS Gothic" charset="-128"/>
              </a:rPr>
              <a:t>verdere</a:t>
            </a:r>
            <a:r>
              <a:rPr lang="en-GB" dirty="0">
                <a:latin typeface="Arial" charset="0"/>
                <a:ea typeface="MS Gothic" charset="-128"/>
              </a:rPr>
              <a:t> ICT </a:t>
            </a:r>
            <a:r>
              <a:rPr lang="en-GB" dirty="0" err="1">
                <a:latin typeface="Arial" charset="0"/>
                <a:ea typeface="MS Gothic" charset="-128"/>
              </a:rPr>
              <a:t>ontwikkelingen</a:t>
            </a:r>
            <a:r>
              <a:rPr lang="en-GB" dirty="0">
                <a:latin typeface="Arial" charset="0"/>
                <a:ea typeface="MS Gothic" charset="-128"/>
              </a:rPr>
              <a:t> en </a:t>
            </a:r>
            <a:r>
              <a:rPr lang="en-GB" dirty="0" err="1">
                <a:latin typeface="Arial" charset="0"/>
                <a:ea typeface="MS Gothic" charset="-128"/>
              </a:rPr>
              <a:t>centraal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binnen</a:t>
            </a:r>
            <a:r>
              <a:rPr lang="en-GB" dirty="0">
                <a:latin typeface="Arial" charset="0"/>
                <a:ea typeface="MS Gothic" charset="-128"/>
              </a:rPr>
              <a:t> het </a:t>
            </a:r>
            <a:r>
              <a:rPr lang="en-GB" dirty="0" err="1">
                <a:latin typeface="Arial" charset="0"/>
                <a:ea typeface="MS Gothic" charset="-128"/>
              </a:rPr>
              <a:t>ministerie</a:t>
            </a:r>
            <a:r>
              <a:rPr lang="en-GB" dirty="0">
                <a:latin typeface="Arial" charset="0"/>
                <a:ea typeface="MS Gothic" charset="-128"/>
              </a:rPr>
              <a:t> CJSM(IVA's, MOD, </a:t>
            </a:r>
            <a:r>
              <a:rPr lang="en-GB" dirty="0" err="1">
                <a:latin typeface="Arial" charset="0"/>
                <a:ea typeface="MS Gothic" charset="-128"/>
              </a:rPr>
              <a:t>dept</a:t>
            </a:r>
            <a:r>
              <a:rPr lang="en-GB" dirty="0">
                <a:latin typeface="Arial" charset="0"/>
                <a:ea typeface="MS Gothic" charset="-128"/>
              </a:rPr>
              <a:t>) </a:t>
            </a:r>
          </a:p>
          <a:p>
            <a:pPr eaLnBrk="1" hangingPunct="1">
              <a:spcBef>
                <a:spcPts val="450"/>
              </a:spcBef>
              <a:buFont typeface="Arial" charset="0"/>
              <a:buNone/>
            </a:pPr>
            <a:r>
              <a:rPr lang="en-GB" dirty="0">
                <a:latin typeface="Arial" charset="0"/>
                <a:ea typeface="MS Gothic" charset="-128"/>
              </a:rPr>
              <a:t>Door </a:t>
            </a:r>
            <a:r>
              <a:rPr lang="en-GB" dirty="0" err="1">
                <a:latin typeface="Arial" charset="0"/>
                <a:ea typeface="MS Gothic" charset="-128"/>
              </a:rPr>
              <a:t>centraal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beheer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moeten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gegevens</a:t>
            </a:r>
            <a:r>
              <a:rPr lang="en-GB" dirty="0">
                <a:latin typeface="Arial" charset="0"/>
                <a:ea typeface="MS Gothic" charset="-128"/>
              </a:rPr>
              <a:t> maar op 1 </a:t>
            </a:r>
            <a:r>
              <a:rPr lang="en-GB" dirty="0" err="1">
                <a:latin typeface="Arial" charset="0"/>
                <a:ea typeface="MS Gothic" charset="-128"/>
              </a:rPr>
              <a:t>plaats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gewijzigd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worden</a:t>
            </a:r>
            <a:r>
              <a:rPr lang="en-GB" dirty="0">
                <a:latin typeface="Arial" charset="0"/>
                <a:ea typeface="MS Gothic" charset="-128"/>
              </a:rPr>
              <a:t>.</a:t>
            </a:r>
          </a:p>
          <a:p>
            <a:pPr eaLnBrk="1" hangingPunct="1">
              <a:spcBef>
                <a:spcPts val="450"/>
              </a:spcBef>
              <a:buFont typeface="Arial" charset="0"/>
              <a:buNone/>
            </a:pPr>
            <a:r>
              <a:rPr lang="en-GB" dirty="0" err="1">
                <a:latin typeface="Arial" charset="0"/>
                <a:ea typeface="MS Gothic" charset="-128"/>
              </a:rPr>
              <a:t>Alle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applicaties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zullen</a:t>
            </a:r>
            <a:r>
              <a:rPr lang="en-GB" dirty="0">
                <a:latin typeface="Arial" charset="0"/>
                <a:ea typeface="MS Gothic" charset="-128"/>
              </a:rPr>
              <a:t> op </a:t>
            </a:r>
            <a:r>
              <a:rPr lang="en-GB" dirty="0" err="1">
                <a:latin typeface="Arial" charset="0"/>
                <a:ea typeface="MS Gothic" charset="-128"/>
              </a:rPr>
              <a:t>termijn</a:t>
            </a:r>
            <a:r>
              <a:rPr lang="en-GB" dirty="0">
                <a:latin typeface="Arial" charset="0"/>
                <a:ea typeface="MS Gothic" charset="-128"/>
              </a:rPr>
              <a:t> van het CIB </a:t>
            </a:r>
            <a:r>
              <a:rPr lang="en-GB" dirty="0" err="1">
                <a:latin typeface="Arial" charset="0"/>
                <a:ea typeface="MS Gothic" charset="-128"/>
              </a:rPr>
              <a:t>gebruik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maken</a:t>
            </a:r>
            <a:endParaRPr lang="en-GB" dirty="0">
              <a:latin typeface="Arial" charset="0"/>
              <a:ea typeface="MS Gothic" charset="-128"/>
            </a:endParaRPr>
          </a:p>
          <a:p>
            <a:pPr eaLnBrk="1" hangingPunct="1">
              <a:spcBef>
                <a:spcPts val="450"/>
              </a:spcBef>
              <a:buFont typeface="Arial" charset="0"/>
              <a:buNone/>
            </a:pPr>
            <a:r>
              <a:rPr lang="en-GB" b="1" dirty="0" err="1">
                <a:latin typeface="Arial" charset="0"/>
                <a:ea typeface="MS Gothic" charset="-128"/>
              </a:rPr>
              <a:t>Identificatie</a:t>
            </a:r>
            <a:r>
              <a:rPr lang="en-GB" dirty="0">
                <a:latin typeface="Arial" charset="0"/>
                <a:ea typeface="MS Gothic" charset="-128"/>
              </a:rPr>
              <a:t>: het CIB is in de 1</a:t>
            </a:r>
            <a:r>
              <a:rPr lang="en-GB" baseline="30000" dirty="0">
                <a:latin typeface="Arial" charset="0"/>
                <a:ea typeface="MS Gothic" charset="-128"/>
              </a:rPr>
              <a:t>ste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plaats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bedoeld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om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onze</a:t>
            </a:r>
            <a:r>
              <a:rPr lang="en-GB" dirty="0">
                <a:latin typeface="Arial" charset="0"/>
                <a:ea typeface="MS Gothic" charset="-128"/>
              </a:rPr>
              <a:t> “</a:t>
            </a:r>
            <a:r>
              <a:rPr lang="en-GB" dirty="0" err="1">
                <a:latin typeface="Arial" charset="0"/>
                <a:ea typeface="MS Gothic" charset="-128"/>
              </a:rPr>
              <a:t>klanten</a:t>
            </a:r>
            <a:r>
              <a:rPr lang="en-GB" dirty="0">
                <a:latin typeface="Arial" charset="0"/>
                <a:ea typeface="MS Gothic" charset="-128"/>
              </a:rPr>
              <a:t>” </a:t>
            </a:r>
            <a:r>
              <a:rPr lang="en-GB" dirty="0" err="1">
                <a:latin typeface="Arial" charset="0"/>
                <a:ea typeface="MS Gothic" charset="-128"/>
              </a:rPr>
              <a:t>te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identificeren</a:t>
            </a:r>
            <a:r>
              <a:rPr lang="en-GB" dirty="0">
                <a:latin typeface="Arial" charset="0"/>
                <a:ea typeface="MS Gothic" charset="-128"/>
              </a:rPr>
              <a:t>, het is GEEN </a:t>
            </a:r>
            <a:r>
              <a:rPr lang="en-GB" dirty="0" err="1">
                <a:latin typeface="Arial" charset="0"/>
                <a:ea typeface="MS Gothic" charset="-128"/>
              </a:rPr>
              <a:t>dossieropvolgingssysteem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alhoewel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er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wel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een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dossiergebonden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luik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aan</a:t>
            </a:r>
            <a:r>
              <a:rPr lang="en-GB" dirty="0">
                <a:latin typeface="Arial" charset="0"/>
                <a:ea typeface="MS Gothic" charset="-128"/>
              </a:rPr>
              <a:t> zit. In de </a:t>
            </a:r>
            <a:r>
              <a:rPr lang="en-GB" dirty="0" err="1">
                <a:latin typeface="Arial" charset="0"/>
                <a:ea typeface="MS Gothic" charset="-128"/>
              </a:rPr>
              <a:t>eerste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instantie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zullen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er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enkel</a:t>
            </a:r>
            <a:r>
              <a:rPr lang="en-GB" dirty="0">
                <a:latin typeface="Arial" charset="0"/>
                <a:ea typeface="MS Gothic" charset="-128"/>
              </a:rPr>
              <a:t> “</a:t>
            </a:r>
            <a:r>
              <a:rPr lang="en-GB" dirty="0" err="1">
                <a:latin typeface="Arial" charset="0"/>
                <a:ea typeface="MS Gothic" charset="-128"/>
              </a:rPr>
              <a:t>klanten</a:t>
            </a:r>
            <a:r>
              <a:rPr lang="en-GB" dirty="0">
                <a:latin typeface="Arial" charset="0"/>
                <a:ea typeface="MS Gothic" charset="-128"/>
              </a:rPr>
              <a:t>” </a:t>
            </a:r>
            <a:r>
              <a:rPr lang="en-GB" dirty="0" err="1">
                <a:latin typeface="Arial" charset="0"/>
                <a:ea typeface="MS Gothic" charset="-128"/>
              </a:rPr>
              <a:t>worden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bewaard</a:t>
            </a:r>
            <a:r>
              <a:rPr lang="en-GB" dirty="0">
                <a:latin typeface="Arial" charset="0"/>
                <a:ea typeface="MS Gothic" charset="-128"/>
              </a:rPr>
              <a:t> maar </a:t>
            </a:r>
            <a:r>
              <a:rPr lang="en-GB" dirty="0" err="1">
                <a:latin typeface="Arial" charset="0"/>
                <a:ea typeface="MS Gothic" charset="-128"/>
              </a:rPr>
              <a:t>niets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belet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om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uit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te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breiden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naar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leveranciers</a:t>
            </a:r>
            <a:r>
              <a:rPr lang="en-GB" dirty="0">
                <a:latin typeface="Arial" charset="0"/>
                <a:ea typeface="MS Gothic" charset="-128"/>
              </a:rPr>
              <a:t>, het CIB is </a:t>
            </a:r>
            <a:r>
              <a:rPr lang="en-GB" dirty="0" err="1">
                <a:latin typeface="Arial" charset="0"/>
                <a:ea typeface="MS Gothic" charset="-128"/>
              </a:rPr>
              <a:t>dermate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flexibel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dat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dit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kan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worden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gerealiseerd</a:t>
            </a:r>
            <a:r>
              <a:rPr lang="en-GB" dirty="0">
                <a:latin typeface="Arial" charset="0"/>
                <a:ea typeface="MS Gothic" charset="-128"/>
              </a:rPr>
              <a:t>. </a:t>
            </a:r>
            <a:r>
              <a:rPr lang="en-GB" dirty="0" err="1">
                <a:latin typeface="Arial" charset="0"/>
                <a:ea typeface="MS Gothic" charset="-128"/>
              </a:rPr>
              <a:t>Flexibiliteit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brengt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helaas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ook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complexiteit</a:t>
            </a:r>
            <a:r>
              <a:rPr lang="en-GB" dirty="0">
                <a:latin typeface="Arial" charset="0"/>
                <a:ea typeface="MS Gothic" charset="-128"/>
              </a:rPr>
              <a:t> met </a:t>
            </a:r>
            <a:r>
              <a:rPr lang="en-GB" dirty="0" err="1">
                <a:latin typeface="Arial" charset="0"/>
                <a:ea typeface="MS Gothic" charset="-128"/>
              </a:rPr>
              <a:t>zich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mee</a:t>
            </a:r>
            <a:r>
              <a:rPr lang="en-GB" dirty="0">
                <a:latin typeface="Arial" charset="0"/>
                <a:ea typeface="MS Gothic" charset="-128"/>
              </a:rPr>
              <a:t>.</a:t>
            </a:r>
          </a:p>
          <a:p>
            <a:pPr eaLnBrk="1" hangingPunct="1">
              <a:spcBef>
                <a:spcPts val="450"/>
              </a:spcBef>
              <a:buFont typeface="Arial" charset="0"/>
              <a:buNone/>
            </a:pPr>
            <a:r>
              <a:rPr lang="en-GB" dirty="0">
                <a:latin typeface="Arial" charset="0"/>
                <a:ea typeface="MS Gothic" charset="-128"/>
              </a:rPr>
              <a:t>CIB </a:t>
            </a:r>
            <a:r>
              <a:rPr lang="en-GB" dirty="0" err="1">
                <a:latin typeface="Arial" charset="0"/>
                <a:ea typeface="MS Gothic" charset="-128"/>
              </a:rPr>
              <a:t>neemt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gegevens</a:t>
            </a:r>
            <a:r>
              <a:rPr lang="en-GB" dirty="0">
                <a:latin typeface="Arial" charset="0"/>
                <a:ea typeface="MS Gothic" charset="-128"/>
              </a:rPr>
              <a:t> over van de </a:t>
            </a:r>
            <a:r>
              <a:rPr lang="en-GB" b="1" dirty="0" err="1">
                <a:latin typeface="Arial" charset="0"/>
                <a:ea typeface="MS Gothic" charset="-128"/>
              </a:rPr>
              <a:t>Verrijkte</a:t>
            </a:r>
            <a:r>
              <a:rPr lang="en-GB" b="1" dirty="0">
                <a:latin typeface="Arial" charset="0"/>
                <a:ea typeface="MS Gothic" charset="-128"/>
              </a:rPr>
              <a:t> </a:t>
            </a:r>
            <a:r>
              <a:rPr lang="en-GB" b="1" dirty="0" err="1">
                <a:latin typeface="Arial" charset="0"/>
                <a:ea typeface="MS Gothic" charset="-128"/>
              </a:rPr>
              <a:t>Kruispuntbank</a:t>
            </a:r>
            <a:r>
              <a:rPr lang="en-GB" b="1" dirty="0">
                <a:latin typeface="Arial" charset="0"/>
                <a:ea typeface="MS Gothic" charset="-128"/>
              </a:rPr>
              <a:t> </a:t>
            </a:r>
            <a:r>
              <a:rPr lang="en-GB" b="1" dirty="0" err="1">
                <a:latin typeface="Arial" charset="0"/>
                <a:ea typeface="MS Gothic" charset="-128"/>
              </a:rPr>
              <a:t>Ondernemingen</a:t>
            </a:r>
            <a:r>
              <a:rPr lang="en-GB" dirty="0">
                <a:latin typeface="Arial" charset="0"/>
                <a:ea typeface="MS Gothic" charset="-128"/>
              </a:rPr>
              <a:t> (VKBO) en de </a:t>
            </a:r>
            <a:r>
              <a:rPr lang="en-GB" b="1" dirty="0" err="1">
                <a:latin typeface="Arial" charset="0"/>
                <a:ea typeface="MS Gothic" charset="-128"/>
              </a:rPr>
              <a:t>Verrijkte</a:t>
            </a:r>
            <a:r>
              <a:rPr lang="en-GB" b="1" dirty="0">
                <a:latin typeface="Arial" charset="0"/>
                <a:ea typeface="MS Gothic" charset="-128"/>
              </a:rPr>
              <a:t> </a:t>
            </a:r>
            <a:r>
              <a:rPr lang="en-GB" b="1" dirty="0" err="1">
                <a:latin typeface="Arial" charset="0"/>
                <a:ea typeface="MS Gothic" charset="-128"/>
              </a:rPr>
              <a:t>Kruispuntbank</a:t>
            </a:r>
            <a:r>
              <a:rPr lang="en-GB" b="1" dirty="0">
                <a:latin typeface="Arial" charset="0"/>
                <a:ea typeface="MS Gothic" charset="-128"/>
              </a:rPr>
              <a:t> </a:t>
            </a:r>
            <a:r>
              <a:rPr lang="en-GB" b="1" dirty="0" err="1">
                <a:latin typeface="Arial" charset="0"/>
                <a:ea typeface="MS Gothic" charset="-128"/>
              </a:rPr>
              <a:t>Personen</a:t>
            </a:r>
            <a:r>
              <a:rPr lang="en-GB" dirty="0">
                <a:latin typeface="Arial" charset="0"/>
                <a:ea typeface="MS Gothic" charset="-128"/>
              </a:rPr>
              <a:t> (VKBP): maw </a:t>
            </a:r>
            <a:r>
              <a:rPr lang="en-GB" dirty="0" err="1">
                <a:latin typeface="Arial" charset="0"/>
                <a:ea typeface="MS Gothic" charset="-128"/>
              </a:rPr>
              <a:t>actuele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officiële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gegevens</a:t>
            </a:r>
            <a:r>
              <a:rPr lang="en-GB" dirty="0">
                <a:latin typeface="Arial" charset="0"/>
                <a:ea typeface="MS Gothic" charset="-128"/>
              </a:rPr>
              <a:t> (</a:t>
            </a:r>
            <a:r>
              <a:rPr lang="en-GB" dirty="0" err="1">
                <a:latin typeface="Arial" charset="0"/>
                <a:ea typeface="MS Gothic" charset="-128"/>
              </a:rPr>
              <a:t>authentieke</a:t>
            </a:r>
            <a:r>
              <a:rPr lang="en-GB" dirty="0">
                <a:latin typeface="Arial" charset="0"/>
                <a:ea typeface="MS Gothic" charset="-128"/>
              </a:rPr>
              <a:t> </a:t>
            </a:r>
            <a:r>
              <a:rPr lang="en-GB" dirty="0" err="1">
                <a:latin typeface="Arial" charset="0"/>
                <a:ea typeface="MS Gothic" charset="-128"/>
              </a:rPr>
              <a:t>bron</a:t>
            </a:r>
            <a:r>
              <a:rPr lang="en-GB" dirty="0">
                <a:latin typeface="Arial" charset="0"/>
                <a:ea typeface="MS Gothic" charset="-128"/>
              </a:rPr>
              <a:t>)</a:t>
            </a:r>
            <a:r>
              <a:rPr lang="ar-SA" dirty="0">
                <a:latin typeface="Arial" charset="0"/>
                <a:ea typeface="MS Gothic" charset="-128"/>
              </a:rPr>
              <a:t>‏</a:t>
            </a:r>
            <a:endParaRPr lang="en-GB" dirty="0">
              <a:latin typeface="Arial" charset="0"/>
              <a:ea typeface="MS Gothic" charset="-128"/>
            </a:endParaRPr>
          </a:p>
          <a:p>
            <a:pPr eaLnBrk="1" hangingPunct="1">
              <a:spcBef>
                <a:spcPts val="450"/>
              </a:spcBef>
              <a:buFont typeface="Arial" charset="0"/>
              <a:buNone/>
            </a:pPr>
            <a:r>
              <a:rPr lang="en-GB" dirty="0" err="1">
                <a:latin typeface="Arial" charset="0"/>
                <a:ea typeface="MS Gothic" charset="-128"/>
              </a:rPr>
              <a:t>Invoerschermen</a:t>
            </a:r>
            <a:r>
              <a:rPr lang="en-GB" dirty="0">
                <a:latin typeface="Arial" charset="0"/>
                <a:ea typeface="MS Gothic" charset="-128"/>
              </a:rPr>
              <a:t>.</a:t>
            </a:r>
          </a:p>
          <a:p>
            <a:pPr eaLnBrk="1" hangingPunct="1">
              <a:spcBef>
                <a:spcPts val="450"/>
              </a:spcBef>
              <a:buFont typeface="Arial" charset="0"/>
              <a:buNone/>
            </a:pPr>
            <a:endParaRPr lang="en-GB" dirty="0">
              <a:latin typeface="Arial" charset="0"/>
              <a:ea typeface="MS Gothic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EE9F6D7-29B7-420E-A4D5-4081B347F483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604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B4DF3A0-554D-4A64-86FF-94E6E1863396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15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463550"/>
            <a:ext cx="1941513" cy="5675313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463550"/>
            <a:ext cx="5676900" cy="5675313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425388A-6D04-412B-8187-83FF4785FF3C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970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242673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426746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9955152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703550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550332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291305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68628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075295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8C12716-1D27-4386-ACF3-C30194CEA3FE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8333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1089808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740165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1604963"/>
            <a:ext cx="2055813" cy="452437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9800" cy="452437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834679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749550"/>
            <a:ext cx="7770813" cy="143351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04989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CCA028C-EFF3-420D-9D19-9772E2C93B3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892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08413" cy="4233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6613" y="1905000"/>
            <a:ext cx="3810000" cy="4233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3794F04-5E6A-4381-B9BA-828C3FA2FD60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758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189F319-C749-4E58-8A20-876F7C041D02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97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BA846E8-F965-4D95-BB28-C4001D565368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871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533E572-3B18-49E5-953D-67B76F7B4EA7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050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9DB55E2-BF0C-4FB7-9B47-8AE9A53A6823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92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CC10CA0-7946-4ED6-BA4D-D8A43E759F82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662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5725" y="5419725"/>
            <a:ext cx="143827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3550"/>
            <a:ext cx="7770813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 om de opmaak van de titeltekst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0813" cy="423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 om de opmaak van de overzichtstekst te bewerken</a:t>
            </a:r>
          </a:p>
          <a:p>
            <a:pPr lvl="1"/>
            <a:r>
              <a:rPr lang="en-GB" smtClean="0"/>
              <a:t>Tweede overzichtsniveau</a:t>
            </a:r>
          </a:p>
          <a:p>
            <a:pPr lvl="2"/>
            <a:r>
              <a:rPr lang="en-GB" smtClean="0"/>
              <a:t>Derde overzichtsniveau</a:t>
            </a:r>
          </a:p>
          <a:p>
            <a:pPr lvl="3"/>
            <a:r>
              <a:rPr lang="en-GB" smtClean="0"/>
              <a:t>Vierde overzichtsniveau</a:t>
            </a:r>
          </a:p>
          <a:p>
            <a:pPr lvl="4"/>
            <a:r>
              <a:rPr lang="en-GB" smtClean="0"/>
              <a:t>Vijfde overzichtsniveau</a:t>
            </a:r>
          </a:p>
          <a:p>
            <a:pPr lvl="4"/>
            <a:r>
              <a:rPr lang="en-GB" smtClean="0"/>
              <a:t>Zesde overzichtsniveau</a:t>
            </a:r>
          </a:p>
          <a:p>
            <a:pPr lvl="4"/>
            <a:r>
              <a:rPr lang="en-GB" smtClean="0"/>
              <a:t>Zevende overzichtsniveau</a:t>
            </a:r>
          </a:p>
          <a:p>
            <a:pPr lvl="4"/>
            <a:r>
              <a:rPr lang="en-GB" smtClean="0"/>
              <a:t>Achtste overzichtsniveau</a:t>
            </a:r>
          </a:p>
          <a:p>
            <a:pPr lvl="4"/>
            <a:r>
              <a:rPr lang="en-GB" smtClean="0"/>
              <a:t>Negende overzichtsniveau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7620000" y="6248400"/>
            <a:ext cx="9128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38486"/>
                </a:solidFill>
                <a:ea typeface="+mn-ea"/>
              </a:defRPr>
            </a:lvl1pPr>
          </a:lstStyle>
          <a:p>
            <a:fld id="{DAA9892C-C7FF-461D-A02E-C3077C056DBE}" type="slidenum">
              <a:rPr lang="en-GB"/>
              <a:pPr/>
              <a:t>‹nr.›</a:t>
            </a:fld>
            <a:endParaRPr lang="en-GB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5943600"/>
            <a:ext cx="2017713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838486"/>
        </a:buClr>
        <a:buSzPct val="100000"/>
        <a:buFont typeface="Arial" charset="0"/>
        <a:defRPr sz="4400">
          <a:solidFill>
            <a:srgbClr val="838486"/>
          </a:solidFill>
          <a:latin typeface="+mj-lt"/>
          <a:ea typeface="+mj-ea"/>
          <a:cs typeface="+mj-cs"/>
        </a:defRPr>
      </a:lvl1pPr>
      <a:lvl2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838486"/>
        </a:buClr>
        <a:buSzPct val="100000"/>
        <a:buFont typeface="Arial" charset="0"/>
        <a:defRPr sz="4400">
          <a:solidFill>
            <a:srgbClr val="838486"/>
          </a:solidFill>
          <a:latin typeface="Arial" charset="0"/>
          <a:ea typeface="ＭＳ Ｐゴシック" pitchFamily="-128" charset="-128"/>
        </a:defRPr>
      </a:lvl2pPr>
      <a:lvl3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838486"/>
        </a:buClr>
        <a:buSzPct val="100000"/>
        <a:buFont typeface="Arial" charset="0"/>
        <a:defRPr sz="4400">
          <a:solidFill>
            <a:srgbClr val="838486"/>
          </a:solidFill>
          <a:latin typeface="Arial" charset="0"/>
          <a:ea typeface="ＭＳ Ｐゴシック" pitchFamily="-128" charset="-128"/>
        </a:defRPr>
      </a:lvl3pPr>
      <a:lvl4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838486"/>
        </a:buClr>
        <a:buSzPct val="100000"/>
        <a:buFont typeface="Arial" charset="0"/>
        <a:defRPr sz="4400">
          <a:solidFill>
            <a:srgbClr val="838486"/>
          </a:solidFill>
          <a:latin typeface="Arial" charset="0"/>
          <a:ea typeface="ＭＳ Ｐゴシック" pitchFamily="-128" charset="-128"/>
        </a:defRPr>
      </a:lvl4pPr>
      <a:lvl5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838486"/>
        </a:buClr>
        <a:buSzPct val="100000"/>
        <a:buFont typeface="Arial" charset="0"/>
        <a:defRPr sz="4400">
          <a:solidFill>
            <a:srgbClr val="838486"/>
          </a:solidFill>
          <a:latin typeface="Arial" charset="0"/>
          <a:ea typeface="ＭＳ Ｐゴシック" pitchFamily="-128" charset="-128"/>
        </a:defRPr>
      </a:lvl5pPr>
      <a:lvl6pPr marL="4572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838486"/>
        </a:buClr>
        <a:buSzPct val="100000"/>
        <a:buFont typeface="Arial" charset="0"/>
        <a:defRPr sz="4400">
          <a:solidFill>
            <a:srgbClr val="838486"/>
          </a:solidFill>
          <a:latin typeface="Arial" charset="0"/>
          <a:ea typeface="ＭＳ Ｐゴシック" pitchFamily="-128" charset="-128"/>
        </a:defRPr>
      </a:lvl6pPr>
      <a:lvl7pPr marL="9144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838486"/>
        </a:buClr>
        <a:buSzPct val="100000"/>
        <a:buFont typeface="Arial" charset="0"/>
        <a:defRPr sz="4400">
          <a:solidFill>
            <a:srgbClr val="838486"/>
          </a:solidFill>
          <a:latin typeface="Arial" charset="0"/>
          <a:ea typeface="ＭＳ Ｐゴシック" pitchFamily="-128" charset="-128"/>
        </a:defRPr>
      </a:lvl7pPr>
      <a:lvl8pPr marL="1371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838486"/>
        </a:buClr>
        <a:buSzPct val="100000"/>
        <a:buFont typeface="Arial" charset="0"/>
        <a:defRPr sz="4400">
          <a:solidFill>
            <a:srgbClr val="838486"/>
          </a:solidFill>
          <a:latin typeface="Arial" charset="0"/>
          <a:ea typeface="ＭＳ Ｐゴシック" pitchFamily="-128" charset="-128"/>
        </a:defRPr>
      </a:lvl8pPr>
      <a:lvl9pPr marL="18288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838486"/>
        </a:buClr>
        <a:buSzPct val="100000"/>
        <a:buFont typeface="Arial" charset="0"/>
        <a:defRPr sz="4400">
          <a:solidFill>
            <a:srgbClr val="838486"/>
          </a:solidFill>
          <a:latin typeface="Arial" charset="0"/>
          <a:ea typeface="ＭＳ Ｐゴシック" pitchFamily="-128" charset="-128"/>
        </a:defRPr>
      </a:lvl9pPr>
    </p:titleStyle>
    <p:bodyStyle>
      <a:lvl1pPr marL="341313" indent="-341313" algn="l" defTabSz="449263" rtl="0" fontAlgn="base">
        <a:lnSpc>
          <a:spcPct val="93000"/>
        </a:lnSpc>
        <a:spcBef>
          <a:spcPts val="800"/>
        </a:spcBef>
        <a:spcAft>
          <a:spcPct val="0"/>
        </a:spcAft>
        <a:buClr>
          <a:srgbClr val="838486"/>
        </a:buClr>
        <a:buSzPct val="100000"/>
        <a:buFont typeface="Arial" charset="0"/>
        <a:buBlip>
          <a:blip r:embed="rId15"/>
        </a:buBlip>
        <a:defRPr sz="3200">
          <a:solidFill>
            <a:srgbClr val="838486"/>
          </a:solidFill>
          <a:latin typeface="+mn-lt"/>
          <a:ea typeface="+mn-ea"/>
          <a:cs typeface="+mn-cs"/>
        </a:defRPr>
      </a:lvl1pPr>
      <a:lvl2pPr marL="741363" indent="-284163" algn="l" defTabSz="449263" rtl="0" fontAlgn="base">
        <a:lnSpc>
          <a:spcPct val="93000"/>
        </a:lnSpc>
        <a:spcBef>
          <a:spcPts val="700"/>
        </a:spcBef>
        <a:spcAft>
          <a:spcPct val="0"/>
        </a:spcAft>
        <a:buClr>
          <a:srgbClr val="838486"/>
        </a:buClr>
        <a:buSzPct val="100000"/>
        <a:buFont typeface="Arial" charset="0"/>
        <a:buChar char="–"/>
        <a:defRPr sz="2800">
          <a:solidFill>
            <a:srgbClr val="838486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93000"/>
        </a:lnSpc>
        <a:spcBef>
          <a:spcPts val="600"/>
        </a:spcBef>
        <a:spcAft>
          <a:spcPct val="0"/>
        </a:spcAft>
        <a:buClr>
          <a:srgbClr val="838486"/>
        </a:buClr>
        <a:buSzPct val="100000"/>
        <a:buFont typeface="Arial" charset="0"/>
        <a:buChar char="•"/>
        <a:defRPr sz="2400">
          <a:solidFill>
            <a:srgbClr val="838486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838486"/>
        </a:buClr>
        <a:buSzPct val="100000"/>
        <a:buFont typeface="Arial" charset="0"/>
        <a:buChar char="–"/>
        <a:defRPr sz="2000">
          <a:solidFill>
            <a:srgbClr val="838486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838486"/>
        </a:buClr>
        <a:buSzPct val="100000"/>
        <a:buFont typeface="Arial" charset="0"/>
        <a:buChar char="»"/>
        <a:defRPr sz="2000">
          <a:solidFill>
            <a:srgbClr val="838486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838486"/>
        </a:buClr>
        <a:buSzPct val="100000"/>
        <a:buFont typeface="Arial" charset="0"/>
        <a:buChar char="»"/>
        <a:defRPr sz="2000">
          <a:solidFill>
            <a:srgbClr val="838486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838486"/>
        </a:buClr>
        <a:buSzPct val="100000"/>
        <a:buFont typeface="Arial" charset="0"/>
        <a:buChar char="»"/>
        <a:defRPr sz="2000">
          <a:solidFill>
            <a:srgbClr val="838486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838486"/>
        </a:buClr>
        <a:buSzPct val="100000"/>
        <a:buFont typeface="Arial" charset="0"/>
        <a:buChar char="»"/>
        <a:defRPr sz="2000">
          <a:solidFill>
            <a:srgbClr val="838486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838486"/>
        </a:buClr>
        <a:buSzPct val="100000"/>
        <a:buFont typeface="Arial" charset="0"/>
        <a:buChar char="»"/>
        <a:defRPr sz="2000">
          <a:solidFill>
            <a:srgbClr val="838486"/>
          </a:solidFill>
          <a:latin typeface="+mn-lt"/>
          <a:ea typeface="+mn-ea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9425" y="3249613"/>
            <a:ext cx="3584575" cy="3608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9550"/>
            <a:ext cx="7770813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 om de opmaak van de titeltekst te bewerken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050" y="1198563"/>
            <a:ext cx="4786313" cy="162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5943600"/>
            <a:ext cx="868363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 om de opmaak van de overzichtstekst te bewerken</a:t>
            </a:r>
          </a:p>
          <a:p>
            <a:pPr lvl="1"/>
            <a:r>
              <a:rPr lang="en-GB" smtClean="0"/>
              <a:t>Tweede overzichtsniveau</a:t>
            </a:r>
          </a:p>
          <a:p>
            <a:pPr lvl="2"/>
            <a:r>
              <a:rPr lang="en-GB" smtClean="0"/>
              <a:t>Derde overzichtsniveau</a:t>
            </a:r>
          </a:p>
          <a:p>
            <a:pPr lvl="3"/>
            <a:r>
              <a:rPr lang="en-GB" smtClean="0"/>
              <a:t>Vierde overzichtsniveau</a:t>
            </a:r>
          </a:p>
          <a:p>
            <a:pPr lvl="4"/>
            <a:r>
              <a:rPr lang="en-GB" smtClean="0"/>
              <a:t>Vijfde overzichtsniveau</a:t>
            </a:r>
          </a:p>
          <a:p>
            <a:pPr lvl="4"/>
            <a:r>
              <a:rPr lang="en-GB" smtClean="0"/>
              <a:t>Zesde overzichtsniveau</a:t>
            </a:r>
          </a:p>
          <a:p>
            <a:pPr lvl="4"/>
            <a:r>
              <a:rPr lang="en-GB" smtClean="0"/>
              <a:t>Zevende overzichtsniveau</a:t>
            </a:r>
          </a:p>
          <a:p>
            <a:pPr lvl="4"/>
            <a:r>
              <a:rPr lang="en-GB" smtClean="0"/>
              <a:t>Achtste overzichtsniveau</a:t>
            </a:r>
          </a:p>
          <a:p>
            <a:pPr lvl="4"/>
            <a:r>
              <a:rPr lang="en-GB" smtClean="0"/>
              <a:t>Negende overzichtsniveau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838486"/>
        </a:buClr>
        <a:buSzPct val="100000"/>
        <a:buFont typeface="Arial" charset="0"/>
        <a:defRPr sz="4400">
          <a:solidFill>
            <a:srgbClr val="838486"/>
          </a:solidFill>
          <a:latin typeface="+mj-lt"/>
          <a:ea typeface="+mj-ea"/>
          <a:cs typeface="+mj-cs"/>
        </a:defRPr>
      </a:lvl1pPr>
      <a:lvl2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838486"/>
        </a:buClr>
        <a:buSzPct val="100000"/>
        <a:buFont typeface="Arial" charset="0"/>
        <a:defRPr sz="4400">
          <a:solidFill>
            <a:srgbClr val="838486"/>
          </a:solidFill>
          <a:latin typeface="Arial" charset="0"/>
          <a:ea typeface="ＭＳ Ｐゴシック" pitchFamily="-128" charset="-128"/>
        </a:defRPr>
      </a:lvl2pPr>
      <a:lvl3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838486"/>
        </a:buClr>
        <a:buSzPct val="100000"/>
        <a:buFont typeface="Arial" charset="0"/>
        <a:defRPr sz="4400">
          <a:solidFill>
            <a:srgbClr val="838486"/>
          </a:solidFill>
          <a:latin typeface="Arial" charset="0"/>
          <a:ea typeface="ＭＳ Ｐゴシック" pitchFamily="-128" charset="-128"/>
        </a:defRPr>
      </a:lvl3pPr>
      <a:lvl4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838486"/>
        </a:buClr>
        <a:buSzPct val="100000"/>
        <a:buFont typeface="Arial" charset="0"/>
        <a:defRPr sz="4400">
          <a:solidFill>
            <a:srgbClr val="838486"/>
          </a:solidFill>
          <a:latin typeface="Arial" charset="0"/>
          <a:ea typeface="ＭＳ Ｐゴシック" pitchFamily="-128" charset="-128"/>
        </a:defRPr>
      </a:lvl4pPr>
      <a:lvl5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838486"/>
        </a:buClr>
        <a:buSzPct val="100000"/>
        <a:buFont typeface="Arial" charset="0"/>
        <a:defRPr sz="4400">
          <a:solidFill>
            <a:srgbClr val="838486"/>
          </a:solidFill>
          <a:latin typeface="Arial" charset="0"/>
          <a:ea typeface="ＭＳ Ｐゴシック" pitchFamily="-128" charset="-128"/>
        </a:defRPr>
      </a:lvl5pPr>
      <a:lvl6pPr marL="4572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838486"/>
        </a:buClr>
        <a:buSzPct val="100000"/>
        <a:buFont typeface="Arial" charset="0"/>
        <a:defRPr sz="4400">
          <a:solidFill>
            <a:srgbClr val="838486"/>
          </a:solidFill>
          <a:latin typeface="Arial" charset="0"/>
          <a:ea typeface="ＭＳ Ｐゴシック" pitchFamily="-128" charset="-128"/>
        </a:defRPr>
      </a:lvl6pPr>
      <a:lvl7pPr marL="9144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838486"/>
        </a:buClr>
        <a:buSzPct val="100000"/>
        <a:buFont typeface="Arial" charset="0"/>
        <a:defRPr sz="4400">
          <a:solidFill>
            <a:srgbClr val="838486"/>
          </a:solidFill>
          <a:latin typeface="Arial" charset="0"/>
          <a:ea typeface="ＭＳ Ｐゴシック" pitchFamily="-128" charset="-128"/>
        </a:defRPr>
      </a:lvl7pPr>
      <a:lvl8pPr marL="1371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838486"/>
        </a:buClr>
        <a:buSzPct val="100000"/>
        <a:buFont typeface="Arial" charset="0"/>
        <a:defRPr sz="4400">
          <a:solidFill>
            <a:srgbClr val="838486"/>
          </a:solidFill>
          <a:latin typeface="Arial" charset="0"/>
          <a:ea typeface="ＭＳ Ｐゴシック" pitchFamily="-128" charset="-128"/>
        </a:defRPr>
      </a:lvl8pPr>
      <a:lvl9pPr marL="18288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838486"/>
        </a:buClr>
        <a:buSzPct val="100000"/>
        <a:buFont typeface="Arial" charset="0"/>
        <a:defRPr sz="4400">
          <a:solidFill>
            <a:srgbClr val="838486"/>
          </a:solidFill>
          <a:latin typeface="Arial" charset="0"/>
          <a:ea typeface="ＭＳ Ｐゴシック" pitchFamily="-128" charset="-128"/>
        </a:defRPr>
      </a:lvl9pPr>
    </p:titleStyle>
    <p:bodyStyle>
      <a:lvl1pPr marL="341313" indent="-341313" algn="l" defTabSz="449263" rtl="0" fontAlgn="base">
        <a:lnSpc>
          <a:spcPct val="93000"/>
        </a:lnSpc>
        <a:spcBef>
          <a:spcPts val="800"/>
        </a:spcBef>
        <a:spcAft>
          <a:spcPct val="0"/>
        </a:spcAft>
        <a:buClr>
          <a:srgbClr val="838486"/>
        </a:buClr>
        <a:buSzPct val="100000"/>
        <a:buFont typeface="Arial" charset="0"/>
        <a:buBlip>
          <a:blip r:embed="rId17"/>
        </a:buBlip>
        <a:defRPr sz="3200">
          <a:solidFill>
            <a:srgbClr val="838486"/>
          </a:solidFill>
          <a:latin typeface="+mn-lt"/>
          <a:ea typeface="+mn-ea"/>
          <a:cs typeface="+mn-cs"/>
        </a:defRPr>
      </a:lvl1pPr>
      <a:lvl2pPr marL="741363" indent="-284163" algn="l" defTabSz="449263" rtl="0" fontAlgn="base">
        <a:lnSpc>
          <a:spcPct val="93000"/>
        </a:lnSpc>
        <a:spcBef>
          <a:spcPts val="700"/>
        </a:spcBef>
        <a:spcAft>
          <a:spcPct val="0"/>
        </a:spcAft>
        <a:buClr>
          <a:srgbClr val="838486"/>
        </a:buClr>
        <a:buSzPct val="100000"/>
        <a:buFont typeface="Arial" charset="0"/>
        <a:buChar char="–"/>
        <a:defRPr sz="2800">
          <a:solidFill>
            <a:srgbClr val="838486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93000"/>
        </a:lnSpc>
        <a:spcBef>
          <a:spcPts val="600"/>
        </a:spcBef>
        <a:spcAft>
          <a:spcPct val="0"/>
        </a:spcAft>
        <a:buClr>
          <a:srgbClr val="838486"/>
        </a:buClr>
        <a:buSzPct val="100000"/>
        <a:buFont typeface="Arial" charset="0"/>
        <a:buChar char="•"/>
        <a:defRPr sz="2400">
          <a:solidFill>
            <a:srgbClr val="838486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838486"/>
        </a:buClr>
        <a:buSzPct val="100000"/>
        <a:buFont typeface="Arial" charset="0"/>
        <a:buChar char="–"/>
        <a:defRPr sz="2000">
          <a:solidFill>
            <a:srgbClr val="838486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838486"/>
        </a:buClr>
        <a:buSzPct val="100000"/>
        <a:buFont typeface="Arial" charset="0"/>
        <a:buChar char="»"/>
        <a:defRPr sz="2000">
          <a:solidFill>
            <a:srgbClr val="838486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838486"/>
        </a:buClr>
        <a:buSzPct val="100000"/>
        <a:buFont typeface="Arial" charset="0"/>
        <a:buChar char="»"/>
        <a:defRPr sz="2000">
          <a:solidFill>
            <a:srgbClr val="838486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838486"/>
        </a:buClr>
        <a:buSzPct val="100000"/>
        <a:buFont typeface="Arial" charset="0"/>
        <a:buChar char="»"/>
        <a:defRPr sz="2000">
          <a:solidFill>
            <a:srgbClr val="838486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838486"/>
        </a:buClr>
        <a:buSzPct val="100000"/>
        <a:buFont typeface="Arial" charset="0"/>
        <a:buChar char="»"/>
        <a:defRPr sz="2000">
          <a:solidFill>
            <a:srgbClr val="838486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838486"/>
        </a:buClr>
        <a:buSzPct val="100000"/>
        <a:buFont typeface="Arial" charset="0"/>
        <a:buChar char="»"/>
        <a:defRPr sz="2000">
          <a:solidFill>
            <a:srgbClr val="838486"/>
          </a:solidFill>
          <a:latin typeface="+mn-lt"/>
          <a:ea typeface="+mn-ea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971800"/>
            <a:ext cx="7772400" cy="992188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Stuurgroep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371600" y="4235450"/>
            <a:ext cx="6400800" cy="13731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indent="0" algn="ctr">
              <a:buNone/>
            </a:pPr>
            <a:r>
              <a:rPr lang="nl-NL" dirty="0" smtClean="0"/>
              <a:t>Juridische dossiers – AXI CM</a:t>
            </a:r>
            <a:endParaRPr lang="nl-NL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Risico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Een reëel risico in de planning is de tussenkomst van het BUTEO project: </a:t>
            </a:r>
          </a:p>
          <a:p>
            <a:pPr lvl="1"/>
            <a:r>
              <a:rPr lang="nl-BE" dirty="0" smtClean="0"/>
              <a:t>Zelfde tijdspanne</a:t>
            </a:r>
          </a:p>
          <a:p>
            <a:pPr lvl="1"/>
            <a:r>
              <a:rPr lang="nl-BE" dirty="0" smtClean="0"/>
              <a:t>Harde deadline in maart</a:t>
            </a:r>
          </a:p>
          <a:p>
            <a:pPr lvl="1"/>
            <a:r>
              <a:rPr lang="nl-BE" dirty="0" smtClean="0"/>
              <a:t>kan weerom voor vertraging zorgen. </a:t>
            </a:r>
          </a:p>
          <a:p>
            <a:endParaRPr lang="nl-BE" dirty="0" smtClean="0"/>
          </a:p>
        </p:txBody>
      </p:sp>
    </p:spTree>
    <p:extLst>
      <p:ext uri="{BB962C8B-B14F-4D97-AF65-F5344CB8AC3E}">
        <p14:creationId xmlns:p14="http://schemas.microsoft.com/office/powerpoint/2010/main" val="428371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smtClean="0"/>
              <a:t>Stand van </a:t>
            </a:r>
            <a:r>
              <a:rPr lang="en-GB" b="1" dirty="0" err="1" smtClean="0"/>
              <a:t>zaken</a:t>
            </a:r>
            <a:endParaRPr lang="en-GB" b="1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05000"/>
            <a:ext cx="7772400" cy="38862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Besprekingen</a:t>
            </a:r>
            <a:r>
              <a:rPr lang="en-GB" dirty="0"/>
              <a:t> in 3 workshops </a:t>
            </a:r>
            <a:endParaRPr lang="en-GB" dirty="0" smtClean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Analyse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 smtClean="0"/>
              <a:t>Bijna</a:t>
            </a:r>
            <a:r>
              <a:rPr lang="en-GB" dirty="0" smtClean="0"/>
              <a:t> </a:t>
            </a:r>
            <a:r>
              <a:rPr lang="en-GB" dirty="0" err="1" smtClean="0"/>
              <a:t>afgerond</a:t>
            </a:r>
            <a:endParaRPr lang="en-GB" dirty="0" smtClean="0"/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 smtClean="0"/>
              <a:t>Nog</a:t>
            </a:r>
            <a:r>
              <a:rPr lang="en-GB" dirty="0" smtClean="0"/>
              <a:t> </a:t>
            </a:r>
            <a:r>
              <a:rPr lang="en-GB" dirty="0" err="1" smtClean="0"/>
              <a:t>een</a:t>
            </a:r>
            <a:r>
              <a:rPr lang="en-GB" dirty="0" smtClean="0"/>
              <a:t> </a:t>
            </a:r>
            <a:r>
              <a:rPr lang="en-GB" dirty="0" err="1" smtClean="0"/>
              <a:t>aantal</a:t>
            </a:r>
            <a:r>
              <a:rPr lang="en-GB" dirty="0" smtClean="0"/>
              <a:t> </a:t>
            </a:r>
            <a:r>
              <a:rPr lang="en-GB" dirty="0" err="1" smtClean="0"/>
              <a:t>openstaande</a:t>
            </a:r>
            <a:r>
              <a:rPr lang="en-GB" dirty="0" smtClean="0"/>
              <a:t> </a:t>
            </a:r>
            <a:r>
              <a:rPr lang="en-GB" dirty="0" err="1" smtClean="0"/>
              <a:t>vragen</a:t>
            </a:r>
            <a:endParaRPr lang="en-GB" dirty="0" smtClean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 smtClean="0"/>
              <a:t>Configuratie</a:t>
            </a:r>
            <a:r>
              <a:rPr lang="en-GB" dirty="0" smtClean="0"/>
              <a:t> al </a:t>
            </a:r>
            <a:r>
              <a:rPr lang="en-GB" dirty="0" err="1" smtClean="0"/>
              <a:t>deels</a:t>
            </a:r>
            <a:r>
              <a:rPr lang="en-GB" dirty="0" smtClean="0"/>
              <a:t> </a:t>
            </a:r>
            <a:r>
              <a:rPr lang="en-GB" dirty="0" err="1" smtClean="0"/>
              <a:t>gedaan</a:t>
            </a:r>
            <a:endParaRPr lang="en-GB" dirty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  <a:p>
            <a:pPr marL="0" indent="0">
              <a:lnSpc>
                <a:spcPct val="10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Vertraging</a:t>
            </a:r>
            <a:r>
              <a:rPr lang="en-GB" dirty="0"/>
              <a:t> </a:t>
            </a:r>
            <a:r>
              <a:rPr lang="en-GB" dirty="0" err="1"/>
              <a:t>wegens</a:t>
            </a:r>
            <a:r>
              <a:rPr lang="en-GB" dirty="0"/>
              <a:t> </a:t>
            </a:r>
            <a:r>
              <a:rPr lang="en-GB" dirty="0" err="1"/>
              <a:t>andere</a:t>
            </a:r>
            <a:r>
              <a:rPr lang="en-GB" dirty="0"/>
              <a:t> </a:t>
            </a:r>
            <a:r>
              <a:rPr lang="en-GB" dirty="0" err="1"/>
              <a:t>projecten</a:t>
            </a:r>
            <a:endParaRPr lang="en-GB" dirty="0"/>
          </a:p>
          <a:p>
            <a:pPr marL="0" indent="0">
              <a:lnSpc>
                <a:spcPct val="10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 lvl="1">
              <a:lnSpc>
                <a:spcPct val="100000"/>
              </a:lnSpc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Schadevergoedingen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484784"/>
            <a:ext cx="7770813" cy="4233863"/>
          </a:xfrm>
        </p:spPr>
        <p:txBody>
          <a:bodyPr/>
          <a:lstStyle/>
          <a:p>
            <a:r>
              <a:rPr lang="nl-BE" sz="2800" dirty="0" smtClean="0"/>
              <a:t>Voorstel: wel in scope</a:t>
            </a:r>
          </a:p>
          <a:p>
            <a:r>
              <a:rPr lang="nl-BE" sz="2800" dirty="0" smtClean="0"/>
              <a:t>Waarom: </a:t>
            </a:r>
          </a:p>
          <a:p>
            <a:pPr lvl="1"/>
            <a:r>
              <a:rPr lang="nl-BE" sz="2400" dirty="0" smtClean="0"/>
              <a:t>Totaalbedrag van meer dan 20 miljoen €</a:t>
            </a:r>
          </a:p>
          <a:p>
            <a:pPr lvl="1"/>
            <a:r>
              <a:rPr lang="nl-BE" sz="2400" dirty="0" smtClean="0"/>
              <a:t>Fonds neemt een deel op zich mits tijdige melding en volgens voorwaarden </a:t>
            </a:r>
          </a:p>
          <a:p>
            <a:pPr lvl="1"/>
            <a:r>
              <a:rPr lang="nl-BE" sz="2400" dirty="0" smtClean="0"/>
              <a:t>Berekeningen zijn een groot element in deze voorwaarden </a:t>
            </a:r>
          </a:p>
          <a:p>
            <a:pPr lvl="1"/>
            <a:r>
              <a:rPr lang="nl-BE" sz="2400" dirty="0" smtClean="0"/>
              <a:t>Berekeningen: inschatting van begroting</a:t>
            </a:r>
          </a:p>
          <a:p>
            <a:pPr lvl="1"/>
            <a:r>
              <a:rPr lang="nl-BE" sz="2400" dirty="0" smtClean="0"/>
              <a:t>In elk dossier moet de totale schadevergoeding zichtbaar zijn.</a:t>
            </a:r>
          </a:p>
        </p:txBody>
      </p:sp>
    </p:spTree>
    <p:extLst>
      <p:ext uri="{BB962C8B-B14F-4D97-AF65-F5344CB8AC3E}">
        <p14:creationId xmlns:p14="http://schemas.microsoft.com/office/powerpoint/2010/main" val="239858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Schadevergoedingen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2800" dirty="0"/>
              <a:t>Implementatie:</a:t>
            </a:r>
          </a:p>
          <a:p>
            <a:pPr lvl="1"/>
            <a:r>
              <a:rPr lang="nl-BE" sz="2400" dirty="0" err="1"/>
              <a:t>Ingave</a:t>
            </a:r>
            <a:r>
              <a:rPr lang="nl-BE" sz="2400" dirty="0"/>
              <a:t> rentevoeten in CM per periode: één keer ingeven en geldig voor alle dossiers</a:t>
            </a:r>
          </a:p>
          <a:p>
            <a:pPr lvl="1"/>
            <a:r>
              <a:rPr lang="nl-BE" sz="2400" dirty="0"/>
              <a:t>Berekening in de databank (alternatief: berekening in ETL</a:t>
            </a:r>
            <a:r>
              <a:rPr lang="nl-BE" sz="2400" dirty="0" smtClean="0"/>
              <a:t>)</a:t>
            </a:r>
          </a:p>
          <a:p>
            <a:pPr lvl="1"/>
            <a:r>
              <a:rPr lang="nl-BE" sz="2400" dirty="0" smtClean="0"/>
              <a:t>Automatisch </a:t>
            </a:r>
            <a:r>
              <a:rPr lang="nl-BE" sz="2400" dirty="0" err="1" smtClean="0"/>
              <a:t>gescheduled</a:t>
            </a:r>
            <a:r>
              <a:rPr lang="nl-BE" sz="2400" dirty="0"/>
              <a:t> </a:t>
            </a:r>
            <a:r>
              <a:rPr lang="nl-BE" sz="2400" dirty="0" smtClean="0"/>
              <a:t>(vb. dagelijks) in DB</a:t>
            </a:r>
            <a:endParaRPr lang="nl-BE" sz="2400" dirty="0"/>
          </a:p>
          <a:p>
            <a:pPr lvl="1"/>
            <a:r>
              <a:rPr lang="nl-BE" sz="2400" dirty="0"/>
              <a:t>Resultaat zichtbaar in elk </a:t>
            </a:r>
            <a:r>
              <a:rPr lang="nl-BE" sz="2400" dirty="0" smtClean="0"/>
              <a:t>dossier</a:t>
            </a:r>
          </a:p>
          <a:p>
            <a:r>
              <a:rPr lang="nl-BE" sz="2800" dirty="0" smtClean="0"/>
              <a:t>Raming door AXI: 10 MD</a:t>
            </a:r>
          </a:p>
          <a:p>
            <a:r>
              <a:rPr lang="nl-BE" sz="2800" dirty="0" smtClean="0"/>
              <a:t>Uitvoering kan nog in februari</a:t>
            </a:r>
            <a:endParaRPr lang="nl-BE" sz="2800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597396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Volgende activiteiten</a:t>
            </a:r>
            <a:endParaRPr lang="nl-BE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388606"/>
              </p:ext>
            </p:extLst>
          </p:nvPr>
        </p:nvGraphicFramePr>
        <p:xfrm>
          <a:off x="251520" y="1628801"/>
          <a:ext cx="8352928" cy="499991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42820"/>
                <a:gridCol w="3810108"/>
              </a:tblGrid>
              <a:tr h="377352">
                <a:tc>
                  <a:txBody>
                    <a:bodyPr/>
                    <a:lstStyle/>
                    <a:p>
                      <a:r>
                        <a:rPr lang="nl-BE" dirty="0" smtClean="0"/>
                        <a:t>Wat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Inschatting</a:t>
                      </a:r>
                      <a:endParaRPr lang="nl-BE" dirty="0"/>
                    </a:p>
                  </a:txBody>
                  <a:tcPr/>
                </a:tc>
              </a:tr>
              <a:tr h="3773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800" dirty="0" smtClean="0"/>
                        <a:t>1 à 2 Workshops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2 x 1,5 uur</a:t>
                      </a:r>
                      <a:endParaRPr lang="nl-BE" dirty="0"/>
                    </a:p>
                  </a:txBody>
                  <a:tcPr/>
                </a:tc>
              </a:tr>
              <a:tr h="377352">
                <a:tc>
                  <a:txBody>
                    <a:bodyPr/>
                    <a:lstStyle/>
                    <a:p>
                      <a:r>
                        <a:rPr lang="nl-BE" sz="1800" dirty="0" smtClean="0"/>
                        <a:t>Afwerking analyse 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4</a:t>
                      </a:r>
                      <a:r>
                        <a:rPr lang="nl-BE" baseline="0" dirty="0" smtClean="0"/>
                        <a:t> dagen (intern)</a:t>
                      </a:r>
                      <a:endParaRPr lang="nl-BE" dirty="0"/>
                    </a:p>
                  </a:txBody>
                  <a:tcPr/>
                </a:tc>
              </a:tr>
              <a:tr h="377352">
                <a:tc>
                  <a:txBody>
                    <a:bodyPr/>
                    <a:lstStyle/>
                    <a:p>
                      <a:r>
                        <a:rPr lang="nl-BE" sz="1800" dirty="0" smtClean="0"/>
                        <a:t>Configuratie op test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15 dagen (intern)</a:t>
                      </a:r>
                      <a:endParaRPr lang="nl-BE" dirty="0"/>
                    </a:p>
                  </a:txBody>
                  <a:tcPr/>
                </a:tc>
              </a:tr>
              <a:tr h="377352">
                <a:tc>
                  <a:txBody>
                    <a:bodyPr/>
                    <a:lstStyle/>
                    <a:p>
                      <a:r>
                        <a:rPr lang="nl-BE" dirty="0" smtClean="0"/>
                        <a:t>Programmatie berekening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10 dagen (extern)</a:t>
                      </a:r>
                      <a:endParaRPr lang="nl-BE" dirty="0"/>
                    </a:p>
                  </a:txBody>
                  <a:tcPr/>
                </a:tc>
              </a:tr>
              <a:tr h="660367">
                <a:tc>
                  <a:txBody>
                    <a:bodyPr/>
                    <a:lstStyle/>
                    <a:p>
                      <a:r>
                        <a:rPr lang="nl-BE" dirty="0" smtClean="0"/>
                        <a:t>Rapportage (beschrijving en implementatie)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Af te toetsen met dienst IT</a:t>
                      </a:r>
                      <a:endParaRPr lang="nl-BE" dirty="0"/>
                    </a:p>
                  </a:txBody>
                  <a:tcPr/>
                </a:tc>
              </a:tr>
              <a:tr h="660367">
                <a:tc>
                  <a:txBody>
                    <a:bodyPr/>
                    <a:lstStyle/>
                    <a:p>
                      <a:r>
                        <a:rPr lang="nl-BE" dirty="0" smtClean="0"/>
                        <a:t>Opleiding</a:t>
                      </a:r>
                      <a:r>
                        <a:rPr lang="nl-BE" baseline="0" dirty="0" smtClean="0"/>
                        <a:t> aan juristen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2</a:t>
                      </a:r>
                      <a:r>
                        <a:rPr lang="nl-BE" baseline="0" dirty="0" smtClean="0"/>
                        <a:t> dagen (waarvan 1 dag voor juristen)</a:t>
                      </a:r>
                      <a:endParaRPr lang="nl-BE" dirty="0"/>
                    </a:p>
                  </a:txBody>
                  <a:tcPr/>
                </a:tc>
              </a:tr>
              <a:tr h="377352">
                <a:tc>
                  <a:txBody>
                    <a:bodyPr/>
                    <a:lstStyle/>
                    <a:p>
                      <a:r>
                        <a:rPr lang="nl-BE" dirty="0" smtClean="0"/>
                        <a:t>Testen door juristen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3 dagen pp</a:t>
                      </a:r>
                      <a:endParaRPr lang="nl-BE" dirty="0"/>
                    </a:p>
                  </a:txBody>
                  <a:tcPr/>
                </a:tc>
              </a:tr>
              <a:tr h="377352">
                <a:tc>
                  <a:txBody>
                    <a:bodyPr/>
                    <a:lstStyle/>
                    <a:p>
                      <a:r>
                        <a:rPr lang="nl-BE" dirty="0" smtClean="0"/>
                        <a:t>Correcties na testen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3 dagen</a:t>
                      </a:r>
                      <a:endParaRPr lang="nl-BE" dirty="0"/>
                    </a:p>
                  </a:txBody>
                  <a:tcPr/>
                </a:tc>
              </a:tr>
              <a:tr h="377352">
                <a:tc>
                  <a:txBody>
                    <a:bodyPr/>
                    <a:lstStyle/>
                    <a:p>
                      <a:r>
                        <a:rPr lang="nl-BE" dirty="0" smtClean="0"/>
                        <a:t>Implementatie op productie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Af te toetsen met AXI</a:t>
                      </a:r>
                      <a:endParaRPr lang="nl-BE" dirty="0"/>
                    </a:p>
                  </a:txBody>
                  <a:tcPr/>
                </a:tc>
              </a:tr>
              <a:tr h="660367">
                <a:tc>
                  <a:txBody>
                    <a:bodyPr/>
                    <a:lstStyle/>
                    <a:p>
                      <a:r>
                        <a:rPr lang="nl-BE" dirty="0" smtClean="0"/>
                        <a:t>Input lopende dossiers door</a:t>
                      </a:r>
                      <a:r>
                        <a:rPr lang="nl-BE" baseline="0" dirty="0" smtClean="0"/>
                        <a:t> administratieve medewerker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10 dagen</a:t>
                      </a:r>
                      <a:endParaRPr lang="nl-B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3448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Tijdsindicatie</a:t>
            </a:r>
            <a:endParaRPr lang="nl-BE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3710724"/>
              </p:ext>
            </p:extLst>
          </p:nvPr>
        </p:nvGraphicFramePr>
        <p:xfrm>
          <a:off x="685800" y="1905000"/>
          <a:ext cx="7770814" cy="2667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02024"/>
                <a:gridCol w="5468790"/>
              </a:tblGrid>
              <a:tr h="370840"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smtClean="0"/>
                        <a:t>Jan – </a:t>
                      </a:r>
                      <a:r>
                        <a:rPr lang="nl-BE" dirty="0" err="1" smtClean="0"/>
                        <a:t>Febr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nl-BE" dirty="0" smtClean="0"/>
                        <a:t>Afwerken analyse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BE" dirty="0" smtClean="0"/>
                        <a:t>Implementatie</a:t>
                      </a:r>
                      <a:r>
                        <a:rPr lang="nl-BE" baseline="0" dirty="0" smtClean="0"/>
                        <a:t> op testomgeving</a:t>
                      </a:r>
                      <a:endParaRPr lang="nl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smtClean="0"/>
                        <a:t>Begin maart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Opleiding en testen</a:t>
                      </a:r>
                      <a:endParaRPr lang="nl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smtClean="0"/>
                        <a:t>Maart – begin april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nl-BE" dirty="0" smtClean="0"/>
                        <a:t>Rapportage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BE" dirty="0" smtClean="0"/>
                        <a:t>Implementatie op productieomgeving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BE" dirty="0" smtClean="0"/>
                        <a:t>Input lopende dossiers</a:t>
                      </a:r>
                      <a:endParaRPr lang="nl-B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smtClean="0"/>
                        <a:t>April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Aan de slag</a:t>
                      </a:r>
                      <a:endParaRPr lang="nl-B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8864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Rapportage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Aandachtspunten:</a:t>
            </a:r>
          </a:p>
          <a:p>
            <a:pPr lvl="1"/>
            <a:r>
              <a:rPr lang="nl-BE" dirty="0" smtClean="0"/>
              <a:t>Sommige rapporten bestaan misschien al in </a:t>
            </a:r>
            <a:r>
              <a:rPr lang="nl-BE" dirty="0" err="1" smtClean="0"/>
              <a:t>Orafin</a:t>
            </a:r>
            <a:endParaRPr lang="nl-BE" dirty="0" smtClean="0"/>
          </a:p>
          <a:p>
            <a:pPr lvl="1"/>
            <a:r>
              <a:rPr lang="nl-BE" dirty="0" smtClean="0"/>
              <a:t>Lijst van advocaten kan uit CIB gehaald worden: voorstel om geen afzonderlijk rapport te maken</a:t>
            </a:r>
          </a:p>
          <a:p>
            <a:pPr lvl="1"/>
            <a:r>
              <a:rPr lang="nl-BE" dirty="0" smtClean="0"/>
              <a:t>Andere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042570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Vraag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Vraag tot inzetten administratieve medewerker:</a:t>
            </a:r>
          </a:p>
          <a:p>
            <a:pPr lvl="1"/>
            <a:r>
              <a:rPr lang="nl-BE" dirty="0" smtClean="0"/>
              <a:t>Taak: input lopende dossiers</a:t>
            </a:r>
          </a:p>
          <a:p>
            <a:pPr lvl="1"/>
            <a:r>
              <a:rPr lang="nl-BE" dirty="0" smtClean="0"/>
              <a:t>Profiel: zeer nauwgezet</a:t>
            </a:r>
          </a:p>
          <a:p>
            <a:pPr lvl="1"/>
            <a:r>
              <a:rPr lang="nl-BE" dirty="0" smtClean="0"/>
              <a:t>Kan eventueel mee testen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808545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Budget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Kosten te voorzien:</a:t>
            </a:r>
          </a:p>
          <a:p>
            <a:pPr lvl="1"/>
            <a:r>
              <a:rPr lang="nl-BE" dirty="0" smtClean="0"/>
              <a:t>Programmatie schadevergoedingen en migratie naar productie: ongeveer 9k </a:t>
            </a:r>
          </a:p>
        </p:txBody>
      </p:sp>
    </p:spTree>
    <p:extLst>
      <p:ext uri="{BB962C8B-B14F-4D97-AF65-F5344CB8AC3E}">
        <p14:creationId xmlns:p14="http://schemas.microsoft.com/office/powerpoint/2010/main" val="388647853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thema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83848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83848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antoorth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oorth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th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thema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83848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838486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antoorth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oorth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F16C8D570D2B4EB8004505BEBB7EB2" ma:contentTypeVersion="" ma:contentTypeDescription="Een nieuw document maken." ma:contentTypeScope="" ma:versionID="af416edf98be5082dcf365d63150048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d5eb0301eb10bde77930f821fe2e88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089E509-D15A-4F07-8C8D-2A44230862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F26551A-0D40-4BAA-A3E6-1B78AB7A1DB6}">
  <ds:schemaRefs>
    <ds:schemaRef ds:uri="http://schemas.microsoft.com/office/2006/documentManagement/types"/>
    <ds:schemaRef ds:uri="http://purl.org/dc/terms/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F9EC444-CA86-459C-9713-2054E221AB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482</Words>
  <Application>Microsoft Office PowerPoint</Application>
  <PresentationFormat>Diavoorstelling (4:3)</PresentationFormat>
  <Paragraphs>87</Paragraphs>
  <Slides>10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10</vt:i4>
      </vt:variant>
    </vt:vector>
  </HeadingPairs>
  <TitlesOfParts>
    <vt:vector size="12" baseType="lpstr">
      <vt:lpstr>Kantoorthema</vt:lpstr>
      <vt:lpstr>Kantoorthema</vt:lpstr>
      <vt:lpstr>Stuurgroep</vt:lpstr>
      <vt:lpstr>Stand van zaken</vt:lpstr>
      <vt:lpstr>Schadevergoedingen</vt:lpstr>
      <vt:lpstr>Schadevergoedingen</vt:lpstr>
      <vt:lpstr>Volgende activiteiten</vt:lpstr>
      <vt:lpstr>Tijdsindicatie</vt:lpstr>
      <vt:lpstr>Rapportage</vt:lpstr>
      <vt:lpstr>Vraag</vt:lpstr>
      <vt:lpstr>Budget</vt:lpstr>
      <vt:lpstr>Risico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Centraal identificatiebestand</dc:title>
  <dc:creator>Carolien Coenen</dc:creator>
  <cp:lastModifiedBy>Van Cleynenbreugel, Katrien</cp:lastModifiedBy>
  <cp:revision>22</cp:revision>
  <dcterms:modified xsi:type="dcterms:W3CDTF">2014-03-19T13:04:08Z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0x010100A0F16C8D570D2B4EB8004505BEBB7EB2</vt:lpwstr>
  </property>
</Properties>
</file>