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4"/>
    <p:sldMasterId id="2147483747" r:id="rId5"/>
    <p:sldMasterId id="2147483788" r:id="rId6"/>
  </p:sldMasterIdLst>
  <p:notesMasterIdLst>
    <p:notesMasterId r:id="rId22"/>
  </p:notesMasterIdLst>
  <p:sldIdLst>
    <p:sldId id="260" r:id="rId7"/>
    <p:sldId id="452" r:id="rId8"/>
    <p:sldId id="455" r:id="rId9"/>
    <p:sldId id="282" r:id="rId10"/>
    <p:sldId id="458" r:id="rId11"/>
    <p:sldId id="286" r:id="rId12"/>
    <p:sldId id="287" r:id="rId13"/>
    <p:sldId id="279" r:id="rId14"/>
    <p:sldId id="469" r:id="rId15"/>
    <p:sldId id="280" r:id="rId16"/>
    <p:sldId id="482" r:id="rId17"/>
    <p:sldId id="484" r:id="rId18"/>
    <p:sldId id="483" r:id="rId19"/>
    <p:sldId id="481" r:id="rId20"/>
    <p:sldId id="288" r:id="rId21"/>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077669-7220-4BA8-98FA-56A5153C8F2A}">
          <p14:sldIdLst/>
        </p14:section>
        <p14:section name="Untitled Section" id="{3E681A46-4125-4C6E-88DE-8AEC703F03B7}">
          <p14:sldIdLst>
            <p14:sldId id="260"/>
            <p14:sldId id="452"/>
            <p14:sldId id="455"/>
            <p14:sldId id="282"/>
            <p14:sldId id="458"/>
            <p14:sldId id="286"/>
            <p14:sldId id="287"/>
            <p14:sldId id="279"/>
            <p14:sldId id="469"/>
            <p14:sldId id="280"/>
            <p14:sldId id="482"/>
            <p14:sldId id="484"/>
            <p14:sldId id="483"/>
            <p14:sldId id="481"/>
            <p14:sldId id="28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nny Van Looveren" initials="RV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4527"/>
    <a:srgbClr val="F3E6A6"/>
    <a:srgbClr val="1CD455"/>
    <a:srgbClr val="F19B9C"/>
    <a:srgbClr val="A4CCE2"/>
    <a:srgbClr val="A4CDE3"/>
    <a:srgbClr val="F39091"/>
    <a:srgbClr val="006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7C41E-388D-4CF2-A787-0045AD10CAC5}" v="106" dt="2023-06-16T09:06:29.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3"/>
    <p:restoredTop sz="82844" autoAdjust="0"/>
  </p:normalViewPr>
  <p:slideViewPr>
    <p:cSldViewPr snapToGrid="0" snapToObjects="1">
      <p:cViewPr varScale="1">
        <p:scale>
          <a:sx n="125" d="100"/>
          <a:sy n="125" d="100"/>
        </p:scale>
        <p:origin x="110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Vermeiren" userId="671ef946-c5a3-4ec5-ba28-57ce49b555a2" providerId="ADAL" clId="{3AC6AB05-7B4E-4EA1-9497-15169F954DA8}"/>
    <pc:docChg chg="modSld">
      <pc:chgData name="Tim Vermeiren" userId="671ef946-c5a3-4ec5-ba28-57ce49b555a2" providerId="ADAL" clId="{3AC6AB05-7B4E-4EA1-9497-15169F954DA8}" dt="2023-06-16T11:39:42.543" v="0" actId="166"/>
      <pc:docMkLst>
        <pc:docMk/>
      </pc:docMkLst>
      <pc:sldChg chg="modSp mod">
        <pc:chgData name="Tim Vermeiren" userId="671ef946-c5a3-4ec5-ba28-57ce49b555a2" providerId="ADAL" clId="{3AC6AB05-7B4E-4EA1-9497-15169F954DA8}" dt="2023-06-16T11:39:42.543" v="0" actId="166"/>
        <pc:sldMkLst>
          <pc:docMk/>
          <pc:sldMk cId="104270086" sldId="484"/>
        </pc:sldMkLst>
        <pc:picChg chg="ord">
          <ac:chgData name="Tim Vermeiren" userId="671ef946-c5a3-4ec5-ba28-57ce49b555a2" providerId="ADAL" clId="{3AC6AB05-7B4E-4EA1-9497-15169F954DA8}" dt="2023-06-16T11:39:42.543" v="0" actId="166"/>
          <ac:picMkLst>
            <pc:docMk/>
            <pc:sldMk cId="104270086" sldId="484"/>
            <ac:picMk id="11" creationId="{2D95AE95-0910-3668-F7B7-E587E7CB96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C05D6-7B5F-A344-973A-8DCCF14E91B6}" type="datetimeFigureOut">
              <a:rPr lang="nl-NL" smtClean="0"/>
              <a:t>16-6-2023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6DBED-9FCA-9942-8AB8-627A4C168838}" type="slidenum">
              <a:rPr lang="nl-NL" smtClean="0"/>
              <a:t>‹nr.›</a:t>
            </a:fld>
            <a:endParaRPr lang="nl-NL"/>
          </a:p>
        </p:txBody>
      </p:sp>
    </p:spTree>
    <p:extLst>
      <p:ext uri="{BB962C8B-B14F-4D97-AF65-F5344CB8AC3E}">
        <p14:creationId xmlns:p14="http://schemas.microsoft.com/office/powerpoint/2010/main" val="1930632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1</a:t>
            </a:fld>
            <a:endParaRPr lang="nl-NL"/>
          </a:p>
        </p:txBody>
      </p:sp>
    </p:spTree>
    <p:extLst>
      <p:ext uri="{BB962C8B-B14F-4D97-AF65-F5344CB8AC3E}">
        <p14:creationId xmlns:p14="http://schemas.microsoft.com/office/powerpoint/2010/main" val="130871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11</a:t>
            </a:fld>
            <a:endParaRPr lang="nl-NL"/>
          </a:p>
        </p:txBody>
      </p:sp>
    </p:spTree>
    <p:extLst>
      <p:ext uri="{BB962C8B-B14F-4D97-AF65-F5344CB8AC3E}">
        <p14:creationId xmlns:p14="http://schemas.microsoft.com/office/powerpoint/2010/main" val="432678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12</a:t>
            </a:fld>
            <a:endParaRPr lang="nl-NL"/>
          </a:p>
        </p:txBody>
      </p:sp>
    </p:spTree>
    <p:extLst>
      <p:ext uri="{BB962C8B-B14F-4D97-AF65-F5344CB8AC3E}">
        <p14:creationId xmlns:p14="http://schemas.microsoft.com/office/powerpoint/2010/main" val="349451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We kunnen potentieel 12 miljoen m³/jaar drinkwater anders invullen. Er is daarvoor op jaarbasis in principe voldoende dakwater voor aanwezig.</a:t>
            </a:r>
          </a:p>
          <a:p>
            <a:r>
              <a:rPr lang="nl-BE" dirty="0"/>
              <a:t>Dus inzetten op regenwater.</a:t>
            </a:r>
          </a:p>
        </p:txBody>
      </p:sp>
      <p:sp>
        <p:nvSpPr>
          <p:cNvPr id="4" name="Slide Number Placeholder 3"/>
          <p:cNvSpPr>
            <a:spLocks noGrp="1"/>
          </p:cNvSpPr>
          <p:nvPr>
            <p:ph type="sldNum" sz="quarter" idx="5"/>
          </p:nvPr>
        </p:nvSpPr>
        <p:spPr/>
        <p:txBody>
          <a:bodyPr/>
          <a:lstStyle/>
          <a:p>
            <a:fld id="{C586DBED-9FCA-9942-8AB8-627A4C168838}" type="slidenum">
              <a:rPr lang="nl-NL" smtClean="0"/>
              <a:t>14</a:t>
            </a:fld>
            <a:endParaRPr lang="nl-NL"/>
          </a:p>
        </p:txBody>
      </p:sp>
    </p:spTree>
    <p:extLst>
      <p:ext uri="{BB962C8B-B14F-4D97-AF65-F5344CB8AC3E}">
        <p14:creationId xmlns:p14="http://schemas.microsoft.com/office/powerpoint/2010/main" val="759233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15</a:t>
            </a:fld>
            <a:endParaRPr lang="nl-NL"/>
          </a:p>
        </p:txBody>
      </p:sp>
    </p:spTree>
    <p:extLst>
      <p:ext uri="{BB962C8B-B14F-4D97-AF65-F5344CB8AC3E}">
        <p14:creationId xmlns:p14="http://schemas.microsoft.com/office/powerpoint/2010/main" val="316859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 dirty="0"/>
              <a:t>Naast het risico</a:t>
            </a:r>
            <a:r>
              <a:rPr lang="" baseline="0" dirty="0"/>
              <a:t> op verzilting is er een bijkomend risico op droge vijvers. Vooral in het zuiden van Antwerpen (Oud-Berchem, Wilrijk, Hoboken) worden grotere dalingen verwacht.</a:t>
            </a:r>
          </a:p>
          <a:p>
            <a:r>
              <a:rPr lang="" baseline="0" dirty="0"/>
              <a:t>Ook de gezondheid van het stadsgroen (niet droogtebestendige bomen) kan negatief worden beïnvloed.</a:t>
            </a:r>
            <a:endParaRPr lang="nl-BE" dirty="0"/>
          </a:p>
        </p:txBody>
      </p:sp>
      <p:sp>
        <p:nvSpPr>
          <p:cNvPr id="4" name="Slide Number Placeholder 3"/>
          <p:cNvSpPr>
            <a:spLocks noGrp="1"/>
          </p:cNvSpPr>
          <p:nvPr>
            <p:ph type="sldNum" sz="quarter" idx="10"/>
          </p:nvPr>
        </p:nvSpPr>
        <p:spPr/>
        <p:txBody>
          <a:bodyPr/>
          <a:lstStyle/>
          <a:p>
            <a:fld id="{C586DBED-9FCA-9942-8AB8-627A4C168838}" type="slidenum">
              <a:rPr lang="nl-NL" smtClean="0"/>
              <a:t>2</a:t>
            </a:fld>
            <a:endParaRPr lang="nl-NL"/>
          </a:p>
        </p:txBody>
      </p:sp>
    </p:spTree>
    <p:extLst>
      <p:ext uri="{BB962C8B-B14F-4D97-AF65-F5344CB8AC3E}">
        <p14:creationId xmlns:p14="http://schemas.microsoft.com/office/powerpoint/2010/main" val="99508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 dirty="0"/>
              <a:t>Reden is dat de</a:t>
            </a:r>
            <a:r>
              <a:rPr lang="" baseline="0" dirty="0"/>
              <a:t> infiltratie van regen beperkt is (gemiddeld 3 300 m³/dag) door de hoge verhardingsgraad en het centrum van de stad door de bemaling van de ring grotendeels afgesneden is van de normale grondwatervoeding. De enige toevoer van buitenaf gebeurt via het noordoosten (gemiddeld 1 100 m³/dag), maar deze toevoer zal ook worden afgesneden door de polderconstructie van de OWV.</a:t>
            </a:r>
          </a:p>
          <a:p>
            <a:r>
              <a:rPr lang="" baseline="0" dirty="0"/>
              <a:t>H</a:t>
            </a:r>
            <a:r>
              <a:rPr lang="nl-BE" baseline="0" dirty="0"/>
              <a:t>e</a:t>
            </a:r>
            <a:r>
              <a:rPr lang="" baseline="0" dirty="0"/>
              <a:t>t infiltratiewater op de stad en de toevoer vanuit het noorden worden gedraineerd richting de Ring en via lekkende riolen en bemalingen richting de RWZI’s.</a:t>
            </a:r>
            <a:endParaRPr lang="nl-BE" dirty="0"/>
          </a:p>
        </p:txBody>
      </p:sp>
      <p:sp>
        <p:nvSpPr>
          <p:cNvPr id="4" name="Slide Number Placeholder 3"/>
          <p:cNvSpPr>
            <a:spLocks noGrp="1"/>
          </p:cNvSpPr>
          <p:nvPr>
            <p:ph type="sldNum" sz="quarter" idx="10"/>
          </p:nvPr>
        </p:nvSpPr>
        <p:spPr/>
        <p:txBody>
          <a:bodyPr/>
          <a:lstStyle/>
          <a:p>
            <a:fld id="{C586DBED-9FCA-9942-8AB8-627A4C168838}" type="slidenum">
              <a:rPr lang="nl-NL" smtClean="0"/>
              <a:t>3</a:t>
            </a:fld>
            <a:endParaRPr lang="nl-NL"/>
          </a:p>
        </p:txBody>
      </p:sp>
    </p:spTree>
    <p:extLst>
      <p:ext uri="{BB962C8B-B14F-4D97-AF65-F5344CB8AC3E}">
        <p14:creationId xmlns:p14="http://schemas.microsoft.com/office/powerpoint/2010/main" val="69581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586DBED-9FCA-9942-8AB8-627A4C168838}" type="slidenum">
              <a:rPr lang="nl-NL" smtClean="0"/>
              <a:t>4</a:t>
            </a:fld>
            <a:endParaRPr lang="nl-NL"/>
          </a:p>
        </p:txBody>
      </p:sp>
    </p:spTree>
    <p:extLst>
      <p:ext uri="{BB962C8B-B14F-4D97-AF65-F5344CB8AC3E}">
        <p14:creationId xmlns:p14="http://schemas.microsoft.com/office/powerpoint/2010/main" val="166114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586DBED-9FCA-9942-8AB8-627A4C168838}" type="slidenum">
              <a:rPr lang="nl-NL" smtClean="0"/>
              <a:t>5</a:t>
            </a:fld>
            <a:endParaRPr lang="nl-NL"/>
          </a:p>
        </p:txBody>
      </p:sp>
    </p:spTree>
    <p:extLst>
      <p:ext uri="{BB962C8B-B14F-4D97-AF65-F5344CB8AC3E}">
        <p14:creationId xmlns:p14="http://schemas.microsoft.com/office/powerpoint/2010/main" val="38058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6</a:t>
            </a:fld>
            <a:endParaRPr lang="nl-NL"/>
          </a:p>
        </p:txBody>
      </p:sp>
    </p:spTree>
    <p:extLst>
      <p:ext uri="{BB962C8B-B14F-4D97-AF65-F5344CB8AC3E}">
        <p14:creationId xmlns:p14="http://schemas.microsoft.com/office/powerpoint/2010/main" val="422534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7</a:t>
            </a:fld>
            <a:endParaRPr lang="nl-NL"/>
          </a:p>
        </p:txBody>
      </p:sp>
    </p:spTree>
    <p:extLst>
      <p:ext uri="{BB962C8B-B14F-4D97-AF65-F5344CB8AC3E}">
        <p14:creationId xmlns:p14="http://schemas.microsoft.com/office/powerpoint/2010/main" val="165254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586DBED-9FCA-9942-8AB8-627A4C168838}" type="slidenum">
              <a:rPr lang="nl-NL" smtClean="0"/>
              <a:t>8</a:t>
            </a:fld>
            <a:endParaRPr lang="nl-NL"/>
          </a:p>
        </p:txBody>
      </p:sp>
    </p:spTree>
    <p:extLst>
      <p:ext uri="{BB962C8B-B14F-4D97-AF65-F5344CB8AC3E}">
        <p14:creationId xmlns:p14="http://schemas.microsoft.com/office/powerpoint/2010/main" val="374105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86DBED-9FCA-9942-8AB8-627A4C168838}" type="slidenum">
              <a:rPr lang="nl-NL" smtClean="0"/>
              <a:t>10</a:t>
            </a:fld>
            <a:endParaRPr lang="nl-NL"/>
          </a:p>
        </p:txBody>
      </p:sp>
    </p:spTree>
    <p:extLst>
      <p:ext uri="{BB962C8B-B14F-4D97-AF65-F5344CB8AC3E}">
        <p14:creationId xmlns:p14="http://schemas.microsoft.com/office/powerpoint/2010/main" val="169865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 Zonder Beeld - Blauw">
    <p:spTree>
      <p:nvGrpSpPr>
        <p:cNvPr id="1" name=""/>
        <p:cNvGrpSpPr/>
        <p:nvPr/>
      </p:nvGrpSpPr>
      <p:grpSpPr>
        <a:xfrm>
          <a:off x="0" y="0"/>
          <a:ext cx="0" cy="0"/>
          <a:chOff x="0" y="0"/>
          <a:chExt cx="0" cy="0"/>
        </a:xfrm>
      </p:grpSpPr>
      <p:sp>
        <p:nvSpPr>
          <p:cNvPr id="7" name="Rechthoek 6"/>
          <p:cNvSpPr/>
          <p:nvPr userDrawn="1"/>
        </p:nvSpPr>
        <p:spPr>
          <a:xfrm>
            <a:off x="1" y="0"/>
            <a:ext cx="9141027" cy="5143500"/>
          </a:xfrm>
          <a:prstGeom prst="rect">
            <a:avLst/>
          </a:prstGeom>
          <a:solidFill>
            <a:srgbClr val="006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p:cNvSpPr>
            <a:spLocks noGrp="1"/>
          </p:cNvSpPr>
          <p:nvPr>
            <p:ph type="ctrTitle" hasCustomPrompt="1"/>
          </p:nvPr>
        </p:nvSpPr>
        <p:spPr>
          <a:xfrm>
            <a:off x="1490727" y="854108"/>
            <a:ext cx="6507145" cy="1689459"/>
          </a:xfrm>
          <a:prstGeom prst="rect">
            <a:avLst/>
          </a:prstGeom>
        </p:spPr>
        <p:txBody>
          <a:bodyPr lIns="0" tIns="0" rIns="0" bIns="0" anchor="b"/>
          <a:lstStyle>
            <a:lvl1pPr algn="l">
              <a:defRPr sz="4200" baseline="0">
                <a:solidFill>
                  <a:schemeClr val="bg1"/>
                </a:solidFill>
                <a:latin typeface="Antwerpen" charset="0"/>
                <a:ea typeface="Antwerpen" charset="0"/>
                <a:cs typeface="Antwerpen" charset="0"/>
              </a:defRPr>
            </a:lvl1pPr>
          </a:lstStyle>
          <a:p>
            <a:r>
              <a:rPr lang="nl-BE" dirty="0"/>
              <a:t>Hoofdtitel in ‘Antwerpen Regular’</a:t>
            </a:r>
            <a:endParaRPr lang="en-US" dirty="0"/>
          </a:p>
        </p:txBody>
      </p:sp>
      <p:sp>
        <p:nvSpPr>
          <p:cNvPr id="9" name="Subtitle 2"/>
          <p:cNvSpPr>
            <a:spLocks noGrp="1"/>
          </p:cNvSpPr>
          <p:nvPr>
            <p:ph type="subTitle" idx="1" hasCustomPrompt="1"/>
          </p:nvPr>
        </p:nvSpPr>
        <p:spPr>
          <a:xfrm>
            <a:off x="1509515" y="2714148"/>
            <a:ext cx="6488356" cy="991199"/>
          </a:xfrm>
          <a:prstGeom prst="rect">
            <a:avLst/>
          </a:prstGeom>
        </p:spPr>
        <p:txBody>
          <a:bodyPr lIns="0" tIns="0" rIns="0" bIns="0"/>
          <a:lstStyle>
            <a:lvl1pPr marL="0" indent="0" algn="l">
              <a:buNone/>
              <a:defRPr sz="2000" baseline="0">
                <a:solidFill>
                  <a:schemeClr val="bg1"/>
                </a:solidFill>
                <a:latin typeface="SunAntwerpen" charset="0"/>
                <a:ea typeface="SunAntwerpen" charset="0"/>
                <a:cs typeface="SunAntwerpe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dirty="0"/>
              <a:t>Secundaire tekst bij de hoofdtitel in ‘SunAntwerpen Regular’</a:t>
            </a:r>
            <a:endParaRPr lang="en-US" dirty="0"/>
          </a:p>
        </p:txBody>
      </p:sp>
    </p:spTree>
    <p:extLst>
      <p:ext uri="{BB962C8B-B14F-4D97-AF65-F5344CB8AC3E}">
        <p14:creationId xmlns:p14="http://schemas.microsoft.com/office/powerpoint/2010/main" val="37990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5_Tekst - Blauwe titelbalk">
    <p:spTree>
      <p:nvGrpSpPr>
        <p:cNvPr id="1" name=""/>
        <p:cNvGrpSpPr/>
        <p:nvPr/>
      </p:nvGrpSpPr>
      <p:grpSpPr>
        <a:xfrm>
          <a:off x="0" y="0"/>
          <a:ext cx="0" cy="0"/>
          <a:chOff x="0" y="0"/>
          <a:chExt cx="0" cy="0"/>
        </a:xfrm>
      </p:grpSpPr>
      <p:sp>
        <p:nvSpPr>
          <p:cNvPr id="10" name="Tijdelijke aanduiding voor tekst 2"/>
          <p:cNvSpPr>
            <a:spLocks noGrp="1"/>
          </p:cNvSpPr>
          <p:nvPr>
            <p:ph type="body" sz="quarter" idx="11" hasCustomPrompt="1"/>
          </p:nvPr>
        </p:nvSpPr>
        <p:spPr>
          <a:xfrm>
            <a:off x="92246" y="946256"/>
            <a:ext cx="9051753" cy="4104139"/>
          </a:xfrm>
          <a:prstGeom prst="rect">
            <a:avLst/>
          </a:prstGeom>
        </p:spPr>
        <p:txBody>
          <a:bodyPr lIns="0" tIns="0" rIns="0" bIns="0"/>
          <a:lstStyle>
            <a:lvl1pPr marL="342900" indent="-342900">
              <a:buFont typeface="Arial" panose="020B0604020202020204" pitchFamily="34" charset="0"/>
              <a:buChar char="•"/>
              <a:defRPr sz="2000" baseline="0">
                <a:latin typeface="SunAntwerpen" charset="0"/>
                <a:ea typeface="SunAntwerpen" charset="0"/>
                <a:cs typeface="SunAntwerpen" charset="0"/>
              </a:defRPr>
            </a:lvl1pPr>
            <a:lvl2pPr>
              <a:defRPr sz="2000"/>
            </a:lvl2pPr>
          </a:lstStyle>
          <a:p>
            <a:pPr lvl="0"/>
            <a:r>
              <a:rPr lang="nl-BE" dirty="0" err="1"/>
              <a:t>Xxxx</a:t>
            </a:r>
            <a:endParaRPr lang="nl-BE" dirty="0"/>
          </a:p>
          <a:p>
            <a:pPr lvl="1"/>
            <a:r>
              <a:rPr lang="nl-BE" dirty="0"/>
              <a:t>Doorlopende tekst in ‘Sun Antwerpen Regular’</a:t>
            </a:r>
          </a:p>
        </p:txBody>
      </p:sp>
      <p:sp>
        <p:nvSpPr>
          <p:cNvPr id="9" name="Rechthoek 8"/>
          <p:cNvSpPr/>
          <p:nvPr userDrawn="1"/>
        </p:nvSpPr>
        <p:spPr>
          <a:xfrm>
            <a:off x="1" y="2349"/>
            <a:ext cx="9143999" cy="857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7" name="Title 1"/>
          <p:cNvSpPr>
            <a:spLocks noGrp="1"/>
          </p:cNvSpPr>
          <p:nvPr>
            <p:ph type="ctrTitle" hasCustomPrompt="1"/>
          </p:nvPr>
        </p:nvSpPr>
        <p:spPr>
          <a:xfrm>
            <a:off x="145336" y="215712"/>
            <a:ext cx="8998664" cy="643888"/>
          </a:xfrm>
          <a:prstGeom prst="rect">
            <a:avLst/>
          </a:prstGeom>
        </p:spPr>
        <p:txBody>
          <a:bodyPr lIns="0" tIns="0" rIns="0" bIns="0" anchor="t"/>
          <a:lstStyle>
            <a:lvl1pPr algn="l">
              <a:lnSpc>
                <a:spcPts val="4500"/>
              </a:lnSpc>
              <a:defRPr sz="2400" baseline="0">
                <a:solidFill>
                  <a:schemeClr val="bg1"/>
                </a:solidFill>
                <a:latin typeface="Antwerpen" charset="0"/>
                <a:ea typeface="Antwerpen" charset="0"/>
                <a:cs typeface="Antwerpen" charset="0"/>
              </a:defRPr>
            </a:lvl1pPr>
          </a:lstStyle>
          <a:p>
            <a:r>
              <a:rPr lang="nl-BE" dirty="0"/>
              <a:t>Titel in ‘Antwerpen Regular’</a:t>
            </a:r>
            <a:endParaRPr lang="en-US" dirty="0"/>
          </a:p>
        </p:txBody>
      </p:sp>
    </p:spTree>
    <p:extLst>
      <p:ext uri="{BB962C8B-B14F-4D97-AF65-F5344CB8AC3E}">
        <p14:creationId xmlns:p14="http://schemas.microsoft.com/office/powerpoint/2010/main" val="338058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 Blauwe titelbalk">
    <p:spTree>
      <p:nvGrpSpPr>
        <p:cNvPr id="1" name=""/>
        <p:cNvGrpSpPr/>
        <p:nvPr/>
      </p:nvGrpSpPr>
      <p:grpSpPr>
        <a:xfrm>
          <a:off x="0" y="0"/>
          <a:ext cx="0" cy="0"/>
          <a:chOff x="0" y="0"/>
          <a:chExt cx="0" cy="0"/>
        </a:xfrm>
      </p:grpSpPr>
      <p:sp>
        <p:nvSpPr>
          <p:cNvPr id="10" name="Tijdelijke aanduiding voor tekst 2"/>
          <p:cNvSpPr>
            <a:spLocks noGrp="1"/>
          </p:cNvSpPr>
          <p:nvPr>
            <p:ph type="body" sz="quarter" idx="11" hasCustomPrompt="1"/>
          </p:nvPr>
        </p:nvSpPr>
        <p:spPr>
          <a:xfrm>
            <a:off x="92246" y="946256"/>
            <a:ext cx="9051753" cy="4104139"/>
          </a:xfrm>
          <a:prstGeom prst="rect">
            <a:avLst/>
          </a:prstGeom>
        </p:spPr>
        <p:txBody>
          <a:bodyPr lIns="0" tIns="0" rIns="0" bIns="0"/>
          <a:lstStyle>
            <a:lvl1pPr marL="342900" indent="-342900">
              <a:buFont typeface="Arial" panose="020B0604020202020204" pitchFamily="34" charset="0"/>
              <a:buChar char="•"/>
              <a:defRPr sz="2000" baseline="0">
                <a:latin typeface="SunAntwerpen" charset="0"/>
                <a:ea typeface="SunAntwerpen" charset="0"/>
                <a:cs typeface="SunAntwerpen" charset="0"/>
              </a:defRPr>
            </a:lvl1pPr>
            <a:lvl2pPr>
              <a:defRPr sz="2000"/>
            </a:lvl2pPr>
          </a:lstStyle>
          <a:p>
            <a:pPr lvl="0"/>
            <a:r>
              <a:rPr lang="nl-BE" dirty="0" err="1"/>
              <a:t>Xxxx</a:t>
            </a:r>
            <a:endParaRPr lang="nl-BE" dirty="0"/>
          </a:p>
          <a:p>
            <a:pPr lvl="1"/>
            <a:r>
              <a:rPr lang="nl-BE" dirty="0"/>
              <a:t>Doorlopende tekst in ‘Sun Antwerpen Regular’</a:t>
            </a:r>
          </a:p>
        </p:txBody>
      </p:sp>
      <p:sp>
        <p:nvSpPr>
          <p:cNvPr id="9" name="Rechthoek 8"/>
          <p:cNvSpPr/>
          <p:nvPr userDrawn="1"/>
        </p:nvSpPr>
        <p:spPr>
          <a:xfrm>
            <a:off x="1" y="2349"/>
            <a:ext cx="9143999" cy="857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7" name="Title 1"/>
          <p:cNvSpPr>
            <a:spLocks noGrp="1"/>
          </p:cNvSpPr>
          <p:nvPr>
            <p:ph type="ctrTitle" hasCustomPrompt="1"/>
          </p:nvPr>
        </p:nvSpPr>
        <p:spPr>
          <a:xfrm>
            <a:off x="145336" y="215712"/>
            <a:ext cx="8998664" cy="643888"/>
          </a:xfrm>
          <a:prstGeom prst="rect">
            <a:avLst/>
          </a:prstGeom>
        </p:spPr>
        <p:txBody>
          <a:bodyPr lIns="0" tIns="0" rIns="0" bIns="0" anchor="t"/>
          <a:lstStyle>
            <a:lvl1pPr algn="l">
              <a:lnSpc>
                <a:spcPts val="4500"/>
              </a:lnSpc>
              <a:defRPr sz="2400" baseline="0">
                <a:solidFill>
                  <a:schemeClr val="bg1"/>
                </a:solidFill>
                <a:latin typeface="Antwerpen" charset="0"/>
                <a:ea typeface="Antwerpen" charset="0"/>
                <a:cs typeface="Antwerpen" charset="0"/>
              </a:defRPr>
            </a:lvl1pPr>
          </a:lstStyle>
          <a:p>
            <a:r>
              <a:rPr lang="nl-BE" dirty="0"/>
              <a:t>Titel in ‘Antwerpen Regular’</a:t>
            </a:r>
            <a:endParaRPr lang="en-US" dirty="0"/>
          </a:p>
        </p:txBody>
      </p:sp>
    </p:spTree>
    <p:extLst>
      <p:ext uri="{BB962C8B-B14F-4D97-AF65-F5344CB8AC3E}">
        <p14:creationId xmlns:p14="http://schemas.microsoft.com/office/powerpoint/2010/main" val="162225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met bullets - twee kolommen - Blauwe titelbalk">
    <p:spTree>
      <p:nvGrpSpPr>
        <p:cNvPr id="1" name=""/>
        <p:cNvGrpSpPr/>
        <p:nvPr/>
      </p:nvGrpSpPr>
      <p:grpSpPr>
        <a:xfrm>
          <a:off x="0" y="0"/>
          <a:ext cx="0" cy="0"/>
          <a:chOff x="0" y="0"/>
          <a:chExt cx="0" cy="0"/>
        </a:xfrm>
      </p:grpSpPr>
      <p:sp>
        <p:nvSpPr>
          <p:cNvPr id="5" name="Rechthoek 4"/>
          <p:cNvSpPr/>
          <p:nvPr userDrawn="1"/>
        </p:nvSpPr>
        <p:spPr>
          <a:xfrm>
            <a:off x="0" y="0"/>
            <a:ext cx="9144000" cy="857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p:cNvSpPr>
            <a:spLocks noGrp="1"/>
          </p:cNvSpPr>
          <p:nvPr>
            <p:ph type="body" sz="quarter" idx="13" hasCustomPrompt="1"/>
          </p:nvPr>
        </p:nvSpPr>
        <p:spPr>
          <a:xfrm>
            <a:off x="1152788" y="1139055"/>
            <a:ext cx="3419214" cy="3720142"/>
          </a:xfrm>
          <a:prstGeom prst="rect">
            <a:avLst/>
          </a:prstGeom>
        </p:spPr>
        <p:txBody>
          <a:bodyPr/>
          <a:lstStyle>
            <a:lvl1pPr>
              <a:defRPr sz="2000" b="1" i="0" baseline="0">
                <a:latin typeface="SunAntwerpen" charset="0"/>
                <a:ea typeface="SunAntwerpen" charset="0"/>
                <a:cs typeface="SunAntwerpen" charset="0"/>
              </a:defRPr>
            </a:lvl1pPr>
            <a:lvl2pPr>
              <a:defRPr sz="2000" i="1">
                <a:latin typeface="SunAntwerpen" charset="0"/>
                <a:ea typeface="SunAntwerpen" charset="0"/>
                <a:cs typeface="SunAntwerpen" charset="0"/>
              </a:defRPr>
            </a:lvl2pPr>
            <a:lvl3pPr>
              <a:defRPr sz="2000">
                <a:latin typeface="SunAntwerpen" charset="0"/>
                <a:ea typeface="SunAntwerpen" charset="0"/>
                <a:cs typeface="SunAntwerpen" charset="0"/>
              </a:defRPr>
            </a:lvl3pPr>
            <a:lvl4pPr>
              <a:defRPr sz="2000">
                <a:latin typeface="SunAntwerpen" charset="0"/>
                <a:ea typeface="SunAntwerpen" charset="0"/>
                <a:cs typeface="SunAntwerpen" charset="0"/>
              </a:defRPr>
            </a:lvl4pPr>
            <a:lvl5pPr>
              <a:defRPr sz="2000">
                <a:latin typeface="SunAntwerpen" charset="0"/>
                <a:ea typeface="SunAntwerpen" charset="0"/>
                <a:cs typeface="SunAntwerpen" charset="0"/>
              </a:defRPr>
            </a:lvl5pPr>
          </a:lstStyle>
          <a:p>
            <a:pPr lvl="0"/>
            <a:r>
              <a:rPr lang="nl-BE" dirty="0"/>
              <a:t>Eerste niveau van inspringende tekst</a:t>
            </a:r>
          </a:p>
          <a:p>
            <a:pPr lvl="1"/>
            <a:r>
              <a:rPr lang="nl-BE" dirty="0"/>
              <a:t>Tweede niveau</a:t>
            </a:r>
          </a:p>
          <a:p>
            <a:pPr lvl="2"/>
            <a:r>
              <a:rPr lang="nl-BE" dirty="0"/>
              <a:t>Derde niveau</a:t>
            </a:r>
          </a:p>
        </p:txBody>
      </p:sp>
      <p:sp>
        <p:nvSpPr>
          <p:cNvPr id="8" name="Tijdelijke aanduiding voor tekst 2"/>
          <p:cNvSpPr>
            <a:spLocks noGrp="1"/>
          </p:cNvSpPr>
          <p:nvPr>
            <p:ph type="body" sz="quarter" idx="14" hasCustomPrompt="1"/>
          </p:nvPr>
        </p:nvSpPr>
        <p:spPr>
          <a:xfrm>
            <a:off x="4956065" y="1139054"/>
            <a:ext cx="3419214" cy="3720142"/>
          </a:xfrm>
          <a:prstGeom prst="rect">
            <a:avLst/>
          </a:prstGeom>
        </p:spPr>
        <p:txBody>
          <a:bodyPr/>
          <a:lstStyle>
            <a:lvl1pPr>
              <a:defRPr sz="2000" b="1" i="0" baseline="0">
                <a:latin typeface="SunAntwerpen" charset="0"/>
                <a:ea typeface="SunAntwerpen" charset="0"/>
                <a:cs typeface="SunAntwerpen" charset="0"/>
              </a:defRPr>
            </a:lvl1pPr>
            <a:lvl2pPr>
              <a:defRPr sz="2000" i="1">
                <a:latin typeface="SunAntwerpen" charset="0"/>
                <a:ea typeface="SunAntwerpen" charset="0"/>
                <a:cs typeface="SunAntwerpen" charset="0"/>
              </a:defRPr>
            </a:lvl2pPr>
            <a:lvl3pPr>
              <a:defRPr sz="2000">
                <a:latin typeface="SunAntwerpen" charset="0"/>
                <a:ea typeface="SunAntwerpen" charset="0"/>
                <a:cs typeface="SunAntwerpen" charset="0"/>
              </a:defRPr>
            </a:lvl3pPr>
            <a:lvl4pPr>
              <a:defRPr sz="2000">
                <a:latin typeface="SunAntwerpen" charset="0"/>
                <a:ea typeface="SunAntwerpen" charset="0"/>
                <a:cs typeface="SunAntwerpen" charset="0"/>
              </a:defRPr>
            </a:lvl4pPr>
            <a:lvl5pPr>
              <a:defRPr sz="2000">
                <a:latin typeface="SunAntwerpen" charset="0"/>
                <a:ea typeface="SunAntwerpen" charset="0"/>
                <a:cs typeface="SunAntwerpen" charset="0"/>
              </a:defRPr>
            </a:lvl5pPr>
          </a:lstStyle>
          <a:p>
            <a:pPr lvl="0"/>
            <a:r>
              <a:rPr lang="nl-BE" dirty="0"/>
              <a:t>Eerste niveau van inspringende tekst</a:t>
            </a:r>
          </a:p>
          <a:p>
            <a:pPr lvl="1"/>
            <a:r>
              <a:rPr lang="nl-BE" dirty="0"/>
              <a:t>Tweede niveau</a:t>
            </a:r>
          </a:p>
          <a:p>
            <a:pPr lvl="2"/>
            <a:r>
              <a:rPr lang="nl-BE" dirty="0"/>
              <a:t>Derde niveau</a:t>
            </a:r>
          </a:p>
        </p:txBody>
      </p:sp>
      <p:sp>
        <p:nvSpPr>
          <p:cNvPr id="9" name="Title 1"/>
          <p:cNvSpPr>
            <a:spLocks noGrp="1"/>
          </p:cNvSpPr>
          <p:nvPr>
            <p:ph type="ctrTitle" hasCustomPrompt="1"/>
          </p:nvPr>
        </p:nvSpPr>
        <p:spPr>
          <a:xfrm>
            <a:off x="1133607" y="59267"/>
            <a:ext cx="6870526" cy="797985"/>
          </a:xfrm>
          <a:prstGeom prst="rect">
            <a:avLst/>
          </a:prstGeom>
        </p:spPr>
        <p:txBody>
          <a:bodyPr lIns="0" tIns="0" rIns="0" bIns="0" anchor="ctr"/>
          <a:lstStyle>
            <a:lvl1pPr algn="l">
              <a:lnSpc>
                <a:spcPts val="2750"/>
              </a:lnSpc>
              <a:defRPr sz="2750" baseline="0">
                <a:solidFill>
                  <a:schemeClr val="bg1"/>
                </a:solidFill>
                <a:latin typeface="Antwerpen" charset="0"/>
                <a:ea typeface="Antwerpen" charset="0"/>
                <a:cs typeface="Antwerpen" charset="0"/>
              </a:defRPr>
            </a:lvl1pPr>
          </a:lstStyle>
          <a:p>
            <a:r>
              <a:rPr lang="nl-BE" dirty="0"/>
              <a:t>Titel in ‘Antwerpen Regular’</a:t>
            </a:r>
            <a:endParaRPr lang="en-US" dirty="0"/>
          </a:p>
        </p:txBody>
      </p:sp>
    </p:spTree>
    <p:extLst>
      <p:ext uri="{BB962C8B-B14F-4D97-AF65-F5344CB8AC3E}">
        <p14:creationId xmlns:p14="http://schemas.microsoft.com/office/powerpoint/2010/main" val="57605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pancarte met afbeelding en url">
    <p:spTree>
      <p:nvGrpSpPr>
        <p:cNvPr id="1" name=""/>
        <p:cNvGrpSpPr/>
        <p:nvPr/>
      </p:nvGrpSpPr>
      <p:grpSpPr>
        <a:xfrm>
          <a:off x="0" y="0"/>
          <a:ext cx="0" cy="0"/>
          <a:chOff x="0" y="0"/>
          <a:chExt cx="0" cy="0"/>
        </a:xfrm>
      </p:grpSpPr>
      <p:sp>
        <p:nvSpPr>
          <p:cNvPr id="4" name="Rechthoek 3"/>
          <p:cNvSpPr/>
          <p:nvPr userDrawn="1"/>
        </p:nvSpPr>
        <p:spPr>
          <a:xfrm>
            <a:off x="-1" y="0"/>
            <a:ext cx="9139216"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Vrije vorm 17"/>
          <p:cNvSpPr>
            <a:spLocks noGrp="1"/>
          </p:cNvSpPr>
          <p:nvPr>
            <p:ph type="pic" sz="quarter" idx="12"/>
          </p:nvPr>
        </p:nvSpPr>
        <p:spPr>
          <a:xfrm>
            <a:off x="1" y="0"/>
            <a:ext cx="9139237" cy="5143500"/>
          </a:xfrm>
          <a:custGeom>
            <a:avLst/>
            <a:gdLst>
              <a:gd name="connsiteX0" fmla="*/ 1146132 w 9139237"/>
              <a:gd name="connsiteY0" fmla="*/ 0 h 6858000"/>
              <a:gd name="connsiteX1" fmla="*/ 7999401 w 9139237"/>
              <a:gd name="connsiteY1" fmla="*/ 0 h 6858000"/>
              <a:gd name="connsiteX2" fmla="*/ 7999401 w 9139237"/>
              <a:gd name="connsiteY2" fmla="*/ 1146132 h 6858000"/>
              <a:gd name="connsiteX3" fmla="*/ 9139237 w 9139237"/>
              <a:gd name="connsiteY3" fmla="*/ 1146132 h 6858000"/>
              <a:gd name="connsiteX4" fmla="*/ 9139237 w 9139237"/>
              <a:gd name="connsiteY4" fmla="*/ 6858000 h 6858000"/>
              <a:gd name="connsiteX5" fmla="*/ 0 w 9139237"/>
              <a:gd name="connsiteY5" fmla="*/ 6858000 h 6858000"/>
              <a:gd name="connsiteX6" fmla="*/ 0 w 9139237"/>
              <a:gd name="connsiteY6" fmla="*/ 1146132 h 6858000"/>
              <a:gd name="connsiteX7" fmla="*/ 1146132 w 9139237"/>
              <a:gd name="connsiteY7" fmla="*/ 11461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9237" h="6858000">
                <a:moveTo>
                  <a:pt x="1146132" y="0"/>
                </a:moveTo>
                <a:lnTo>
                  <a:pt x="7999401" y="0"/>
                </a:lnTo>
                <a:lnTo>
                  <a:pt x="7999401" y="1146132"/>
                </a:lnTo>
                <a:lnTo>
                  <a:pt x="9139237" y="1146132"/>
                </a:lnTo>
                <a:lnTo>
                  <a:pt x="9139237" y="6858000"/>
                </a:lnTo>
                <a:lnTo>
                  <a:pt x="0" y="6858000"/>
                </a:lnTo>
                <a:lnTo>
                  <a:pt x="0" y="1146132"/>
                </a:lnTo>
                <a:lnTo>
                  <a:pt x="1146132" y="1146132"/>
                </a:lnTo>
                <a:close/>
              </a:path>
            </a:pathLst>
          </a:custGeom>
        </p:spPr>
        <p:txBody>
          <a:bodyPr wrap="square">
            <a:noAutofit/>
          </a:bodyPr>
          <a:lstStyle/>
          <a:p>
            <a:endParaRPr lang="nl-NL" dirty="0"/>
          </a:p>
        </p:txBody>
      </p:sp>
      <p:sp>
        <p:nvSpPr>
          <p:cNvPr id="9" name="Tijdelijke aanduiding voor tekst 8"/>
          <p:cNvSpPr>
            <a:spLocks noGrp="1"/>
          </p:cNvSpPr>
          <p:nvPr>
            <p:ph type="body" sz="quarter" idx="11" hasCustomPrompt="1"/>
          </p:nvPr>
        </p:nvSpPr>
        <p:spPr>
          <a:xfrm>
            <a:off x="2121788" y="4455303"/>
            <a:ext cx="4893829" cy="300362"/>
          </a:xfrm>
          <a:prstGeom prst="rect">
            <a:avLst/>
          </a:prstGeom>
        </p:spPr>
        <p:txBody>
          <a:bodyPr lIns="0" tIns="0" rIns="0" bIns="0"/>
          <a:lstStyle>
            <a:lvl1pPr marL="0" indent="0" algn="ctr">
              <a:buNone/>
              <a:defRPr sz="1450" b="1" i="0" baseline="0">
                <a:solidFill>
                  <a:schemeClr val="bg1"/>
                </a:solidFill>
                <a:latin typeface="SunAntwerpen" charset="0"/>
                <a:ea typeface="SunAntwerpen" charset="0"/>
                <a:cs typeface="SunAntwerpen" charset="0"/>
              </a:defRPr>
            </a:lvl1pPr>
            <a:lvl2pPr marL="457200" indent="0">
              <a:buNone/>
              <a:defRPr/>
            </a:lvl2pPr>
            <a:lvl3pPr marL="914400" indent="0">
              <a:buNone/>
              <a:defRPr/>
            </a:lvl3pPr>
            <a:lvl4pPr marL="1371600" indent="0">
              <a:buNone/>
              <a:defRPr/>
            </a:lvl4pPr>
            <a:lvl5pPr marL="1828800" indent="0">
              <a:buNone/>
              <a:defRPr/>
            </a:lvl5pPr>
          </a:lstStyle>
          <a:p>
            <a:pPr lvl="0"/>
            <a:r>
              <a:rPr lang="nl-BE" dirty="0"/>
              <a:t>Url van relevante website vb. www.antwerpen.be</a:t>
            </a:r>
            <a:endParaRPr lang="nl-NL"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401" y="0"/>
            <a:ext cx="1146132" cy="859599"/>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146132" cy="859599"/>
          </a:xfrm>
          <a:prstGeom prst="rect">
            <a:avLst/>
          </a:prstGeom>
        </p:spPr>
      </p:pic>
    </p:spTree>
    <p:extLst>
      <p:ext uri="{BB962C8B-B14F-4D97-AF65-F5344CB8AC3E}">
        <p14:creationId xmlns:p14="http://schemas.microsoft.com/office/powerpoint/2010/main" val="136096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897466"/>
      </p:ext>
    </p:extLst>
  </p:cSld>
  <p:clrMap bg1="lt1" tx1="dk1" bg2="lt2" tx2="dk2" accent1="accent1" accent2="accent2" accent3="accent3" accent4="accent4" accent5="accent5" accent6="accent6" hlink="hlink" folHlink="folHlink"/>
  <p:sldLayoutIdLst>
    <p:sldLayoutId id="2147483725" r:id="rId1"/>
    <p:sldLayoutId id="21474837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22427"/>
      </p:ext>
    </p:extLst>
  </p:cSld>
  <p:clrMap bg1="lt1" tx1="dk1" bg2="lt2" tx2="dk2" accent1="accent1" accent2="accent2" accent3="accent3" accent4="accent4" accent5="accent5" accent6="accent6" hlink="hlink" folHlink="folHlink"/>
  <p:sldLayoutIdLst>
    <p:sldLayoutId id="2147483748" r:id="rId1"/>
    <p:sldLayoutId id="21474837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180053"/>
      </p:ext>
    </p:extLst>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1C63FE7-398C-26BE-0FDA-3F7141D6FD37}"/>
              </a:ext>
            </a:extLst>
          </p:cNvPr>
          <p:cNvPicPr>
            <a:picLocks noChangeAspect="1"/>
          </p:cNvPicPr>
          <p:nvPr/>
        </p:nvPicPr>
        <p:blipFill>
          <a:blip r:embed="rId3"/>
          <a:stretch>
            <a:fillRect/>
          </a:stretch>
        </p:blipFill>
        <p:spPr>
          <a:xfrm>
            <a:off x="5240458" y="159358"/>
            <a:ext cx="3901778" cy="5773412"/>
          </a:xfrm>
          <a:prstGeom prst="rect">
            <a:avLst/>
          </a:prstGeom>
        </p:spPr>
      </p:pic>
      <p:sp>
        <p:nvSpPr>
          <p:cNvPr id="6" name="Subtitle 5"/>
          <p:cNvSpPr>
            <a:spLocks noGrp="1"/>
          </p:cNvSpPr>
          <p:nvPr>
            <p:ph type="subTitle" idx="1"/>
          </p:nvPr>
        </p:nvSpPr>
        <p:spPr>
          <a:xfrm>
            <a:off x="110489" y="4543539"/>
            <a:ext cx="6210302" cy="711355"/>
          </a:xfrm>
        </p:spPr>
        <p:txBody>
          <a:bodyPr/>
          <a:lstStyle/>
          <a:p>
            <a:endParaRPr lang="" sz="1400" dirty="0">
              <a:latin typeface="SunAntwerpenCd Light" panose="020B0303050302020204" pitchFamily="34" charset="0"/>
            </a:endParaRPr>
          </a:p>
          <a:p>
            <a:r>
              <a:rPr lang="nl-BE" sz="1400" dirty="0">
                <a:latin typeface="SunAntwerpenCd Light" panose="020B0303050302020204" pitchFamily="34" charset="0"/>
              </a:rPr>
              <a:t>ORP Trefmoment Gent 21/06/2023 – Stad Antwerpen – tim.vermeiren@antwerpen.be</a:t>
            </a:r>
            <a:endParaRPr lang="en-US" sz="1400" dirty="0">
              <a:latin typeface="SunAntwerpenCd Light" panose="020B0303050302020204" pitchFamily="34" charset="0"/>
            </a:endParaRPr>
          </a:p>
        </p:txBody>
      </p:sp>
      <p:sp>
        <p:nvSpPr>
          <p:cNvPr id="8" name="Rechthoek: afgeronde hoeken 7">
            <a:extLst>
              <a:ext uri="{FF2B5EF4-FFF2-40B4-BE49-F238E27FC236}">
                <a16:creationId xmlns:a16="http://schemas.microsoft.com/office/drawing/2014/main" id="{5D70ED0B-E566-0420-C05B-39124654C9DA}"/>
              </a:ext>
            </a:extLst>
          </p:cNvPr>
          <p:cNvSpPr/>
          <p:nvPr/>
        </p:nvSpPr>
        <p:spPr>
          <a:xfrm>
            <a:off x="198121" y="617220"/>
            <a:ext cx="5623558" cy="2428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descr="Afbeelding met Graphics, logo, Lettertype, rood&#10;&#10;Automatisch gegenereerde beschrijving">
            <a:extLst>
              <a:ext uri="{FF2B5EF4-FFF2-40B4-BE49-F238E27FC236}">
                <a16:creationId xmlns:a16="http://schemas.microsoft.com/office/drawing/2014/main" id="{5EB792A3-763F-F744-AE00-BB46EC097554}"/>
              </a:ext>
            </a:extLst>
          </p:cNvPr>
          <p:cNvPicPr>
            <a:picLocks noChangeAspect="1"/>
          </p:cNvPicPr>
          <p:nvPr/>
        </p:nvPicPr>
        <p:blipFill>
          <a:blip r:embed="rId4"/>
          <a:stretch>
            <a:fillRect/>
          </a:stretch>
        </p:blipFill>
        <p:spPr>
          <a:xfrm>
            <a:off x="5368231" y="2468828"/>
            <a:ext cx="344941" cy="344941"/>
          </a:xfrm>
          <a:prstGeom prst="rect">
            <a:avLst/>
          </a:prstGeom>
        </p:spPr>
      </p:pic>
      <p:pic>
        <p:nvPicPr>
          <p:cNvPr id="14" name="Afbeelding 13">
            <a:extLst>
              <a:ext uri="{FF2B5EF4-FFF2-40B4-BE49-F238E27FC236}">
                <a16:creationId xmlns:a16="http://schemas.microsoft.com/office/drawing/2014/main" id="{1ED64F3D-1DB8-440F-F112-BE3712E95A05}"/>
              </a:ext>
            </a:extLst>
          </p:cNvPr>
          <p:cNvPicPr>
            <a:picLocks noChangeAspect="1"/>
          </p:cNvPicPr>
          <p:nvPr/>
        </p:nvPicPr>
        <p:blipFill rotWithShape="1">
          <a:blip r:embed="rId5"/>
          <a:srcRect l="-779" r="10034"/>
          <a:stretch/>
        </p:blipFill>
        <p:spPr>
          <a:xfrm flipH="1">
            <a:off x="224150" y="1086874"/>
            <a:ext cx="1536069" cy="1535499"/>
          </a:xfrm>
          <a:prstGeom prst="rect">
            <a:avLst/>
          </a:prstGeom>
        </p:spPr>
      </p:pic>
      <p:sp>
        <p:nvSpPr>
          <p:cNvPr id="5" name="Title 4"/>
          <p:cNvSpPr>
            <a:spLocks noGrp="1"/>
          </p:cNvSpPr>
          <p:nvPr>
            <p:ph type="ctrTitle"/>
          </p:nvPr>
        </p:nvSpPr>
        <p:spPr>
          <a:xfrm>
            <a:off x="381000" y="661544"/>
            <a:ext cx="5219700" cy="1624997"/>
          </a:xfrm>
        </p:spPr>
        <p:txBody>
          <a:bodyPr/>
          <a:lstStyle/>
          <a:p>
            <a:pPr algn="r"/>
            <a:r>
              <a:rPr lang="nl-BE" sz="3600" dirty="0">
                <a:solidFill>
                  <a:schemeClr val="tx1">
                    <a:lumMod val="65000"/>
                    <a:lumOff val="35000"/>
                  </a:schemeClr>
                </a:solidFill>
              </a:rPr>
              <a:t>Circulair Waternetwerk </a:t>
            </a:r>
            <a:br>
              <a:rPr lang="nl-BE" sz="3600" dirty="0">
                <a:solidFill>
                  <a:schemeClr val="tx1">
                    <a:lumMod val="65000"/>
                    <a:lumOff val="35000"/>
                  </a:schemeClr>
                </a:solidFill>
              </a:rPr>
            </a:br>
            <a:r>
              <a:rPr lang="nl-BE" sz="3600" dirty="0">
                <a:solidFill>
                  <a:schemeClr val="tx1">
                    <a:lumMod val="65000"/>
                    <a:lumOff val="35000"/>
                  </a:schemeClr>
                </a:solidFill>
              </a:rPr>
              <a:t>Antwerpen</a:t>
            </a:r>
            <a:br>
              <a:rPr lang="" sz="3600" dirty="0">
                <a:solidFill>
                  <a:schemeClr val="tx1">
                    <a:lumMod val="65000"/>
                    <a:lumOff val="35000"/>
                  </a:schemeClr>
                </a:solidFill>
              </a:rPr>
            </a:br>
            <a:endParaRPr lang="en-US" sz="2800" dirty="0">
              <a:solidFill>
                <a:schemeClr val="tx1">
                  <a:lumMod val="65000"/>
                  <a:lumOff val="35000"/>
                </a:schemeClr>
              </a:solidFill>
            </a:endParaRPr>
          </a:p>
        </p:txBody>
      </p:sp>
      <p:pic>
        <p:nvPicPr>
          <p:cNvPr id="7" name="Afbeelding 6" descr="Afbeelding met tekst, Lettertype, schermopname, Elektrisch blauw&#10;&#10;Automatisch gegenereerde beschrijving">
            <a:extLst>
              <a:ext uri="{FF2B5EF4-FFF2-40B4-BE49-F238E27FC236}">
                <a16:creationId xmlns:a16="http://schemas.microsoft.com/office/drawing/2014/main" id="{C28360A4-4DB3-E166-CB93-F98E16DDF669}"/>
              </a:ext>
            </a:extLst>
          </p:cNvPr>
          <p:cNvPicPr>
            <a:picLocks noChangeAspect="1"/>
          </p:cNvPicPr>
          <p:nvPr/>
        </p:nvPicPr>
        <p:blipFill rotWithShape="1">
          <a:blip r:embed="rId6"/>
          <a:srcRect l="1466" t="27303" r="3994" b="17448"/>
          <a:stretch/>
        </p:blipFill>
        <p:spPr>
          <a:xfrm>
            <a:off x="311784" y="2471203"/>
            <a:ext cx="3315336" cy="342567"/>
          </a:xfrm>
          <a:prstGeom prst="rect">
            <a:avLst/>
          </a:prstGeom>
        </p:spPr>
      </p:pic>
      <p:pic>
        <p:nvPicPr>
          <p:cNvPr id="3" name="Afbeelding 2">
            <a:extLst>
              <a:ext uri="{FF2B5EF4-FFF2-40B4-BE49-F238E27FC236}">
                <a16:creationId xmlns:a16="http://schemas.microsoft.com/office/drawing/2014/main" id="{06267763-1EB2-E155-0134-2E5374D6E2AB}"/>
              </a:ext>
            </a:extLst>
          </p:cNvPr>
          <p:cNvPicPr>
            <a:picLocks noChangeAspect="1"/>
          </p:cNvPicPr>
          <p:nvPr/>
        </p:nvPicPr>
        <p:blipFill>
          <a:blip r:embed="rId7"/>
          <a:stretch>
            <a:fillRect/>
          </a:stretch>
        </p:blipFill>
        <p:spPr>
          <a:xfrm>
            <a:off x="4810245" y="2468138"/>
            <a:ext cx="469433" cy="341406"/>
          </a:xfrm>
          <a:prstGeom prst="rect">
            <a:avLst/>
          </a:prstGeom>
        </p:spPr>
      </p:pic>
      <p:pic>
        <p:nvPicPr>
          <p:cNvPr id="4" name="Afbeelding 3">
            <a:extLst>
              <a:ext uri="{FF2B5EF4-FFF2-40B4-BE49-F238E27FC236}">
                <a16:creationId xmlns:a16="http://schemas.microsoft.com/office/drawing/2014/main" id="{0A1637B8-71B0-F6C7-D748-49DA3D3ED44E}"/>
              </a:ext>
            </a:extLst>
          </p:cNvPr>
          <p:cNvPicPr>
            <a:picLocks noChangeAspect="1"/>
          </p:cNvPicPr>
          <p:nvPr/>
        </p:nvPicPr>
        <p:blipFill>
          <a:blip r:embed="rId8"/>
          <a:stretch>
            <a:fillRect/>
          </a:stretch>
        </p:blipFill>
        <p:spPr>
          <a:xfrm>
            <a:off x="3694381" y="2472364"/>
            <a:ext cx="1048603" cy="341406"/>
          </a:xfrm>
          <a:prstGeom prst="rect">
            <a:avLst/>
          </a:prstGeom>
        </p:spPr>
      </p:pic>
    </p:spTree>
    <p:extLst>
      <p:ext uri="{BB962C8B-B14F-4D97-AF65-F5344CB8AC3E}">
        <p14:creationId xmlns:p14="http://schemas.microsoft.com/office/powerpoint/2010/main" val="319059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43AC346-FD05-2214-9DBC-E879447FC41D}"/>
              </a:ext>
            </a:extLst>
          </p:cNvPr>
          <p:cNvSpPr>
            <a:spLocks noGrp="1"/>
          </p:cNvSpPr>
          <p:nvPr>
            <p:ph type="body" sz="quarter" idx="11"/>
          </p:nvPr>
        </p:nvSpPr>
        <p:spPr>
          <a:xfrm>
            <a:off x="0" y="1039361"/>
            <a:ext cx="9051753" cy="3578359"/>
          </a:xfrm>
        </p:spPr>
        <p:txBody>
          <a:bodyPr lIns="0" tIns="0" rIns="0" bIns="0" anchor="t"/>
          <a:lstStyle/>
          <a:p>
            <a:r>
              <a:rPr lang="nl-BE" sz="1800" dirty="0">
                <a:effectLst/>
                <a:latin typeface="Arial" panose="020B0604020202020204" pitchFamily="34" charset="0"/>
                <a:ea typeface="Times New Roman" panose="02020603050405020304" pitchFamily="18" charset="0"/>
              </a:rPr>
              <a:t>Zuivering en transport vragen grote </a:t>
            </a:r>
            <a:r>
              <a:rPr lang="nl-BE" sz="1800" b="1" dirty="0">
                <a:solidFill>
                  <a:srgbClr val="00B0F0"/>
                </a:solidFill>
                <a:effectLst/>
                <a:latin typeface="Arial" panose="020B0604020202020204" pitchFamily="34" charset="0"/>
                <a:ea typeface="Times New Roman" panose="02020603050405020304" pitchFamily="18" charset="0"/>
              </a:rPr>
              <a:t>investeringen</a:t>
            </a:r>
          </a:p>
          <a:p>
            <a:pPr lvl="1"/>
            <a:r>
              <a:rPr lang="nl-BE" sz="1800" dirty="0">
                <a:effectLst/>
                <a:latin typeface="Arial" panose="020B0604020202020204" pitchFamily="34" charset="0"/>
                <a:ea typeface="Times New Roman" panose="02020603050405020304" pitchFamily="18" charset="0"/>
              </a:rPr>
              <a:t>scope zuivering </a:t>
            </a:r>
            <a:r>
              <a:rPr lang="nl-BE" sz="1800" dirty="0">
                <a:latin typeface="Arial" panose="020B0604020202020204" pitchFamily="34" charset="0"/>
                <a:ea typeface="Times New Roman" panose="02020603050405020304" pitchFamily="18" charset="0"/>
              </a:rPr>
              <a:t>beperken</a:t>
            </a:r>
          </a:p>
          <a:p>
            <a:pPr lvl="2"/>
            <a:r>
              <a:rPr lang="nl-BE" sz="1800" dirty="0">
                <a:effectLst/>
                <a:latin typeface="Arial" panose="020B0604020202020204" pitchFamily="34" charset="0"/>
                <a:ea typeface="Times New Roman" panose="02020603050405020304" pitchFamily="18" charset="0"/>
              </a:rPr>
              <a:t>bronkwaliteit selecteren a.d.h.v. kwaliteitseisen gebruikers</a:t>
            </a:r>
          </a:p>
          <a:p>
            <a:pPr lvl="2"/>
            <a:r>
              <a:rPr lang="nl-BE" sz="1800" dirty="0">
                <a:effectLst/>
                <a:latin typeface="Arial" panose="020B0604020202020204" pitchFamily="34" charset="0"/>
                <a:ea typeface="Times New Roman" panose="02020603050405020304" pitchFamily="18" charset="0"/>
              </a:rPr>
              <a:t>kostprijs en ecologische voetafdruk marginaal</a:t>
            </a:r>
          </a:p>
          <a:p>
            <a:pPr lvl="3"/>
            <a:r>
              <a:rPr lang="nl-BE" sz="1600" dirty="0">
                <a:latin typeface="Arial" panose="020B0604020202020204" pitchFamily="34" charset="0"/>
                <a:ea typeface="Times New Roman" panose="02020603050405020304" pitchFamily="18" charset="0"/>
              </a:rPr>
              <a:t>v</a:t>
            </a:r>
            <a:r>
              <a:rPr lang="nl-BE" sz="1600" dirty="0">
                <a:effectLst/>
                <a:latin typeface="Arial" panose="020B0604020202020204" pitchFamily="34" charset="0"/>
                <a:ea typeface="Times New Roman" panose="02020603050405020304" pitchFamily="18" charset="0"/>
              </a:rPr>
              <a:t>erwijdering zwevende stoffen</a:t>
            </a:r>
          </a:p>
          <a:p>
            <a:pPr lvl="3"/>
            <a:r>
              <a:rPr lang="nl-BE" sz="1600" dirty="0">
                <a:effectLst/>
                <a:latin typeface="Arial" panose="020B0604020202020204" pitchFamily="34" charset="0"/>
                <a:ea typeface="Times New Roman" panose="02020603050405020304" pitchFamily="18" charset="0"/>
              </a:rPr>
              <a:t>verwijdering </a:t>
            </a:r>
            <a:r>
              <a:rPr lang="nl-BE" sz="1600" dirty="0">
                <a:latin typeface="Arial" panose="020B0604020202020204" pitchFamily="34" charset="0"/>
                <a:ea typeface="Times New Roman" panose="02020603050405020304" pitchFamily="18" charset="0"/>
              </a:rPr>
              <a:t>k</a:t>
            </a:r>
            <a:r>
              <a:rPr lang="nl-BE" sz="1600" dirty="0">
                <a:effectLst/>
                <a:latin typeface="Arial" panose="020B0604020202020204" pitchFamily="34" charset="0"/>
                <a:ea typeface="Times New Roman" panose="02020603050405020304" pitchFamily="18" charset="0"/>
              </a:rPr>
              <a:t>oolwaterstoffen (in geval van wegwater)</a:t>
            </a:r>
          </a:p>
          <a:p>
            <a:pPr lvl="1"/>
            <a:r>
              <a:rPr lang="nl-BE" sz="1800" dirty="0">
                <a:latin typeface="Arial" panose="020B0604020202020204" pitchFamily="34" charset="0"/>
                <a:ea typeface="Times New Roman" panose="02020603050405020304" pitchFamily="18" charset="0"/>
              </a:rPr>
              <a:t>transport via opportunistische tracés (verholen stad, werk-met-werk)</a:t>
            </a:r>
          </a:p>
          <a:p>
            <a:r>
              <a:rPr lang="nl-BE" sz="1800" b="1" dirty="0">
                <a:solidFill>
                  <a:srgbClr val="00B0F0"/>
                </a:solidFill>
                <a:latin typeface="Arial" panose="020B0604020202020204" pitchFamily="34" charset="0"/>
              </a:rPr>
              <a:t>PFAS</a:t>
            </a:r>
            <a:r>
              <a:rPr lang="nl-BE" sz="1800" dirty="0">
                <a:latin typeface="Arial" panose="020B0604020202020204" pitchFamily="34" charset="0"/>
              </a:rPr>
              <a:t> is een aandachtspunt</a:t>
            </a:r>
          </a:p>
          <a:p>
            <a:pPr lvl="1"/>
            <a:r>
              <a:rPr lang="nl-BE" sz="1800" dirty="0">
                <a:latin typeface="Arial"/>
                <a:ea typeface="Times New Roman" panose="02020603050405020304" pitchFamily="18" charset="0"/>
                <a:cs typeface="Arial"/>
              </a:rPr>
              <a:t>Sinds maart 2023 enkel nog bouwbedrijven niet-gezuiverd retourneren</a:t>
            </a:r>
          </a:p>
          <a:p>
            <a:pPr lvl="1"/>
            <a:r>
              <a:rPr lang="nl-BE" sz="1800" dirty="0">
                <a:latin typeface="Arial"/>
                <a:ea typeface="Times New Roman" panose="02020603050405020304" pitchFamily="18" charset="0"/>
                <a:cs typeface="Arial"/>
              </a:rPr>
              <a:t>Samen</a:t>
            </a:r>
            <a:r>
              <a:rPr lang="nl-BE" sz="1800" dirty="0">
                <a:effectLst/>
                <a:latin typeface="Arial"/>
                <a:ea typeface="Times New Roman" panose="02020603050405020304" pitchFamily="18" charset="0"/>
                <a:cs typeface="Arial"/>
              </a:rPr>
              <a:t> met de Universiteit van Antwerpen een 2 jaar durend traject </a:t>
            </a:r>
            <a:r>
              <a:rPr lang="nl-BE" sz="1800" dirty="0">
                <a:latin typeface="Arial"/>
                <a:ea typeface="Times New Roman" panose="02020603050405020304" pitchFamily="18" charset="0"/>
                <a:cs typeface="Arial"/>
              </a:rPr>
              <a:t>om haalbaarheid </a:t>
            </a:r>
            <a:r>
              <a:rPr lang="nl-BE" sz="1800" dirty="0" err="1">
                <a:effectLst/>
                <a:latin typeface="Arial"/>
                <a:ea typeface="Times New Roman" panose="02020603050405020304" pitchFamily="18" charset="0"/>
                <a:cs typeface="Arial"/>
              </a:rPr>
              <a:t>fytoremediëring</a:t>
            </a:r>
            <a:r>
              <a:rPr lang="nl-BE" sz="1800" dirty="0">
                <a:effectLst/>
                <a:latin typeface="Arial"/>
                <a:ea typeface="Times New Roman" panose="02020603050405020304" pitchFamily="18" charset="0"/>
                <a:cs typeface="Arial"/>
              </a:rPr>
              <a:t> en sorptie </a:t>
            </a:r>
            <a:r>
              <a:rPr lang="nl-BE" sz="1800" dirty="0">
                <a:latin typeface="Arial"/>
                <a:ea typeface="Times New Roman" panose="02020603050405020304" pitchFamily="18" charset="0"/>
                <a:cs typeface="Arial"/>
              </a:rPr>
              <a:t>te onderzoeken om</a:t>
            </a:r>
            <a:r>
              <a:rPr lang="nl-BE" sz="1800" dirty="0">
                <a:effectLst/>
                <a:latin typeface="Arial"/>
                <a:ea typeface="Times New Roman" panose="02020603050405020304" pitchFamily="18" charset="0"/>
                <a:cs typeface="Arial"/>
              </a:rPr>
              <a:t> PFAS uit het water te verwijderen</a:t>
            </a:r>
            <a:endParaRPr lang="nl-BE" dirty="0"/>
          </a:p>
        </p:txBody>
      </p:sp>
      <p:sp>
        <p:nvSpPr>
          <p:cNvPr id="3" name="Titel 2">
            <a:extLst>
              <a:ext uri="{FF2B5EF4-FFF2-40B4-BE49-F238E27FC236}">
                <a16:creationId xmlns:a16="http://schemas.microsoft.com/office/drawing/2014/main" id="{2C7B09E6-4DA9-6A7E-71B3-B56C3044B096}"/>
              </a:ext>
            </a:extLst>
          </p:cNvPr>
          <p:cNvSpPr>
            <a:spLocks noGrp="1"/>
          </p:cNvSpPr>
          <p:nvPr>
            <p:ph type="ctrTitle"/>
          </p:nvPr>
        </p:nvSpPr>
        <p:spPr/>
        <p:txBody>
          <a:bodyPr/>
          <a:lstStyle/>
          <a:p>
            <a:r>
              <a:rPr lang="nl-BE" dirty="0"/>
              <a:t>Circulaire waterleidingen – uitdagingen</a:t>
            </a:r>
          </a:p>
        </p:txBody>
      </p:sp>
    </p:spTree>
    <p:extLst>
      <p:ext uri="{BB962C8B-B14F-4D97-AF65-F5344CB8AC3E}">
        <p14:creationId xmlns:p14="http://schemas.microsoft.com/office/powerpoint/2010/main" val="1305150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2C4966-1F29-CF07-D835-F12FDD0C823A}"/>
              </a:ext>
            </a:extLst>
          </p:cNvPr>
          <p:cNvSpPr>
            <a:spLocks noGrp="1"/>
          </p:cNvSpPr>
          <p:nvPr>
            <p:ph type="body" sz="quarter" idx="13"/>
          </p:nvPr>
        </p:nvSpPr>
        <p:spPr>
          <a:xfrm>
            <a:off x="-3130" y="1100955"/>
            <a:ext cx="9144000" cy="3720142"/>
          </a:xfrm>
        </p:spPr>
        <p:txBody>
          <a:bodyPr lIns="91440" tIns="45720" rIns="91440" bIns="45720" anchor="t"/>
          <a:lstStyle/>
          <a:p>
            <a:r>
              <a:rPr lang="nl-BE" sz="1800" dirty="0"/>
              <a:t>Antwerpen is hydrologisch een ‘vervuilde kuip’</a:t>
            </a:r>
          </a:p>
          <a:p>
            <a:pPr lvl="1"/>
            <a:r>
              <a:rPr lang="nl-BE" sz="1800" dirty="0"/>
              <a:t>Bijna gans grondgebied toekomstige normoverschrijdingen PFAS</a:t>
            </a:r>
          </a:p>
          <a:p>
            <a:pPr lvl="1"/>
            <a:r>
              <a:rPr lang="nl-BE" sz="1800" dirty="0"/>
              <a:t>Wetgeving duwt lokaal beleid richting lozing</a:t>
            </a:r>
          </a:p>
          <a:p>
            <a:pPr lvl="2"/>
            <a:r>
              <a:rPr lang="nl-BE" sz="1800" dirty="0"/>
              <a:t>Onderste niveau ladder Lansink</a:t>
            </a:r>
          </a:p>
          <a:p>
            <a:pPr lvl="2"/>
            <a:r>
              <a:rPr lang="nl-BE" sz="1800" dirty="0"/>
              <a:t>Verspreiding &amp; verdunning PFAS over delta, Noordzeegebied &amp; rest v. Vlaanderen</a:t>
            </a:r>
          </a:p>
          <a:p>
            <a:pPr lvl="1"/>
            <a:r>
              <a:rPr lang="nl-BE" sz="1800" dirty="0"/>
              <a:t>Precedenten inbraak in bestaande omgevingsvergunningen </a:t>
            </a:r>
          </a:p>
          <a:p>
            <a:pPr lvl="2"/>
            <a:r>
              <a:rPr lang="nl-BE" sz="1800" dirty="0"/>
              <a:t>verlamming potentiële investeerders circulaire projecten</a:t>
            </a:r>
          </a:p>
          <a:p>
            <a:r>
              <a:rPr lang="nl-BE" sz="1800" dirty="0">
                <a:latin typeface="SunAntwerpen"/>
              </a:rPr>
              <a:t>Voorstel: afwijking volgens '</a:t>
            </a:r>
            <a:r>
              <a:rPr lang="nl-BE" sz="1800" i="1" dirty="0" err="1">
                <a:latin typeface="SunAntwerpen"/>
              </a:rPr>
              <a:t>standstill</a:t>
            </a:r>
            <a:r>
              <a:rPr lang="nl-BE" sz="1800" dirty="0">
                <a:latin typeface="SunAntwerpen"/>
              </a:rPr>
              <a:t>'- of ‘</a:t>
            </a:r>
            <a:r>
              <a:rPr lang="nl-BE" sz="1800" i="1" dirty="0">
                <a:latin typeface="SunAntwerpen"/>
              </a:rPr>
              <a:t>badkuip</a:t>
            </a:r>
            <a:r>
              <a:rPr lang="nl-BE" sz="1800" dirty="0">
                <a:latin typeface="SunAntwerpen"/>
              </a:rPr>
              <a:t>'-principe ?</a:t>
            </a:r>
          </a:p>
          <a:p>
            <a:pPr lvl="1"/>
            <a:r>
              <a:rPr lang="nl-NL" sz="1800" dirty="0"/>
              <a:t>impact tekort aan bodemwater kritieker dan aanwezigheid PFAS</a:t>
            </a:r>
          </a:p>
          <a:p>
            <a:pPr lvl="1"/>
            <a:r>
              <a:rPr lang="nl-NL" sz="1800" dirty="0"/>
              <a:t>vervuilde water vasthouden in grootstedelijk waterlichaam</a:t>
            </a:r>
          </a:p>
          <a:p>
            <a:pPr lvl="2"/>
            <a:r>
              <a:rPr lang="nl-NL" sz="1800" dirty="0"/>
              <a:t>geen drinkwaterbronnen</a:t>
            </a:r>
          </a:p>
          <a:p>
            <a:pPr lvl="2"/>
            <a:r>
              <a:rPr lang="nl-NL" sz="1800" dirty="0"/>
              <a:t>geen gebruik in volks- en </a:t>
            </a:r>
            <a:r>
              <a:rPr lang="nl-NL" sz="1800" dirty="0" err="1"/>
              <a:t>samentuinen</a:t>
            </a:r>
            <a:r>
              <a:rPr lang="nl-NL" sz="1800" dirty="0"/>
              <a:t>.</a:t>
            </a:r>
            <a:endParaRPr lang="nl-BE" sz="1800" dirty="0"/>
          </a:p>
          <a:p>
            <a:pPr lvl="1"/>
            <a:endParaRPr lang="nl-BE" sz="1800" dirty="0"/>
          </a:p>
          <a:p>
            <a:endParaRPr lang="nl-BE" sz="1800" dirty="0"/>
          </a:p>
        </p:txBody>
      </p:sp>
      <p:sp>
        <p:nvSpPr>
          <p:cNvPr id="4" name="Titel 3">
            <a:extLst>
              <a:ext uri="{FF2B5EF4-FFF2-40B4-BE49-F238E27FC236}">
                <a16:creationId xmlns:a16="http://schemas.microsoft.com/office/drawing/2014/main" id="{40F2ED6F-289A-0D1E-3AD5-A3B5044D9DD5}"/>
              </a:ext>
            </a:extLst>
          </p:cNvPr>
          <p:cNvSpPr>
            <a:spLocks noGrp="1"/>
          </p:cNvSpPr>
          <p:nvPr>
            <p:ph type="ctrTitle"/>
          </p:nvPr>
        </p:nvSpPr>
        <p:spPr/>
        <p:txBody>
          <a:bodyPr/>
          <a:lstStyle/>
          <a:p>
            <a:r>
              <a:rPr lang="nl-BE" dirty="0"/>
              <a:t>Discussie</a:t>
            </a:r>
          </a:p>
        </p:txBody>
      </p:sp>
    </p:spTree>
    <p:extLst>
      <p:ext uri="{BB962C8B-B14F-4D97-AF65-F5344CB8AC3E}">
        <p14:creationId xmlns:p14="http://schemas.microsoft.com/office/powerpoint/2010/main" val="1584584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6ED4DDC-07A3-14EA-7FF6-FC866CA574F4}"/>
              </a:ext>
            </a:extLst>
          </p:cNvPr>
          <p:cNvSpPr>
            <a:spLocks noGrp="1"/>
          </p:cNvSpPr>
          <p:nvPr>
            <p:ph type="ctrTitle"/>
          </p:nvPr>
        </p:nvSpPr>
        <p:spPr>
          <a:xfrm>
            <a:off x="632460" y="3802380"/>
            <a:ext cx="7365412" cy="912887"/>
          </a:xfrm>
        </p:spPr>
        <p:txBody>
          <a:bodyPr/>
          <a:lstStyle/>
          <a:p>
            <a:r>
              <a:rPr lang="nl-BE" dirty="0"/>
              <a:t>Dank voor uw aandacht!</a:t>
            </a:r>
          </a:p>
        </p:txBody>
      </p:sp>
      <p:pic>
        <p:nvPicPr>
          <p:cNvPr id="2" name="Afbeelding 1">
            <a:extLst>
              <a:ext uri="{FF2B5EF4-FFF2-40B4-BE49-F238E27FC236}">
                <a16:creationId xmlns:a16="http://schemas.microsoft.com/office/drawing/2014/main" id="{7F469103-E9C8-B0C8-37D1-EF21C8100648}"/>
              </a:ext>
            </a:extLst>
          </p:cNvPr>
          <p:cNvPicPr>
            <a:picLocks noChangeAspect="1"/>
          </p:cNvPicPr>
          <p:nvPr/>
        </p:nvPicPr>
        <p:blipFill>
          <a:blip r:embed="rId3"/>
          <a:stretch>
            <a:fillRect/>
          </a:stretch>
        </p:blipFill>
        <p:spPr>
          <a:xfrm>
            <a:off x="0" y="849"/>
            <a:ext cx="9144000" cy="3657600"/>
          </a:xfrm>
          <a:prstGeom prst="rect">
            <a:avLst/>
          </a:prstGeom>
        </p:spPr>
      </p:pic>
      <p:pic>
        <p:nvPicPr>
          <p:cNvPr id="11" name="Afbeelding 10" descr="Afbeelding met Graphics, logo, Lettertype, rood&#10;&#10;Automatisch gegenereerde beschrijving">
            <a:extLst>
              <a:ext uri="{FF2B5EF4-FFF2-40B4-BE49-F238E27FC236}">
                <a16:creationId xmlns:a16="http://schemas.microsoft.com/office/drawing/2014/main" id="{2D95AE95-0910-3668-F7B7-E587E7CB9609}"/>
              </a:ext>
            </a:extLst>
          </p:cNvPr>
          <p:cNvPicPr>
            <a:picLocks noChangeAspect="1"/>
          </p:cNvPicPr>
          <p:nvPr/>
        </p:nvPicPr>
        <p:blipFill>
          <a:blip r:embed="rId4"/>
          <a:stretch>
            <a:fillRect/>
          </a:stretch>
        </p:blipFill>
        <p:spPr>
          <a:xfrm rot="995528">
            <a:off x="7353982" y="3470908"/>
            <a:ext cx="1287780" cy="1287780"/>
          </a:xfrm>
          <a:prstGeom prst="rect">
            <a:avLst/>
          </a:prstGeom>
        </p:spPr>
      </p:pic>
    </p:spTree>
    <p:extLst>
      <p:ext uri="{BB962C8B-B14F-4D97-AF65-F5344CB8AC3E}">
        <p14:creationId xmlns:p14="http://schemas.microsoft.com/office/powerpoint/2010/main" val="104270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0EDD864-C6CF-6E47-E002-FC0B5B136D99}"/>
              </a:ext>
            </a:extLst>
          </p:cNvPr>
          <p:cNvSpPr>
            <a:spLocks noGrp="1"/>
          </p:cNvSpPr>
          <p:nvPr>
            <p:ph type="ctrTitle"/>
          </p:nvPr>
        </p:nvSpPr>
        <p:spPr/>
        <p:txBody>
          <a:bodyPr/>
          <a:lstStyle/>
          <a:p>
            <a:r>
              <a:rPr lang="nl-BE" dirty="0"/>
              <a:t>Extra slides</a:t>
            </a:r>
          </a:p>
        </p:txBody>
      </p:sp>
    </p:spTree>
    <p:extLst>
      <p:ext uri="{BB962C8B-B14F-4D97-AF65-F5344CB8AC3E}">
        <p14:creationId xmlns:p14="http://schemas.microsoft.com/office/powerpoint/2010/main" val="71553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7D707-E259-4F46-BA0D-C971D67DB651}"/>
              </a:ext>
            </a:extLst>
          </p:cNvPr>
          <p:cNvSpPr>
            <a:spLocks noGrp="1"/>
          </p:cNvSpPr>
          <p:nvPr>
            <p:ph type="body" sz="quarter" idx="11"/>
          </p:nvPr>
        </p:nvSpPr>
        <p:spPr/>
        <p:txBody>
          <a:bodyPr/>
          <a:lstStyle/>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sym typeface="Wingdings" panose="05000000000000000000" pitchFamily="2" charset="2"/>
            </a:endParaRPr>
          </a:p>
          <a:p>
            <a:pPr marL="355600" indent="-355600">
              <a:buNone/>
            </a:pPr>
            <a:endParaRPr lang="nl-BE" dirty="0">
              <a:solidFill>
                <a:schemeClr val="tx2"/>
              </a:solidFill>
            </a:endParaRPr>
          </a:p>
        </p:txBody>
      </p:sp>
      <p:sp>
        <p:nvSpPr>
          <p:cNvPr id="3" name="Title 2">
            <a:extLst>
              <a:ext uri="{FF2B5EF4-FFF2-40B4-BE49-F238E27FC236}">
                <a16:creationId xmlns:a16="http://schemas.microsoft.com/office/drawing/2014/main" id="{94B86921-C470-4E68-B18C-FCF9EBB4EDEC}"/>
              </a:ext>
            </a:extLst>
          </p:cNvPr>
          <p:cNvSpPr>
            <a:spLocks noGrp="1"/>
          </p:cNvSpPr>
          <p:nvPr>
            <p:ph type="ctrTitle"/>
          </p:nvPr>
        </p:nvSpPr>
        <p:spPr/>
        <p:txBody>
          <a:bodyPr/>
          <a:lstStyle/>
          <a:p>
            <a:r>
              <a:rPr lang="nl-BE" dirty="0"/>
              <a:t>Watervraag en - aanbod</a:t>
            </a:r>
          </a:p>
        </p:txBody>
      </p:sp>
      <p:sp>
        <p:nvSpPr>
          <p:cNvPr id="13" name="TextBox 12">
            <a:extLst>
              <a:ext uri="{FF2B5EF4-FFF2-40B4-BE49-F238E27FC236}">
                <a16:creationId xmlns:a16="http://schemas.microsoft.com/office/drawing/2014/main" id="{C5D412C3-8D77-4A93-AA9C-42F95F379B43}"/>
              </a:ext>
            </a:extLst>
          </p:cNvPr>
          <p:cNvSpPr txBox="1"/>
          <p:nvPr/>
        </p:nvSpPr>
        <p:spPr>
          <a:xfrm>
            <a:off x="5250182" y="1387617"/>
            <a:ext cx="3386112" cy="3539430"/>
          </a:xfrm>
          <a:prstGeom prst="rect">
            <a:avLst/>
          </a:prstGeom>
          <a:noFill/>
        </p:spPr>
        <p:txBody>
          <a:bodyPr wrap="square">
            <a:spAutoFit/>
          </a:bodyPr>
          <a:lstStyle/>
          <a:p>
            <a:pPr>
              <a:buNone/>
            </a:pPr>
            <a:r>
              <a:rPr lang="nl-BE" sz="1600" b="1" dirty="0">
                <a:solidFill>
                  <a:schemeClr val="tx2"/>
                </a:solidFill>
                <a:sym typeface="Wingdings" panose="05000000000000000000" pitchFamily="2" charset="2"/>
              </a:rPr>
              <a:t>Dakwater</a:t>
            </a:r>
            <a:endParaRPr lang="nl-BE" sz="1600" dirty="0">
              <a:solidFill>
                <a:schemeClr val="tx2"/>
              </a:solidFill>
              <a:sym typeface="Wingdings" panose="05000000000000000000" pitchFamily="2" charset="2"/>
            </a:endParaRPr>
          </a:p>
          <a:p>
            <a:pPr>
              <a:buNone/>
            </a:pPr>
            <a:r>
              <a:rPr lang="nl-BE" sz="1600" dirty="0">
                <a:solidFill>
                  <a:schemeClr val="tx2"/>
                </a:solidFill>
                <a:sym typeface="Wingdings" panose="05000000000000000000" pitchFamily="2" charset="2"/>
              </a:rPr>
              <a:t> 13,5 miljoen m³ / jaar</a:t>
            </a:r>
            <a:br>
              <a:rPr lang="nl-BE" sz="1600" dirty="0">
                <a:solidFill>
                  <a:schemeClr val="tx2"/>
                </a:solidFill>
                <a:sym typeface="Wingdings" panose="05000000000000000000" pitchFamily="2" charset="2"/>
              </a:rPr>
            </a:b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Wegwater</a:t>
            </a:r>
            <a:r>
              <a:rPr lang="nl-BE" sz="1600" dirty="0">
                <a:solidFill>
                  <a:schemeClr val="tx2"/>
                </a:solidFill>
                <a:sym typeface="Wingdings" panose="05000000000000000000" pitchFamily="2" charset="2"/>
              </a:rPr>
              <a:t> </a:t>
            </a:r>
          </a:p>
          <a:p>
            <a:pPr>
              <a:buNone/>
            </a:pPr>
            <a:r>
              <a:rPr lang="nl-BE" sz="1600" dirty="0">
                <a:solidFill>
                  <a:schemeClr val="tx2"/>
                </a:solidFill>
                <a:sym typeface="Wingdings" panose="05000000000000000000" pitchFamily="2" charset="2"/>
              </a:rPr>
              <a:t>11,8 miljoen m³ / jaar</a:t>
            </a:r>
          </a:p>
          <a:p>
            <a:pPr>
              <a:buNone/>
            </a:pP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Bemalingen Ring</a:t>
            </a:r>
          </a:p>
          <a:p>
            <a:pPr>
              <a:buNone/>
            </a:pPr>
            <a:r>
              <a:rPr lang="nl-BE" sz="1600" dirty="0">
                <a:solidFill>
                  <a:schemeClr val="tx2"/>
                </a:solidFill>
                <a:sym typeface="Wingdings" panose="05000000000000000000" pitchFamily="2" charset="2"/>
              </a:rPr>
              <a:t>4 miljoen m³/jaar</a:t>
            </a:r>
          </a:p>
          <a:p>
            <a:pPr>
              <a:buNone/>
            </a:pP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Afvalwater RWZI’s</a:t>
            </a:r>
          </a:p>
          <a:p>
            <a:pPr>
              <a:buNone/>
            </a:pPr>
            <a:r>
              <a:rPr lang="nl-BE" sz="1600" dirty="0">
                <a:solidFill>
                  <a:schemeClr val="tx2"/>
                </a:solidFill>
                <a:sym typeface="Wingdings" panose="05000000000000000000" pitchFamily="2" charset="2"/>
              </a:rPr>
              <a:t>20 miljoen m³/jaar</a:t>
            </a:r>
          </a:p>
          <a:p>
            <a:pPr>
              <a:buNone/>
            </a:pP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Restdebieten op Schijn en Zilverbeek</a:t>
            </a:r>
          </a:p>
          <a:p>
            <a:pPr>
              <a:buNone/>
            </a:pPr>
            <a:r>
              <a:rPr lang="nl-BE" sz="1600" dirty="0">
                <a:solidFill>
                  <a:schemeClr val="tx2"/>
                </a:solidFill>
                <a:sym typeface="Wingdings" panose="05000000000000000000" pitchFamily="2" charset="2"/>
              </a:rPr>
              <a:t>3 miljoen m³/jaar</a:t>
            </a:r>
          </a:p>
        </p:txBody>
      </p:sp>
      <p:sp>
        <p:nvSpPr>
          <p:cNvPr id="6" name="TextBox 5">
            <a:extLst>
              <a:ext uri="{FF2B5EF4-FFF2-40B4-BE49-F238E27FC236}">
                <a16:creationId xmlns:a16="http://schemas.microsoft.com/office/drawing/2014/main" id="{6AF8868D-6420-FBC9-3A4B-F2B94B2890A9}"/>
              </a:ext>
            </a:extLst>
          </p:cNvPr>
          <p:cNvSpPr txBox="1"/>
          <p:nvPr/>
        </p:nvSpPr>
        <p:spPr>
          <a:xfrm>
            <a:off x="186968" y="1521310"/>
            <a:ext cx="4457700" cy="2616101"/>
          </a:xfrm>
          <a:prstGeom prst="rect">
            <a:avLst/>
          </a:prstGeom>
          <a:noFill/>
        </p:spPr>
        <p:txBody>
          <a:bodyPr wrap="square">
            <a:spAutoFit/>
          </a:bodyPr>
          <a:lstStyle/>
          <a:p>
            <a:pPr>
              <a:buNone/>
            </a:pPr>
            <a:r>
              <a:rPr lang="nl-BE" sz="1600" b="1" dirty="0">
                <a:solidFill>
                  <a:schemeClr val="tx2"/>
                </a:solidFill>
                <a:sym typeface="Wingdings" panose="05000000000000000000" pitchFamily="2" charset="2"/>
              </a:rPr>
              <a:t>Potentie aan vraag naar 2</a:t>
            </a:r>
            <a:r>
              <a:rPr lang="nl-BE" sz="1600" b="1" baseline="30000" dirty="0">
                <a:solidFill>
                  <a:schemeClr val="tx2"/>
                </a:solidFill>
                <a:sym typeface="Wingdings" panose="05000000000000000000" pitchFamily="2" charset="2"/>
              </a:rPr>
              <a:t>de</a:t>
            </a:r>
            <a:r>
              <a:rPr lang="nl-BE" sz="1600" b="1" dirty="0">
                <a:solidFill>
                  <a:schemeClr val="tx2"/>
                </a:solidFill>
                <a:sym typeface="Wingdings" panose="05000000000000000000" pitchFamily="2" charset="2"/>
              </a:rPr>
              <a:t> circuitwater (WC’s en wasmachine </a:t>
            </a:r>
          </a:p>
          <a:p>
            <a:pPr>
              <a:buNone/>
            </a:pPr>
            <a:r>
              <a:rPr lang="nl-BE" sz="1600" dirty="0">
                <a:solidFill>
                  <a:schemeClr val="tx2"/>
                </a:solidFill>
                <a:sym typeface="Wingdings" panose="05000000000000000000" pitchFamily="2" charset="2"/>
              </a:rPr>
              <a:t> 12 miljoen m³ / jaar </a:t>
            </a:r>
          </a:p>
          <a:p>
            <a:pPr>
              <a:buNone/>
            </a:pP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strategisch beregenen van gebruiksgroen o.a. in de publieke ruimte </a:t>
            </a:r>
          </a:p>
          <a:p>
            <a:pPr>
              <a:buNone/>
            </a:pPr>
            <a:r>
              <a:rPr lang="nl-BE" sz="1600" dirty="0">
                <a:solidFill>
                  <a:schemeClr val="tx2"/>
                </a:solidFill>
                <a:sym typeface="Wingdings" panose="05000000000000000000" pitchFamily="2" charset="2"/>
              </a:rPr>
              <a:t>1,2 miljoen m³/jaar</a:t>
            </a:r>
          </a:p>
          <a:p>
            <a:pPr>
              <a:buNone/>
            </a:pPr>
            <a:endParaRPr lang="nl-BE" sz="1600" dirty="0">
              <a:solidFill>
                <a:schemeClr val="tx2"/>
              </a:solidFill>
              <a:sym typeface="Wingdings" panose="05000000000000000000" pitchFamily="2" charset="2"/>
            </a:endParaRPr>
          </a:p>
          <a:p>
            <a:pPr>
              <a:buNone/>
            </a:pPr>
            <a:r>
              <a:rPr lang="nl-BE" sz="1600" b="1" dirty="0">
                <a:solidFill>
                  <a:schemeClr val="tx2"/>
                </a:solidFill>
                <a:sym typeface="Wingdings" panose="05000000000000000000" pitchFamily="2" charset="2"/>
              </a:rPr>
              <a:t>Aanvullen van belangrijkste vijvers</a:t>
            </a:r>
          </a:p>
          <a:p>
            <a:pPr>
              <a:buNone/>
            </a:pPr>
            <a:r>
              <a:rPr lang="nl-BE" sz="1600" dirty="0">
                <a:solidFill>
                  <a:schemeClr val="tx2"/>
                </a:solidFill>
                <a:sym typeface="Wingdings" panose="05000000000000000000" pitchFamily="2" charset="2"/>
              </a:rPr>
              <a:t>4,5 miljoen m³/jaar</a:t>
            </a:r>
          </a:p>
        </p:txBody>
      </p:sp>
      <p:cxnSp>
        <p:nvCxnSpPr>
          <p:cNvPr id="8" name="Straight Connector 7">
            <a:extLst>
              <a:ext uri="{FF2B5EF4-FFF2-40B4-BE49-F238E27FC236}">
                <a16:creationId xmlns:a16="http://schemas.microsoft.com/office/drawing/2014/main" id="{62C41C26-AA23-390F-EF46-A484A22763A1}"/>
              </a:ext>
            </a:extLst>
          </p:cNvPr>
          <p:cNvCxnSpPr/>
          <p:nvPr/>
        </p:nvCxnSpPr>
        <p:spPr>
          <a:xfrm>
            <a:off x="4701540" y="946256"/>
            <a:ext cx="0" cy="41041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12D6F-90B2-7933-D48E-8D20BBFD35CE}"/>
              </a:ext>
            </a:extLst>
          </p:cNvPr>
          <p:cNvSpPr txBox="1"/>
          <p:nvPr/>
        </p:nvSpPr>
        <p:spPr>
          <a:xfrm>
            <a:off x="1830705" y="1049117"/>
            <a:ext cx="1323975" cy="400110"/>
          </a:xfrm>
          <a:prstGeom prst="rect">
            <a:avLst/>
          </a:prstGeom>
          <a:noFill/>
        </p:spPr>
        <p:txBody>
          <a:bodyPr wrap="square">
            <a:spAutoFit/>
          </a:bodyPr>
          <a:lstStyle/>
          <a:p>
            <a:r>
              <a:rPr lang="nl-BE" sz="2000" b="1" u="sng" dirty="0">
                <a:solidFill>
                  <a:schemeClr val="tx2"/>
                </a:solidFill>
                <a:sym typeface="Wingdings" panose="05000000000000000000" pitchFamily="2" charset="2"/>
              </a:rPr>
              <a:t>VRAAG</a:t>
            </a:r>
            <a:endParaRPr lang="nl-BE" sz="2000" u="sng" dirty="0"/>
          </a:p>
        </p:txBody>
      </p:sp>
      <p:sp>
        <p:nvSpPr>
          <p:cNvPr id="11" name="TextBox 10">
            <a:extLst>
              <a:ext uri="{FF2B5EF4-FFF2-40B4-BE49-F238E27FC236}">
                <a16:creationId xmlns:a16="http://schemas.microsoft.com/office/drawing/2014/main" id="{3AE17E0B-4445-6ABE-11F8-62E4962E5050}"/>
              </a:ext>
            </a:extLst>
          </p:cNvPr>
          <p:cNvSpPr txBox="1"/>
          <p:nvPr/>
        </p:nvSpPr>
        <p:spPr>
          <a:xfrm>
            <a:off x="6082665" y="987507"/>
            <a:ext cx="1323975" cy="400110"/>
          </a:xfrm>
          <a:prstGeom prst="rect">
            <a:avLst/>
          </a:prstGeom>
          <a:noFill/>
        </p:spPr>
        <p:txBody>
          <a:bodyPr wrap="square">
            <a:spAutoFit/>
          </a:bodyPr>
          <a:lstStyle/>
          <a:p>
            <a:r>
              <a:rPr lang="nl-BE" sz="2000" b="1" u="sng" dirty="0">
                <a:solidFill>
                  <a:schemeClr val="tx2"/>
                </a:solidFill>
                <a:sym typeface="Wingdings" panose="05000000000000000000" pitchFamily="2" charset="2"/>
              </a:rPr>
              <a:t>AANBOD</a:t>
            </a:r>
            <a:endParaRPr lang="nl-BE" sz="2000" u="sng" dirty="0"/>
          </a:p>
        </p:txBody>
      </p:sp>
    </p:spTree>
    <p:extLst>
      <p:ext uri="{BB962C8B-B14F-4D97-AF65-F5344CB8AC3E}">
        <p14:creationId xmlns:p14="http://schemas.microsoft.com/office/powerpoint/2010/main" val="422648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DA875D-5332-58FF-9EA2-785414E2506B}"/>
              </a:ext>
            </a:extLst>
          </p:cNvPr>
          <p:cNvSpPr>
            <a:spLocks noGrp="1"/>
          </p:cNvSpPr>
          <p:nvPr>
            <p:ph type="ctrTitle"/>
          </p:nvPr>
        </p:nvSpPr>
        <p:spPr/>
        <p:txBody>
          <a:bodyPr/>
          <a:lstStyle/>
          <a:p>
            <a:r>
              <a:rPr lang="nl-BE" dirty="0"/>
              <a:t>Circulaire waterleiding Zuid</a:t>
            </a:r>
          </a:p>
        </p:txBody>
      </p:sp>
      <p:pic>
        <p:nvPicPr>
          <p:cNvPr id="6" name="Picture 5">
            <a:extLst>
              <a:ext uri="{FF2B5EF4-FFF2-40B4-BE49-F238E27FC236}">
                <a16:creationId xmlns:a16="http://schemas.microsoft.com/office/drawing/2014/main" id="{AC4619C0-21A0-4C16-2C21-427EBC9E930E}"/>
              </a:ext>
            </a:extLst>
          </p:cNvPr>
          <p:cNvPicPr>
            <a:picLocks noChangeAspect="1"/>
          </p:cNvPicPr>
          <p:nvPr/>
        </p:nvPicPr>
        <p:blipFill>
          <a:blip r:embed="rId3"/>
          <a:stretch>
            <a:fillRect/>
          </a:stretch>
        </p:blipFill>
        <p:spPr>
          <a:xfrm>
            <a:off x="145336" y="969171"/>
            <a:ext cx="7360920" cy="4048750"/>
          </a:xfrm>
          <a:prstGeom prst="rect">
            <a:avLst/>
          </a:prstGeom>
          <a:ln w="19050">
            <a:solidFill>
              <a:schemeClr val="accent1"/>
            </a:solidFill>
          </a:ln>
        </p:spPr>
      </p:pic>
      <p:sp>
        <p:nvSpPr>
          <p:cNvPr id="7" name="Tijdelijke aanduiding voor tekst 1">
            <a:extLst>
              <a:ext uri="{FF2B5EF4-FFF2-40B4-BE49-F238E27FC236}">
                <a16:creationId xmlns:a16="http://schemas.microsoft.com/office/drawing/2014/main" id="{0B04CB0A-916E-4CDD-14D2-D13FB8BF6C33}"/>
              </a:ext>
            </a:extLst>
          </p:cNvPr>
          <p:cNvSpPr txBox="1">
            <a:spLocks/>
          </p:cNvSpPr>
          <p:nvPr/>
        </p:nvSpPr>
        <p:spPr>
          <a:xfrm>
            <a:off x="7620000" y="1103746"/>
            <a:ext cx="1431754" cy="4048750"/>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SunAntwerpen" charset="0"/>
                <a:ea typeface="SunAntwerpen" charset="0"/>
                <a:cs typeface="SunAntwerpen"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BE" sz="1800" b="1" dirty="0">
                <a:solidFill>
                  <a:srgbClr val="00B0F0"/>
                </a:solidFill>
              </a:rPr>
              <a:t>Zuivering</a:t>
            </a:r>
            <a:r>
              <a:rPr lang="nl-BE" sz="1800" dirty="0"/>
              <a:t> in pomppark Zuid</a:t>
            </a:r>
          </a:p>
          <a:p>
            <a:pPr marL="0" indent="0">
              <a:buNone/>
            </a:pPr>
            <a:r>
              <a:rPr lang="nl-BE" sz="1800" b="1" dirty="0">
                <a:solidFill>
                  <a:srgbClr val="00B0F0"/>
                </a:solidFill>
              </a:rPr>
              <a:t>Status: </a:t>
            </a:r>
            <a:r>
              <a:rPr lang="nl-BE" sz="1800" dirty="0"/>
              <a:t>Geïntegreerd in detail ontwerp pomppark Zuid</a:t>
            </a:r>
          </a:p>
        </p:txBody>
      </p:sp>
    </p:spTree>
    <p:extLst>
      <p:ext uri="{BB962C8B-B14F-4D97-AF65-F5344CB8AC3E}">
        <p14:creationId xmlns:p14="http://schemas.microsoft.com/office/powerpoint/2010/main" val="316733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4354" y="215712"/>
            <a:ext cx="7899780" cy="643888"/>
          </a:xfrm>
        </p:spPr>
        <p:txBody>
          <a:bodyPr/>
          <a:lstStyle/>
          <a:p>
            <a:r>
              <a:rPr lang="" dirty="0"/>
              <a:t>Impact lage grondwaterstanden</a:t>
            </a:r>
            <a:endParaRPr lang="nl-BE" dirty="0"/>
          </a:p>
        </p:txBody>
      </p:sp>
      <p:sp>
        <p:nvSpPr>
          <p:cNvPr id="4" name="Text Placeholder 5"/>
          <p:cNvSpPr>
            <a:spLocks noGrp="1"/>
          </p:cNvSpPr>
          <p:nvPr>
            <p:ph type="body" sz="quarter" idx="11"/>
          </p:nvPr>
        </p:nvSpPr>
        <p:spPr>
          <a:xfrm>
            <a:off x="1299426" y="1070397"/>
            <a:ext cx="2035965" cy="354543"/>
          </a:xfrm>
        </p:spPr>
        <p:txBody>
          <a:bodyPr/>
          <a:lstStyle/>
          <a:p>
            <a:pPr marL="0" indent="0" algn="ctr">
              <a:buNone/>
            </a:pPr>
            <a:r>
              <a:rPr lang="" sz="1800"/>
              <a:t>Risico </a:t>
            </a:r>
            <a:r>
              <a:rPr lang="" sz="1800" dirty="0"/>
              <a:t>op zoutintrusie</a:t>
            </a:r>
            <a:endParaRPr lang="en-GB" sz="1800" dirty="0"/>
          </a:p>
        </p:txBody>
      </p:sp>
      <p:sp>
        <p:nvSpPr>
          <p:cNvPr id="8" name="Text Placeholder 5"/>
          <p:cNvSpPr txBox="1">
            <a:spLocks/>
          </p:cNvSpPr>
          <p:nvPr/>
        </p:nvSpPr>
        <p:spPr>
          <a:xfrm>
            <a:off x="1455275" y="3217983"/>
            <a:ext cx="2456093" cy="334416"/>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SunAntwerpen" charset="0"/>
                <a:ea typeface="SunAntwerpen" charset="0"/>
                <a:cs typeface="SunAntwerpen"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 sz="1800" dirty="0"/>
              <a:t>Lage vijverpeilen</a:t>
            </a:r>
            <a:endParaRPr lang="en-GB" sz="1800" dirty="0"/>
          </a:p>
        </p:txBody>
      </p:sp>
      <p:sp>
        <p:nvSpPr>
          <p:cNvPr id="9" name="Text Placeholder 5"/>
          <p:cNvSpPr txBox="1">
            <a:spLocks/>
          </p:cNvSpPr>
          <p:nvPr/>
        </p:nvSpPr>
        <p:spPr>
          <a:xfrm>
            <a:off x="6320484" y="1056728"/>
            <a:ext cx="1895122" cy="736423"/>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SunAntwerpen" charset="0"/>
                <a:ea typeface="SunAntwerpen" charset="0"/>
                <a:cs typeface="SunAntwerpen"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BE" sz="1800" dirty="0"/>
              <a:t>G</a:t>
            </a:r>
            <a:r>
              <a:rPr lang="" sz="1800"/>
              <a:t>ezondheid stadsgroen en natuurgebieden</a:t>
            </a:r>
            <a:endParaRPr lang="en-GB" sz="1800"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7822" y="1806819"/>
            <a:ext cx="2249898" cy="3179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033" y="3563666"/>
            <a:ext cx="1954286" cy="136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4FAA30BE-02AE-4CEE-89CB-52A1951E18AE" descr="4FAA30BE-02AE-4CEE-89CB-52A1951E18A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33741" y="3554520"/>
            <a:ext cx="2189815" cy="136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033" y="1354814"/>
            <a:ext cx="4208579" cy="176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33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0107" y="841412"/>
            <a:ext cx="5677897" cy="4174924"/>
          </a:xfrm>
          <a:prstGeom prst="rect">
            <a:avLst/>
          </a:prstGeom>
        </p:spPr>
      </p:pic>
      <p:sp>
        <p:nvSpPr>
          <p:cNvPr id="2" name="Text Placeholder 1"/>
          <p:cNvSpPr>
            <a:spLocks noGrp="1"/>
          </p:cNvSpPr>
          <p:nvPr>
            <p:ph type="body" sz="quarter" idx="11"/>
          </p:nvPr>
        </p:nvSpPr>
        <p:spPr>
          <a:xfrm>
            <a:off x="92246" y="2705583"/>
            <a:ext cx="1943031" cy="985782"/>
          </a:xfrm>
        </p:spPr>
        <p:txBody>
          <a:bodyPr/>
          <a:lstStyle/>
          <a:p>
            <a:pPr marL="0" indent="0">
              <a:buNone/>
            </a:pPr>
            <a:r>
              <a:rPr lang="" sz="1400"/>
              <a:t>Door polderconstructie Oosterweel zal ook grondwaterdebiet in het noorden verdwijnen.</a:t>
            </a:r>
            <a:endParaRPr lang="nl-BE" sz="1400" dirty="0"/>
          </a:p>
        </p:txBody>
      </p:sp>
      <p:sp>
        <p:nvSpPr>
          <p:cNvPr id="3" name="Title 2"/>
          <p:cNvSpPr>
            <a:spLocks noGrp="1"/>
          </p:cNvSpPr>
          <p:nvPr>
            <p:ph type="ctrTitle"/>
          </p:nvPr>
        </p:nvSpPr>
        <p:spPr/>
        <p:txBody>
          <a:bodyPr/>
          <a:lstStyle/>
          <a:p>
            <a:r>
              <a:rPr lang=""/>
              <a:t>Huidige grondwaterstroom in m³/dag</a:t>
            </a:r>
            <a:endParaRPr lang="nl-BE" dirty="0"/>
          </a:p>
        </p:txBody>
      </p:sp>
      <p:sp>
        <p:nvSpPr>
          <p:cNvPr id="5" name="Right Arrow 4"/>
          <p:cNvSpPr/>
          <p:nvPr/>
        </p:nvSpPr>
        <p:spPr>
          <a:xfrm rot="1709424" flipH="1">
            <a:off x="4162492" y="1821947"/>
            <a:ext cx="720000" cy="360000"/>
          </a:xfrm>
          <a:prstGeom prst="rightArrow">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nl-BE" sz="1200" dirty="0"/>
              <a:t>-</a:t>
            </a:r>
            <a:r>
              <a:rPr lang="" sz="1200"/>
              <a:t> 50</a:t>
            </a:r>
            <a:endParaRPr lang="en-GB" sz="1200" dirty="0"/>
          </a:p>
        </p:txBody>
      </p:sp>
      <p:sp>
        <p:nvSpPr>
          <p:cNvPr id="6" name="Right Arrow 5"/>
          <p:cNvSpPr/>
          <p:nvPr/>
        </p:nvSpPr>
        <p:spPr>
          <a:xfrm rot="18699078" flipH="1">
            <a:off x="3022653" y="3122744"/>
            <a:ext cx="720000" cy="360000"/>
          </a:xfrm>
          <a:prstGeom prst="rightArrow">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nl-BE" sz="1200" dirty="0"/>
              <a:t>- 4</a:t>
            </a:r>
            <a:r>
              <a:rPr lang="" sz="1200"/>
              <a:t>00</a:t>
            </a:r>
            <a:endParaRPr lang="en-GB" sz="1200" dirty="0"/>
          </a:p>
        </p:txBody>
      </p:sp>
      <p:sp>
        <p:nvSpPr>
          <p:cNvPr id="7" name="Right Arrow 6"/>
          <p:cNvSpPr/>
          <p:nvPr/>
        </p:nvSpPr>
        <p:spPr>
          <a:xfrm rot="2231343">
            <a:off x="5596494" y="2258774"/>
            <a:ext cx="720000" cy="360000"/>
          </a:xfrm>
          <a:prstGeom prst="rightArrow">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 sz="1200"/>
              <a:t>-</a:t>
            </a:r>
            <a:r>
              <a:rPr lang="nl-BE" sz="1200" dirty="0"/>
              <a:t>2</a:t>
            </a:r>
            <a:r>
              <a:rPr lang="" sz="1200"/>
              <a:t> </a:t>
            </a:r>
            <a:r>
              <a:rPr lang="" sz="1200" dirty="0"/>
              <a:t>0</a:t>
            </a:r>
            <a:r>
              <a:rPr lang="nl-BE" sz="1200" dirty="0"/>
              <a:t>00</a:t>
            </a:r>
            <a:endParaRPr lang="en-GB" sz="1200" dirty="0"/>
          </a:p>
        </p:txBody>
      </p:sp>
      <p:sp>
        <p:nvSpPr>
          <p:cNvPr id="8" name="Right Arrow 7"/>
          <p:cNvSpPr/>
          <p:nvPr/>
        </p:nvSpPr>
        <p:spPr>
          <a:xfrm rot="17786567" flipH="1">
            <a:off x="5670610" y="1294086"/>
            <a:ext cx="720000" cy="360000"/>
          </a:xfrm>
          <a:prstGeom prst="rightArrow">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 sz="1200"/>
              <a:t>+</a:t>
            </a:r>
            <a:r>
              <a:rPr lang="nl-BE" sz="1200" dirty="0"/>
              <a:t>1</a:t>
            </a:r>
            <a:r>
              <a:rPr lang="" sz="1200" dirty="0"/>
              <a:t> 100</a:t>
            </a:r>
            <a:endParaRPr lang="en-GB" sz="1200" dirty="0"/>
          </a:p>
        </p:txBody>
      </p:sp>
      <p:sp>
        <p:nvSpPr>
          <p:cNvPr id="9" name="Rectangle 8"/>
          <p:cNvSpPr/>
          <p:nvPr/>
        </p:nvSpPr>
        <p:spPr>
          <a:xfrm>
            <a:off x="3939881" y="2645354"/>
            <a:ext cx="1800000" cy="360000"/>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nl-BE" sz="1200" dirty="0"/>
              <a:t>R</a:t>
            </a:r>
            <a:r>
              <a:rPr lang="" sz="1200"/>
              <a:t>egen +</a:t>
            </a:r>
            <a:r>
              <a:rPr lang="nl-BE" sz="1200" dirty="0"/>
              <a:t> 3</a:t>
            </a:r>
            <a:r>
              <a:rPr lang="" sz="1200"/>
              <a:t> </a:t>
            </a:r>
            <a:r>
              <a:rPr lang="nl-BE" sz="1200" dirty="0"/>
              <a:t>300</a:t>
            </a:r>
            <a:endParaRPr lang="" sz="1200"/>
          </a:p>
        </p:txBody>
      </p:sp>
      <p:sp>
        <p:nvSpPr>
          <p:cNvPr id="10" name="Rectangle 9"/>
          <p:cNvSpPr/>
          <p:nvPr/>
        </p:nvSpPr>
        <p:spPr>
          <a:xfrm>
            <a:off x="3939881" y="3069699"/>
            <a:ext cx="1800000" cy="360000"/>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 sz="1200"/>
              <a:t>naar riolering</a:t>
            </a:r>
            <a:r>
              <a:rPr lang="nl-BE" sz="1200" dirty="0"/>
              <a:t>: - </a:t>
            </a:r>
            <a:r>
              <a:rPr lang="" sz="1200"/>
              <a:t>2 000</a:t>
            </a:r>
            <a:endParaRPr lang="en-GB" sz="1200" dirty="0"/>
          </a:p>
        </p:txBody>
      </p:sp>
      <p:sp>
        <p:nvSpPr>
          <p:cNvPr id="12" name="Right Arrow 11"/>
          <p:cNvSpPr/>
          <p:nvPr/>
        </p:nvSpPr>
        <p:spPr>
          <a:xfrm rot="18699078">
            <a:off x="2369849" y="3899985"/>
            <a:ext cx="720000" cy="360000"/>
          </a:xfrm>
          <a:prstGeom prst="rightArrow">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 sz="1200"/>
              <a:t>-</a:t>
            </a:r>
            <a:r>
              <a:rPr lang="nl-BE" sz="1200" dirty="0"/>
              <a:t>28</a:t>
            </a:r>
            <a:r>
              <a:rPr lang="" sz="1200"/>
              <a:t>00</a:t>
            </a:r>
            <a:endParaRPr lang="en-GB" sz="1200" dirty="0"/>
          </a:p>
        </p:txBody>
      </p:sp>
      <p:sp>
        <p:nvSpPr>
          <p:cNvPr id="13" name="Right Arrow 12"/>
          <p:cNvSpPr/>
          <p:nvPr/>
        </p:nvSpPr>
        <p:spPr>
          <a:xfrm rot="1814670" flipH="1">
            <a:off x="6708287" y="2982182"/>
            <a:ext cx="720000" cy="360000"/>
          </a:xfrm>
          <a:prstGeom prst="rightArrow">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 sz="1200"/>
              <a:t>-</a:t>
            </a:r>
            <a:r>
              <a:rPr lang="nl-BE" sz="1200" dirty="0"/>
              <a:t>5</a:t>
            </a:r>
            <a:r>
              <a:rPr lang="" sz="1200"/>
              <a:t> </a:t>
            </a:r>
            <a:r>
              <a:rPr lang="nl-BE" sz="1200" dirty="0"/>
              <a:t>400</a:t>
            </a:r>
            <a:endParaRPr lang="en-GB" sz="1200" dirty="0"/>
          </a:p>
        </p:txBody>
      </p:sp>
      <p:cxnSp>
        <p:nvCxnSpPr>
          <p:cNvPr id="16" name="Straight Connector 15"/>
          <p:cNvCxnSpPr/>
          <p:nvPr/>
        </p:nvCxnSpPr>
        <p:spPr>
          <a:xfrm>
            <a:off x="6246227" y="2142260"/>
            <a:ext cx="1725847" cy="758582"/>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0610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6FF9C5D4-317E-3CB6-2CF0-D509C1A08FF6}"/>
              </a:ext>
            </a:extLst>
          </p:cNvPr>
          <p:cNvSpPr>
            <a:spLocks noGrp="1"/>
          </p:cNvSpPr>
          <p:nvPr>
            <p:ph type="body" sz="quarter" idx="11"/>
          </p:nvPr>
        </p:nvSpPr>
        <p:spPr/>
        <p:txBody>
          <a:bodyPr/>
          <a:lstStyle/>
          <a:p>
            <a:endParaRPr lang="nl-BE" b="1" dirty="0">
              <a:solidFill>
                <a:srgbClr val="0070C0"/>
              </a:solidFill>
            </a:endParaRPr>
          </a:p>
          <a:p>
            <a:pPr marL="0" indent="0">
              <a:buNone/>
            </a:pPr>
            <a:r>
              <a:rPr lang="nl-BE" b="1" dirty="0">
                <a:solidFill>
                  <a:srgbClr val="0070C0"/>
                </a:solidFill>
              </a:rPr>
              <a:t>Aanbod secundaire waterbronnen 3x groter dan potentiële vraag!</a:t>
            </a:r>
          </a:p>
          <a:p>
            <a:pPr marL="0" indent="0">
              <a:buNone/>
            </a:pPr>
            <a:endParaRPr lang="nl-BE" b="1" dirty="0">
              <a:solidFill>
                <a:srgbClr val="0070C0"/>
              </a:solidFill>
            </a:endParaRPr>
          </a:p>
          <a:p>
            <a:r>
              <a:rPr lang="nl-BE" b="1" dirty="0">
                <a:solidFill>
                  <a:srgbClr val="0070C0"/>
                </a:solidFill>
              </a:rPr>
              <a:t>Spoor 1: Hergebruik van hemelwater</a:t>
            </a:r>
          </a:p>
          <a:p>
            <a:pPr lvl="1"/>
            <a:r>
              <a:rPr lang="nl-BE" dirty="0"/>
              <a:t>Ontharding</a:t>
            </a:r>
          </a:p>
          <a:p>
            <a:pPr lvl="1"/>
            <a:r>
              <a:rPr lang="nl-BE" dirty="0"/>
              <a:t>Individuele hemelwaterputten </a:t>
            </a:r>
          </a:p>
          <a:p>
            <a:pPr lvl="1"/>
            <a:r>
              <a:rPr lang="nl-BE" dirty="0"/>
              <a:t>Collectieve hemelwaterputten</a:t>
            </a:r>
          </a:p>
          <a:p>
            <a:pPr lvl="1"/>
            <a:endParaRPr lang="nl-BE" dirty="0"/>
          </a:p>
          <a:p>
            <a:r>
              <a:rPr lang="nl-BE" b="1" dirty="0">
                <a:solidFill>
                  <a:srgbClr val="0070C0"/>
                </a:solidFill>
              </a:rPr>
              <a:t>Spoor 2: Circulaire waternetwerk</a:t>
            </a:r>
          </a:p>
          <a:p>
            <a:pPr lvl="1"/>
            <a:r>
              <a:rPr lang="nl-BE" dirty="0"/>
              <a:t>Aanspreken van permanente ‘laagwaardige’ bronnen</a:t>
            </a:r>
          </a:p>
        </p:txBody>
      </p:sp>
      <p:sp>
        <p:nvSpPr>
          <p:cNvPr id="4" name="Titel 3">
            <a:extLst>
              <a:ext uri="{FF2B5EF4-FFF2-40B4-BE49-F238E27FC236}">
                <a16:creationId xmlns:a16="http://schemas.microsoft.com/office/drawing/2014/main" id="{8677C1C8-FA0B-61B9-2490-8344CFB63AC9}"/>
              </a:ext>
            </a:extLst>
          </p:cNvPr>
          <p:cNvSpPr>
            <a:spLocks noGrp="1"/>
          </p:cNvSpPr>
          <p:nvPr>
            <p:ph type="ctrTitle"/>
          </p:nvPr>
        </p:nvSpPr>
        <p:spPr/>
        <p:txBody>
          <a:bodyPr/>
          <a:lstStyle/>
          <a:p>
            <a:r>
              <a:rPr lang="nl-BE" dirty="0"/>
              <a:t>Visie circulair water – Klimaatplan 2030</a:t>
            </a:r>
          </a:p>
        </p:txBody>
      </p:sp>
    </p:spTree>
    <p:extLst>
      <p:ext uri="{BB962C8B-B14F-4D97-AF65-F5344CB8AC3E}">
        <p14:creationId xmlns:p14="http://schemas.microsoft.com/office/powerpoint/2010/main" val="188071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9212" y="59267"/>
            <a:ext cx="8553327" cy="797985"/>
          </a:xfrm>
        </p:spPr>
        <p:txBody>
          <a:bodyPr/>
          <a:lstStyle/>
          <a:p>
            <a:r>
              <a:rPr lang="" sz="2400" dirty="0"/>
              <a:t>Spoor 1: Hergebruik van hemelwater</a:t>
            </a:r>
            <a:endParaRPr lang="nl-BE" sz="2400"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3721" y="247480"/>
            <a:ext cx="2032060" cy="28706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84921" y="1961997"/>
            <a:ext cx="1814987" cy="125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https://www.wellimmo.net/files/thumbnails/lightbox_1200/fotos/3527.Wellimmo_Liverpoollaan3131.jpg"/>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84922" y="3596640"/>
            <a:ext cx="1818249" cy="13644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PIJL-RECHTS 7"/>
          <p:cNvSpPr/>
          <p:nvPr/>
        </p:nvSpPr>
        <p:spPr>
          <a:xfrm rot="5400000">
            <a:off x="1766414" y="3316459"/>
            <a:ext cx="252000" cy="18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DFEDD4A3-5941-9FA3-9DDF-AF636ECB2814}"/>
              </a:ext>
            </a:extLst>
          </p:cNvPr>
          <p:cNvSpPr txBox="1"/>
          <p:nvPr/>
        </p:nvSpPr>
        <p:spPr>
          <a:xfrm>
            <a:off x="984922" y="994126"/>
            <a:ext cx="1814987" cy="830997"/>
          </a:xfrm>
          <a:prstGeom prst="rect">
            <a:avLst/>
          </a:prstGeom>
          <a:solidFill>
            <a:schemeClr val="tx2"/>
          </a:solidFill>
        </p:spPr>
        <p:txBody>
          <a:bodyPr wrap="square" rtlCol="0">
            <a:spAutoFit/>
          </a:bodyPr>
          <a:lstStyle/>
          <a:p>
            <a:r>
              <a:rPr kumimoji="0" lang="" sz="2400" b="0" i="0" u="none" strike="noStrike" kern="1200" cap="none" spc="0" normalizeH="0" baseline="0" noProof="0" dirty="0">
                <a:ln>
                  <a:noFill/>
                </a:ln>
                <a:solidFill>
                  <a:srgbClr val="FFFFFF"/>
                </a:solidFill>
                <a:effectLst/>
                <a:uLnTx/>
                <a:uFillTx/>
                <a:latin typeface="Antwerpen" charset="0"/>
              </a:rPr>
              <a:t>wegwater infiltreren</a:t>
            </a:r>
            <a:endParaRPr lang="nl-BE" dirty="0"/>
          </a:p>
        </p:txBody>
      </p:sp>
      <p:sp>
        <p:nvSpPr>
          <p:cNvPr id="3" name="Tekstvak 2">
            <a:extLst>
              <a:ext uri="{FF2B5EF4-FFF2-40B4-BE49-F238E27FC236}">
                <a16:creationId xmlns:a16="http://schemas.microsoft.com/office/drawing/2014/main" id="{455BED1F-1592-6FAA-8147-5E18804D1058}"/>
              </a:ext>
            </a:extLst>
          </p:cNvPr>
          <p:cNvSpPr txBox="1"/>
          <p:nvPr/>
        </p:nvSpPr>
        <p:spPr>
          <a:xfrm>
            <a:off x="4262776" y="2571652"/>
            <a:ext cx="1814987" cy="830997"/>
          </a:xfrm>
          <a:prstGeom prst="rect">
            <a:avLst/>
          </a:prstGeom>
          <a:solidFill>
            <a:schemeClr val="tx2"/>
          </a:solidFill>
        </p:spPr>
        <p:txBody>
          <a:bodyPr wrap="square" rtlCol="0">
            <a:spAutoFit/>
          </a:bodyPr>
          <a:lstStyle/>
          <a:p>
            <a:r>
              <a:rPr kumimoji="0" lang="" sz="2400" b="0" i="0" u="none" strike="noStrike" kern="1200" cap="none" spc="0" normalizeH="0" baseline="0" noProof="0" dirty="0">
                <a:ln>
                  <a:noFill/>
                </a:ln>
                <a:solidFill>
                  <a:srgbClr val="FFFFFF"/>
                </a:solidFill>
                <a:effectLst/>
                <a:uLnTx/>
                <a:uFillTx/>
                <a:latin typeface="Antwerpen" charset="0"/>
              </a:rPr>
              <a:t>dakwater gebruiken</a:t>
            </a:r>
            <a:endParaRPr lang="nl-BE" dirty="0"/>
          </a:p>
        </p:txBody>
      </p:sp>
      <p:pic>
        <p:nvPicPr>
          <p:cNvPr id="5" name="Afbeelding 4">
            <a:extLst>
              <a:ext uri="{FF2B5EF4-FFF2-40B4-BE49-F238E27FC236}">
                <a16:creationId xmlns:a16="http://schemas.microsoft.com/office/drawing/2014/main" id="{AC484CEE-E123-1D1F-CAD5-E47348CB45D5}"/>
              </a:ext>
            </a:extLst>
          </p:cNvPr>
          <p:cNvPicPr>
            <a:picLocks noChangeAspect="1"/>
          </p:cNvPicPr>
          <p:nvPr/>
        </p:nvPicPr>
        <p:blipFill rotWithShape="1">
          <a:blip r:embed="rId6"/>
          <a:srcRect r="4972"/>
          <a:stretch/>
        </p:blipFill>
        <p:spPr>
          <a:xfrm>
            <a:off x="5340777" y="3592200"/>
            <a:ext cx="1787587" cy="1389490"/>
          </a:xfrm>
          <a:prstGeom prst="rect">
            <a:avLst/>
          </a:prstGeom>
        </p:spPr>
      </p:pic>
      <p:pic>
        <p:nvPicPr>
          <p:cNvPr id="7" name="Afbeelding 6">
            <a:extLst>
              <a:ext uri="{FF2B5EF4-FFF2-40B4-BE49-F238E27FC236}">
                <a16:creationId xmlns:a16="http://schemas.microsoft.com/office/drawing/2014/main" id="{1FDF32AE-B6EB-BC63-5F06-19FB15B31B2F}"/>
              </a:ext>
            </a:extLst>
          </p:cNvPr>
          <p:cNvPicPr>
            <a:picLocks noChangeAspect="1"/>
          </p:cNvPicPr>
          <p:nvPr/>
        </p:nvPicPr>
        <p:blipFill>
          <a:blip r:embed="rId7"/>
          <a:stretch>
            <a:fillRect/>
          </a:stretch>
        </p:blipFill>
        <p:spPr>
          <a:xfrm>
            <a:off x="3175784" y="3592200"/>
            <a:ext cx="1792379" cy="1365622"/>
          </a:xfrm>
          <a:prstGeom prst="rect">
            <a:avLst/>
          </a:prstGeom>
        </p:spPr>
      </p:pic>
    </p:spTree>
    <p:extLst>
      <p:ext uri="{BB962C8B-B14F-4D97-AF65-F5344CB8AC3E}">
        <p14:creationId xmlns:p14="http://schemas.microsoft.com/office/powerpoint/2010/main" val="387315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70F0EC-BAD7-03F1-0E9C-631228047E1D}"/>
              </a:ext>
            </a:extLst>
          </p:cNvPr>
          <p:cNvSpPr>
            <a:spLocks noGrp="1"/>
          </p:cNvSpPr>
          <p:nvPr>
            <p:ph type="ctrTitle"/>
          </p:nvPr>
        </p:nvSpPr>
        <p:spPr/>
        <p:txBody>
          <a:bodyPr/>
          <a:lstStyle/>
          <a:p>
            <a:r>
              <a:rPr lang="nl-BE" dirty="0"/>
              <a:t>Spoor 2: Circulair waternetwerk</a:t>
            </a:r>
          </a:p>
        </p:txBody>
      </p:sp>
      <p:sp>
        <p:nvSpPr>
          <p:cNvPr id="6" name="Tekstvak 13">
            <a:extLst>
              <a:ext uri="{FF2B5EF4-FFF2-40B4-BE49-F238E27FC236}">
                <a16:creationId xmlns:a16="http://schemas.microsoft.com/office/drawing/2014/main" id="{F483CBA1-6418-D08A-9C52-E9A3D84D55BC}"/>
              </a:ext>
            </a:extLst>
          </p:cNvPr>
          <p:cNvSpPr txBox="1"/>
          <p:nvPr/>
        </p:nvSpPr>
        <p:spPr>
          <a:xfrm>
            <a:off x="584818" y="1088288"/>
            <a:ext cx="3338863" cy="338554"/>
          </a:xfrm>
          <a:prstGeom prst="rect">
            <a:avLst/>
          </a:prstGeom>
          <a:noFill/>
        </p:spPr>
        <p:txBody>
          <a:bodyPr wrap="none" rtlCol="0">
            <a:spAutoFit/>
          </a:bodyPr>
          <a:lstStyle/>
          <a:p>
            <a:pPr algn="ctr"/>
            <a:r>
              <a:rPr lang="nl-BE" sz="1600" dirty="0">
                <a:solidFill>
                  <a:srgbClr val="0070C0"/>
                </a:solidFill>
              </a:rPr>
              <a:t>Netwerk van circulaire waterleidingen</a:t>
            </a:r>
          </a:p>
        </p:txBody>
      </p:sp>
      <p:pic>
        <p:nvPicPr>
          <p:cNvPr id="7" name="Picture 6" descr="Graphical user interface, website&#10;&#10;Description automatically generated">
            <a:extLst>
              <a:ext uri="{FF2B5EF4-FFF2-40B4-BE49-F238E27FC236}">
                <a16:creationId xmlns:a16="http://schemas.microsoft.com/office/drawing/2014/main" id="{FAFE508F-3356-29FB-D4C4-0504E7281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15427"/>
            <a:ext cx="4219575" cy="3283594"/>
          </a:xfrm>
          <a:prstGeom prst="rect">
            <a:avLst/>
          </a:prstGeom>
          <a:ln w="12700">
            <a:solidFill>
              <a:schemeClr val="accent1"/>
            </a:solidFill>
          </a:ln>
        </p:spPr>
      </p:pic>
      <p:sp>
        <p:nvSpPr>
          <p:cNvPr id="8" name="Tekstvak 13">
            <a:extLst>
              <a:ext uri="{FF2B5EF4-FFF2-40B4-BE49-F238E27FC236}">
                <a16:creationId xmlns:a16="http://schemas.microsoft.com/office/drawing/2014/main" id="{01F9732B-3522-FF11-3786-59DE06700A6B}"/>
              </a:ext>
            </a:extLst>
          </p:cNvPr>
          <p:cNvSpPr txBox="1"/>
          <p:nvPr/>
        </p:nvSpPr>
        <p:spPr>
          <a:xfrm>
            <a:off x="4978460" y="1088288"/>
            <a:ext cx="3310778" cy="338554"/>
          </a:xfrm>
          <a:prstGeom prst="rect">
            <a:avLst/>
          </a:prstGeom>
          <a:noFill/>
        </p:spPr>
        <p:txBody>
          <a:bodyPr wrap="none" rtlCol="0">
            <a:spAutoFit/>
          </a:bodyPr>
          <a:lstStyle/>
          <a:p>
            <a:pPr algn="ctr"/>
            <a:r>
              <a:rPr lang="nl-BE" sz="1600" dirty="0">
                <a:solidFill>
                  <a:srgbClr val="0070C0"/>
                </a:solidFill>
              </a:rPr>
              <a:t>Mogelijke permanente waterbronnen</a:t>
            </a:r>
          </a:p>
        </p:txBody>
      </p:sp>
      <p:pic>
        <p:nvPicPr>
          <p:cNvPr id="4" name="Afbeelding 3">
            <a:extLst>
              <a:ext uri="{FF2B5EF4-FFF2-40B4-BE49-F238E27FC236}">
                <a16:creationId xmlns:a16="http://schemas.microsoft.com/office/drawing/2014/main" id="{1BC78733-0DB9-EFF7-F68F-6B3ED0B94D1D}"/>
              </a:ext>
            </a:extLst>
          </p:cNvPr>
          <p:cNvPicPr>
            <a:picLocks noChangeAspect="1"/>
          </p:cNvPicPr>
          <p:nvPr/>
        </p:nvPicPr>
        <p:blipFill>
          <a:blip r:embed="rId4"/>
          <a:stretch>
            <a:fillRect/>
          </a:stretch>
        </p:blipFill>
        <p:spPr>
          <a:xfrm>
            <a:off x="146921" y="1515427"/>
            <a:ext cx="4304149" cy="3286029"/>
          </a:xfrm>
          <a:prstGeom prst="rect">
            <a:avLst/>
          </a:prstGeom>
        </p:spPr>
      </p:pic>
    </p:spTree>
    <p:extLst>
      <p:ext uri="{BB962C8B-B14F-4D97-AF65-F5344CB8AC3E}">
        <p14:creationId xmlns:p14="http://schemas.microsoft.com/office/powerpoint/2010/main" val="100446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A7C491D-75F1-3181-EBD9-600F56C14638}"/>
              </a:ext>
            </a:extLst>
          </p:cNvPr>
          <p:cNvSpPr>
            <a:spLocks noGrp="1"/>
          </p:cNvSpPr>
          <p:nvPr>
            <p:ph type="ctrTitle"/>
          </p:nvPr>
        </p:nvSpPr>
        <p:spPr/>
        <p:txBody>
          <a:bodyPr/>
          <a:lstStyle/>
          <a:p>
            <a:r>
              <a:rPr lang="nl-BE" dirty="0"/>
              <a:t>‘Circulaire waterleiding’ Den Bell</a:t>
            </a:r>
          </a:p>
        </p:txBody>
      </p:sp>
      <p:sp>
        <p:nvSpPr>
          <p:cNvPr id="2" name="Tijdelijke aanduiding voor tekst 1">
            <a:extLst>
              <a:ext uri="{FF2B5EF4-FFF2-40B4-BE49-F238E27FC236}">
                <a16:creationId xmlns:a16="http://schemas.microsoft.com/office/drawing/2014/main" id="{6C8D8AE7-B239-FCCB-3DA5-840328FC401C}"/>
              </a:ext>
            </a:extLst>
          </p:cNvPr>
          <p:cNvSpPr>
            <a:spLocks noGrp="1"/>
          </p:cNvSpPr>
          <p:nvPr>
            <p:ph type="body" sz="quarter" idx="11"/>
          </p:nvPr>
        </p:nvSpPr>
        <p:spPr>
          <a:xfrm>
            <a:off x="7086600" y="946256"/>
            <a:ext cx="1919684" cy="4104139"/>
          </a:xfrm>
        </p:spPr>
        <p:txBody>
          <a:bodyPr/>
          <a:lstStyle/>
          <a:p>
            <a:pPr marL="0" indent="0">
              <a:buNone/>
            </a:pPr>
            <a:r>
              <a:rPr lang="nl-BE" sz="1800" b="1" dirty="0">
                <a:solidFill>
                  <a:srgbClr val="00B0F0"/>
                </a:solidFill>
              </a:rPr>
              <a:t>Bron</a:t>
            </a:r>
            <a:r>
              <a:rPr lang="nl-BE" sz="1800" dirty="0"/>
              <a:t>: </a:t>
            </a:r>
            <a:br>
              <a:rPr lang="nl-BE" sz="1800" dirty="0"/>
            </a:br>
            <a:r>
              <a:rPr lang="nl-BE" sz="1800" dirty="0"/>
              <a:t>bemaling den Bell</a:t>
            </a:r>
          </a:p>
          <a:p>
            <a:pPr marL="0" indent="0">
              <a:buNone/>
            </a:pPr>
            <a:r>
              <a:rPr lang="nl-BE" sz="1800" b="1" dirty="0">
                <a:solidFill>
                  <a:srgbClr val="00B0F0"/>
                </a:solidFill>
              </a:rPr>
              <a:t>Vrager: </a:t>
            </a:r>
            <a:br>
              <a:rPr lang="nl-BE" sz="1800" b="1" dirty="0">
                <a:solidFill>
                  <a:srgbClr val="00B0F0"/>
                </a:solidFill>
              </a:rPr>
            </a:br>
            <a:r>
              <a:rPr lang="nl-BE" sz="1800" dirty="0"/>
              <a:t>vijver stadspark</a:t>
            </a:r>
          </a:p>
          <a:p>
            <a:pPr marL="0" indent="0">
              <a:buNone/>
            </a:pPr>
            <a:r>
              <a:rPr lang="nl-BE" sz="1800" b="1" dirty="0">
                <a:solidFill>
                  <a:srgbClr val="00B0F0"/>
                </a:solidFill>
              </a:rPr>
              <a:t>Status</a:t>
            </a:r>
            <a:r>
              <a:rPr lang="nl-BE" sz="1800" dirty="0"/>
              <a:t>: gerealiseerd </a:t>
            </a:r>
          </a:p>
        </p:txBody>
      </p:sp>
      <p:pic>
        <p:nvPicPr>
          <p:cNvPr id="4" name="Afbeelding 3">
            <a:extLst>
              <a:ext uri="{FF2B5EF4-FFF2-40B4-BE49-F238E27FC236}">
                <a16:creationId xmlns:a16="http://schemas.microsoft.com/office/drawing/2014/main" id="{99C5E578-02CA-495E-7FE3-6113ECEC4632}"/>
              </a:ext>
            </a:extLst>
          </p:cNvPr>
          <p:cNvPicPr>
            <a:picLocks noChangeAspect="1"/>
          </p:cNvPicPr>
          <p:nvPr/>
        </p:nvPicPr>
        <p:blipFill>
          <a:blip r:embed="rId3"/>
          <a:stretch>
            <a:fillRect/>
          </a:stretch>
        </p:blipFill>
        <p:spPr>
          <a:xfrm>
            <a:off x="145336" y="859600"/>
            <a:ext cx="6840305" cy="4243184"/>
          </a:xfrm>
          <a:prstGeom prst="rect">
            <a:avLst/>
          </a:prstGeom>
        </p:spPr>
      </p:pic>
    </p:spTree>
    <p:extLst>
      <p:ext uri="{BB962C8B-B14F-4D97-AF65-F5344CB8AC3E}">
        <p14:creationId xmlns:p14="http://schemas.microsoft.com/office/powerpoint/2010/main" val="129808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E6DFED-185B-C0C1-4D94-AD077F3F651E}"/>
              </a:ext>
            </a:extLst>
          </p:cNvPr>
          <p:cNvSpPr>
            <a:spLocks noGrp="1"/>
          </p:cNvSpPr>
          <p:nvPr>
            <p:ph type="body" sz="quarter" idx="11"/>
          </p:nvPr>
        </p:nvSpPr>
        <p:spPr>
          <a:xfrm>
            <a:off x="5988765" y="946256"/>
            <a:ext cx="3017519" cy="4104139"/>
          </a:xfrm>
        </p:spPr>
        <p:txBody>
          <a:bodyPr/>
          <a:lstStyle/>
          <a:p>
            <a:r>
              <a:rPr lang="nl-BE" sz="1800" dirty="0"/>
              <a:t>Voor </a:t>
            </a:r>
            <a:r>
              <a:rPr lang="nl-BE" sz="1800" b="1" dirty="0">
                <a:solidFill>
                  <a:srgbClr val="00B0F0"/>
                </a:solidFill>
              </a:rPr>
              <a:t>deeltrajecten 1 en 2 </a:t>
            </a:r>
            <a:r>
              <a:rPr lang="nl-BE" sz="1800" dirty="0"/>
              <a:t>werden subsidies bekomen in het kader van Proeftuinen Droogte – Blue Deal</a:t>
            </a:r>
          </a:p>
          <a:p>
            <a:r>
              <a:rPr lang="nl-BE" sz="1800" b="1" dirty="0">
                <a:solidFill>
                  <a:srgbClr val="00B0F0"/>
                </a:solidFill>
              </a:rPr>
              <a:t>Timing</a:t>
            </a:r>
            <a:r>
              <a:rPr lang="nl-BE" sz="1800" dirty="0"/>
              <a:t> werken </a:t>
            </a:r>
            <a:br>
              <a:rPr lang="nl-BE" sz="1800" dirty="0"/>
            </a:br>
            <a:r>
              <a:rPr lang="nl-BE" sz="1800" dirty="0"/>
              <a:t>Q1 2025 – Q2 2026</a:t>
            </a:r>
          </a:p>
          <a:p>
            <a:r>
              <a:rPr lang="nl-BE" sz="1800" b="1" dirty="0">
                <a:solidFill>
                  <a:srgbClr val="00B0F0"/>
                </a:solidFill>
              </a:rPr>
              <a:t>Bron</a:t>
            </a:r>
            <a:r>
              <a:rPr lang="nl-BE" sz="1800" dirty="0"/>
              <a:t>: het Schijn</a:t>
            </a:r>
          </a:p>
          <a:p>
            <a:r>
              <a:rPr lang="nl-BE" sz="1800" b="1" dirty="0">
                <a:solidFill>
                  <a:srgbClr val="00B0F0"/>
                </a:solidFill>
              </a:rPr>
              <a:t>Vragers</a:t>
            </a:r>
            <a:r>
              <a:rPr lang="nl-BE" sz="1800" dirty="0"/>
              <a:t> : spoorpark, zoo, grondwater, waterelementen in de binnenstad, evt. Hof Ter Loo, Nieuw Zurenborg, …</a:t>
            </a:r>
          </a:p>
          <a:p>
            <a:r>
              <a:rPr lang="nl-BE" sz="1800" b="1" dirty="0">
                <a:solidFill>
                  <a:srgbClr val="00B0F0"/>
                </a:solidFill>
              </a:rPr>
              <a:t>Status</a:t>
            </a:r>
            <a:r>
              <a:rPr lang="nl-BE" sz="1800" dirty="0"/>
              <a:t>:  onderzocht/ in ontwerp </a:t>
            </a:r>
          </a:p>
        </p:txBody>
      </p:sp>
      <p:sp>
        <p:nvSpPr>
          <p:cNvPr id="3" name="Titel 2">
            <a:extLst>
              <a:ext uri="{FF2B5EF4-FFF2-40B4-BE49-F238E27FC236}">
                <a16:creationId xmlns:a16="http://schemas.microsoft.com/office/drawing/2014/main" id="{57CA0144-076A-3BE8-0D1F-BFC688E53551}"/>
              </a:ext>
            </a:extLst>
          </p:cNvPr>
          <p:cNvSpPr>
            <a:spLocks noGrp="1"/>
          </p:cNvSpPr>
          <p:nvPr>
            <p:ph type="ctrTitle"/>
          </p:nvPr>
        </p:nvSpPr>
        <p:spPr/>
        <p:txBody>
          <a:bodyPr/>
          <a:lstStyle/>
          <a:p>
            <a:r>
              <a:rPr lang="nl-BE" dirty="0"/>
              <a:t>Circulaire waterleiding Schijn</a:t>
            </a:r>
          </a:p>
        </p:txBody>
      </p:sp>
      <p:pic>
        <p:nvPicPr>
          <p:cNvPr id="4" name="Picture 3" descr="Map&#10;&#10;Description automatically generated">
            <a:extLst>
              <a:ext uri="{FF2B5EF4-FFF2-40B4-BE49-F238E27FC236}">
                <a16:creationId xmlns:a16="http://schemas.microsoft.com/office/drawing/2014/main" id="{CAE08821-FBC0-C562-2805-FA4CF82E6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36" y="946256"/>
            <a:ext cx="5798264" cy="3989152"/>
          </a:xfrm>
          <a:prstGeom prst="rect">
            <a:avLst/>
          </a:prstGeom>
        </p:spPr>
      </p:pic>
    </p:spTree>
    <p:extLst>
      <p:ext uri="{BB962C8B-B14F-4D97-AF65-F5344CB8AC3E}">
        <p14:creationId xmlns:p14="http://schemas.microsoft.com/office/powerpoint/2010/main" val="179735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A69B03-05F8-35BE-8619-B3AE37E92F6B}"/>
              </a:ext>
            </a:extLst>
          </p:cNvPr>
          <p:cNvSpPr>
            <a:spLocks noGrp="1"/>
          </p:cNvSpPr>
          <p:nvPr>
            <p:ph type="ctrTitle"/>
          </p:nvPr>
        </p:nvSpPr>
        <p:spPr/>
        <p:txBody>
          <a:bodyPr/>
          <a:lstStyle/>
          <a:p>
            <a:r>
              <a:rPr lang="nl-BE" dirty="0"/>
              <a:t>Circulaire waterleiding Zuid</a:t>
            </a:r>
          </a:p>
        </p:txBody>
      </p:sp>
      <p:sp>
        <p:nvSpPr>
          <p:cNvPr id="9" name="Tijdelijke aanduiding voor tekst 1">
            <a:extLst>
              <a:ext uri="{FF2B5EF4-FFF2-40B4-BE49-F238E27FC236}">
                <a16:creationId xmlns:a16="http://schemas.microsoft.com/office/drawing/2014/main" id="{8C14463A-54E5-07F2-C4CD-EA460E43E626}"/>
              </a:ext>
            </a:extLst>
          </p:cNvPr>
          <p:cNvSpPr txBox="1">
            <a:spLocks/>
          </p:cNvSpPr>
          <p:nvPr/>
        </p:nvSpPr>
        <p:spPr>
          <a:xfrm>
            <a:off x="5372101" y="1048357"/>
            <a:ext cx="3679654" cy="4104139"/>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SunAntwerpen" charset="0"/>
                <a:ea typeface="SunAntwerpen" charset="0"/>
                <a:cs typeface="SunAntwerpen"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BE" sz="1800" b="1" dirty="0">
                <a:solidFill>
                  <a:srgbClr val="00B0F0"/>
                </a:solidFill>
              </a:rPr>
              <a:t>Haalbaarheidsstudie </a:t>
            </a:r>
            <a:r>
              <a:rPr lang="nl-BE" sz="1800" dirty="0"/>
              <a:t>uitgevoerd (Sweco)</a:t>
            </a:r>
          </a:p>
          <a:p>
            <a:r>
              <a:rPr lang="nl-BE" sz="1800" b="1" dirty="0">
                <a:solidFill>
                  <a:srgbClr val="00B0F0"/>
                </a:solidFill>
              </a:rPr>
              <a:t>Zuivering</a:t>
            </a:r>
            <a:r>
              <a:rPr lang="nl-BE" sz="1800" dirty="0"/>
              <a:t> kan geïntegreerd worden in pomppark Zuid</a:t>
            </a:r>
          </a:p>
          <a:p>
            <a:r>
              <a:rPr lang="nl-BE" sz="1800" b="1" dirty="0">
                <a:solidFill>
                  <a:srgbClr val="00B0F0"/>
                </a:solidFill>
              </a:rPr>
              <a:t>Bron</a:t>
            </a:r>
            <a:r>
              <a:rPr lang="nl-BE" sz="1800" dirty="0"/>
              <a:t>: PS Desguinlei</a:t>
            </a:r>
          </a:p>
          <a:p>
            <a:r>
              <a:rPr lang="nl-BE" sz="1800" b="1" dirty="0">
                <a:solidFill>
                  <a:srgbClr val="00B0F0"/>
                </a:solidFill>
              </a:rPr>
              <a:t>Vragers</a:t>
            </a:r>
            <a:r>
              <a:rPr lang="nl-BE" sz="1800" dirty="0"/>
              <a:t> : Broekbos (Park Zuid), Mastvest, Wilrijkse pleinen, Middelheim, … </a:t>
            </a:r>
          </a:p>
          <a:p>
            <a:r>
              <a:rPr lang="nl-BE" sz="1800" b="1" dirty="0">
                <a:solidFill>
                  <a:srgbClr val="00B0F0"/>
                </a:solidFill>
              </a:rPr>
              <a:t>Status</a:t>
            </a:r>
            <a:r>
              <a:rPr lang="nl-BE" sz="1800" dirty="0"/>
              <a:t>: Onderzocht</a:t>
            </a:r>
          </a:p>
        </p:txBody>
      </p:sp>
      <p:sp>
        <p:nvSpPr>
          <p:cNvPr id="4" name="TextBox 3">
            <a:extLst>
              <a:ext uri="{FF2B5EF4-FFF2-40B4-BE49-F238E27FC236}">
                <a16:creationId xmlns:a16="http://schemas.microsoft.com/office/drawing/2014/main" id="{3B36FD60-7B13-5674-0433-C6BCAAE86ED6}"/>
              </a:ext>
            </a:extLst>
          </p:cNvPr>
          <p:cNvSpPr txBox="1"/>
          <p:nvPr/>
        </p:nvSpPr>
        <p:spPr>
          <a:xfrm>
            <a:off x="5372100" y="3912125"/>
            <a:ext cx="3771900" cy="784830"/>
          </a:xfrm>
          <a:prstGeom prst="rect">
            <a:avLst/>
          </a:prstGeom>
          <a:noFill/>
        </p:spPr>
        <p:txBody>
          <a:bodyPr wrap="square">
            <a:spAutoFit/>
          </a:bodyPr>
          <a:lstStyle/>
          <a:p>
            <a:r>
              <a:rPr lang="nl-BE" sz="1200" dirty="0">
                <a:effectLst/>
                <a:latin typeface="Arial" panose="020B0604020202020204" pitchFamily="34" charset="0"/>
                <a:ea typeface="Times New Roman" panose="02020603050405020304" pitchFamily="18" charset="0"/>
              </a:rPr>
              <a:t>Legende:</a:t>
            </a:r>
          </a:p>
          <a:p>
            <a:r>
              <a:rPr lang="nl-BE" sz="1100" dirty="0">
                <a:effectLst/>
                <a:latin typeface="Arial" panose="020B0604020202020204" pitchFamily="34" charset="0"/>
                <a:ea typeface="Times New Roman" panose="02020603050405020304" pitchFamily="18" charset="0"/>
              </a:rPr>
              <a:t>                bestaande gravitaire afwateringskokers; </a:t>
            </a:r>
          </a:p>
          <a:p>
            <a:r>
              <a:rPr lang="nl-BE" sz="1100" dirty="0">
                <a:effectLst/>
                <a:latin typeface="Arial" panose="020B0604020202020204" pitchFamily="34" charset="0"/>
                <a:ea typeface="Times New Roman" panose="02020603050405020304" pitchFamily="18" charset="0"/>
              </a:rPr>
              <a:t>                persleiding tussen PS Desguinlei en Mastvest. </a:t>
            </a:r>
          </a:p>
          <a:p>
            <a:r>
              <a:rPr lang="nl-BE" sz="1100" dirty="0">
                <a:latin typeface="Arial" panose="020B0604020202020204" pitchFamily="34" charset="0"/>
                <a:ea typeface="Times New Roman" panose="02020603050405020304" pitchFamily="18" charset="0"/>
              </a:rPr>
              <a:t>  </a:t>
            </a:r>
            <a:r>
              <a:rPr lang="nl-BE" sz="1100" dirty="0">
                <a:effectLst/>
                <a:latin typeface="Arial" panose="020B0604020202020204" pitchFamily="34" charset="0"/>
                <a:ea typeface="Times New Roman" panose="02020603050405020304" pitchFamily="18" charset="0"/>
              </a:rPr>
              <a:t>              persleiding tussen Mastvest en Middelheim.</a:t>
            </a:r>
            <a:endParaRPr lang="nl-BE" sz="1100" dirty="0"/>
          </a:p>
        </p:txBody>
      </p:sp>
      <p:cxnSp>
        <p:nvCxnSpPr>
          <p:cNvPr id="7" name="Straight Connector 6">
            <a:extLst>
              <a:ext uri="{FF2B5EF4-FFF2-40B4-BE49-F238E27FC236}">
                <a16:creationId xmlns:a16="http://schemas.microsoft.com/office/drawing/2014/main" id="{A08855C4-6C70-016D-D50E-A7ECED9DFF9D}"/>
              </a:ext>
            </a:extLst>
          </p:cNvPr>
          <p:cNvCxnSpPr/>
          <p:nvPr/>
        </p:nvCxnSpPr>
        <p:spPr>
          <a:xfrm flipH="1">
            <a:off x="5478780" y="4236720"/>
            <a:ext cx="504000" cy="0"/>
          </a:xfrm>
          <a:prstGeom prst="line">
            <a:avLst/>
          </a:prstGeom>
          <a:ln w="28575">
            <a:solidFill>
              <a:srgbClr val="1CD45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47F338-BF94-0E11-8609-9E702CEF3141}"/>
              </a:ext>
            </a:extLst>
          </p:cNvPr>
          <p:cNvCxnSpPr/>
          <p:nvPr/>
        </p:nvCxnSpPr>
        <p:spPr>
          <a:xfrm flipH="1">
            <a:off x="5478780" y="4411980"/>
            <a:ext cx="504000" cy="0"/>
          </a:xfrm>
          <a:prstGeom prst="line">
            <a:avLst/>
          </a:prstGeom>
          <a:ln w="28575">
            <a:solidFill>
              <a:srgbClr val="F3E6A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37075-2900-D293-3461-5D84AD05B23C}"/>
              </a:ext>
            </a:extLst>
          </p:cNvPr>
          <p:cNvCxnSpPr/>
          <p:nvPr/>
        </p:nvCxnSpPr>
        <p:spPr>
          <a:xfrm flipH="1">
            <a:off x="5478780" y="4579620"/>
            <a:ext cx="504000" cy="0"/>
          </a:xfrm>
          <a:prstGeom prst="line">
            <a:avLst/>
          </a:prstGeom>
          <a:ln w="28575">
            <a:solidFill>
              <a:srgbClr val="FD4527"/>
            </a:solidFill>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9C22EEDF-3B16-23D9-6CC2-0897EA829899}"/>
              </a:ext>
            </a:extLst>
          </p:cNvPr>
          <p:cNvPicPr>
            <a:picLocks noChangeAspect="1"/>
          </p:cNvPicPr>
          <p:nvPr/>
        </p:nvPicPr>
        <p:blipFill>
          <a:blip r:embed="rId2"/>
          <a:stretch>
            <a:fillRect/>
          </a:stretch>
        </p:blipFill>
        <p:spPr>
          <a:xfrm>
            <a:off x="524563" y="956917"/>
            <a:ext cx="4755292" cy="4127350"/>
          </a:xfrm>
          <a:prstGeom prst="rect">
            <a:avLst/>
          </a:prstGeom>
        </p:spPr>
      </p:pic>
    </p:spTree>
    <p:extLst>
      <p:ext uri="{BB962C8B-B14F-4D97-AF65-F5344CB8AC3E}">
        <p14:creationId xmlns:p14="http://schemas.microsoft.com/office/powerpoint/2010/main" val="1735730089"/>
      </p:ext>
    </p:extLst>
  </p:cSld>
  <p:clrMapOvr>
    <a:masterClrMapping/>
  </p:clrMapOvr>
</p:sld>
</file>

<file path=ppt/theme/theme1.xml><?xml version="1.0" encoding="utf-8"?>
<a:theme xmlns:a="http://schemas.openxmlformats.org/drawingml/2006/main" name="powerpointsjabloon-stad-en-ocmw">
  <a:themeElements>
    <a:clrScheme name="Stad Antwerpen 1">
      <a:dk1>
        <a:srgbClr val="000000"/>
      </a:dk1>
      <a:lt1>
        <a:srgbClr val="FFFFFF"/>
      </a:lt1>
      <a:dk2>
        <a:srgbClr val="0064B4"/>
      </a:dk2>
      <a:lt2>
        <a:srgbClr val="FFFFFF"/>
      </a:lt2>
      <a:accent1>
        <a:srgbClr val="0064B4"/>
      </a:accent1>
      <a:accent2>
        <a:srgbClr val="4AA32C"/>
      </a:accent2>
      <a:accent3>
        <a:srgbClr val="F18A00"/>
      </a:accent3>
      <a:accent4>
        <a:srgbClr val="FFFFFF"/>
      </a:accent4>
      <a:accent5>
        <a:srgbClr val="FFFFFF"/>
      </a:accent5>
      <a:accent6>
        <a:srgbClr val="FFFFFF"/>
      </a:accent6>
      <a:hlink>
        <a:srgbClr val="0064B4"/>
      </a:hlink>
      <a:folHlink>
        <a:srgbClr val="0064B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d_Antwerpen_ppt-sjabloon-september2016" id="{C4108210-71F8-8741-9B08-1A20607404F2}" vid="{B6A82AFB-D8C1-3340-8B73-8C7EC70AB67A}"/>
    </a:ext>
  </a:extLst>
</a:theme>
</file>

<file path=ppt/theme/theme2.xml><?xml version="1.0" encoding="utf-8"?>
<a:theme xmlns:a="http://schemas.openxmlformats.org/drawingml/2006/main" name="Tekst">
  <a:themeElements>
    <a:clrScheme name="Stad Antwerpen 1">
      <a:dk1>
        <a:srgbClr val="000000"/>
      </a:dk1>
      <a:lt1>
        <a:srgbClr val="FFFFFF"/>
      </a:lt1>
      <a:dk2>
        <a:srgbClr val="0064B4"/>
      </a:dk2>
      <a:lt2>
        <a:srgbClr val="FFFFFF"/>
      </a:lt2>
      <a:accent1>
        <a:srgbClr val="0064B4"/>
      </a:accent1>
      <a:accent2>
        <a:srgbClr val="4AA32C"/>
      </a:accent2>
      <a:accent3>
        <a:srgbClr val="F18A00"/>
      </a:accent3>
      <a:accent4>
        <a:srgbClr val="FFFFFF"/>
      </a:accent4>
      <a:accent5>
        <a:srgbClr val="FFFFFF"/>
      </a:accent5>
      <a:accent6>
        <a:srgbClr val="FFFFFF"/>
      </a:accent6>
      <a:hlink>
        <a:srgbClr val="0064B4"/>
      </a:hlink>
      <a:folHlink>
        <a:srgbClr val="0064B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d_Antwerpen_ppt-sjabloon-september2016" id="{C4108210-71F8-8741-9B08-1A20607404F2}" vid="{378982DD-A5D5-0147-BF0A-348E725CCFF8}"/>
    </a:ext>
  </a:extLst>
</a:theme>
</file>

<file path=ppt/theme/theme3.xml><?xml version="1.0" encoding="utf-8"?>
<a:theme xmlns:a="http://schemas.openxmlformats.org/drawingml/2006/main" name="Eindpancarte met afbeelding">
  <a:themeElements>
    <a:clrScheme name="Stad Antwerpen 1">
      <a:dk1>
        <a:srgbClr val="000000"/>
      </a:dk1>
      <a:lt1>
        <a:srgbClr val="FFFFFF"/>
      </a:lt1>
      <a:dk2>
        <a:srgbClr val="0064B4"/>
      </a:dk2>
      <a:lt2>
        <a:srgbClr val="FFFFFF"/>
      </a:lt2>
      <a:accent1>
        <a:srgbClr val="0064B4"/>
      </a:accent1>
      <a:accent2>
        <a:srgbClr val="4AA32C"/>
      </a:accent2>
      <a:accent3>
        <a:srgbClr val="F18A00"/>
      </a:accent3>
      <a:accent4>
        <a:srgbClr val="FFFFFF"/>
      </a:accent4>
      <a:accent5>
        <a:srgbClr val="FFFFFF"/>
      </a:accent5>
      <a:accent6>
        <a:srgbClr val="FFFFFF"/>
      </a:accent6>
      <a:hlink>
        <a:srgbClr val="0064B4"/>
      </a:hlink>
      <a:folHlink>
        <a:srgbClr val="0064B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d_Antwerpen_ppt-sjabloon-september2016" id="{C4108210-71F8-8741-9B08-1A20607404F2}" vid="{B24CB963-2F68-CE4C-A2BD-F232717AB16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FBE41781C8834A809A7DA71B00AEE7" ma:contentTypeVersion="10" ma:contentTypeDescription="Een nieuw document maken." ma:contentTypeScope="" ma:versionID="fa64ec0252b42a4fe6929cad9d7b1ad2">
  <xsd:schema xmlns:xsd="http://www.w3.org/2001/XMLSchema" xmlns:xs="http://www.w3.org/2001/XMLSchema" xmlns:p="http://schemas.microsoft.com/office/2006/metadata/properties" xmlns:ns2="cbe62ce0-0d0d-4035-af57-5471d5ddce98" xmlns:ns3="2ef424d2-7c3f-46e9-89e6-e0691aab4ec8" targetNamespace="http://schemas.microsoft.com/office/2006/metadata/properties" ma:root="true" ma:fieldsID="688b50ed233a2b0ccb8101654a02f11f" ns2:_="" ns3:_="">
    <xsd:import namespace="cbe62ce0-0d0d-4035-af57-5471d5ddce98"/>
    <xsd:import namespace="2ef424d2-7c3f-46e9-89e6-e0691aab4e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62ce0-0d0d-4035-af57-5471d5ddc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fbf98b99-9d14-4bb7-a80a-a68d0d5b2d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f424d2-7c3f-46e9-89e6-e0691aab4ec8"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e62ce0-0d0d-4035-af57-5471d5ddce98">
      <Terms xmlns="http://schemas.microsoft.com/office/infopath/2007/PartnerControls"/>
    </lcf76f155ced4ddcb4097134ff3c332f>
    <SharedWithUsers xmlns="2ef424d2-7c3f-46e9-89e6-e0691aab4ec8">
      <UserInfo>
        <DisplayName/>
        <AccountId xsi:nil="true"/>
        <AccountType/>
      </UserInfo>
    </SharedWithUsers>
  </documentManagement>
</p:properties>
</file>

<file path=customXml/itemProps1.xml><?xml version="1.0" encoding="utf-8"?>
<ds:datastoreItem xmlns:ds="http://schemas.openxmlformats.org/officeDocument/2006/customXml" ds:itemID="{F758792E-083F-4ABD-9803-4723DDB5F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62ce0-0d0d-4035-af57-5471d5ddce98"/>
    <ds:schemaRef ds:uri="2ef424d2-7c3f-46e9-89e6-e0691aab4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65F78C-265C-4F03-8A0A-D82CD030C24F}">
  <ds:schemaRefs>
    <ds:schemaRef ds:uri="http://schemas.microsoft.com/sharepoint/v3/contenttype/forms"/>
  </ds:schemaRefs>
</ds:datastoreItem>
</file>

<file path=customXml/itemProps3.xml><?xml version="1.0" encoding="utf-8"?>
<ds:datastoreItem xmlns:ds="http://schemas.openxmlformats.org/officeDocument/2006/customXml" ds:itemID="{081344CC-6EAF-4F1E-8002-15DFB0246053}">
  <ds:schemaRefs>
    <ds:schemaRef ds:uri="cbe62ce0-0d0d-4035-af57-5471d5ddce98"/>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2ef424d2-7c3f-46e9-89e6-e0691aab4ec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powerpointsjabloon-stad-en-ocmw</Template>
  <TotalTime>0</TotalTime>
  <Words>748</Words>
  <Application>Microsoft Office PowerPoint</Application>
  <PresentationFormat>Diavoorstelling (16:9)</PresentationFormat>
  <Paragraphs>133</Paragraphs>
  <Slides>15</Slides>
  <Notes>13</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15</vt:i4>
      </vt:variant>
    </vt:vector>
  </HeadingPairs>
  <TitlesOfParts>
    <vt:vector size="23" baseType="lpstr">
      <vt:lpstr>Antwerpen</vt:lpstr>
      <vt:lpstr>Arial</vt:lpstr>
      <vt:lpstr>Calibri</vt:lpstr>
      <vt:lpstr>SunAntwerpen</vt:lpstr>
      <vt:lpstr>SunAntwerpenCd Light</vt:lpstr>
      <vt:lpstr>powerpointsjabloon-stad-en-ocmw</vt:lpstr>
      <vt:lpstr>Tekst</vt:lpstr>
      <vt:lpstr>Eindpancarte met afbeelding</vt:lpstr>
      <vt:lpstr>Circulair Waternetwerk  Antwerpen </vt:lpstr>
      <vt:lpstr>Impact lage grondwaterstanden</vt:lpstr>
      <vt:lpstr>Huidige grondwaterstroom in m³/dag</vt:lpstr>
      <vt:lpstr>Visie circulair water – Klimaatplan 2030</vt:lpstr>
      <vt:lpstr>Spoor 1: Hergebruik van hemelwater</vt:lpstr>
      <vt:lpstr>Spoor 2: Circulair waternetwerk</vt:lpstr>
      <vt:lpstr>‘Circulaire waterleiding’ Den Bell</vt:lpstr>
      <vt:lpstr>Circulaire waterleiding Schijn</vt:lpstr>
      <vt:lpstr>Circulaire waterleiding Zuid</vt:lpstr>
      <vt:lpstr>Circulaire waterleidingen – uitdagingen</vt:lpstr>
      <vt:lpstr>Discussie</vt:lpstr>
      <vt:lpstr>Dank voor uw aandacht!</vt:lpstr>
      <vt:lpstr>Extra slides</vt:lpstr>
      <vt:lpstr>Watervraag en - aanbod</vt:lpstr>
      <vt:lpstr>Circulaire waterleiding Zuid</vt:lpstr>
    </vt:vector>
  </TitlesOfParts>
  <Company>Digipolis Antwerpen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 Hemelwater en Afkoppeling Zuiderdokken</dc:title>
  <dc:creator>Ronny Van Looveren</dc:creator>
  <cp:lastModifiedBy>Tim Vermeiren</cp:lastModifiedBy>
  <cp:revision>293</cp:revision>
  <dcterms:created xsi:type="dcterms:W3CDTF">2017-06-27T14:34:51Z</dcterms:created>
  <dcterms:modified xsi:type="dcterms:W3CDTF">2023-06-16T11:39:51Z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0x0101004AFBE41781C8834A809A7DA71B00AEE7</vt:lpwstr>
  </property>
  <property fmtid="{D5CDD505-2E9C-101B-9397-08002B2CF9AE}" pid="3" name="MediaServiceImageTags">
    <vt:lpwstr/>
  </property>
</Properties>
</file>