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0"/>
  </p:notesMasterIdLst>
  <p:sldIdLst>
    <p:sldId id="256" r:id="rId2"/>
    <p:sldId id="265" r:id="rId3"/>
    <p:sldId id="272" r:id="rId4"/>
    <p:sldId id="271" r:id="rId5"/>
    <p:sldId id="274" r:id="rId6"/>
    <p:sldId id="258" r:id="rId7"/>
    <p:sldId id="264" r:id="rId8"/>
    <p:sldId id="259" r:id="rId9"/>
    <p:sldId id="266" r:id="rId10"/>
    <p:sldId id="260" r:id="rId11"/>
    <p:sldId id="277" r:id="rId12"/>
    <p:sldId id="281" r:id="rId13"/>
    <p:sldId id="279" r:id="rId14"/>
    <p:sldId id="280" r:id="rId15"/>
    <p:sldId id="278" r:id="rId16"/>
    <p:sldId id="261" r:id="rId17"/>
    <p:sldId id="262" r:id="rId18"/>
    <p:sldId id="275"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81">
          <p15:clr>
            <a:srgbClr val="A4A3A4"/>
          </p15:clr>
        </p15:guide>
      </p15:sldGuideLst>
    </p:ext>
    <p:ext uri="{2D200454-40CA-4A62-9FC3-DE9A4176ACB9}">
      <p15:notesGuideLst xmlns:p15="http://schemas.microsoft.com/office/powerpoint/2012/main">
        <p15:guide id="1" orient="horz" pos="216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iRpDSKfzbJXXzabxpfu9luMV5d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71" autoAdjust="0"/>
  </p:normalViewPr>
  <p:slideViewPr>
    <p:cSldViewPr snapToGrid="0">
      <p:cViewPr varScale="1">
        <p:scale>
          <a:sx n="87" d="100"/>
          <a:sy n="87" d="100"/>
        </p:scale>
        <p:origin x="1330" y="67"/>
      </p:cViewPr>
      <p:guideLst>
        <p:guide orient="horz" pos="1620"/>
        <p:guide pos="2880"/>
        <p:guide pos="1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16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769423" y="8495474"/>
            <a:ext cx="1367902" cy="416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pic>
        <p:nvPicPr>
          <p:cNvPr id="9" name="Google Shape;9;n"/>
          <p:cNvPicPr preferRelativeResize="0"/>
          <p:nvPr/>
        </p:nvPicPr>
        <p:blipFill rotWithShape="1">
          <a:blip r:embed="rId2">
            <a:alphaModFix/>
          </a:blip>
          <a:srcRect/>
          <a:stretch/>
        </p:blipFill>
        <p:spPr>
          <a:xfrm>
            <a:off x="4600785" y="8526428"/>
            <a:ext cx="1571415" cy="198439"/>
          </a:xfrm>
          <a:prstGeom prst="rect">
            <a:avLst/>
          </a:prstGeom>
          <a:noFill/>
          <a:ln>
            <a:noFill/>
          </a:ln>
        </p:spPr>
      </p:pic>
      <p:pic>
        <p:nvPicPr>
          <p:cNvPr id="10" name="Google Shape;10;n"/>
          <p:cNvPicPr preferRelativeResize="0"/>
          <p:nvPr/>
        </p:nvPicPr>
        <p:blipFill rotWithShape="1">
          <a:blip r:embed="rId3">
            <a:alphaModFix/>
          </a:blip>
          <a:srcRect/>
          <a:stretch/>
        </p:blipFill>
        <p:spPr>
          <a:xfrm>
            <a:off x="685800" y="8420237"/>
            <a:ext cx="988064" cy="491836"/>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f3e8c3ff3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0"/>
              </a:spcBef>
              <a:spcAft>
                <a:spcPts val="0"/>
              </a:spcAft>
              <a:buClr>
                <a:schemeClr val="dk1"/>
              </a:buClr>
              <a:buSzPts val="1100"/>
              <a:buFontTx/>
              <a:buNone/>
            </a:pPr>
            <a:r>
              <a:rPr lang="nl-BE" sz="1200" dirty="0">
                <a:latin typeface="Arial"/>
                <a:ea typeface="Arial"/>
                <a:cs typeface="Arial"/>
                <a:sym typeface="Arial"/>
              </a:rPr>
              <a:t>Maar!</a:t>
            </a:r>
          </a:p>
          <a:p>
            <a:pPr marL="342900" lvl="0" algn="l" rtl="0">
              <a:lnSpc>
                <a:spcPct val="90000"/>
              </a:lnSpc>
              <a:spcBef>
                <a:spcPts val="0"/>
              </a:spcBef>
              <a:spcAft>
                <a:spcPts val="0"/>
              </a:spcAft>
              <a:buClr>
                <a:schemeClr val="dk1"/>
              </a:buClr>
              <a:buSzPts val="1100"/>
              <a:buFontTx/>
              <a:buChar char="-"/>
            </a:pPr>
            <a:r>
              <a:rPr lang="nl-BE" sz="1200" dirty="0">
                <a:latin typeface="Arial"/>
                <a:ea typeface="Arial"/>
                <a:cs typeface="Arial"/>
                <a:sym typeface="Arial"/>
              </a:rPr>
              <a:t>Dat ik er zo trots op ben, is tegelijkertijd belangrijke kanttekening. </a:t>
            </a:r>
          </a:p>
          <a:p>
            <a:pPr marL="342900" lvl="0" algn="l" rtl="0">
              <a:lnSpc>
                <a:spcPct val="90000"/>
              </a:lnSpc>
              <a:spcBef>
                <a:spcPts val="0"/>
              </a:spcBef>
              <a:spcAft>
                <a:spcPts val="0"/>
              </a:spcAft>
              <a:buClr>
                <a:schemeClr val="dk1"/>
              </a:buClr>
              <a:buSzPts val="1100"/>
              <a:buFontTx/>
              <a:buChar char="-"/>
            </a:pPr>
            <a:r>
              <a:rPr lang="nl-BE" sz="1200" dirty="0">
                <a:latin typeface="Arial"/>
                <a:ea typeface="Arial"/>
                <a:cs typeface="Arial"/>
                <a:sym typeface="Arial"/>
              </a:rPr>
              <a:t>Ik ben er trots op omdat het eigenlijk schier onmogelijk is om dit op die manier voor elkaar te krijgen. Het is eigenlijk een slecht voorbeeld.</a:t>
            </a:r>
          </a:p>
          <a:p>
            <a:pPr marL="342900" lvl="0" algn="l" rtl="0">
              <a:lnSpc>
                <a:spcPct val="90000"/>
              </a:lnSpc>
              <a:spcBef>
                <a:spcPts val="0"/>
              </a:spcBef>
              <a:spcAft>
                <a:spcPts val="0"/>
              </a:spcAft>
              <a:buClr>
                <a:schemeClr val="dk1"/>
              </a:buClr>
              <a:buSzPts val="1100"/>
              <a:buFontTx/>
              <a:buChar char="-"/>
            </a:pPr>
            <a:r>
              <a:rPr lang="nl-BE" sz="1200" dirty="0">
                <a:latin typeface="Arial"/>
                <a:ea typeface="Arial"/>
                <a:cs typeface="Arial"/>
                <a:sym typeface="Arial"/>
              </a:rPr>
              <a:t>Gebiedsgerichte werking zou zo niet mogen gebeuren. Gehanteerde instrument (wedstrijd, focus op Vlaamse doelen, indicatoren…), staat haaks op wat GGW volgens mij zou moeten zijn, hoe samenwerkingsverbanden moeten groeien van onderuit. </a:t>
            </a:r>
          </a:p>
          <a:p>
            <a:pPr marL="342900" lvl="0" algn="l" rtl="0">
              <a:lnSpc>
                <a:spcPct val="90000"/>
              </a:lnSpc>
              <a:spcBef>
                <a:spcPts val="0"/>
              </a:spcBef>
              <a:spcAft>
                <a:spcPts val="0"/>
              </a:spcAft>
              <a:buClr>
                <a:schemeClr val="dk1"/>
              </a:buClr>
              <a:buSzPts val="1100"/>
              <a:buFontTx/>
              <a:buChar char="-"/>
            </a:pPr>
            <a:r>
              <a:rPr lang="nl-BE" sz="1200" dirty="0">
                <a:latin typeface="Arial"/>
                <a:ea typeface="Arial"/>
                <a:cs typeface="Arial"/>
                <a:sym typeface="Arial"/>
              </a:rPr>
              <a:t>Ben er trots op dat we hier zonder brokken te maken tussen hebben kunnen laveren; maar was geen </a:t>
            </a:r>
            <a:r>
              <a:rPr lang="nl-BE" sz="1200" dirty="0" err="1">
                <a:latin typeface="Arial"/>
                <a:ea typeface="Arial"/>
                <a:cs typeface="Arial"/>
                <a:sym typeface="Arial"/>
              </a:rPr>
              <a:t>senicure</a:t>
            </a:r>
            <a:r>
              <a:rPr lang="nl-BE" sz="1200" dirty="0">
                <a:latin typeface="Arial"/>
                <a:ea typeface="Arial"/>
                <a:cs typeface="Arial"/>
                <a:sym typeface="Arial"/>
              </a:rPr>
              <a:t>.</a:t>
            </a:r>
          </a:p>
          <a:p>
            <a:pPr marL="0" lvl="0" indent="0" algn="l" rtl="0">
              <a:lnSpc>
                <a:spcPct val="100000"/>
              </a:lnSpc>
              <a:spcBef>
                <a:spcPts val="0"/>
              </a:spcBef>
              <a:spcAft>
                <a:spcPts val="0"/>
              </a:spcAft>
              <a:buSzPts val="1400"/>
              <a:buNone/>
            </a:pPr>
            <a:endParaRPr dirty="0"/>
          </a:p>
        </p:txBody>
      </p:sp>
      <p:sp>
        <p:nvSpPr>
          <p:cNvPr id="207" name="Google Shape;207;g24f3e8c3ff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f3e8c3ff3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24f3e8c3ff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850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f3e8c3ff3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24f3e8c3ff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413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f3e8c3ff3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7" name="Google Shape;207;g24f3e8c3ff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4123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f3e8c3ff3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24f3e8c3ff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8397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f3e8c3ff3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7" name="Google Shape;207;g24f3e8c3ff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500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4f3e8c3ff3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24f3e8c3ff3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4f3e8c3ff3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24f3e8c3ff3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4f3e8c3ff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4f3e8c3f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024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4f3e8c3ff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4f3e8c3f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3883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4f3e8c3ff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4f3e8c3f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042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4f3e8c3ff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4f3e8c3f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3615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4f3e8c3ff3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24f3e8c3ff3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4f3e8c3ff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4f3e8c3f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516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170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RP sjabloon presentatie">
  <p:cSld name="1_ORP sjabloon presentatie">
    <p:spTree>
      <p:nvGrpSpPr>
        <p:cNvPr id="1" name="Shape 15"/>
        <p:cNvGrpSpPr/>
        <p:nvPr/>
      </p:nvGrpSpPr>
      <p:grpSpPr>
        <a:xfrm>
          <a:off x="0" y="0"/>
          <a:ext cx="0" cy="0"/>
          <a:chOff x="0" y="0"/>
          <a:chExt cx="0" cy="0"/>
        </a:xfrm>
      </p:grpSpPr>
      <p:sp>
        <p:nvSpPr>
          <p:cNvPr id="16" name="Google Shape;16;p35"/>
          <p:cNvSpPr>
            <a:spLocks noGrp="1"/>
          </p:cNvSpPr>
          <p:nvPr>
            <p:ph type="pic" idx="2"/>
          </p:nvPr>
        </p:nvSpPr>
        <p:spPr>
          <a:xfrm>
            <a:off x="221381" y="193163"/>
            <a:ext cx="8701200" cy="4757100"/>
          </a:xfrm>
          <a:prstGeom prst="rect">
            <a:avLst/>
          </a:prstGeom>
          <a:noFill/>
          <a:ln>
            <a:noFill/>
          </a:ln>
        </p:spPr>
      </p:sp>
      <p:sp>
        <p:nvSpPr>
          <p:cNvPr id="17" name="Google Shape;17;p35"/>
          <p:cNvSpPr/>
          <p:nvPr/>
        </p:nvSpPr>
        <p:spPr>
          <a:xfrm rot="5400000">
            <a:off x="58663" y="615674"/>
            <a:ext cx="4535475" cy="3905252"/>
          </a:xfrm>
          <a:prstGeom prst="flowChartManualInput">
            <a:avLst/>
          </a:prstGeom>
          <a:solidFill>
            <a:schemeClr val="lt1">
              <a:alpha val="7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sp>
        <p:nvSpPr>
          <p:cNvPr id="18" name="Google Shape;18;p35"/>
          <p:cNvSpPr txBox="1">
            <a:spLocks noGrp="1"/>
          </p:cNvSpPr>
          <p:nvPr>
            <p:ph type="title"/>
          </p:nvPr>
        </p:nvSpPr>
        <p:spPr>
          <a:xfrm>
            <a:off x="628631" y="2961991"/>
            <a:ext cx="7886700" cy="3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2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kst - opsomming">
  <p:cSld name="Programma Proeftuinen Drogte">
    <p:spTree>
      <p:nvGrpSpPr>
        <p:cNvPr id="1" name="Shape 81"/>
        <p:cNvGrpSpPr/>
        <p:nvPr/>
      </p:nvGrpSpPr>
      <p:grpSpPr>
        <a:xfrm>
          <a:off x="0" y="0"/>
          <a:ext cx="0" cy="0"/>
          <a:chOff x="0" y="0"/>
          <a:chExt cx="0" cy="0"/>
        </a:xfrm>
      </p:grpSpPr>
      <p:sp>
        <p:nvSpPr>
          <p:cNvPr id="82" name="Google Shape;82;p3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9"/>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85" name="Google Shape;85;p39"/>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86" name="Google Shape;86;p39"/>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87" name="Google Shape;87;p39"/>
          <p:cNvPicPr preferRelativeResize="0"/>
          <p:nvPr/>
        </p:nvPicPr>
        <p:blipFill rotWithShape="1">
          <a:blip r:embed="rId4">
            <a:alphaModFix/>
          </a:blip>
          <a:srcRect/>
          <a:stretch/>
        </p:blipFill>
        <p:spPr>
          <a:xfrm>
            <a:off x="554782" y="4643895"/>
            <a:ext cx="741048" cy="368877"/>
          </a:xfrm>
          <a:prstGeom prst="rect">
            <a:avLst/>
          </a:prstGeom>
          <a:noFill/>
          <a:ln>
            <a:noFill/>
          </a:ln>
        </p:spPr>
      </p:pic>
      <p:sp>
        <p:nvSpPr>
          <p:cNvPr id="88" name="Google Shape;88;p39"/>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9" name="Google Shape;89;p39"/>
          <p:cNvPicPr preferRelativeResize="0"/>
          <p:nvPr/>
        </p:nvPicPr>
        <p:blipFill rotWithShape="1">
          <a:blip r:embed="rId5">
            <a:alphaModFix/>
          </a:blip>
          <a:srcRect/>
          <a:stretch/>
        </p:blipFill>
        <p:spPr>
          <a:xfrm>
            <a:off x="7892259" y="1037991"/>
            <a:ext cx="583247" cy="210716"/>
          </a:xfrm>
          <a:prstGeom prst="rect">
            <a:avLst/>
          </a:prstGeom>
          <a:noFill/>
          <a:ln>
            <a:noFill/>
          </a:ln>
        </p:spPr>
      </p:pic>
      <p:pic>
        <p:nvPicPr>
          <p:cNvPr id="90" name="Google Shape;90;p39"/>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kst - opsomming">
  <p:cSld name="Programma - Vlaanderen Breekt uit">
    <p:spTree>
      <p:nvGrpSpPr>
        <p:cNvPr id="1" name="Shape 91"/>
        <p:cNvGrpSpPr/>
        <p:nvPr/>
      </p:nvGrpSpPr>
      <p:grpSpPr>
        <a:xfrm>
          <a:off x="0" y="0"/>
          <a:ext cx="0" cy="0"/>
          <a:chOff x="0" y="0"/>
          <a:chExt cx="0" cy="0"/>
        </a:xfrm>
      </p:grpSpPr>
      <p:sp>
        <p:nvSpPr>
          <p:cNvPr id="92" name="Google Shape;92;p4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0"/>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95" name="Google Shape;95;p40"/>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96" name="Google Shape;96;p40"/>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97" name="Google Shape;97;p40"/>
          <p:cNvPicPr preferRelativeResize="0"/>
          <p:nvPr/>
        </p:nvPicPr>
        <p:blipFill rotWithShape="1">
          <a:blip r:embed="rId4">
            <a:alphaModFix/>
          </a:blip>
          <a:srcRect/>
          <a:stretch/>
        </p:blipFill>
        <p:spPr>
          <a:xfrm>
            <a:off x="554782" y="4643895"/>
            <a:ext cx="741048" cy="368877"/>
          </a:xfrm>
          <a:prstGeom prst="rect">
            <a:avLst/>
          </a:prstGeom>
          <a:noFill/>
          <a:ln>
            <a:noFill/>
          </a:ln>
        </p:spPr>
      </p:pic>
      <p:sp>
        <p:nvSpPr>
          <p:cNvPr id="98" name="Google Shape;98;p40"/>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9" name="Google Shape;99;p40"/>
          <p:cNvPicPr preferRelativeResize="0"/>
          <p:nvPr/>
        </p:nvPicPr>
        <p:blipFill rotWithShape="1">
          <a:blip r:embed="rId5">
            <a:alphaModFix/>
          </a:blip>
          <a:srcRect/>
          <a:stretch/>
        </p:blipFill>
        <p:spPr>
          <a:xfrm>
            <a:off x="7872059" y="1032631"/>
            <a:ext cx="586963" cy="221435"/>
          </a:xfrm>
          <a:prstGeom prst="rect">
            <a:avLst/>
          </a:prstGeom>
          <a:noFill/>
          <a:ln>
            <a:noFill/>
          </a:ln>
        </p:spPr>
      </p:pic>
      <p:pic>
        <p:nvPicPr>
          <p:cNvPr id="100" name="Google Shape;100;p40"/>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kst - opsomming">
  <p:cSld name="1_Tekst - opsomming">
    <p:spTree>
      <p:nvGrpSpPr>
        <p:cNvPr id="1" name="Shape 101"/>
        <p:cNvGrpSpPr/>
        <p:nvPr/>
      </p:nvGrpSpPr>
      <p:grpSpPr>
        <a:xfrm>
          <a:off x="0" y="0"/>
          <a:ext cx="0" cy="0"/>
          <a:chOff x="0" y="0"/>
          <a:chExt cx="0" cy="0"/>
        </a:xfrm>
      </p:grpSpPr>
      <p:sp>
        <p:nvSpPr>
          <p:cNvPr id="102" name="Google Shape;102;p4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1"/>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105" name="Google Shape;105;p41"/>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106" name="Google Shape;106;p41"/>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107" name="Google Shape;107;p41"/>
          <p:cNvPicPr preferRelativeResize="0"/>
          <p:nvPr/>
        </p:nvPicPr>
        <p:blipFill rotWithShape="1">
          <a:blip r:embed="rId4">
            <a:alphaModFix/>
          </a:blip>
          <a:srcRect/>
          <a:stretch/>
        </p:blipFill>
        <p:spPr>
          <a:xfrm>
            <a:off x="554782" y="4643895"/>
            <a:ext cx="741048" cy="368877"/>
          </a:xfrm>
          <a:prstGeom prst="rect">
            <a:avLst/>
          </a:prstGeom>
          <a:noFill/>
          <a:ln>
            <a:noFill/>
          </a:ln>
        </p:spPr>
      </p:pic>
      <p:pic>
        <p:nvPicPr>
          <p:cNvPr id="108" name="Google Shape;108;p41"/>
          <p:cNvPicPr preferRelativeResize="0"/>
          <p:nvPr/>
        </p:nvPicPr>
        <p:blipFill rotWithShape="1">
          <a:blip r:embed="rId5">
            <a:alphaModFix/>
          </a:blip>
          <a:srcRect/>
          <a:stretch/>
        </p:blipFill>
        <p:spPr>
          <a:xfrm>
            <a:off x="8143112" y="1033077"/>
            <a:ext cx="395107" cy="335813"/>
          </a:xfrm>
          <a:prstGeom prst="rect">
            <a:avLst/>
          </a:prstGeom>
          <a:noFill/>
          <a:ln>
            <a:noFill/>
          </a:ln>
        </p:spPr>
      </p:pic>
      <p:sp>
        <p:nvSpPr>
          <p:cNvPr id="109" name="Google Shape;109;p41"/>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0" name="Google Shape;110;p41"/>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kst - opsomming">
  <p:cSld name="1_Tekst - opsomming 2">
    <p:spTree>
      <p:nvGrpSpPr>
        <p:cNvPr id="1" name="Shape 111"/>
        <p:cNvGrpSpPr/>
        <p:nvPr/>
      </p:nvGrpSpPr>
      <p:grpSpPr>
        <a:xfrm>
          <a:off x="0" y="0"/>
          <a:ext cx="0" cy="0"/>
          <a:chOff x="0" y="0"/>
          <a:chExt cx="0" cy="0"/>
        </a:xfrm>
      </p:grpSpPr>
      <p:sp>
        <p:nvSpPr>
          <p:cNvPr id="112" name="Google Shape;112;p4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2"/>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2"/>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115" name="Google Shape;115;p42"/>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116" name="Google Shape;116;p42"/>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117" name="Google Shape;117;p42"/>
          <p:cNvPicPr preferRelativeResize="0"/>
          <p:nvPr/>
        </p:nvPicPr>
        <p:blipFill rotWithShape="1">
          <a:blip r:embed="rId4">
            <a:alphaModFix/>
          </a:blip>
          <a:srcRect/>
          <a:stretch/>
        </p:blipFill>
        <p:spPr>
          <a:xfrm>
            <a:off x="554782" y="4643895"/>
            <a:ext cx="741048" cy="368877"/>
          </a:xfrm>
          <a:prstGeom prst="rect">
            <a:avLst/>
          </a:prstGeom>
          <a:noFill/>
          <a:ln>
            <a:noFill/>
          </a:ln>
        </p:spPr>
      </p:pic>
      <p:sp>
        <p:nvSpPr>
          <p:cNvPr id="118" name="Google Shape;118;p42"/>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9" name="Google Shape;119;p42"/>
          <p:cNvPicPr preferRelativeResize="0"/>
          <p:nvPr/>
        </p:nvPicPr>
        <p:blipFill rotWithShape="1">
          <a:blip r:embed="rId5">
            <a:alphaModFix/>
          </a:blip>
          <a:srcRect/>
          <a:stretch/>
        </p:blipFill>
        <p:spPr>
          <a:xfrm>
            <a:off x="8147888" y="1049752"/>
            <a:ext cx="409967" cy="243418"/>
          </a:xfrm>
          <a:prstGeom prst="rect">
            <a:avLst/>
          </a:prstGeom>
          <a:noFill/>
          <a:ln>
            <a:noFill/>
          </a:ln>
        </p:spPr>
      </p:pic>
      <p:pic>
        <p:nvPicPr>
          <p:cNvPr id="120" name="Google Shape;120;p42"/>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kst - opsomming">
  <p:cSld name="1_Tekst - opsomming 3">
    <p:spTree>
      <p:nvGrpSpPr>
        <p:cNvPr id="1" name="Shape 121"/>
        <p:cNvGrpSpPr/>
        <p:nvPr/>
      </p:nvGrpSpPr>
      <p:grpSpPr>
        <a:xfrm>
          <a:off x="0" y="0"/>
          <a:ext cx="0" cy="0"/>
          <a:chOff x="0" y="0"/>
          <a:chExt cx="0" cy="0"/>
        </a:xfrm>
      </p:grpSpPr>
      <p:sp>
        <p:nvSpPr>
          <p:cNvPr id="122" name="Google Shape;122;p4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4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3"/>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125" name="Google Shape;125;p43"/>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126" name="Google Shape;126;p43"/>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127" name="Google Shape;127;p43"/>
          <p:cNvPicPr preferRelativeResize="0"/>
          <p:nvPr/>
        </p:nvPicPr>
        <p:blipFill rotWithShape="1">
          <a:blip r:embed="rId4">
            <a:alphaModFix/>
          </a:blip>
          <a:srcRect/>
          <a:stretch/>
        </p:blipFill>
        <p:spPr>
          <a:xfrm>
            <a:off x="554782" y="4643895"/>
            <a:ext cx="741048" cy="368877"/>
          </a:xfrm>
          <a:prstGeom prst="rect">
            <a:avLst/>
          </a:prstGeom>
          <a:noFill/>
          <a:ln>
            <a:noFill/>
          </a:ln>
        </p:spPr>
      </p:pic>
      <p:sp>
        <p:nvSpPr>
          <p:cNvPr id="128" name="Google Shape;128;p43"/>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9" name="Google Shape;129;p43"/>
          <p:cNvPicPr preferRelativeResize="0"/>
          <p:nvPr/>
        </p:nvPicPr>
        <p:blipFill rotWithShape="1">
          <a:blip r:embed="rId5">
            <a:alphaModFix/>
          </a:blip>
          <a:srcRect/>
          <a:stretch/>
        </p:blipFill>
        <p:spPr>
          <a:xfrm>
            <a:off x="7767220" y="1043594"/>
            <a:ext cx="688548" cy="243910"/>
          </a:xfrm>
          <a:prstGeom prst="rect">
            <a:avLst/>
          </a:prstGeom>
          <a:noFill/>
          <a:ln>
            <a:noFill/>
          </a:ln>
        </p:spPr>
      </p:pic>
      <p:pic>
        <p:nvPicPr>
          <p:cNvPr id="130" name="Google Shape;130;p43"/>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kst - opsomming">
  <p:cSld name="1_Tekst - opsomming 4">
    <p:spTree>
      <p:nvGrpSpPr>
        <p:cNvPr id="1" name="Shape 131"/>
        <p:cNvGrpSpPr/>
        <p:nvPr/>
      </p:nvGrpSpPr>
      <p:grpSpPr>
        <a:xfrm>
          <a:off x="0" y="0"/>
          <a:ext cx="0" cy="0"/>
          <a:chOff x="0" y="0"/>
          <a:chExt cx="0" cy="0"/>
        </a:xfrm>
      </p:grpSpPr>
      <p:sp>
        <p:nvSpPr>
          <p:cNvPr id="132" name="Google Shape;132;p4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4"/>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44"/>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135" name="Google Shape;135;p44"/>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136" name="Google Shape;136;p44"/>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137" name="Google Shape;137;p44"/>
          <p:cNvPicPr preferRelativeResize="0"/>
          <p:nvPr/>
        </p:nvPicPr>
        <p:blipFill rotWithShape="1">
          <a:blip r:embed="rId4">
            <a:alphaModFix/>
          </a:blip>
          <a:srcRect/>
          <a:stretch/>
        </p:blipFill>
        <p:spPr>
          <a:xfrm>
            <a:off x="554782" y="4643895"/>
            <a:ext cx="741048" cy="368877"/>
          </a:xfrm>
          <a:prstGeom prst="rect">
            <a:avLst/>
          </a:prstGeom>
          <a:noFill/>
          <a:ln>
            <a:noFill/>
          </a:ln>
        </p:spPr>
      </p:pic>
      <p:sp>
        <p:nvSpPr>
          <p:cNvPr id="138" name="Google Shape;138;p44"/>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9" name="Google Shape;139;p44"/>
          <p:cNvPicPr preferRelativeResize="0"/>
          <p:nvPr/>
        </p:nvPicPr>
        <p:blipFill rotWithShape="1">
          <a:blip r:embed="rId5">
            <a:alphaModFix/>
          </a:blip>
          <a:srcRect/>
          <a:stretch/>
        </p:blipFill>
        <p:spPr>
          <a:xfrm>
            <a:off x="7999935" y="1057505"/>
            <a:ext cx="492850" cy="358114"/>
          </a:xfrm>
          <a:prstGeom prst="rect">
            <a:avLst/>
          </a:prstGeom>
          <a:noFill/>
          <a:ln>
            <a:noFill/>
          </a:ln>
        </p:spPr>
      </p:pic>
      <p:pic>
        <p:nvPicPr>
          <p:cNvPr id="140" name="Google Shape;140;p44"/>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kst - opsomming">
  <p:cSld name="1_Tekst - opsomming 5">
    <p:spTree>
      <p:nvGrpSpPr>
        <p:cNvPr id="1" name="Shape 141"/>
        <p:cNvGrpSpPr/>
        <p:nvPr/>
      </p:nvGrpSpPr>
      <p:grpSpPr>
        <a:xfrm>
          <a:off x="0" y="0"/>
          <a:ext cx="0" cy="0"/>
          <a:chOff x="0" y="0"/>
          <a:chExt cx="0" cy="0"/>
        </a:xfrm>
      </p:grpSpPr>
      <p:sp>
        <p:nvSpPr>
          <p:cNvPr id="142" name="Google Shape;142;p4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4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45"/>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145" name="Google Shape;145;p45"/>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146" name="Google Shape;146;p45"/>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147" name="Google Shape;147;p45"/>
          <p:cNvPicPr preferRelativeResize="0"/>
          <p:nvPr/>
        </p:nvPicPr>
        <p:blipFill rotWithShape="1">
          <a:blip r:embed="rId4">
            <a:alphaModFix/>
          </a:blip>
          <a:srcRect/>
          <a:stretch/>
        </p:blipFill>
        <p:spPr>
          <a:xfrm>
            <a:off x="554782" y="4643895"/>
            <a:ext cx="741048" cy="368877"/>
          </a:xfrm>
          <a:prstGeom prst="rect">
            <a:avLst/>
          </a:prstGeom>
          <a:noFill/>
          <a:ln>
            <a:noFill/>
          </a:ln>
        </p:spPr>
      </p:pic>
      <p:sp>
        <p:nvSpPr>
          <p:cNvPr id="148" name="Google Shape;148;p45"/>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9" name="Google Shape;149;p45"/>
          <p:cNvPicPr preferRelativeResize="0"/>
          <p:nvPr/>
        </p:nvPicPr>
        <p:blipFill rotWithShape="1">
          <a:blip r:embed="rId5">
            <a:alphaModFix/>
          </a:blip>
          <a:srcRect/>
          <a:stretch/>
        </p:blipFill>
        <p:spPr>
          <a:xfrm>
            <a:off x="7681859" y="1056850"/>
            <a:ext cx="752571" cy="241148"/>
          </a:xfrm>
          <a:prstGeom prst="rect">
            <a:avLst/>
          </a:prstGeom>
          <a:noFill/>
          <a:ln>
            <a:noFill/>
          </a:ln>
        </p:spPr>
      </p:pic>
      <p:pic>
        <p:nvPicPr>
          <p:cNvPr id="150" name="Google Shape;150;p45"/>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kst - opsomming">
  <p:cSld name="1_Tekst - opsomming 6">
    <p:spTree>
      <p:nvGrpSpPr>
        <p:cNvPr id="1" name="Shape 151"/>
        <p:cNvGrpSpPr/>
        <p:nvPr/>
      </p:nvGrpSpPr>
      <p:grpSpPr>
        <a:xfrm>
          <a:off x="0" y="0"/>
          <a:ext cx="0" cy="0"/>
          <a:chOff x="0" y="0"/>
          <a:chExt cx="0" cy="0"/>
        </a:xfrm>
      </p:grpSpPr>
      <p:sp>
        <p:nvSpPr>
          <p:cNvPr id="152" name="Google Shape;152;p46"/>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46"/>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46"/>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155" name="Google Shape;155;p46"/>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156" name="Google Shape;156;p46"/>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157" name="Google Shape;157;p46"/>
          <p:cNvPicPr preferRelativeResize="0"/>
          <p:nvPr/>
        </p:nvPicPr>
        <p:blipFill rotWithShape="1">
          <a:blip r:embed="rId4">
            <a:alphaModFix/>
          </a:blip>
          <a:srcRect/>
          <a:stretch/>
        </p:blipFill>
        <p:spPr>
          <a:xfrm>
            <a:off x="554782" y="4643895"/>
            <a:ext cx="741048" cy="368877"/>
          </a:xfrm>
          <a:prstGeom prst="rect">
            <a:avLst/>
          </a:prstGeom>
          <a:noFill/>
          <a:ln>
            <a:noFill/>
          </a:ln>
        </p:spPr>
      </p:pic>
      <p:sp>
        <p:nvSpPr>
          <p:cNvPr id="158" name="Google Shape;158;p46"/>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9" name="Google Shape;159;p46"/>
          <p:cNvPicPr preferRelativeResize="0"/>
          <p:nvPr/>
        </p:nvPicPr>
        <p:blipFill rotWithShape="1">
          <a:blip r:embed="rId5">
            <a:alphaModFix/>
          </a:blip>
          <a:srcRect/>
          <a:stretch/>
        </p:blipFill>
        <p:spPr>
          <a:xfrm>
            <a:off x="7646810" y="1043516"/>
            <a:ext cx="804307" cy="306136"/>
          </a:xfrm>
          <a:prstGeom prst="rect">
            <a:avLst/>
          </a:prstGeom>
          <a:noFill/>
          <a:ln>
            <a:noFill/>
          </a:ln>
        </p:spPr>
      </p:pic>
      <p:pic>
        <p:nvPicPr>
          <p:cNvPr id="160" name="Google Shape;160;p46"/>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ussenschot">
  <p:cSld name="1_Tussenschot 2">
    <p:spTree>
      <p:nvGrpSpPr>
        <p:cNvPr id="1" name="Shape 161"/>
        <p:cNvGrpSpPr/>
        <p:nvPr/>
      </p:nvGrpSpPr>
      <p:grpSpPr>
        <a:xfrm>
          <a:off x="0" y="0"/>
          <a:ext cx="0" cy="0"/>
          <a:chOff x="0" y="0"/>
          <a:chExt cx="0" cy="0"/>
        </a:xfrm>
      </p:grpSpPr>
      <p:pic>
        <p:nvPicPr>
          <p:cNvPr id="162" name="Google Shape;162;p48"/>
          <p:cNvPicPr preferRelativeResize="0"/>
          <p:nvPr/>
        </p:nvPicPr>
        <p:blipFill rotWithShape="1">
          <a:blip r:embed="rId2">
            <a:alphaModFix/>
          </a:blip>
          <a:srcRect l="2373"/>
          <a:stretch/>
        </p:blipFill>
        <p:spPr>
          <a:xfrm>
            <a:off x="221419" y="193162"/>
            <a:ext cx="8710826" cy="4757175"/>
          </a:xfrm>
          <a:prstGeom prst="rect">
            <a:avLst/>
          </a:prstGeom>
          <a:noFill/>
          <a:ln>
            <a:noFill/>
          </a:ln>
        </p:spPr>
      </p:pic>
      <p:grpSp>
        <p:nvGrpSpPr>
          <p:cNvPr id="163" name="Google Shape;163;p48"/>
          <p:cNvGrpSpPr/>
          <p:nvPr/>
        </p:nvGrpSpPr>
        <p:grpSpPr>
          <a:xfrm>
            <a:off x="375539" y="2358777"/>
            <a:ext cx="8392857" cy="2456179"/>
            <a:chOff x="287973" y="3841875"/>
            <a:chExt cx="8856027" cy="3456000"/>
          </a:xfrm>
        </p:grpSpPr>
        <p:sp>
          <p:nvSpPr>
            <p:cNvPr id="164" name="Google Shape;164;p48"/>
            <p:cNvSpPr/>
            <p:nvPr/>
          </p:nvSpPr>
          <p:spPr>
            <a:xfrm>
              <a:off x="287973" y="4705875"/>
              <a:ext cx="8856000" cy="2592000"/>
            </a:xfrm>
            <a:prstGeom prst="rect">
              <a:avLst/>
            </a:prstGeom>
            <a:solidFill>
              <a:schemeClr val="lt1">
                <a:alpha val="7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sp>
          <p:nvSpPr>
            <p:cNvPr id="165" name="Google Shape;165;p48"/>
            <p:cNvSpPr/>
            <p:nvPr/>
          </p:nvSpPr>
          <p:spPr>
            <a:xfrm flipH="1">
              <a:off x="288000" y="3841875"/>
              <a:ext cx="8856000" cy="864000"/>
            </a:xfrm>
            <a:prstGeom prst="rtTriangle">
              <a:avLst/>
            </a:prstGeom>
            <a:solidFill>
              <a:schemeClr val="lt1">
                <a:alpha val="7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grpSp>
      <p:sp>
        <p:nvSpPr>
          <p:cNvPr id="166" name="Google Shape;166;p48"/>
          <p:cNvSpPr txBox="1">
            <a:spLocks noGrp="1"/>
          </p:cNvSpPr>
          <p:nvPr>
            <p:ph type="title"/>
          </p:nvPr>
        </p:nvSpPr>
        <p:spPr>
          <a:xfrm>
            <a:off x="628631" y="3729434"/>
            <a:ext cx="7886700" cy="3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2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kst - opsomming">
  <p:cSld name="1_Tekst - opsomming 7">
    <p:spTree>
      <p:nvGrpSpPr>
        <p:cNvPr id="1" name="Shape 167"/>
        <p:cNvGrpSpPr/>
        <p:nvPr/>
      </p:nvGrpSpPr>
      <p:grpSpPr>
        <a:xfrm>
          <a:off x="0" y="0"/>
          <a:ext cx="0" cy="0"/>
          <a:chOff x="0" y="0"/>
          <a:chExt cx="0" cy="0"/>
        </a:xfrm>
      </p:grpSpPr>
      <p:sp>
        <p:nvSpPr>
          <p:cNvPr id="168" name="Google Shape;168;p4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4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49"/>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171" name="Google Shape;171;p49"/>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172" name="Google Shape;172;p49"/>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173" name="Google Shape;173;p49"/>
          <p:cNvPicPr preferRelativeResize="0"/>
          <p:nvPr/>
        </p:nvPicPr>
        <p:blipFill rotWithShape="1">
          <a:blip r:embed="rId4">
            <a:alphaModFix/>
          </a:blip>
          <a:srcRect/>
          <a:stretch/>
        </p:blipFill>
        <p:spPr>
          <a:xfrm>
            <a:off x="554782" y="4643895"/>
            <a:ext cx="741048" cy="368877"/>
          </a:xfrm>
          <a:prstGeom prst="rect">
            <a:avLst/>
          </a:prstGeom>
          <a:noFill/>
          <a:ln>
            <a:noFill/>
          </a:ln>
        </p:spPr>
      </p:pic>
      <p:sp>
        <p:nvSpPr>
          <p:cNvPr id="174" name="Google Shape;174;p49"/>
          <p:cNvSpPr/>
          <p:nvPr/>
        </p:nvSpPr>
        <p:spPr>
          <a:xfrm>
            <a:off x="554782" y="957188"/>
            <a:ext cx="8239200" cy="3675300"/>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75" name="Google Shape;175;p49"/>
          <p:cNvPicPr preferRelativeResize="0"/>
          <p:nvPr/>
        </p:nvPicPr>
        <p:blipFill rotWithShape="1">
          <a:blip r:embed="rId5">
            <a:alphaModFix/>
          </a:blip>
          <a:srcRect/>
          <a:stretch/>
        </p:blipFill>
        <p:spPr>
          <a:xfrm>
            <a:off x="8147888" y="1054871"/>
            <a:ext cx="409968" cy="230952"/>
          </a:xfrm>
          <a:prstGeom prst="rect">
            <a:avLst/>
          </a:prstGeom>
          <a:noFill/>
          <a:ln>
            <a:noFill/>
          </a:ln>
        </p:spPr>
      </p:pic>
      <p:pic>
        <p:nvPicPr>
          <p:cNvPr id="176" name="Google Shape;176;p49"/>
          <p:cNvPicPr preferRelativeResize="0"/>
          <p:nvPr/>
        </p:nvPicPr>
        <p:blipFill rotWithShape="1">
          <a:blip r:embed="rId6">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opsomming" type="obj">
  <p:cSld name="OBJECT">
    <p:spTree>
      <p:nvGrpSpPr>
        <p:cNvPr id="1" name="Shape 19"/>
        <p:cNvGrpSpPr/>
        <p:nvPr/>
      </p:nvGrpSpPr>
      <p:grpSpPr>
        <a:xfrm>
          <a:off x="0" y="0"/>
          <a:ext cx="0" cy="0"/>
          <a:chOff x="0" y="0"/>
          <a:chExt cx="0" cy="0"/>
        </a:xfrm>
      </p:grpSpPr>
      <p:sp>
        <p:nvSpPr>
          <p:cNvPr id="20" name="Google Shape;20;p2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1"/>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23" name="Google Shape;23;p21"/>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24" name="Google Shape;24;p21"/>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25" name="Google Shape;25;p21"/>
          <p:cNvPicPr preferRelativeResize="0"/>
          <p:nvPr/>
        </p:nvPicPr>
        <p:blipFill rotWithShape="1">
          <a:blip r:embed="rId4">
            <a:alphaModFix/>
          </a:blip>
          <a:srcRect/>
          <a:stretch/>
        </p:blipFill>
        <p:spPr>
          <a:xfrm>
            <a:off x="554782" y="4643895"/>
            <a:ext cx="741048" cy="368877"/>
          </a:xfrm>
          <a:prstGeom prst="rect">
            <a:avLst/>
          </a:prstGeom>
          <a:noFill/>
          <a:ln>
            <a:noFill/>
          </a:ln>
        </p:spPr>
      </p:pic>
      <p:pic>
        <p:nvPicPr>
          <p:cNvPr id="26" name="Google Shape;26;p21"/>
          <p:cNvPicPr preferRelativeResize="0"/>
          <p:nvPr/>
        </p:nvPicPr>
        <p:blipFill rotWithShape="1">
          <a:blip r:embed="rId5">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RP sjabloon presentatie">
  <p:cSld name="1_ORP sjabloon presentatie 2">
    <p:spTree>
      <p:nvGrpSpPr>
        <p:cNvPr id="1" name="Shape 31"/>
        <p:cNvGrpSpPr/>
        <p:nvPr/>
      </p:nvGrpSpPr>
      <p:grpSpPr>
        <a:xfrm>
          <a:off x="0" y="0"/>
          <a:ext cx="0" cy="0"/>
          <a:chOff x="0" y="0"/>
          <a:chExt cx="0" cy="0"/>
        </a:xfrm>
      </p:grpSpPr>
      <p:sp>
        <p:nvSpPr>
          <p:cNvPr id="32" name="Google Shape;32;p36"/>
          <p:cNvSpPr/>
          <p:nvPr/>
        </p:nvSpPr>
        <p:spPr>
          <a:xfrm>
            <a:off x="211755" y="193162"/>
            <a:ext cx="8710800" cy="4757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6"/>
          <p:cNvSpPr/>
          <p:nvPr/>
        </p:nvSpPr>
        <p:spPr>
          <a:xfrm rot="5400000">
            <a:off x="58663" y="615674"/>
            <a:ext cx="4535475" cy="3905252"/>
          </a:xfrm>
          <a:prstGeom prst="flowChartManualInput">
            <a:avLst/>
          </a:prstGeom>
          <a:solidFill>
            <a:schemeClr val="lt1">
              <a:alpha val="7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sp>
        <p:nvSpPr>
          <p:cNvPr id="34" name="Google Shape;34;p36"/>
          <p:cNvSpPr txBox="1">
            <a:spLocks noGrp="1"/>
          </p:cNvSpPr>
          <p:nvPr>
            <p:ph type="title"/>
          </p:nvPr>
        </p:nvSpPr>
        <p:spPr>
          <a:xfrm>
            <a:off x="628631" y="2961991"/>
            <a:ext cx="7886700" cy="3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2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ussenschot">
  <p:cSld name="1_Tussenschot">
    <p:spTree>
      <p:nvGrpSpPr>
        <p:cNvPr id="1" name="Shape 35"/>
        <p:cNvGrpSpPr/>
        <p:nvPr/>
      </p:nvGrpSpPr>
      <p:grpSpPr>
        <a:xfrm>
          <a:off x="0" y="0"/>
          <a:ext cx="0" cy="0"/>
          <a:chOff x="0" y="0"/>
          <a:chExt cx="0" cy="0"/>
        </a:xfrm>
      </p:grpSpPr>
      <p:pic>
        <p:nvPicPr>
          <p:cNvPr id="36" name="Google Shape;36;p37"/>
          <p:cNvPicPr preferRelativeResize="0"/>
          <p:nvPr/>
        </p:nvPicPr>
        <p:blipFill rotWithShape="1">
          <a:blip r:embed="rId2">
            <a:alphaModFix/>
          </a:blip>
          <a:srcRect l="5873" r="8493"/>
          <a:stretch/>
        </p:blipFill>
        <p:spPr>
          <a:xfrm>
            <a:off x="221373" y="172015"/>
            <a:ext cx="8701203" cy="4762966"/>
          </a:xfrm>
          <a:prstGeom prst="rect">
            <a:avLst/>
          </a:prstGeom>
          <a:noFill/>
          <a:ln>
            <a:noFill/>
          </a:ln>
        </p:spPr>
      </p:pic>
      <p:grpSp>
        <p:nvGrpSpPr>
          <p:cNvPr id="37" name="Google Shape;37;p37"/>
          <p:cNvGrpSpPr/>
          <p:nvPr/>
        </p:nvGrpSpPr>
        <p:grpSpPr>
          <a:xfrm>
            <a:off x="375539" y="2358777"/>
            <a:ext cx="8392857" cy="2456179"/>
            <a:chOff x="287973" y="3841875"/>
            <a:chExt cx="8856027" cy="3456000"/>
          </a:xfrm>
        </p:grpSpPr>
        <p:sp>
          <p:nvSpPr>
            <p:cNvPr id="38" name="Google Shape;38;p37"/>
            <p:cNvSpPr/>
            <p:nvPr/>
          </p:nvSpPr>
          <p:spPr>
            <a:xfrm>
              <a:off x="287973" y="4705875"/>
              <a:ext cx="8856000" cy="2592000"/>
            </a:xfrm>
            <a:prstGeom prst="rect">
              <a:avLst/>
            </a:prstGeom>
            <a:solidFill>
              <a:schemeClr val="lt1">
                <a:alpha val="7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sp>
          <p:nvSpPr>
            <p:cNvPr id="39" name="Google Shape;39;p37"/>
            <p:cNvSpPr/>
            <p:nvPr/>
          </p:nvSpPr>
          <p:spPr>
            <a:xfrm flipH="1">
              <a:off x="288000" y="3841875"/>
              <a:ext cx="8856000" cy="864000"/>
            </a:xfrm>
            <a:prstGeom prst="rtTriangle">
              <a:avLst/>
            </a:prstGeom>
            <a:solidFill>
              <a:schemeClr val="lt1">
                <a:alpha val="7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grpSp>
      <p:sp>
        <p:nvSpPr>
          <p:cNvPr id="40" name="Google Shape;40;p37"/>
          <p:cNvSpPr txBox="1">
            <a:spLocks noGrp="1"/>
          </p:cNvSpPr>
          <p:nvPr>
            <p:ph type="title"/>
          </p:nvPr>
        </p:nvSpPr>
        <p:spPr>
          <a:xfrm>
            <a:off x="628631" y="3729434"/>
            <a:ext cx="7886700" cy="3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2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kst / afbeelding" type="picTx">
  <p:cSld name="PICTURE_WITH_CAPTION_TEXT">
    <p:spTree>
      <p:nvGrpSpPr>
        <p:cNvPr id="1" name="Shape 41"/>
        <p:cNvGrpSpPr/>
        <p:nvPr/>
      </p:nvGrpSpPr>
      <p:grpSpPr>
        <a:xfrm>
          <a:off x="0" y="0"/>
          <a:ext cx="0" cy="0"/>
          <a:chOff x="0" y="0"/>
          <a:chExt cx="0" cy="0"/>
        </a:xfrm>
      </p:grpSpPr>
      <p:sp>
        <p:nvSpPr>
          <p:cNvPr id="42" name="Google Shape;42;p18"/>
          <p:cNvSpPr>
            <a:spLocks noGrp="1"/>
          </p:cNvSpPr>
          <p:nvPr>
            <p:ph type="pic" idx="2"/>
          </p:nvPr>
        </p:nvSpPr>
        <p:spPr>
          <a:xfrm>
            <a:off x="4533150" y="1357942"/>
            <a:ext cx="4183200" cy="3242100"/>
          </a:xfrm>
          <a:prstGeom prst="rect">
            <a:avLst/>
          </a:prstGeom>
          <a:noFill/>
          <a:ln>
            <a:noFill/>
          </a:ln>
        </p:spPr>
      </p:sp>
      <p:sp>
        <p:nvSpPr>
          <p:cNvPr id="43" name="Google Shape;43;p18"/>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4" name="Google Shape;44;p18"/>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8"/>
          <p:cNvSpPr txBox="1">
            <a:spLocks noGrp="1"/>
          </p:cNvSpPr>
          <p:nvPr>
            <p:ph type="body" idx="1"/>
          </p:nvPr>
        </p:nvSpPr>
        <p:spPr>
          <a:xfrm>
            <a:off x="628650" y="1369219"/>
            <a:ext cx="3904500" cy="32634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6" name="Google Shape;46;p18"/>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47" name="Google Shape;47;p18"/>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48" name="Google Shape;48;p18"/>
          <p:cNvPicPr preferRelativeResize="0"/>
          <p:nvPr/>
        </p:nvPicPr>
        <p:blipFill rotWithShape="1">
          <a:blip r:embed="rId4">
            <a:alphaModFix/>
          </a:blip>
          <a:srcRect/>
          <a:stretch/>
        </p:blipFill>
        <p:spPr>
          <a:xfrm>
            <a:off x="554782" y="4643895"/>
            <a:ext cx="741048" cy="368877"/>
          </a:xfrm>
          <a:prstGeom prst="rect">
            <a:avLst/>
          </a:prstGeom>
          <a:noFill/>
          <a:ln>
            <a:noFill/>
          </a:ln>
        </p:spPr>
      </p:pic>
      <p:pic>
        <p:nvPicPr>
          <p:cNvPr id="49" name="Google Shape;49;p18"/>
          <p:cNvPicPr preferRelativeResize="0"/>
          <p:nvPr/>
        </p:nvPicPr>
        <p:blipFill rotWithShape="1">
          <a:blip r:embed="rId5">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kst - 2 kolommen" type="twoObj">
  <p:cSld name="TWO_OBJECTS">
    <p:spTree>
      <p:nvGrpSpPr>
        <p:cNvPr id="1" name="Shape 50"/>
        <p:cNvGrpSpPr/>
        <p:nvPr/>
      </p:nvGrpSpPr>
      <p:grpSpPr>
        <a:xfrm>
          <a:off x="0" y="0"/>
          <a:ext cx="0" cy="0"/>
          <a:chOff x="0" y="0"/>
          <a:chExt cx="0" cy="0"/>
        </a:xfrm>
      </p:grpSpPr>
      <p:sp>
        <p:nvSpPr>
          <p:cNvPr id="51" name="Google Shape;51;p3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body" idx="1"/>
          </p:nvPr>
        </p:nvSpPr>
        <p:spPr>
          <a:xfrm>
            <a:off x="628650" y="1369219"/>
            <a:ext cx="38673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body" idx="2"/>
          </p:nvPr>
        </p:nvSpPr>
        <p:spPr>
          <a:xfrm>
            <a:off x="4648200" y="1369219"/>
            <a:ext cx="38673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4"/>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55" name="Google Shape;55;p34"/>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56" name="Google Shape;56;p34"/>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57" name="Google Shape;57;p34"/>
          <p:cNvPicPr preferRelativeResize="0"/>
          <p:nvPr/>
        </p:nvPicPr>
        <p:blipFill rotWithShape="1">
          <a:blip r:embed="rId4">
            <a:alphaModFix/>
          </a:blip>
          <a:srcRect/>
          <a:stretch/>
        </p:blipFill>
        <p:spPr>
          <a:xfrm>
            <a:off x="554782" y="4643895"/>
            <a:ext cx="741048" cy="368877"/>
          </a:xfrm>
          <a:prstGeom prst="rect">
            <a:avLst/>
          </a:prstGeom>
          <a:noFill/>
          <a:ln>
            <a:noFill/>
          </a:ln>
        </p:spPr>
      </p:pic>
      <p:pic>
        <p:nvPicPr>
          <p:cNvPr id="58" name="Google Shape;58;p34"/>
          <p:cNvPicPr preferRelativeResize="0"/>
          <p:nvPr/>
        </p:nvPicPr>
        <p:blipFill rotWithShape="1">
          <a:blip r:embed="rId5">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fbeelding">
  <p:cSld name="PICTURE_WITH_CAPTION_TEXT_1">
    <p:spTree>
      <p:nvGrpSpPr>
        <p:cNvPr id="1" name="Shape 59"/>
        <p:cNvGrpSpPr/>
        <p:nvPr/>
      </p:nvGrpSpPr>
      <p:grpSpPr>
        <a:xfrm>
          <a:off x="0" y="0"/>
          <a:ext cx="0" cy="0"/>
          <a:chOff x="0" y="0"/>
          <a:chExt cx="0" cy="0"/>
        </a:xfrm>
      </p:grpSpPr>
      <p:sp>
        <p:nvSpPr>
          <p:cNvPr id="60" name="Google Shape;60;g1a7c2bca419_0_35"/>
          <p:cNvSpPr>
            <a:spLocks noGrp="1"/>
          </p:cNvSpPr>
          <p:nvPr>
            <p:ph type="pic" idx="2"/>
          </p:nvPr>
        </p:nvSpPr>
        <p:spPr>
          <a:xfrm>
            <a:off x="421350" y="1268119"/>
            <a:ext cx="8301300" cy="3242100"/>
          </a:xfrm>
          <a:prstGeom prst="rect">
            <a:avLst/>
          </a:prstGeom>
          <a:noFill/>
          <a:ln>
            <a:noFill/>
          </a:ln>
        </p:spPr>
      </p:sp>
      <p:sp>
        <p:nvSpPr>
          <p:cNvPr id="61" name="Google Shape;61;g1a7c2bca419_0_35"/>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62" name="Google Shape;62;g1a7c2bca419_0_3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g1a7c2bca419_0_35"/>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64" name="Google Shape;64;g1a7c2bca419_0_35"/>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65" name="Google Shape;65;g1a7c2bca419_0_35"/>
          <p:cNvPicPr preferRelativeResize="0"/>
          <p:nvPr/>
        </p:nvPicPr>
        <p:blipFill rotWithShape="1">
          <a:blip r:embed="rId4">
            <a:alphaModFix/>
          </a:blip>
          <a:srcRect/>
          <a:stretch/>
        </p:blipFill>
        <p:spPr>
          <a:xfrm>
            <a:off x="554782" y="4643895"/>
            <a:ext cx="741048" cy="368877"/>
          </a:xfrm>
          <a:prstGeom prst="rect">
            <a:avLst/>
          </a:prstGeom>
          <a:noFill/>
          <a:ln>
            <a:noFill/>
          </a:ln>
        </p:spPr>
      </p:pic>
      <p:pic>
        <p:nvPicPr>
          <p:cNvPr id="66" name="Google Shape;66;g1a7c2bca419_0_35"/>
          <p:cNvPicPr preferRelativeResize="0"/>
          <p:nvPr/>
        </p:nvPicPr>
        <p:blipFill rotWithShape="1">
          <a:blip r:embed="rId5">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ussenschot" type="secHead">
  <p:cSld name="SECTION_HEADER">
    <p:spTree>
      <p:nvGrpSpPr>
        <p:cNvPr id="1" name="Shape 67"/>
        <p:cNvGrpSpPr/>
        <p:nvPr/>
      </p:nvGrpSpPr>
      <p:grpSpPr>
        <a:xfrm>
          <a:off x="0" y="0"/>
          <a:ext cx="0" cy="0"/>
          <a:chOff x="0" y="0"/>
          <a:chExt cx="0" cy="0"/>
        </a:xfrm>
      </p:grpSpPr>
      <p:sp>
        <p:nvSpPr>
          <p:cNvPr id="68" name="Google Shape;68;p33"/>
          <p:cNvSpPr txBox="1">
            <a:spLocks noGrp="1"/>
          </p:cNvSpPr>
          <p:nvPr>
            <p:ph type="title"/>
          </p:nvPr>
        </p:nvSpPr>
        <p:spPr>
          <a:xfrm>
            <a:off x="623888" y="1282303"/>
            <a:ext cx="7886700" cy="2139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3"/>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70" name="Google Shape;70;p33"/>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71" name="Google Shape;71;p33"/>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72" name="Google Shape;72;p33"/>
          <p:cNvPicPr preferRelativeResize="0"/>
          <p:nvPr/>
        </p:nvPicPr>
        <p:blipFill rotWithShape="1">
          <a:blip r:embed="rId4">
            <a:alphaModFix/>
          </a:blip>
          <a:srcRect/>
          <a:stretch/>
        </p:blipFill>
        <p:spPr>
          <a:xfrm>
            <a:off x="554782" y="4643895"/>
            <a:ext cx="741048" cy="368877"/>
          </a:xfrm>
          <a:prstGeom prst="rect">
            <a:avLst/>
          </a:prstGeom>
          <a:noFill/>
          <a:ln>
            <a:noFill/>
          </a:ln>
        </p:spPr>
      </p:pic>
      <p:pic>
        <p:nvPicPr>
          <p:cNvPr id="73" name="Google Shape;73;p33"/>
          <p:cNvPicPr preferRelativeResize="0"/>
          <p:nvPr/>
        </p:nvPicPr>
        <p:blipFill rotWithShape="1">
          <a:blip r:embed="rId5">
            <a:alphaModFix/>
          </a:blip>
          <a:srcRect/>
          <a:stretch/>
        </p:blipFill>
        <p:spPr>
          <a:xfrm>
            <a:off x="1696453" y="4680674"/>
            <a:ext cx="812649" cy="31648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kst - opsomming">
  <p:cSld name="Overzicht programma's">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pic>
        <p:nvPicPr>
          <p:cNvPr id="77" name="Google Shape;77;p38"/>
          <p:cNvPicPr preferRelativeResize="0"/>
          <p:nvPr/>
        </p:nvPicPr>
        <p:blipFill rotWithShape="1">
          <a:blip r:embed="rId2">
            <a:alphaModFix/>
          </a:blip>
          <a:srcRect/>
          <a:stretch/>
        </p:blipFill>
        <p:spPr>
          <a:xfrm>
            <a:off x="0" y="0"/>
            <a:ext cx="219456" cy="5143500"/>
          </a:xfrm>
          <a:prstGeom prst="rect">
            <a:avLst/>
          </a:prstGeom>
          <a:noFill/>
          <a:ln>
            <a:noFill/>
          </a:ln>
        </p:spPr>
      </p:pic>
      <p:pic>
        <p:nvPicPr>
          <p:cNvPr id="78" name="Google Shape;78;p38"/>
          <p:cNvPicPr preferRelativeResize="0"/>
          <p:nvPr/>
        </p:nvPicPr>
        <p:blipFill rotWithShape="1">
          <a:blip r:embed="rId3">
            <a:alphaModFix/>
          </a:blip>
          <a:srcRect/>
          <a:stretch/>
        </p:blipFill>
        <p:spPr>
          <a:xfrm>
            <a:off x="7170802" y="4723538"/>
            <a:ext cx="1178562" cy="148829"/>
          </a:xfrm>
          <a:prstGeom prst="rect">
            <a:avLst/>
          </a:prstGeom>
          <a:noFill/>
          <a:ln>
            <a:noFill/>
          </a:ln>
        </p:spPr>
      </p:pic>
      <p:pic>
        <p:nvPicPr>
          <p:cNvPr id="79" name="Google Shape;79;p38"/>
          <p:cNvPicPr preferRelativeResize="0"/>
          <p:nvPr/>
        </p:nvPicPr>
        <p:blipFill rotWithShape="1">
          <a:blip r:embed="rId4">
            <a:alphaModFix/>
          </a:blip>
          <a:srcRect/>
          <a:stretch/>
        </p:blipFill>
        <p:spPr>
          <a:xfrm>
            <a:off x="554782" y="4643895"/>
            <a:ext cx="741048" cy="368877"/>
          </a:xfrm>
          <a:prstGeom prst="rect">
            <a:avLst/>
          </a:prstGeom>
          <a:noFill/>
          <a:ln>
            <a:noFill/>
          </a:ln>
        </p:spPr>
      </p:pic>
      <p:pic>
        <p:nvPicPr>
          <p:cNvPr id="80" name="Google Shape;80;p38"/>
          <p:cNvPicPr preferRelativeResize="0"/>
          <p:nvPr/>
        </p:nvPicPr>
        <p:blipFill rotWithShape="1">
          <a:blip r:embed="rId5">
            <a:alphaModFix/>
          </a:blip>
          <a:srcRect/>
          <a:stretch/>
        </p:blipFill>
        <p:spPr>
          <a:xfrm>
            <a:off x="1696453" y="4680674"/>
            <a:ext cx="812649" cy="31648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sp>
        <p:nvSpPr>
          <p:cNvPr id="12" name="Google Shape;12;p1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7282900" y="4824413"/>
            <a:ext cx="1511100" cy="273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2" name="Afbeelding 1" descr="Afbeelding met gras, buitenshuis, boom, landschap&#10;&#10;Automatisch gegenereerde beschrijving">
            <a:extLst>
              <a:ext uri="{FF2B5EF4-FFF2-40B4-BE49-F238E27FC236}">
                <a16:creationId xmlns:a16="http://schemas.microsoft.com/office/drawing/2014/main" id="{C7BC4422-84ED-A631-6C76-FD960BD4999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5414"/>
          <a:stretch/>
        </p:blipFill>
        <p:spPr>
          <a:xfrm flipH="1">
            <a:off x="4" y="-22"/>
            <a:ext cx="9144008" cy="5143522"/>
          </a:xfrm>
          <a:prstGeom prst="rect">
            <a:avLst/>
          </a:prstGeom>
          <a:scene3d>
            <a:camera prst="orthographicFront">
              <a:rot lat="0" lon="0" rev="0"/>
            </a:camera>
            <a:lightRig rig="threePt" dir="t"/>
          </a:scene3d>
        </p:spPr>
      </p:pic>
      <p:sp>
        <p:nvSpPr>
          <p:cNvPr id="182" name="Google Shape;182;p10"/>
          <p:cNvSpPr/>
          <p:nvPr/>
        </p:nvSpPr>
        <p:spPr>
          <a:xfrm rot="5400000">
            <a:off x="58663" y="615674"/>
            <a:ext cx="4535475" cy="3905252"/>
          </a:xfrm>
          <a:prstGeom prst="flowChartManualInput">
            <a:avLst/>
          </a:prstGeom>
          <a:solidFill>
            <a:schemeClr val="lt1">
              <a:alpha val="7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sp>
        <p:nvSpPr>
          <p:cNvPr id="183" name="Google Shape;183;p10"/>
          <p:cNvSpPr txBox="1">
            <a:spLocks noGrp="1"/>
          </p:cNvSpPr>
          <p:nvPr>
            <p:ph type="title"/>
          </p:nvPr>
        </p:nvSpPr>
        <p:spPr>
          <a:xfrm>
            <a:off x="628631" y="2625646"/>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200"/>
              <a:buNone/>
            </a:pPr>
            <a:r>
              <a:rPr lang="nl-BE" dirty="0">
                <a:solidFill>
                  <a:srgbClr val="333333"/>
                </a:solidFill>
                <a:effectLst/>
                <a:latin typeface="Arial" panose="020B0604020202020204" pitchFamily="34" charset="0"/>
                <a:ea typeface="Calibri" panose="020F0502020204030204" pitchFamily="34" charset="0"/>
              </a:rPr>
              <a:t>Balans tussen lok</a:t>
            </a:r>
            <a:r>
              <a:rPr lang="nl-BE" dirty="0">
                <a:solidFill>
                  <a:schemeClr val="tx2"/>
                </a:solidFill>
                <a:effectLst/>
                <a:latin typeface="Arial" panose="020B0604020202020204" pitchFamily="34" charset="0"/>
                <a:ea typeface="Calibri" panose="020F0502020204030204" pitchFamily="34" charset="0"/>
              </a:rPr>
              <a:t>ale</a:t>
            </a:r>
            <a:r>
              <a:rPr lang="nl-BE" dirty="0">
                <a:solidFill>
                  <a:srgbClr val="333333"/>
                </a:solidFill>
                <a:effectLst/>
                <a:latin typeface="Arial" panose="020B0604020202020204" pitchFamily="34" charset="0"/>
                <a:ea typeface="Calibri" panose="020F0502020204030204" pitchFamily="34" charset="0"/>
              </a:rPr>
              <a:t> </a:t>
            </a:r>
            <a:r>
              <a:rPr lang="nl-BE" dirty="0">
                <a:solidFill>
                  <a:schemeClr val="tx2"/>
                </a:solidFill>
                <a:effectLst/>
                <a:latin typeface="Arial" panose="020B0604020202020204" pitchFamily="34" charset="0"/>
                <a:ea typeface="Calibri" panose="020F0502020204030204" pitchFamily="34" charset="0"/>
              </a:rPr>
              <a:t>dynamiek en</a:t>
            </a:r>
            <a:r>
              <a:rPr lang="nl-BE" dirty="0">
                <a:solidFill>
                  <a:srgbClr val="333333"/>
                </a:solidFill>
                <a:effectLst/>
                <a:latin typeface="Arial" panose="020B0604020202020204" pitchFamily="34" charset="0"/>
                <a:ea typeface="Calibri" panose="020F0502020204030204" pitchFamily="34" charset="0"/>
              </a:rPr>
              <a:t> Vlaamse agenda </a:t>
            </a:r>
            <a:br>
              <a:rPr lang="nl-BE" dirty="0">
                <a:solidFill>
                  <a:srgbClr val="333333"/>
                </a:solidFill>
                <a:effectLst/>
                <a:latin typeface="Arial" panose="020B0604020202020204" pitchFamily="34" charset="0"/>
                <a:ea typeface="Calibri" panose="020F0502020204030204" pitchFamily="34" charset="0"/>
              </a:rPr>
            </a:br>
            <a:r>
              <a:rPr lang="nl-BE" dirty="0">
                <a:solidFill>
                  <a:srgbClr val="333333"/>
                </a:solidFill>
                <a:effectLst/>
                <a:latin typeface="Arial" panose="020B0604020202020204" pitchFamily="34" charset="0"/>
                <a:ea typeface="Calibri" panose="020F0502020204030204" pitchFamily="34" charset="0"/>
              </a:rPr>
              <a:t>in Landschapspark </a:t>
            </a:r>
            <a:r>
              <a:rPr lang="nl-BE" dirty="0">
                <a:solidFill>
                  <a:schemeClr val="tx2"/>
                </a:solidFill>
                <a:effectLst/>
                <a:latin typeface="Arial" panose="020B0604020202020204" pitchFamily="34" charset="0"/>
                <a:ea typeface="Calibri" panose="020F0502020204030204" pitchFamily="34" charset="0"/>
              </a:rPr>
              <a:t>Vlaamse Ardennen </a:t>
            </a:r>
            <a:endParaRPr lang="nl-BE" dirty="0">
              <a:solidFill>
                <a:schemeClr val="tx2"/>
              </a:solidFill>
            </a:endParaRPr>
          </a:p>
        </p:txBody>
      </p:sp>
      <p:pic>
        <p:nvPicPr>
          <p:cNvPr id="184" name="Google Shape;184;p10"/>
          <p:cNvPicPr preferRelativeResize="0"/>
          <p:nvPr/>
        </p:nvPicPr>
        <p:blipFill rotWithShape="1">
          <a:blip r:embed="rId4">
            <a:alphaModFix/>
          </a:blip>
          <a:srcRect/>
          <a:stretch/>
        </p:blipFill>
        <p:spPr>
          <a:xfrm>
            <a:off x="682285" y="533247"/>
            <a:ext cx="1261002" cy="779035"/>
          </a:xfrm>
          <a:prstGeom prst="rect">
            <a:avLst/>
          </a:prstGeom>
          <a:noFill/>
          <a:ln>
            <a:noFill/>
          </a:ln>
        </p:spPr>
      </p:pic>
      <p:pic>
        <p:nvPicPr>
          <p:cNvPr id="185" name="Google Shape;185;p10"/>
          <p:cNvPicPr preferRelativeResize="0"/>
          <p:nvPr/>
        </p:nvPicPr>
        <p:blipFill rotWithShape="1">
          <a:blip r:embed="rId5">
            <a:alphaModFix/>
          </a:blip>
          <a:srcRect t="29753" b="28944"/>
          <a:stretch/>
        </p:blipFill>
        <p:spPr>
          <a:xfrm>
            <a:off x="455675" y="4170600"/>
            <a:ext cx="1538276" cy="614150"/>
          </a:xfrm>
          <a:prstGeom prst="rect">
            <a:avLst/>
          </a:prstGeom>
          <a:noFill/>
          <a:ln>
            <a:noFill/>
          </a:ln>
        </p:spPr>
      </p:pic>
      <p:pic>
        <p:nvPicPr>
          <p:cNvPr id="186" name="Google Shape;186;p10"/>
          <p:cNvPicPr preferRelativeResize="0"/>
          <p:nvPr/>
        </p:nvPicPr>
        <p:blipFill rotWithShape="1">
          <a:blip r:embed="rId6">
            <a:alphaModFix/>
          </a:blip>
          <a:srcRect/>
          <a:stretch/>
        </p:blipFill>
        <p:spPr>
          <a:xfrm>
            <a:off x="1993939" y="4262258"/>
            <a:ext cx="1106282" cy="4308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4f3e8c3ff3_0_5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100"/>
              <a:buNone/>
            </a:pPr>
            <a:r>
              <a:rPr lang="nl-BE" sz="2400" b="1" dirty="0"/>
              <a:t>Trots</a:t>
            </a:r>
            <a:endParaRPr sz="2400" b="1" dirty="0"/>
          </a:p>
        </p:txBody>
      </p:sp>
      <p:sp>
        <p:nvSpPr>
          <p:cNvPr id="210" name="Google Shape;210;g24f3e8c3ff3_0_5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nl-BE" sz="2000" dirty="0">
                <a:latin typeface="Arial"/>
                <a:ea typeface="Arial"/>
                <a:cs typeface="Arial"/>
                <a:sym typeface="Arial"/>
              </a:rPr>
              <a:t>Waanzinnig traject geweest:</a:t>
            </a:r>
          </a:p>
          <a:p>
            <a:pPr marL="342900" lvl="0" algn="l" rtl="0">
              <a:lnSpc>
                <a:spcPct val="90000"/>
              </a:lnSpc>
              <a:spcBef>
                <a:spcPts val="0"/>
              </a:spcBef>
              <a:spcAft>
                <a:spcPts val="0"/>
              </a:spcAft>
              <a:buClr>
                <a:schemeClr val="dk1"/>
              </a:buClr>
              <a:buSzPts val="1100"/>
              <a:buFontTx/>
              <a:buChar char="-"/>
            </a:pPr>
            <a:r>
              <a:rPr lang="nl-BE" sz="2000" dirty="0">
                <a:latin typeface="Arial"/>
                <a:ea typeface="Arial"/>
                <a:cs typeface="Arial"/>
                <a:sym typeface="Arial"/>
              </a:rPr>
              <a:t>Korte tijd</a:t>
            </a:r>
          </a:p>
          <a:p>
            <a:pPr marL="342900" lvl="0" algn="l" rtl="0">
              <a:lnSpc>
                <a:spcPct val="90000"/>
              </a:lnSpc>
              <a:spcBef>
                <a:spcPts val="0"/>
              </a:spcBef>
              <a:spcAft>
                <a:spcPts val="0"/>
              </a:spcAft>
              <a:buClr>
                <a:schemeClr val="dk1"/>
              </a:buClr>
              <a:buSzPts val="1100"/>
              <a:buFontTx/>
              <a:buChar char="-"/>
            </a:pPr>
            <a:r>
              <a:rPr lang="nl-BE" sz="2000" dirty="0">
                <a:latin typeface="Arial"/>
                <a:ea typeface="Arial"/>
                <a:cs typeface="Arial"/>
                <a:sym typeface="Arial"/>
              </a:rPr>
              <a:t>Onzeker decretaal kader</a:t>
            </a:r>
          </a:p>
          <a:p>
            <a:pPr marL="342900">
              <a:spcBef>
                <a:spcPts val="0"/>
              </a:spcBef>
              <a:buSzPts val="1100"/>
              <a:buFontTx/>
              <a:buChar char="-"/>
            </a:pPr>
            <a:r>
              <a:rPr lang="nl-BE" sz="2000" dirty="0">
                <a:latin typeface="Arial"/>
                <a:ea typeface="Arial"/>
                <a:cs typeface="Arial"/>
                <a:sym typeface="Arial"/>
              </a:rPr>
              <a:t>Gebied zonder ervaring met GGW </a:t>
            </a:r>
          </a:p>
          <a:p>
            <a:pPr marL="342900" lvl="0" algn="l" rtl="0">
              <a:lnSpc>
                <a:spcPct val="90000"/>
              </a:lnSpc>
              <a:spcBef>
                <a:spcPts val="0"/>
              </a:spcBef>
              <a:spcAft>
                <a:spcPts val="0"/>
              </a:spcAft>
              <a:buClr>
                <a:schemeClr val="dk1"/>
              </a:buClr>
              <a:buSzPts val="1100"/>
              <a:buFontTx/>
              <a:buChar char="-"/>
            </a:pPr>
            <a:r>
              <a:rPr lang="nl-BE" sz="2000" dirty="0">
                <a:latin typeface="Arial"/>
                <a:ea typeface="Arial"/>
                <a:cs typeface="Arial"/>
                <a:sym typeface="Arial"/>
              </a:rPr>
              <a:t>Moeilijke maatschappelijke context</a:t>
            </a:r>
          </a:p>
          <a:p>
            <a:pPr marL="0" lvl="0" indent="0" algn="l" rtl="0">
              <a:lnSpc>
                <a:spcPct val="90000"/>
              </a:lnSpc>
              <a:spcBef>
                <a:spcPts val="0"/>
              </a:spcBef>
              <a:spcAft>
                <a:spcPts val="0"/>
              </a:spcAft>
              <a:buClr>
                <a:schemeClr val="dk1"/>
              </a:buClr>
              <a:buSzPts val="1100"/>
              <a:buFont typeface="Arial"/>
              <a:buNone/>
            </a:pPr>
            <a:endParaRPr lang="nl-BE" sz="2000" dirty="0">
              <a:latin typeface="Arial"/>
              <a:ea typeface="Arial"/>
              <a:cs typeface="Arial"/>
              <a:sym typeface="Wingdings" panose="05000000000000000000" pitchFamily="2" charset="2"/>
            </a:endParaRPr>
          </a:p>
          <a:p>
            <a:pPr marL="0" lvl="0" indent="0" algn="l" rtl="0">
              <a:lnSpc>
                <a:spcPct val="90000"/>
              </a:lnSpc>
              <a:spcBef>
                <a:spcPts val="0"/>
              </a:spcBef>
              <a:spcAft>
                <a:spcPts val="0"/>
              </a:spcAft>
              <a:buClr>
                <a:schemeClr val="dk1"/>
              </a:buClr>
              <a:buSzPts val="1100"/>
              <a:buFont typeface="Arial"/>
              <a:buNone/>
            </a:pPr>
            <a:r>
              <a:rPr lang="nl-BE" sz="2000" dirty="0">
                <a:latin typeface="Arial"/>
                <a:ea typeface="Arial"/>
                <a:cs typeface="Arial"/>
                <a:sym typeface="Wingdings" panose="05000000000000000000" pitchFamily="2" charset="2"/>
              </a:rPr>
              <a:t> </a:t>
            </a:r>
            <a:r>
              <a:rPr lang="nl-BE" sz="2000" dirty="0">
                <a:latin typeface="Arial"/>
                <a:ea typeface="Arial"/>
                <a:cs typeface="Arial"/>
                <a:sym typeface="Arial"/>
              </a:rPr>
              <a:t>gekomen tot een sterk en gedragen eindproduct</a:t>
            </a:r>
          </a:p>
          <a:p>
            <a:pPr marL="0" lvl="0" indent="0" algn="l" rtl="0">
              <a:lnSpc>
                <a:spcPct val="90000"/>
              </a:lnSpc>
              <a:spcBef>
                <a:spcPts val="0"/>
              </a:spcBef>
              <a:spcAft>
                <a:spcPts val="0"/>
              </a:spcAft>
              <a:buClr>
                <a:schemeClr val="dk1"/>
              </a:buClr>
              <a:buSzPts val="1100"/>
              <a:buFont typeface="Arial"/>
              <a:buNone/>
            </a:pPr>
            <a:endParaRPr lang="nl-BE" sz="2400" dirty="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endParaRPr lang="nl-BE" sz="2400" dirty="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nl-BE" sz="2000" dirty="0">
                <a:latin typeface="Arial"/>
                <a:ea typeface="Arial"/>
                <a:cs typeface="Arial"/>
                <a:sym typeface="Arial"/>
              </a:rPr>
              <a:t>Trots, maar… </a:t>
            </a:r>
          </a:p>
        </p:txBody>
      </p:sp>
      <p:sp>
        <p:nvSpPr>
          <p:cNvPr id="2" name="Rechthoek 1">
            <a:extLst>
              <a:ext uri="{FF2B5EF4-FFF2-40B4-BE49-F238E27FC236}">
                <a16:creationId xmlns:a16="http://schemas.microsoft.com/office/drawing/2014/main" id="{56F698CA-34A3-8199-CD20-C5712E956E6F}"/>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41FAFC93-AE56-565B-8AAB-55C2A57D20D4}"/>
              </a:ext>
            </a:extLst>
          </p:cNvPr>
          <p:cNvPicPr>
            <a:picLocks noChangeAspect="1"/>
          </p:cNvPicPr>
          <p:nvPr/>
        </p:nvPicPr>
        <p:blipFill>
          <a:blip r:embed="rId3"/>
          <a:stretch>
            <a:fillRect/>
          </a:stretch>
        </p:blipFill>
        <p:spPr>
          <a:xfrm>
            <a:off x="6532686" y="900568"/>
            <a:ext cx="2497016" cy="373205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4f3e8c3ff3_0_5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100"/>
              <a:buNone/>
            </a:pPr>
            <a:r>
              <a:rPr lang="nl-BE" sz="2400" b="1" dirty="0"/>
              <a:t>Evenwichtsoefening </a:t>
            </a:r>
            <a:endParaRPr sz="2400" b="1" dirty="0"/>
          </a:p>
        </p:txBody>
      </p:sp>
      <p:sp>
        <p:nvSpPr>
          <p:cNvPr id="210" name="Google Shape;210;g24f3e8c3ff3_0_5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indent="0">
              <a:buNone/>
            </a:pPr>
            <a:r>
              <a:rPr lang="nl-BE" sz="2000" b="1" dirty="0">
                <a:latin typeface="Arial"/>
                <a:cs typeface="Arial"/>
              </a:rPr>
              <a:t>1/ Onbekend is onbemind </a:t>
            </a:r>
          </a:p>
          <a:p>
            <a:pPr marL="0" indent="0">
              <a:buNone/>
            </a:pPr>
            <a:r>
              <a:rPr lang="nl-BE" sz="2000" b="1" dirty="0">
                <a:latin typeface="Arial"/>
                <a:cs typeface="Arial"/>
              </a:rPr>
              <a:t>2/ Balans natuur – landbouw </a:t>
            </a:r>
          </a:p>
          <a:p>
            <a:pPr marL="0" indent="0">
              <a:buNone/>
            </a:pPr>
            <a:r>
              <a:rPr lang="nl-BE" sz="2000" b="1" dirty="0">
                <a:latin typeface="Arial"/>
                <a:cs typeface="Arial"/>
              </a:rPr>
              <a:t>3/ Samenwerking: controle houden – loslaten</a:t>
            </a:r>
          </a:p>
          <a:p>
            <a:pPr marL="0" lvl="0" indent="0">
              <a:buNone/>
            </a:pPr>
            <a:r>
              <a:rPr lang="nl-BE" sz="2000" b="1" dirty="0">
                <a:latin typeface="Arial"/>
                <a:cs typeface="Arial"/>
                <a:sym typeface="Arial"/>
              </a:rPr>
              <a:t>4/ Balans </a:t>
            </a:r>
            <a:r>
              <a:rPr lang="nl-BE" sz="2000" b="1" dirty="0">
                <a:latin typeface="Arial"/>
                <a:cs typeface="Arial"/>
              </a:rPr>
              <a:t>criteria kandidaatstelling - lokale dynamiek</a:t>
            </a:r>
          </a:p>
          <a:p>
            <a:pPr marL="0" lvl="0" indent="0">
              <a:buNone/>
            </a:pPr>
            <a:endParaRPr lang="nl-BE" sz="2000" b="1" dirty="0">
              <a:latin typeface="Arial"/>
              <a:cs typeface="Arial"/>
            </a:endParaRPr>
          </a:p>
        </p:txBody>
      </p:sp>
      <p:sp>
        <p:nvSpPr>
          <p:cNvPr id="2" name="Rechthoek 1">
            <a:extLst>
              <a:ext uri="{FF2B5EF4-FFF2-40B4-BE49-F238E27FC236}">
                <a16:creationId xmlns:a16="http://schemas.microsoft.com/office/drawing/2014/main" id="{E9ACBEE1-DB84-5BCF-1702-A91191B9A361}"/>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098" name="Picture 2" descr="Evenwicht Stock Illustrations, Vectors, &amp; Clipart – (21,685 Stock  Illustrations)">
            <a:extLst>
              <a:ext uri="{FF2B5EF4-FFF2-40B4-BE49-F238E27FC236}">
                <a16:creationId xmlns:a16="http://schemas.microsoft.com/office/drawing/2014/main" id="{E6FF2B92-D8F6-6363-EEE8-20C02194F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104" y="3150875"/>
            <a:ext cx="2389920" cy="199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05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4f3e8c3ff3_0_5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lvl="0" indent="0">
              <a:buNone/>
            </a:pPr>
            <a:r>
              <a:rPr lang="nl-BE" sz="2400" b="1" dirty="0"/>
              <a:t>1</a:t>
            </a:r>
            <a:r>
              <a:rPr lang="nl-BE" sz="2400" b="1" dirty="0">
                <a:latin typeface="Arial"/>
                <a:cs typeface="Arial"/>
              </a:rPr>
              <a:t>/ Onbekend is onbemind </a:t>
            </a:r>
          </a:p>
        </p:txBody>
      </p:sp>
      <p:sp>
        <p:nvSpPr>
          <p:cNvPr id="210" name="Google Shape;210;g24f3e8c3ff3_0_5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lnSpcReduction="10000"/>
          </a:bodyPr>
          <a:lstStyle/>
          <a:p>
            <a:pPr marL="0" indent="0">
              <a:buNone/>
            </a:pPr>
            <a:r>
              <a:rPr lang="nl-BE" sz="2000" dirty="0">
                <a:latin typeface="Arial"/>
                <a:cs typeface="Arial"/>
              </a:rPr>
              <a:t>Landschapsparken: nieuw voor Vlaanderen</a:t>
            </a:r>
          </a:p>
          <a:p>
            <a:pPr marL="0" indent="0">
              <a:buNone/>
            </a:pPr>
            <a:r>
              <a:rPr lang="nl-BE" sz="2000" dirty="0">
                <a:latin typeface="Arial"/>
                <a:cs typeface="Arial"/>
              </a:rPr>
              <a:t>Ontbrekend decretaal kader</a:t>
            </a:r>
          </a:p>
          <a:p>
            <a:pPr marL="0" indent="0">
              <a:buNone/>
            </a:pPr>
            <a:r>
              <a:rPr lang="nl-BE" sz="2000" dirty="0">
                <a:latin typeface="Arial"/>
                <a:cs typeface="Arial"/>
                <a:sym typeface="Wingdings" panose="05000000000000000000" pitchFamily="2" charset="2"/>
              </a:rPr>
              <a:t>	 V</a:t>
            </a:r>
            <a:r>
              <a:rPr lang="nl-BE" sz="2000" dirty="0">
                <a:latin typeface="Arial"/>
                <a:cs typeface="Arial"/>
              </a:rPr>
              <a:t>ragen &amp; onzekerheid</a:t>
            </a:r>
          </a:p>
          <a:p>
            <a:pPr marL="0" indent="0">
              <a:buNone/>
            </a:pPr>
            <a:endParaRPr lang="nl-BE" sz="2000" dirty="0">
              <a:latin typeface="Arial"/>
              <a:cs typeface="Arial"/>
            </a:endParaRPr>
          </a:p>
          <a:p>
            <a:pPr marL="342900">
              <a:buFont typeface="Wingdings" panose="05000000000000000000" pitchFamily="2" charset="2"/>
              <a:buChar char="ü"/>
            </a:pPr>
            <a:r>
              <a:rPr lang="nl-BE" sz="2000" dirty="0">
                <a:latin typeface="Arial"/>
                <a:cs typeface="Arial"/>
              </a:rPr>
              <a:t>Opgevangen in SWO</a:t>
            </a:r>
          </a:p>
          <a:p>
            <a:pPr marL="342900">
              <a:buFont typeface="Wingdings" panose="05000000000000000000" pitchFamily="2" charset="2"/>
              <a:buChar char="ü"/>
            </a:pPr>
            <a:r>
              <a:rPr lang="nl-BE" sz="2000" dirty="0" err="1">
                <a:latin typeface="Arial"/>
                <a:cs typeface="Arial"/>
              </a:rPr>
              <a:t>Parc</a:t>
            </a:r>
            <a:r>
              <a:rPr lang="nl-BE" sz="2000" dirty="0">
                <a:latin typeface="Arial"/>
                <a:cs typeface="Arial"/>
              </a:rPr>
              <a:t> naturel du </a:t>
            </a:r>
            <a:r>
              <a:rPr lang="nl-BE" sz="2000" dirty="0" err="1">
                <a:latin typeface="Arial"/>
                <a:cs typeface="Arial"/>
              </a:rPr>
              <a:t>Pays</a:t>
            </a:r>
            <a:r>
              <a:rPr lang="nl-BE" sz="2000" dirty="0">
                <a:latin typeface="Arial"/>
                <a:cs typeface="Arial"/>
              </a:rPr>
              <a:t> des </a:t>
            </a:r>
            <a:r>
              <a:rPr lang="nl-BE" sz="2000" dirty="0" err="1">
                <a:latin typeface="Arial"/>
                <a:cs typeface="Arial"/>
              </a:rPr>
              <a:t>Collines</a:t>
            </a:r>
            <a:r>
              <a:rPr lang="nl-BE" sz="2000" dirty="0">
                <a:latin typeface="Arial"/>
                <a:cs typeface="Arial"/>
              </a:rPr>
              <a:t> </a:t>
            </a:r>
          </a:p>
          <a:p>
            <a:pPr marL="742950" lvl="1" indent="-285750">
              <a:buFont typeface="Wingdings" panose="05000000000000000000" pitchFamily="2" charset="2"/>
              <a:buChar char="à"/>
            </a:pPr>
            <a:r>
              <a:rPr lang="nl-BE" sz="1600" dirty="0">
                <a:latin typeface="Arial"/>
                <a:cs typeface="Arial"/>
              </a:rPr>
              <a:t>inspiratie opdoen, ervaring delen </a:t>
            </a:r>
          </a:p>
          <a:p>
            <a:pPr marL="742950" lvl="1" indent="-285750">
              <a:buFont typeface="Wingdings" panose="05000000000000000000" pitchFamily="2" charset="2"/>
              <a:buChar char="à"/>
            </a:pPr>
            <a:r>
              <a:rPr lang="nl-BE" sz="1600" dirty="0">
                <a:latin typeface="Arial"/>
                <a:cs typeface="Arial"/>
              </a:rPr>
              <a:t>wat kan </a:t>
            </a:r>
            <a:r>
              <a:rPr lang="nl-BE" sz="1600" dirty="0" err="1">
                <a:latin typeface="Arial"/>
                <a:cs typeface="Arial"/>
              </a:rPr>
              <a:t>lapa</a:t>
            </a:r>
            <a:r>
              <a:rPr lang="nl-BE" sz="1600" dirty="0">
                <a:latin typeface="Arial"/>
                <a:cs typeface="Arial"/>
              </a:rPr>
              <a:t> betekenen voor lokale landbouw</a:t>
            </a:r>
          </a:p>
          <a:p>
            <a:pPr marL="742950" lvl="1" indent="-285750">
              <a:buFont typeface="Wingdings" panose="05000000000000000000" pitchFamily="2" charset="2"/>
              <a:buChar char="à"/>
            </a:pPr>
            <a:r>
              <a:rPr lang="nl-BE" sz="1600" dirty="0">
                <a:latin typeface="Arial"/>
                <a:cs typeface="Arial"/>
              </a:rPr>
              <a:t>samenwerking (grasland, bodemzorg…)</a:t>
            </a:r>
          </a:p>
          <a:p>
            <a:pPr marL="742950" lvl="1" indent="-285750">
              <a:buFont typeface="Wingdings" panose="05000000000000000000" pitchFamily="2" charset="2"/>
              <a:buChar char="à"/>
            </a:pPr>
            <a:endParaRPr lang="nl-BE" sz="1600" dirty="0">
              <a:latin typeface="Arial"/>
              <a:cs typeface="Arial"/>
            </a:endParaRPr>
          </a:p>
          <a:p>
            <a:pPr marL="0" lvl="0" indent="0">
              <a:buNone/>
            </a:pPr>
            <a:endParaRPr lang="nl-BE" sz="2000" b="1" dirty="0">
              <a:latin typeface="Arial"/>
              <a:cs typeface="Arial"/>
            </a:endParaRPr>
          </a:p>
        </p:txBody>
      </p:sp>
      <p:sp>
        <p:nvSpPr>
          <p:cNvPr id="2" name="Rechthoek 1">
            <a:extLst>
              <a:ext uri="{FF2B5EF4-FFF2-40B4-BE49-F238E27FC236}">
                <a16:creationId xmlns:a16="http://schemas.microsoft.com/office/drawing/2014/main" id="{E9ACBEE1-DB84-5BCF-1702-A91191B9A361}"/>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0" name="Picture 2" descr="Parc naturel du Pays des Collines">
            <a:extLst>
              <a:ext uri="{FF2B5EF4-FFF2-40B4-BE49-F238E27FC236}">
                <a16:creationId xmlns:a16="http://schemas.microsoft.com/office/drawing/2014/main" id="{C92C0364-DE6B-619F-E8BE-5909EC27F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892" y="248949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58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4f3e8c3ff3_0_51"/>
          <p:cNvSpPr txBox="1">
            <a:spLocks noGrp="1"/>
          </p:cNvSpPr>
          <p:nvPr>
            <p:ph type="title"/>
          </p:nvPr>
        </p:nvSpPr>
        <p:spPr>
          <a:xfrm>
            <a:off x="628650" y="273844"/>
            <a:ext cx="8515350" cy="994200"/>
          </a:xfrm>
          <a:prstGeom prst="rect">
            <a:avLst/>
          </a:prstGeom>
          <a:noFill/>
          <a:ln>
            <a:noFill/>
          </a:ln>
        </p:spPr>
        <p:txBody>
          <a:bodyPr spcFirstLastPara="1" wrap="square" lIns="91425" tIns="45700" rIns="91425" bIns="45700" anchor="ctr" anchorCtr="0">
            <a:normAutofit/>
          </a:bodyPr>
          <a:lstStyle/>
          <a:p>
            <a:pPr>
              <a:buSzPts val="1100"/>
            </a:pPr>
            <a:r>
              <a:rPr lang="nl-BE" sz="2400" b="1" dirty="0">
                <a:latin typeface="Arial"/>
                <a:cs typeface="Arial"/>
              </a:rPr>
              <a:t>2/ Balans natuur – landbouw </a:t>
            </a:r>
            <a:r>
              <a:rPr lang="nl-BE" sz="2400" b="1" dirty="0"/>
              <a:t> </a:t>
            </a:r>
            <a:endParaRPr sz="2400" b="1" dirty="0"/>
          </a:p>
        </p:txBody>
      </p:sp>
      <p:sp>
        <p:nvSpPr>
          <p:cNvPr id="210" name="Google Shape;210;g24f3e8c3ff3_0_5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indent="0">
              <a:buNone/>
            </a:pPr>
            <a:r>
              <a:rPr lang="nl-BE" sz="2000" dirty="0">
                <a:latin typeface="Arial"/>
                <a:cs typeface="Arial"/>
              </a:rPr>
              <a:t>(Moeilijke maatschappelijke context) </a:t>
            </a:r>
          </a:p>
          <a:p>
            <a:pPr marL="0" indent="0">
              <a:buNone/>
            </a:pPr>
            <a:r>
              <a:rPr lang="nl-BE" sz="2000" dirty="0">
                <a:latin typeface="Arial"/>
                <a:cs typeface="Arial"/>
              </a:rPr>
              <a:t>Ingezet op doorsnede: uitdagingen en kansen</a:t>
            </a:r>
          </a:p>
          <a:p>
            <a:pPr marL="0" indent="0">
              <a:buNone/>
            </a:pPr>
            <a:r>
              <a:rPr lang="nl-BE" sz="2000" dirty="0">
                <a:latin typeface="Arial"/>
                <a:cs typeface="Arial"/>
              </a:rPr>
              <a:t>Boeiende gesprekken</a:t>
            </a:r>
          </a:p>
          <a:p>
            <a:pPr marL="342900">
              <a:buFont typeface="Wingdings" panose="05000000000000000000" pitchFamily="2" charset="2"/>
              <a:buChar char="ü"/>
            </a:pPr>
            <a:r>
              <a:rPr lang="nl-BE" sz="2000" dirty="0">
                <a:latin typeface="Arial"/>
                <a:cs typeface="Arial"/>
              </a:rPr>
              <a:t>Soigneurswerkgroepen</a:t>
            </a:r>
          </a:p>
          <a:p>
            <a:pPr marL="342900">
              <a:buFont typeface="Wingdings" panose="05000000000000000000" pitchFamily="2" charset="2"/>
              <a:buChar char="ü"/>
            </a:pPr>
            <a:r>
              <a:rPr lang="nl-BE" sz="2000" dirty="0">
                <a:latin typeface="Arial"/>
                <a:cs typeface="Arial"/>
              </a:rPr>
              <a:t>Café </a:t>
            </a:r>
            <a:r>
              <a:rPr lang="nl-BE" sz="2000" dirty="0" err="1">
                <a:latin typeface="Arial"/>
                <a:cs typeface="Arial"/>
              </a:rPr>
              <a:t>soignés</a:t>
            </a:r>
            <a:endParaRPr lang="nl-BE" sz="2000" dirty="0">
              <a:latin typeface="Arial"/>
              <a:cs typeface="Arial"/>
            </a:endParaRPr>
          </a:p>
          <a:p>
            <a:pPr marL="342900">
              <a:buFont typeface="Wingdings" panose="05000000000000000000" pitchFamily="2" charset="2"/>
              <a:buChar char="ü"/>
            </a:pPr>
            <a:r>
              <a:rPr lang="nl-BE" sz="2000" dirty="0">
                <a:latin typeface="Arial"/>
                <a:cs typeface="Arial"/>
              </a:rPr>
              <a:t>Verwevingsmedewerker</a:t>
            </a:r>
          </a:p>
          <a:p>
            <a:pPr marL="0" indent="0">
              <a:buNone/>
            </a:pPr>
            <a:endParaRPr lang="nl-BE" sz="2000" dirty="0">
              <a:latin typeface="Arial"/>
              <a:cs typeface="Arial"/>
            </a:endParaRPr>
          </a:p>
          <a:p>
            <a:pPr marL="0" lvl="0" indent="0">
              <a:buNone/>
            </a:pPr>
            <a:endParaRPr lang="nl-BE" sz="2000" b="1" dirty="0">
              <a:latin typeface="Arial"/>
              <a:cs typeface="Arial"/>
            </a:endParaRPr>
          </a:p>
        </p:txBody>
      </p:sp>
      <p:sp>
        <p:nvSpPr>
          <p:cNvPr id="2" name="Rechthoek 1">
            <a:extLst>
              <a:ext uri="{FF2B5EF4-FFF2-40B4-BE49-F238E27FC236}">
                <a16:creationId xmlns:a16="http://schemas.microsoft.com/office/drawing/2014/main" id="{E9ACBEE1-DB84-5BCF-1702-A91191B9A361}"/>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8EC9F02C-0E94-7585-B898-D06F05E6F779}"/>
              </a:ext>
            </a:extLst>
          </p:cNvPr>
          <p:cNvPicPr>
            <a:picLocks noChangeAspect="1"/>
          </p:cNvPicPr>
          <p:nvPr/>
        </p:nvPicPr>
        <p:blipFill>
          <a:blip r:embed="rId3"/>
          <a:stretch>
            <a:fillRect/>
          </a:stretch>
        </p:blipFill>
        <p:spPr>
          <a:xfrm>
            <a:off x="4738868" y="2878502"/>
            <a:ext cx="4405132" cy="1976220"/>
          </a:xfrm>
          <a:prstGeom prst="rect">
            <a:avLst/>
          </a:prstGeom>
        </p:spPr>
      </p:pic>
      <p:pic>
        <p:nvPicPr>
          <p:cNvPr id="10" name="Afbeelding 9">
            <a:extLst>
              <a:ext uri="{FF2B5EF4-FFF2-40B4-BE49-F238E27FC236}">
                <a16:creationId xmlns:a16="http://schemas.microsoft.com/office/drawing/2014/main" id="{C7AD3506-E0BD-4C18-70C9-BBC6AF380A4B}"/>
              </a:ext>
            </a:extLst>
          </p:cNvPr>
          <p:cNvPicPr>
            <a:picLocks noChangeAspect="1"/>
          </p:cNvPicPr>
          <p:nvPr/>
        </p:nvPicPr>
        <p:blipFill>
          <a:blip r:embed="rId4"/>
          <a:stretch>
            <a:fillRect/>
          </a:stretch>
        </p:blipFill>
        <p:spPr>
          <a:xfrm>
            <a:off x="5926747" y="409642"/>
            <a:ext cx="2266950" cy="2143125"/>
          </a:xfrm>
          <a:prstGeom prst="rect">
            <a:avLst/>
          </a:prstGeom>
        </p:spPr>
      </p:pic>
    </p:spTree>
    <p:extLst>
      <p:ext uri="{BB962C8B-B14F-4D97-AF65-F5344CB8AC3E}">
        <p14:creationId xmlns:p14="http://schemas.microsoft.com/office/powerpoint/2010/main" val="1471487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4f3e8c3ff3_0_5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lvl="0" indent="0">
              <a:buNone/>
            </a:pPr>
            <a:r>
              <a:rPr lang="nl-BE" sz="2400" b="1" dirty="0">
                <a:latin typeface="Arial"/>
                <a:cs typeface="Arial"/>
              </a:rPr>
              <a:t>3/ Samenwerking: controle houden – loslaten 			kwestie van vertrouwen</a:t>
            </a:r>
          </a:p>
        </p:txBody>
      </p:sp>
      <p:sp>
        <p:nvSpPr>
          <p:cNvPr id="210" name="Google Shape;210;g24f3e8c3ff3_0_5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fontScale="92500" lnSpcReduction="20000"/>
          </a:bodyPr>
          <a:lstStyle/>
          <a:p>
            <a:pPr marL="0" indent="0">
              <a:buNone/>
            </a:pPr>
            <a:r>
              <a:rPr lang="nl-BE" sz="2000" dirty="0">
                <a:latin typeface="Arial"/>
                <a:cs typeface="Arial"/>
              </a:rPr>
              <a:t>Heeft tijd nodig</a:t>
            </a:r>
          </a:p>
          <a:p>
            <a:pPr marL="342900"/>
            <a:r>
              <a:rPr lang="nl-BE" sz="2000" dirty="0">
                <a:latin typeface="Arial"/>
                <a:cs typeface="Arial"/>
              </a:rPr>
              <a:t>Natuur &amp; Landbouw &amp; …</a:t>
            </a:r>
          </a:p>
          <a:p>
            <a:pPr marL="342900"/>
            <a:r>
              <a:rPr lang="nl-BE" sz="2000" dirty="0">
                <a:latin typeface="Arial"/>
                <a:cs typeface="Arial"/>
              </a:rPr>
              <a:t>Vlaamse, provinciale en lokale overheden</a:t>
            </a:r>
          </a:p>
          <a:p>
            <a:pPr marL="342900"/>
            <a:r>
              <a:rPr lang="nl-BE" sz="2000" dirty="0">
                <a:latin typeface="Arial"/>
                <a:cs typeface="Arial"/>
              </a:rPr>
              <a:t>Lokaal bestuur en middenveld</a:t>
            </a:r>
          </a:p>
          <a:p>
            <a:pPr marL="342900"/>
            <a:r>
              <a:rPr lang="nl-BE" sz="2000" dirty="0">
                <a:latin typeface="Arial"/>
                <a:cs typeface="Arial"/>
              </a:rPr>
              <a:t>Middenveld onderling</a:t>
            </a:r>
          </a:p>
          <a:p>
            <a:pPr marL="342900"/>
            <a:r>
              <a:rPr lang="nl-BE" sz="2000" dirty="0">
                <a:latin typeface="Arial"/>
                <a:cs typeface="Arial"/>
              </a:rPr>
              <a:t>…</a:t>
            </a:r>
          </a:p>
          <a:p>
            <a:pPr marL="0" lvl="0" indent="0">
              <a:buNone/>
            </a:pPr>
            <a:endParaRPr lang="nl-BE" sz="2000" b="1" dirty="0">
              <a:latin typeface="Arial"/>
              <a:cs typeface="Arial"/>
            </a:endParaRPr>
          </a:p>
          <a:p>
            <a:pPr marL="342900" lvl="0">
              <a:buFont typeface="Wingdings" panose="05000000000000000000" pitchFamily="2" charset="2"/>
              <a:buChar char="ü"/>
            </a:pPr>
            <a:r>
              <a:rPr lang="nl-BE" sz="2000" dirty="0">
                <a:latin typeface="Arial"/>
                <a:cs typeface="Arial"/>
              </a:rPr>
              <a:t>Luisteren, begrip, respect &amp; vertrouwen.</a:t>
            </a:r>
          </a:p>
          <a:p>
            <a:pPr marL="342900" lvl="0">
              <a:buFont typeface="Wingdings" panose="05000000000000000000" pitchFamily="2" charset="2"/>
              <a:buChar char="ü"/>
            </a:pPr>
            <a:r>
              <a:rPr lang="nl-BE" sz="2000" dirty="0">
                <a:latin typeface="Arial"/>
                <a:cs typeface="Arial"/>
              </a:rPr>
              <a:t>Bewust zijn van de context / geschiedenis</a:t>
            </a:r>
          </a:p>
        </p:txBody>
      </p:sp>
      <p:sp>
        <p:nvSpPr>
          <p:cNvPr id="2" name="Rechthoek 1">
            <a:extLst>
              <a:ext uri="{FF2B5EF4-FFF2-40B4-BE49-F238E27FC236}">
                <a16:creationId xmlns:a16="http://schemas.microsoft.com/office/drawing/2014/main" id="{E9ACBEE1-DB84-5BCF-1702-A91191B9A361}"/>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74" name="Picture 2" descr="hand in hand in hartvorm vector 532513 Vectorkunst bij Vecteezy">
            <a:extLst>
              <a:ext uri="{FF2B5EF4-FFF2-40B4-BE49-F238E27FC236}">
                <a16:creationId xmlns:a16="http://schemas.microsoft.com/office/drawing/2014/main" id="{A3F0AC72-F5D8-6DBA-49CA-409A81AFF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509" y="1424354"/>
            <a:ext cx="2690715" cy="229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19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4f3e8c3ff3_0_51"/>
          <p:cNvSpPr txBox="1">
            <a:spLocks noGrp="1"/>
          </p:cNvSpPr>
          <p:nvPr>
            <p:ph type="title"/>
          </p:nvPr>
        </p:nvSpPr>
        <p:spPr>
          <a:xfrm>
            <a:off x="628650" y="273844"/>
            <a:ext cx="809625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100"/>
              <a:buNone/>
            </a:pPr>
            <a:r>
              <a:rPr lang="nl-BE" sz="2400" b="1" dirty="0"/>
              <a:t>4</a:t>
            </a:r>
            <a:r>
              <a:rPr lang="nl-BE" sz="2400" b="1" dirty="0">
                <a:latin typeface="Arial"/>
                <a:cs typeface="Arial"/>
                <a:sym typeface="Arial"/>
              </a:rPr>
              <a:t>/ Balans </a:t>
            </a:r>
            <a:r>
              <a:rPr lang="nl-BE" sz="2400" b="1" dirty="0">
                <a:latin typeface="Arial"/>
                <a:cs typeface="Arial"/>
              </a:rPr>
              <a:t>criteria kandidatuur</a:t>
            </a:r>
            <a:r>
              <a:rPr lang="nl-BE" sz="2400" b="1" dirty="0"/>
              <a:t> – lokale dynamiek</a:t>
            </a:r>
            <a:endParaRPr sz="2400" b="1" dirty="0"/>
          </a:p>
        </p:txBody>
      </p:sp>
      <p:sp>
        <p:nvSpPr>
          <p:cNvPr id="210" name="Google Shape;210;g24f3e8c3ff3_0_5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indent="0">
              <a:buNone/>
            </a:pPr>
            <a:r>
              <a:rPr lang="nl-BE" sz="2000" dirty="0">
                <a:latin typeface="Arial"/>
                <a:cs typeface="Arial"/>
              </a:rPr>
              <a:t>Wedstrijdformule volgt niet het ritme van de coalitie</a:t>
            </a:r>
          </a:p>
          <a:p>
            <a:pPr marL="0" indent="0">
              <a:buNone/>
            </a:pPr>
            <a:r>
              <a:rPr lang="nl-BE" sz="2000" dirty="0">
                <a:latin typeface="Arial"/>
                <a:cs typeface="Arial"/>
                <a:sym typeface="Wingdings" panose="05000000000000000000" pitchFamily="2" charset="2"/>
              </a:rPr>
              <a:t>	 risicovol</a:t>
            </a:r>
          </a:p>
          <a:p>
            <a:pPr marL="0" indent="0">
              <a:buNone/>
            </a:pPr>
            <a:endParaRPr lang="nl-BE" sz="2400" dirty="0">
              <a:latin typeface="Arial"/>
              <a:cs typeface="Arial"/>
              <a:sym typeface="Wingdings" panose="05000000000000000000" pitchFamily="2" charset="2"/>
            </a:endParaRPr>
          </a:p>
          <a:p>
            <a:pPr marL="342900">
              <a:buFont typeface="Wingdings" panose="05000000000000000000" pitchFamily="2" charset="2"/>
              <a:buChar char="ü"/>
            </a:pPr>
            <a:r>
              <a:rPr lang="nl-BE" sz="2000" dirty="0">
                <a:latin typeface="Arial"/>
                <a:cs typeface="Arial"/>
              </a:rPr>
              <a:t>Balanceren – luisteren en voelen – respecteren en integreren</a:t>
            </a:r>
          </a:p>
          <a:p>
            <a:pPr marL="0" lvl="0" indent="0">
              <a:buNone/>
            </a:pPr>
            <a:endParaRPr lang="nl-BE" sz="2000" b="1" dirty="0">
              <a:latin typeface="Arial"/>
              <a:cs typeface="Arial"/>
            </a:endParaRPr>
          </a:p>
        </p:txBody>
      </p:sp>
      <p:sp>
        <p:nvSpPr>
          <p:cNvPr id="2" name="Rechthoek 1">
            <a:extLst>
              <a:ext uri="{FF2B5EF4-FFF2-40B4-BE49-F238E27FC236}">
                <a16:creationId xmlns:a16="http://schemas.microsoft.com/office/drawing/2014/main" id="{E9ACBEE1-DB84-5BCF-1702-A91191B9A361}"/>
              </a:ext>
            </a:extLst>
          </p:cNvPr>
          <p:cNvSpPr/>
          <p:nvPr/>
        </p:nvSpPr>
        <p:spPr>
          <a:xfrm>
            <a:off x="419100" y="4940517"/>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6892B5E5-2D0A-6E66-AECB-EB542A16B0EC}"/>
              </a:ext>
            </a:extLst>
          </p:cNvPr>
          <p:cNvPicPr>
            <a:picLocks noChangeAspect="1"/>
          </p:cNvPicPr>
          <p:nvPr/>
        </p:nvPicPr>
        <p:blipFill>
          <a:blip r:embed="rId3"/>
          <a:stretch>
            <a:fillRect/>
          </a:stretch>
        </p:blipFill>
        <p:spPr>
          <a:xfrm>
            <a:off x="4467225" y="3307252"/>
            <a:ext cx="4806176" cy="1836247"/>
          </a:xfrm>
          <a:prstGeom prst="rect">
            <a:avLst/>
          </a:prstGeom>
        </p:spPr>
      </p:pic>
      <p:pic>
        <p:nvPicPr>
          <p:cNvPr id="6" name="Afbeelding 5">
            <a:extLst>
              <a:ext uri="{FF2B5EF4-FFF2-40B4-BE49-F238E27FC236}">
                <a16:creationId xmlns:a16="http://schemas.microsoft.com/office/drawing/2014/main" id="{9162BA65-376E-79EE-BE96-BECA41994043}"/>
              </a:ext>
            </a:extLst>
          </p:cNvPr>
          <p:cNvPicPr>
            <a:picLocks noChangeAspect="1"/>
          </p:cNvPicPr>
          <p:nvPr/>
        </p:nvPicPr>
        <p:blipFill>
          <a:blip r:embed="rId4"/>
          <a:stretch>
            <a:fillRect/>
          </a:stretch>
        </p:blipFill>
        <p:spPr>
          <a:xfrm>
            <a:off x="0" y="3307253"/>
            <a:ext cx="4396154" cy="1836247"/>
          </a:xfrm>
          <a:prstGeom prst="rect">
            <a:avLst/>
          </a:prstGeom>
        </p:spPr>
      </p:pic>
    </p:spTree>
    <p:extLst>
      <p:ext uri="{BB962C8B-B14F-4D97-AF65-F5344CB8AC3E}">
        <p14:creationId xmlns:p14="http://schemas.microsoft.com/office/powerpoint/2010/main" val="2475780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4f3e8c3ff3_0_5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100"/>
              <a:buNone/>
            </a:pPr>
            <a:r>
              <a:rPr lang="nl-BE" sz="2400" b="1" dirty="0"/>
              <a:t>Tips en suggesties </a:t>
            </a:r>
            <a:endParaRPr sz="2400" b="1" dirty="0"/>
          </a:p>
        </p:txBody>
      </p:sp>
      <p:sp>
        <p:nvSpPr>
          <p:cNvPr id="216" name="Google Shape;216;g24f3e8c3ff3_0_57"/>
          <p:cNvSpPr txBox="1">
            <a:spLocks noGrp="1"/>
          </p:cNvSpPr>
          <p:nvPr>
            <p:ph type="body" idx="1"/>
          </p:nvPr>
        </p:nvSpPr>
        <p:spPr>
          <a:xfrm>
            <a:off x="628650" y="1369219"/>
            <a:ext cx="836295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nl-BE" sz="2000" dirty="0">
                <a:latin typeface="Arial"/>
                <a:ea typeface="Arial"/>
                <a:cs typeface="Arial"/>
                <a:sym typeface="Arial"/>
              </a:rPr>
              <a:t>Geïntegreerde gebiedsgerichte werking = </a:t>
            </a:r>
            <a:r>
              <a:rPr lang="nl-BE" sz="2000" b="1" dirty="0">
                <a:latin typeface="Arial"/>
                <a:ea typeface="Arial"/>
                <a:cs typeface="Arial"/>
                <a:sym typeface="Arial"/>
              </a:rPr>
              <a:t>maatwerk</a:t>
            </a:r>
            <a:r>
              <a:rPr lang="nl-BE" sz="2000" dirty="0">
                <a:latin typeface="Arial"/>
                <a:ea typeface="Arial"/>
                <a:cs typeface="Arial"/>
                <a:sym typeface="Arial"/>
              </a:rPr>
              <a:t>, groeit gaandeweg</a:t>
            </a:r>
          </a:p>
          <a:p>
            <a:pPr marL="342900" lvl="0" algn="l" rtl="0">
              <a:lnSpc>
                <a:spcPct val="90000"/>
              </a:lnSpc>
              <a:spcBef>
                <a:spcPts val="0"/>
              </a:spcBef>
              <a:spcAft>
                <a:spcPts val="0"/>
              </a:spcAft>
              <a:buClr>
                <a:schemeClr val="dk1"/>
              </a:buClr>
              <a:buSzPts val="1100"/>
              <a:buFontTx/>
              <a:buChar char="-"/>
            </a:pPr>
            <a:r>
              <a:rPr lang="nl-BE" sz="2000" b="1" dirty="0">
                <a:latin typeface="Arial"/>
                <a:ea typeface="Arial"/>
                <a:cs typeface="Arial"/>
                <a:sym typeface="Arial"/>
              </a:rPr>
              <a:t>procesgerichte aanpak</a:t>
            </a:r>
            <a:r>
              <a:rPr lang="nl-BE" sz="2000" dirty="0">
                <a:latin typeface="Arial"/>
                <a:ea typeface="Arial"/>
                <a:cs typeface="Arial"/>
                <a:sym typeface="Arial"/>
              </a:rPr>
              <a:t> nodig</a:t>
            </a:r>
          </a:p>
          <a:p>
            <a:pPr marL="0" lvl="0" indent="0" algn="l" rtl="0">
              <a:lnSpc>
                <a:spcPct val="90000"/>
              </a:lnSpc>
              <a:spcBef>
                <a:spcPts val="0"/>
              </a:spcBef>
              <a:spcAft>
                <a:spcPts val="0"/>
              </a:spcAft>
              <a:buClr>
                <a:schemeClr val="dk1"/>
              </a:buClr>
              <a:buSzPts val="1100"/>
              <a:buNone/>
            </a:pPr>
            <a:r>
              <a:rPr lang="nl-BE" sz="2000" dirty="0">
                <a:latin typeface="Arial"/>
                <a:ea typeface="Arial"/>
                <a:cs typeface="Arial"/>
                <a:sym typeface="Arial"/>
              </a:rPr>
              <a:t>	</a:t>
            </a:r>
          </a:p>
          <a:p>
            <a:pPr marL="0" lvl="0" indent="0" algn="l" rtl="0">
              <a:lnSpc>
                <a:spcPct val="90000"/>
              </a:lnSpc>
              <a:spcBef>
                <a:spcPts val="0"/>
              </a:spcBef>
              <a:spcAft>
                <a:spcPts val="0"/>
              </a:spcAft>
              <a:buClr>
                <a:schemeClr val="dk1"/>
              </a:buClr>
              <a:buSzPts val="1100"/>
              <a:buNone/>
            </a:pPr>
            <a:endParaRPr lang="nl-BE" sz="2000" dirty="0">
              <a:latin typeface="Arial"/>
              <a:ea typeface="Arial"/>
              <a:cs typeface="Arial"/>
              <a:sym typeface="Arial"/>
            </a:endParaRPr>
          </a:p>
          <a:p>
            <a:pPr marL="0" lvl="0" indent="0" algn="l" rtl="0">
              <a:lnSpc>
                <a:spcPct val="90000"/>
              </a:lnSpc>
              <a:spcBef>
                <a:spcPts val="0"/>
              </a:spcBef>
              <a:spcAft>
                <a:spcPts val="0"/>
              </a:spcAft>
              <a:buClr>
                <a:schemeClr val="dk1"/>
              </a:buClr>
              <a:buSzPts val="1100"/>
              <a:buNone/>
            </a:pPr>
            <a:r>
              <a:rPr lang="nl-BE" sz="2000" b="1" dirty="0">
                <a:latin typeface="Arial"/>
                <a:ea typeface="Arial"/>
                <a:cs typeface="Arial"/>
                <a:sym typeface="Arial"/>
              </a:rPr>
              <a:t>Dialoog</a:t>
            </a:r>
            <a:r>
              <a:rPr lang="nl-BE" sz="2000" dirty="0">
                <a:latin typeface="Arial"/>
                <a:ea typeface="Arial"/>
                <a:cs typeface="Arial"/>
                <a:sym typeface="Arial"/>
              </a:rPr>
              <a:t> is een toverwoord!</a:t>
            </a:r>
          </a:p>
          <a:p>
            <a:pPr marL="342900" lvl="0">
              <a:spcBef>
                <a:spcPts val="0"/>
              </a:spcBef>
              <a:buSzPts val="1100"/>
              <a:buFontTx/>
              <a:buChar char="-"/>
            </a:pPr>
            <a:r>
              <a:rPr lang="nl-BE" sz="2000" dirty="0">
                <a:latin typeface="Arial"/>
                <a:ea typeface="Arial"/>
                <a:cs typeface="Arial"/>
                <a:sym typeface="Arial"/>
              </a:rPr>
              <a:t>faciliteren van dialoog en investeren in lerend netwerk is van onschatbare waarde.</a:t>
            </a:r>
          </a:p>
          <a:p>
            <a:pPr marL="0" lvl="0" indent="0">
              <a:spcBef>
                <a:spcPts val="0"/>
              </a:spcBef>
              <a:buSzPts val="1100"/>
              <a:buNone/>
            </a:pPr>
            <a:endParaRPr lang="nl-BE" sz="2000" dirty="0">
              <a:latin typeface="Arial"/>
              <a:ea typeface="Arial"/>
              <a:cs typeface="Arial"/>
              <a:sym typeface="Arial"/>
            </a:endParaRPr>
          </a:p>
          <a:p>
            <a:pPr marL="0" lvl="0" indent="0">
              <a:spcBef>
                <a:spcPts val="0"/>
              </a:spcBef>
              <a:buSzPts val="1100"/>
              <a:buNone/>
            </a:pPr>
            <a:endParaRPr lang="nl-BE" sz="2000" dirty="0">
              <a:latin typeface="Arial"/>
              <a:ea typeface="Arial"/>
              <a:cs typeface="Arial"/>
              <a:sym typeface="Arial"/>
            </a:endParaRPr>
          </a:p>
          <a:p>
            <a:pPr marL="0" lvl="0" indent="0">
              <a:spcBef>
                <a:spcPts val="0"/>
              </a:spcBef>
              <a:buSzPts val="1100"/>
              <a:buNone/>
            </a:pPr>
            <a:r>
              <a:rPr lang="nl-BE" sz="2000" b="1" dirty="0">
                <a:latin typeface="Arial"/>
                <a:ea typeface="Arial"/>
                <a:cs typeface="Arial"/>
                <a:sym typeface="Arial"/>
              </a:rPr>
              <a:t>Vertrouwen</a:t>
            </a:r>
            <a:r>
              <a:rPr lang="nl-BE" sz="2000" dirty="0">
                <a:latin typeface="Arial"/>
                <a:ea typeface="Arial"/>
                <a:cs typeface="Arial"/>
                <a:sym typeface="Arial"/>
              </a:rPr>
              <a:t> geven aan lokale gebiedscoalities, vertrouwen in de kracht van een bottom-up aanpak.</a:t>
            </a:r>
          </a:p>
          <a:p>
            <a:pPr marL="0" lvl="0" indent="0" algn="l" rtl="0">
              <a:lnSpc>
                <a:spcPct val="90000"/>
              </a:lnSpc>
              <a:spcBef>
                <a:spcPts val="0"/>
              </a:spcBef>
              <a:spcAft>
                <a:spcPts val="0"/>
              </a:spcAft>
              <a:buClr>
                <a:schemeClr val="dk1"/>
              </a:buClr>
              <a:buSzPts val="1100"/>
              <a:buFont typeface="Arial"/>
              <a:buNone/>
            </a:pPr>
            <a:endParaRPr sz="2400" dirty="0">
              <a:latin typeface="Arial"/>
              <a:ea typeface="Arial"/>
              <a:cs typeface="Arial"/>
              <a:sym typeface="Arial"/>
            </a:endParaRPr>
          </a:p>
        </p:txBody>
      </p:sp>
      <p:sp>
        <p:nvSpPr>
          <p:cNvPr id="2" name="Rechthoek 1">
            <a:extLst>
              <a:ext uri="{FF2B5EF4-FFF2-40B4-BE49-F238E27FC236}">
                <a16:creationId xmlns:a16="http://schemas.microsoft.com/office/drawing/2014/main" id="{76498E3D-13F1-E3D5-85E2-0FAE6F75C17F}"/>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4f3e8c3ff3_0_6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100"/>
              <a:buNone/>
            </a:pPr>
            <a:r>
              <a:rPr lang="nl-BE" sz="2400"/>
              <a:t> </a:t>
            </a:r>
            <a:endParaRPr sz="2400"/>
          </a:p>
        </p:txBody>
      </p:sp>
      <p:sp>
        <p:nvSpPr>
          <p:cNvPr id="222" name="Google Shape;222;g24f3e8c3ff3_0_63"/>
          <p:cNvSpPr txBox="1">
            <a:spLocks noGrp="1"/>
          </p:cNvSpPr>
          <p:nvPr>
            <p:ph type="body" idx="1"/>
          </p:nvPr>
        </p:nvSpPr>
        <p:spPr>
          <a:xfrm>
            <a:off x="628650" y="1369219"/>
            <a:ext cx="851535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nl-BE" sz="2400" dirty="0">
                <a:latin typeface="Arial"/>
                <a:ea typeface="Arial"/>
                <a:cs typeface="Arial"/>
                <a:sym typeface="Arial"/>
              </a:rPr>
              <a:t>Hopelijk die felbegeerde erkenning! </a:t>
            </a:r>
          </a:p>
          <a:p>
            <a:pPr marL="0" lvl="0" indent="0" algn="l" rtl="0">
              <a:lnSpc>
                <a:spcPct val="90000"/>
              </a:lnSpc>
              <a:spcBef>
                <a:spcPts val="0"/>
              </a:spcBef>
              <a:spcAft>
                <a:spcPts val="0"/>
              </a:spcAft>
              <a:buClr>
                <a:schemeClr val="dk1"/>
              </a:buClr>
              <a:buSzPts val="1100"/>
              <a:buFont typeface="Arial"/>
              <a:buNone/>
            </a:pPr>
            <a:endParaRPr lang="nl-BE" sz="2400" dirty="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nl-BE" sz="2400" dirty="0">
                <a:latin typeface="Arial"/>
                <a:ea typeface="Arial"/>
                <a:cs typeface="Arial"/>
                <a:sym typeface="Arial"/>
              </a:rPr>
              <a:t>Rust.</a:t>
            </a:r>
          </a:p>
          <a:p>
            <a:pPr marL="0" lvl="0" indent="0" algn="l" rtl="0">
              <a:lnSpc>
                <a:spcPct val="90000"/>
              </a:lnSpc>
              <a:spcBef>
                <a:spcPts val="0"/>
              </a:spcBef>
              <a:spcAft>
                <a:spcPts val="0"/>
              </a:spcAft>
              <a:buClr>
                <a:schemeClr val="dk1"/>
              </a:buClr>
              <a:buSzPts val="1100"/>
              <a:buFont typeface="Arial"/>
              <a:buNone/>
            </a:pPr>
            <a:r>
              <a:rPr lang="nl-BE" sz="2400" dirty="0">
                <a:latin typeface="Arial"/>
                <a:ea typeface="Arial"/>
                <a:cs typeface="Arial"/>
                <a:sym typeface="Arial"/>
              </a:rPr>
              <a:t>Hartslag/ritme van de lokale coalitie volgen. </a:t>
            </a:r>
          </a:p>
          <a:p>
            <a:pPr marL="0" lvl="0" indent="0" algn="l" rtl="0">
              <a:lnSpc>
                <a:spcPct val="90000"/>
              </a:lnSpc>
              <a:spcBef>
                <a:spcPts val="0"/>
              </a:spcBef>
              <a:spcAft>
                <a:spcPts val="0"/>
              </a:spcAft>
              <a:buClr>
                <a:schemeClr val="dk1"/>
              </a:buClr>
              <a:buSzPts val="1100"/>
              <a:buFont typeface="Arial"/>
              <a:buNone/>
            </a:pPr>
            <a:endParaRPr lang="nl-BE" sz="2400" dirty="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nl-BE" sz="2400" dirty="0">
                <a:latin typeface="Arial"/>
                <a:ea typeface="Arial"/>
                <a:cs typeface="Arial"/>
                <a:sym typeface="Arial"/>
              </a:rPr>
              <a:t>Vertrouwen.</a:t>
            </a:r>
          </a:p>
          <a:p>
            <a:pPr marL="0" lvl="0" indent="0" algn="l" rtl="0">
              <a:lnSpc>
                <a:spcPct val="90000"/>
              </a:lnSpc>
              <a:spcBef>
                <a:spcPts val="0"/>
              </a:spcBef>
              <a:spcAft>
                <a:spcPts val="0"/>
              </a:spcAft>
              <a:buClr>
                <a:schemeClr val="dk1"/>
              </a:buClr>
              <a:buSzPts val="1100"/>
              <a:buFont typeface="Arial"/>
              <a:buNone/>
            </a:pPr>
            <a:r>
              <a:rPr lang="nl-BE" sz="2400" dirty="0">
                <a:latin typeface="Arial"/>
                <a:ea typeface="Arial"/>
                <a:cs typeface="Arial"/>
                <a:sym typeface="Arial"/>
              </a:rPr>
              <a:t>Tijd nemen om vertrouwen op te bouwen. </a:t>
            </a:r>
          </a:p>
          <a:p>
            <a:pPr marL="0" lvl="0" indent="0" algn="l" rtl="0">
              <a:lnSpc>
                <a:spcPct val="90000"/>
              </a:lnSpc>
              <a:spcBef>
                <a:spcPts val="0"/>
              </a:spcBef>
              <a:spcAft>
                <a:spcPts val="0"/>
              </a:spcAft>
              <a:buClr>
                <a:schemeClr val="dk1"/>
              </a:buClr>
              <a:buSzPts val="1100"/>
              <a:buFont typeface="Arial"/>
              <a:buNone/>
            </a:pPr>
            <a:endParaRPr lang="nl-BE" sz="2400" dirty="0">
              <a:latin typeface="Arial"/>
              <a:ea typeface="Arial"/>
              <a:cs typeface="Arial"/>
              <a:sym typeface="Arial"/>
            </a:endParaRPr>
          </a:p>
          <a:p>
            <a:pPr marL="0" lvl="0" indent="0">
              <a:spcBef>
                <a:spcPts val="0"/>
              </a:spcBef>
              <a:buSzPts val="1100"/>
              <a:buNone/>
            </a:pPr>
            <a:r>
              <a:rPr lang="nl-BE" sz="2400" dirty="0">
                <a:latin typeface="Arial"/>
                <a:ea typeface="Arial"/>
                <a:cs typeface="Arial"/>
                <a:sym typeface="Arial"/>
              </a:rPr>
              <a:t>Co-creatie door een sterk participatie–model. </a:t>
            </a:r>
            <a:endParaRPr sz="2400" dirty="0">
              <a:latin typeface="Arial"/>
              <a:ea typeface="Arial"/>
              <a:cs typeface="Arial"/>
              <a:sym typeface="Arial"/>
            </a:endParaRPr>
          </a:p>
        </p:txBody>
      </p:sp>
      <p:sp>
        <p:nvSpPr>
          <p:cNvPr id="223" name="Google Shape;223;g24f3e8c3ff3_0_6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100"/>
              <a:buNone/>
            </a:pPr>
            <a:r>
              <a:rPr lang="nl-BE" sz="2400" b="1" dirty="0"/>
              <a:t>Wat gaat de toekomst brengen?</a:t>
            </a:r>
          </a:p>
        </p:txBody>
      </p:sp>
      <p:sp>
        <p:nvSpPr>
          <p:cNvPr id="2" name="Rechthoek 1">
            <a:extLst>
              <a:ext uri="{FF2B5EF4-FFF2-40B4-BE49-F238E27FC236}">
                <a16:creationId xmlns:a16="http://schemas.microsoft.com/office/drawing/2014/main" id="{ADF436D7-D97A-B094-1C5D-F30D12D731F1}"/>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122" name="Picture 2" descr="Home | In de Vlaamse Ardennen">
            <a:extLst>
              <a:ext uri="{FF2B5EF4-FFF2-40B4-BE49-F238E27FC236}">
                <a16:creationId xmlns:a16="http://schemas.microsoft.com/office/drawing/2014/main" id="{8656089F-CAA9-C25F-FB67-CFC549A5C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425" y="66675"/>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E83D7808-5CD8-3296-3A99-822279F33E4D}"/>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Tijdelijke aanduiding voor inhoud 3" descr="Afbeelding met lucht, boom, buiten, gras&#10;&#10;Automatisch gegenereerde beschrijving">
            <a:extLst>
              <a:ext uri="{FF2B5EF4-FFF2-40B4-BE49-F238E27FC236}">
                <a16:creationId xmlns:a16="http://schemas.microsoft.com/office/drawing/2014/main" id="{B36F9C1B-228C-123D-8413-0513EC3C3743}"/>
              </a:ext>
            </a:extLst>
          </p:cNvPr>
          <p:cNvPicPr>
            <a:picLocks noChangeAspect="1"/>
          </p:cNvPicPr>
          <p:nvPr/>
        </p:nvPicPr>
        <p:blipFill rotWithShape="1">
          <a:blip r:embed="rId2"/>
          <a:srcRect l="-1577" r="7159"/>
          <a:stretch/>
        </p:blipFill>
        <p:spPr>
          <a:xfrm>
            <a:off x="-152400" y="-35740"/>
            <a:ext cx="9296400" cy="5179240"/>
          </a:xfrm>
          <a:prstGeom prst="rect">
            <a:avLst/>
          </a:prstGeom>
          <a:noFill/>
          <a:ln>
            <a:noFill/>
          </a:ln>
        </p:spPr>
      </p:pic>
      <p:sp>
        <p:nvSpPr>
          <p:cNvPr id="2" name="Titel 1">
            <a:extLst>
              <a:ext uri="{FF2B5EF4-FFF2-40B4-BE49-F238E27FC236}">
                <a16:creationId xmlns:a16="http://schemas.microsoft.com/office/drawing/2014/main" id="{444F0BC4-1099-02C3-C389-A0EEC68C91F1}"/>
              </a:ext>
            </a:extLst>
          </p:cNvPr>
          <p:cNvSpPr>
            <a:spLocks noGrp="1"/>
          </p:cNvSpPr>
          <p:nvPr>
            <p:ph type="title"/>
          </p:nvPr>
        </p:nvSpPr>
        <p:spPr>
          <a:xfrm>
            <a:off x="1615441" y="273844"/>
            <a:ext cx="7138034" cy="994200"/>
          </a:xfrm>
        </p:spPr>
        <p:txBody>
          <a:bodyPr/>
          <a:lstStyle/>
          <a:p>
            <a:r>
              <a:rPr lang="nl-BE" dirty="0"/>
              <a:t>In de Vlaamse Ardennen!</a:t>
            </a:r>
          </a:p>
        </p:txBody>
      </p:sp>
      <p:sp>
        <p:nvSpPr>
          <p:cNvPr id="3" name="Tijdelijke aanduiding voor tekst 2">
            <a:extLst>
              <a:ext uri="{FF2B5EF4-FFF2-40B4-BE49-F238E27FC236}">
                <a16:creationId xmlns:a16="http://schemas.microsoft.com/office/drawing/2014/main" id="{1FA67DCD-EE4B-3D22-FD1B-C4B11BE57790}"/>
              </a:ext>
            </a:extLst>
          </p:cNvPr>
          <p:cNvSpPr>
            <a:spLocks noGrp="1"/>
          </p:cNvSpPr>
          <p:nvPr>
            <p:ph type="body" idx="1"/>
          </p:nvPr>
        </p:nvSpPr>
        <p:spPr/>
        <p:txBody>
          <a:bodyPr/>
          <a:lstStyle/>
          <a:p>
            <a:endParaRPr lang="nl-BE" dirty="0"/>
          </a:p>
        </p:txBody>
      </p:sp>
      <p:pic>
        <p:nvPicPr>
          <p:cNvPr id="5" name="Afbeelding 4">
            <a:extLst>
              <a:ext uri="{FF2B5EF4-FFF2-40B4-BE49-F238E27FC236}">
                <a16:creationId xmlns:a16="http://schemas.microsoft.com/office/drawing/2014/main" id="{69096BE1-6852-C1F0-7BC2-ECEDD930798A}"/>
              </a:ext>
            </a:extLst>
          </p:cNvPr>
          <p:cNvPicPr>
            <a:picLocks noChangeAspect="1"/>
          </p:cNvPicPr>
          <p:nvPr/>
        </p:nvPicPr>
        <p:blipFill>
          <a:blip r:embed="rId3"/>
          <a:stretch>
            <a:fillRect/>
          </a:stretch>
        </p:blipFill>
        <p:spPr>
          <a:xfrm>
            <a:off x="7528559" y="-68761"/>
            <a:ext cx="1615441" cy="1471002"/>
          </a:xfrm>
          <a:prstGeom prst="rect">
            <a:avLst/>
          </a:prstGeom>
        </p:spPr>
      </p:pic>
    </p:spTree>
    <p:extLst>
      <p:ext uri="{BB962C8B-B14F-4D97-AF65-F5344CB8AC3E}">
        <p14:creationId xmlns:p14="http://schemas.microsoft.com/office/powerpoint/2010/main" val="255221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4" name="Rechthoek 3">
            <a:extLst>
              <a:ext uri="{FF2B5EF4-FFF2-40B4-BE49-F238E27FC236}">
                <a16:creationId xmlns:a16="http://schemas.microsoft.com/office/drawing/2014/main" id="{A23A52FD-228F-C0B7-F267-020DE7F833F9}"/>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1" name="Google Shape;191;g24f3e8c3ff3_0_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nl-BE" sz="2400" dirty="0"/>
              <a:t>Oproep kandidaatstelling Vlaamse Parken</a:t>
            </a:r>
            <a:endParaRPr sz="2400" dirty="0"/>
          </a:p>
        </p:txBody>
      </p:sp>
      <p:sp>
        <p:nvSpPr>
          <p:cNvPr id="192" name="Google Shape;192;g24f3e8c3ff3_0_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sz="2400" dirty="0"/>
          </a:p>
        </p:txBody>
      </p:sp>
      <p:pic>
        <p:nvPicPr>
          <p:cNvPr id="3" name="Afbeelding 2">
            <a:extLst>
              <a:ext uri="{FF2B5EF4-FFF2-40B4-BE49-F238E27FC236}">
                <a16:creationId xmlns:a16="http://schemas.microsoft.com/office/drawing/2014/main" id="{63E135A7-F344-FA13-3F35-45B19686011A}"/>
              </a:ext>
            </a:extLst>
          </p:cNvPr>
          <p:cNvPicPr>
            <a:picLocks noChangeAspect="1"/>
          </p:cNvPicPr>
          <p:nvPr/>
        </p:nvPicPr>
        <p:blipFill>
          <a:blip r:embed="rId3"/>
          <a:stretch>
            <a:fillRect/>
          </a:stretch>
        </p:blipFill>
        <p:spPr>
          <a:xfrm>
            <a:off x="2111094" y="1369219"/>
            <a:ext cx="5055161" cy="3422244"/>
          </a:xfrm>
          <a:prstGeom prst="rect">
            <a:avLst/>
          </a:prstGeom>
        </p:spPr>
      </p:pic>
    </p:spTree>
    <p:extLst>
      <p:ext uri="{BB962C8B-B14F-4D97-AF65-F5344CB8AC3E}">
        <p14:creationId xmlns:p14="http://schemas.microsoft.com/office/powerpoint/2010/main" val="211684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g24f3e8c3ff3_0_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sz="2400" dirty="0"/>
          </a:p>
        </p:txBody>
      </p:sp>
      <p:sp>
        <p:nvSpPr>
          <p:cNvPr id="2" name="Rechthoek 1">
            <a:extLst>
              <a:ext uri="{FF2B5EF4-FFF2-40B4-BE49-F238E27FC236}">
                <a16:creationId xmlns:a16="http://schemas.microsoft.com/office/drawing/2014/main" id="{4D3A50E7-85EF-958A-527C-DC073A354B74}"/>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30" name="Picture 6">
            <a:extLst>
              <a:ext uri="{FF2B5EF4-FFF2-40B4-BE49-F238E27FC236}">
                <a16:creationId xmlns:a16="http://schemas.microsoft.com/office/drawing/2014/main" id="{D95008D9-8482-6FBA-03EA-389C7EE26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940" y="225799"/>
            <a:ext cx="6956119" cy="491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31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3" name="Rechthoek 12">
            <a:extLst>
              <a:ext uri="{FF2B5EF4-FFF2-40B4-BE49-F238E27FC236}">
                <a16:creationId xmlns:a16="http://schemas.microsoft.com/office/drawing/2014/main" id="{8219FB49-8620-C604-DC90-94FE11A91E11}"/>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1" name="Google Shape;191;g24f3e8c3ff3_0_0"/>
          <p:cNvSpPr txBox="1">
            <a:spLocks noGrp="1"/>
          </p:cNvSpPr>
          <p:nvPr>
            <p:ph type="title"/>
          </p:nvPr>
        </p:nvSpPr>
        <p:spPr>
          <a:xfrm>
            <a:off x="628650" y="273844"/>
            <a:ext cx="851535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BE" sz="2400" b="1" dirty="0"/>
              <a:t>Kandidaat Landschapspark Vlaamse Ardennen uitgangssituatie</a:t>
            </a:r>
            <a:endParaRPr sz="2400" b="1" dirty="0"/>
          </a:p>
        </p:txBody>
      </p:sp>
      <p:sp>
        <p:nvSpPr>
          <p:cNvPr id="192" name="Google Shape;192;g24f3e8c3ff3_0_0"/>
          <p:cNvSpPr txBox="1">
            <a:spLocks noGrp="1"/>
          </p:cNvSpPr>
          <p:nvPr>
            <p:ph type="body" idx="1"/>
          </p:nvPr>
        </p:nvSpPr>
        <p:spPr>
          <a:xfrm>
            <a:off x="628650" y="1369219"/>
            <a:ext cx="8020050" cy="3263400"/>
          </a:xfrm>
          <a:prstGeom prst="rect">
            <a:avLst/>
          </a:prstGeom>
          <a:noFill/>
          <a:ln>
            <a:noFill/>
          </a:ln>
        </p:spPr>
        <p:txBody>
          <a:bodyPr spcFirstLastPara="1" wrap="square" lIns="91425" tIns="45700" rIns="91425" bIns="45700" anchor="t" anchorCtr="0">
            <a:normAutofit/>
          </a:bodyPr>
          <a:lstStyle/>
          <a:p>
            <a:pPr marL="342900" lvl="0" algn="l" rtl="0">
              <a:lnSpc>
                <a:spcPct val="90000"/>
              </a:lnSpc>
              <a:spcBef>
                <a:spcPts val="0"/>
              </a:spcBef>
              <a:spcAft>
                <a:spcPts val="0"/>
              </a:spcAft>
              <a:buClr>
                <a:schemeClr val="dk1"/>
              </a:buClr>
              <a:buSzPts val="1800"/>
              <a:buFontTx/>
              <a:buChar char="-"/>
            </a:pPr>
            <a:r>
              <a:rPr lang="nl-BE" sz="2000" dirty="0">
                <a:latin typeface="Arial"/>
                <a:ea typeface="Arial"/>
                <a:cs typeface="Arial"/>
                <a:sym typeface="Arial"/>
              </a:rPr>
              <a:t>Sterk Vlaams Ardennen – gevoel</a:t>
            </a:r>
          </a:p>
          <a:p>
            <a:pPr marL="342900" lvl="0" algn="l" rtl="0">
              <a:lnSpc>
                <a:spcPct val="90000"/>
              </a:lnSpc>
              <a:spcBef>
                <a:spcPts val="0"/>
              </a:spcBef>
              <a:spcAft>
                <a:spcPts val="0"/>
              </a:spcAft>
              <a:buClr>
                <a:schemeClr val="dk1"/>
              </a:buClr>
              <a:buSzPts val="1800"/>
              <a:buFontTx/>
              <a:buChar char="-"/>
            </a:pPr>
            <a:endParaRPr lang="nl-BE" sz="2000" dirty="0">
              <a:latin typeface="Arial"/>
              <a:ea typeface="Arial"/>
              <a:cs typeface="Arial"/>
              <a:sym typeface="Arial"/>
            </a:endParaRPr>
          </a:p>
          <a:p>
            <a:pPr marL="342900" lvl="0" algn="l" rtl="0">
              <a:lnSpc>
                <a:spcPct val="90000"/>
              </a:lnSpc>
              <a:spcBef>
                <a:spcPts val="0"/>
              </a:spcBef>
              <a:spcAft>
                <a:spcPts val="0"/>
              </a:spcAft>
              <a:buClr>
                <a:schemeClr val="dk1"/>
              </a:buClr>
              <a:buSzPts val="1800"/>
              <a:buFontTx/>
              <a:buChar char="-"/>
            </a:pPr>
            <a:r>
              <a:rPr lang="nl-BE" sz="2000" dirty="0">
                <a:latin typeface="Arial"/>
                <a:ea typeface="Arial"/>
                <a:cs typeface="Arial"/>
                <a:sym typeface="Arial"/>
              </a:rPr>
              <a:t>Maar weinig bestaande samenwerkingsverbanden		weinig geïntegreerde gebiedsgerichte werking</a:t>
            </a:r>
          </a:p>
          <a:p>
            <a:pPr marL="0" lvl="0" indent="0" algn="l" rtl="0">
              <a:lnSpc>
                <a:spcPct val="90000"/>
              </a:lnSpc>
              <a:spcBef>
                <a:spcPts val="0"/>
              </a:spcBef>
              <a:spcAft>
                <a:spcPts val="0"/>
              </a:spcAft>
              <a:buClr>
                <a:schemeClr val="dk1"/>
              </a:buClr>
              <a:buSzPts val="1800"/>
              <a:buFont typeface="Arial"/>
              <a:buNone/>
            </a:pPr>
            <a:endParaRPr lang="nl-BE" sz="24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sz="2400" dirty="0"/>
          </a:p>
        </p:txBody>
      </p:sp>
      <p:pic>
        <p:nvPicPr>
          <p:cNvPr id="9" name="Afbeelding 8">
            <a:extLst>
              <a:ext uri="{FF2B5EF4-FFF2-40B4-BE49-F238E27FC236}">
                <a16:creationId xmlns:a16="http://schemas.microsoft.com/office/drawing/2014/main" id="{DE9B4B28-B6B1-F09E-692E-E64EEF0DBA30}"/>
              </a:ext>
            </a:extLst>
          </p:cNvPr>
          <p:cNvPicPr>
            <a:picLocks noChangeAspect="1"/>
          </p:cNvPicPr>
          <p:nvPr/>
        </p:nvPicPr>
        <p:blipFill>
          <a:blip r:embed="rId3"/>
          <a:stretch>
            <a:fillRect/>
          </a:stretch>
        </p:blipFill>
        <p:spPr>
          <a:xfrm>
            <a:off x="3487291" y="3110452"/>
            <a:ext cx="1941795" cy="2054479"/>
          </a:xfrm>
          <a:prstGeom prst="rect">
            <a:avLst/>
          </a:prstGeom>
        </p:spPr>
      </p:pic>
      <p:pic>
        <p:nvPicPr>
          <p:cNvPr id="2050" name="Picture 2" descr="Welkom in de Vlaamse Ardennen - Regionaal Landschap Vlaamse Ardennen">
            <a:extLst>
              <a:ext uri="{FF2B5EF4-FFF2-40B4-BE49-F238E27FC236}">
                <a16:creationId xmlns:a16="http://schemas.microsoft.com/office/drawing/2014/main" id="{C1DC77C6-C425-828C-E5A1-D87862AD3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41" y="3056682"/>
            <a:ext cx="3181350" cy="211915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1E165CE5-4EFF-098C-68B8-AA4B9FEA6785}"/>
              </a:ext>
            </a:extLst>
          </p:cNvPr>
          <p:cNvPicPr>
            <a:picLocks noChangeAspect="1"/>
          </p:cNvPicPr>
          <p:nvPr/>
        </p:nvPicPr>
        <p:blipFill>
          <a:blip r:embed="rId5"/>
          <a:stretch>
            <a:fillRect/>
          </a:stretch>
        </p:blipFill>
        <p:spPr>
          <a:xfrm>
            <a:off x="5476711" y="3089021"/>
            <a:ext cx="3667290" cy="2054479"/>
          </a:xfrm>
          <a:prstGeom prst="rect">
            <a:avLst/>
          </a:prstGeom>
        </p:spPr>
      </p:pic>
    </p:spTree>
    <p:extLst>
      <p:ext uri="{BB962C8B-B14F-4D97-AF65-F5344CB8AC3E}">
        <p14:creationId xmlns:p14="http://schemas.microsoft.com/office/powerpoint/2010/main" val="2718095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6" name="Rechthoek 5">
            <a:extLst>
              <a:ext uri="{FF2B5EF4-FFF2-40B4-BE49-F238E27FC236}">
                <a16:creationId xmlns:a16="http://schemas.microsoft.com/office/drawing/2014/main" id="{0604857E-534D-6A69-C71F-0EB8B46865E0}"/>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1" name="Google Shape;191;g24f3e8c3ff3_0_0"/>
          <p:cNvSpPr txBox="1">
            <a:spLocks noGrp="1"/>
          </p:cNvSpPr>
          <p:nvPr>
            <p:ph type="title"/>
          </p:nvPr>
        </p:nvSpPr>
        <p:spPr>
          <a:xfrm>
            <a:off x="628650" y="273844"/>
            <a:ext cx="851535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BE" sz="2400" b="1" dirty="0"/>
              <a:t>Kandidaat Landschapspark Vlaamse Ardennen uitgangssituatie</a:t>
            </a:r>
            <a:endParaRPr sz="2400" b="1" dirty="0"/>
          </a:p>
        </p:txBody>
      </p:sp>
      <p:sp>
        <p:nvSpPr>
          <p:cNvPr id="192" name="Google Shape;192;g24f3e8c3ff3_0_0"/>
          <p:cNvSpPr txBox="1">
            <a:spLocks noGrp="1"/>
          </p:cNvSpPr>
          <p:nvPr>
            <p:ph type="body" idx="1"/>
          </p:nvPr>
        </p:nvSpPr>
        <p:spPr>
          <a:xfrm>
            <a:off x="628650" y="1114425"/>
            <a:ext cx="8181975" cy="3518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Font typeface="Arial"/>
              <a:buNone/>
            </a:pPr>
            <a:endParaRPr lang="nl-BE" sz="24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r>
              <a:rPr lang="nl-BE" sz="2000" dirty="0">
                <a:latin typeface="Arial"/>
                <a:ea typeface="Arial"/>
                <a:cs typeface="Arial"/>
                <a:sym typeface="Arial"/>
              </a:rPr>
              <a:t>Vlaamse Ardennen =  (een van) Vlaanderens mooiste landschappen</a:t>
            </a:r>
          </a:p>
          <a:p>
            <a:pPr marL="0" lvl="0" indent="0" algn="l" rtl="0">
              <a:lnSpc>
                <a:spcPct val="90000"/>
              </a:lnSpc>
              <a:spcBef>
                <a:spcPts val="0"/>
              </a:spcBef>
              <a:spcAft>
                <a:spcPts val="0"/>
              </a:spcAft>
              <a:buClr>
                <a:schemeClr val="dk1"/>
              </a:buClr>
              <a:buSzPts val="1800"/>
              <a:buNone/>
            </a:pPr>
            <a:endParaRPr lang="nl-BE" sz="20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r>
              <a:rPr lang="nl-BE" sz="2000" dirty="0">
                <a:latin typeface="Arial"/>
                <a:ea typeface="Arial"/>
                <a:cs typeface="Arial"/>
                <a:sym typeface="Arial"/>
              </a:rPr>
              <a:t>Erkenning = kans om in te zetten op:</a:t>
            </a:r>
          </a:p>
          <a:p>
            <a:pPr marL="0" lvl="0" indent="0" algn="l" rtl="0">
              <a:lnSpc>
                <a:spcPct val="90000"/>
              </a:lnSpc>
              <a:spcBef>
                <a:spcPts val="0"/>
              </a:spcBef>
              <a:spcAft>
                <a:spcPts val="0"/>
              </a:spcAft>
              <a:buClr>
                <a:schemeClr val="dk1"/>
              </a:buClr>
              <a:buSzPts val="1800"/>
              <a:buNone/>
            </a:pPr>
            <a:endParaRPr lang="nl-BE" sz="2400" dirty="0">
              <a:latin typeface="Arial"/>
              <a:ea typeface="Arial"/>
              <a:cs typeface="Arial"/>
              <a:sym typeface="Arial"/>
            </a:endParaRPr>
          </a:p>
          <a:p>
            <a:pPr marL="800100" lvl="1">
              <a:spcBef>
                <a:spcPts val="0"/>
              </a:spcBef>
              <a:buFont typeface="Wingdings" panose="05000000000000000000" pitchFamily="2" charset="2"/>
              <a:buChar char="à"/>
            </a:pPr>
            <a:r>
              <a:rPr lang="nl-BE" sz="2000" dirty="0">
                <a:latin typeface="Arial"/>
                <a:ea typeface="Arial"/>
                <a:cs typeface="Arial"/>
                <a:sym typeface="Arial"/>
              </a:rPr>
              <a:t>versterken landschapskwaliteit</a:t>
            </a:r>
          </a:p>
          <a:p>
            <a:pPr marL="457200" lvl="1" indent="0">
              <a:spcBef>
                <a:spcPts val="0"/>
              </a:spcBef>
              <a:buNone/>
            </a:pPr>
            <a:endParaRPr lang="nl-BE" sz="2000" dirty="0">
              <a:latin typeface="Arial"/>
              <a:ea typeface="Arial"/>
              <a:cs typeface="Arial"/>
              <a:sym typeface="Arial"/>
            </a:endParaRPr>
          </a:p>
          <a:p>
            <a:pPr marL="800100" lvl="1">
              <a:spcBef>
                <a:spcPts val="0"/>
              </a:spcBef>
              <a:buFont typeface="Wingdings" panose="05000000000000000000" pitchFamily="2" charset="2"/>
              <a:buChar char="à"/>
            </a:pPr>
            <a:r>
              <a:rPr lang="nl-BE" sz="2000" dirty="0">
                <a:latin typeface="Arial"/>
                <a:ea typeface="Arial"/>
                <a:cs typeface="Arial"/>
                <a:sym typeface="Arial"/>
              </a:rPr>
              <a:t>aanpakken belangrijke uitdagingen</a:t>
            </a:r>
          </a:p>
          <a:p>
            <a:pPr marL="457200" lvl="1" indent="0">
              <a:spcBef>
                <a:spcPts val="0"/>
              </a:spcBef>
              <a:buNone/>
            </a:pPr>
            <a:endParaRPr lang="nl-BE" sz="2000" dirty="0">
              <a:latin typeface="Arial"/>
              <a:ea typeface="Arial"/>
              <a:cs typeface="Arial"/>
              <a:sym typeface="Arial"/>
            </a:endParaRPr>
          </a:p>
          <a:p>
            <a:pPr marL="800100" lvl="1">
              <a:spcBef>
                <a:spcPts val="0"/>
              </a:spcBef>
              <a:buFont typeface="Wingdings" panose="05000000000000000000" pitchFamily="2" charset="2"/>
              <a:buChar char="à"/>
            </a:pPr>
            <a:endParaRPr lang="nl-BE" sz="2000" dirty="0">
              <a:latin typeface="Arial"/>
              <a:ea typeface="Arial"/>
              <a:cs typeface="Arial"/>
              <a:sym typeface="Arial"/>
            </a:endParaRPr>
          </a:p>
          <a:p>
            <a:pPr marL="342900">
              <a:spcBef>
                <a:spcPts val="0"/>
              </a:spcBef>
              <a:buFont typeface="Wingdings" panose="05000000000000000000" pitchFamily="2" charset="2"/>
              <a:buChar char="Ø"/>
            </a:pPr>
            <a:r>
              <a:rPr lang="nl-BE" sz="2000" dirty="0">
                <a:latin typeface="Arial"/>
                <a:ea typeface="Arial"/>
                <a:cs typeface="Arial"/>
                <a:sym typeface="Arial"/>
              </a:rPr>
              <a:t>Niet getwijfeld: ons kandidaat gesteld!</a:t>
            </a:r>
          </a:p>
          <a:p>
            <a:pPr marL="800100" lvl="1">
              <a:spcBef>
                <a:spcPts val="0"/>
              </a:spcBef>
              <a:buFont typeface="Wingdings" panose="05000000000000000000" pitchFamily="2" charset="2"/>
              <a:buChar char="à"/>
            </a:pPr>
            <a:endParaRPr sz="20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sz="2400" dirty="0"/>
          </a:p>
        </p:txBody>
      </p:sp>
      <p:pic>
        <p:nvPicPr>
          <p:cNvPr id="5" name="Afbeelding 4">
            <a:extLst>
              <a:ext uri="{FF2B5EF4-FFF2-40B4-BE49-F238E27FC236}">
                <a16:creationId xmlns:a16="http://schemas.microsoft.com/office/drawing/2014/main" id="{236FCFAF-CA6F-0DAC-4854-4FFBD4ECA795}"/>
              </a:ext>
            </a:extLst>
          </p:cNvPr>
          <p:cNvPicPr>
            <a:picLocks noChangeAspect="1"/>
          </p:cNvPicPr>
          <p:nvPr/>
        </p:nvPicPr>
        <p:blipFill>
          <a:blip r:embed="rId3"/>
          <a:stretch>
            <a:fillRect/>
          </a:stretch>
        </p:blipFill>
        <p:spPr>
          <a:xfrm flipH="1">
            <a:off x="6586111" y="1863430"/>
            <a:ext cx="2067381" cy="3272999"/>
          </a:xfrm>
          <a:prstGeom prst="rect">
            <a:avLst/>
          </a:prstGeom>
        </p:spPr>
      </p:pic>
    </p:spTree>
    <p:extLst>
      <p:ext uri="{BB962C8B-B14F-4D97-AF65-F5344CB8AC3E}">
        <p14:creationId xmlns:p14="http://schemas.microsoft.com/office/powerpoint/2010/main" val="394094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5" name="Rechthoek 4">
            <a:extLst>
              <a:ext uri="{FF2B5EF4-FFF2-40B4-BE49-F238E27FC236}">
                <a16:creationId xmlns:a16="http://schemas.microsoft.com/office/drawing/2014/main" id="{59F9DF1E-9014-56FF-DA13-CBEBDA451AE1}"/>
              </a:ext>
            </a:extLst>
          </p:cNvPr>
          <p:cNvSpPr/>
          <p:nvPr/>
        </p:nvSpPr>
        <p:spPr>
          <a:xfrm>
            <a:off x="378069" y="4457700"/>
            <a:ext cx="83439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7" name="Google Shape;197;g24f3e8c3ff3_0_4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Arial"/>
              <a:buNone/>
            </a:pPr>
            <a:r>
              <a:rPr lang="nl-BE" sz="2400" b="1" dirty="0"/>
              <a:t>Partners</a:t>
            </a:r>
            <a:endParaRPr sz="2400" b="1" dirty="0"/>
          </a:p>
        </p:txBody>
      </p:sp>
      <p:sp>
        <p:nvSpPr>
          <p:cNvPr id="198" name="Google Shape;198;g24f3e8c3ff3_0_4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nl-BE" sz="2000" dirty="0">
                <a:latin typeface="Arial"/>
                <a:ea typeface="Arial"/>
                <a:cs typeface="Arial"/>
                <a:sym typeface="Arial"/>
              </a:rPr>
              <a:t>Initiatief: RLVA + POV + SOLVA </a:t>
            </a:r>
          </a:p>
          <a:p>
            <a:pPr marL="0" lvl="0" indent="0" algn="l" rtl="0">
              <a:lnSpc>
                <a:spcPct val="90000"/>
              </a:lnSpc>
              <a:spcBef>
                <a:spcPts val="0"/>
              </a:spcBef>
              <a:spcAft>
                <a:spcPts val="0"/>
              </a:spcAft>
              <a:buClr>
                <a:schemeClr val="dk1"/>
              </a:buClr>
              <a:buSzPts val="1800"/>
              <a:buNone/>
            </a:pPr>
            <a:endParaRPr lang="nl-BE" sz="20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r>
              <a:rPr lang="nl-BE" sz="2000" dirty="0">
                <a:latin typeface="Arial"/>
                <a:ea typeface="Arial"/>
                <a:cs typeface="Arial"/>
                <a:sym typeface="Arial"/>
              </a:rPr>
              <a:t>Opmaak kandidatuur: intensief participatief traject</a:t>
            </a:r>
          </a:p>
          <a:p>
            <a:pPr marL="0" lvl="0" indent="0" algn="l" rtl="0">
              <a:lnSpc>
                <a:spcPct val="90000"/>
              </a:lnSpc>
              <a:spcBef>
                <a:spcPts val="0"/>
              </a:spcBef>
              <a:spcAft>
                <a:spcPts val="0"/>
              </a:spcAft>
              <a:buClr>
                <a:schemeClr val="dk1"/>
              </a:buClr>
              <a:buSzPts val="1800"/>
              <a:buNone/>
            </a:pPr>
            <a:r>
              <a:rPr lang="nl-BE" sz="2000" dirty="0">
                <a:latin typeface="Arial"/>
                <a:ea typeface="Arial"/>
                <a:cs typeface="Arial"/>
                <a:sym typeface="Arial"/>
              </a:rPr>
              <a:t>	</a:t>
            </a:r>
          </a:p>
          <a:p>
            <a:pPr marL="1371600" lvl="3" indent="0">
              <a:spcBef>
                <a:spcPts val="0"/>
              </a:spcBef>
              <a:buNone/>
            </a:pPr>
            <a:r>
              <a:rPr lang="nl-BE" sz="2000" dirty="0">
                <a:latin typeface="Arial"/>
                <a:ea typeface="Arial"/>
                <a:cs typeface="Arial"/>
                <a:sym typeface="Arial"/>
              </a:rPr>
              <a:t>+ 7 gemeenten</a:t>
            </a:r>
          </a:p>
          <a:p>
            <a:pPr marL="1371600" lvl="3" indent="0">
              <a:spcBef>
                <a:spcPts val="0"/>
              </a:spcBef>
              <a:buNone/>
            </a:pPr>
            <a:r>
              <a:rPr lang="nl-BE" sz="2000" dirty="0">
                <a:latin typeface="Arial"/>
                <a:ea typeface="Arial"/>
                <a:cs typeface="Arial"/>
                <a:sym typeface="Arial"/>
              </a:rPr>
              <a:t>+ 25 middenveldorganisaties</a:t>
            </a:r>
          </a:p>
          <a:p>
            <a:pPr marL="1371600" lvl="3" indent="0">
              <a:spcBef>
                <a:spcPts val="0"/>
              </a:spcBef>
              <a:buNone/>
            </a:pPr>
            <a:r>
              <a:rPr lang="nl-BE" sz="2000" dirty="0">
                <a:latin typeface="Arial"/>
                <a:ea typeface="Arial"/>
                <a:cs typeface="Arial"/>
                <a:sym typeface="Arial"/>
              </a:rPr>
              <a:t>+ burgers en boeren</a:t>
            </a:r>
          </a:p>
          <a:p>
            <a:pPr marL="1371600" lvl="3" indent="0">
              <a:spcBef>
                <a:spcPts val="0"/>
              </a:spcBef>
              <a:buNone/>
            </a:pPr>
            <a:r>
              <a:rPr lang="nl-BE" sz="2000" dirty="0">
                <a:latin typeface="Arial"/>
                <a:ea typeface="Arial"/>
                <a:cs typeface="Arial"/>
                <a:sym typeface="Arial"/>
              </a:rPr>
              <a:t>+ Vlaamse administraties</a:t>
            </a:r>
          </a:p>
          <a:p>
            <a:pPr marL="1371600" lvl="3" indent="0">
              <a:spcBef>
                <a:spcPts val="0"/>
              </a:spcBef>
              <a:buNone/>
            </a:pPr>
            <a:r>
              <a:rPr lang="nl-BE" sz="2000" dirty="0">
                <a:latin typeface="Arial"/>
                <a:ea typeface="Arial"/>
                <a:cs typeface="Arial"/>
                <a:sym typeface="Arial"/>
              </a:rPr>
              <a:t>+ onderzoeksinstellingen, musea…</a:t>
            </a:r>
          </a:p>
        </p:txBody>
      </p:sp>
      <p:pic>
        <p:nvPicPr>
          <p:cNvPr id="3" name="Afbeelding 2">
            <a:extLst>
              <a:ext uri="{FF2B5EF4-FFF2-40B4-BE49-F238E27FC236}">
                <a16:creationId xmlns:a16="http://schemas.microsoft.com/office/drawing/2014/main" id="{4A2F24A0-EE23-6102-795F-C1E2B0291C33}"/>
              </a:ext>
            </a:extLst>
          </p:cNvPr>
          <p:cNvPicPr>
            <a:picLocks noChangeAspect="1"/>
          </p:cNvPicPr>
          <p:nvPr/>
        </p:nvPicPr>
        <p:blipFill>
          <a:blip r:embed="rId3"/>
          <a:stretch>
            <a:fillRect/>
          </a:stretch>
        </p:blipFill>
        <p:spPr>
          <a:xfrm>
            <a:off x="6603024" y="962052"/>
            <a:ext cx="2305627" cy="3434102"/>
          </a:xfrm>
          <a:prstGeom prst="rect">
            <a:avLst/>
          </a:prstGeom>
        </p:spPr>
      </p:pic>
      <p:sp>
        <p:nvSpPr>
          <p:cNvPr id="4" name="Rechthoek 3">
            <a:extLst>
              <a:ext uri="{FF2B5EF4-FFF2-40B4-BE49-F238E27FC236}">
                <a16:creationId xmlns:a16="http://schemas.microsoft.com/office/drawing/2014/main" id="{22EA915F-F44E-0D23-D1C8-F0211EED383D}"/>
              </a:ext>
            </a:extLst>
          </p:cNvPr>
          <p:cNvSpPr/>
          <p:nvPr/>
        </p:nvSpPr>
        <p:spPr>
          <a:xfrm>
            <a:off x="307731" y="4334608"/>
            <a:ext cx="3094892" cy="808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4" name="Rechthoek 3">
            <a:extLst>
              <a:ext uri="{FF2B5EF4-FFF2-40B4-BE49-F238E27FC236}">
                <a16:creationId xmlns:a16="http://schemas.microsoft.com/office/drawing/2014/main" id="{85836512-3886-40FF-E9A0-EFFBFF517E88}"/>
              </a:ext>
            </a:extLst>
          </p:cNvPr>
          <p:cNvSpPr/>
          <p:nvPr/>
        </p:nvSpPr>
        <p:spPr>
          <a:xfrm>
            <a:off x="419100" y="4506846"/>
            <a:ext cx="8096250" cy="56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1" name="Google Shape;191;g24f3e8c3ff3_0_0"/>
          <p:cNvSpPr txBox="1">
            <a:spLocks noGrp="1"/>
          </p:cNvSpPr>
          <p:nvPr>
            <p:ph type="title"/>
          </p:nvPr>
        </p:nvSpPr>
        <p:spPr>
          <a:xfrm>
            <a:off x="628650" y="273844"/>
            <a:ext cx="3611398" cy="10953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BE" sz="2400" b="1" dirty="0"/>
              <a:t>Ambities</a:t>
            </a:r>
            <a:endParaRPr sz="2400" b="1" dirty="0"/>
          </a:p>
        </p:txBody>
      </p:sp>
      <p:sp>
        <p:nvSpPr>
          <p:cNvPr id="192" name="Google Shape;192;g24f3e8c3ff3_0_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90000"/>
              </a:lnSpc>
              <a:spcBef>
                <a:spcPts val="0"/>
              </a:spcBef>
              <a:spcAft>
                <a:spcPts val="0"/>
              </a:spcAft>
              <a:buClr>
                <a:schemeClr val="dk1"/>
              </a:buClr>
              <a:buSzPts val="1800"/>
              <a:buFont typeface="Arial"/>
              <a:buNone/>
            </a:pPr>
            <a:endParaRPr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sz="2400" dirty="0"/>
          </a:p>
        </p:txBody>
      </p:sp>
      <p:pic>
        <p:nvPicPr>
          <p:cNvPr id="3" name="Afbeelding 2">
            <a:extLst>
              <a:ext uri="{FF2B5EF4-FFF2-40B4-BE49-F238E27FC236}">
                <a16:creationId xmlns:a16="http://schemas.microsoft.com/office/drawing/2014/main" id="{A1BBE7E5-2817-3987-C76E-547303BEE5ED}"/>
              </a:ext>
            </a:extLst>
          </p:cNvPr>
          <p:cNvPicPr>
            <a:picLocks noChangeAspect="1"/>
          </p:cNvPicPr>
          <p:nvPr/>
        </p:nvPicPr>
        <p:blipFill>
          <a:blip r:embed="rId3"/>
          <a:stretch>
            <a:fillRect/>
          </a:stretch>
        </p:blipFill>
        <p:spPr>
          <a:xfrm>
            <a:off x="4071882" y="0"/>
            <a:ext cx="4903952" cy="5143500"/>
          </a:xfrm>
          <a:prstGeom prst="rect">
            <a:avLst/>
          </a:prstGeom>
        </p:spPr>
      </p:pic>
    </p:spTree>
    <p:extLst>
      <p:ext uri="{BB962C8B-B14F-4D97-AF65-F5344CB8AC3E}">
        <p14:creationId xmlns:p14="http://schemas.microsoft.com/office/powerpoint/2010/main" val="696782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Arial"/>
              <a:buNone/>
            </a:pPr>
            <a:r>
              <a:rPr lang="nl-BE" sz="2400" b="1" dirty="0"/>
              <a:t>Resultaten</a:t>
            </a:r>
            <a:r>
              <a:rPr lang="nl-BE" sz="2400" dirty="0"/>
              <a:t> - tastbaar</a:t>
            </a:r>
            <a:endParaRPr sz="2400" dirty="0"/>
          </a:p>
        </p:txBody>
      </p:sp>
      <p:sp>
        <p:nvSpPr>
          <p:cNvPr id="204" name="Google Shape;204;p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2400" dirty="0">
              <a:latin typeface="Arial"/>
              <a:ea typeface="Arial"/>
              <a:cs typeface="Arial"/>
              <a:sym typeface="Arial"/>
            </a:endParaRPr>
          </a:p>
        </p:txBody>
      </p:sp>
      <p:pic>
        <p:nvPicPr>
          <p:cNvPr id="3" name="Afbeelding 2">
            <a:extLst>
              <a:ext uri="{FF2B5EF4-FFF2-40B4-BE49-F238E27FC236}">
                <a16:creationId xmlns:a16="http://schemas.microsoft.com/office/drawing/2014/main" id="{EE70BE32-C854-BEFA-8C5D-E667F4391E08}"/>
              </a:ext>
            </a:extLst>
          </p:cNvPr>
          <p:cNvPicPr>
            <a:picLocks noChangeAspect="1"/>
          </p:cNvPicPr>
          <p:nvPr/>
        </p:nvPicPr>
        <p:blipFill>
          <a:blip r:embed="rId3"/>
          <a:stretch>
            <a:fillRect/>
          </a:stretch>
        </p:blipFill>
        <p:spPr>
          <a:xfrm>
            <a:off x="520089" y="1046807"/>
            <a:ext cx="7778139" cy="409669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Arial"/>
              <a:buNone/>
            </a:pPr>
            <a:r>
              <a:rPr lang="nl-BE" sz="2400" b="1" dirty="0"/>
              <a:t>Resultaten</a:t>
            </a:r>
            <a:r>
              <a:rPr lang="nl-BE" sz="2400" dirty="0"/>
              <a:t> – netwerk, banden, dialoog!  </a:t>
            </a:r>
            <a:endParaRPr sz="2400" dirty="0"/>
          </a:p>
        </p:txBody>
      </p:sp>
      <p:sp>
        <p:nvSpPr>
          <p:cNvPr id="204" name="Google Shape;204;p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2400" dirty="0">
              <a:latin typeface="Arial"/>
              <a:ea typeface="Arial"/>
              <a:cs typeface="Arial"/>
              <a:sym typeface="Arial"/>
            </a:endParaRPr>
          </a:p>
        </p:txBody>
      </p:sp>
      <p:pic>
        <p:nvPicPr>
          <p:cNvPr id="4" name="Afbeelding 3">
            <a:extLst>
              <a:ext uri="{FF2B5EF4-FFF2-40B4-BE49-F238E27FC236}">
                <a16:creationId xmlns:a16="http://schemas.microsoft.com/office/drawing/2014/main" id="{D6AE829D-D066-D2C1-BE39-5DB9F53C1C3A}"/>
              </a:ext>
            </a:extLst>
          </p:cNvPr>
          <p:cNvPicPr>
            <a:picLocks noChangeAspect="1"/>
          </p:cNvPicPr>
          <p:nvPr/>
        </p:nvPicPr>
        <p:blipFill>
          <a:blip r:embed="rId3"/>
          <a:stretch>
            <a:fillRect/>
          </a:stretch>
        </p:blipFill>
        <p:spPr>
          <a:xfrm>
            <a:off x="2507661" y="1041487"/>
            <a:ext cx="2363594" cy="1800441"/>
          </a:xfrm>
          <a:prstGeom prst="rect">
            <a:avLst/>
          </a:prstGeom>
        </p:spPr>
      </p:pic>
      <p:pic>
        <p:nvPicPr>
          <p:cNvPr id="6" name="Afbeelding 5">
            <a:extLst>
              <a:ext uri="{FF2B5EF4-FFF2-40B4-BE49-F238E27FC236}">
                <a16:creationId xmlns:a16="http://schemas.microsoft.com/office/drawing/2014/main" id="{7007FA60-08FA-A622-7394-DBD5BB00291A}"/>
              </a:ext>
            </a:extLst>
          </p:cNvPr>
          <p:cNvPicPr>
            <a:picLocks noChangeAspect="1"/>
          </p:cNvPicPr>
          <p:nvPr/>
        </p:nvPicPr>
        <p:blipFill>
          <a:blip r:embed="rId4"/>
          <a:stretch>
            <a:fillRect/>
          </a:stretch>
        </p:blipFill>
        <p:spPr>
          <a:xfrm>
            <a:off x="-2939" y="1041488"/>
            <a:ext cx="2406376" cy="1806486"/>
          </a:xfrm>
          <a:prstGeom prst="rect">
            <a:avLst/>
          </a:prstGeom>
        </p:spPr>
      </p:pic>
      <p:pic>
        <p:nvPicPr>
          <p:cNvPr id="10" name="Afbeelding 9">
            <a:extLst>
              <a:ext uri="{FF2B5EF4-FFF2-40B4-BE49-F238E27FC236}">
                <a16:creationId xmlns:a16="http://schemas.microsoft.com/office/drawing/2014/main" id="{DFF13C61-8747-52A5-78EC-4CC58A7C573D}"/>
              </a:ext>
            </a:extLst>
          </p:cNvPr>
          <p:cNvPicPr>
            <a:picLocks noChangeAspect="1"/>
          </p:cNvPicPr>
          <p:nvPr/>
        </p:nvPicPr>
        <p:blipFill>
          <a:blip r:embed="rId5"/>
          <a:stretch>
            <a:fillRect/>
          </a:stretch>
        </p:blipFill>
        <p:spPr>
          <a:xfrm>
            <a:off x="4975479" y="1041487"/>
            <a:ext cx="2406376" cy="1811618"/>
          </a:xfrm>
          <a:prstGeom prst="rect">
            <a:avLst/>
          </a:prstGeom>
        </p:spPr>
      </p:pic>
      <p:pic>
        <p:nvPicPr>
          <p:cNvPr id="12" name="Afbeelding 11">
            <a:extLst>
              <a:ext uri="{FF2B5EF4-FFF2-40B4-BE49-F238E27FC236}">
                <a16:creationId xmlns:a16="http://schemas.microsoft.com/office/drawing/2014/main" id="{20B53D5E-A697-FBD2-C0FE-5887FAF7C7EF}"/>
              </a:ext>
            </a:extLst>
          </p:cNvPr>
          <p:cNvPicPr>
            <a:picLocks noChangeAspect="1"/>
          </p:cNvPicPr>
          <p:nvPr/>
        </p:nvPicPr>
        <p:blipFill>
          <a:blip r:embed="rId6"/>
          <a:stretch>
            <a:fillRect/>
          </a:stretch>
        </p:blipFill>
        <p:spPr>
          <a:xfrm>
            <a:off x="13990" y="2957251"/>
            <a:ext cx="2927604" cy="2035688"/>
          </a:xfrm>
          <a:prstGeom prst="rect">
            <a:avLst/>
          </a:prstGeom>
        </p:spPr>
      </p:pic>
      <p:pic>
        <p:nvPicPr>
          <p:cNvPr id="14" name="Afbeelding 13">
            <a:extLst>
              <a:ext uri="{FF2B5EF4-FFF2-40B4-BE49-F238E27FC236}">
                <a16:creationId xmlns:a16="http://schemas.microsoft.com/office/drawing/2014/main" id="{E7C8B722-A99B-53C7-977C-171CB6DA66E6}"/>
              </a:ext>
            </a:extLst>
          </p:cNvPr>
          <p:cNvPicPr>
            <a:picLocks noChangeAspect="1"/>
          </p:cNvPicPr>
          <p:nvPr/>
        </p:nvPicPr>
        <p:blipFill rotWithShape="1">
          <a:blip r:embed="rId7"/>
          <a:srcRect r="29752"/>
          <a:stretch/>
        </p:blipFill>
        <p:spPr>
          <a:xfrm>
            <a:off x="3035275" y="2953988"/>
            <a:ext cx="3136925" cy="2035687"/>
          </a:xfrm>
          <a:prstGeom prst="rect">
            <a:avLst/>
          </a:prstGeom>
        </p:spPr>
      </p:pic>
      <p:pic>
        <p:nvPicPr>
          <p:cNvPr id="16" name="Afbeelding 15">
            <a:extLst>
              <a:ext uri="{FF2B5EF4-FFF2-40B4-BE49-F238E27FC236}">
                <a16:creationId xmlns:a16="http://schemas.microsoft.com/office/drawing/2014/main" id="{019B9DA0-FC7A-2056-2F20-8D45786C1207}"/>
              </a:ext>
            </a:extLst>
          </p:cNvPr>
          <p:cNvPicPr>
            <a:picLocks noChangeAspect="1"/>
          </p:cNvPicPr>
          <p:nvPr/>
        </p:nvPicPr>
        <p:blipFill>
          <a:blip r:embed="rId8"/>
          <a:stretch>
            <a:fillRect/>
          </a:stretch>
        </p:blipFill>
        <p:spPr>
          <a:xfrm>
            <a:off x="7486078" y="1064548"/>
            <a:ext cx="2079087" cy="1777380"/>
          </a:xfrm>
          <a:prstGeom prst="rect">
            <a:avLst/>
          </a:prstGeom>
        </p:spPr>
      </p:pic>
      <p:pic>
        <p:nvPicPr>
          <p:cNvPr id="18" name="Afbeelding 17">
            <a:extLst>
              <a:ext uri="{FF2B5EF4-FFF2-40B4-BE49-F238E27FC236}">
                <a16:creationId xmlns:a16="http://schemas.microsoft.com/office/drawing/2014/main" id="{149F74F7-47FE-DD8B-E082-DF20AAF903E4}"/>
              </a:ext>
            </a:extLst>
          </p:cNvPr>
          <p:cNvPicPr>
            <a:picLocks noChangeAspect="1"/>
          </p:cNvPicPr>
          <p:nvPr/>
        </p:nvPicPr>
        <p:blipFill>
          <a:blip r:embed="rId9"/>
          <a:stretch>
            <a:fillRect/>
          </a:stretch>
        </p:blipFill>
        <p:spPr>
          <a:xfrm>
            <a:off x="6265881" y="2953988"/>
            <a:ext cx="3490995" cy="2035686"/>
          </a:xfrm>
          <a:prstGeom prst="rect">
            <a:avLst/>
          </a:prstGeom>
        </p:spPr>
      </p:pic>
    </p:spTree>
    <p:extLst>
      <p:ext uri="{BB962C8B-B14F-4D97-AF65-F5344CB8AC3E}">
        <p14:creationId xmlns:p14="http://schemas.microsoft.com/office/powerpoint/2010/main" val="1953114638"/>
      </p:ext>
    </p:extLst>
  </p:cSld>
  <p:clrMapOvr>
    <a:masterClrMapping/>
  </p:clrMapOvr>
</p:sld>
</file>

<file path=ppt/theme/theme1.xml><?xml version="1.0" encoding="utf-8"?>
<a:theme xmlns:a="http://schemas.openxmlformats.org/drawingml/2006/main" name="ORP sjabloo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3606</TotalTime>
  <Words>518</Words>
  <Application>Microsoft Office PowerPoint</Application>
  <PresentationFormat>Diavoorstelling (16:9)</PresentationFormat>
  <Paragraphs>113</Paragraphs>
  <Slides>18</Slides>
  <Notes>17</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Arial</vt:lpstr>
      <vt:lpstr>Calibri</vt:lpstr>
      <vt:lpstr>Wingdings</vt:lpstr>
      <vt:lpstr>ORP sjabloon</vt:lpstr>
      <vt:lpstr>Balans tussen lokale dynamiek en Vlaamse agenda  in Landschapspark Vlaamse Ardennen </vt:lpstr>
      <vt:lpstr>Oproep kandidaatstelling Vlaamse Parken</vt:lpstr>
      <vt:lpstr>PowerPoint-presentatie</vt:lpstr>
      <vt:lpstr>Kandidaat Landschapspark Vlaamse Ardennen uitgangssituatie</vt:lpstr>
      <vt:lpstr>Kandidaat Landschapspark Vlaamse Ardennen uitgangssituatie</vt:lpstr>
      <vt:lpstr>Partners</vt:lpstr>
      <vt:lpstr>Ambities</vt:lpstr>
      <vt:lpstr>Resultaten - tastbaar</vt:lpstr>
      <vt:lpstr>Resultaten – netwerk, banden, dialoog!  </vt:lpstr>
      <vt:lpstr>Trots</vt:lpstr>
      <vt:lpstr>Evenwichtsoefening </vt:lpstr>
      <vt:lpstr>1/ Onbekend is onbemind </vt:lpstr>
      <vt:lpstr>2/ Balans natuur – landbouw  </vt:lpstr>
      <vt:lpstr>3/ Samenwerking: controle houden – loslaten    kwestie van vertrouwen</vt:lpstr>
      <vt:lpstr>4/ Balans criteria kandidatuur – lokale dynamiek</vt:lpstr>
      <vt:lpstr>Tips en suggesties </vt:lpstr>
      <vt:lpstr> </vt:lpstr>
      <vt:lpstr>In de Vlaamse Ardennen!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Instrumenten voor agrarische herontwikkeling: een zoektocht</dc:title>
  <dc:creator>Siegi Absillis</dc:creator>
  <cp:lastModifiedBy>Fiers Evelyne</cp:lastModifiedBy>
  <cp:revision>14</cp:revision>
  <dcterms:created xsi:type="dcterms:W3CDTF">2017-03-08T10:07:50Z</dcterms:created>
  <dcterms:modified xsi:type="dcterms:W3CDTF">2023-06-20T23:20:59Z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0x01010030E5F35C9D706B4498414AE7D3513F5C</vt:lpwstr>
  </property>
  <property fmtid="{D5CDD505-2E9C-101B-9397-08002B2CF9AE}" pid="3" name="_dlc_DocIdItemGuid">
    <vt:lpwstr>0f55c9a0-fdea-4306-b04a-26c14cc57ced</vt:lpwstr>
  </property>
  <property fmtid="{D5CDD505-2E9C-101B-9397-08002B2CF9AE}" pid="4" name="TaxKeyword">
    <vt:lpwstr/>
  </property>
  <property fmtid="{D5CDD505-2E9C-101B-9397-08002B2CF9AE}" pid="5" name="TaxCatchAll">
    <vt:lpwstr/>
  </property>
  <property fmtid="{D5CDD505-2E9C-101B-9397-08002B2CF9AE}" pid="6" name="TaxKeywordTaxHTField">
    <vt:lpwstr/>
  </property>
  <property fmtid="{D5CDD505-2E9C-101B-9397-08002B2CF9AE}" pid="7" name="MetadataThema">
    <vt:lpwstr>312;#VLM-intranet|a8f49663-4e45-44ba-b39b-605ac4cb7680</vt:lpwstr>
  </property>
  <property fmtid="{D5CDD505-2E9C-101B-9397-08002B2CF9AE}" pid="8" name="MetadataProject">
    <vt:lpwstr/>
  </property>
  <property fmtid="{D5CDD505-2E9C-101B-9397-08002B2CF9AE}" pid="9" name="URL">
    <vt:lpwstr/>
  </property>
  <property fmtid="{D5CDD505-2E9C-101B-9397-08002B2CF9AE}" pid="10" name="DocumentSetDescription">
    <vt:lpwstr/>
  </property>
  <property fmtid="{D5CDD505-2E9C-101B-9397-08002B2CF9AE}" pid="11" name="wic_System_Copyright">
    <vt:lpwstr/>
  </property>
</Properties>
</file>