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94" r:id="rId4"/>
    <p:sldMasterId id="2147483718" r:id="rId5"/>
  </p:sldMasterIdLst>
  <p:notesMasterIdLst>
    <p:notesMasterId r:id="rId20"/>
  </p:notesMasterIdLst>
  <p:handoutMasterIdLst>
    <p:handoutMasterId r:id="rId21"/>
  </p:handoutMasterIdLst>
  <p:sldIdLst>
    <p:sldId id="1819" r:id="rId6"/>
    <p:sldId id="1832" r:id="rId7"/>
    <p:sldId id="1837" r:id="rId8"/>
    <p:sldId id="1836" r:id="rId9"/>
    <p:sldId id="1835" r:id="rId10"/>
    <p:sldId id="1833" r:id="rId11"/>
    <p:sldId id="1842" r:id="rId12"/>
    <p:sldId id="1843" r:id="rId13"/>
    <p:sldId id="1844" r:id="rId14"/>
    <p:sldId id="1845" r:id="rId15"/>
    <p:sldId id="1846" r:id="rId16"/>
    <p:sldId id="1848" r:id="rId17"/>
    <p:sldId id="1849" r:id="rId18"/>
    <p:sldId id="1841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FlandersArtSans-Bold" panose="020B0604020202020204" charset="0"/>
      <p:bold r:id="rId28"/>
    </p:embeddedFont>
    <p:embeddedFont>
      <p:font typeface="FlandersArtSans-Regular" panose="020B0604020202020204" charset="0"/>
      <p:regular r:id="rId29"/>
    </p:embeddedFont>
  </p:embeddedFontLst>
  <p:custDataLst>
    <p:tags r:id="rId30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181" userDrawn="1">
          <p15:clr>
            <a:srgbClr val="A4A3A4"/>
          </p15:clr>
        </p15:guide>
        <p15:guide id="5" orient="horz" pos="12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2D5"/>
    <a:srgbClr val="BAB7B8"/>
    <a:srgbClr val="0204F1"/>
    <a:srgbClr val="01F5F5"/>
    <a:srgbClr val="8CE13F"/>
    <a:srgbClr val="009FE3"/>
    <a:srgbClr val="4AE7DD"/>
    <a:srgbClr val="8EC359"/>
    <a:srgbClr val="FFEC00"/>
    <a:srgbClr val="FFF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31" y="82"/>
      </p:cViewPr>
      <p:guideLst>
        <p:guide orient="horz" pos="2160"/>
        <p:guide pos="2880"/>
        <p:guide pos="181"/>
        <p:guide orient="horz" pos="12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20-6-2023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20/06/2023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383358"/>
            <a:ext cx="1446431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3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60791" y="6361603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67045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1B905-72E1-69C2-A2EF-84B5177FA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D7A12E-2AD3-C819-1455-7E0D91E70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E3BB0B-7CE5-8DAB-E87F-A4157058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789-4C3B-40BE-B6F0-E29C4A95A9DF}" type="datetimeFigureOut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2EC6E3-4F9B-882F-010D-8C6139D19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B748F2-3D81-886D-A652-B3E4F9D9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25EF-2166-4E59-9044-03E296DF0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799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C0694-A4F3-E6EF-8DB5-C5100EBC7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7E1D73-FDDC-ECBF-79C2-449D6CB3F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30985D-CC2F-EED6-995A-BAD88044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789-4C3B-40BE-B6F0-E29C4A95A9DF}" type="datetimeFigureOut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E0FA1D-8E28-26A6-234C-C28D5A37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2A38F8-0CE5-73FD-3517-D51F6987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25EF-2166-4E59-9044-03E296DF0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415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F8355-7EAB-0367-AED0-624C566A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F51F592-574C-F6D4-2277-45833E4A0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ED830F-1FE9-A715-EBDD-0A2D0268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789-4C3B-40BE-B6F0-E29C4A95A9DF}" type="datetimeFigureOut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2ACC83-B33B-335B-9CDF-A4E8F02D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4D3E91-A438-DCEA-18E6-503C991D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25EF-2166-4E59-9044-03E296DF0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124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DC03B3-7300-3B17-3FA3-2A76832B5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4D081F-0B88-649F-81E5-C129CED6D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A3A5F6-958D-7BBA-B150-49AE59E74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B2FECA-9976-F37E-8087-BAEED732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789-4C3B-40BE-B6F0-E29C4A95A9DF}" type="datetimeFigureOut">
              <a:rPr lang="nl-BE" smtClean="0"/>
              <a:t>20/06/2023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0B0DFA-5630-ED3A-7031-5D85BD86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1C50C3-564E-D844-B90C-5AEDD1E9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25EF-2166-4E59-9044-03E296DF0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571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B9E72-3B63-5A6F-AE14-B74B3913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5BCEDE-82FB-3CE3-974C-54790D434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16E060-4FBB-4127-9B20-19288A5C8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D27B0A5-223A-DD73-F672-706FD3D62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2D9927-7D88-D481-030D-FEC8AF43B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753410E-C090-44D8-C253-27793FC23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789-4C3B-40BE-B6F0-E29C4A95A9DF}" type="datetimeFigureOut">
              <a:rPr lang="nl-BE" smtClean="0"/>
              <a:t>20/06/2023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BB38278-72B4-2423-AA91-E3B99030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DC01F97-AE07-30DE-75F3-FE93DC91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25EF-2166-4E59-9044-03E296DF0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2717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E24534-FE65-41DB-377C-450DF73F1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FB60BF0-65AB-C930-0474-2417D637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789-4C3B-40BE-B6F0-E29C4A95A9DF}" type="datetimeFigureOut">
              <a:rPr lang="nl-BE" smtClean="0"/>
              <a:t>20/06/2023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8CD697B-E0A6-719C-D722-06AA2216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9F42013-B306-B628-3DBE-9B90F261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25EF-2166-4E59-9044-03E296DF0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296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140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EBF32-224C-1D04-4706-CAB68902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3379EB-DCB3-C4ED-CC94-D81071E37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DC5EEEF-648C-0B5D-BDD3-3EF3A2B0E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1CF5D3-744D-B4CE-8026-746B2A392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789-4C3B-40BE-B6F0-E29C4A95A9DF}" type="datetimeFigureOut">
              <a:rPr lang="nl-BE" smtClean="0"/>
              <a:t>20/06/2023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9608C1-F9EA-0D2C-FA9F-A6D7FEDE4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1E0938-6B8A-AEF2-99D5-1FC2CDB0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25EF-2166-4E59-9044-03E296DF0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0169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73735-BB6F-F789-8904-2AFD7A77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F7B9A0D-FEAB-6D99-DF2A-2295F9B29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002995-ABCC-7979-0D95-C2D8EFC38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6282047-148A-71A6-C3D6-01808CA9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A789-4C3B-40BE-B6F0-E29C4A95A9DF}" type="datetimeFigureOut">
              <a:rPr lang="nl-BE" smtClean="0"/>
              <a:t>20/06/2023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164531-55D1-A9A7-F704-5842CD266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F93C39-440F-F72B-6CB3-9CA481A4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525EF-2166-4E59-9044-03E296DF0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59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2" y="288001"/>
            <a:ext cx="6033505" cy="6265475"/>
            <a:chOff x="288001" y="288000"/>
            <a:chExt cx="6033505" cy="6265475"/>
          </a:xfrm>
          <a:solidFill>
            <a:srgbClr val="009FE3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1"/>
            <a:ext cx="3816000" cy="1943999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1" y="655282"/>
            <a:ext cx="1446431" cy="720000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0" name="Afbeelding 9" descr="Afbeelding met object&#10;&#10;Beschrijving is gegenereerd met hoge betrouwbaarheid">
            <a:extLst>
              <a:ext uri="{FF2B5EF4-FFF2-40B4-BE49-F238E27FC236}">
                <a16:creationId xmlns:a16="http://schemas.microsoft.com/office/drawing/2014/main" id="{EDF8971E-C412-4ADE-ADD0-19D823425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7"/>
          <a:stretch/>
        </p:blipFill>
        <p:spPr>
          <a:xfrm>
            <a:off x="5103437" y="722372"/>
            <a:ext cx="3223423" cy="4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7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rgbClr val="009FE3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3007400" y="6328279"/>
            <a:ext cx="2141621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20/06/2023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2" y="756847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9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FlandersArtSans-Regular" panose="00000500000000000000" pitchFamily="2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 descr="Afbeelding met object&#10;&#10;Beschrijving is gegenereerd met hoge betrouwbaarheid">
            <a:extLst>
              <a:ext uri="{FF2B5EF4-FFF2-40B4-BE49-F238E27FC236}">
                <a16:creationId xmlns:a16="http://schemas.microsoft.com/office/drawing/2014/main" id="{B56B5418-C720-49E2-8C22-C6FD28F29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7"/>
          <a:stretch/>
        </p:blipFill>
        <p:spPr>
          <a:xfrm>
            <a:off x="5519682" y="6261526"/>
            <a:ext cx="3223423" cy="4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13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2" y="288001"/>
            <a:ext cx="6033505" cy="6265475"/>
            <a:chOff x="288001" y="288000"/>
            <a:chExt cx="6033505" cy="6265475"/>
          </a:xfrm>
          <a:solidFill>
            <a:srgbClr val="009FE3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1"/>
            <a:ext cx="3816000" cy="1943999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1" y="655282"/>
            <a:ext cx="1446431" cy="720000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619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6525"/>
            <a:ext cx="8553506" cy="6265475"/>
            <a:chOff x="288000" y="288000"/>
            <a:chExt cx="8553506" cy="6265475"/>
          </a:xfrm>
          <a:solidFill>
            <a:srgbClr val="009FE3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2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3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1" y="655282"/>
            <a:ext cx="144643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0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84FD83F-4D53-2010-7092-0C6EEDDA2887}"/>
              </a:ext>
            </a:extLst>
          </p:cNvPr>
          <p:cNvGrpSpPr/>
          <p:nvPr userDrawn="1"/>
        </p:nvGrpSpPr>
        <p:grpSpPr>
          <a:xfrm>
            <a:off x="1479860" y="288001"/>
            <a:ext cx="7376141" cy="6265475"/>
            <a:chOff x="1479860" y="288001"/>
            <a:chExt cx="7376141" cy="6265475"/>
          </a:xfrm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8" y="288001"/>
              <a:ext cx="5578103" cy="6265475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9860" y="288001"/>
              <a:ext cx="1800000" cy="6264000"/>
            </a:xfrm>
            <a:prstGeom prst="rtTriangle">
              <a:avLst/>
            </a:prstGeom>
            <a:solidFill>
              <a:srgbClr val="009F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3996052" y="2104575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/>
          </p:nvPr>
        </p:nvSpPr>
        <p:spPr>
          <a:xfrm>
            <a:off x="4000832" y="4631623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2" name="Tijdelijke aanduiding voor tekst 2"/>
          <p:cNvSpPr>
            <a:spLocks noGrp="1"/>
          </p:cNvSpPr>
          <p:nvPr userDrawn="1"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 algn="r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251261-0762-CA87-71D7-C8C69C42E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1" y="655282"/>
            <a:ext cx="144643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8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rgbClr val="009FE3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009F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2" y="756847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9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FlandersArtSans-Regular" panose="00000500000000000000" pitchFamily="2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1919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bg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909203" y="6361603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54495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Titel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7" y="1736725"/>
            <a:ext cx="7708899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46AD6EC9-5CBA-4252-A763-3CC140ECB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99282" y="6561138"/>
            <a:ext cx="1121917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0CB4-5EB9-4D10-ADD1-286285BF2975}" type="datetimeFigureOut">
              <a:rPr lang="nl-BE" smtClean="0"/>
              <a:pPr/>
              <a:t>20/06/2023</a:t>
            </a:fld>
            <a:endParaRPr lang="nl-BE"/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F8739BA0-8A48-477D-A90A-0C8BC7D01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13182" y="6561138"/>
            <a:ext cx="3086100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F3F6DED4-B116-4D63-899C-AA42A2CE3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1041" y="6561139"/>
            <a:ext cx="690418" cy="296862"/>
          </a:xfrm>
          <a:prstGeom prst="rect">
            <a:avLst/>
          </a:prstGeom>
        </p:spPr>
        <p:txBody>
          <a:bodyPr anchor="ctr"/>
          <a:lstStyle>
            <a:lvl1pPr algn="r">
              <a:defRPr lang="nl-BE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 b="1"/>
              <a:t>│ </a:t>
            </a:r>
            <a:fld id="{3503DD34-82C4-40B6-A3F8-2DF01CC1865D}" type="slidenum">
              <a:rPr smtClean="0"/>
              <a:pPr/>
              <a:t>‹nr.›</a:t>
            </a:fld>
            <a:endParaRPr lang="nl-BE"/>
          </a:p>
        </p:txBody>
      </p:sp>
      <p:pic>
        <p:nvPicPr>
          <p:cNvPr id="3" name="Tijdelijke aanduiding voor inhoud 7">
            <a:extLst>
              <a:ext uri="{FF2B5EF4-FFF2-40B4-BE49-F238E27FC236}">
                <a16:creationId xmlns:a16="http://schemas.microsoft.com/office/drawing/2014/main" id="{FA383CC7-5D23-352C-0BFB-6B76A65D04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5" y="5955031"/>
            <a:ext cx="8619862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16013" y="584200"/>
            <a:ext cx="774065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16013" y="1736725"/>
            <a:ext cx="7740650" cy="396081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 </a:t>
            </a:r>
            <a:endParaRPr lang="nl-BE"/>
          </a:p>
          <a:p>
            <a:pPr lvl="4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288000" cy="68580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99282" y="6561138"/>
            <a:ext cx="1121917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0CB4-5EB9-4D10-ADD1-286285BF2975}" type="datetimeFigureOut">
              <a:rPr lang="nl-BE" smtClean="0"/>
              <a:pPr/>
              <a:t>20/06/2023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513182" y="6561138"/>
            <a:ext cx="3086100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4CDF210C-9D79-438B-AAD6-845942C14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1041" y="6561139"/>
            <a:ext cx="690418" cy="296862"/>
          </a:xfrm>
          <a:prstGeom prst="rect">
            <a:avLst/>
          </a:prstGeom>
        </p:spPr>
        <p:txBody>
          <a:bodyPr anchor="ctr"/>
          <a:lstStyle>
            <a:lvl1pPr algn="r">
              <a:defRPr lang="nl-BE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BE" b="1"/>
              <a:t>│ </a:t>
            </a:r>
            <a:fld id="{3503DD34-82C4-40B6-A3F8-2DF01CC1865D}" type="slidenum">
              <a:rPr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45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3" r:id="rId3"/>
    <p:sldLayoutId id="2147483715" r:id="rId4"/>
    <p:sldLayoutId id="2147483710" r:id="rId5"/>
    <p:sldLayoutId id="2147483712" r:id="rId6"/>
    <p:sldLayoutId id="2147483714" r:id="rId7"/>
    <p:sldLayoutId id="2147483708" r:id="rId8"/>
    <p:sldLayoutId id="2147483705" r:id="rId9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600" b="1" i="0" kern="1200">
          <a:solidFill>
            <a:schemeClr val="tx1"/>
          </a:solidFill>
          <a:latin typeface="+mj-lt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1"/>
        </a:buBlip>
        <a:tabLst>
          <a:tab pos="269875" algn="l"/>
        </a:tabLst>
        <a:defRPr sz="2200" b="1" kern="1200" spc="0">
          <a:solidFill>
            <a:schemeClr val="tx1"/>
          </a:solidFill>
          <a:latin typeface="+mj-lt"/>
          <a:ea typeface="+mn-ea"/>
          <a:cs typeface="+mn-cs"/>
        </a:defRPr>
      </a:lvl1pPr>
      <a:lvl2pPr marL="539750" indent="-269875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2"/>
        </a:buBlip>
        <a:tabLst>
          <a:tab pos="539750" algn="l"/>
        </a:tabLst>
        <a:defRPr sz="2200" kern="1200" spc="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2pPr>
      <a:lvl3pPr marL="809625" indent="-287338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3"/>
        </a:buBlip>
        <a:tabLst>
          <a:tab pos="809625" algn="l"/>
        </a:tabLst>
        <a:defRPr sz="2000" kern="1200" spc="0">
          <a:solidFill>
            <a:schemeClr val="tx1"/>
          </a:solidFill>
          <a:latin typeface="+mj-lt"/>
          <a:ea typeface="+mn-ea"/>
          <a:cs typeface="+mn-cs"/>
        </a:defRPr>
      </a:lvl3pPr>
      <a:lvl4pPr marL="1150938" indent="-287338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4"/>
        </a:buBlip>
        <a:tabLst>
          <a:tab pos="1166813" algn="l"/>
        </a:tabLst>
        <a:defRPr sz="2000" kern="1200" spc="0">
          <a:solidFill>
            <a:schemeClr val="tx1"/>
          </a:solidFill>
          <a:latin typeface="+mj-lt"/>
          <a:ea typeface="+mn-ea"/>
          <a:cs typeface="+mn-cs"/>
        </a:defRPr>
      </a:lvl4pPr>
      <a:lvl5pPr marL="1439863" indent="-287338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1"/>
        </a:buBlip>
        <a:tabLst>
          <a:tab pos="1436688" algn="l"/>
        </a:tabLst>
        <a:defRPr sz="2000" kern="1200" spc="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68" userDrawn="1">
          <p15:clr>
            <a:srgbClr val="F26B43"/>
          </p15:clr>
        </p15:guide>
        <p15:guide id="1" orient="horz" pos="2160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63" userDrawn="1">
          <p15:clr>
            <a:srgbClr val="F26B43"/>
          </p15:clr>
        </p15:guide>
        <p15:guide id="4" pos="703" userDrawn="1">
          <p15:clr>
            <a:srgbClr val="F26B43"/>
          </p15:clr>
        </p15:guide>
        <p15:guide id="5" pos="5579" userDrawn="1">
          <p15:clr>
            <a:srgbClr val="F26B43"/>
          </p15:clr>
        </p15:guide>
        <p15:guide id="6" orient="horz" pos="1094" userDrawn="1">
          <p15:clr>
            <a:srgbClr val="F26B43"/>
          </p15:clr>
        </p15:guide>
        <p15:guide id="7" orient="horz" pos="187" userDrawn="1">
          <p15:clr>
            <a:srgbClr val="F26B43"/>
          </p15:clr>
        </p15:guide>
        <p15:guide id="8" orient="horz" pos="4133" userDrawn="1">
          <p15:clr>
            <a:srgbClr val="F26B43"/>
          </p15:clr>
        </p15:guide>
        <p15:guide id="9" orient="horz" pos="3589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3DE3B11-8D65-39C2-1057-359F9BE2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BC9304-8780-9374-5218-46B887B1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F8ABEA-80F2-68F8-4664-0EA011BA3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5A789-4C3B-40BE-B6F0-E29C4A95A9DF}" type="datetimeFigureOut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012498-BEA0-D822-ECEE-A07E2134C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0F3378-BD67-F248-E597-FA201BF94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525EF-2166-4E59-9044-03E296DF031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341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Wim.solie@brabantsekouters.be" TargetMode="External"/><Relationship Id="rId2" Type="http://schemas.openxmlformats.org/officeDocument/2006/relationships/hyperlink" Target="mailto:brecht.vermote@brabantsekouters.be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groenenoordrand.b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BC57-EAC2-B223-A63D-8D6810D1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31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879FCE69-44C5-55B1-7D5E-844967486D26}"/>
              </a:ext>
            </a:extLst>
          </p:cNvPr>
          <p:cNvSpPr/>
          <p:nvPr/>
        </p:nvSpPr>
        <p:spPr>
          <a:xfrm>
            <a:off x="1645198" y="2371101"/>
            <a:ext cx="1650054" cy="125542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nl-BE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322A3F96-D7ED-06A9-EF03-B60794F70DD5}"/>
              </a:ext>
            </a:extLst>
          </p:cNvPr>
          <p:cNvSpPr/>
          <p:nvPr/>
        </p:nvSpPr>
        <p:spPr>
          <a:xfrm>
            <a:off x="6070188" y="2378617"/>
            <a:ext cx="1650054" cy="12554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Schap</a:t>
            </a:r>
            <a:endParaRPr lang="nl-BE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A5E912B-376B-E887-ABE4-1D61DE92AA52}"/>
              </a:ext>
            </a:extLst>
          </p:cNvPr>
          <p:cNvSpPr/>
          <p:nvPr/>
        </p:nvSpPr>
        <p:spPr>
          <a:xfrm>
            <a:off x="3857693" y="2378617"/>
            <a:ext cx="1650054" cy="1255426"/>
          </a:xfrm>
          <a:prstGeom prst="roundRect">
            <a:avLst/>
          </a:prstGeom>
          <a:noFill/>
          <a:ln w="28575">
            <a:solidFill>
              <a:srgbClr val="F6F07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endParaRPr lang="nl-NL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8D8C8C9-D31C-678E-D7C0-D4F2283250DD}"/>
              </a:ext>
            </a:extLst>
          </p:cNvPr>
          <p:cNvSpPr txBox="1"/>
          <p:nvPr/>
        </p:nvSpPr>
        <p:spPr>
          <a:xfrm>
            <a:off x="3432456" y="282166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0DC5249-FC60-734F-DF80-480F436E0EF6}"/>
              </a:ext>
            </a:extLst>
          </p:cNvPr>
          <p:cNvSpPr txBox="1"/>
          <p:nvPr/>
        </p:nvSpPr>
        <p:spPr>
          <a:xfrm>
            <a:off x="5644951" y="2837717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35EDE6B-DB9E-2B42-B654-9097A7D61B03}"/>
              </a:ext>
            </a:extLst>
          </p:cNvPr>
          <p:cNvSpPr txBox="1"/>
          <p:nvPr/>
        </p:nvSpPr>
        <p:spPr>
          <a:xfrm>
            <a:off x="1313895" y="3960180"/>
            <a:ext cx="5928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altLang="nl-NL" sz="2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Klimaatrobuuste</a:t>
            </a:r>
            <a:r>
              <a:rPr lang="nl-BE" altLang="nl-NL" sz="2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Groene Noordrand </a:t>
            </a:r>
            <a:endParaRPr lang="nl-NL" altLang="nl-NL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1D2B1CC-2A40-B18C-04D9-8D62B828A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37" y="4101697"/>
            <a:ext cx="174513" cy="17863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2F6ADB4-0985-DB62-165B-2375CB7FE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60" y="4101697"/>
            <a:ext cx="175851" cy="180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F37B19D-84C6-2366-C0BC-BDB4A257A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88" y="4101698"/>
            <a:ext cx="175851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43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A6C40E-C4D7-D233-3EDB-4B529E7A50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37BED6-99C6-4054-8BF9-56ED15C7C016}" type="datetime1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844D0-104B-41C1-36F2-BC32BBFCB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D60C89-6907-55D1-2111-0CA9CB694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BE" b="1"/>
              <a:t>│ </a:t>
            </a:r>
            <a:fld id="{3503DD34-82C4-40B6-A3F8-2DF01CC1865D}" type="slidenum">
              <a:rPr smtClean="0"/>
              <a:pPr/>
              <a:t>10</a:t>
            </a:fld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D8E0D0-B1EF-2C13-D5B9-1C65F270AAC3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EF65A6D-A09C-0199-FE0D-480837E1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2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083A6D0-B59B-4A8D-E9AA-2B30C1C56A6E}"/>
              </a:ext>
            </a:extLst>
          </p:cNvPr>
          <p:cNvSpPr txBox="1"/>
          <p:nvPr/>
        </p:nvSpPr>
        <p:spPr>
          <a:xfrm>
            <a:off x="993297" y="1472493"/>
            <a:ext cx="15909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altLang="nl-NL" sz="900" i="1" dirty="0">
                <a:latin typeface="+mj-lt"/>
              </a:rPr>
              <a:t>P</a:t>
            </a:r>
            <a:r>
              <a:rPr lang="nl-BE" altLang="nl-NL" sz="900" i="1" dirty="0">
                <a:latin typeface="+mj-lt"/>
              </a:rPr>
              <a:t>laats geven in de waterloop</a:t>
            </a:r>
            <a:endParaRPr lang="nl-NL" altLang="nl-NL" sz="375" i="1" dirty="0">
              <a:latin typeface="+mj-lt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26A2E79-D1AE-A4C2-04F9-341E18BDE83C}"/>
              </a:ext>
            </a:extLst>
          </p:cNvPr>
          <p:cNvSpPr txBox="1">
            <a:spLocks/>
          </p:cNvSpPr>
          <p:nvPr/>
        </p:nvSpPr>
        <p:spPr>
          <a:xfrm>
            <a:off x="321013" y="1092301"/>
            <a:ext cx="2718033" cy="335185"/>
          </a:xfrm>
          <a:prstGeom prst="rect">
            <a:avLst/>
          </a:prstGeom>
          <a:solidFill>
            <a:srgbClr val="F6F07A"/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altLang="nl-NL" sz="1800" dirty="0">
                <a:solidFill>
                  <a:schemeClr val="bg1"/>
                </a:solidFill>
              </a:rPr>
              <a:t>Klimaatrobuuste Vallei</a:t>
            </a:r>
            <a:endParaRPr lang="nl-NL" altLang="nl-NL" sz="675" dirty="0">
              <a:solidFill>
                <a:schemeClr val="bg1"/>
              </a:solidFill>
            </a:endParaRPr>
          </a:p>
        </p:txBody>
      </p:sp>
      <p:pic>
        <p:nvPicPr>
          <p:cNvPr id="11" name="Afbeelding 10" descr="Afbeelding met buiten, boom, grond, auto&#10;&#10;Automatisch gegenereerde beschrijving">
            <a:extLst>
              <a:ext uri="{FF2B5EF4-FFF2-40B4-BE49-F238E27FC236}">
                <a16:creationId xmlns:a16="http://schemas.microsoft.com/office/drawing/2014/main" id="{AE1AE517-2D77-D8D0-3315-0F1D221E0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31" y="1893011"/>
            <a:ext cx="4830569" cy="1910503"/>
          </a:xfrm>
          <a:prstGeom prst="rect">
            <a:avLst/>
          </a:prstGeom>
        </p:spPr>
      </p:pic>
      <p:pic>
        <p:nvPicPr>
          <p:cNvPr id="12" name="Afbeelding 11" descr="Afbeelding met boom, gras, buiten, lucht&#10;&#10;Automatisch gegenereerde beschrijving">
            <a:extLst>
              <a:ext uri="{FF2B5EF4-FFF2-40B4-BE49-F238E27FC236}">
                <a16:creationId xmlns:a16="http://schemas.microsoft.com/office/drawing/2014/main" id="{CCED5B76-CB97-D194-1C89-5907396CB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03" y="3925912"/>
            <a:ext cx="2523998" cy="189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 descr="Afbeelding met boom, buiten, gras, lucht&#10;&#10;Automatisch gegenereerde beschrijving">
            <a:extLst>
              <a:ext uri="{FF2B5EF4-FFF2-40B4-BE49-F238E27FC236}">
                <a16:creationId xmlns:a16="http://schemas.microsoft.com/office/drawing/2014/main" id="{BDD8FC33-AF5F-9383-78C2-3F7B0728C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03" y="1910587"/>
            <a:ext cx="2519941" cy="188984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A7DAD76-99F9-7123-3921-5A5B1B17094A}"/>
              </a:ext>
            </a:extLst>
          </p:cNvPr>
          <p:cNvSpPr txBox="1"/>
          <p:nvPr/>
        </p:nvSpPr>
        <p:spPr>
          <a:xfrm>
            <a:off x="6031149" y="1131184"/>
            <a:ext cx="2913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altLang="nl-NL" sz="900" b="1" i="1" u="sng" dirty="0">
                <a:latin typeface="+mj-lt"/>
              </a:rPr>
              <a:t>Actie 1</a:t>
            </a:r>
            <a:r>
              <a:rPr lang="nl-BE" altLang="nl-NL" sz="900" i="1" dirty="0">
                <a:latin typeface="+mj-lt"/>
              </a:rPr>
              <a:t>: Herstel Winterbedding Maalbeek, Grimbergen</a:t>
            </a:r>
          </a:p>
          <a:p>
            <a:r>
              <a:rPr lang="nl-BE" altLang="nl-NL" sz="900" b="1" i="1" u="sng" dirty="0">
                <a:latin typeface="+mj-lt"/>
              </a:rPr>
              <a:t>Actie 3</a:t>
            </a:r>
            <a:r>
              <a:rPr lang="nl-BE" altLang="nl-NL" sz="900" i="1" dirty="0">
                <a:latin typeface="+mj-lt"/>
              </a:rPr>
              <a:t>: Buffer </a:t>
            </a:r>
            <a:r>
              <a:rPr lang="nl-BE" altLang="nl-NL" sz="900" i="1" dirty="0" err="1">
                <a:latin typeface="+mj-lt"/>
              </a:rPr>
              <a:t>Amelvonnebeek</a:t>
            </a:r>
            <a:r>
              <a:rPr lang="nl-BE" altLang="nl-NL" sz="900" i="1" dirty="0">
                <a:latin typeface="+mj-lt"/>
              </a:rPr>
              <a:t>, Wemmel</a:t>
            </a:r>
          </a:p>
          <a:p>
            <a:endParaRPr lang="nl-BE" altLang="nl-NL" sz="900" i="1" dirty="0">
              <a:latin typeface="+mj-lt"/>
            </a:endParaRPr>
          </a:p>
          <a:p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Winterbedding bovenloop </a:t>
            </a:r>
            <a:r>
              <a:rPr lang="nl-BE" altLang="nl-NL" sz="900" i="1" dirty="0" err="1">
                <a:solidFill>
                  <a:srgbClr val="F472D5"/>
                </a:solidFill>
                <a:latin typeface="+mj-lt"/>
              </a:rPr>
              <a:t>Amelvonnebeek</a:t>
            </a:r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, Merchtem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950ABF4B-BC42-4D0D-9875-78C4DE5FD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30" y="3776927"/>
            <a:ext cx="4900721" cy="204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70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A6C40E-C4D7-D233-3EDB-4B529E7A50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37BED6-99C6-4054-8BF9-56ED15C7C016}" type="datetime1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844D0-104B-41C1-36F2-BC32BBFCB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D60C89-6907-55D1-2111-0CA9CB694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BE" b="1"/>
              <a:t>│ </a:t>
            </a:r>
            <a:fld id="{3503DD34-82C4-40B6-A3F8-2DF01CC1865D}" type="slidenum">
              <a:rPr smtClean="0"/>
              <a:pPr/>
              <a:t>11</a:t>
            </a:fld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D8E0D0-B1EF-2C13-D5B9-1C65F270AAC3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EF65A6D-A09C-0199-FE0D-480837E1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2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083A6D0-B59B-4A8D-E9AA-2B30C1C56A6E}"/>
              </a:ext>
            </a:extLst>
          </p:cNvPr>
          <p:cNvSpPr txBox="1"/>
          <p:nvPr/>
        </p:nvSpPr>
        <p:spPr>
          <a:xfrm>
            <a:off x="993297" y="1472493"/>
            <a:ext cx="15909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altLang="nl-NL" sz="900" i="1" dirty="0">
                <a:latin typeface="+mj-lt"/>
              </a:rPr>
              <a:t>P</a:t>
            </a:r>
            <a:r>
              <a:rPr lang="nl-BE" altLang="nl-NL" sz="900" i="1" dirty="0">
                <a:latin typeface="+mj-lt"/>
              </a:rPr>
              <a:t>laats geven in de waterloop</a:t>
            </a:r>
            <a:endParaRPr lang="nl-NL" altLang="nl-NL" sz="375" i="1" dirty="0">
              <a:latin typeface="+mj-lt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26A2E79-D1AE-A4C2-04F9-341E18BDE83C}"/>
              </a:ext>
            </a:extLst>
          </p:cNvPr>
          <p:cNvSpPr txBox="1">
            <a:spLocks/>
          </p:cNvSpPr>
          <p:nvPr/>
        </p:nvSpPr>
        <p:spPr>
          <a:xfrm>
            <a:off x="321013" y="1092301"/>
            <a:ext cx="2718033" cy="335185"/>
          </a:xfrm>
          <a:prstGeom prst="rect">
            <a:avLst/>
          </a:prstGeom>
          <a:solidFill>
            <a:srgbClr val="F6F07A"/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altLang="nl-NL" sz="1800" dirty="0">
                <a:solidFill>
                  <a:schemeClr val="bg1"/>
                </a:solidFill>
              </a:rPr>
              <a:t>Klimaatrobuuste Vallei</a:t>
            </a:r>
            <a:endParaRPr lang="nl-NL" altLang="nl-NL" sz="675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D84FAC0-977C-2A4A-2194-212FDF381408}"/>
              </a:ext>
            </a:extLst>
          </p:cNvPr>
          <p:cNvSpPr txBox="1"/>
          <p:nvPr/>
        </p:nvSpPr>
        <p:spPr>
          <a:xfrm>
            <a:off x="6419568" y="1086296"/>
            <a:ext cx="2644629" cy="70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altLang="nl-NL" sz="900" b="1" i="1" u="sng" dirty="0">
                <a:latin typeface="+mj-lt"/>
              </a:rPr>
              <a:t>Actie 4</a:t>
            </a:r>
            <a:r>
              <a:rPr lang="nl-BE" altLang="nl-NL" sz="900" i="1" dirty="0">
                <a:latin typeface="+mj-lt"/>
              </a:rPr>
              <a:t>: </a:t>
            </a:r>
            <a:r>
              <a:rPr lang="nl-BE" altLang="nl-NL" sz="900" i="1" dirty="0" err="1">
                <a:latin typeface="+mj-lt"/>
              </a:rPr>
              <a:t>Hermeandering</a:t>
            </a:r>
            <a:r>
              <a:rPr lang="nl-BE" altLang="nl-NL" sz="900" i="1" dirty="0">
                <a:latin typeface="+mj-lt"/>
              </a:rPr>
              <a:t> </a:t>
            </a:r>
            <a:r>
              <a:rPr lang="nl-BE" altLang="nl-NL" sz="900" i="1" dirty="0" err="1">
                <a:latin typeface="+mj-lt"/>
              </a:rPr>
              <a:t>Amelvonnebeek</a:t>
            </a:r>
            <a:r>
              <a:rPr lang="nl-BE" altLang="nl-NL" sz="900" i="1" dirty="0">
                <a:latin typeface="+mj-lt"/>
              </a:rPr>
              <a:t>, Meise</a:t>
            </a:r>
          </a:p>
          <a:p>
            <a:r>
              <a:rPr lang="nl-BE" altLang="nl-NL" sz="900" b="1" i="1" u="sng" dirty="0">
                <a:latin typeface="+mj-lt"/>
              </a:rPr>
              <a:t>Actie 5</a:t>
            </a:r>
            <a:r>
              <a:rPr lang="nl-BE" altLang="nl-NL" sz="900" i="1" dirty="0">
                <a:latin typeface="+mj-lt"/>
              </a:rPr>
              <a:t>: Bovengronds brengen </a:t>
            </a:r>
            <a:r>
              <a:rPr lang="nl-BE" altLang="nl-NL" sz="900" i="1" dirty="0" err="1">
                <a:latin typeface="+mj-lt"/>
              </a:rPr>
              <a:t>Kaarlijbeek</a:t>
            </a:r>
            <a:r>
              <a:rPr lang="nl-BE" altLang="nl-NL" sz="900" i="1" dirty="0">
                <a:latin typeface="+mj-lt"/>
              </a:rPr>
              <a:t>, Meise</a:t>
            </a:r>
          </a:p>
          <a:p>
            <a:endParaRPr lang="nl-BE" altLang="nl-NL" sz="900" i="1" dirty="0">
              <a:latin typeface="+mj-lt"/>
            </a:endParaRPr>
          </a:p>
          <a:p>
            <a:r>
              <a:rPr lang="nl-BE" altLang="nl-NL" sz="900" i="1" dirty="0" err="1">
                <a:solidFill>
                  <a:srgbClr val="F472D5"/>
                </a:solidFill>
                <a:latin typeface="+mj-lt"/>
              </a:rPr>
              <a:t>Hermeandering</a:t>
            </a:r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 </a:t>
            </a:r>
            <a:r>
              <a:rPr lang="nl-BE" altLang="nl-NL" sz="900" i="1" dirty="0" err="1">
                <a:solidFill>
                  <a:srgbClr val="F472D5"/>
                </a:solidFill>
                <a:latin typeface="+mj-lt"/>
              </a:rPr>
              <a:t>Machoechelbeek</a:t>
            </a:r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, Meise</a:t>
            </a:r>
          </a:p>
          <a:p>
            <a:endParaRPr lang="nl-NL" altLang="nl-NL" sz="375" i="1" dirty="0">
              <a:latin typeface="+mj-lt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C9E28E9-7DB9-2972-98EE-6FACED08B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630" y="1923183"/>
            <a:ext cx="2828063" cy="1809000"/>
          </a:xfrm>
          <a:prstGeom prst="rect">
            <a:avLst/>
          </a:prstGeom>
        </p:spPr>
      </p:pic>
      <p:pic>
        <p:nvPicPr>
          <p:cNvPr id="9" name="Afbeelding 8" descr="Afbeelding met boom, buiten, plant, bos&#10;&#10;Automatisch gegenereerde beschrijving">
            <a:extLst>
              <a:ext uri="{FF2B5EF4-FFF2-40B4-BE49-F238E27FC236}">
                <a16:creationId xmlns:a16="http://schemas.microsoft.com/office/drawing/2014/main" id="{EBAAFCEC-259B-767D-17EA-EE57F017C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9600" y="2169413"/>
            <a:ext cx="1755000" cy="131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Afbeelding met boom, gras, buiten, lucht&#10;&#10;Automatisch gegenereerde beschrijving">
            <a:extLst>
              <a:ext uri="{FF2B5EF4-FFF2-40B4-BE49-F238E27FC236}">
                <a16:creationId xmlns:a16="http://schemas.microsoft.com/office/drawing/2014/main" id="{0B19CCD8-F2A2-840C-82BC-E17EC9EB2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45" y="1962017"/>
            <a:ext cx="2339552" cy="17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fbeelding 14" descr="Afbeelding met boom, gras, buiten, veld&#10;&#10;Automatisch gegenereerde beschrijving">
            <a:extLst>
              <a:ext uri="{FF2B5EF4-FFF2-40B4-BE49-F238E27FC236}">
                <a16:creationId xmlns:a16="http://schemas.microsoft.com/office/drawing/2014/main" id="{3BAA9AA6-E554-B43E-0C46-A5D94C393B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64" y="3790911"/>
            <a:ext cx="2338666" cy="17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 descr="Afbeelding met kaart&#10;&#10;Automatisch gegenereerde beschrijving">
            <a:extLst>
              <a:ext uri="{FF2B5EF4-FFF2-40B4-BE49-F238E27FC236}">
                <a16:creationId xmlns:a16="http://schemas.microsoft.com/office/drawing/2014/main" id="{1D2FF276-C926-EEAC-1239-FD8DE2E38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54" y="3798872"/>
            <a:ext cx="2986345" cy="175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Afbeelding 17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id="{C75A6C84-E0B0-51CC-84C4-73734609E9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95" y="3798872"/>
            <a:ext cx="2338914" cy="175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600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54121C2C-484E-91C3-F3D8-473D81272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84" y="2629688"/>
            <a:ext cx="3548055" cy="25489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A6C40E-C4D7-D233-3EDB-4B529E7A50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37BED6-99C6-4054-8BF9-56ED15C7C016}" type="datetime1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844D0-104B-41C1-36F2-BC32BBFCB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D60C89-6907-55D1-2111-0CA9CB694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BE" b="1"/>
              <a:t>│ </a:t>
            </a:r>
            <a:fld id="{3503DD34-82C4-40B6-A3F8-2DF01CC1865D}" type="slidenum">
              <a:rPr smtClean="0"/>
              <a:pPr/>
              <a:t>12</a:t>
            </a:fld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D8E0D0-B1EF-2C13-D5B9-1C65F270AAC3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EF65A6D-A09C-0199-FE0D-480837E1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2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083A6D0-B59B-4A8D-E9AA-2B30C1C56A6E}"/>
              </a:ext>
            </a:extLst>
          </p:cNvPr>
          <p:cNvSpPr txBox="1"/>
          <p:nvPr/>
        </p:nvSpPr>
        <p:spPr>
          <a:xfrm>
            <a:off x="749031" y="1472493"/>
            <a:ext cx="18351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altLang="nl-NL" sz="900" i="1" dirty="0">
                <a:latin typeface="+mj-lt"/>
              </a:rPr>
              <a:t>P</a:t>
            </a:r>
            <a:r>
              <a:rPr lang="nl-BE" altLang="nl-NL" sz="900" i="1" dirty="0">
                <a:latin typeface="+mj-lt"/>
              </a:rPr>
              <a:t>laats geven naast de waterloop</a:t>
            </a:r>
            <a:endParaRPr lang="nl-NL" altLang="nl-NL" sz="375" i="1" dirty="0">
              <a:latin typeface="+mj-lt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26A2E79-D1AE-A4C2-04F9-341E18BDE83C}"/>
              </a:ext>
            </a:extLst>
          </p:cNvPr>
          <p:cNvSpPr txBox="1">
            <a:spLocks/>
          </p:cNvSpPr>
          <p:nvPr/>
        </p:nvSpPr>
        <p:spPr>
          <a:xfrm>
            <a:off x="321013" y="1092301"/>
            <a:ext cx="2718033" cy="335185"/>
          </a:xfrm>
          <a:prstGeom prst="rect">
            <a:avLst/>
          </a:prstGeom>
          <a:solidFill>
            <a:srgbClr val="F6F07A"/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altLang="nl-NL" sz="1800" dirty="0">
                <a:solidFill>
                  <a:schemeClr val="bg1"/>
                </a:solidFill>
              </a:rPr>
              <a:t>Klimaatrobuuste Vallei</a:t>
            </a:r>
            <a:endParaRPr lang="nl-NL" altLang="nl-NL" sz="675" dirty="0">
              <a:solidFill>
                <a:schemeClr val="bg1"/>
              </a:solidFill>
            </a:endParaRPr>
          </a:p>
        </p:txBody>
      </p:sp>
      <p:pic>
        <p:nvPicPr>
          <p:cNvPr id="11" name="Afbeelding 10" descr="Afbeelding met kaart&#10;&#10;Automatisch gegenereerde beschrijving">
            <a:extLst>
              <a:ext uri="{FF2B5EF4-FFF2-40B4-BE49-F238E27FC236}">
                <a16:creationId xmlns:a16="http://schemas.microsoft.com/office/drawing/2014/main" id="{7F09C179-F001-8503-E1E4-ECEFC858C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170" y="2989808"/>
            <a:ext cx="2014024" cy="1513401"/>
          </a:xfrm>
          <a:prstGeom prst="rect">
            <a:avLst/>
          </a:prstGeom>
        </p:spPr>
      </p:pic>
      <p:pic>
        <p:nvPicPr>
          <p:cNvPr id="13" name="Afbeelding 12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ACF80126-9C20-B154-E411-A9AADC858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96" y="3815803"/>
            <a:ext cx="2448183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3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A2007641-8E49-EB69-675D-1301C567BA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97" y="1910508"/>
            <a:ext cx="2448183" cy="1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3B5521CC-61CE-EDE9-9FEE-5CD92D41EE86}"/>
              </a:ext>
            </a:extLst>
          </p:cNvPr>
          <p:cNvSpPr txBox="1"/>
          <p:nvPr/>
        </p:nvSpPr>
        <p:spPr>
          <a:xfrm>
            <a:off x="6273822" y="1067292"/>
            <a:ext cx="2650920" cy="565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altLang="nl-NL" sz="900" b="1" i="1" u="sng" dirty="0">
                <a:latin typeface="+mj-lt"/>
              </a:rPr>
              <a:t>Actie 2</a:t>
            </a:r>
            <a:r>
              <a:rPr lang="nl-BE" altLang="nl-NL" sz="900" i="1" dirty="0">
                <a:latin typeface="+mj-lt"/>
              </a:rPr>
              <a:t>: WADI P. </a:t>
            </a:r>
            <a:r>
              <a:rPr lang="nl-BE" altLang="nl-NL" sz="900" i="1" dirty="0" err="1">
                <a:latin typeface="+mj-lt"/>
              </a:rPr>
              <a:t>Remekerstraat</a:t>
            </a:r>
            <a:r>
              <a:rPr lang="nl-BE" altLang="nl-NL" sz="900" i="1" dirty="0">
                <a:latin typeface="+mj-lt"/>
              </a:rPr>
              <a:t>, Wemmel</a:t>
            </a:r>
          </a:p>
          <a:p>
            <a:endParaRPr lang="nl-BE" altLang="nl-NL" sz="900" i="1" dirty="0">
              <a:latin typeface="+mj-lt"/>
            </a:endParaRPr>
          </a:p>
          <a:p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Onthardingsproject, Grimbergen</a:t>
            </a:r>
          </a:p>
          <a:p>
            <a:endParaRPr lang="nl-NL" altLang="nl-NL" sz="375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4156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A6C40E-C4D7-D233-3EDB-4B529E7A50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37BED6-99C6-4054-8BF9-56ED15C7C016}" type="datetime1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844D0-104B-41C1-36F2-BC32BBFCB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D60C89-6907-55D1-2111-0CA9CB694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BE" b="1"/>
              <a:t>│ </a:t>
            </a:r>
            <a:fld id="{3503DD34-82C4-40B6-A3F8-2DF01CC1865D}" type="slidenum">
              <a:rPr smtClean="0"/>
              <a:pPr/>
              <a:t>13</a:t>
            </a:fld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D8E0D0-B1EF-2C13-D5B9-1C65F270AAC3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EF65A6D-A09C-0199-FE0D-480837E1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2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26A2E79-D1AE-A4C2-04F9-341E18BDE83C}"/>
              </a:ext>
            </a:extLst>
          </p:cNvPr>
          <p:cNvSpPr txBox="1">
            <a:spLocks/>
          </p:cNvSpPr>
          <p:nvPr/>
        </p:nvSpPr>
        <p:spPr>
          <a:xfrm>
            <a:off x="321013" y="1092301"/>
            <a:ext cx="2718033" cy="335185"/>
          </a:xfrm>
          <a:prstGeom prst="rect">
            <a:avLst/>
          </a:prstGeom>
          <a:solidFill>
            <a:srgbClr val="F6F07A"/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1800" dirty="0">
                <a:solidFill>
                  <a:schemeClr val="bg1"/>
                </a:solidFill>
              </a:rPr>
              <a:t>M</a:t>
            </a:r>
            <a:r>
              <a:rPr lang="nl-BE" altLang="nl-NL" sz="1800" dirty="0" err="1">
                <a:solidFill>
                  <a:schemeClr val="bg1"/>
                </a:solidFill>
              </a:rPr>
              <a:t>aatregelenkoffer</a:t>
            </a:r>
            <a:endParaRPr lang="nl-NL" altLang="nl-NL" sz="675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B5AF5E9-7BA4-A1BE-AB7D-966029792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527" y="1893012"/>
            <a:ext cx="4924425" cy="3810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6C6E7E8-A892-1B77-82BE-95727956687B}"/>
              </a:ext>
            </a:extLst>
          </p:cNvPr>
          <p:cNvSpPr txBox="1"/>
          <p:nvPr/>
        </p:nvSpPr>
        <p:spPr>
          <a:xfrm>
            <a:off x="6276967" y="1131752"/>
            <a:ext cx="264462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altLang="nl-NL" sz="900" b="1" i="1" u="sng" dirty="0">
                <a:latin typeface="+mj-lt"/>
              </a:rPr>
              <a:t>Actie 8</a:t>
            </a:r>
            <a:r>
              <a:rPr lang="nl-BE" altLang="nl-NL" sz="900" i="1" dirty="0">
                <a:latin typeface="+mj-lt"/>
              </a:rPr>
              <a:t>: Instrumentenkoffer </a:t>
            </a:r>
            <a:r>
              <a:rPr lang="nl-BE" altLang="nl-NL" sz="900" i="1" dirty="0" err="1">
                <a:latin typeface="+mj-lt"/>
              </a:rPr>
              <a:t>Water+Land+Schap</a:t>
            </a:r>
            <a:endParaRPr lang="nl-NL" altLang="nl-NL" sz="375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0042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BC57-EAC2-B223-A63D-8D6810D1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31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655A55B-C4F4-1854-F390-8B93B36FE260}"/>
              </a:ext>
            </a:extLst>
          </p:cNvPr>
          <p:cNvSpPr txBox="1"/>
          <p:nvPr/>
        </p:nvSpPr>
        <p:spPr>
          <a:xfrm rot="16200000">
            <a:off x="-2045688" y="3475937"/>
            <a:ext cx="449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CONTACT</a:t>
            </a:r>
            <a:endParaRPr lang="nl-BE" sz="2000" b="1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876DCDF-E53B-BDF7-8764-C415C4847E3E}"/>
              </a:ext>
            </a:extLst>
          </p:cNvPr>
          <p:cNvSpPr txBox="1"/>
          <p:nvPr/>
        </p:nvSpPr>
        <p:spPr>
          <a:xfrm>
            <a:off x="5326251" y="3677575"/>
            <a:ext cx="359580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Brecht Vermote</a:t>
            </a:r>
          </a:p>
          <a:p>
            <a:pPr marL="288000"/>
            <a:r>
              <a:rPr lang="nl-N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Coördinator Strategisch Project Groene Noordrand</a:t>
            </a:r>
          </a:p>
          <a:p>
            <a:pPr marL="288000"/>
            <a:r>
              <a:rPr lang="nl-NL" sz="1050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brecht.vermote@brabantsekouters.be</a:t>
            </a:r>
            <a:r>
              <a:rPr lang="nl-N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 - 0486/33.01.74</a:t>
            </a:r>
          </a:p>
          <a:p>
            <a:endParaRPr lang="nl-NL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Wim Solie</a:t>
            </a:r>
          </a:p>
          <a:p>
            <a:pPr marL="288000"/>
            <a:r>
              <a:rPr lang="nl-NL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Procesregisseur Waterlandschap</a:t>
            </a:r>
          </a:p>
          <a:p>
            <a:pPr marL="288000"/>
            <a:r>
              <a:rPr lang="nl-NL" sz="100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Wim.solie@brabantsekouters.be</a:t>
            </a:r>
            <a:r>
              <a:rPr lang="nl-NL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 - 0499/27.94.39</a:t>
            </a:r>
          </a:p>
          <a:p>
            <a:endParaRPr lang="nl-NL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20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www.groenenoordrand.be</a:t>
            </a:r>
            <a:endParaRPr lang="nl-NL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https://www.facebook.com/groenenoordrand</a:t>
            </a:r>
            <a:endParaRPr lang="nl-BE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B879A1BA-0285-27FC-97FF-96A47DC7A2F6}"/>
              </a:ext>
            </a:extLst>
          </p:cNvPr>
          <p:cNvSpPr/>
          <p:nvPr/>
        </p:nvSpPr>
        <p:spPr>
          <a:xfrm>
            <a:off x="5326251" y="3527021"/>
            <a:ext cx="3595807" cy="2077375"/>
          </a:xfrm>
          <a:prstGeom prst="roundRect">
            <a:avLst>
              <a:gd name="adj" fmla="val 89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253386A-0461-A216-ECE0-49B36FA181E0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9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BC57-EAC2-B223-A63D-8D6810D1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31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103837FD-D529-3093-0984-E9E547C43175}"/>
              </a:ext>
            </a:extLst>
          </p:cNvPr>
          <p:cNvCxnSpPr/>
          <p:nvPr/>
        </p:nvCxnSpPr>
        <p:spPr>
          <a:xfrm>
            <a:off x="4687408" y="284085"/>
            <a:ext cx="0" cy="57216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1">
            <a:extLst>
              <a:ext uri="{FF2B5EF4-FFF2-40B4-BE49-F238E27FC236}">
                <a16:creationId xmlns:a16="http://schemas.microsoft.com/office/drawing/2014/main" id="{70A7F3A8-C91C-5B9B-65D7-3216D5D9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3" y="633584"/>
            <a:ext cx="7994696" cy="402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A56874F4-B342-B8E7-096D-EEC86004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440" y="4772586"/>
            <a:ext cx="1202203" cy="120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2">
            <a:extLst>
              <a:ext uri="{FF2B5EF4-FFF2-40B4-BE49-F238E27FC236}">
                <a16:creationId xmlns:a16="http://schemas.microsoft.com/office/drawing/2014/main" id="{7C1F537A-982E-C456-FD96-516F2E16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4" y="4506447"/>
            <a:ext cx="2455352" cy="173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816AC8C-A370-EBF4-583A-39DF7A2F7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15" y="4791163"/>
            <a:ext cx="1496827" cy="116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6">
            <a:extLst>
              <a:ext uri="{FF2B5EF4-FFF2-40B4-BE49-F238E27FC236}">
                <a16:creationId xmlns:a16="http://schemas.microsoft.com/office/drawing/2014/main" id="{62D1A9C1-CE2B-4EA6-9E7A-523C13EE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0"/>
          <a:stretch>
            <a:fillRect/>
          </a:stretch>
        </p:blipFill>
        <p:spPr bwMode="auto">
          <a:xfrm>
            <a:off x="7008595" y="4906183"/>
            <a:ext cx="1487332" cy="850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AA5642E-22CE-9F60-2425-8EE230DCB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852" y="3588112"/>
            <a:ext cx="3521075" cy="567991"/>
          </a:xfrm>
          <a:prstGeom prst="rect">
            <a:avLst/>
          </a:prstGeom>
          <a:solidFill>
            <a:srgbClr val="0204F1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61942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nl-NL" altLang="nl-NL" sz="1800" b="1" dirty="0">
                <a:solidFill>
                  <a:schemeClr val="bg1"/>
                </a:solidFill>
              </a:rPr>
              <a:t>Maalbeek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nl-NL" altLang="nl-NL" sz="1400" b="1" dirty="0">
                <a:solidFill>
                  <a:schemeClr val="bg1"/>
                </a:solidFill>
              </a:rPr>
              <a:t>Asse-Merchtem-Wemmel-Meise-Grimbergen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1325A4C1-1C0A-EDA7-1348-B9AEDC441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974" y="4159268"/>
            <a:ext cx="3521075" cy="502416"/>
          </a:xfrm>
          <a:prstGeom prst="rect">
            <a:avLst/>
          </a:prstGeom>
          <a:solidFill>
            <a:srgbClr val="01F5F5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619428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nl-NL" altLang="nl-NL" sz="1800" b="1" dirty="0" err="1">
                <a:solidFill>
                  <a:schemeClr val="tx1"/>
                </a:solidFill>
              </a:rPr>
              <a:t>Tangebeek</a:t>
            </a:r>
            <a:endParaRPr lang="nl-NL" altLang="nl-NL" sz="1800" b="1" dirty="0">
              <a:solidFill>
                <a:schemeClr val="tx1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nl-NL" altLang="nl-NL" sz="1400" b="1" dirty="0">
                <a:solidFill>
                  <a:schemeClr val="tx1"/>
                </a:solidFill>
              </a:rPr>
              <a:t>Grimbergen - Vilvoorde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CBBB796-3EF3-5F9A-5B81-A38098DF2C98}"/>
              </a:ext>
            </a:extLst>
          </p:cNvPr>
          <p:cNvSpPr txBox="1"/>
          <p:nvPr/>
        </p:nvSpPr>
        <p:spPr>
          <a:xfrm rot="16200000">
            <a:off x="-602406" y="4917865"/>
            <a:ext cx="1615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SITUERING</a:t>
            </a:r>
            <a:endParaRPr lang="nl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58C3756-F29B-637B-EDA5-DC5D56A5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96" y="1342413"/>
            <a:ext cx="8562604" cy="41640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87BC57-EAC2-B223-A63D-8D6810D1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31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03B52DA-4F4D-89D5-DF78-8C4F96AE3501}"/>
              </a:ext>
            </a:extLst>
          </p:cNvPr>
          <p:cNvSpPr txBox="1"/>
          <p:nvPr/>
        </p:nvSpPr>
        <p:spPr>
          <a:xfrm rot="16200000">
            <a:off x="-697496" y="4824129"/>
            <a:ext cx="180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AANLEIDING</a:t>
            </a:r>
            <a:endParaRPr lang="nl-BE" sz="2400" b="1" dirty="0">
              <a:solidFill>
                <a:schemeClr val="bg1"/>
              </a:solidFill>
            </a:endParaRPr>
          </a:p>
        </p:txBody>
      </p:sp>
      <p:pic>
        <p:nvPicPr>
          <p:cNvPr id="13" name="Afbeelding 18">
            <a:extLst>
              <a:ext uri="{FF2B5EF4-FFF2-40B4-BE49-F238E27FC236}">
                <a16:creationId xmlns:a16="http://schemas.microsoft.com/office/drawing/2014/main" id="{110797F8-51CB-13BF-A6B8-C2EC514F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6" y="847987"/>
            <a:ext cx="989006" cy="98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2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8">
            <a:extLst>
              <a:ext uri="{FF2B5EF4-FFF2-40B4-BE49-F238E27FC236}">
                <a16:creationId xmlns:a16="http://schemas.microsoft.com/office/drawing/2014/main" id="{6EEFE92C-7152-C3A9-1841-DFCEB117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70" y="1398977"/>
            <a:ext cx="108016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fbeelding 22">
            <a:extLst>
              <a:ext uri="{FF2B5EF4-FFF2-40B4-BE49-F238E27FC236}">
                <a16:creationId xmlns:a16="http://schemas.microsoft.com/office/drawing/2014/main" id="{0953735B-479A-2E02-AA42-77C97661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65" y="1398977"/>
            <a:ext cx="1079904" cy="10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30">
            <a:extLst>
              <a:ext uri="{FF2B5EF4-FFF2-40B4-BE49-F238E27FC236}">
                <a16:creationId xmlns:a16="http://schemas.microsoft.com/office/drawing/2014/main" id="{F3412407-823B-FA94-4C31-EF49EC60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29" y="1398977"/>
            <a:ext cx="1079904" cy="10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fbeelding 32">
            <a:extLst>
              <a:ext uri="{FF2B5EF4-FFF2-40B4-BE49-F238E27FC236}">
                <a16:creationId xmlns:a16="http://schemas.microsoft.com/office/drawing/2014/main" id="{75FEF6A1-2274-CE4D-9D5D-ED04922A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97" y="1398977"/>
            <a:ext cx="1079904" cy="10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87BC57-EAC2-B223-A63D-8D6810D1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31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BA487DF-00B2-D05F-18A0-F30A424B655D}"/>
              </a:ext>
            </a:extLst>
          </p:cNvPr>
          <p:cNvSpPr txBox="1"/>
          <p:nvPr/>
        </p:nvSpPr>
        <p:spPr>
          <a:xfrm rot="16200000">
            <a:off x="-523861" y="4997764"/>
            <a:ext cx="1455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COALITIE</a:t>
            </a:r>
            <a:endParaRPr lang="nl-BE" sz="2400" b="1" dirty="0">
              <a:solidFill>
                <a:schemeClr val="bg1"/>
              </a:solidFill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21FE656-8CD8-3A52-4EED-25CAC5A0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18" y="2728870"/>
            <a:ext cx="1079904" cy="10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8">
            <a:extLst>
              <a:ext uri="{FF2B5EF4-FFF2-40B4-BE49-F238E27FC236}">
                <a16:creationId xmlns:a16="http://schemas.microsoft.com/office/drawing/2014/main" id="{3A0823E4-1421-BA1E-3FE8-59C742C9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324" y="2728870"/>
            <a:ext cx="1079904" cy="10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0">
            <a:extLst>
              <a:ext uri="{FF2B5EF4-FFF2-40B4-BE49-F238E27FC236}">
                <a16:creationId xmlns:a16="http://schemas.microsoft.com/office/drawing/2014/main" id="{F152066A-9242-DB9A-8329-E953A9E13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29" y="2728870"/>
            <a:ext cx="1079904" cy="10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20">
            <a:extLst>
              <a:ext uri="{FF2B5EF4-FFF2-40B4-BE49-F238E27FC236}">
                <a16:creationId xmlns:a16="http://schemas.microsoft.com/office/drawing/2014/main" id="{D43443C4-CE89-3451-1964-063D96C0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56" y="2722124"/>
            <a:ext cx="1079904" cy="10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24">
            <a:extLst>
              <a:ext uri="{FF2B5EF4-FFF2-40B4-BE49-F238E27FC236}">
                <a16:creationId xmlns:a16="http://schemas.microsoft.com/office/drawing/2014/main" id="{C2ABB8BF-DCE4-8AB9-F669-A069AC2E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96" y="2728870"/>
            <a:ext cx="1079904" cy="10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34">
            <a:extLst>
              <a:ext uri="{FF2B5EF4-FFF2-40B4-BE49-F238E27FC236}">
                <a16:creationId xmlns:a16="http://schemas.microsoft.com/office/drawing/2014/main" id="{B2E9CF6C-B9D1-F256-B065-A3BD60C6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2" y="2728870"/>
            <a:ext cx="1079904" cy="10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55A1FA0B-F0C1-3361-CACB-533F12AD2F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8671" y="4226167"/>
            <a:ext cx="1171575" cy="762000"/>
          </a:xfrm>
          <a:prstGeom prst="rect">
            <a:avLst/>
          </a:prstGeom>
        </p:spPr>
      </p:pic>
      <p:sp>
        <p:nvSpPr>
          <p:cNvPr id="25" name="Ovaal 24">
            <a:extLst>
              <a:ext uri="{FF2B5EF4-FFF2-40B4-BE49-F238E27FC236}">
                <a16:creationId xmlns:a16="http://schemas.microsoft.com/office/drawing/2014/main" id="{1B5017A6-E37D-899F-7FC7-F26A759D9E48}"/>
              </a:ext>
            </a:extLst>
          </p:cNvPr>
          <p:cNvSpPr/>
          <p:nvPr/>
        </p:nvSpPr>
        <p:spPr>
          <a:xfrm>
            <a:off x="2199391" y="4067299"/>
            <a:ext cx="1080000" cy="1080000"/>
          </a:xfrm>
          <a:prstGeom prst="ellipse">
            <a:avLst/>
          </a:prstGeom>
          <a:noFill/>
          <a:ln w="0">
            <a:solidFill>
              <a:srgbClr val="BAB7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D57E9DFF-6D32-6AD7-834F-61753387FB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533" y="4333393"/>
            <a:ext cx="972000" cy="547547"/>
          </a:xfrm>
          <a:prstGeom prst="rect">
            <a:avLst/>
          </a:prstGeom>
        </p:spPr>
      </p:pic>
      <p:sp>
        <p:nvSpPr>
          <p:cNvPr id="28" name="Ovaal 27">
            <a:extLst>
              <a:ext uri="{FF2B5EF4-FFF2-40B4-BE49-F238E27FC236}">
                <a16:creationId xmlns:a16="http://schemas.microsoft.com/office/drawing/2014/main" id="{BF02EC0F-2ED7-D2E4-FFBB-85B8FBCC2AC2}"/>
              </a:ext>
            </a:extLst>
          </p:cNvPr>
          <p:cNvSpPr/>
          <p:nvPr/>
        </p:nvSpPr>
        <p:spPr>
          <a:xfrm>
            <a:off x="930533" y="4057931"/>
            <a:ext cx="1080000" cy="1080000"/>
          </a:xfrm>
          <a:prstGeom prst="ellipse">
            <a:avLst/>
          </a:prstGeom>
          <a:noFill/>
          <a:ln w="0">
            <a:solidFill>
              <a:srgbClr val="BAB7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BFD1D4-F7C1-CE4F-B5D5-76943460705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5" t="10641" r="29991" b="3505"/>
          <a:stretch/>
        </p:blipFill>
        <p:spPr>
          <a:xfrm>
            <a:off x="6109636" y="1742322"/>
            <a:ext cx="961184" cy="393045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765FDA22-901A-06AF-4BF0-A2A68457604D}"/>
              </a:ext>
            </a:extLst>
          </p:cNvPr>
          <p:cNvSpPr/>
          <p:nvPr/>
        </p:nvSpPr>
        <p:spPr>
          <a:xfrm>
            <a:off x="6050228" y="1398977"/>
            <a:ext cx="1080000" cy="1080000"/>
          </a:xfrm>
          <a:prstGeom prst="ellipse">
            <a:avLst/>
          </a:prstGeom>
          <a:noFill/>
          <a:ln w="0">
            <a:solidFill>
              <a:srgbClr val="BAB7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8623891-8D35-A82A-2D10-788A938DE7C2}"/>
              </a:ext>
            </a:extLst>
          </p:cNvPr>
          <p:cNvSpPr/>
          <p:nvPr/>
        </p:nvSpPr>
        <p:spPr>
          <a:xfrm>
            <a:off x="3462464" y="4055004"/>
            <a:ext cx="1080000" cy="1080000"/>
          </a:xfrm>
          <a:prstGeom prst="ellipse">
            <a:avLst/>
          </a:prstGeom>
          <a:noFill/>
          <a:ln w="0">
            <a:solidFill>
              <a:srgbClr val="BAB7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CD642ED-9A75-E82E-F91C-FE105113EFB9}"/>
              </a:ext>
            </a:extLst>
          </p:cNvPr>
          <p:cNvSpPr txBox="1"/>
          <p:nvPr/>
        </p:nvSpPr>
        <p:spPr>
          <a:xfrm>
            <a:off x="3530339" y="4422500"/>
            <a:ext cx="94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Privaat</a:t>
            </a:r>
            <a:endParaRPr lang="nl-BE" dirty="0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533270B9-5CBE-EC18-C8AD-D5ACA637BB7F}"/>
              </a:ext>
            </a:extLst>
          </p:cNvPr>
          <p:cNvCxnSpPr/>
          <p:nvPr/>
        </p:nvCxnSpPr>
        <p:spPr>
          <a:xfrm>
            <a:off x="603115" y="2558374"/>
            <a:ext cx="8239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>
            <a:extLst>
              <a:ext uri="{FF2B5EF4-FFF2-40B4-BE49-F238E27FC236}">
                <a16:creationId xmlns:a16="http://schemas.microsoft.com/office/drawing/2014/main" id="{49C3456E-328C-7352-2742-235659CE3694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1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BC57-EAC2-B223-A63D-8D6810D1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31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95D1B1B1-EDA7-25AE-62FF-7C01A528F40B}"/>
              </a:ext>
            </a:extLst>
          </p:cNvPr>
          <p:cNvSpPr/>
          <p:nvPr/>
        </p:nvSpPr>
        <p:spPr>
          <a:xfrm>
            <a:off x="1798158" y="1241058"/>
            <a:ext cx="5778500" cy="3693313"/>
          </a:xfrm>
          <a:prstGeom prst="roundRect">
            <a:avLst>
              <a:gd name="adj" fmla="val 3668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Blip>
                <a:blip r:embed="rId2"/>
              </a:buBlip>
              <a:defRPr/>
            </a:pPr>
            <a:r>
              <a:rPr lang="nl-BE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Klimaatrobuuste</a:t>
            </a: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 Landbouw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endParaRPr lang="nl-BE" sz="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Meer water beschikbaar maken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Duurzaam bodemgebruik</a:t>
            </a:r>
            <a:endParaRPr lang="nl-BE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Minder watergebruik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endParaRPr lang="nl-BE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  <a:defRPr/>
            </a:pPr>
            <a:r>
              <a:rPr lang="nl-BE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Klimaatrobuuste</a:t>
            </a: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 Vallei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Plaats geven in de waterloop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nl-B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Plaats geven naast de waterloop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endParaRPr lang="nl-BE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Blip>
                <a:blip r:embed="rId4"/>
              </a:buBlip>
              <a:defRPr/>
            </a:pP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Maatregelenkoffer en Ambassadeurs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endParaRPr lang="nl-BE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  <a:defRPr/>
            </a:pP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Studiewerk</a:t>
            </a:r>
          </a:p>
          <a:p>
            <a:pPr marL="285750" indent="-285750">
              <a:buFont typeface="+mj-lt"/>
              <a:buAutoNum type="arabicPeriod"/>
              <a:defRPr/>
            </a:pPr>
            <a:endParaRPr lang="nl-BE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Blip>
                <a:blip r:embed="rId6"/>
              </a:buBlip>
              <a:defRPr/>
            </a:pP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Onderbouwen beleids- en actieplannen</a:t>
            </a:r>
            <a:endParaRPr lang="nl-BE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EF2CAC7-179E-0366-188B-3B38D863AF04}"/>
              </a:ext>
            </a:extLst>
          </p:cNvPr>
          <p:cNvSpPr txBox="1"/>
          <p:nvPr/>
        </p:nvSpPr>
        <p:spPr>
          <a:xfrm rot="16200000">
            <a:off x="-914478" y="4607146"/>
            <a:ext cx="2236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HOOFDFOCUS</a:t>
            </a:r>
            <a:endParaRPr lang="nl-BE" sz="2000" b="1" dirty="0">
              <a:solidFill>
                <a:schemeClr val="bg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8B9A47F-41A6-1F8C-997A-91C150241701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9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BC57-EAC2-B223-A63D-8D6810D1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31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2D3BB1FB-7171-9FEF-EA35-008C27C0D4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3347"/>
          <a:stretch/>
        </p:blipFill>
        <p:spPr bwMode="auto">
          <a:xfrm>
            <a:off x="549380" y="1247167"/>
            <a:ext cx="8045240" cy="41686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5771EF6-2F67-EBB0-DE4D-52762433F1FC}"/>
              </a:ext>
            </a:extLst>
          </p:cNvPr>
          <p:cNvSpPr txBox="1"/>
          <p:nvPr/>
        </p:nvSpPr>
        <p:spPr>
          <a:xfrm rot="16200000">
            <a:off x="-1058494" y="4461774"/>
            <a:ext cx="2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SITUERING ACTIES</a:t>
            </a:r>
            <a:endParaRPr lang="nl-BE" sz="2000" b="1" dirty="0">
              <a:solidFill>
                <a:schemeClr val="bg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67013DB-5180-963C-D79D-CB91A9BC7B6C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8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A6C40E-C4D7-D233-3EDB-4B529E7A50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37BED6-99C6-4054-8BF9-56ED15C7C016}" type="datetime1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844D0-104B-41C1-36F2-BC32BBFCB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D60C89-6907-55D1-2111-0CA9CB694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BE" b="1"/>
              <a:t>│ </a:t>
            </a:r>
            <a:fld id="{3503DD34-82C4-40B6-A3F8-2DF01CC1865D}" type="slidenum">
              <a:rPr smtClean="0"/>
              <a:pPr/>
              <a:t>7</a:t>
            </a:fld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D8E0D0-B1EF-2C13-D5B9-1C65F270AAC3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F7C5928-A110-D5C2-7170-6455F62F24EF}"/>
              </a:ext>
            </a:extLst>
          </p:cNvPr>
          <p:cNvSpPr txBox="1">
            <a:spLocks/>
          </p:cNvSpPr>
          <p:nvPr/>
        </p:nvSpPr>
        <p:spPr>
          <a:xfrm>
            <a:off x="340462" y="1074830"/>
            <a:ext cx="2718033" cy="335185"/>
          </a:xfrm>
          <a:prstGeom prst="rect">
            <a:avLst/>
          </a:prstGeom>
          <a:solidFill>
            <a:srgbClr val="F6F07A"/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altLang="nl-NL" sz="180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800" dirty="0">
                <a:solidFill>
                  <a:schemeClr val="bg1"/>
                </a:solidFill>
              </a:rPr>
              <a:t> Landbouw</a:t>
            </a:r>
            <a:endParaRPr lang="nl-NL" altLang="nl-NL" sz="675" dirty="0">
              <a:solidFill>
                <a:schemeClr val="bg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4F64D9-048C-785D-4963-D645CFBA5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588" y="4016274"/>
            <a:ext cx="4638492" cy="1755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9650AEA-B796-D66E-D278-F45D9E3F3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72"/>
          <a:stretch/>
        </p:blipFill>
        <p:spPr>
          <a:xfrm>
            <a:off x="297107" y="3970045"/>
            <a:ext cx="2397521" cy="1809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5FB6715-E653-9780-01AA-0B4D5A5FEF94}"/>
              </a:ext>
            </a:extLst>
          </p:cNvPr>
          <p:cNvSpPr txBox="1"/>
          <p:nvPr/>
        </p:nvSpPr>
        <p:spPr>
          <a:xfrm>
            <a:off x="865763" y="1364461"/>
            <a:ext cx="18522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altLang="nl-NL" sz="900" i="1" dirty="0">
                <a:latin typeface="+mj-lt"/>
              </a:rPr>
              <a:t>Meer water beschikbaar maken</a:t>
            </a:r>
            <a:endParaRPr lang="nl-NL" altLang="nl-NL" sz="375" i="1" dirty="0">
              <a:latin typeface="+mj-lt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9477B09-1552-BFF5-5784-6D59E30D6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29" y="3997045"/>
            <a:ext cx="1534963" cy="18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24EBEE8-7517-FF51-18EC-02461213ECDB}"/>
              </a:ext>
            </a:extLst>
          </p:cNvPr>
          <p:cNvSpPr txBox="1"/>
          <p:nvPr/>
        </p:nvSpPr>
        <p:spPr>
          <a:xfrm>
            <a:off x="6425968" y="1112465"/>
            <a:ext cx="2718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altLang="nl-NL" sz="900" b="1" i="1" u="sng" dirty="0">
                <a:latin typeface="+mj-lt"/>
              </a:rPr>
              <a:t>Actie 6</a:t>
            </a:r>
            <a:r>
              <a:rPr lang="nl-BE" altLang="nl-NL" sz="900" i="1" dirty="0">
                <a:latin typeface="+mj-lt"/>
              </a:rPr>
              <a:t>: Regenwateropvang, Grimbergen</a:t>
            </a:r>
          </a:p>
          <a:p>
            <a:r>
              <a:rPr lang="nl-BE" altLang="nl-NL" sz="900" b="1" i="1" u="sng" dirty="0">
                <a:latin typeface="+mj-lt"/>
              </a:rPr>
              <a:t>Actie 7</a:t>
            </a:r>
            <a:r>
              <a:rPr lang="nl-BE" altLang="nl-NL" sz="900" i="1" dirty="0">
                <a:latin typeface="+mj-lt"/>
              </a:rPr>
              <a:t>: Boslandbouw, Grimbergen</a:t>
            </a:r>
          </a:p>
          <a:p>
            <a:endParaRPr lang="nl-BE" altLang="nl-NL" sz="900" i="1" dirty="0">
              <a:latin typeface="+mj-lt"/>
            </a:endParaRPr>
          </a:p>
          <a:p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Liermolen, Grimbergen</a:t>
            </a:r>
          </a:p>
          <a:p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Hi!, Grimbergen</a:t>
            </a:r>
          </a:p>
          <a:p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Ruimte voor Voedsel  - Laskouter, Vilvoorde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C81F6F6-3F95-6727-A879-86BC0DD3C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47" y="2132541"/>
            <a:ext cx="2630605" cy="175500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FBEDBDE-AB3C-FF13-1F29-8AE83CB5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52" y="2132541"/>
            <a:ext cx="1316250" cy="17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6EF65A6D-A09C-0199-FE0D-480837E1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2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7101810-C587-568A-6D2F-C18C97CAB9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70" r="6318"/>
          <a:stretch/>
        </p:blipFill>
        <p:spPr>
          <a:xfrm>
            <a:off x="6623015" y="2039691"/>
            <a:ext cx="2384577" cy="184785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C6C6407-FE24-46B2-1341-3E78F46466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221"/>
          <a:stretch/>
        </p:blipFill>
        <p:spPr>
          <a:xfrm>
            <a:off x="4479902" y="2032839"/>
            <a:ext cx="2066813" cy="18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8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A6C40E-C4D7-D233-3EDB-4B529E7A50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37BED6-99C6-4054-8BF9-56ED15C7C016}" type="datetime1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844D0-104B-41C1-36F2-BC32BBFCB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D60C89-6907-55D1-2111-0CA9CB694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BE" b="1"/>
              <a:t>│ </a:t>
            </a:r>
            <a:fld id="{3503DD34-82C4-40B6-A3F8-2DF01CC1865D}" type="slidenum">
              <a:rPr smtClean="0"/>
              <a:pPr/>
              <a:t>8</a:t>
            </a:fld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D8E0D0-B1EF-2C13-D5B9-1C65F270AAC3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EF65A6D-A09C-0199-FE0D-480837E1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2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083A6D0-B59B-4A8D-E9AA-2B30C1C56A6E}"/>
              </a:ext>
            </a:extLst>
          </p:cNvPr>
          <p:cNvSpPr txBox="1"/>
          <p:nvPr/>
        </p:nvSpPr>
        <p:spPr>
          <a:xfrm>
            <a:off x="993297" y="1472493"/>
            <a:ext cx="15909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altLang="nl-NL" sz="900" i="1" dirty="0">
                <a:latin typeface="+mj-lt"/>
              </a:rPr>
              <a:t>Duurzaam bodemgebruik</a:t>
            </a:r>
            <a:endParaRPr lang="nl-NL" altLang="nl-NL" sz="375" i="1" dirty="0">
              <a:latin typeface="+mj-lt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650736A-A644-A825-4B98-B839978CE362}"/>
              </a:ext>
            </a:extLst>
          </p:cNvPr>
          <p:cNvSpPr txBox="1"/>
          <p:nvPr/>
        </p:nvSpPr>
        <p:spPr>
          <a:xfrm>
            <a:off x="5949152" y="1121394"/>
            <a:ext cx="308609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altLang="nl-NL" sz="900" b="1" i="1" u="sng" dirty="0">
                <a:latin typeface="+mj-lt"/>
              </a:rPr>
              <a:t>Actie 7</a:t>
            </a:r>
            <a:r>
              <a:rPr lang="nl-BE" altLang="nl-NL" sz="900" i="1" dirty="0">
                <a:latin typeface="+mj-lt"/>
              </a:rPr>
              <a:t>: Boslandbouw, Grimbergen</a:t>
            </a:r>
          </a:p>
          <a:p>
            <a:r>
              <a:rPr lang="nl-BE" altLang="nl-NL" sz="900" b="1" i="1" u="sng" dirty="0">
                <a:latin typeface="+mj-lt"/>
              </a:rPr>
              <a:t>Actie 8</a:t>
            </a:r>
            <a:r>
              <a:rPr lang="nl-BE" altLang="nl-NL" sz="900" i="1" dirty="0">
                <a:latin typeface="+mj-lt"/>
              </a:rPr>
              <a:t>: Instrumentenkoffer </a:t>
            </a:r>
            <a:r>
              <a:rPr lang="nl-BE" altLang="nl-NL" sz="900" i="1" dirty="0" err="1">
                <a:latin typeface="+mj-lt"/>
              </a:rPr>
              <a:t>Water+Land+Schap</a:t>
            </a:r>
            <a:endParaRPr lang="nl-BE" altLang="nl-NL" sz="900" i="1" dirty="0">
              <a:latin typeface="+mj-lt"/>
            </a:endParaRPr>
          </a:p>
          <a:p>
            <a:endParaRPr lang="nl-BE" altLang="nl-NL" sz="900" i="1" dirty="0">
              <a:latin typeface="+mj-lt"/>
            </a:endParaRPr>
          </a:p>
          <a:p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Loket Onderhoud Buitengebied en lokale compostering, RLBK</a:t>
            </a:r>
          </a:p>
          <a:p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Boerderijcompostering, Merchtem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26A2E79-D1AE-A4C2-04F9-341E18BDE83C}"/>
              </a:ext>
            </a:extLst>
          </p:cNvPr>
          <p:cNvSpPr txBox="1">
            <a:spLocks/>
          </p:cNvSpPr>
          <p:nvPr/>
        </p:nvSpPr>
        <p:spPr>
          <a:xfrm>
            <a:off x="321013" y="1092301"/>
            <a:ext cx="2718033" cy="335185"/>
          </a:xfrm>
          <a:prstGeom prst="rect">
            <a:avLst/>
          </a:prstGeom>
          <a:solidFill>
            <a:srgbClr val="F6F07A"/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altLang="nl-NL" sz="180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800" dirty="0">
                <a:solidFill>
                  <a:schemeClr val="bg1"/>
                </a:solidFill>
              </a:rPr>
              <a:t> Landbouw</a:t>
            </a:r>
            <a:endParaRPr lang="nl-NL" altLang="nl-NL" sz="675" dirty="0">
              <a:solidFill>
                <a:schemeClr val="bg1"/>
              </a:solidFill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458E23C1-25E0-1FDC-D48C-777040CD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91" y="1828546"/>
            <a:ext cx="8008244" cy="4151212"/>
          </a:xfrm>
          <a:prstGeom prst="rect">
            <a:avLst/>
          </a:prstGeom>
        </p:spPr>
      </p:pic>
      <p:pic>
        <p:nvPicPr>
          <p:cNvPr id="24" name="Afbeelding 23" descr="Afbeelding met buitenshuis, hemel, gras, boerderij&#10;&#10;Automatisch gegenereerde beschrijving">
            <a:extLst>
              <a:ext uri="{FF2B5EF4-FFF2-40B4-BE49-F238E27FC236}">
                <a16:creationId xmlns:a16="http://schemas.microsoft.com/office/drawing/2014/main" id="{BB57CEC6-ED98-B9E6-414A-44E025B54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0" y="3999758"/>
            <a:ext cx="2653334" cy="176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A6C40E-C4D7-D233-3EDB-4B529E7A50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37BED6-99C6-4054-8BF9-56ED15C7C016}" type="datetime1">
              <a:rPr lang="nl-BE" smtClean="0"/>
              <a:t>20/06/2023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844D0-104B-41C1-36F2-BC32BBFCB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D60C89-6907-55D1-2111-0CA9CB694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BE" b="1"/>
              <a:t>│ </a:t>
            </a:r>
            <a:fld id="{3503DD34-82C4-40B6-A3F8-2DF01CC1865D}" type="slidenum">
              <a:rPr smtClean="0"/>
              <a:pPr/>
              <a:t>9</a:t>
            </a:fld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D8E0D0-B1EF-2C13-D5B9-1C65F270AAC3}"/>
              </a:ext>
            </a:extLst>
          </p:cNvPr>
          <p:cNvSpPr txBox="1">
            <a:spLocks/>
          </p:cNvSpPr>
          <p:nvPr/>
        </p:nvSpPr>
        <p:spPr>
          <a:xfrm>
            <a:off x="993297" y="596693"/>
            <a:ext cx="8170164" cy="335185"/>
          </a:xfrm>
          <a:prstGeom prst="rect">
            <a:avLst/>
          </a:prstGeom>
          <a:solidFill>
            <a:srgbClr val="00AFF2"/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altLang="nl-NL" sz="195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950" dirty="0">
                <a:solidFill>
                  <a:schemeClr val="bg1"/>
                </a:solidFill>
              </a:rPr>
              <a:t> Groene Noordrand</a:t>
            </a:r>
            <a:endParaRPr lang="nl-NL" altLang="nl-NL" sz="1950" dirty="0">
              <a:solidFill>
                <a:schemeClr val="bg1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EF65A6D-A09C-0199-FE0D-480837E1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2" y="131167"/>
            <a:ext cx="7708899" cy="1116000"/>
          </a:xfrm>
        </p:spPr>
        <p:txBody>
          <a:bodyPr/>
          <a:lstStyle/>
          <a:p>
            <a:r>
              <a:rPr lang="nl-BE" dirty="0" err="1"/>
              <a:t>Water+Land+Schap</a:t>
            </a:r>
            <a:r>
              <a:rPr lang="nl-BE" dirty="0"/>
              <a:t>: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083A6D0-B59B-4A8D-E9AA-2B30C1C56A6E}"/>
              </a:ext>
            </a:extLst>
          </p:cNvPr>
          <p:cNvSpPr txBox="1"/>
          <p:nvPr/>
        </p:nvSpPr>
        <p:spPr>
          <a:xfrm>
            <a:off x="993297" y="1472493"/>
            <a:ext cx="15909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altLang="nl-NL" sz="900" i="1" dirty="0">
                <a:latin typeface="+mj-lt"/>
              </a:rPr>
              <a:t>Minder waterverbruik</a:t>
            </a:r>
            <a:endParaRPr lang="nl-NL" altLang="nl-NL" sz="375" i="1" dirty="0">
              <a:latin typeface="+mj-lt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26A2E79-D1AE-A4C2-04F9-341E18BDE83C}"/>
              </a:ext>
            </a:extLst>
          </p:cNvPr>
          <p:cNvSpPr txBox="1">
            <a:spLocks/>
          </p:cNvSpPr>
          <p:nvPr/>
        </p:nvSpPr>
        <p:spPr>
          <a:xfrm>
            <a:off x="321013" y="1092301"/>
            <a:ext cx="2718033" cy="335185"/>
          </a:xfrm>
          <a:prstGeom prst="rect">
            <a:avLst/>
          </a:prstGeom>
          <a:solidFill>
            <a:srgbClr val="F6F07A"/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altLang="nl-NL" sz="1800" dirty="0" err="1">
                <a:solidFill>
                  <a:schemeClr val="bg1"/>
                </a:solidFill>
              </a:rPr>
              <a:t>Klimaatrobuuste</a:t>
            </a:r>
            <a:r>
              <a:rPr lang="nl-BE" altLang="nl-NL" sz="1800" dirty="0">
                <a:solidFill>
                  <a:schemeClr val="bg1"/>
                </a:solidFill>
              </a:rPr>
              <a:t> Landbouw</a:t>
            </a:r>
            <a:endParaRPr lang="nl-NL" altLang="nl-NL" sz="675" dirty="0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71DF900-D24F-C0BA-AF4E-B1CDF3DB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62" y="2563061"/>
            <a:ext cx="288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B6C1DD7-08A5-DD8F-B64F-A5EE4CA7C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6" y="2563061"/>
            <a:ext cx="162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DCC918C-5B02-63E2-6288-9319E800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177" y="2563061"/>
            <a:ext cx="4134284" cy="216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44C6DE9-CFCA-2122-8DEC-C3CABFDF0DE9}"/>
              </a:ext>
            </a:extLst>
          </p:cNvPr>
          <p:cNvSpPr txBox="1"/>
          <p:nvPr/>
        </p:nvSpPr>
        <p:spPr>
          <a:xfrm>
            <a:off x="6131517" y="1083411"/>
            <a:ext cx="269147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altLang="nl-NL" sz="900" b="1" i="1" u="sng" dirty="0">
                <a:latin typeface="+mj-lt"/>
              </a:rPr>
              <a:t>Actie 6</a:t>
            </a:r>
            <a:r>
              <a:rPr lang="nl-BE" altLang="nl-NL" sz="900" i="1" dirty="0">
                <a:latin typeface="+mj-lt"/>
              </a:rPr>
              <a:t>: Beperken gebruik grondwater,  Grimbergen</a:t>
            </a:r>
          </a:p>
          <a:p>
            <a:endParaRPr lang="nl-BE" altLang="nl-NL" sz="900" i="1" dirty="0">
              <a:latin typeface="+mj-lt"/>
            </a:endParaRPr>
          </a:p>
          <a:p>
            <a:r>
              <a:rPr lang="nl-BE" altLang="nl-NL" sz="900" i="1" dirty="0">
                <a:solidFill>
                  <a:srgbClr val="F472D5"/>
                </a:solidFill>
                <a:latin typeface="+mj-lt"/>
              </a:rPr>
              <a:t>Alternatieve witloofteelttechniek</a:t>
            </a:r>
          </a:p>
        </p:txBody>
      </p:sp>
    </p:spTree>
    <p:extLst>
      <p:ext uri="{BB962C8B-B14F-4D97-AF65-F5344CB8AC3E}">
        <p14:creationId xmlns:p14="http://schemas.microsoft.com/office/powerpoint/2010/main" val="7190103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52cae81b6194bd16eadea47d2b42b73440dd"/>
</p:tagLst>
</file>

<file path=ppt/theme/theme1.xml><?xml version="1.0" encoding="utf-8"?>
<a:theme xmlns:a="http://schemas.openxmlformats.org/drawingml/2006/main" name="VLM+entiteiten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M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7" id="{01A5FD3E-8279-4742-8CBF-6B2A961B288A}" vid="{BAAD2888-1D29-4B36-903E-6DCAB4A80504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7D39A1685A1944B828B2EA47FF484E" ma:contentTypeVersion="7" ma:contentTypeDescription="Een nieuw document maken." ma:contentTypeScope="" ma:versionID="114832c1868665ea27c732589b179550">
  <xsd:schema xmlns:xsd="http://www.w3.org/2001/XMLSchema" xmlns:xs="http://www.w3.org/2001/XMLSchema" xmlns:p="http://schemas.microsoft.com/office/2006/metadata/properties" xmlns:ns2="95258374-e857-4856-bf59-417e57ab682b" xmlns:ns3="c9a12f56-ca30-4377-8775-b10c60211a6a" targetNamespace="http://schemas.microsoft.com/office/2006/metadata/properties" ma:root="true" ma:fieldsID="432869dbb190d4682493a4085df0ae5f" ns2:_="" ns3:_="">
    <xsd:import namespace="95258374-e857-4856-bf59-417e57ab682b"/>
    <xsd:import namespace="c9a12f56-ca30-4377-8775-b10c60211a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258374-e857-4856-bf59-417e57ab68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12f56-ca30-4377-8775-b10c60211a6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3440DF-2AF7-478D-94BA-58959422E8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F9962C-A0CE-4EB1-B936-56C49186E1C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cc173ce7-c329-4946-9c6d-2dfca52c10aa"/>
    <ds:schemaRef ds:uri="36042ff3-cca3-43b8-91ae-8a842cf20c6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892BD6C-9FEF-46E1-860C-6C55169A4B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258374-e857-4856-bf59-417e57ab682b"/>
    <ds:schemaRef ds:uri="c9a12f56-ca30-4377-8775-b10c60211a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02_sjabloon_VLM_Vlaamse_entiteiten</Template>
  <TotalTime>441</TotalTime>
  <Words>394</Words>
  <Application>Microsoft Office PowerPoint</Application>
  <PresentationFormat>Diavoorstelling (4:3)</PresentationFormat>
  <Paragraphs>120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Arial</vt:lpstr>
      <vt:lpstr>Calibri</vt:lpstr>
      <vt:lpstr>FlandersArtSans-Regular</vt:lpstr>
      <vt:lpstr>Courier New</vt:lpstr>
      <vt:lpstr>FlandersArtSans-Bold</vt:lpstr>
      <vt:lpstr>Calibri Light</vt:lpstr>
      <vt:lpstr>VLM+entiteiten</vt:lpstr>
      <vt:lpstr>Aangepast ontwerp</vt:lpstr>
      <vt:lpstr>Water+Land+Schap: </vt:lpstr>
      <vt:lpstr>Water+Land+Schap: </vt:lpstr>
      <vt:lpstr>Water+Land+Schap: </vt:lpstr>
      <vt:lpstr>Water+Land+Schap: </vt:lpstr>
      <vt:lpstr>Water+Land+Schap: </vt:lpstr>
      <vt:lpstr>Water+Land+Schap: </vt:lpstr>
      <vt:lpstr>Water+Land+Schap: </vt:lpstr>
      <vt:lpstr>Water+Land+Schap: </vt:lpstr>
      <vt:lpstr>Water+Land+Schap: </vt:lpstr>
      <vt:lpstr>Water+Land+Schap: </vt:lpstr>
      <vt:lpstr>Water+Land+Schap: </vt:lpstr>
      <vt:lpstr>Water+Land+Schap: </vt:lpstr>
      <vt:lpstr>Water+Land+Schap: </vt:lpstr>
      <vt:lpstr>Water+Land+Schap: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Peter Schildermans</dc:creator>
  <cp:keywords/>
  <dc:description/>
  <cp:lastModifiedBy>Brecht Vermote</cp:lastModifiedBy>
  <cp:revision>50</cp:revision>
  <dcterms:created xsi:type="dcterms:W3CDTF">2023-04-15T17:45:32Z</dcterms:created>
  <dcterms:modified xsi:type="dcterms:W3CDTF">2023-06-20T18:03:44Z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0x010100C07D39A1685A1944B828B2EA47FF484E</vt:lpwstr>
  </property>
  <property fmtid="{D5CDD505-2E9C-101B-9397-08002B2CF9AE}" pid="3" name="_dlc_DocIdItemGuid">
    <vt:lpwstr>237ca4cc-42c7-44be-850a-d6e104ae50bb</vt:lpwstr>
  </property>
  <property fmtid="{D5CDD505-2E9C-101B-9397-08002B2CF9AE}" pid="4" name="TaxKeyword">
    <vt:lpwstr/>
  </property>
  <property fmtid="{D5CDD505-2E9C-101B-9397-08002B2CF9AE}" pid="5" name="MetadataThema">
    <vt:lpwstr>312;#VLM-intranet|a8f49663-4e45-44ba-b39b-605ac4cb7680</vt:lpwstr>
  </property>
  <property fmtid="{D5CDD505-2E9C-101B-9397-08002B2CF9AE}" pid="6" name="MetadataProject">
    <vt:lpwstr/>
  </property>
  <property fmtid="{D5CDD505-2E9C-101B-9397-08002B2CF9AE}" pid="7" name="URL">
    <vt:lpwstr/>
  </property>
  <property fmtid="{D5CDD505-2E9C-101B-9397-08002B2CF9AE}" pid="8" name="DocumentSetDescription">
    <vt:lpwstr/>
  </property>
  <property fmtid="{D5CDD505-2E9C-101B-9397-08002B2CF9AE}" pid="9" name="wic_System_Copyright">
    <vt:lpwstr/>
  </property>
</Properties>
</file>