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181">
          <p15:clr>
            <a:srgbClr val="A4A3A4"/>
          </p15:clr>
        </p15:guide>
      </p15:sldGuideLst>
    </p:ext>
    <p:ext uri="{2D200454-40CA-4A62-9FC3-DE9A4176ACB9}">
      <p15:notesGuideLst>
        <p15:guide id="1" orient="horz" pos="216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14" roundtripDataSignature="AMtx7mh0ErjS5490EflVe41Xr+Y2dANM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81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769423" y="8495474"/>
            <a:ext cx="1367902" cy="41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nl-B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;n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00785" y="8526428"/>
            <a:ext cx="1571415" cy="198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n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8420237"/>
            <a:ext cx="988064" cy="49183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4f3e8c3ff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nl-BE" sz="1800">
                <a:latin typeface="Calibri"/>
                <a:ea typeface="Calibri"/>
                <a:cs typeface="Calibri"/>
                <a:sym typeface="Calibri"/>
              </a:rPr>
              <a:t>Aanleiding voor concrete initiatieven vanuit onze Provincie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nl-BE" sz="1800">
                <a:latin typeface="Calibri"/>
                <a:ea typeface="Calibri"/>
                <a:cs typeface="Calibri"/>
                <a:sym typeface="Calibri"/>
              </a:rPr>
              <a:t>juni 2015 in de pers 'Hippe bedrijven gaan de boer op’, nav doctoraat van Anna Verhoeve rond de inname van landbouwgebouwen en landbouwgrond door niet-agrarische economische activiteiten.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nl-BE" sz="1800">
                <a:latin typeface="Calibri"/>
                <a:ea typeface="Calibri"/>
                <a:cs typeface="Calibri"/>
                <a:sym typeface="Calibri"/>
              </a:rPr>
              <a:t>januari 2016 lezing 'Hergebruik hoeves, een uitdaging' door Anna Verhoeve, georganiseerd door Provinciale Kwaliteitskamer (omgevingskwaliteit van pdpo projecten).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nl-BE" sz="1200">
                <a:latin typeface="Arial"/>
                <a:ea typeface="Arial"/>
                <a:cs typeface="Arial"/>
                <a:sym typeface="Arial"/>
              </a:rPr>
              <a:t>Opstart PDPO project 2016-2020 door Provincie en partners ambities: bewustmaking problematiek, concreter maken voor Oost-Vlaanderen, gemeenten betrekken en ondersteunen, inspireren,  communicatie (informeren, vorming, sensibiliseren)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nl-BE" sz="1800">
                <a:latin typeface="Calibri"/>
                <a:ea typeface="Calibri"/>
                <a:cs typeface="Calibri"/>
                <a:sym typeface="Calibri"/>
              </a:rPr>
              <a:t>(Ruimte Vlaanderen in 2016 onderzoek naar de bruikbaarheid van het instrument "contract-convenantbenadering“)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nl-BE" sz="1800">
                <a:latin typeface="Calibri"/>
                <a:ea typeface="Calibri"/>
                <a:cs typeface="Calibri"/>
                <a:sym typeface="Calibri"/>
              </a:rPr>
              <a:t>Eigen werking: analyse Vlaamse Ardennen, traject met gemeenten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nl-BE" sz="1800">
                <a:latin typeface="Calibri"/>
                <a:ea typeface="Calibri"/>
                <a:cs typeface="Calibri"/>
                <a:sym typeface="Calibri"/>
              </a:rPr>
              <a:t>	landbouwanalyse, doelstellingen, afwegingskader voor vergunningsaanvragen verfijnd: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nl-BE" sz="1800">
                <a:latin typeface="Calibri"/>
                <a:ea typeface="Calibri"/>
                <a:cs typeface="Calibri"/>
                <a:sym typeface="Calibri"/>
              </a:rPr>
              <a:t>Nu: </a:t>
            </a:r>
            <a:r>
              <a:rPr lang="nl-BE" sz="1800">
                <a:solidFill>
                  <a:schemeClr val="accent2"/>
                </a:solidFill>
              </a:rPr>
              <a:t>Implementeren van afwegingskader</a:t>
            </a:r>
            <a:br>
              <a:rPr lang="nl-BE" sz="1800">
                <a:solidFill>
                  <a:schemeClr val="accent2"/>
                </a:solidFill>
              </a:rPr>
            </a:br>
            <a:r>
              <a:rPr lang="nl-BE" sz="1800">
                <a:solidFill>
                  <a:schemeClr val="accent2"/>
                </a:solidFill>
              </a:rPr>
              <a:t>hergebruik hoeves in beleidsplannen en vergunningsadviezen gemeenten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24f3e8c3ff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4f3e8c3ff3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BE" sz="1200">
                <a:solidFill>
                  <a:schemeClr val="dk1"/>
                </a:solidFill>
              </a:rPr>
              <a:t>PDPO project 2023-2025: gebiedsvisie vertalen naar gemeentelijk niveau</a:t>
            </a:r>
            <a:endParaRPr/>
          </a:p>
        </p:txBody>
      </p:sp>
      <p:sp>
        <p:nvSpPr>
          <p:cNvPr id="201" name="Google Shape;201;g24f3e8c3ff3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nl-BE" sz="1200">
                <a:latin typeface="Arial"/>
                <a:ea typeface="Arial"/>
                <a:cs typeface="Arial"/>
                <a:sym typeface="Arial"/>
              </a:rPr>
              <a:t>PDPO</a:t>
            </a:r>
            <a:br>
              <a:rPr lang="nl-BE" sz="1200">
                <a:latin typeface="Arial"/>
                <a:ea typeface="Arial"/>
                <a:cs typeface="Arial"/>
                <a:sym typeface="Arial"/>
              </a:rPr>
            </a:br>
            <a:r>
              <a:rPr lang="nl-BE" sz="1200">
                <a:latin typeface="Arial"/>
                <a:ea typeface="Arial"/>
                <a:cs typeface="Arial"/>
                <a:sym typeface="Arial"/>
              </a:rPr>
              <a:t>Inventariseerde boerderijen in Oost-Vlaanderen die de voorbije jaren hun agrarische activiteit verloren.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nl-BE" sz="1200">
                <a:latin typeface="Arial"/>
                <a:ea typeface="Arial"/>
                <a:cs typeface="Arial"/>
                <a:sym typeface="Arial"/>
              </a:rPr>
              <a:t>Ging na welke functie de boerderijen vandaag hebben.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nl-BE" sz="1200">
                <a:latin typeface="Arial"/>
                <a:ea typeface="Arial"/>
                <a:cs typeface="Arial"/>
                <a:sym typeface="Arial"/>
              </a:rPr>
              <a:t>Onderzocht de behoeften voor hergebruik van de vrijgekomen boerderijen.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nl-BE" sz="1200">
                <a:latin typeface="Arial"/>
                <a:ea typeface="Arial"/>
                <a:cs typeface="Arial"/>
                <a:sym typeface="Arial"/>
              </a:rPr>
              <a:t>Onderzocht 7 cases voor een optimale herbestemming. Beslisboom 1</a:t>
            </a:r>
            <a:r>
              <a:rPr baseline="30000" lang="nl-BE" sz="1200">
                <a:latin typeface="Arial"/>
                <a:ea typeface="Arial"/>
                <a:cs typeface="Arial"/>
                <a:sym typeface="Arial"/>
              </a:rPr>
              <a:t>ste</a:t>
            </a:r>
            <a:r>
              <a:rPr lang="nl-BE" sz="1200">
                <a:latin typeface="Arial"/>
                <a:ea typeface="Arial"/>
                <a:cs typeface="Arial"/>
                <a:sym typeface="Arial"/>
              </a:rPr>
              <a:t> versie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nl-BE" sz="1200">
                <a:latin typeface="Arial"/>
                <a:ea typeface="Arial"/>
                <a:cs typeface="Arial"/>
                <a:sym typeface="Arial"/>
              </a:rPr>
              <a:t>Ontwikkelde communicatietools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4f3e8c3ff3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BE"/>
              <a:t>+ onderwerp opgenomen in beleidsplan Ruimte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BE"/>
              <a:t>Leerstellingen vb. elke herontwikkeling dienst rekening te houden met hoeve-erfgoed of de landchapskenm typisch voor vl ARdennen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BE"/>
              <a:t>Wat zouden we anders doen?  </a:t>
            </a:r>
            <a:endParaRPr/>
          </a:p>
        </p:txBody>
      </p:sp>
      <p:sp>
        <p:nvSpPr>
          <p:cNvPr id="224" name="Google Shape;224;g24f3e8c3ff3_0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4f3e8c3ff3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g24f3e8c3ff3_0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4f3e8c3ff3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BE"/>
              <a:t>Subvraag bij 1</a:t>
            </a:r>
            <a:r>
              <a:rPr baseline="30000" lang="nl-BE"/>
              <a:t>ste</a:t>
            </a:r>
            <a:r>
              <a:rPr lang="nl-BE"/>
              <a:t> vraag: Hoe ver kan je gaan bij het opleggen van lasten en voorwaarden in agrarisch gebied?</a:t>
            </a:r>
            <a:endParaRPr/>
          </a:p>
        </p:txBody>
      </p:sp>
      <p:sp>
        <p:nvSpPr>
          <p:cNvPr id="243" name="Google Shape;243;g24f3e8c3ff3_0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20.png"/><Relationship Id="rId6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13.png"/><Relationship Id="rId6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43.png"/><Relationship Id="rId6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22.png"/><Relationship Id="rId6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28.png"/><Relationship Id="rId6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29.png"/><Relationship Id="rId6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30.png"/><Relationship Id="rId6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P sjabloon presentatie">
  <p:cSld name="1_ORP sjabloon presentati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/>
          <p:nvPr>
            <p:ph idx="2" type="pic"/>
          </p:nvPr>
        </p:nvSpPr>
        <p:spPr>
          <a:xfrm>
            <a:off x="221381" y="193163"/>
            <a:ext cx="8701200" cy="475710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35"/>
          <p:cNvSpPr/>
          <p:nvPr/>
        </p:nvSpPr>
        <p:spPr>
          <a:xfrm rot="5400000">
            <a:off x="58663" y="615674"/>
            <a:ext cx="4535475" cy="3905252"/>
          </a:xfrm>
          <a:prstGeom prst="flowChartManualInput">
            <a:avLst/>
          </a:prstGeom>
          <a:solidFill>
            <a:schemeClr val="lt1">
              <a:alpha val="7372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5"/>
          <p:cNvSpPr txBox="1"/>
          <p:nvPr>
            <p:ph type="title"/>
          </p:nvPr>
        </p:nvSpPr>
        <p:spPr>
          <a:xfrm>
            <a:off x="628631" y="2961991"/>
            <a:ext cx="78867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- opsomming">
  <p:cSld name="Overzicht programma'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2" type="sldNum"/>
          </p:nvPr>
        </p:nvSpPr>
        <p:spPr>
          <a:xfrm>
            <a:off x="7282900" y="4824413"/>
            <a:ext cx="151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pic>
        <p:nvPicPr>
          <p:cNvPr id="77" name="Google Shape;77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945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0802" y="4723538"/>
            <a:ext cx="1178562" cy="14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782" y="4643895"/>
            <a:ext cx="741048" cy="36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6453" y="4680674"/>
            <a:ext cx="812649" cy="316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- opsomming">
  <p:cSld name="Programma Proeftuinen Drogt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39"/>
          <p:cNvSpPr txBox="1"/>
          <p:nvPr>
            <p:ph idx="12" type="sldNum"/>
          </p:nvPr>
        </p:nvSpPr>
        <p:spPr>
          <a:xfrm>
            <a:off x="7282900" y="4824413"/>
            <a:ext cx="151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pic>
        <p:nvPicPr>
          <p:cNvPr id="85" name="Google Shape;85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945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0802" y="4723538"/>
            <a:ext cx="1178562" cy="14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782" y="4643895"/>
            <a:ext cx="741048" cy="36887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9"/>
          <p:cNvSpPr/>
          <p:nvPr/>
        </p:nvSpPr>
        <p:spPr>
          <a:xfrm>
            <a:off x="554782" y="957188"/>
            <a:ext cx="8239200" cy="3675300"/>
          </a:xfrm>
          <a:prstGeom prst="rect">
            <a:avLst/>
          </a:prstGeom>
          <a:noFill/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92259" y="1037991"/>
            <a:ext cx="583247" cy="210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96453" y="4680674"/>
            <a:ext cx="812649" cy="316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- opsomming">
  <p:cSld name="Programma - Vlaanderen Breekt ui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40"/>
          <p:cNvSpPr txBox="1"/>
          <p:nvPr>
            <p:ph idx="12" type="sldNum"/>
          </p:nvPr>
        </p:nvSpPr>
        <p:spPr>
          <a:xfrm>
            <a:off x="7282900" y="4824413"/>
            <a:ext cx="151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pic>
        <p:nvPicPr>
          <p:cNvPr id="95" name="Google Shape;95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945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0802" y="4723538"/>
            <a:ext cx="1178562" cy="14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782" y="4643895"/>
            <a:ext cx="741048" cy="36887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40"/>
          <p:cNvSpPr/>
          <p:nvPr/>
        </p:nvSpPr>
        <p:spPr>
          <a:xfrm>
            <a:off x="554782" y="957188"/>
            <a:ext cx="8239200" cy="3675300"/>
          </a:xfrm>
          <a:prstGeom prst="rect">
            <a:avLst/>
          </a:prstGeom>
          <a:noFill/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72059" y="1032631"/>
            <a:ext cx="586963" cy="221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96453" y="4680674"/>
            <a:ext cx="812649" cy="316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- opsomming">
  <p:cSld name="1_Tekst - opsomming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4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41"/>
          <p:cNvSpPr txBox="1"/>
          <p:nvPr>
            <p:ph idx="12" type="sldNum"/>
          </p:nvPr>
        </p:nvSpPr>
        <p:spPr>
          <a:xfrm>
            <a:off x="7282900" y="4824413"/>
            <a:ext cx="151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pic>
        <p:nvPicPr>
          <p:cNvPr id="105" name="Google Shape;105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945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0802" y="4723538"/>
            <a:ext cx="1178562" cy="14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782" y="4643895"/>
            <a:ext cx="741048" cy="36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43112" y="1033077"/>
            <a:ext cx="395107" cy="33581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1"/>
          <p:cNvSpPr/>
          <p:nvPr/>
        </p:nvSpPr>
        <p:spPr>
          <a:xfrm>
            <a:off x="554782" y="957188"/>
            <a:ext cx="8239200" cy="3675300"/>
          </a:xfrm>
          <a:prstGeom prst="rect">
            <a:avLst/>
          </a:prstGeom>
          <a:noFill/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96453" y="4680674"/>
            <a:ext cx="812649" cy="316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- opsomming">
  <p:cSld name="1_Tekst - opsomming 2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42"/>
          <p:cNvSpPr txBox="1"/>
          <p:nvPr>
            <p:ph idx="12" type="sldNum"/>
          </p:nvPr>
        </p:nvSpPr>
        <p:spPr>
          <a:xfrm>
            <a:off x="7282900" y="4824413"/>
            <a:ext cx="151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pic>
        <p:nvPicPr>
          <p:cNvPr id="115" name="Google Shape;115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945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0802" y="4723538"/>
            <a:ext cx="1178562" cy="14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782" y="4643895"/>
            <a:ext cx="741048" cy="36887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2"/>
          <p:cNvSpPr/>
          <p:nvPr/>
        </p:nvSpPr>
        <p:spPr>
          <a:xfrm>
            <a:off x="554782" y="957188"/>
            <a:ext cx="8239200" cy="3675300"/>
          </a:xfrm>
          <a:prstGeom prst="rect">
            <a:avLst/>
          </a:prstGeom>
          <a:noFill/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47888" y="1049752"/>
            <a:ext cx="409967" cy="24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96453" y="4680674"/>
            <a:ext cx="812649" cy="316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- opsomming">
  <p:cSld name="1_Tekst - opsomming 3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4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43"/>
          <p:cNvSpPr txBox="1"/>
          <p:nvPr>
            <p:ph idx="12" type="sldNum"/>
          </p:nvPr>
        </p:nvSpPr>
        <p:spPr>
          <a:xfrm>
            <a:off x="7282900" y="4824413"/>
            <a:ext cx="151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pic>
        <p:nvPicPr>
          <p:cNvPr id="125" name="Google Shape;12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945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0802" y="4723538"/>
            <a:ext cx="1178562" cy="14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782" y="4643895"/>
            <a:ext cx="741048" cy="36887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3"/>
          <p:cNvSpPr/>
          <p:nvPr/>
        </p:nvSpPr>
        <p:spPr>
          <a:xfrm>
            <a:off x="554782" y="957188"/>
            <a:ext cx="8239200" cy="3675300"/>
          </a:xfrm>
          <a:prstGeom prst="rect">
            <a:avLst/>
          </a:prstGeom>
          <a:noFill/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67220" y="1043594"/>
            <a:ext cx="688548" cy="243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96453" y="4680674"/>
            <a:ext cx="812649" cy="316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- opsomming">
  <p:cSld name="1_Tekst - opsomming 4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4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44"/>
          <p:cNvSpPr txBox="1"/>
          <p:nvPr>
            <p:ph idx="12" type="sldNum"/>
          </p:nvPr>
        </p:nvSpPr>
        <p:spPr>
          <a:xfrm>
            <a:off x="7282900" y="4824413"/>
            <a:ext cx="151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pic>
        <p:nvPicPr>
          <p:cNvPr id="135" name="Google Shape;135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945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0802" y="4723538"/>
            <a:ext cx="1178562" cy="14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782" y="4643895"/>
            <a:ext cx="741048" cy="36887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4"/>
          <p:cNvSpPr/>
          <p:nvPr/>
        </p:nvSpPr>
        <p:spPr>
          <a:xfrm>
            <a:off x="554782" y="957188"/>
            <a:ext cx="8239200" cy="3675300"/>
          </a:xfrm>
          <a:prstGeom prst="rect">
            <a:avLst/>
          </a:prstGeom>
          <a:noFill/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9935" y="1057505"/>
            <a:ext cx="492850" cy="358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96453" y="4680674"/>
            <a:ext cx="812649" cy="316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- opsomming">
  <p:cSld name="1_Tekst - opsomming 5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4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45"/>
          <p:cNvSpPr txBox="1"/>
          <p:nvPr>
            <p:ph idx="12" type="sldNum"/>
          </p:nvPr>
        </p:nvSpPr>
        <p:spPr>
          <a:xfrm>
            <a:off x="7282900" y="4824413"/>
            <a:ext cx="151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pic>
        <p:nvPicPr>
          <p:cNvPr id="145" name="Google Shape;145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945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0802" y="4723538"/>
            <a:ext cx="1178562" cy="14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782" y="4643895"/>
            <a:ext cx="741048" cy="36887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45"/>
          <p:cNvSpPr/>
          <p:nvPr/>
        </p:nvSpPr>
        <p:spPr>
          <a:xfrm>
            <a:off x="554782" y="957188"/>
            <a:ext cx="8239200" cy="3675300"/>
          </a:xfrm>
          <a:prstGeom prst="rect">
            <a:avLst/>
          </a:prstGeom>
          <a:noFill/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81859" y="1056850"/>
            <a:ext cx="752571" cy="241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96453" y="4680674"/>
            <a:ext cx="812649" cy="316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- opsomming">
  <p:cSld name="1_Tekst - opsomming 6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4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46"/>
          <p:cNvSpPr txBox="1"/>
          <p:nvPr>
            <p:ph idx="12" type="sldNum"/>
          </p:nvPr>
        </p:nvSpPr>
        <p:spPr>
          <a:xfrm>
            <a:off x="7282900" y="4824413"/>
            <a:ext cx="151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pic>
        <p:nvPicPr>
          <p:cNvPr id="155" name="Google Shape;155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945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0802" y="4723538"/>
            <a:ext cx="1178562" cy="14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782" y="4643895"/>
            <a:ext cx="741048" cy="36887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6"/>
          <p:cNvSpPr/>
          <p:nvPr/>
        </p:nvSpPr>
        <p:spPr>
          <a:xfrm>
            <a:off x="554782" y="957188"/>
            <a:ext cx="8239200" cy="3675300"/>
          </a:xfrm>
          <a:prstGeom prst="rect">
            <a:avLst/>
          </a:prstGeom>
          <a:noFill/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6810" y="1043516"/>
            <a:ext cx="804307" cy="306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96453" y="4680674"/>
            <a:ext cx="812649" cy="316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ussenschot">
  <p:cSld name="1_Tussenschot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419" y="193162"/>
            <a:ext cx="8710826" cy="4757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Google Shape;163;p48"/>
          <p:cNvGrpSpPr/>
          <p:nvPr/>
        </p:nvGrpSpPr>
        <p:grpSpPr>
          <a:xfrm>
            <a:off x="375539" y="2358777"/>
            <a:ext cx="8392857" cy="2456179"/>
            <a:chOff x="287973" y="3841875"/>
            <a:chExt cx="8856027" cy="3456000"/>
          </a:xfrm>
        </p:grpSpPr>
        <p:sp>
          <p:nvSpPr>
            <p:cNvPr id="164" name="Google Shape;164;p48"/>
            <p:cNvSpPr/>
            <p:nvPr/>
          </p:nvSpPr>
          <p:spPr>
            <a:xfrm>
              <a:off x="287973" y="4705875"/>
              <a:ext cx="8856000" cy="2592000"/>
            </a:xfrm>
            <a:prstGeom prst="rect">
              <a:avLst/>
            </a:prstGeom>
            <a:solidFill>
              <a:schemeClr val="lt1">
                <a:alpha val="7372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r>
                <a:t/>
              </a:r>
              <a:endParaRPr b="0" i="0" sz="1404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48"/>
            <p:cNvSpPr/>
            <p:nvPr/>
          </p:nvSpPr>
          <p:spPr>
            <a:xfrm flipH="1">
              <a:off x="288000" y="3841875"/>
              <a:ext cx="8856000" cy="864000"/>
            </a:xfrm>
            <a:prstGeom prst="rtTriangle">
              <a:avLst/>
            </a:prstGeom>
            <a:solidFill>
              <a:schemeClr val="lt1">
                <a:alpha val="7372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r>
                <a:t/>
              </a:r>
              <a:endParaRPr b="0" i="0" sz="1404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48"/>
          <p:cNvSpPr txBox="1"/>
          <p:nvPr>
            <p:ph type="title"/>
          </p:nvPr>
        </p:nvSpPr>
        <p:spPr>
          <a:xfrm>
            <a:off x="628631" y="3729434"/>
            <a:ext cx="78867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- opsomming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2" type="sldNum"/>
          </p:nvPr>
        </p:nvSpPr>
        <p:spPr>
          <a:xfrm>
            <a:off x="7282900" y="4824413"/>
            <a:ext cx="151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pic>
        <p:nvPicPr>
          <p:cNvPr id="23" name="Google Shape;2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945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0802" y="4723538"/>
            <a:ext cx="1178562" cy="14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782" y="4643895"/>
            <a:ext cx="741048" cy="36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6453" y="4680674"/>
            <a:ext cx="812649" cy="316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- opsomming">
  <p:cSld name="1_Tekst - opsomming 7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4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49"/>
          <p:cNvSpPr txBox="1"/>
          <p:nvPr>
            <p:ph idx="12" type="sldNum"/>
          </p:nvPr>
        </p:nvSpPr>
        <p:spPr>
          <a:xfrm>
            <a:off x="7282900" y="4824413"/>
            <a:ext cx="151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pic>
        <p:nvPicPr>
          <p:cNvPr id="171" name="Google Shape;171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945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0802" y="4723538"/>
            <a:ext cx="1178562" cy="14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782" y="4643895"/>
            <a:ext cx="741048" cy="36887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49"/>
          <p:cNvSpPr/>
          <p:nvPr/>
        </p:nvSpPr>
        <p:spPr>
          <a:xfrm>
            <a:off x="554782" y="957188"/>
            <a:ext cx="8239200" cy="3675300"/>
          </a:xfrm>
          <a:prstGeom prst="rect">
            <a:avLst/>
          </a:prstGeom>
          <a:noFill/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47888" y="1054871"/>
            <a:ext cx="409968" cy="23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96453" y="4680674"/>
            <a:ext cx="812649" cy="316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P sjabloon presentatie">
  <p:cSld name="1_ORP sjabloon presentatie 3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419" y="193162"/>
            <a:ext cx="8710826" cy="47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7"/>
          <p:cNvSpPr/>
          <p:nvPr/>
        </p:nvSpPr>
        <p:spPr>
          <a:xfrm rot="5400000">
            <a:off x="58663" y="615674"/>
            <a:ext cx="4535475" cy="3905252"/>
          </a:xfrm>
          <a:prstGeom prst="flowChartManualInput">
            <a:avLst/>
          </a:prstGeom>
          <a:solidFill>
            <a:schemeClr val="lt1">
              <a:alpha val="7372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7"/>
          <p:cNvSpPr txBox="1"/>
          <p:nvPr>
            <p:ph type="title"/>
          </p:nvPr>
        </p:nvSpPr>
        <p:spPr>
          <a:xfrm>
            <a:off x="628631" y="2961991"/>
            <a:ext cx="78867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P sjabloon presentatie">
  <p:cSld name="1_ORP sjabloon presentatie 2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6"/>
          <p:cNvSpPr/>
          <p:nvPr/>
        </p:nvSpPr>
        <p:spPr>
          <a:xfrm>
            <a:off x="211755" y="193162"/>
            <a:ext cx="8710800" cy="475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6"/>
          <p:cNvSpPr/>
          <p:nvPr/>
        </p:nvSpPr>
        <p:spPr>
          <a:xfrm rot="5400000">
            <a:off x="58663" y="615674"/>
            <a:ext cx="4535475" cy="3905252"/>
          </a:xfrm>
          <a:prstGeom prst="flowChartManualInput">
            <a:avLst/>
          </a:prstGeom>
          <a:solidFill>
            <a:schemeClr val="lt1">
              <a:alpha val="7372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6"/>
          <p:cNvSpPr txBox="1"/>
          <p:nvPr>
            <p:ph type="title"/>
          </p:nvPr>
        </p:nvSpPr>
        <p:spPr>
          <a:xfrm>
            <a:off x="628631" y="2961991"/>
            <a:ext cx="78867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ussenschot">
  <p:cSld name="1_Tussenscho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373" y="172015"/>
            <a:ext cx="8701203" cy="47629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Google Shape;37;p37"/>
          <p:cNvGrpSpPr/>
          <p:nvPr/>
        </p:nvGrpSpPr>
        <p:grpSpPr>
          <a:xfrm>
            <a:off x="375539" y="2358777"/>
            <a:ext cx="8392857" cy="2456179"/>
            <a:chOff x="287973" y="3841875"/>
            <a:chExt cx="8856027" cy="3456000"/>
          </a:xfrm>
        </p:grpSpPr>
        <p:sp>
          <p:nvSpPr>
            <p:cNvPr id="38" name="Google Shape;38;p37"/>
            <p:cNvSpPr/>
            <p:nvPr/>
          </p:nvSpPr>
          <p:spPr>
            <a:xfrm>
              <a:off x="287973" y="4705875"/>
              <a:ext cx="8856000" cy="2592000"/>
            </a:xfrm>
            <a:prstGeom prst="rect">
              <a:avLst/>
            </a:prstGeom>
            <a:solidFill>
              <a:schemeClr val="lt1">
                <a:alpha val="7372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r>
                <a:t/>
              </a:r>
              <a:endParaRPr b="0" i="0" sz="1404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37"/>
            <p:cNvSpPr/>
            <p:nvPr/>
          </p:nvSpPr>
          <p:spPr>
            <a:xfrm flipH="1">
              <a:off x="288000" y="3841875"/>
              <a:ext cx="8856000" cy="864000"/>
            </a:xfrm>
            <a:prstGeom prst="rtTriangle">
              <a:avLst/>
            </a:prstGeom>
            <a:solidFill>
              <a:schemeClr val="lt1">
                <a:alpha val="7372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r>
                <a:t/>
              </a:r>
              <a:endParaRPr b="0" i="0" sz="1404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Google Shape;40;p37"/>
          <p:cNvSpPr txBox="1"/>
          <p:nvPr>
            <p:ph type="title"/>
          </p:nvPr>
        </p:nvSpPr>
        <p:spPr>
          <a:xfrm>
            <a:off x="628631" y="3729434"/>
            <a:ext cx="78867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/ afbeelding" type="picTx">
  <p:cSld name="PICTURE_WITH_CAPTIO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/>
          <p:nvPr>
            <p:ph idx="2" type="pic"/>
          </p:nvPr>
        </p:nvSpPr>
        <p:spPr>
          <a:xfrm>
            <a:off x="4533150" y="1357942"/>
            <a:ext cx="4183200" cy="32421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7282900" y="4824413"/>
            <a:ext cx="151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sp>
        <p:nvSpPr>
          <p:cNvPr id="44" name="Google Shape;44;p1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18"/>
          <p:cNvSpPr txBox="1"/>
          <p:nvPr>
            <p:ph idx="1" type="body"/>
          </p:nvPr>
        </p:nvSpPr>
        <p:spPr>
          <a:xfrm>
            <a:off x="628650" y="1369219"/>
            <a:ext cx="39045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6" name="Google Shape;4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945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0802" y="4723538"/>
            <a:ext cx="1178562" cy="14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782" y="4643895"/>
            <a:ext cx="741048" cy="36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6453" y="4680674"/>
            <a:ext cx="812649" cy="316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- 2 kolommen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" type="body"/>
          </p:nvPr>
        </p:nvSpPr>
        <p:spPr>
          <a:xfrm>
            <a:off x="628650" y="1369219"/>
            <a:ext cx="38673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2" type="body"/>
          </p:nvPr>
        </p:nvSpPr>
        <p:spPr>
          <a:xfrm>
            <a:off x="4648200" y="1369219"/>
            <a:ext cx="38673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34"/>
          <p:cNvSpPr txBox="1"/>
          <p:nvPr>
            <p:ph idx="12" type="sldNum"/>
          </p:nvPr>
        </p:nvSpPr>
        <p:spPr>
          <a:xfrm>
            <a:off x="7282900" y="4824413"/>
            <a:ext cx="151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pic>
        <p:nvPicPr>
          <p:cNvPr id="55" name="Google Shape;55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945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0802" y="4723538"/>
            <a:ext cx="1178562" cy="14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782" y="4643895"/>
            <a:ext cx="741048" cy="36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6453" y="4680674"/>
            <a:ext cx="812649" cy="316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">
  <p:cSld name="PICTURE_WITH_CAPTION_TEXT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a7c2bca419_0_35"/>
          <p:cNvSpPr/>
          <p:nvPr>
            <p:ph idx="2" type="pic"/>
          </p:nvPr>
        </p:nvSpPr>
        <p:spPr>
          <a:xfrm>
            <a:off x="421350" y="1268119"/>
            <a:ext cx="8301300" cy="32421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g1a7c2bca419_0_35"/>
          <p:cNvSpPr txBox="1"/>
          <p:nvPr>
            <p:ph idx="12" type="sldNum"/>
          </p:nvPr>
        </p:nvSpPr>
        <p:spPr>
          <a:xfrm>
            <a:off x="7282900" y="4824413"/>
            <a:ext cx="151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sp>
        <p:nvSpPr>
          <p:cNvPr id="62" name="Google Shape;62;g1a7c2bca419_0_3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" name="Google Shape;63;g1a7c2bca419_0_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945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1a7c2bca419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0802" y="4723538"/>
            <a:ext cx="1178562" cy="14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g1a7c2bca419_0_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782" y="4643895"/>
            <a:ext cx="741048" cy="36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1a7c2bca419_0_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6453" y="4680674"/>
            <a:ext cx="812649" cy="316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ussenschot" type="secHead">
  <p:cSld name="SECTION_HEADER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3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3"/>
          <p:cNvSpPr txBox="1"/>
          <p:nvPr>
            <p:ph idx="12" type="sldNum"/>
          </p:nvPr>
        </p:nvSpPr>
        <p:spPr>
          <a:xfrm>
            <a:off x="7282900" y="4824413"/>
            <a:ext cx="151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pic>
        <p:nvPicPr>
          <p:cNvPr id="70" name="Google Shape;7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945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0802" y="4723538"/>
            <a:ext cx="1178562" cy="14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782" y="4643895"/>
            <a:ext cx="741048" cy="36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6453" y="4680674"/>
            <a:ext cx="812649" cy="316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7282900" y="4824413"/>
            <a:ext cx="151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23.png"/><Relationship Id="rId5" Type="http://schemas.openxmlformats.org/officeDocument/2006/relationships/image" Target="../media/image33.png"/><Relationship Id="rId6" Type="http://schemas.openxmlformats.org/officeDocument/2006/relationships/image" Target="../media/image35.jpg"/><Relationship Id="rId7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0.png"/><Relationship Id="rId4" Type="http://schemas.openxmlformats.org/officeDocument/2006/relationships/image" Target="../media/image36.jpg"/><Relationship Id="rId5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Relationship Id="rId5" Type="http://schemas.openxmlformats.org/officeDocument/2006/relationships/image" Target="../media/image3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jpg"/><Relationship Id="rId4" Type="http://schemas.openxmlformats.org/officeDocument/2006/relationships/image" Target="../media/image41.png"/><Relationship Id="rId5" Type="http://schemas.openxmlformats.org/officeDocument/2006/relationships/image" Target="../media/image44.png"/><Relationship Id="rId6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jpg"/><Relationship Id="rId4" Type="http://schemas.openxmlformats.org/officeDocument/2006/relationships/image" Target="../media/image42.png"/><Relationship Id="rId5" Type="http://schemas.openxmlformats.org/officeDocument/2006/relationships/image" Target="../media/image26.png"/><Relationship Id="rId6" Type="http://schemas.openxmlformats.org/officeDocument/2006/relationships/image" Target="../media/image39.png"/><Relationship Id="rId7" Type="http://schemas.openxmlformats.org/officeDocument/2006/relationships/image" Target="../media/image4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23.png"/><Relationship Id="rId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"/>
          <p:cNvSpPr/>
          <p:nvPr/>
        </p:nvSpPr>
        <p:spPr>
          <a:xfrm rot="5400000">
            <a:off x="58663" y="615674"/>
            <a:ext cx="4535475" cy="3905252"/>
          </a:xfrm>
          <a:prstGeom prst="flowChartManualInput">
            <a:avLst/>
          </a:prstGeom>
          <a:solidFill>
            <a:schemeClr val="lt1">
              <a:alpha val="7372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0"/>
          <p:cNvSpPr txBox="1"/>
          <p:nvPr>
            <p:ph type="title"/>
          </p:nvPr>
        </p:nvSpPr>
        <p:spPr>
          <a:xfrm>
            <a:off x="628631" y="262564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BE"/>
              <a:t>Instrumenten voor agrarische herontwikkeling in Oost-Vlaanderen</a:t>
            </a:r>
            <a:endParaRPr/>
          </a:p>
        </p:txBody>
      </p:sp>
      <p:pic>
        <p:nvPicPr>
          <p:cNvPr id="183" name="Google Shape;18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285" y="533247"/>
            <a:ext cx="1261002" cy="779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675" y="4170600"/>
            <a:ext cx="1538276" cy="61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93939" y="4262258"/>
            <a:ext cx="1106282" cy="4308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tekst, Lettertype, logo, Graphics&#10;&#10;Automatisch gegenereerde beschrijving" id="186" name="Google Shape;186;p10"/>
          <p:cNvPicPr preferRelativeResize="0"/>
          <p:nvPr>
            <p:ph idx="2" type="pic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61567" y="4318279"/>
            <a:ext cx="2288494" cy="440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72000" y="300562"/>
            <a:ext cx="3291057" cy="2256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4f3e8c3ff3_0_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2400"/>
              <a:t>Aanleiding &amp; ambities</a:t>
            </a:r>
            <a:endParaRPr sz="2400"/>
          </a:p>
        </p:txBody>
      </p:sp>
      <p:sp>
        <p:nvSpPr>
          <p:cNvPr id="193" name="Google Shape;193;g24f3e8c3ff3_0_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2400"/>
          </a:p>
        </p:txBody>
      </p:sp>
      <p:sp>
        <p:nvSpPr>
          <p:cNvPr id="194" name="Google Shape;194;g24f3e8c3ff3_0_0"/>
          <p:cNvSpPr txBox="1"/>
          <p:nvPr/>
        </p:nvSpPr>
        <p:spPr>
          <a:xfrm>
            <a:off x="4004682" y="6436685"/>
            <a:ext cx="5474879" cy="34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633"/>
              <a:buFont typeface="Arial"/>
              <a:buNone/>
            </a:pPr>
            <a:r>
              <a:rPr b="0" i="0" lang="nl-BE" sz="1633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www.oost-vlaanderen.be/hergebruikhoeves</a:t>
            </a:r>
            <a:endParaRPr/>
          </a:p>
        </p:txBody>
      </p:sp>
      <p:pic>
        <p:nvPicPr>
          <p:cNvPr id="195" name="Google Shape;195;g24f3e8c3ff3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590" y="1256994"/>
            <a:ext cx="3326542" cy="227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24f3e8c3ff3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59027" y="603444"/>
            <a:ext cx="3048000" cy="409369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24f3e8c3ff3_0_0"/>
          <p:cNvSpPr txBox="1"/>
          <p:nvPr/>
        </p:nvSpPr>
        <p:spPr>
          <a:xfrm>
            <a:off x="733077" y="3764356"/>
            <a:ext cx="277992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Agrocomplex versterken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Leefbaar &amp; beleefbaar platteland</a:t>
            </a:r>
            <a:endParaRPr/>
          </a:p>
        </p:txBody>
      </p:sp>
      <p:pic>
        <p:nvPicPr>
          <p:cNvPr descr="Afbeelding met tekening&#10;&#10;Automatisch gegenereerde beschrijving" id="198" name="Google Shape;198;g24f3e8c3ff3_0_0">
            <a:hlinkClick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27874" y="3321768"/>
            <a:ext cx="2565991" cy="1052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4f3e8c3ff3_0_4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nl-BE" sz="2400"/>
              <a:t>Partners &amp; betrokkenen</a:t>
            </a:r>
            <a:endParaRPr sz="2400"/>
          </a:p>
        </p:txBody>
      </p:sp>
      <p:sp>
        <p:nvSpPr>
          <p:cNvPr id="204" name="Google Shape;204;g24f3e8c3ff3_0_45"/>
          <p:cNvSpPr txBox="1"/>
          <p:nvPr>
            <p:ph idx="1" type="body"/>
          </p:nvPr>
        </p:nvSpPr>
        <p:spPr>
          <a:xfrm>
            <a:off x="595825" y="1143932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l-BE" sz="1800">
                <a:latin typeface="Arial"/>
                <a:ea typeface="Arial"/>
                <a:cs typeface="Arial"/>
                <a:sym typeface="Arial"/>
              </a:rPr>
              <a:t>PDPO project 2016-2020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g24f3e8c3ff3_0_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0578" y="1429552"/>
            <a:ext cx="5491089" cy="53926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24f3e8c3ff3_0_45"/>
          <p:cNvSpPr txBox="1"/>
          <p:nvPr/>
        </p:nvSpPr>
        <p:spPr>
          <a:xfrm>
            <a:off x="904568" y="1519229"/>
            <a:ext cx="732972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24f3e8c3ff3_0_45"/>
          <p:cNvSpPr txBox="1"/>
          <p:nvPr/>
        </p:nvSpPr>
        <p:spPr>
          <a:xfrm>
            <a:off x="595825" y="2130321"/>
            <a:ext cx="8394187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nl-B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onderzoek &amp; ontwikkeling </a:t>
            </a:r>
            <a:r>
              <a:rPr b="0" i="0" lang="nl-B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ILVO, </a:t>
            </a:r>
            <a:r>
              <a:rPr b="0" i="0" lang="nl-BE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O+OZiegler | Brandenhorst, </a:t>
            </a:r>
            <a:r>
              <a:rPr b="0" i="0" lang="nl-B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Atelier Romain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nl-B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 - diensten Ruimtelijke planning, omgevingsvergunningen, erfgoed, …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nl-B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Extern</a:t>
            </a:r>
            <a:endParaRPr/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nl-B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PDPO project 2023-2025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nl-B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gemeenten, stuurgroep met beroepsorg, Vlaanderen, VVSG, SOLVA</a:t>
            </a:r>
            <a:endParaRPr/>
          </a:p>
        </p:txBody>
      </p:sp>
      <p:pic>
        <p:nvPicPr>
          <p:cNvPr id="208" name="Google Shape;208;g24f3e8c3ff3_0_45"/>
          <p:cNvPicPr preferRelativeResize="0"/>
          <p:nvPr/>
        </p:nvPicPr>
        <p:blipFill rotWithShape="1">
          <a:blip r:embed="rId4">
            <a:alphaModFix/>
          </a:blip>
          <a:srcRect b="-1005" l="0" r="-98" t="0"/>
          <a:stretch/>
        </p:blipFill>
        <p:spPr>
          <a:xfrm>
            <a:off x="6721287" y="3694680"/>
            <a:ext cx="1174506" cy="263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24f3e8c3ff3_0_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10610" y="3009303"/>
            <a:ext cx="1381758" cy="77685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24f3e8c3ff3_0_45"/>
          <p:cNvSpPr txBox="1"/>
          <p:nvPr/>
        </p:nvSpPr>
        <p:spPr>
          <a:xfrm>
            <a:off x="1893733" y="3028838"/>
            <a:ext cx="2639659" cy="594906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33"/>
              <a:buFont typeface="Arial"/>
              <a:buNone/>
            </a:pPr>
            <a:r>
              <a:rPr b="0" i="0" lang="nl-BE" sz="1633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Interprovinciale Werkgroep Hergebruik Hoeves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2081" y="2192144"/>
            <a:ext cx="1085036" cy="288815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nl-BE" sz="2400"/>
              <a:t>R</a:t>
            </a:r>
            <a:r>
              <a:rPr lang="nl-BE" sz="2400">
                <a:latin typeface="Arial"/>
                <a:ea typeface="Arial"/>
                <a:cs typeface="Arial"/>
                <a:sym typeface="Arial"/>
              </a:rPr>
              <a:t>esultaten en realisaties</a:t>
            </a:r>
            <a:endParaRPr sz="2400"/>
          </a:p>
        </p:txBody>
      </p:sp>
      <p:sp>
        <p:nvSpPr>
          <p:cNvPr id="217" name="Google Shape;217;p5"/>
          <p:cNvSpPr txBox="1"/>
          <p:nvPr>
            <p:ph idx="1" type="body"/>
          </p:nvPr>
        </p:nvSpPr>
        <p:spPr>
          <a:xfrm>
            <a:off x="630373" y="1217095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600"/>
              <a:t>Inventarisatie, ontwerpend onderzoek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BE" sz="1600"/>
              <a:t>Communicatietools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600"/>
              <a:t>Analyse en afwegingskader Vlaamse Ardennen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600"/>
              <a:t>Samenwerking &amp; advisering</a:t>
            </a:r>
            <a:endParaRPr/>
          </a:p>
        </p:txBody>
      </p:sp>
      <p:pic>
        <p:nvPicPr>
          <p:cNvPr id="218" name="Google Shape;21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" y="3235854"/>
            <a:ext cx="1955116" cy="128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34427" y="601250"/>
            <a:ext cx="3546243" cy="2644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69434" y="3317853"/>
            <a:ext cx="2032891" cy="1551803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5"/>
          <p:cNvSpPr txBox="1"/>
          <p:nvPr/>
        </p:nvSpPr>
        <p:spPr>
          <a:xfrm>
            <a:off x="6700397" y="3724076"/>
            <a:ext cx="23839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Landbouwkompas Oost-Vl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opmaak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4f3e8c3ff3_0_51"/>
          <p:cNvSpPr txBox="1"/>
          <p:nvPr>
            <p:ph type="title"/>
          </p:nvPr>
        </p:nvSpPr>
        <p:spPr>
          <a:xfrm>
            <a:off x="628650" y="241228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 sz="2400">
                <a:latin typeface="Arial"/>
                <a:ea typeface="Arial"/>
                <a:cs typeface="Arial"/>
                <a:sym typeface="Arial"/>
              </a:rPr>
              <a:t>Waar zijn we trots op? </a:t>
            </a:r>
            <a:br>
              <a:rPr lang="nl-BE" sz="2400">
                <a:latin typeface="Arial"/>
                <a:ea typeface="Arial"/>
                <a:cs typeface="Arial"/>
                <a:sym typeface="Arial"/>
              </a:rPr>
            </a:b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24f3e8c3ff3_0_51"/>
          <p:cNvSpPr txBox="1"/>
          <p:nvPr>
            <p:ph idx="1" type="body"/>
          </p:nvPr>
        </p:nvSpPr>
        <p:spPr>
          <a:xfrm>
            <a:off x="628650" y="981103"/>
            <a:ext cx="466725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nl-BE" sz="1100">
                <a:latin typeface="Arial"/>
                <a:ea typeface="Arial"/>
                <a:cs typeface="Arial"/>
                <a:sym typeface="Arial"/>
              </a:rPr>
              <a:t>Gebiedsgerichte aanpak voor de Vlaamse Ardennen ism gemeenten</a:t>
            </a:r>
            <a:endParaRPr/>
          </a:p>
          <a:p>
            <a:pPr indent="-1016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g24f3e8c3ff3_0_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592" y="1510550"/>
            <a:ext cx="1905802" cy="134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g24f3e8c3ff3_0_51"/>
          <p:cNvGrpSpPr/>
          <p:nvPr/>
        </p:nvGrpSpPr>
        <p:grpSpPr>
          <a:xfrm>
            <a:off x="3493537" y="1323687"/>
            <a:ext cx="2045464" cy="3675668"/>
            <a:chOff x="3735687" y="1442982"/>
            <a:chExt cx="1606456" cy="3508848"/>
          </a:xfrm>
        </p:grpSpPr>
        <p:pic>
          <p:nvPicPr>
            <p:cNvPr id="230" name="Google Shape;230;g24f3e8c3ff3_0_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735687" y="1442982"/>
              <a:ext cx="1606456" cy="21835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g24f3e8c3ff3_0_5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735687" y="3597270"/>
              <a:ext cx="1606456" cy="13545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2" name="Google Shape;232;g24f3e8c3ff3_0_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5962" y="3134710"/>
            <a:ext cx="1998272" cy="1366968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24f3e8c3ff3_0_51"/>
          <p:cNvSpPr txBox="1"/>
          <p:nvPr/>
        </p:nvSpPr>
        <p:spPr>
          <a:xfrm>
            <a:off x="2642589" y="1504889"/>
            <a:ext cx="568079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4" marL="3943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nl-BE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Verfijnd afwegingskader wordt gebruikt bij advisering van concrete vergunningsaanvragen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g24f3e8c3ff3_0_5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93849" y="2441357"/>
            <a:ext cx="2560584" cy="1440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4f3e8c3ff3_0_5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BE" sz="2400"/>
              <a:t>Tips &amp; suggesties </a:t>
            </a:r>
            <a:br>
              <a:rPr lang="nl-BE" sz="2400"/>
            </a:br>
            <a:endParaRPr sz="2400"/>
          </a:p>
        </p:txBody>
      </p:sp>
      <p:sp>
        <p:nvSpPr>
          <p:cNvPr id="240" name="Google Shape;240;g24f3e8c3ff3_0_5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nl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begin met wat je zelf in handen hebt vb. omgevingsvergunningen.</a:t>
            </a:r>
            <a:endParaRPr/>
          </a:p>
          <a:p>
            <a:pPr indent="-27305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nl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gebruik bestaande instrumenten (beslissingsboom, landbouwkompas in ontwikkeling, …) als richtinggevend in concrete dossiers</a:t>
            </a:r>
            <a:endParaRPr/>
          </a:p>
          <a:p>
            <a:pPr indent="-27305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nl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laat je begeleiden oa verbeelding, vormgeving, communicatie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nl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lever maatwerk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nl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draagvlak moet groeien, langdurig contacten onderhouden.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4f3e8c3ff3_0_6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nl-BE" sz="2400"/>
              <a:t> </a:t>
            </a:r>
            <a:endParaRPr sz="2400"/>
          </a:p>
        </p:txBody>
      </p:sp>
      <p:sp>
        <p:nvSpPr>
          <p:cNvPr id="246" name="Google Shape;246;g24f3e8c3ff3_0_63"/>
          <p:cNvSpPr txBox="1"/>
          <p:nvPr>
            <p:ph idx="1" type="body"/>
          </p:nvPr>
        </p:nvSpPr>
        <p:spPr>
          <a:xfrm>
            <a:off x="628650" y="1052227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7305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nl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Hoe omgaan met bestaande wetgeving (zonevreemde basisrechten en functiewijzigingen) ifv agrarisch hergebruik?</a:t>
            </a:r>
            <a:br>
              <a:rPr lang="nl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nl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Welke instrumenten worden best ingezet voor doordacht agrarisch hergebruik?</a:t>
            </a:r>
            <a:br>
              <a:rPr lang="nl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nl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Welke doelgroepen aanspreken?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br>
              <a:rPr lang="nl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Hoe komen tot een gedragen uniform en onderbouwd beleid rond hergebruik hoeves?</a:t>
            </a:r>
            <a:br>
              <a:rPr lang="nl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nl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 is nodig om het proces te versnellen?</a:t>
            </a:r>
            <a:endParaRPr/>
          </a:p>
        </p:txBody>
      </p:sp>
      <p:sp>
        <p:nvSpPr>
          <p:cNvPr id="247" name="Google Shape;247;g24f3e8c3ff3_0_6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BE" sz="2400">
                <a:latin typeface="Arial"/>
                <a:ea typeface="Arial"/>
                <a:cs typeface="Arial"/>
                <a:sym typeface="Arial"/>
              </a:rPr>
              <a:t>Uitdagingen</a:t>
            </a:r>
            <a:r>
              <a:rPr lang="nl-BE" sz="2400"/>
              <a:t> - </a:t>
            </a:r>
            <a:r>
              <a:rPr lang="nl-BE" sz="2400">
                <a:latin typeface="Arial"/>
                <a:ea typeface="Arial"/>
                <a:cs typeface="Arial"/>
                <a:sym typeface="Arial"/>
              </a:rPr>
              <a:t>vraagstukken</a:t>
            </a:r>
            <a:br>
              <a:rPr lang="nl-BE" sz="2400">
                <a:latin typeface="Arial"/>
                <a:ea typeface="Arial"/>
                <a:cs typeface="Arial"/>
                <a:sym typeface="Arial"/>
              </a:rPr>
            </a:b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6"/>
          <p:cNvSpPr txBox="1"/>
          <p:nvPr/>
        </p:nvSpPr>
        <p:spPr>
          <a:xfrm>
            <a:off x="681079" y="2746438"/>
            <a:ext cx="45720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B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Verenigt de expertise &amp; creativiteit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B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van diverse actoren en sectoren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B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Vlaanderen rond open ruimte.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nl-B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nl-B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Meer info vind je op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nl-BE" sz="1200" u="sng" cap="none" strike="noStrike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www.vlaanderen.be/open-ruimte-platform</a:t>
            </a:r>
            <a:br>
              <a:rPr b="0" i="0" lang="nl-BE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285" y="533247"/>
            <a:ext cx="1261002" cy="779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675" y="4170600"/>
            <a:ext cx="1538276" cy="61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93939" y="4262258"/>
            <a:ext cx="1106282" cy="430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RP sjablo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2017-03-08T10:07:50Z</dcterms:created>
  <dc:creator>Siegi Absillis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0x01010030E5F35C9D706B4498414AE7D3513F5C</vt:lpwstr>
  </property>
  <property fmtid="{D5CDD505-2E9C-101B-9397-08002B2CF9AE}" pid="3" name="_dlc_DocIdItemGuid">
    <vt:lpwstr>0f55c9a0-fdea-4306-b04a-26c14cc57ced</vt:lpwstr>
  </property>
  <property fmtid="{D5CDD505-2E9C-101B-9397-08002B2CF9AE}" pid="4" name="TaxKeyword">
    <vt:lpwstr/>
  </property>
  <property fmtid="{D5CDD505-2E9C-101B-9397-08002B2CF9AE}" pid="5" name="TaxCatchAll">
    <vt:lpwstr/>
  </property>
  <property fmtid="{D5CDD505-2E9C-101B-9397-08002B2CF9AE}" pid="6" name="TaxKeywordTaxHTField">
    <vt:lpwstr/>
  </property>
  <property fmtid="{D5CDD505-2E9C-101B-9397-08002B2CF9AE}" pid="7" name="MetadataThema">
    <vt:lpwstr>312;#VLM-intranet|a8f49663-4e45-44ba-b39b-605ac4cb7680</vt:lpwstr>
  </property>
  <property fmtid="{D5CDD505-2E9C-101B-9397-08002B2CF9AE}" pid="8" name="MetadataProject">
    <vt:lpwstr/>
  </property>
  <property fmtid="{D5CDD505-2E9C-101B-9397-08002B2CF9AE}" pid="9" name="URL">
    <vt:lpwstr/>
  </property>
  <property fmtid="{D5CDD505-2E9C-101B-9397-08002B2CF9AE}" pid="10" name="DocumentSetDescription">
    <vt:lpwstr/>
  </property>
  <property fmtid="{D5CDD505-2E9C-101B-9397-08002B2CF9AE}" pid="11" name="wic_System_Copyright">
    <vt:lpwstr/>
  </property>
</Properties>
</file>