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5"/>
    <p:sldMasterId id="2147483686" r:id="rId6"/>
    <p:sldMasterId id="2147483660" r:id="rId7"/>
  </p:sldMasterIdLst>
  <p:notesMasterIdLst>
    <p:notesMasterId r:id="rId34"/>
  </p:notesMasterIdLst>
  <p:handoutMasterIdLst>
    <p:handoutMasterId r:id="rId35"/>
  </p:handoutMasterIdLst>
  <p:sldIdLst>
    <p:sldId id="265" r:id="rId8"/>
    <p:sldId id="424" r:id="rId9"/>
    <p:sldId id="423" r:id="rId10"/>
    <p:sldId id="11856" r:id="rId11"/>
    <p:sldId id="11853" r:id="rId12"/>
    <p:sldId id="11858" r:id="rId13"/>
    <p:sldId id="11857" r:id="rId14"/>
    <p:sldId id="11855" r:id="rId15"/>
    <p:sldId id="11859" r:id="rId16"/>
    <p:sldId id="11031" r:id="rId17"/>
    <p:sldId id="408" r:id="rId18"/>
    <p:sldId id="426" r:id="rId19"/>
    <p:sldId id="433" r:id="rId20"/>
    <p:sldId id="429" r:id="rId21"/>
    <p:sldId id="432" r:id="rId22"/>
    <p:sldId id="430" r:id="rId23"/>
    <p:sldId id="431" r:id="rId24"/>
    <p:sldId id="427" r:id="rId25"/>
    <p:sldId id="11749" r:id="rId26"/>
    <p:sldId id="11846" r:id="rId27"/>
    <p:sldId id="11821" r:id="rId28"/>
    <p:sldId id="11849" r:id="rId29"/>
    <p:sldId id="11848" r:id="rId30"/>
    <p:sldId id="393" r:id="rId31"/>
    <p:sldId id="401" r:id="rId32"/>
    <p:sldId id="409" r:id="rId33"/>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Flanders Art Sans" panose="020B0604020202020204" charset="0"/>
      <p:regular r:id="rId42"/>
      <p:bold r:id="rId43"/>
      <p:italic r:id="rId44"/>
      <p:boldItalic r:id="rId45"/>
    </p:embeddedFont>
    <p:embeddedFont>
      <p:font typeface="FlandersArtSans-Bold" panose="00000800000000000000" pitchFamily="2" charset="0"/>
      <p:bold r:id="rId46"/>
    </p:embeddedFont>
    <p:embeddedFont>
      <p:font typeface="FlandersArtSans-Regular" panose="00000500000000000000" pitchFamily="2" charset="0"/>
      <p:regular r:id="rId4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2F664C-6E53-F5CF-3C60-E02473062D30}" name="Terlien Merel" initials="TM" userId="S::merel.terlien@vlaanderen.be::3148fe1e-d931-45f9-b28a-b3df3569e744" providerId="AD"/>
  <p188:author id="{0AA7255C-E159-FC18-4179-3C6CA0EC399F}" name="Mori Nami" initials="MN" userId="S::nami.mori@vlaanderen.be::1c387019-0481-42f4-8797-f93bbee953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171"/>
    <a:srgbClr val="646464"/>
    <a:srgbClr val="EEEEE7"/>
    <a:srgbClr val="D9D9D9"/>
    <a:srgbClr val="FFEB00"/>
    <a:srgbClr val="CB1F85"/>
    <a:srgbClr val="FFFF00"/>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E8325-E99E-4044-8556-32BE96F72BBB}" v="34" dt="2024-02-26T11:30:36.175"/>
    <p1510:client id="{D0F146B4-344E-CEC0-78DC-4A5394466C3A}" v="4" dt="2024-02-26T10:01:52.074"/>
    <p1510:client id="{D2308A56-BA8F-F80C-BBAD-CC34938EA91A}" v="10" dt="2024-02-27T06:28:30.915"/>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79" d="100"/>
          <a:sy n="79" d="100"/>
        </p:scale>
        <p:origin x="1320" y="48"/>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27-2-2024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27/02/2024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laanderen.be/intern/nieuwe-uitdaging-via-herplaats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Voor we dieper ingaan op wat de voorstellen precies inhouden, wil ik graag even schetsen welke weg het 5 sporen beleid al afgelegd heeft en wat er de komende maanden nog zal gebeuren. </a:t>
            </a:r>
            <a:endParaRPr lang="en-US"/>
          </a:p>
          <a:p>
            <a:endParaRPr lang="nl-BE">
              <a:cs typeface="Calibri"/>
            </a:endParaRPr>
          </a:p>
          <a:p>
            <a:r>
              <a:rPr lang="nl-BE">
                <a:cs typeface="Calibri"/>
              </a:rPr>
              <a:t>Elk voorstel van de Vlaamse Regering legt een traject af voor het definitief beslist is en wordt uitgevoerd. Dat geldt ook voor het 5-sporenbeleid. </a:t>
            </a:r>
            <a:endParaRPr lang="nl-NL">
              <a:cs typeface="Calibri"/>
            </a:endParaRPr>
          </a:p>
          <a:p>
            <a:endParaRPr lang="nl-BE">
              <a:cs typeface="Calibri"/>
            </a:endParaRPr>
          </a:p>
          <a:p>
            <a:r>
              <a:rPr lang="nl-BE">
                <a:cs typeface="Calibri"/>
              </a:rPr>
              <a:t>De Vlaamse Regering keurde zes ontwerpbesluiten goed </a:t>
            </a:r>
            <a:r>
              <a:rPr lang="nl-BE" b="1">
                <a:cs typeface="Calibri"/>
              </a:rPr>
              <a:t>die het </a:t>
            </a:r>
            <a:r>
              <a:rPr lang="nl-BE">
                <a:cs typeface="Calibri"/>
              </a:rPr>
              <a:t>Vlaams Personeelsstatuut wijzigen.</a:t>
            </a:r>
            <a:r>
              <a:rPr lang="nl-BE"/>
              <a:t> Dat was de eerste principiële goedkeuring. </a:t>
            </a:r>
          </a:p>
          <a:p>
            <a:r>
              <a:rPr lang="nl-NL"/>
              <a:t>Nadien startten de formele onderhandelingen, waarbij de voorstellen aangepast werden.  De aangepaste voorstellen kregen op 19/1 een tweede principiële goedkeuring . Nu ligt het dossier bij de Raad van State die advies zal geven over de ontwerpteksten. Ook dat kan aanleiding zijn voor aanpassingen. Tot slot zal de Vlaamse Regering haar definitieve goedkeuring</a:t>
            </a:r>
            <a:r>
              <a:rPr lang="nl-NL" b="1"/>
              <a:t> </a:t>
            </a:r>
            <a:r>
              <a:rPr lang="nl-NL"/>
              <a:t>geven aan de teksten. </a:t>
            </a:r>
            <a:endParaRPr lang="nl-BE">
              <a:cs typeface="Calibri"/>
            </a:endParaRPr>
          </a:p>
          <a:p>
            <a:r>
              <a:rPr lang="nl-BE">
                <a:cs typeface="Calibri"/>
              </a:rPr>
              <a:t>Vandaag herhalen we de belangrijkste principes binnen onze sporen en geven we mee wat werd aangepast </a:t>
            </a:r>
            <a:r>
              <a:rPr lang="nl-BE" err="1">
                <a:cs typeface="Calibri"/>
              </a:rPr>
              <a:t>nav</a:t>
            </a:r>
            <a:r>
              <a:rPr lang="nl-BE">
                <a:cs typeface="Calibri"/>
              </a:rPr>
              <a:t> de onderhandelingen en de tweede principiële goedkeuring. </a:t>
            </a:r>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EA48958C-9DC4-43A3-8070-D1B69AD5B5F1}" type="slidenum">
              <a:rPr lang="nl-BE" smtClean="0"/>
              <a:t>19</a:t>
            </a:fld>
            <a:endParaRPr lang="nl-BE"/>
          </a:p>
        </p:txBody>
      </p:sp>
    </p:spTree>
    <p:extLst>
      <p:ext uri="{BB962C8B-B14F-4D97-AF65-F5344CB8AC3E}">
        <p14:creationId xmlns:p14="http://schemas.microsoft.com/office/powerpoint/2010/main" val="220997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D2BE3-1278-8EE0-F075-296E7BF280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8148F0-25CE-F07E-4C38-65017BB532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8D9D4C-ACDE-F19E-1CBF-B34F67D118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Op 28/2 voorzien we voor </a:t>
            </a:r>
            <a:r>
              <a:rPr lang="nl-BE" sz="1200" b="0" i="0" u="none" strike="noStrike" dirty="0" err="1">
                <a:solidFill>
                  <a:srgbClr val="000000"/>
                </a:solidFill>
                <a:effectLst/>
                <a:latin typeface="Calibri" panose="020F0502020204030204" pitchFamily="34" charset="0"/>
              </a:rPr>
              <a:t>HRBPs</a:t>
            </a:r>
            <a:r>
              <a:rPr lang="nl-BE" sz="1200" b="0" i="0" u="none" strike="noStrike" dirty="0">
                <a:solidFill>
                  <a:srgbClr val="000000"/>
                </a:solidFill>
                <a:effectLst/>
                <a:latin typeface="Calibri" panose="020F0502020204030204" pitchFamily="34" charset="0"/>
              </a:rPr>
              <a:t> nog een extra toelichting over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We vragen om alle profielen die in aanmerking komen voor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tegen 1 maart in </a:t>
            </a:r>
            <a:r>
              <a:rPr lang="nl-BE" sz="1200" b="0" i="0" u="none" strike="noStrike" dirty="0" err="1">
                <a:solidFill>
                  <a:srgbClr val="000000"/>
                </a:solidFill>
                <a:effectLst/>
                <a:latin typeface="Calibri" panose="020F0502020204030204" pitchFamily="34" charset="0"/>
              </a:rPr>
              <a:t>Vlimpers</a:t>
            </a:r>
            <a:r>
              <a:rPr lang="nl-BE" sz="1200" b="0" i="0" u="none" strike="noStrike" dirty="0">
                <a:solidFill>
                  <a:srgbClr val="000000"/>
                </a:solidFill>
                <a:effectLst/>
                <a:latin typeface="Calibri" panose="020F0502020204030204" pitchFamily="34" charset="0"/>
              </a:rPr>
              <a:t> te melden, zodat dit de nodige ruimte geeft om de selectieprocedures af te handelen en voor 1 juni te publiceren.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Laatste dag publicatie is 31/5, nadien komt dit in de nieuwe aanpak van het VPS. Voor 1 juni publiceren is een harde deadline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De procedure voor </a:t>
            </a:r>
            <a:r>
              <a:rPr lang="nl-BE" sz="1200" b="0" i="0" u="none" strike="noStrike" dirty="0" err="1">
                <a:solidFill>
                  <a:srgbClr val="000000"/>
                </a:solidFill>
                <a:effectLst/>
                <a:latin typeface="Calibri" panose="020F0502020204030204" pitchFamily="34" charset="0"/>
              </a:rPr>
              <a:t>statutarisering</a:t>
            </a:r>
            <a:r>
              <a:rPr lang="nl-BE" sz="1200" b="0" i="0" u="none" strike="noStrike" dirty="0">
                <a:solidFill>
                  <a:srgbClr val="000000"/>
                </a:solidFill>
                <a:effectLst/>
                <a:latin typeface="Calibri" panose="020F0502020204030204" pitchFamily="34" charset="0"/>
              </a:rPr>
              <a:t> is gekend, met dat verschil dat dit nu even in een stroomversnelling komt.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000000"/>
                </a:solidFill>
                <a:effectLst/>
                <a:latin typeface="Calibri" panose="020F0502020204030204" pitchFamily="34" charset="0"/>
              </a:rPr>
              <a:t>Belangrijk om deadlines te respecteren om alles rond te krijgen voor 1/6</a:t>
            </a:r>
          </a:p>
        </p:txBody>
      </p:sp>
      <p:sp>
        <p:nvSpPr>
          <p:cNvPr id="4" name="Tijdelijke aanduiding voor dianummer 3">
            <a:extLst>
              <a:ext uri="{FF2B5EF4-FFF2-40B4-BE49-F238E27FC236}">
                <a16:creationId xmlns:a16="http://schemas.microsoft.com/office/drawing/2014/main" id="{2394C82B-1803-AF70-FC06-3C3359E7B4D6}"/>
              </a:ext>
            </a:extLst>
          </p:cNvPr>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08158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Rechtspositie: </a:t>
            </a:r>
          </a:p>
          <a:p>
            <a:pPr marL="171450" indent="-171450">
              <a:buFontTx/>
              <a:buChar char="-"/>
            </a:pPr>
            <a:r>
              <a:rPr lang="nl-BE" dirty="0"/>
              <a:t>Vanaf 1/6 worden nieuwe medewerkers in de regel aangeworven in een contractueel statuut</a:t>
            </a:r>
          </a:p>
          <a:p>
            <a:pPr marL="171450" indent="-171450">
              <a:buFontTx/>
              <a:buChar char="-"/>
            </a:pPr>
            <a:r>
              <a:rPr lang="nl-BE" dirty="0"/>
              <a:t>Ook vanaf 1/6 zijn de drempels weg voor interne mobiliteit: behoud van statuut bij doorstroom, dienstaanwijzing over de entiteitsgrenzen heen en betere afstemming tussen de bevorderingsprocedures. </a:t>
            </a:r>
          </a:p>
          <a:p>
            <a:pPr marL="171450" indent="-171450">
              <a:buFontTx/>
              <a:buChar char="-"/>
            </a:pPr>
            <a:endParaRPr lang="nl-BE" dirty="0"/>
          </a:p>
          <a:p>
            <a:pPr marL="0" indent="0">
              <a:buFontTx/>
              <a:buNone/>
            </a:pPr>
            <a:r>
              <a:rPr lang="nl-BE" dirty="0"/>
              <a:t>Pensioen: </a:t>
            </a:r>
          </a:p>
          <a:p>
            <a:pPr marL="171450" indent="-171450">
              <a:buFontTx/>
              <a:buChar char="-"/>
            </a:pPr>
            <a:r>
              <a:rPr lang="nl-BE" dirty="0"/>
              <a:t>Vanaf 1/6 verhoogt de Vlaamse Overheid de</a:t>
            </a:r>
            <a:r>
              <a:rPr lang="nl-NL" b="0" i="0" dirty="0">
                <a:solidFill>
                  <a:srgbClr val="333332"/>
                </a:solidFill>
                <a:effectLst/>
                <a:latin typeface="Flanders Art Sans" panose="020B0604020202020204" charset="0"/>
              </a:rPr>
              <a:t> werkgeversbijdrage voor de tweede pensioenpijler van 3% van het salaris naar 5%.</a:t>
            </a:r>
          </a:p>
          <a:p>
            <a:pPr marL="171450" indent="-171450">
              <a:buFontTx/>
              <a:buChar char="-"/>
            </a:pPr>
            <a:r>
              <a:rPr lang="nl-NL" sz="1200" b="0" i="0" dirty="0">
                <a:solidFill>
                  <a:srgbClr val="333332"/>
                </a:solidFill>
                <a:effectLst/>
                <a:latin typeface="Flanders Art Sans" panose="020B0604020202020204" charset="0"/>
              </a:rPr>
              <a:t>30/11 : De h</a:t>
            </a:r>
            <a:r>
              <a:rPr lang="nl-BE" sz="1200" dirty="0" err="1">
                <a:solidFill>
                  <a:srgbClr val="000000"/>
                </a:solidFill>
                <a:latin typeface="+mn-lt"/>
              </a:rPr>
              <a:t>uidige</a:t>
            </a:r>
            <a:r>
              <a:rPr lang="nl-BE" sz="1200" dirty="0">
                <a:solidFill>
                  <a:srgbClr val="000000"/>
                </a:solidFill>
                <a:latin typeface="+mn-lt"/>
              </a:rPr>
              <a:t> ambtshalve pensioenregeling geldt tot 30 november 2024 voor statutaire personeelsleden d</a:t>
            </a:r>
            <a:r>
              <a:rPr lang="nl-NL" sz="1200" dirty="0">
                <a:solidFill>
                  <a:srgbClr val="000000"/>
                </a:solidFill>
                <a:latin typeface="+mn-lt"/>
              </a:rPr>
              <a:t>ie tussen 1 juni en 30 november de pensioengerechtigde leeftijd bereiken. Nadien moet ook voor statutaire personeelsleden het pensioen aangevraagd worden</a:t>
            </a:r>
          </a:p>
          <a:p>
            <a:pPr marL="0" indent="0">
              <a:buFontTx/>
              <a:buNone/>
            </a:pPr>
            <a:endParaRPr lang="nl-NL" sz="1200" dirty="0">
              <a:solidFill>
                <a:srgbClr val="000000"/>
              </a:solidFill>
              <a:latin typeface="+mn-lt"/>
            </a:endParaRPr>
          </a:p>
          <a:p>
            <a:pPr marL="0" indent="0">
              <a:buFontTx/>
              <a:buNone/>
            </a:pPr>
            <a:r>
              <a:rPr lang="nl-NL" sz="1200" dirty="0">
                <a:solidFill>
                  <a:srgbClr val="000000"/>
                </a:solidFill>
                <a:latin typeface="+mn-lt"/>
              </a:rPr>
              <a:t>Interne mobiliteit: </a:t>
            </a:r>
          </a:p>
          <a:p>
            <a:pPr marL="171450" indent="-171450">
              <a:buFontTx/>
              <a:buChar char="-"/>
            </a:pPr>
            <a:r>
              <a:rPr lang="nl-NL" sz="1200" dirty="0">
                <a:solidFill>
                  <a:srgbClr val="000000"/>
                </a:solidFill>
                <a:latin typeface="+mn-lt"/>
              </a:rPr>
              <a:t>Vanaf 1/6 is er een mogelijkheid voor vrijwillige tijdelijke functieverlichting</a:t>
            </a:r>
          </a:p>
          <a:p>
            <a:pPr marL="171450" indent="-171450">
              <a:buFontTx/>
              <a:buChar char="-"/>
            </a:pPr>
            <a:endParaRPr lang="nl-NL" sz="1200" dirty="0">
              <a:solidFill>
                <a:srgbClr val="000000"/>
              </a:solidFill>
              <a:latin typeface="+mn-lt"/>
            </a:endParaRPr>
          </a:p>
          <a:p>
            <a:pPr marL="171450" indent="-171450">
              <a:buFontTx/>
              <a:buChar char="-"/>
            </a:pPr>
            <a:r>
              <a:rPr lang="nl-NL" sz="1200" dirty="0">
                <a:solidFill>
                  <a:srgbClr val="000000"/>
                </a:solidFill>
                <a:latin typeface="+mn-lt"/>
              </a:rPr>
              <a:t>Vanaf 1/6: </a:t>
            </a:r>
          </a:p>
          <a:p>
            <a:pPr algn="l" fontAlgn="base"/>
            <a:r>
              <a:rPr lang="nl-NL" b="0" i="0" dirty="0">
                <a:solidFill>
                  <a:srgbClr val="333332"/>
                </a:solidFill>
                <a:effectLst/>
                <a:latin typeface="Flanders Art Sans" panose="020B0604020202020204" charset="0"/>
              </a:rPr>
              <a:t>Het instrument </a:t>
            </a:r>
            <a:r>
              <a:rPr lang="nl-NL" b="0" i="0" u="sng" dirty="0">
                <a:solidFill>
                  <a:srgbClr val="333332"/>
                </a:solidFill>
                <a:effectLst/>
                <a:latin typeface="Flanders Art Sans" panose="020B0604020202020204" charset="0"/>
                <a:hlinkClick r:id="rId3"/>
              </a:rPr>
              <a:t>‘herplaatsing’</a:t>
            </a:r>
            <a:r>
              <a:rPr lang="nl-NL" b="0" i="0" dirty="0">
                <a:solidFill>
                  <a:srgbClr val="333332"/>
                </a:solidFill>
                <a:effectLst/>
                <a:latin typeface="Flanders Art Sans" panose="020B0604020202020204" charset="0"/>
              </a:rPr>
              <a:t> verdwijnt en wordt vervangen door </a:t>
            </a:r>
            <a:r>
              <a:rPr lang="nl-NL" b="0" i="0" dirty="0">
                <a:solidFill>
                  <a:srgbClr val="333332"/>
                </a:solidFill>
                <a:effectLst/>
                <a:latin typeface="inherit"/>
              </a:rPr>
              <a:t>‘begeleide heroriëntering’.</a:t>
            </a:r>
            <a:endParaRPr lang="nl-NL" b="0" i="0" dirty="0">
              <a:solidFill>
                <a:srgbClr val="333332"/>
              </a:solidFill>
              <a:effectLst/>
              <a:latin typeface="Flanders Art Sans" panose="020B0604020202020204" charset="0"/>
            </a:endParaRPr>
          </a:p>
          <a:p>
            <a:pPr algn="l" fontAlgn="base"/>
            <a:r>
              <a:rPr lang="nl-NL" b="0" i="0" dirty="0">
                <a:solidFill>
                  <a:srgbClr val="333332"/>
                </a:solidFill>
                <a:effectLst/>
                <a:latin typeface="Flanders Art Sans" panose="020B0604020202020204" charset="0"/>
              </a:rPr>
              <a:t>Begeleide heroriëntering is voor statutaire en contractuele personeelsleden met een arbeidsovereenkomst van onbepaalde duur </a:t>
            </a:r>
            <a:r>
              <a:rPr lang="nl-NL" b="0" i="0" dirty="0">
                <a:solidFill>
                  <a:srgbClr val="333332"/>
                </a:solidFill>
                <a:effectLst/>
                <a:latin typeface="inherit"/>
              </a:rPr>
              <a:t>die hun functie niet meer kunnen uitoefenen:</a:t>
            </a:r>
            <a:endParaRPr lang="nl-NL" b="0" i="0" dirty="0">
              <a:solidFill>
                <a:srgbClr val="333332"/>
              </a:solidFill>
              <a:effectLst/>
              <a:latin typeface="Flanders Art Sans" panose="020B0604020202020204" charset="0"/>
            </a:endParaRP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door verschillende factoren die buiten hun verantwoordelijkheid liggen, zoals medische of organisatorische redenen (bijvoorbeeld verdwijnen van de functie, reorganisatie of niet kunnen terugkeren naar de functie na een gelegitimeerde afwezigheid van minstens 6 maanden), en</a:t>
            </a:r>
          </a:p>
          <a:p>
            <a:pPr algn="l" fontAlgn="base">
              <a:buFont typeface="Arial" panose="020B0604020202020204" pitchFamily="34" charset="0"/>
              <a:buChar char="•"/>
            </a:pPr>
            <a:r>
              <a:rPr lang="nl-NL" b="0" i="0" dirty="0">
                <a:solidFill>
                  <a:srgbClr val="333332"/>
                </a:solidFill>
                <a:effectLst/>
                <a:latin typeface="Flanders Art Sans" panose="020B0604020202020204" charset="0"/>
              </a:rPr>
              <a:t>waarvoor alle mogelijkheden voor heroriëntering binnen de eigen entiteit uitgeput zijn</a:t>
            </a:r>
          </a:p>
          <a:p>
            <a:pPr algn="l" fontAlgn="base"/>
            <a:r>
              <a:rPr lang="nl-NL" b="0" i="0" dirty="0">
                <a:solidFill>
                  <a:srgbClr val="333332"/>
                </a:solidFill>
                <a:effectLst/>
                <a:latin typeface="Flanders Art Sans" panose="020B0604020202020204" charset="0"/>
              </a:rPr>
              <a:t>Het voorrangsrecht op vacatures, zoals dit geldt bij het huidige instrument van ‘herplaatsing’, verdwijnt.</a:t>
            </a:r>
          </a:p>
          <a:p>
            <a:pPr marL="171450" indent="-171450">
              <a:buFontTx/>
              <a:buChar char="-"/>
            </a:pPr>
            <a:endParaRPr lang="nl-NL" sz="1200" dirty="0">
              <a:solidFill>
                <a:srgbClr val="000000"/>
              </a:solidFill>
              <a:latin typeface="+mn-lt"/>
            </a:endParaRPr>
          </a:p>
          <a:p>
            <a:pPr marL="0" indent="0">
              <a:buFontTx/>
              <a:buNone/>
            </a:pPr>
            <a:r>
              <a:rPr lang="nl-NL" sz="1200" dirty="0">
                <a:solidFill>
                  <a:srgbClr val="000000"/>
                </a:solidFill>
                <a:latin typeface="+mn-lt"/>
              </a:rPr>
              <a:t>Uitstroom: het nieuwe proces gaat in voege vanaf 1/6. Op dat moment gaat het adviesorgaan ook in uitvoering. </a:t>
            </a:r>
          </a:p>
          <a:p>
            <a:pPr marL="0" indent="0">
              <a:buFontTx/>
              <a:buNone/>
            </a:pPr>
            <a:endParaRPr lang="nl-NL" sz="1200" dirty="0">
              <a:solidFill>
                <a:srgbClr val="000000"/>
              </a:solidFill>
              <a:latin typeface="+mn-lt"/>
            </a:endParaRPr>
          </a:p>
          <a:p>
            <a:pPr marL="0" indent="0">
              <a:buFontTx/>
              <a:buNone/>
            </a:pPr>
            <a:r>
              <a:rPr lang="nl-NL" sz="1200" dirty="0">
                <a:solidFill>
                  <a:srgbClr val="000000"/>
                </a:solidFill>
                <a:latin typeface="+mn-lt"/>
              </a:rPr>
              <a:t>Ziekteregeling:</a:t>
            </a:r>
          </a:p>
          <a:p>
            <a:pPr marL="171450" indent="-171450">
              <a:buFontTx/>
              <a:buChar char="-"/>
            </a:pPr>
            <a:r>
              <a:rPr lang="nl-NL" sz="1200" dirty="0">
                <a:solidFill>
                  <a:srgbClr val="000000"/>
                </a:solidFill>
                <a:latin typeface="+mn-lt"/>
              </a:rPr>
              <a:t>In een eerste fase gebeuren de uitkeringen door </a:t>
            </a:r>
            <a:r>
              <a:rPr lang="nl-NL" sz="1200" dirty="0" err="1">
                <a:solidFill>
                  <a:srgbClr val="000000"/>
                </a:solidFill>
                <a:latin typeface="+mn-lt"/>
              </a:rPr>
              <a:t>AgO</a:t>
            </a:r>
            <a:r>
              <a:rPr lang="nl-NL" sz="1200" dirty="0">
                <a:solidFill>
                  <a:srgbClr val="000000"/>
                </a:solidFill>
                <a:latin typeface="+mn-lt"/>
              </a:rPr>
              <a:t>. In een tweede fase door het Vlaams Pensioenfonds, vermoedelijk bij de start van 2025</a:t>
            </a:r>
          </a:p>
          <a:p>
            <a:pPr marL="171450" indent="-171450">
              <a:buFontTx/>
              <a:buChar char="-"/>
            </a:pPr>
            <a:endParaRPr lang="nl-NL" sz="1200" dirty="0">
              <a:solidFill>
                <a:srgbClr val="000000"/>
              </a:solidFill>
              <a:latin typeface="+mn-lt"/>
            </a:endParaRPr>
          </a:p>
          <a:p>
            <a:pPr marL="0" indent="0">
              <a:buFontTx/>
              <a:buNone/>
            </a:pPr>
            <a:r>
              <a:rPr lang="nl-NL" sz="1200" dirty="0">
                <a:solidFill>
                  <a:srgbClr val="000000"/>
                </a:solidFill>
                <a:latin typeface="+mn-lt"/>
              </a:rPr>
              <a:t>Verloning: </a:t>
            </a:r>
          </a:p>
          <a:p>
            <a:pPr marL="171450" indent="-171450">
              <a:buFontTx/>
              <a:buChar char="-"/>
            </a:pPr>
            <a:r>
              <a:rPr lang="nl-NL" sz="1200" dirty="0">
                <a:solidFill>
                  <a:srgbClr val="000000"/>
                </a:solidFill>
                <a:latin typeface="+mn-lt"/>
              </a:rPr>
              <a:t>In september wordt de tool voor het simuleren van je salaris in het nieuwe loonsysteem gelanceerd. Medewerkers hebben dan 3 maanden de tijd om te beslissen of ze  al dan niet de overstap maken naar het nieuwe loonsysteem. Indien medewerkers willen overstappen, moet dit doorgegeven worden tegen ten laatste eind november. In januari wordt het nieuwe loon voor een eerste keer uitbetaald. </a:t>
            </a:r>
          </a:p>
          <a:p>
            <a:pPr marL="0" indent="0">
              <a:buFontTx/>
              <a:buNone/>
            </a:pPr>
            <a:endParaRPr lang="nl-NL" sz="1200" dirty="0">
              <a:solidFill>
                <a:srgbClr val="000000"/>
              </a:solidFill>
              <a:latin typeface="+mn-lt"/>
            </a:endParaRPr>
          </a:p>
          <a:p>
            <a:pPr marL="0" indent="0">
              <a:buFontTx/>
              <a:buNone/>
            </a:pPr>
            <a:r>
              <a:rPr lang="nl-NL" sz="1200" dirty="0">
                <a:solidFill>
                  <a:srgbClr val="000000"/>
                </a:solidFill>
                <a:latin typeface="+mn-lt"/>
              </a:rPr>
              <a:t>Salarisevolutie: </a:t>
            </a:r>
          </a:p>
          <a:p>
            <a:pPr marL="0" indent="0">
              <a:buFontTx/>
              <a:buNone/>
            </a:pPr>
            <a:r>
              <a:rPr lang="nl-NL" sz="1200" dirty="0">
                <a:solidFill>
                  <a:srgbClr val="000000"/>
                </a:solidFill>
                <a:latin typeface="+mn-lt"/>
              </a:rPr>
              <a:t>- In het najaar van 2024 zullen de verschillende directiecomités het waarderingskader uitwerken. Per entiteit zal bekeken worden hoe hiermee omgegaan wordt en hoe de uitrol zal verlopen. Voor de mensen in het nieuwe loonsysteem zal eind 2024/begin 2025 het nieuwe proces toegepast worden </a:t>
            </a:r>
            <a:r>
              <a:rPr lang="nl-NL" sz="1200">
                <a:solidFill>
                  <a:srgbClr val="000000"/>
                </a:solidFill>
                <a:latin typeface="+mn-lt"/>
              </a:rPr>
              <a:t>bij evaluatie. </a:t>
            </a:r>
            <a:endParaRPr lang="nl-NL" sz="1200" dirty="0">
              <a:solidFill>
                <a:srgbClr val="000000"/>
              </a:solidFill>
              <a:latin typeface="+mn-lt"/>
            </a:endParaRPr>
          </a:p>
          <a:p>
            <a:pPr marL="0" indent="0">
              <a:buFontTx/>
              <a:buNone/>
            </a:pPr>
            <a:endParaRPr lang="nl-NL" sz="1200" dirty="0">
              <a:solidFill>
                <a:srgbClr val="000000"/>
              </a:solidFill>
              <a:latin typeface="+mn-l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2488309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27/02/2024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27/02/2024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27/02/2024</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Inhoudspagina_2">
    <p:bg>
      <p:bgPr>
        <a:solidFill>
          <a:schemeClr val="tx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0" y="-1"/>
            <a:ext cx="12192000" cy="686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ijdelijke aanduiding voor inhoud 2"/>
          <p:cNvSpPr>
            <a:spLocks noGrp="1"/>
          </p:cNvSpPr>
          <p:nvPr>
            <p:ph sz="half" idx="1" hasCustomPrompt="1"/>
          </p:nvPr>
        </p:nvSpPr>
        <p:spPr>
          <a:xfrm>
            <a:off x="3312160" y="501120"/>
            <a:ext cx="8341957" cy="5528461"/>
          </a:xfrm>
        </p:spPr>
        <p:txBody>
          <a:bodyPr bIns="0" anchor="ctr" anchorCtr="0"/>
          <a:lstStyle>
            <a:lvl1pPr marL="609585" indent="-609585">
              <a:lnSpc>
                <a:spcPct val="90000"/>
              </a:lnSpc>
              <a:buFont typeface="+mj-lt"/>
              <a:buAutoNum type="arabicPeriod"/>
              <a:defRPr sz="2933" b="1">
                <a:latin typeface="Flanders Art Sans" panose="00000500000000000000" pitchFamily="50" charset="0"/>
              </a:defRPr>
            </a:lvl1pPr>
            <a:lvl2pPr marL="993575" indent="-609585">
              <a:lnSpc>
                <a:spcPct val="90000"/>
              </a:lnSpc>
              <a:buSzPct val="75000"/>
              <a:buFont typeface="+mj-lt"/>
              <a:buAutoNum type="arabicPeriod"/>
              <a:defRPr sz="2933">
                <a:solidFill>
                  <a:schemeClr val="bg1">
                    <a:lumMod val="50000"/>
                  </a:schemeClr>
                </a:solidFill>
                <a:latin typeface="FlandersArtSans-Regular" panose="00000500000000000000" pitchFamily="2" charset="0"/>
              </a:defRPr>
            </a:lvl2pPr>
            <a:lvl3pPr marL="1225169" indent="-457189">
              <a:lnSpc>
                <a:spcPct val="90000"/>
              </a:lnSpc>
              <a:buSzPct val="85000"/>
              <a:buFont typeface="+mj-lt"/>
              <a:buAutoNum type="arabicPeriod"/>
              <a:defRPr>
                <a:latin typeface="FlandersArtSans-Regular" panose="00000500000000000000" pitchFamily="2" charset="0"/>
              </a:defRPr>
            </a:lvl3pPr>
            <a:lvl4pPr marL="1609160" indent="-457189">
              <a:lnSpc>
                <a:spcPct val="90000"/>
              </a:lnSpc>
              <a:buFont typeface="+mj-lt"/>
              <a:buAutoNum type="arabicPeriod"/>
              <a:defRPr>
                <a:latin typeface="FlandersArtSans-Regular" panose="00000500000000000000" pitchFamily="2" charset="0"/>
              </a:defRPr>
            </a:lvl4pPr>
            <a:lvl5pPr marL="1993150" indent="-457189">
              <a:lnSpc>
                <a:spcPct val="90000"/>
              </a:lnSpc>
              <a:buFont typeface="+mj-lt"/>
              <a:buAutoNum type="arabicPeriod"/>
              <a:defRPr>
                <a:latin typeface="FlandersArtSans-Regular" panose="00000500000000000000" pitchFamily="2" charset="0"/>
              </a:defRPr>
            </a:lvl5pPr>
          </a:lstStyle>
          <a:p>
            <a:pPr lvl="0"/>
            <a:r>
              <a:rPr lang="nl-NL"/>
              <a:t>Klik om de stijl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Vrije vorm: vorm 5">
            <a:extLst>
              <a:ext uri="{FF2B5EF4-FFF2-40B4-BE49-F238E27FC236}">
                <a16:creationId xmlns:a16="http://schemas.microsoft.com/office/drawing/2014/main" id="{3A906FD5-4AAF-4151-90A7-4FDBDD897B5B}"/>
              </a:ext>
            </a:extLst>
          </p:cNvPr>
          <p:cNvSpPr/>
          <p:nvPr userDrawn="1"/>
        </p:nvSpPr>
        <p:spPr>
          <a:xfrm>
            <a:off x="1" y="2"/>
            <a:ext cx="3929996" cy="6869161"/>
          </a:xfrm>
          <a:custGeom>
            <a:avLst/>
            <a:gdLst>
              <a:gd name="connsiteX0" fmla="*/ 0 w 2947497"/>
              <a:gd name="connsiteY0" fmla="*/ 0 h 5151871"/>
              <a:gd name="connsiteX1" fmla="*/ 1179178 w 2947497"/>
              <a:gd name="connsiteY1" fmla="*/ 0 h 5151871"/>
              <a:gd name="connsiteX2" fmla="*/ 2947497 w 2947497"/>
              <a:gd name="connsiteY2" fmla="*/ 5151871 h 5151871"/>
              <a:gd name="connsiteX3" fmla="*/ 0 w 2947497"/>
              <a:gd name="connsiteY3" fmla="*/ 5151871 h 5151871"/>
              <a:gd name="connsiteX4" fmla="*/ 0 w 2947497"/>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497" h="5151871">
                <a:moveTo>
                  <a:pt x="0" y="0"/>
                </a:moveTo>
                <a:lnTo>
                  <a:pt x="1179178" y="0"/>
                </a:lnTo>
                <a:lnTo>
                  <a:pt x="2947497" y="5151871"/>
                </a:lnTo>
                <a:lnTo>
                  <a:pt x="0"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2" name="Afbeelding 11" descr="Afbeelding met tekst&#10;&#10;Automatisch gegenereerde beschrijving">
            <a:extLst>
              <a:ext uri="{FF2B5EF4-FFF2-40B4-BE49-F238E27FC236}">
                <a16:creationId xmlns:a16="http://schemas.microsoft.com/office/drawing/2014/main" id="{00FD8879-4245-4279-BC26-1EE0BDB809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3" name="Picture 4">
            <a:extLst>
              <a:ext uri="{FF2B5EF4-FFF2-40B4-BE49-F238E27FC236}">
                <a16:creationId xmlns:a16="http://schemas.microsoft.com/office/drawing/2014/main" id="{B2CF92AE-1FD7-4428-8AFC-4587A7848A8F}"/>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04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kstpagina_8">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336000" y="336000"/>
            <a:ext cx="11520000"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Titel 1"/>
          <p:cNvSpPr>
            <a:spLocks noGrp="1"/>
          </p:cNvSpPr>
          <p:nvPr>
            <p:ph type="title"/>
          </p:nvPr>
        </p:nvSpPr>
        <p:spPr>
          <a:xfrm>
            <a:off x="642840" y="1525680"/>
            <a:ext cx="10815573"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642840" y="2684880"/>
            <a:ext cx="10815573" cy="3672000"/>
          </a:xfrm>
        </p:spPr>
        <p:txBody>
          <a:bodyPr bIns="0"/>
          <a:lstStyle>
            <a:lvl1pPr marL="0" indent="0">
              <a:lnSpc>
                <a:spcPct val="90000"/>
              </a:lnSpc>
              <a:buFontTx/>
              <a:buBlip>
                <a:blip r:embed="rId2"/>
              </a:buBlip>
              <a:defRPr sz="2933">
                <a:latin typeface="FlandersArtSans-Regular" panose="00000500000000000000" pitchFamily="2" charset="0"/>
              </a:defRPr>
            </a:lvl1pPr>
            <a:lvl2pPr>
              <a:lnSpc>
                <a:spcPct val="90000"/>
              </a:lnSpc>
              <a:buSzPct val="75000"/>
              <a:buFontTx/>
              <a:buBlip>
                <a:blip r:embed="rId3"/>
              </a:buBlip>
              <a:defRPr sz="2933">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Vrije vorm: vorm 13">
            <a:extLst>
              <a:ext uri="{FF2B5EF4-FFF2-40B4-BE49-F238E27FC236}">
                <a16:creationId xmlns:a16="http://schemas.microsoft.com/office/drawing/2014/main" id="{37552FA2-C7F3-477E-8116-ACABAE08991D}"/>
              </a:ext>
            </a:extLst>
          </p:cNvPr>
          <p:cNvSpPr/>
          <p:nvPr userDrawn="1"/>
        </p:nvSpPr>
        <p:spPr>
          <a:xfrm>
            <a:off x="0" y="-1"/>
            <a:ext cx="4320000" cy="912000"/>
          </a:xfrm>
          <a:custGeom>
            <a:avLst/>
            <a:gdLst>
              <a:gd name="connsiteX0" fmla="*/ 0 w 3166343"/>
              <a:gd name="connsiteY0" fmla="*/ 0 h 684000"/>
              <a:gd name="connsiteX1" fmla="*/ 3166343 w 3166343"/>
              <a:gd name="connsiteY1" fmla="*/ 0 h 684000"/>
              <a:gd name="connsiteX2" fmla="*/ 14829 w 3166343"/>
              <a:gd name="connsiteY2" fmla="*/ 684000 h 684000"/>
              <a:gd name="connsiteX3" fmla="*/ 0 w 3166343"/>
              <a:gd name="connsiteY3" fmla="*/ 684000 h 684000"/>
              <a:gd name="connsiteX4" fmla="*/ 0 w 3166343"/>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343" h="684000">
                <a:moveTo>
                  <a:pt x="0" y="0"/>
                </a:moveTo>
                <a:lnTo>
                  <a:pt x="3166343" y="0"/>
                </a:lnTo>
                <a:lnTo>
                  <a:pt x="14829"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1" name="Afbeelding 10" descr="Afbeelding met tekst&#10;&#10;Automatisch gegenereerde beschrijving">
            <a:extLst>
              <a:ext uri="{FF2B5EF4-FFF2-40B4-BE49-F238E27FC236}">
                <a16:creationId xmlns:a16="http://schemas.microsoft.com/office/drawing/2014/main" id="{1ACBB4C0-3C3D-4237-8DC3-B629FE79DF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2" name="Picture 4">
            <a:extLst>
              <a:ext uri="{FF2B5EF4-FFF2-40B4-BE49-F238E27FC236}">
                <a16:creationId xmlns:a16="http://schemas.microsoft.com/office/drawing/2014/main" id="{693E6220-6741-435F-9C76-A97DDEBD61D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85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dia_5">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C8993703-78C8-4357-94E6-F443E03B826B}"/>
              </a:ext>
            </a:extLst>
          </p:cNvPr>
          <p:cNvSpPr/>
          <p:nvPr userDrawn="1"/>
        </p:nvSpPr>
        <p:spPr>
          <a:xfrm>
            <a:off x="-3" y="1"/>
            <a:ext cx="5430547" cy="6869161"/>
          </a:xfrm>
          <a:custGeom>
            <a:avLst/>
            <a:gdLst>
              <a:gd name="connsiteX0" fmla="*/ 0 w 4072910"/>
              <a:gd name="connsiteY0" fmla="*/ 0 h 5135569"/>
              <a:gd name="connsiteX1" fmla="*/ 2304591 w 4072910"/>
              <a:gd name="connsiteY1" fmla="*/ 0 h 5135569"/>
              <a:gd name="connsiteX2" fmla="*/ 4072910 w 4072910"/>
              <a:gd name="connsiteY2" fmla="*/ 5135569 h 5135569"/>
              <a:gd name="connsiteX3" fmla="*/ 0 w 4072910"/>
              <a:gd name="connsiteY3" fmla="*/ 5135569 h 5135569"/>
              <a:gd name="connsiteX4" fmla="*/ 0 w 4072910"/>
              <a:gd name="connsiteY4" fmla="*/ 0 h 513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10" h="5135569">
                <a:moveTo>
                  <a:pt x="0" y="0"/>
                </a:moveTo>
                <a:lnTo>
                  <a:pt x="2304591" y="0"/>
                </a:lnTo>
                <a:lnTo>
                  <a:pt x="4072910" y="5135569"/>
                </a:lnTo>
                <a:lnTo>
                  <a:pt x="0" y="513556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384000" y="1919525"/>
            <a:ext cx="8278440" cy="4288195"/>
          </a:xfrm>
        </p:spPr>
        <p:txBody>
          <a:bodyPr anchor="b" anchorCtr="0">
            <a:noAutofit/>
          </a:bodyPr>
          <a:lstStyle>
            <a:lvl1pPr indent="0" algn="l">
              <a:lnSpc>
                <a:spcPts val="11200"/>
              </a:lnSpc>
              <a:defRPr sz="10666" b="0">
                <a:solidFill>
                  <a:schemeClr val="tx1"/>
                </a:solidFill>
                <a:latin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hasCustomPrompt="1"/>
          </p:nvPr>
        </p:nvSpPr>
        <p:spPr>
          <a:xfrm>
            <a:off x="384000" y="6192000"/>
            <a:ext cx="9888000" cy="661440"/>
          </a:xfrm>
        </p:spPr>
        <p:txBody>
          <a:bodyPr bIns="0">
            <a:noAutofit/>
          </a:bodyPr>
          <a:lstStyle>
            <a:lvl1pPr marL="0" indent="0" algn="l">
              <a:lnSpc>
                <a:spcPts val="2347"/>
              </a:lnSpc>
              <a:buNone/>
              <a:defRPr sz="2133">
                <a:solidFill>
                  <a:schemeClr val="tx1"/>
                </a:solidFill>
                <a:latin typeface="FlandersArtSans-Regular" panose="000005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NL"/>
              <a:t>KLIK OM DE STIJL TE BEWERKEN</a:t>
            </a:r>
            <a:endParaRPr lang="nl-BE"/>
          </a:p>
        </p:txBody>
      </p:sp>
    </p:spTree>
    <p:extLst>
      <p:ext uri="{BB962C8B-B14F-4D97-AF65-F5344CB8AC3E}">
        <p14:creationId xmlns:p14="http://schemas.microsoft.com/office/powerpoint/2010/main" val="3232220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12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kstpagina_6">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336000" y="336000"/>
            <a:ext cx="11520000"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ijdelijke aanduiding voor inhoud 2"/>
          <p:cNvSpPr>
            <a:spLocks noGrp="1"/>
          </p:cNvSpPr>
          <p:nvPr>
            <p:ph sz="half" idx="1"/>
          </p:nvPr>
        </p:nvSpPr>
        <p:spPr>
          <a:xfrm>
            <a:off x="642840" y="2684880"/>
            <a:ext cx="10918896" cy="3672000"/>
          </a:xfrm>
        </p:spPr>
        <p:txBody>
          <a:bodyPr bIns="0"/>
          <a:lstStyle>
            <a:lvl1pPr marL="0" indent="0">
              <a:lnSpc>
                <a:spcPct val="90000"/>
              </a:lnSpc>
              <a:buFontTx/>
              <a:buBlip>
                <a:blip r:embed="rId2"/>
              </a:buBlip>
              <a:defRPr sz="2933">
                <a:latin typeface="FlandersArtSans-Regular" panose="00000500000000000000" pitchFamily="2" charset="0"/>
              </a:defRPr>
            </a:lvl1pPr>
            <a:lvl2pPr>
              <a:lnSpc>
                <a:spcPct val="90000"/>
              </a:lnSpc>
              <a:buSzPct val="75000"/>
              <a:buFontTx/>
              <a:buBlip>
                <a:blip r:embed="rId3"/>
              </a:buBlip>
              <a:defRPr sz="2933">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2" name="Tijdelijke aanduiding voor afbeelding 17" descr="Afbeelding met binnen, hek&#10;&#10;Automatisch gegenereerde beschrijving">
            <a:extLst>
              <a:ext uri="{FF2B5EF4-FFF2-40B4-BE49-F238E27FC236}">
                <a16:creationId xmlns:a16="http://schemas.microsoft.com/office/drawing/2014/main" id="{06E2789B-B2D6-41F2-8D19-3329A592CB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4773084" cy="2144184"/>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
        <p:nvSpPr>
          <p:cNvPr id="8" name="Titel 1"/>
          <p:cNvSpPr>
            <a:spLocks noGrp="1"/>
          </p:cNvSpPr>
          <p:nvPr>
            <p:ph type="title"/>
          </p:nvPr>
        </p:nvSpPr>
        <p:spPr>
          <a:xfrm>
            <a:off x="642840" y="1525680"/>
            <a:ext cx="10918896"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pic>
        <p:nvPicPr>
          <p:cNvPr id="7" name="Afbeelding 6" descr="Afbeelding met tekst&#10;&#10;Automatisch gegenereerde beschrijving">
            <a:extLst>
              <a:ext uri="{FF2B5EF4-FFF2-40B4-BE49-F238E27FC236}">
                <a16:creationId xmlns:a16="http://schemas.microsoft.com/office/drawing/2014/main" id="{226D1B3A-037A-40BE-B29F-0DBE47D62E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1" name="Picture 4">
            <a:extLst>
              <a:ext uri="{FF2B5EF4-FFF2-40B4-BE49-F238E27FC236}">
                <a16:creationId xmlns:a16="http://schemas.microsoft.com/office/drawing/2014/main" id="{1D6715DE-B067-4C1C-93A0-437E6A252707}"/>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362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10010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27/02/2024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0">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 id="2147483728" r:id="rId34"/>
    <p:sldLayoutId id="2147483729" r:id="rId35"/>
    <p:sldLayoutId id="2147483730" r:id="rId36"/>
    <p:sldLayoutId id="2147483731" r:id="rId37"/>
    <p:sldLayoutId id="2147483732" r:id="rId38"/>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27/02/2024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27/02/2024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7-02-2024"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mailto:onbeperktaandeslag@vlaanderen.be"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svg"/><Relationship Id="rId34" Type="http://schemas.openxmlformats.org/officeDocument/2006/relationships/image" Target="../media/image81.png"/><Relationship Id="rId42" Type="http://schemas.openxmlformats.org/officeDocument/2006/relationships/image" Target="../media/image89.png"/><Relationship Id="rId47" Type="http://schemas.openxmlformats.org/officeDocument/2006/relationships/image" Target="../media/image94.svg"/><Relationship Id="rId50" Type="http://schemas.openxmlformats.org/officeDocument/2006/relationships/image" Target="../media/image95.png"/><Relationship Id="rId55" Type="http://schemas.openxmlformats.org/officeDocument/2006/relationships/image" Target="../media/image100.svg"/><Relationship Id="rId63" Type="http://schemas.openxmlformats.org/officeDocument/2006/relationships/image" Target="../media/image108.svg"/><Relationship Id="rId68" Type="http://schemas.openxmlformats.org/officeDocument/2006/relationships/image" Target="../media/image113.png"/><Relationship Id="rId76" Type="http://schemas.openxmlformats.org/officeDocument/2006/relationships/image" Target="../media/image121.png"/><Relationship Id="rId84" Type="http://schemas.openxmlformats.org/officeDocument/2006/relationships/image" Target="../media/image129.png"/><Relationship Id="rId89" Type="http://schemas.openxmlformats.org/officeDocument/2006/relationships/image" Target="../media/image132.svg"/><Relationship Id="rId97" Type="http://schemas.openxmlformats.org/officeDocument/2006/relationships/image" Target="../media/image140.svg"/><Relationship Id="rId7" Type="http://schemas.openxmlformats.org/officeDocument/2006/relationships/image" Target="../media/image58.svg"/><Relationship Id="rId71" Type="http://schemas.openxmlformats.org/officeDocument/2006/relationships/image" Target="../media/image116.svg"/><Relationship Id="rId92" Type="http://schemas.openxmlformats.org/officeDocument/2006/relationships/image" Target="../media/image135.png"/><Relationship Id="rId2" Type="http://schemas.openxmlformats.org/officeDocument/2006/relationships/image" Target="../media/image53.png"/><Relationship Id="rId16" Type="http://schemas.openxmlformats.org/officeDocument/2006/relationships/image" Target="../media/image65.png"/><Relationship Id="rId29" Type="http://schemas.openxmlformats.org/officeDocument/2006/relationships/image" Target="../media/image78.svg"/><Relationship Id="rId11" Type="http://schemas.openxmlformats.org/officeDocument/2006/relationships/image" Target="../media/image45.svg"/><Relationship Id="rId24" Type="http://schemas.openxmlformats.org/officeDocument/2006/relationships/image" Target="../media/image73.png"/><Relationship Id="rId32" Type="http://schemas.openxmlformats.org/officeDocument/2006/relationships/image" Target="../media/image25.png"/><Relationship Id="rId37" Type="http://schemas.openxmlformats.org/officeDocument/2006/relationships/image" Target="../media/image84.svg"/><Relationship Id="rId40" Type="http://schemas.openxmlformats.org/officeDocument/2006/relationships/image" Target="../media/image87.png"/><Relationship Id="rId45" Type="http://schemas.openxmlformats.org/officeDocument/2006/relationships/image" Target="../media/image92.svg"/><Relationship Id="rId53" Type="http://schemas.openxmlformats.org/officeDocument/2006/relationships/image" Target="../media/image98.svg"/><Relationship Id="rId58" Type="http://schemas.openxmlformats.org/officeDocument/2006/relationships/image" Target="../media/image103.png"/><Relationship Id="rId66" Type="http://schemas.openxmlformats.org/officeDocument/2006/relationships/image" Target="../media/image111.png"/><Relationship Id="rId74" Type="http://schemas.openxmlformats.org/officeDocument/2006/relationships/image" Target="../media/image119.png"/><Relationship Id="rId79" Type="http://schemas.openxmlformats.org/officeDocument/2006/relationships/image" Target="../media/image124.svg"/><Relationship Id="rId87" Type="http://schemas.openxmlformats.org/officeDocument/2006/relationships/image" Target="../media/image28.svg"/><Relationship Id="rId102" Type="http://schemas.openxmlformats.org/officeDocument/2006/relationships/hyperlink" Target="https://kanselarij.bynder.com/web/78ff4e3b5a0470bd/iconen/" TargetMode="External"/><Relationship Id="rId5" Type="http://schemas.openxmlformats.org/officeDocument/2006/relationships/image" Target="../media/image56.svg"/><Relationship Id="rId61" Type="http://schemas.openxmlformats.org/officeDocument/2006/relationships/image" Target="../media/image106.svg"/><Relationship Id="rId82" Type="http://schemas.openxmlformats.org/officeDocument/2006/relationships/image" Target="../media/image127.png"/><Relationship Id="rId90" Type="http://schemas.openxmlformats.org/officeDocument/2006/relationships/image" Target="../media/image133.png"/><Relationship Id="rId95" Type="http://schemas.openxmlformats.org/officeDocument/2006/relationships/image" Target="../media/image138.svg"/><Relationship Id="rId19" Type="http://schemas.openxmlformats.org/officeDocument/2006/relationships/image" Target="../media/image6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2.svg"/><Relationship Id="rId43" Type="http://schemas.openxmlformats.org/officeDocument/2006/relationships/image" Target="../media/image90.svg"/><Relationship Id="rId48" Type="http://schemas.openxmlformats.org/officeDocument/2006/relationships/image" Target="../media/image42.png"/><Relationship Id="rId56" Type="http://schemas.openxmlformats.org/officeDocument/2006/relationships/image" Target="../media/image101.png"/><Relationship Id="rId64" Type="http://schemas.openxmlformats.org/officeDocument/2006/relationships/image" Target="../media/image109.png"/><Relationship Id="rId69" Type="http://schemas.openxmlformats.org/officeDocument/2006/relationships/image" Target="../media/image114.svg"/><Relationship Id="rId77" Type="http://schemas.openxmlformats.org/officeDocument/2006/relationships/image" Target="../media/image122.svg"/><Relationship Id="rId100" Type="http://schemas.openxmlformats.org/officeDocument/2006/relationships/image" Target="../media/image143.png"/><Relationship Id="rId8" Type="http://schemas.openxmlformats.org/officeDocument/2006/relationships/image" Target="../media/image59.png"/><Relationship Id="rId51" Type="http://schemas.openxmlformats.org/officeDocument/2006/relationships/image" Target="../media/image96.svg"/><Relationship Id="rId72" Type="http://schemas.openxmlformats.org/officeDocument/2006/relationships/image" Target="../media/image117.png"/><Relationship Id="rId80" Type="http://schemas.openxmlformats.org/officeDocument/2006/relationships/image" Target="../media/image125.png"/><Relationship Id="rId85" Type="http://schemas.openxmlformats.org/officeDocument/2006/relationships/image" Target="../media/image130.svg"/><Relationship Id="rId93" Type="http://schemas.openxmlformats.org/officeDocument/2006/relationships/image" Target="../media/image136.svg"/><Relationship Id="rId98" Type="http://schemas.openxmlformats.org/officeDocument/2006/relationships/image" Target="../media/image141.png"/><Relationship Id="rId3" Type="http://schemas.openxmlformats.org/officeDocument/2006/relationships/image" Target="../media/image54.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26.svg"/><Relationship Id="rId38" Type="http://schemas.openxmlformats.org/officeDocument/2006/relationships/image" Target="../media/image85.png"/><Relationship Id="rId46" Type="http://schemas.openxmlformats.org/officeDocument/2006/relationships/image" Target="../media/image93.png"/><Relationship Id="rId59" Type="http://schemas.openxmlformats.org/officeDocument/2006/relationships/image" Target="../media/image104.svg"/><Relationship Id="rId67" Type="http://schemas.openxmlformats.org/officeDocument/2006/relationships/image" Target="../media/image112.svg"/><Relationship Id="rId20" Type="http://schemas.openxmlformats.org/officeDocument/2006/relationships/image" Target="../media/image69.png"/><Relationship Id="rId41" Type="http://schemas.openxmlformats.org/officeDocument/2006/relationships/image" Target="../media/image88.svg"/><Relationship Id="rId54" Type="http://schemas.openxmlformats.org/officeDocument/2006/relationships/image" Target="../media/image99.png"/><Relationship Id="rId62" Type="http://schemas.openxmlformats.org/officeDocument/2006/relationships/image" Target="../media/image107.png"/><Relationship Id="rId70" Type="http://schemas.openxmlformats.org/officeDocument/2006/relationships/image" Target="../media/image115.png"/><Relationship Id="rId75" Type="http://schemas.openxmlformats.org/officeDocument/2006/relationships/image" Target="../media/image120.svg"/><Relationship Id="rId83" Type="http://schemas.openxmlformats.org/officeDocument/2006/relationships/image" Target="../media/image128.svg"/><Relationship Id="rId88" Type="http://schemas.openxmlformats.org/officeDocument/2006/relationships/image" Target="../media/image131.png"/><Relationship Id="rId91" Type="http://schemas.openxmlformats.org/officeDocument/2006/relationships/image" Target="../media/image134.svg"/><Relationship Id="rId96" Type="http://schemas.openxmlformats.org/officeDocument/2006/relationships/image" Target="../media/image139.png"/><Relationship Id="rId1" Type="http://schemas.openxmlformats.org/officeDocument/2006/relationships/slideLayout" Target="../slideLayouts/slideLayout10.xml"/><Relationship Id="rId6" Type="http://schemas.openxmlformats.org/officeDocument/2006/relationships/image" Target="../media/image57.pn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83.png"/><Relationship Id="rId49" Type="http://schemas.openxmlformats.org/officeDocument/2006/relationships/image" Target="../media/image43.svg"/><Relationship Id="rId57" Type="http://schemas.openxmlformats.org/officeDocument/2006/relationships/image" Target="../media/image102.svg"/><Relationship Id="rId10" Type="http://schemas.openxmlformats.org/officeDocument/2006/relationships/image" Target="../media/image44.png"/><Relationship Id="rId31" Type="http://schemas.openxmlformats.org/officeDocument/2006/relationships/image" Target="../media/image80.svg"/><Relationship Id="rId44" Type="http://schemas.openxmlformats.org/officeDocument/2006/relationships/image" Target="../media/image91.png"/><Relationship Id="rId52" Type="http://schemas.openxmlformats.org/officeDocument/2006/relationships/image" Target="../media/image97.png"/><Relationship Id="rId60" Type="http://schemas.openxmlformats.org/officeDocument/2006/relationships/image" Target="../media/image105.png"/><Relationship Id="rId65" Type="http://schemas.openxmlformats.org/officeDocument/2006/relationships/image" Target="../media/image110.svg"/><Relationship Id="rId73" Type="http://schemas.openxmlformats.org/officeDocument/2006/relationships/image" Target="../media/image118.svg"/><Relationship Id="rId78" Type="http://schemas.openxmlformats.org/officeDocument/2006/relationships/image" Target="../media/image123.png"/><Relationship Id="rId81" Type="http://schemas.openxmlformats.org/officeDocument/2006/relationships/image" Target="../media/image126.svg"/><Relationship Id="rId86" Type="http://schemas.openxmlformats.org/officeDocument/2006/relationships/image" Target="../media/image27.png"/><Relationship Id="rId94" Type="http://schemas.openxmlformats.org/officeDocument/2006/relationships/image" Target="../media/image137.png"/><Relationship Id="rId99" Type="http://schemas.openxmlformats.org/officeDocument/2006/relationships/image" Target="../media/image142.svg"/><Relationship Id="rId101" Type="http://schemas.openxmlformats.org/officeDocument/2006/relationships/image" Target="../media/image144.svg"/><Relationship Id="rId4" Type="http://schemas.openxmlformats.org/officeDocument/2006/relationships/image" Target="../media/image55.png"/><Relationship Id="rId9" Type="http://schemas.openxmlformats.org/officeDocument/2006/relationships/image" Target="../media/image60.svg"/><Relationship Id="rId13" Type="http://schemas.openxmlformats.org/officeDocument/2006/relationships/image" Target="../media/image62.svg"/><Relationship Id="rId18" Type="http://schemas.openxmlformats.org/officeDocument/2006/relationships/image" Target="../media/image67.png"/><Relationship Id="rId39" Type="http://schemas.openxmlformats.org/officeDocument/2006/relationships/image" Target="../media/image86.svg"/></Relationships>
</file>

<file path=ppt/slides/_rels/slide26.xml.rels><?xml version="1.0" encoding="UTF-8" standalone="yes"?>
<Relationships xmlns="http://schemas.openxmlformats.org/package/2006/relationships"><Relationship Id="rId26" Type="http://schemas.openxmlformats.org/officeDocument/2006/relationships/image" Target="../media/image169.png"/><Relationship Id="rId21" Type="http://schemas.openxmlformats.org/officeDocument/2006/relationships/image" Target="../media/image164.svg"/><Relationship Id="rId34" Type="http://schemas.openxmlformats.org/officeDocument/2006/relationships/image" Target="../media/image175.png"/><Relationship Id="rId42" Type="http://schemas.openxmlformats.org/officeDocument/2006/relationships/image" Target="../media/image183.png"/><Relationship Id="rId47" Type="http://schemas.openxmlformats.org/officeDocument/2006/relationships/image" Target="../media/image188.svg"/><Relationship Id="rId50" Type="http://schemas.openxmlformats.org/officeDocument/2006/relationships/image" Target="../media/image191.png"/><Relationship Id="rId55" Type="http://schemas.openxmlformats.org/officeDocument/2006/relationships/image" Target="../media/image194.svg"/><Relationship Id="rId63" Type="http://schemas.openxmlformats.org/officeDocument/2006/relationships/image" Target="../media/image202.svg"/><Relationship Id="rId68" Type="http://schemas.openxmlformats.org/officeDocument/2006/relationships/image" Target="../media/image207.png"/><Relationship Id="rId76" Type="http://schemas.openxmlformats.org/officeDocument/2006/relationships/image" Target="../media/image215.png"/><Relationship Id="rId84" Type="http://schemas.openxmlformats.org/officeDocument/2006/relationships/image" Target="../media/image223.png"/><Relationship Id="rId89" Type="http://schemas.openxmlformats.org/officeDocument/2006/relationships/image" Target="../media/image228.svg"/><Relationship Id="rId97" Type="http://schemas.openxmlformats.org/officeDocument/2006/relationships/image" Target="../media/image236.svg"/><Relationship Id="rId7" Type="http://schemas.openxmlformats.org/officeDocument/2006/relationships/image" Target="../media/image150.svg"/><Relationship Id="rId71" Type="http://schemas.openxmlformats.org/officeDocument/2006/relationships/image" Target="../media/image210.svg"/><Relationship Id="rId92" Type="http://schemas.openxmlformats.org/officeDocument/2006/relationships/image" Target="../media/image231.png"/><Relationship Id="rId2" Type="http://schemas.openxmlformats.org/officeDocument/2006/relationships/image" Target="../media/image145.png"/><Relationship Id="rId16" Type="http://schemas.openxmlformats.org/officeDocument/2006/relationships/image" Target="../media/image159.png"/><Relationship Id="rId29" Type="http://schemas.openxmlformats.org/officeDocument/2006/relationships/image" Target="../media/image39.svg"/><Relationship Id="rId11" Type="http://schemas.openxmlformats.org/officeDocument/2006/relationships/image" Target="../media/image154.svg"/><Relationship Id="rId24" Type="http://schemas.openxmlformats.org/officeDocument/2006/relationships/image" Target="../media/image167.png"/><Relationship Id="rId32" Type="http://schemas.openxmlformats.org/officeDocument/2006/relationships/image" Target="../media/image173.png"/><Relationship Id="rId37" Type="http://schemas.openxmlformats.org/officeDocument/2006/relationships/image" Target="../media/image178.svg"/><Relationship Id="rId40" Type="http://schemas.openxmlformats.org/officeDocument/2006/relationships/image" Target="../media/image181.png"/><Relationship Id="rId45" Type="http://schemas.openxmlformats.org/officeDocument/2006/relationships/image" Target="../media/image186.svg"/><Relationship Id="rId53" Type="http://schemas.openxmlformats.org/officeDocument/2006/relationships/image" Target="../media/image41.svg"/><Relationship Id="rId58" Type="http://schemas.openxmlformats.org/officeDocument/2006/relationships/image" Target="../media/image197.png"/><Relationship Id="rId66" Type="http://schemas.openxmlformats.org/officeDocument/2006/relationships/image" Target="../media/image205.png"/><Relationship Id="rId74" Type="http://schemas.openxmlformats.org/officeDocument/2006/relationships/image" Target="../media/image213.png"/><Relationship Id="rId79" Type="http://schemas.openxmlformats.org/officeDocument/2006/relationships/image" Target="../media/image218.svg"/><Relationship Id="rId87" Type="http://schemas.openxmlformats.org/officeDocument/2006/relationships/image" Target="../media/image226.svg"/><Relationship Id="rId5" Type="http://schemas.openxmlformats.org/officeDocument/2006/relationships/image" Target="../media/image148.svg"/><Relationship Id="rId61" Type="http://schemas.openxmlformats.org/officeDocument/2006/relationships/image" Target="../media/image200.svg"/><Relationship Id="rId82" Type="http://schemas.openxmlformats.org/officeDocument/2006/relationships/image" Target="../media/image221.png"/><Relationship Id="rId90" Type="http://schemas.openxmlformats.org/officeDocument/2006/relationships/image" Target="../media/image229.png"/><Relationship Id="rId95" Type="http://schemas.openxmlformats.org/officeDocument/2006/relationships/image" Target="../media/image234.svg"/><Relationship Id="rId19" Type="http://schemas.openxmlformats.org/officeDocument/2006/relationships/image" Target="../media/image162.svg"/><Relationship Id="rId14" Type="http://schemas.openxmlformats.org/officeDocument/2006/relationships/image" Target="../media/image157.png"/><Relationship Id="rId22" Type="http://schemas.openxmlformats.org/officeDocument/2006/relationships/image" Target="../media/image165.png"/><Relationship Id="rId27" Type="http://schemas.openxmlformats.org/officeDocument/2006/relationships/image" Target="../media/image170.svg"/><Relationship Id="rId30" Type="http://schemas.openxmlformats.org/officeDocument/2006/relationships/image" Target="../media/image171.png"/><Relationship Id="rId35" Type="http://schemas.openxmlformats.org/officeDocument/2006/relationships/image" Target="../media/image176.svg"/><Relationship Id="rId43" Type="http://schemas.openxmlformats.org/officeDocument/2006/relationships/image" Target="../media/image184.svg"/><Relationship Id="rId48" Type="http://schemas.openxmlformats.org/officeDocument/2006/relationships/image" Target="../media/image189.png"/><Relationship Id="rId56" Type="http://schemas.openxmlformats.org/officeDocument/2006/relationships/image" Target="../media/image195.png"/><Relationship Id="rId64" Type="http://schemas.openxmlformats.org/officeDocument/2006/relationships/image" Target="../media/image203.png"/><Relationship Id="rId69" Type="http://schemas.openxmlformats.org/officeDocument/2006/relationships/image" Target="../media/image208.svg"/><Relationship Id="rId77" Type="http://schemas.openxmlformats.org/officeDocument/2006/relationships/image" Target="../media/image216.svg"/><Relationship Id="rId8" Type="http://schemas.openxmlformats.org/officeDocument/2006/relationships/image" Target="../media/image151.png"/><Relationship Id="rId51" Type="http://schemas.openxmlformats.org/officeDocument/2006/relationships/image" Target="../media/image192.svg"/><Relationship Id="rId72" Type="http://schemas.openxmlformats.org/officeDocument/2006/relationships/image" Target="../media/image211.png"/><Relationship Id="rId80" Type="http://schemas.openxmlformats.org/officeDocument/2006/relationships/image" Target="../media/image219.png"/><Relationship Id="rId85" Type="http://schemas.openxmlformats.org/officeDocument/2006/relationships/image" Target="../media/image224.svg"/><Relationship Id="rId93" Type="http://schemas.openxmlformats.org/officeDocument/2006/relationships/image" Target="../media/image232.svg"/><Relationship Id="rId98" Type="http://schemas.openxmlformats.org/officeDocument/2006/relationships/hyperlink" Target="https://kanselarij.bynder.com/web/78ff4e3b5a0470bd/iconen/" TargetMode="External"/><Relationship Id="rId3" Type="http://schemas.openxmlformats.org/officeDocument/2006/relationships/image" Target="../media/image146.svg"/><Relationship Id="rId12" Type="http://schemas.openxmlformats.org/officeDocument/2006/relationships/image" Target="../media/image155.png"/><Relationship Id="rId17" Type="http://schemas.openxmlformats.org/officeDocument/2006/relationships/image" Target="../media/image160.svg"/><Relationship Id="rId25" Type="http://schemas.openxmlformats.org/officeDocument/2006/relationships/image" Target="../media/image168.svg"/><Relationship Id="rId33" Type="http://schemas.openxmlformats.org/officeDocument/2006/relationships/image" Target="../media/image174.svg"/><Relationship Id="rId38" Type="http://schemas.openxmlformats.org/officeDocument/2006/relationships/image" Target="../media/image179.png"/><Relationship Id="rId46" Type="http://schemas.openxmlformats.org/officeDocument/2006/relationships/image" Target="../media/image187.png"/><Relationship Id="rId59" Type="http://schemas.openxmlformats.org/officeDocument/2006/relationships/image" Target="../media/image198.svg"/><Relationship Id="rId67" Type="http://schemas.openxmlformats.org/officeDocument/2006/relationships/image" Target="../media/image206.svg"/><Relationship Id="rId20" Type="http://schemas.openxmlformats.org/officeDocument/2006/relationships/image" Target="../media/image163.png"/><Relationship Id="rId41" Type="http://schemas.openxmlformats.org/officeDocument/2006/relationships/image" Target="../media/image182.svg"/><Relationship Id="rId54" Type="http://schemas.openxmlformats.org/officeDocument/2006/relationships/image" Target="../media/image193.png"/><Relationship Id="rId62" Type="http://schemas.openxmlformats.org/officeDocument/2006/relationships/image" Target="../media/image201.png"/><Relationship Id="rId70" Type="http://schemas.openxmlformats.org/officeDocument/2006/relationships/image" Target="../media/image209.png"/><Relationship Id="rId75" Type="http://schemas.openxmlformats.org/officeDocument/2006/relationships/image" Target="../media/image214.svg"/><Relationship Id="rId83" Type="http://schemas.openxmlformats.org/officeDocument/2006/relationships/image" Target="../media/image222.svg"/><Relationship Id="rId88" Type="http://schemas.openxmlformats.org/officeDocument/2006/relationships/image" Target="../media/image227.png"/><Relationship Id="rId91" Type="http://schemas.openxmlformats.org/officeDocument/2006/relationships/image" Target="../media/image230.svg"/><Relationship Id="rId96" Type="http://schemas.openxmlformats.org/officeDocument/2006/relationships/image" Target="../media/image235.png"/><Relationship Id="rId1" Type="http://schemas.openxmlformats.org/officeDocument/2006/relationships/slideLayout" Target="../slideLayouts/slideLayout10.xml"/><Relationship Id="rId6" Type="http://schemas.openxmlformats.org/officeDocument/2006/relationships/image" Target="../media/image149.png"/><Relationship Id="rId15" Type="http://schemas.openxmlformats.org/officeDocument/2006/relationships/image" Target="../media/image158.svg"/><Relationship Id="rId23" Type="http://schemas.openxmlformats.org/officeDocument/2006/relationships/image" Target="../media/image166.svg"/><Relationship Id="rId28" Type="http://schemas.openxmlformats.org/officeDocument/2006/relationships/image" Target="../media/image38.png"/><Relationship Id="rId36" Type="http://schemas.openxmlformats.org/officeDocument/2006/relationships/image" Target="../media/image177.png"/><Relationship Id="rId49" Type="http://schemas.openxmlformats.org/officeDocument/2006/relationships/image" Target="../media/image190.svg"/><Relationship Id="rId57" Type="http://schemas.openxmlformats.org/officeDocument/2006/relationships/image" Target="../media/image196.svg"/><Relationship Id="rId10" Type="http://schemas.openxmlformats.org/officeDocument/2006/relationships/image" Target="../media/image153.png"/><Relationship Id="rId31" Type="http://schemas.openxmlformats.org/officeDocument/2006/relationships/image" Target="../media/image172.svg"/><Relationship Id="rId44" Type="http://schemas.openxmlformats.org/officeDocument/2006/relationships/image" Target="../media/image185.png"/><Relationship Id="rId52" Type="http://schemas.openxmlformats.org/officeDocument/2006/relationships/image" Target="../media/image40.png"/><Relationship Id="rId60" Type="http://schemas.openxmlformats.org/officeDocument/2006/relationships/image" Target="../media/image199.png"/><Relationship Id="rId65" Type="http://schemas.openxmlformats.org/officeDocument/2006/relationships/image" Target="../media/image204.svg"/><Relationship Id="rId73" Type="http://schemas.openxmlformats.org/officeDocument/2006/relationships/image" Target="../media/image212.svg"/><Relationship Id="rId78" Type="http://schemas.openxmlformats.org/officeDocument/2006/relationships/image" Target="../media/image217.png"/><Relationship Id="rId81" Type="http://schemas.openxmlformats.org/officeDocument/2006/relationships/image" Target="../media/image220.svg"/><Relationship Id="rId86" Type="http://schemas.openxmlformats.org/officeDocument/2006/relationships/image" Target="../media/image225.png"/><Relationship Id="rId94" Type="http://schemas.openxmlformats.org/officeDocument/2006/relationships/image" Target="../media/image233.png"/><Relationship Id="rId4" Type="http://schemas.openxmlformats.org/officeDocument/2006/relationships/image" Target="../media/image147.png"/><Relationship Id="rId9" Type="http://schemas.openxmlformats.org/officeDocument/2006/relationships/image" Target="../media/image152.svg"/><Relationship Id="rId13" Type="http://schemas.openxmlformats.org/officeDocument/2006/relationships/image" Target="../media/image156.svg"/><Relationship Id="rId18" Type="http://schemas.openxmlformats.org/officeDocument/2006/relationships/image" Target="../media/image161.png"/><Relationship Id="rId39" Type="http://schemas.openxmlformats.org/officeDocument/2006/relationships/image" Target="../media/image180.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jpe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vlaamseoverheid.csod.com/DeepLink/ProcessRedirect.aspx?module=lodetails&amp;lo=e8d59af3-117a-453e-97a5-7cfc33b1e11c" TargetMode="External"/><Relationship Id="rId2" Type="http://schemas.openxmlformats.org/officeDocument/2006/relationships/image" Target="../media/image32.jpeg"/><Relationship Id="rId1" Type="http://schemas.openxmlformats.org/officeDocument/2006/relationships/slideLayout" Target="../slideLayouts/slideLayout33.xml"/><Relationship Id="rId4" Type="http://schemas.openxmlformats.org/officeDocument/2006/relationships/hyperlink" Target="https://www.vlaanderen.be/informatie-voor-hr-professionals/nieuwsberichten/ontdek-de-vernieuwde-webpaginas-rond-regelgev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vlaanderen.be/informatie-voor-leidinggevenden/opleiding-tot-leiderschapscoach/13-05-2024" TargetMode="External"/><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vlaanderen.be/informatie-voor-hr-professionals/agenda/hr-netwerkevent-talentmanagement/11-03-2024" TargetMode="Externa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27/02/2024</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https://www.vlaanderen.be/informatie-voor-hr-professionals/agenda/hr-infonetwerk/27-02-2024</a:t>
            </a:r>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r>
              <a:rPr lang="nl-BE">
                <a:ea typeface="+mn-lt"/>
                <a:cs typeface="+mn-lt"/>
                <a:hlinkClick r:id="rId3"/>
              </a:rPr>
              <a:t>https://www.vlaanderen.be/informatie-voor-hr-professionals/agenda/hr-infonetwerk/27-02-2024</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18743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ersoon, kleding, meubels, computer&#10;&#10;Automatisch gegenereerde beschrijving">
            <a:extLst>
              <a:ext uri="{FF2B5EF4-FFF2-40B4-BE49-F238E27FC236}">
                <a16:creationId xmlns:a16="http://schemas.microsoft.com/office/drawing/2014/main" id="{10FC246B-8027-2AF9-1F27-15FF397D5D2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9112" t="30" r="-210" b="-30"/>
          <a:stretch/>
        </p:blipFill>
        <p:spPr>
          <a:xfrm>
            <a:off x="367953" y="295254"/>
            <a:ext cx="5747787" cy="6271200"/>
          </a:xfrm>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nl-NL" sz="4000" dirty="0"/>
              <a:t>Wijziging proces verlof deeltijdse prestaties wegens chronische ziekte of handicap</a:t>
            </a:r>
            <a:endParaRPr lang="en-GB" sz="4000" dirty="0"/>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a:lstStyle/>
          <a:p>
            <a:r>
              <a:rPr lang="nl-NL" sz="2000"/>
              <a:t>Merel Terlien (beleidsadviseur en projectleider)</a:t>
            </a:r>
            <a:endParaRPr lang="en-GB" sz="2000"/>
          </a:p>
        </p:txBody>
      </p:sp>
    </p:spTree>
    <p:extLst>
      <p:ext uri="{BB962C8B-B14F-4D97-AF65-F5344CB8AC3E}">
        <p14:creationId xmlns:p14="http://schemas.microsoft.com/office/powerpoint/2010/main" val="118844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2AA77-1356-81A1-DD9A-8C94C9AC8E51}"/>
              </a:ext>
            </a:extLst>
          </p:cNvPr>
          <p:cNvSpPr>
            <a:spLocks noGrp="1"/>
          </p:cNvSpPr>
          <p:nvPr>
            <p:ph type="title"/>
          </p:nvPr>
        </p:nvSpPr>
        <p:spPr/>
        <p:txBody>
          <a:bodyPr/>
          <a:lstStyle/>
          <a:p>
            <a:r>
              <a:rPr lang="nl-BE"/>
              <a:t>Situering proceswijziging</a:t>
            </a:r>
          </a:p>
        </p:txBody>
      </p:sp>
      <p:sp>
        <p:nvSpPr>
          <p:cNvPr id="3" name="Tijdelijke aanduiding voor inhoud 2">
            <a:extLst>
              <a:ext uri="{FF2B5EF4-FFF2-40B4-BE49-F238E27FC236}">
                <a16:creationId xmlns:a16="http://schemas.microsoft.com/office/drawing/2014/main" id="{4736BCA0-F9BA-6FD3-F1F1-FC02232873FC}"/>
              </a:ext>
            </a:extLst>
          </p:cNvPr>
          <p:cNvSpPr>
            <a:spLocks noGrp="1"/>
          </p:cNvSpPr>
          <p:nvPr>
            <p:ph sz="quarter" idx="11"/>
          </p:nvPr>
        </p:nvSpPr>
        <p:spPr/>
        <p:txBody>
          <a:bodyPr/>
          <a:lstStyle/>
          <a:p>
            <a:r>
              <a:rPr lang="nl-BE" dirty="0"/>
              <a:t>Verlof voor deeltijdse prestaties </a:t>
            </a:r>
            <a:r>
              <a:rPr lang="nl-BE" b="1" dirty="0"/>
              <a:t>wegens chronische ziekte of handicap </a:t>
            </a:r>
            <a:r>
              <a:rPr lang="nl-BE" dirty="0"/>
              <a:t>(VDH) </a:t>
            </a:r>
          </a:p>
          <a:p>
            <a:pPr lvl="1"/>
            <a:r>
              <a:rPr lang="nl-BE" dirty="0"/>
              <a:t>Verlofstelsel voor bepaalde statutaire personeelsleden</a:t>
            </a:r>
          </a:p>
          <a:p>
            <a:pPr lvl="2"/>
            <a:r>
              <a:rPr lang="nl-BE" dirty="0"/>
              <a:t>Externe erkenning van handicap of chronische ziekte </a:t>
            </a:r>
          </a:p>
          <a:p>
            <a:pPr lvl="2"/>
            <a:r>
              <a:rPr lang="nl-BE" dirty="0"/>
              <a:t>Geldig advies van de preventie-adviseur arbeidsarts</a:t>
            </a:r>
          </a:p>
          <a:p>
            <a:endParaRPr lang="nl-BE" dirty="0"/>
          </a:p>
          <a:p>
            <a:r>
              <a:rPr lang="nl-BE" dirty="0"/>
              <a:t>Inclusieve, geïntegreerde en uniforme </a:t>
            </a:r>
            <a:r>
              <a:rPr lang="nl-BE" b="1" dirty="0"/>
              <a:t>aanvraagprocedure</a:t>
            </a:r>
            <a:r>
              <a:rPr lang="nl-BE" dirty="0"/>
              <a:t> via Vlimpers-selfservice door personeelslid</a:t>
            </a:r>
          </a:p>
          <a:p>
            <a:pPr lvl="1"/>
            <a:r>
              <a:rPr lang="nl-BE" dirty="0"/>
              <a:t>Aanvraag verlof voor deeltijdse prestaties wegens ziekte was al mogelijk via Vlimpers-selfservice </a:t>
            </a:r>
          </a:p>
          <a:p>
            <a:pPr marL="288000" lvl="1" indent="0">
              <a:buNone/>
            </a:pPr>
            <a:endParaRPr lang="nl-BE" dirty="0"/>
          </a:p>
        </p:txBody>
      </p:sp>
    </p:spTree>
    <p:extLst>
      <p:ext uri="{BB962C8B-B14F-4D97-AF65-F5344CB8AC3E}">
        <p14:creationId xmlns:p14="http://schemas.microsoft.com/office/powerpoint/2010/main" val="127854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2E091F-CF55-28DA-0D75-710275AE9A57}"/>
              </a:ext>
            </a:extLst>
          </p:cNvPr>
          <p:cNvSpPr>
            <a:spLocks noGrp="1"/>
          </p:cNvSpPr>
          <p:nvPr>
            <p:ph type="body" sz="quarter" idx="19"/>
          </p:nvPr>
        </p:nvSpPr>
        <p:spPr/>
        <p:txBody>
          <a:bodyPr/>
          <a:lstStyle/>
          <a:p>
            <a:r>
              <a:rPr lang="nl-BE" dirty="0"/>
              <a:t>Dossierbehandelaar DCPA verwerkt</a:t>
            </a:r>
          </a:p>
        </p:txBody>
      </p:sp>
      <p:sp>
        <p:nvSpPr>
          <p:cNvPr id="3" name="Tijdelijke aanduiding voor tekst 2">
            <a:extLst>
              <a:ext uri="{FF2B5EF4-FFF2-40B4-BE49-F238E27FC236}">
                <a16:creationId xmlns:a16="http://schemas.microsoft.com/office/drawing/2014/main" id="{017C84C0-1CFA-4075-0A3D-82CABA9640CC}"/>
              </a:ext>
            </a:extLst>
          </p:cNvPr>
          <p:cNvSpPr>
            <a:spLocks noGrp="1"/>
          </p:cNvSpPr>
          <p:nvPr>
            <p:ph type="body" sz="quarter" idx="20"/>
          </p:nvPr>
        </p:nvSpPr>
        <p:spPr/>
        <p:txBody>
          <a:bodyPr/>
          <a:lstStyle/>
          <a:p>
            <a:r>
              <a:rPr lang="nl-BE" dirty="0"/>
              <a:t>Leidinggevende valideert</a:t>
            </a:r>
          </a:p>
        </p:txBody>
      </p:sp>
      <p:sp>
        <p:nvSpPr>
          <p:cNvPr id="4" name="Tijdelijke aanduiding voor tekst 3">
            <a:extLst>
              <a:ext uri="{FF2B5EF4-FFF2-40B4-BE49-F238E27FC236}">
                <a16:creationId xmlns:a16="http://schemas.microsoft.com/office/drawing/2014/main" id="{089A995A-136F-DE92-195D-88BF36B56DAC}"/>
              </a:ext>
            </a:extLst>
          </p:cNvPr>
          <p:cNvSpPr>
            <a:spLocks noGrp="1"/>
          </p:cNvSpPr>
          <p:nvPr>
            <p:ph type="body" sz="quarter" idx="21"/>
          </p:nvPr>
        </p:nvSpPr>
        <p:spPr/>
        <p:txBody>
          <a:bodyPr/>
          <a:lstStyle/>
          <a:p>
            <a:r>
              <a:rPr lang="nl-BE" dirty="0"/>
              <a:t>Dossierbehandelaar DDB finaliseert</a:t>
            </a:r>
          </a:p>
        </p:txBody>
      </p:sp>
      <p:sp>
        <p:nvSpPr>
          <p:cNvPr id="5" name="Tijdelijke aanduiding voor tekst 4">
            <a:extLst>
              <a:ext uri="{FF2B5EF4-FFF2-40B4-BE49-F238E27FC236}">
                <a16:creationId xmlns:a16="http://schemas.microsoft.com/office/drawing/2014/main" id="{003319B6-8370-8DF7-4B60-37482253BD3B}"/>
              </a:ext>
            </a:extLst>
          </p:cNvPr>
          <p:cNvSpPr>
            <a:spLocks noGrp="1"/>
          </p:cNvSpPr>
          <p:nvPr>
            <p:ph type="body" sz="quarter" idx="11"/>
          </p:nvPr>
        </p:nvSpPr>
        <p:spPr/>
        <p:txBody>
          <a:bodyPr/>
          <a:lstStyle/>
          <a:p>
            <a:r>
              <a:rPr lang="nl-BE" dirty="0"/>
              <a:t>Personeelslid vraagt aan</a:t>
            </a:r>
          </a:p>
        </p:txBody>
      </p:sp>
      <p:sp>
        <p:nvSpPr>
          <p:cNvPr id="6" name="Titel 5">
            <a:extLst>
              <a:ext uri="{FF2B5EF4-FFF2-40B4-BE49-F238E27FC236}">
                <a16:creationId xmlns:a16="http://schemas.microsoft.com/office/drawing/2014/main" id="{E0220C45-B826-A6BA-9A71-7FF5164704CD}"/>
              </a:ext>
            </a:extLst>
          </p:cNvPr>
          <p:cNvSpPr>
            <a:spLocks noGrp="1"/>
          </p:cNvSpPr>
          <p:nvPr>
            <p:ph type="title"/>
          </p:nvPr>
        </p:nvSpPr>
        <p:spPr/>
        <p:txBody>
          <a:bodyPr/>
          <a:lstStyle/>
          <a:p>
            <a:r>
              <a:rPr lang="nl-BE" dirty="0"/>
              <a:t>Wijziging aanvraagprocedure</a:t>
            </a:r>
          </a:p>
        </p:txBody>
      </p:sp>
      <p:sp>
        <p:nvSpPr>
          <p:cNvPr id="7" name="Tijdelijke aanduiding voor tekst 6">
            <a:extLst>
              <a:ext uri="{FF2B5EF4-FFF2-40B4-BE49-F238E27FC236}">
                <a16:creationId xmlns:a16="http://schemas.microsoft.com/office/drawing/2014/main" id="{FF40D5EE-94A2-C028-38A9-98157AE14A5D}"/>
              </a:ext>
            </a:extLst>
          </p:cNvPr>
          <p:cNvSpPr>
            <a:spLocks noGrp="1"/>
          </p:cNvSpPr>
          <p:nvPr>
            <p:ph type="body" sz="quarter" idx="10"/>
          </p:nvPr>
        </p:nvSpPr>
        <p:spPr/>
        <p:txBody>
          <a:bodyPr/>
          <a:lstStyle/>
          <a:p>
            <a:endParaRPr lang="nl-BE" dirty="0"/>
          </a:p>
        </p:txBody>
      </p:sp>
      <p:sp>
        <p:nvSpPr>
          <p:cNvPr id="8" name="Tijdelijke aanduiding voor tekst 7">
            <a:extLst>
              <a:ext uri="{FF2B5EF4-FFF2-40B4-BE49-F238E27FC236}">
                <a16:creationId xmlns:a16="http://schemas.microsoft.com/office/drawing/2014/main" id="{A0347B24-8632-F76E-6535-7FE9B3B5E619}"/>
              </a:ext>
            </a:extLst>
          </p:cNvPr>
          <p:cNvSpPr>
            <a:spLocks noGrp="1"/>
          </p:cNvSpPr>
          <p:nvPr>
            <p:ph type="body" sz="quarter" idx="12"/>
          </p:nvPr>
        </p:nvSpPr>
        <p:spPr/>
        <p:txBody>
          <a:bodyPr/>
          <a:lstStyle/>
          <a:p>
            <a:endParaRPr lang="nl-BE" dirty="0"/>
          </a:p>
        </p:txBody>
      </p:sp>
      <p:sp>
        <p:nvSpPr>
          <p:cNvPr id="9" name="Tijdelijke aanduiding voor tekst 8">
            <a:extLst>
              <a:ext uri="{FF2B5EF4-FFF2-40B4-BE49-F238E27FC236}">
                <a16:creationId xmlns:a16="http://schemas.microsoft.com/office/drawing/2014/main" id="{090CC3F5-EBAB-DB3C-5FA8-603679DC494B}"/>
              </a:ext>
            </a:extLst>
          </p:cNvPr>
          <p:cNvSpPr>
            <a:spLocks noGrp="1"/>
          </p:cNvSpPr>
          <p:nvPr>
            <p:ph type="body" sz="quarter" idx="14"/>
          </p:nvPr>
        </p:nvSpPr>
        <p:spPr/>
        <p:txBody>
          <a:bodyPr/>
          <a:lstStyle/>
          <a:p>
            <a:endParaRPr lang="nl-BE" dirty="0"/>
          </a:p>
        </p:txBody>
      </p:sp>
      <p:sp>
        <p:nvSpPr>
          <p:cNvPr id="10" name="Tijdelijke aanduiding voor tekst 9">
            <a:extLst>
              <a:ext uri="{FF2B5EF4-FFF2-40B4-BE49-F238E27FC236}">
                <a16:creationId xmlns:a16="http://schemas.microsoft.com/office/drawing/2014/main" id="{CDAA49D4-C5F5-A4E8-24EC-6A5ACDB2A931}"/>
              </a:ext>
            </a:extLst>
          </p:cNvPr>
          <p:cNvSpPr>
            <a:spLocks noGrp="1"/>
          </p:cNvSpPr>
          <p:nvPr>
            <p:ph type="body" sz="quarter" idx="16"/>
          </p:nvPr>
        </p:nvSpPr>
        <p:spPr>
          <a:xfrm>
            <a:off x="9361261" y="2052204"/>
            <a:ext cx="2459264" cy="1311809"/>
          </a:xfrm>
        </p:spPr>
        <p:txBody>
          <a:bodyPr/>
          <a:lstStyle/>
          <a:p>
            <a:endParaRPr lang="nl-BE" dirty="0"/>
          </a:p>
        </p:txBody>
      </p:sp>
      <p:sp>
        <p:nvSpPr>
          <p:cNvPr id="11" name="Tijdelijke aanduiding voor tekst 10">
            <a:extLst>
              <a:ext uri="{FF2B5EF4-FFF2-40B4-BE49-F238E27FC236}">
                <a16:creationId xmlns:a16="http://schemas.microsoft.com/office/drawing/2014/main" id="{991D6F33-DB89-7B12-4E95-AB450E8411FD}"/>
              </a:ext>
            </a:extLst>
          </p:cNvPr>
          <p:cNvSpPr>
            <a:spLocks noGrp="1"/>
          </p:cNvSpPr>
          <p:nvPr>
            <p:ph type="body" sz="quarter" idx="23"/>
          </p:nvPr>
        </p:nvSpPr>
        <p:spPr/>
        <p:txBody>
          <a:bodyPr/>
          <a:lstStyle/>
          <a:p>
            <a:endParaRPr lang="nl-BE"/>
          </a:p>
        </p:txBody>
      </p:sp>
      <p:sp>
        <p:nvSpPr>
          <p:cNvPr id="12" name="Tijdelijke aanduiding voor tekst 11">
            <a:extLst>
              <a:ext uri="{FF2B5EF4-FFF2-40B4-BE49-F238E27FC236}">
                <a16:creationId xmlns:a16="http://schemas.microsoft.com/office/drawing/2014/main" id="{EBA752E2-E71D-AC00-5A3D-B77A6981B9AE}"/>
              </a:ext>
            </a:extLst>
          </p:cNvPr>
          <p:cNvSpPr>
            <a:spLocks noGrp="1"/>
          </p:cNvSpPr>
          <p:nvPr>
            <p:ph type="body" sz="quarter" idx="24"/>
          </p:nvPr>
        </p:nvSpPr>
        <p:spPr/>
        <p:txBody>
          <a:bodyPr/>
          <a:lstStyle/>
          <a:p>
            <a:endParaRPr lang="nl-BE"/>
          </a:p>
        </p:txBody>
      </p:sp>
      <p:sp>
        <p:nvSpPr>
          <p:cNvPr id="13" name="Tijdelijke aanduiding voor tekst 12">
            <a:extLst>
              <a:ext uri="{FF2B5EF4-FFF2-40B4-BE49-F238E27FC236}">
                <a16:creationId xmlns:a16="http://schemas.microsoft.com/office/drawing/2014/main" id="{9C86E46D-2477-E35E-2B26-413BE43228F3}"/>
              </a:ext>
            </a:extLst>
          </p:cNvPr>
          <p:cNvSpPr>
            <a:spLocks noGrp="1"/>
          </p:cNvSpPr>
          <p:nvPr>
            <p:ph type="body" sz="quarter" idx="25"/>
          </p:nvPr>
        </p:nvSpPr>
        <p:spPr/>
        <p:txBody>
          <a:bodyPr/>
          <a:lstStyle/>
          <a:p>
            <a:endParaRPr lang="nl-BE"/>
          </a:p>
        </p:txBody>
      </p:sp>
      <p:pic>
        <p:nvPicPr>
          <p:cNvPr id="14" name="Graphic 13">
            <a:extLst>
              <a:ext uri="{FF2B5EF4-FFF2-40B4-BE49-F238E27FC236}">
                <a16:creationId xmlns:a16="http://schemas.microsoft.com/office/drawing/2014/main" id="{4ED0BB71-3064-89B8-4339-395006CEE0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8893" y="2446593"/>
            <a:ext cx="504000" cy="504000"/>
          </a:xfrm>
          <a:prstGeom prst="rect">
            <a:avLst/>
          </a:prstGeom>
        </p:spPr>
      </p:pic>
      <p:pic>
        <p:nvPicPr>
          <p:cNvPr id="15" name="Graphic 14">
            <a:extLst>
              <a:ext uri="{FF2B5EF4-FFF2-40B4-BE49-F238E27FC236}">
                <a16:creationId xmlns:a16="http://schemas.microsoft.com/office/drawing/2014/main" id="{5E8578E9-0E3E-056F-7DA3-B2C22E580D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2604" y="2410593"/>
            <a:ext cx="551021" cy="540000"/>
          </a:xfrm>
          <a:prstGeom prst="rect">
            <a:avLst/>
          </a:prstGeom>
        </p:spPr>
      </p:pic>
      <p:pic>
        <p:nvPicPr>
          <p:cNvPr id="16" name="Graphic 15">
            <a:extLst>
              <a:ext uri="{FF2B5EF4-FFF2-40B4-BE49-F238E27FC236}">
                <a16:creationId xmlns:a16="http://schemas.microsoft.com/office/drawing/2014/main" id="{6DBE7B2A-9F33-3CCE-D453-FBD996450A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8610" y="2410593"/>
            <a:ext cx="468947" cy="540000"/>
          </a:xfrm>
          <a:prstGeom prst="rect">
            <a:avLst/>
          </a:prstGeom>
        </p:spPr>
      </p:pic>
      <p:pic>
        <p:nvPicPr>
          <p:cNvPr id="17" name="Graphic 16">
            <a:extLst>
              <a:ext uri="{FF2B5EF4-FFF2-40B4-BE49-F238E27FC236}">
                <a16:creationId xmlns:a16="http://schemas.microsoft.com/office/drawing/2014/main" id="{0992324A-7285-D0EF-4E84-025624D14F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35337" y="2410593"/>
            <a:ext cx="540000" cy="540000"/>
          </a:xfrm>
          <a:prstGeom prst="rect">
            <a:avLst/>
          </a:prstGeom>
        </p:spPr>
      </p:pic>
    </p:spTree>
    <p:extLst>
      <p:ext uri="{BB962C8B-B14F-4D97-AF65-F5344CB8AC3E}">
        <p14:creationId xmlns:p14="http://schemas.microsoft.com/office/powerpoint/2010/main" val="27996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2AA77-1356-81A1-DD9A-8C94C9AC8E51}"/>
              </a:ext>
            </a:extLst>
          </p:cNvPr>
          <p:cNvSpPr>
            <a:spLocks noGrp="1"/>
          </p:cNvSpPr>
          <p:nvPr>
            <p:ph type="title"/>
          </p:nvPr>
        </p:nvSpPr>
        <p:spPr/>
        <p:txBody>
          <a:bodyPr/>
          <a:lstStyle/>
          <a:p>
            <a:r>
              <a:rPr lang="nl-BE" dirty="0"/>
              <a:t>Wijziging aanvraagprocedure</a:t>
            </a:r>
          </a:p>
        </p:txBody>
      </p:sp>
      <p:sp>
        <p:nvSpPr>
          <p:cNvPr id="3" name="Tijdelijke aanduiding voor inhoud 2">
            <a:extLst>
              <a:ext uri="{FF2B5EF4-FFF2-40B4-BE49-F238E27FC236}">
                <a16:creationId xmlns:a16="http://schemas.microsoft.com/office/drawing/2014/main" id="{4736BCA0-F9BA-6FD3-F1F1-FC02232873FC}"/>
              </a:ext>
            </a:extLst>
          </p:cNvPr>
          <p:cNvSpPr>
            <a:spLocks noGrp="1"/>
          </p:cNvSpPr>
          <p:nvPr>
            <p:ph sz="quarter" idx="11"/>
          </p:nvPr>
        </p:nvSpPr>
        <p:spPr/>
        <p:txBody>
          <a:bodyPr vert="horz" lIns="0" tIns="0" rIns="0" bIns="45720" rtlCol="0" anchor="t">
            <a:noAutofit/>
          </a:bodyPr>
          <a:lstStyle/>
          <a:p>
            <a:pPr marL="287655" indent="-287655"/>
            <a:endParaRPr lang="nl-BE" dirty="0"/>
          </a:p>
          <a:p>
            <a:pPr marL="287655" indent="-287655"/>
            <a:r>
              <a:rPr lang="nl-BE" dirty="0"/>
              <a:t>Personeelslid vult velden in Vlimpers-selfservice in:</a:t>
            </a:r>
          </a:p>
          <a:p>
            <a:pPr marL="575945" lvl="1" indent="-287655"/>
            <a:r>
              <a:rPr lang="nl-BE" dirty="0"/>
              <a:t>Begin- en einddatum verlofstelsel</a:t>
            </a:r>
          </a:p>
          <a:p>
            <a:pPr marL="575945" lvl="1" indent="-287655"/>
            <a:r>
              <a:rPr lang="nl-BE" dirty="0"/>
              <a:t>Werkregime (%)</a:t>
            </a:r>
          </a:p>
          <a:p>
            <a:pPr marL="575945" lvl="1" indent="-287655"/>
            <a:r>
              <a:rPr lang="nl-BE" dirty="0"/>
              <a:t>Werkrooster </a:t>
            </a:r>
          </a:p>
          <a:p>
            <a:pPr marL="575945" lvl="1" indent="-287655"/>
            <a:r>
              <a:rPr lang="nl-BE" dirty="0"/>
              <a:t>Consultatie bij de preventie-adviseur arbeidsarts (aanvinken)</a:t>
            </a:r>
          </a:p>
          <a:p>
            <a:pPr marL="575945" lvl="1" indent="-287655"/>
            <a:r>
              <a:rPr lang="nl-BE" dirty="0">
                <a:latin typeface="FlandersArtSans-Regular"/>
              </a:rPr>
              <a:t>Geldigheidsdatum externe erkenning (bepaalde of onbepaalde duur)</a:t>
            </a:r>
            <a:endParaRPr lang="nl-BE" dirty="0"/>
          </a:p>
          <a:p>
            <a:pPr marL="575945" lvl="1" indent="-287655"/>
            <a:r>
              <a:rPr lang="nl-BE" dirty="0"/>
              <a:t>Externe erkenning van handicap of chronische ziekte (opladen via Vlimpers-contactformulier)</a:t>
            </a:r>
          </a:p>
          <a:p>
            <a:pPr marL="575945" lvl="1" indent="-287655"/>
            <a:r>
              <a:rPr lang="nl-BE" dirty="0"/>
              <a:t>Salarisbonus VDH 30% (bevestigen of actief kiezen om van bonus af te zien)</a:t>
            </a:r>
          </a:p>
          <a:p>
            <a:pPr marL="575945" lvl="1" indent="-287655"/>
            <a:r>
              <a:rPr lang="nl-BE" dirty="0">
                <a:latin typeface="FlandersArtSans-Regular"/>
              </a:rPr>
              <a:t>Eventuele opmerkingen van de preventie-adviseur arbeidsarts (optioneel invulveld)</a:t>
            </a:r>
            <a:endParaRPr lang="nl-BE" dirty="0"/>
          </a:p>
          <a:p>
            <a:pPr marL="287655" lvl="1" indent="0">
              <a:buNone/>
            </a:pPr>
            <a:endParaRPr lang="nl-BE" dirty="0"/>
          </a:p>
        </p:txBody>
      </p:sp>
    </p:spTree>
    <p:extLst>
      <p:ext uri="{BB962C8B-B14F-4D97-AF65-F5344CB8AC3E}">
        <p14:creationId xmlns:p14="http://schemas.microsoft.com/office/powerpoint/2010/main" val="26703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2AA77-1356-81A1-DD9A-8C94C9AC8E51}"/>
              </a:ext>
            </a:extLst>
          </p:cNvPr>
          <p:cNvSpPr>
            <a:spLocks noGrp="1"/>
          </p:cNvSpPr>
          <p:nvPr>
            <p:ph type="title"/>
          </p:nvPr>
        </p:nvSpPr>
        <p:spPr/>
        <p:txBody>
          <a:bodyPr/>
          <a:lstStyle/>
          <a:p>
            <a:r>
              <a:rPr lang="nl-BE" dirty="0"/>
              <a:t>Wijziging aanvraagprocedure</a:t>
            </a:r>
          </a:p>
        </p:txBody>
      </p:sp>
      <p:sp>
        <p:nvSpPr>
          <p:cNvPr id="3" name="Tijdelijke aanduiding voor inhoud 2">
            <a:extLst>
              <a:ext uri="{FF2B5EF4-FFF2-40B4-BE49-F238E27FC236}">
                <a16:creationId xmlns:a16="http://schemas.microsoft.com/office/drawing/2014/main" id="{4736BCA0-F9BA-6FD3-F1F1-FC02232873FC}"/>
              </a:ext>
            </a:extLst>
          </p:cNvPr>
          <p:cNvSpPr>
            <a:spLocks noGrp="1"/>
          </p:cNvSpPr>
          <p:nvPr>
            <p:ph sz="quarter" idx="11"/>
          </p:nvPr>
        </p:nvSpPr>
        <p:spPr/>
        <p:txBody>
          <a:bodyPr vert="horz" lIns="0" tIns="0" rIns="0" bIns="45720" rtlCol="0" anchor="t">
            <a:noAutofit/>
          </a:bodyPr>
          <a:lstStyle/>
          <a:p>
            <a:pPr marL="287655" lvl="1" indent="0">
              <a:buNone/>
            </a:pPr>
            <a:endParaRPr lang="nl-BE" dirty="0"/>
          </a:p>
          <a:p>
            <a:pPr marL="287655" lvl="1" indent="-287655">
              <a:buSzPct val="90000"/>
              <a:buFont typeface="FlandersArtSans-Bold" panose="00000800000000000000" pitchFamily="50" charset="0"/>
              <a:buChar char="⁄"/>
            </a:pPr>
            <a:r>
              <a:rPr lang="nl-BE" sz="2800" dirty="0">
                <a:solidFill>
                  <a:schemeClr val="tx1"/>
                </a:solidFill>
                <a:latin typeface="+mn-lt"/>
              </a:rPr>
              <a:t>Dossierbehandelaar Dienstencentrum Personeelsadministratie (DCPA)</a:t>
            </a:r>
          </a:p>
          <a:p>
            <a:pPr marL="575945" lvl="2" indent="-287655">
              <a:buSzPct val="90000"/>
              <a:buFont typeface="FlandersArtSans-Bold" panose="00000800000000000000" pitchFamily="50" charset="0"/>
              <a:buChar char="⁄"/>
            </a:pPr>
            <a:r>
              <a:rPr lang="nl-BE" sz="2200" dirty="0">
                <a:solidFill>
                  <a:srgbClr val="9B9B9B"/>
                </a:solidFill>
                <a:latin typeface="FlandersArtSans-Regular"/>
              </a:rPr>
              <a:t>Ontvangt formulier gezondheidsbeoordeling (FGB) rechtstreeks via Vlimpers </a:t>
            </a:r>
          </a:p>
          <a:p>
            <a:pPr marL="576000" lvl="2">
              <a:buSzPct val="90000"/>
              <a:buFont typeface="FlandersArtSans-Bold" panose="00000800000000000000" pitchFamily="50" charset="0"/>
              <a:buChar char="⁄"/>
            </a:pPr>
            <a:r>
              <a:rPr lang="nl-BE" sz="2200" dirty="0">
                <a:solidFill>
                  <a:srgbClr val="9B9B9B"/>
                </a:solidFill>
                <a:latin typeface="FlandersArtSans-Regular"/>
              </a:rPr>
              <a:t>Verwerkt verlofaanvraag</a:t>
            </a:r>
          </a:p>
          <a:p>
            <a:pPr marL="576000" lvl="2">
              <a:buSzPct val="90000"/>
              <a:buFont typeface="FlandersArtSans-Bold" panose="00000800000000000000" pitchFamily="50" charset="0"/>
              <a:buChar char="⁄"/>
            </a:pPr>
            <a:endParaRPr lang="nl-BE" sz="2200" dirty="0">
              <a:solidFill>
                <a:srgbClr val="9B9B9B"/>
              </a:solidFill>
            </a:endParaRPr>
          </a:p>
          <a:p>
            <a:pPr marL="287655" lvl="1" indent="-287655">
              <a:buSzPct val="90000"/>
              <a:buFont typeface="FlandersArtSans-Bold" panose="00000800000000000000" pitchFamily="50" charset="0"/>
              <a:buChar char="⁄"/>
            </a:pPr>
            <a:r>
              <a:rPr lang="nl-BE" sz="2800" dirty="0">
                <a:solidFill>
                  <a:schemeClr val="tx1"/>
                </a:solidFill>
                <a:latin typeface="+mn-lt"/>
              </a:rPr>
              <a:t>Leidinggevende </a:t>
            </a:r>
          </a:p>
          <a:p>
            <a:pPr marL="575945" lvl="2" indent="-287655">
              <a:buSzPct val="90000"/>
              <a:buFont typeface="FlandersArtSans-Bold" panose="00000800000000000000" pitchFamily="50" charset="0"/>
              <a:buChar char="⁄"/>
            </a:pPr>
            <a:r>
              <a:rPr lang="nl-BE" sz="2200" dirty="0">
                <a:solidFill>
                  <a:srgbClr val="9B9B9B"/>
                </a:solidFill>
                <a:latin typeface="FlandersArtSans-Regular"/>
              </a:rPr>
              <a:t>Valideert verlofstelsel in Vlimpers via ‘superior-rol’ </a:t>
            </a:r>
            <a:endParaRPr lang="nl-BE" sz="2200" dirty="0">
              <a:solidFill>
                <a:srgbClr val="9B9B9B"/>
              </a:solidFill>
            </a:endParaRPr>
          </a:p>
          <a:p>
            <a:pPr marL="287655" lvl="1" indent="0">
              <a:buNone/>
            </a:pPr>
            <a:endParaRPr lang="nl-BE" sz="2800" dirty="0"/>
          </a:p>
          <a:p>
            <a:pPr marL="287655" lvl="1" indent="-287655">
              <a:buSzPct val="90000"/>
              <a:buFont typeface="FlandersArtSans-Bold" panose="00000800000000000000" pitchFamily="50" charset="0"/>
              <a:buChar char="⁄"/>
            </a:pPr>
            <a:r>
              <a:rPr lang="nl-BE" sz="2800" dirty="0">
                <a:solidFill>
                  <a:schemeClr val="tx1"/>
                </a:solidFill>
                <a:latin typeface="+mn-lt"/>
              </a:rPr>
              <a:t>Dossierbehandelaar dienst Diversiteitsbeleid (DDB)</a:t>
            </a:r>
          </a:p>
          <a:p>
            <a:pPr marL="575945" lvl="2" indent="-287655">
              <a:buSzPct val="90000"/>
              <a:buFont typeface="FlandersArtSans-Bold" panose="00000800000000000000" pitchFamily="50" charset="0"/>
              <a:buChar char="⁄"/>
            </a:pPr>
            <a:r>
              <a:rPr lang="nl-BE" sz="2200" dirty="0">
                <a:solidFill>
                  <a:srgbClr val="9B9B9B"/>
                </a:solidFill>
                <a:latin typeface="FlandersArtSans-Regular"/>
              </a:rPr>
              <a:t>Controleert externe erkenning van handicap of chronische ziekte </a:t>
            </a:r>
            <a:endParaRPr lang="nl-BE" sz="2200" dirty="0">
              <a:solidFill>
                <a:srgbClr val="9B9B9B"/>
              </a:solidFill>
            </a:endParaRPr>
          </a:p>
          <a:p>
            <a:pPr marL="575945" lvl="2" indent="-287655">
              <a:buSzPct val="90000"/>
              <a:buFont typeface="FlandersArtSans-Bold" panose="00000800000000000000" pitchFamily="50" charset="0"/>
              <a:buChar char="⁄"/>
            </a:pPr>
            <a:r>
              <a:rPr lang="nl-BE" sz="2200" dirty="0">
                <a:solidFill>
                  <a:srgbClr val="9B9B9B"/>
                </a:solidFill>
                <a:latin typeface="FlandersArtSans-Regular"/>
              </a:rPr>
              <a:t>Maakt attest of addendum VDH op bij integratieprotocol </a:t>
            </a:r>
            <a:endParaRPr lang="nl-BE" sz="2200" dirty="0">
              <a:solidFill>
                <a:srgbClr val="9B9B9B"/>
              </a:solidFill>
            </a:endParaRPr>
          </a:p>
          <a:p>
            <a:pPr marL="287655" lvl="1" indent="0">
              <a:buNone/>
            </a:pPr>
            <a:endParaRPr lang="nl-BE" sz="2400" dirty="0"/>
          </a:p>
          <a:p>
            <a:pPr marL="287655" lvl="2" indent="0">
              <a:buSzPct val="90000"/>
              <a:buNone/>
            </a:pPr>
            <a:endParaRPr lang="nl-BE" sz="2200" dirty="0">
              <a:solidFill>
                <a:srgbClr val="9B9B9B"/>
              </a:solidFill>
            </a:endParaRPr>
          </a:p>
          <a:p>
            <a:pPr marL="287655" lvl="2" indent="0">
              <a:buSzPct val="90000"/>
              <a:buNone/>
            </a:pPr>
            <a:endParaRPr lang="nl-BE" sz="2200" dirty="0">
              <a:solidFill>
                <a:schemeClr val="tx1"/>
              </a:solidFill>
              <a:latin typeface="+mn-lt"/>
            </a:endParaRPr>
          </a:p>
        </p:txBody>
      </p:sp>
    </p:spTree>
    <p:extLst>
      <p:ext uri="{BB962C8B-B14F-4D97-AF65-F5344CB8AC3E}">
        <p14:creationId xmlns:p14="http://schemas.microsoft.com/office/powerpoint/2010/main" val="286701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2AA77-1356-81A1-DD9A-8C94C9AC8E51}"/>
              </a:ext>
            </a:extLst>
          </p:cNvPr>
          <p:cNvSpPr>
            <a:spLocks noGrp="1"/>
          </p:cNvSpPr>
          <p:nvPr>
            <p:ph type="title"/>
          </p:nvPr>
        </p:nvSpPr>
        <p:spPr/>
        <p:txBody>
          <a:bodyPr/>
          <a:lstStyle/>
          <a:p>
            <a:r>
              <a:rPr lang="nl-BE"/>
              <a:t>Wat belangrijk blijft</a:t>
            </a:r>
          </a:p>
        </p:txBody>
      </p:sp>
      <p:sp>
        <p:nvSpPr>
          <p:cNvPr id="3" name="Tijdelijke aanduiding voor inhoud 2">
            <a:extLst>
              <a:ext uri="{FF2B5EF4-FFF2-40B4-BE49-F238E27FC236}">
                <a16:creationId xmlns:a16="http://schemas.microsoft.com/office/drawing/2014/main" id="{4736BCA0-F9BA-6FD3-F1F1-FC02232873FC}"/>
              </a:ext>
            </a:extLst>
          </p:cNvPr>
          <p:cNvSpPr>
            <a:spLocks noGrp="1"/>
          </p:cNvSpPr>
          <p:nvPr>
            <p:ph sz="quarter" idx="11"/>
          </p:nvPr>
        </p:nvSpPr>
        <p:spPr/>
        <p:txBody>
          <a:bodyPr vert="horz" lIns="0" tIns="0" rIns="0" bIns="45720" rtlCol="0" anchor="t">
            <a:noAutofit/>
          </a:bodyPr>
          <a:lstStyle/>
          <a:p>
            <a:pPr marL="287655" indent="-287655"/>
            <a:r>
              <a:rPr lang="nl-BE" b="1" dirty="0"/>
              <a:t>Dialoog</a:t>
            </a:r>
            <a:r>
              <a:rPr lang="nl-BE" dirty="0"/>
              <a:t> tussen personeelslid en leidinggevende </a:t>
            </a:r>
            <a:endParaRPr lang="en-US" dirty="0"/>
          </a:p>
          <a:p>
            <a:pPr marL="575945" lvl="1" indent="-287655"/>
            <a:r>
              <a:rPr lang="nl-BE" dirty="0">
                <a:latin typeface="FlandersArtSans-Regular"/>
              </a:rPr>
              <a:t>Met aandacht voor het takenpakket </a:t>
            </a:r>
            <a:endParaRPr lang="nl-BE" dirty="0"/>
          </a:p>
          <a:p>
            <a:pPr marL="575945" lvl="1" indent="-287655"/>
            <a:r>
              <a:rPr lang="nl-BE" dirty="0">
                <a:latin typeface="FlandersArtSans-Regular"/>
              </a:rPr>
              <a:t>Voorafgaand aan de indiening van de verlofaanvraag</a:t>
            </a:r>
            <a:endParaRPr lang="nl-BE" dirty="0"/>
          </a:p>
          <a:p>
            <a:pPr marL="863600" lvl="2" indent="-287655"/>
            <a:r>
              <a:rPr lang="nl-BE" dirty="0">
                <a:latin typeface="FlandersArtSans-Regular"/>
              </a:rPr>
              <a:t>Zowel voor de aanvraag van VDH als de verlenging van het verlofstelsel (zoals ook gebeurt bij deeltijdse prestaties wegens ziekte)</a:t>
            </a:r>
            <a:endParaRPr lang="nl-BE" dirty="0"/>
          </a:p>
          <a:p>
            <a:pPr marL="575945" lvl="1" indent="-287655"/>
            <a:endParaRPr lang="nl-BE" dirty="0"/>
          </a:p>
          <a:p>
            <a:pPr marL="287655" lvl="1" indent="-287655">
              <a:buSzPct val="90000"/>
              <a:buFont typeface="FlandersArtSans-Bold" panose="00000800000000000000" pitchFamily="50" charset="0"/>
              <a:buChar char="⁄"/>
            </a:pPr>
            <a:r>
              <a:rPr lang="nl-BE" sz="2800" b="1" dirty="0">
                <a:solidFill>
                  <a:schemeClr val="tx1"/>
                </a:solidFill>
                <a:latin typeface="+mn-lt"/>
              </a:rPr>
              <a:t>Ondersteuning</a:t>
            </a:r>
            <a:r>
              <a:rPr lang="nl-BE" sz="2800" dirty="0">
                <a:solidFill>
                  <a:schemeClr val="tx1"/>
                </a:solidFill>
                <a:latin typeface="+mn-lt"/>
              </a:rPr>
              <a:t> door HR </a:t>
            </a:r>
          </a:p>
          <a:p>
            <a:pPr marL="575945" lvl="1" indent="-287655"/>
            <a:r>
              <a:rPr lang="nl-BE" dirty="0">
                <a:latin typeface="FlandersArtSans-Regular"/>
              </a:rPr>
              <a:t>Met informatie over mogelijke verlofstelsels </a:t>
            </a:r>
            <a:endParaRPr lang="nl-BE" dirty="0"/>
          </a:p>
          <a:p>
            <a:pPr marL="863600" lvl="2" indent="-287655"/>
            <a:r>
              <a:rPr lang="nl-BE" dirty="0">
                <a:latin typeface="FlandersArtSans-Regular"/>
              </a:rPr>
              <a:t>Heb je vragen hierover? Contacteer het DCPA</a:t>
            </a:r>
          </a:p>
          <a:p>
            <a:pPr marL="575945" lvl="1" indent="-287655"/>
            <a:r>
              <a:rPr lang="nl-BE" dirty="0">
                <a:latin typeface="FlandersArtSans-Regular"/>
              </a:rPr>
              <a:t>Met informatie over het aanvraagproces </a:t>
            </a:r>
            <a:endParaRPr lang="nl-BE" dirty="0"/>
          </a:p>
          <a:p>
            <a:pPr marL="863600" lvl="2" indent="-287655"/>
            <a:r>
              <a:rPr lang="nl-BE" dirty="0">
                <a:latin typeface="FlandersArtSans-Regular"/>
              </a:rPr>
              <a:t>Aanvraag externe erkenning van handicap of chronische ziekte </a:t>
            </a:r>
            <a:endParaRPr lang="nl-BE" dirty="0"/>
          </a:p>
          <a:p>
            <a:pPr marL="863600" lvl="2" indent="-287655"/>
            <a:r>
              <a:rPr lang="nl-BE" dirty="0">
                <a:latin typeface="FlandersArtSans-Regular"/>
              </a:rPr>
              <a:t>Tijdige consultatie bij de preventie-adviseur arbeidsarts </a:t>
            </a:r>
            <a:endParaRPr lang="nl-BE" dirty="0"/>
          </a:p>
          <a:p>
            <a:pPr marL="575945" lvl="3" indent="0">
              <a:buSzPct val="90000"/>
              <a:buNone/>
            </a:pPr>
            <a:endParaRPr lang="nl-BE" dirty="0"/>
          </a:p>
        </p:txBody>
      </p:sp>
    </p:spTree>
    <p:extLst>
      <p:ext uri="{BB962C8B-B14F-4D97-AF65-F5344CB8AC3E}">
        <p14:creationId xmlns:p14="http://schemas.microsoft.com/office/powerpoint/2010/main" val="987248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43CCC-4B17-DE05-51FE-54C676152E5A}"/>
              </a:ext>
            </a:extLst>
          </p:cNvPr>
          <p:cNvSpPr>
            <a:spLocks noGrp="1"/>
          </p:cNvSpPr>
          <p:nvPr>
            <p:ph type="title"/>
          </p:nvPr>
        </p:nvSpPr>
        <p:spPr/>
        <p:txBody>
          <a:bodyPr/>
          <a:lstStyle/>
          <a:p>
            <a:r>
              <a:rPr lang="nl-BE" dirty="0"/>
              <a:t>Vragen…</a:t>
            </a:r>
          </a:p>
        </p:txBody>
      </p:sp>
      <p:sp>
        <p:nvSpPr>
          <p:cNvPr id="3" name="Tijdelijke aanduiding voor inhoud 2">
            <a:extLst>
              <a:ext uri="{FF2B5EF4-FFF2-40B4-BE49-F238E27FC236}">
                <a16:creationId xmlns:a16="http://schemas.microsoft.com/office/drawing/2014/main" id="{A321ABA4-1CB6-D7E9-D89E-964449310E36}"/>
              </a:ext>
            </a:extLst>
          </p:cNvPr>
          <p:cNvSpPr>
            <a:spLocks noGrp="1"/>
          </p:cNvSpPr>
          <p:nvPr>
            <p:ph sz="quarter" idx="11"/>
          </p:nvPr>
        </p:nvSpPr>
        <p:spPr/>
        <p:txBody>
          <a:bodyPr vert="horz" lIns="0" tIns="0" rIns="0" bIns="45720" rtlCol="0" anchor="t">
            <a:noAutofit/>
          </a:bodyPr>
          <a:lstStyle/>
          <a:p>
            <a:pPr marL="287655" indent="-287655"/>
            <a:r>
              <a:rPr lang="nl-BE" dirty="0"/>
              <a:t>… over het verlof voor deeltijdse prestaties wegens chronische ziekte of handicap en de aanvraagprocedure?</a:t>
            </a:r>
            <a:br>
              <a:rPr lang="nl-BE" dirty="0"/>
            </a:br>
            <a:r>
              <a:rPr lang="nl-BE" dirty="0"/>
              <a:t>&gt; </a:t>
            </a:r>
            <a:r>
              <a:rPr lang="nl-BE" b="1" dirty="0"/>
              <a:t>Vlimpers-contactformulier</a:t>
            </a:r>
          </a:p>
          <a:p>
            <a:pPr marL="575945" lvl="1" indent="-287655"/>
            <a:endParaRPr lang="nl-BE" dirty="0"/>
          </a:p>
          <a:p>
            <a:pPr marL="575945" lvl="1" indent="-287655"/>
            <a:endParaRPr lang="nl-BE" dirty="0"/>
          </a:p>
          <a:p>
            <a:pPr marL="287655" lvl="1" indent="-287655">
              <a:buSzPct val="90000"/>
              <a:buFont typeface="FlandersArtSans-Bold" panose="00000800000000000000" pitchFamily="50" charset="0"/>
              <a:buChar char="⁄"/>
            </a:pPr>
            <a:r>
              <a:rPr lang="nl-BE" sz="2800" dirty="0">
                <a:solidFill>
                  <a:schemeClr val="tx1"/>
                </a:solidFill>
                <a:latin typeface="+mn-lt"/>
              </a:rPr>
              <a:t>… over geldige externe erkenningsbewijzen van chronische ziekte of handicap?</a:t>
            </a:r>
            <a:br>
              <a:rPr lang="nl-BE" sz="2800" dirty="0">
                <a:solidFill>
                  <a:schemeClr val="tx1"/>
                </a:solidFill>
                <a:latin typeface="+mn-lt"/>
              </a:rPr>
            </a:br>
            <a:r>
              <a:rPr lang="nl-BE" sz="2800">
                <a:solidFill>
                  <a:schemeClr val="tx1"/>
                </a:solidFill>
                <a:latin typeface="+mn-lt"/>
              </a:rPr>
              <a:t>&gt; </a:t>
            </a:r>
            <a:r>
              <a:rPr lang="nl-BE" sz="2800" b="1">
                <a:solidFill>
                  <a:schemeClr val="tx1"/>
                </a:solidFill>
                <a:latin typeface="+mn-lt"/>
              </a:rPr>
              <a:t>Team </a:t>
            </a:r>
            <a:r>
              <a:rPr lang="nl-BE" sz="2800" b="1" dirty="0">
                <a:solidFill>
                  <a:schemeClr val="tx1"/>
                </a:solidFill>
                <a:latin typeface="+mn-lt"/>
              </a:rPr>
              <a:t>TOM:</a:t>
            </a:r>
            <a:r>
              <a:rPr lang="nl-BE" sz="2800" dirty="0">
                <a:solidFill>
                  <a:schemeClr val="tx1"/>
                </a:solidFill>
                <a:latin typeface="+mn-lt"/>
              </a:rPr>
              <a:t> </a:t>
            </a:r>
            <a:r>
              <a:rPr lang="nl-BE" sz="2800" dirty="0">
                <a:solidFill>
                  <a:schemeClr val="tx1"/>
                </a:solidFill>
                <a:latin typeface="+mn-lt"/>
                <a:hlinkClick r:id="rId2"/>
              </a:rPr>
              <a:t>onbeperktaandeslag@vlaanderen.be</a:t>
            </a:r>
            <a:endParaRPr lang="nl-BE" dirty="0"/>
          </a:p>
        </p:txBody>
      </p:sp>
    </p:spTree>
    <p:extLst>
      <p:ext uri="{BB962C8B-B14F-4D97-AF65-F5344CB8AC3E}">
        <p14:creationId xmlns:p14="http://schemas.microsoft.com/office/powerpoint/2010/main" val="140582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nl-NL" sz="4400"/>
              <a:t>Het vernieuwde HR-beleid: overzicht en tijdlijn van lancering per traject</a:t>
            </a:r>
            <a:endParaRPr lang="en-GB" sz="4400"/>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a:lstStyle/>
          <a:p>
            <a:r>
              <a:rPr lang="nl-NL" sz="2000"/>
              <a:t>Joke Dierickx (programmacoördinator 5-sporenbeleid)</a:t>
            </a:r>
            <a:endParaRPr lang="en-GB" sz="2000"/>
          </a:p>
        </p:txBody>
      </p:sp>
      <p:pic>
        <p:nvPicPr>
          <p:cNvPr id="1026" name="Picture 2">
            <a:extLst>
              <a:ext uri="{FF2B5EF4-FFF2-40B4-BE49-F238E27FC236}">
                <a16:creationId xmlns:a16="http://schemas.microsoft.com/office/drawing/2014/main" id="{F3D28004-EC12-23B6-98DD-139D9645A910}"/>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74" r="7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50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4B93E-72A7-7E96-035F-53036C2DCA66}"/>
              </a:ext>
            </a:extLst>
          </p:cNvPr>
          <p:cNvSpPr>
            <a:spLocks noGrp="1"/>
          </p:cNvSpPr>
          <p:nvPr>
            <p:ph type="title"/>
          </p:nvPr>
        </p:nvSpPr>
        <p:spPr>
          <a:xfrm>
            <a:off x="642840" y="959621"/>
            <a:ext cx="10815573" cy="1116000"/>
          </a:xfrm>
        </p:spPr>
        <p:txBody>
          <a:bodyPr/>
          <a:lstStyle/>
          <a:p>
            <a:pPr algn="ctr"/>
            <a:r>
              <a:rPr lang="nl-BE">
                <a:latin typeface="FlandersArtSans-Bold"/>
              </a:rPr>
              <a:t>Hoe ver staat het?</a:t>
            </a:r>
            <a:endParaRPr lang="nl-BE"/>
          </a:p>
        </p:txBody>
      </p:sp>
      <p:sp>
        <p:nvSpPr>
          <p:cNvPr id="20" name="Tijdelijke aanduiding voor inhoud 2">
            <a:extLst>
              <a:ext uri="{FF2B5EF4-FFF2-40B4-BE49-F238E27FC236}">
                <a16:creationId xmlns:a16="http://schemas.microsoft.com/office/drawing/2014/main" id="{79A4C554-C720-F690-98E0-C931E8702779}"/>
              </a:ext>
            </a:extLst>
          </p:cNvPr>
          <p:cNvSpPr txBox="1">
            <a:spLocks/>
          </p:cNvSpPr>
          <p:nvPr/>
        </p:nvSpPr>
        <p:spPr>
          <a:xfrm>
            <a:off x="1273383" y="2010137"/>
            <a:ext cx="4627343" cy="105421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Regular" panose="00000500000000000000" pitchFamily="2" charset="0"/>
                <a:ea typeface="+mn-ea"/>
                <a:cs typeface="+mn-cs"/>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85000"/>
              <a:buFontTx/>
              <a:buBlip>
                <a:blip r:embed="rId5"/>
              </a:buBlip>
              <a:defRPr sz="14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14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nl-BE" sz="2400" dirty="0">
                <a:latin typeface="Flanders Art Sans" panose="00000500000000000000" pitchFamily="50" charset="0"/>
              </a:rPr>
              <a:t>24/3/2023</a:t>
            </a:r>
          </a:p>
          <a:p>
            <a:pPr>
              <a:buNone/>
            </a:pPr>
            <a:r>
              <a:rPr lang="nl-BE" sz="2400" dirty="0">
                <a:latin typeface="Flanders Art Sans" panose="00000500000000000000" pitchFamily="50" charset="0"/>
              </a:rPr>
              <a:t>1ste principiële goedkeuring</a:t>
            </a:r>
            <a:endParaRPr lang="en-US" sz="2400" dirty="0">
              <a:latin typeface="Flanders Art Sans" panose="00000500000000000000" pitchFamily="50" charset="0"/>
            </a:endParaRPr>
          </a:p>
        </p:txBody>
      </p:sp>
      <p:sp>
        <p:nvSpPr>
          <p:cNvPr id="21" name="TextBox 20">
            <a:extLst>
              <a:ext uri="{FF2B5EF4-FFF2-40B4-BE49-F238E27FC236}">
                <a16:creationId xmlns:a16="http://schemas.microsoft.com/office/drawing/2014/main" id="{C9E1EB1D-361B-164E-0816-895262987729}"/>
              </a:ext>
            </a:extLst>
          </p:cNvPr>
          <p:cNvSpPr txBox="1"/>
          <p:nvPr/>
        </p:nvSpPr>
        <p:spPr>
          <a:xfrm>
            <a:off x="1428875" y="4398299"/>
            <a:ext cx="3553944"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a:latin typeface="Flanders Art Sans" panose="00000500000000000000" pitchFamily="50" charset="0"/>
                <a:cs typeface="Arial"/>
              </a:rPr>
              <a:t>24/4/2023</a:t>
            </a:r>
            <a:br>
              <a:rPr lang="nl-BE" sz="2400">
                <a:latin typeface="Flanders Art Sans" panose="00000500000000000000" pitchFamily="50" charset="0"/>
                <a:cs typeface="Arial"/>
              </a:rPr>
            </a:br>
            <a:r>
              <a:rPr lang="nl-BE" sz="2400">
                <a:latin typeface="Flanders Art Sans" panose="00000500000000000000" pitchFamily="50" charset="0"/>
                <a:cs typeface="Arial"/>
              </a:rPr>
              <a:t>Opstart onderhandelingstraject</a:t>
            </a:r>
          </a:p>
        </p:txBody>
      </p:sp>
      <p:sp>
        <p:nvSpPr>
          <p:cNvPr id="22" name="TextBox 21">
            <a:extLst>
              <a:ext uri="{FF2B5EF4-FFF2-40B4-BE49-F238E27FC236}">
                <a16:creationId xmlns:a16="http://schemas.microsoft.com/office/drawing/2014/main" id="{CA5E9626-5E55-C43C-980E-7A09E809DB64}"/>
              </a:ext>
            </a:extLst>
          </p:cNvPr>
          <p:cNvSpPr txBox="1"/>
          <p:nvPr/>
        </p:nvSpPr>
        <p:spPr>
          <a:xfrm>
            <a:off x="5399979" y="4398299"/>
            <a:ext cx="3553944"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b="1" dirty="0">
                <a:latin typeface="Flanders Art Sans" panose="00000500000000000000" pitchFamily="50" charset="0"/>
                <a:cs typeface="Arial"/>
              </a:rPr>
              <a:t>19/1/2024</a:t>
            </a:r>
          </a:p>
          <a:p>
            <a:r>
              <a:rPr lang="nl-BE" sz="2400" b="1" dirty="0">
                <a:latin typeface="Flanders Art Sans" panose="00000500000000000000" pitchFamily="50" charset="0"/>
                <a:cs typeface="Arial"/>
              </a:rPr>
              <a:t>2de principiële goedkeuring</a:t>
            </a:r>
          </a:p>
        </p:txBody>
      </p:sp>
      <p:sp>
        <p:nvSpPr>
          <p:cNvPr id="23" name="TextBox 22">
            <a:extLst>
              <a:ext uri="{FF2B5EF4-FFF2-40B4-BE49-F238E27FC236}">
                <a16:creationId xmlns:a16="http://schemas.microsoft.com/office/drawing/2014/main" id="{F186B104-E7ED-6417-489F-F505B5185B20}"/>
              </a:ext>
            </a:extLst>
          </p:cNvPr>
          <p:cNvSpPr txBox="1"/>
          <p:nvPr/>
        </p:nvSpPr>
        <p:spPr>
          <a:xfrm>
            <a:off x="7913728" y="1749617"/>
            <a:ext cx="3477720"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BE" sz="2400">
                <a:latin typeface="Flanders Art Sans" panose="00000500000000000000" pitchFamily="50" charset="0"/>
                <a:cs typeface="Arial"/>
              </a:rPr>
              <a:t>Raad van State &amp; definitieve goedkeuring Vlaamse Regering</a:t>
            </a:r>
          </a:p>
        </p:txBody>
      </p:sp>
      <p:sp>
        <p:nvSpPr>
          <p:cNvPr id="4" name="Rechthoek 3">
            <a:extLst>
              <a:ext uri="{FF2B5EF4-FFF2-40B4-BE49-F238E27FC236}">
                <a16:creationId xmlns:a16="http://schemas.microsoft.com/office/drawing/2014/main" id="{CFA62E45-2928-E202-DBEA-EF6A7FD6D467}"/>
              </a:ext>
            </a:extLst>
          </p:cNvPr>
          <p:cNvSpPr/>
          <p:nvPr/>
        </p:nvSpPr>
        <p:spPr>
          <a:xfrm>
            <a:off x="733586" y="3522981"/>
            <a:ext cx="11158609" cy="284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Ovaal 5">
            <a:extLst>
              <a:ext uri="{FF2B5EF4-FFF2-40B4-BE49-F238E27FC236}">
                <a16:creationId xmlns:a16="http://schemas.microsoft.com/office/drawing/2014/main" id="{9F8A2A00-8E7F-733A-4869-96063A3D155F}"/>
              </a:ext>
            </a:extLst>
          </p:cNvPr>
          <p:cNvSpPr/>
          <p:nvPr/>
        </p:nvSpPr>
        <p:spPr>
          <a:xfrm>
            <a:off x="624124" y="3363172"/>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Ovaal 6">
            <a:extLst>
              <a:ext uri="{FF2B5EF4-FFF2-40B4-BE49-F238E27FC236}">
                <a16:creationId xmlns:a16="http://schemas.microsoft.com/office/drawing/2014/main" id="{41C1E0C6-A37B-8868-ADAA-ECC2F6F381CB}"/>
              </a:ext>
            </a:extLst>
          </p:cNvPr>
          <p:cNvSpPr/>
          <p:nvPr/>
        </p:nvSpPr>
        <p:spPr>
          <a:xfrm>
            <a:off x="2169994" y="3363171"/>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Ovaal 7">
            <a:extLst>
              <a:ext uri="{FF2B5EF4-FFF2-40B4-BE49-F238E27FC236}">
                <a16:creationId xmlns:a16="http://schemas.microsoft.com/office/drawing/2014/main" id="{8C312305-BEE1-A690-C917-3F1154AC7CC0}"/>
              </a:ext>
            </a:extLst>
          </p:cNvPr>
          <p:cNvSpPr/>
          <p:nvPr/>
        </p:nvSpPr>
        <p:spPr>
          <a:xfrm>
            <a:off x="6098346" y="3352437"/>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Ovaal 8">
            <a:extLst>
              <a:ext uri="{FF2B5EF4-FFF2-40B4-BE49-F238E27FC236}">
                <a16:creationId xmlns:a16="http://schemas.microsoft.com/office/drawing/2014/main" id="{12B94967-7815-28CD-5D32-F2ED91FA21A3}"/>
              </a:ext>
            </a:extLst>
          </p:cNvPr>
          <p:cNvSpPr/>
          <p:nvPr/>
        </p:nvSpPr>
        <p:spPr>
          <a:xfrm>
            <a:off x="9013614" y="3352437"/>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11" name="Rechte verbindingslijn 10">
            <a:extLst>
              <a:ext uri="{FF2B5EF4-FFF2-40B4-BE49-F238E27FC236}">
                <a16:creationId xmlns:a16="http://schemas.microsoft.com/office/drawing/2014/main" id="{564C4E82-9B9D-188E-DCAF-F95160C337E4}"/>
              </a:ext>
            </a:extLst>
          </p:cNvPr>
          <p:cNvCxnSpPr/>
          <p:nvPr/>
        </p:nvCxnSpPr>
        <p:spPr>
          <a:xfrm flipV="1">
            <a:off x="903871" y="2910531"/>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2" name="Rechte verbindingslijn 11">
            <a:extLst>
              <a:ext uri="{FF2B5EF4-FFF2-40B4-BE49-F238E27FC236}">
                <a16:creationId xmlns:a16="http://schemas.microsoft.com/office/drawing/2014/main" id="{C5D11454-6F2A-DF48-31A1-9F7DA93E1207}"/>
              </a:ext>
            </a:extLst>
          </p:cNvPr>
          <p:cNvCxnSpPr/>
          <p:nvPr/>
        </p:nvCxnSpPr>
        <p:spPr>
          <a:xfrm flipV="1">
            <a:off x="2127791" y="3948088"/>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Rechte verbindingslijn 12">
            <a:extLst>
              <a:ext uri="{FF2B5EF4-FFF2-40B4-BE49-F238E27FC236}">
                <a16:creationId xmlns:a16="http://schemas.microsoft.com/office/drawing/2014/main" id="{2717BD06-D818-A6D8-2F0C-1C0BD2E51B8E}"/>
              </a:ext>
            </a:extLst>
          </p:cNvPr>
          <p:cNvCxnSpPr/>
          <p:nvPr/>
        </p:nvCxnSpPr>
        <p:spPr>
          <a:xfrm flipV="1">
            <a:off x="6088317" y="3962476"/>
            <a:ext cx="299803" cy="4416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4" name="Rechte verbindingslijn 13">
            <a:extLst>
              <a:ext uri="{FF2B5EF4-FFF2-40B4-BE49-F238E27FC236}">
                <a16:creationId xmlns:a16="http://schemas.microsoft.com/office/drawing/2014/main" id="{58EE9B85-C706-C7DB-3658-77EDC2F984C9}"/>
              </a:ext>
            </a:extLst>
          </p:cNvPr>
          <p:cNvCxnSpPr>
            <a:cxnSpLocks/>
          </p:cNvCxnSpPr>
          <p:nvPr/>
        </p:nvCxnSpPr>
        <p:spPr>
          <a:xfrm flipV="1">
            <a:off x="9303388" y="2901053"/>
            <a:ext cx="299803" cy="44168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6B2F9E73-6EB7-89B9-9A27-71800EA17509}"/>
              </a:ext>
            </a:extLst>
          </p:cNvPr>
          <p:cNvSpPr txBox="1"/>
          <p:nvPr/>
        </p:nvSpPr>
        <p:spPr>
          <a:xfrm>
            <a:off x="4267200" y="2558142"/>
            <a:ext cx="365760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2400">
              <a:solidFill>
                <a:srgbClr val="333333"/>
              </a:solidFill>
              <a:latin typeface="flanders-sans"/>
            </a:endParaRPr>
          </a:p>
        </p:txBody>
      </p:sp>
      <p:sp>
        <p:nvSpPr>
          <p:cNvPr id="5" name="Ovaal 4">
            <a:extLst>
              <a:ext uri="{FF2B5EF4-FFF2-40B4-BE49-F238E27FC236}">
                <a16:creationId xmlns:a16="http://schemas.microsoft.com/office/drawing/2014/main" id="{660D36AF-EBB2-C760-6A58-05905F3DEF3F}"/>
              </a:ext>
            </a:extLst>
          </p:cNvPr>
          <p:cNvSpPr/>
          <p:nvPr/>
        </p:nvSpPr>
        <p:spPr>
          <a:xfrm>
            <a:off x="11312646" y="3390721"/>
            <a:ext cx="579549" cy="59028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10" name="Rechte verbindingslijn 9">
            <a:extLst>
              <a:ext uri="{FF2B5EF4-FFF2-40B4-BE49-F238E27FC236}">
                <a16:creationId xmlns:a16="http://schemas.microsoft.com/office/drawing/2014/main" id="{A5B051F2-AA66-8C12-C78C-61F1C159D4DB}"/>
              </a:ext>
            </a:extLst>
          </p:cNvPr>
          <p:cNvCxnSpPr/>
          <p:nvPr/>
        </p:nvCxnSpPr>
        <p:spPr>
          <a:xfrm flipV="1">
            <a:off x="11302617" y="4000760"/>
            <a:ext cx="299803" cy="441680"/>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21">
            <a:extLst>
              <a:ext uri="{FF2B5EF4-FFF2-40B4-BE49-F238E27FC236}">
                <a16:creationId xmlns:a16="http://schemas.microsoft.com/office/drawing/2014/main" id="{EE207B46-E774-C9DA-7963-99F52E096A8B}"/>
              </a:ext>
            </a:extLst>
          </p:cNvPr>
          <p:cNvSpPr txBox="1"/>
          <p:nvPr/>
        </p:nvSpPr>
        <p:spPr>
          <a:xfrm>
            <a:off x="7913728" y="4398299"/>
            <a:ext cx="3903411"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r"/>
            <a:r>
              <a:rPr lang="nl-BE" sz="2400">
                <a:latin typeface="Flanders Art Sans" panose="00000500000000000000" pitchFamily="50" charset="0"/>
                <a:cs typeface="Arial"/>
              </a:rPr>
              <a:t>1/6/2024</a:t>
            </a:r>
          </a:p>
          <a:p>
            <a:pPr algn="r"/>
            <a:r>
              <a:rPr lang="nl-BE" sz="2400">
                <a:latin typeface="Flanders Art Sans" panose="00000500000000000000" pitchFamily="50" charset="0"/>
                <a:cs typeface="Arial"/>
              </a:rPr>
              <a:t>Voorziene start nieuwe personeelsbeleid</a:t>
            </a:r>
          </a:p>
        </p:txBody>
      </p:sp>
      <p:pic>
        <p:nvPicPr>
          <p:cNvPr id="17" name="Graphic 16" descr="Vinkje met effen opvulling">
            <a:extLst>
              <a:ext uri="{FF2B5EF4-FFF2-40B4-BE49-F238E27FC236}">
                <a16:creationId xmlns:a16="http://schemas.microsoft.com/office/drawing/2014/main" id="{F921A740-E0D0-707F-8A93-1F5AFCEEF2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1751" y="2803717"/>
            <a:ext cx="1219200" cy="1219200"/>
          </a:xfrm>
          <a:prstGeom prst="rect">
            <a:avLst/>
          </a:prstGeom>
        </p:spPr>
      </p:pic>
    </p:spTree>
    <p:extLst>
      <p:ext uri="{BB962C8B-B14F-4D97-AF65-F5344CB8AC3E}">
        <p14:creationId xmlns:p14="http://schemas.microsoft.com/office/powerpoint/2010/main" val="310669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t>Themasessies 5-sporen</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HR-netwerkevent Talentmanagement</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OO-netwerk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t>Opleiding tot leiderschapscoach (inschrijven mogelijk tot 5 april 2024)</a:t>
            </a:r>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feb</a:t>
            </a:r>
            <a:br>
              <a:rPr lang="nl-BE" sz="1200">
                <a:solidFill>
                  <a:srgbClr val="000000"/>
                </a:solidFill>
                <a:latin typeface="Flanders Art Sans"/>
              </a:rPr>
            </a:b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11</a:t>
            </a:r>
            <a:br>
              <a:rPr lang="nl-BE" sz="1200" b="0" i="0" u="none" strike="noStrike" kern="1200" cap="none" spc="0" normalizeH="0" baseline="0" noProof="0">
                <a:ln>
                  <a:noFill/>
                </a:ln>
                <a:solidFill>
                  <a:srgbClr val="000000"/>
                </a:solidFill>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mrt</a:t>
            </a:r>
          </a:p>
        </p:txBody>
      </p:sp>
      <p:sp>
        <p:nvSpPr>
          <p:cNvPr id="29" name="Tekstvak 28">
            <a:extLst>
              <a:ext uri="{FF2B5EF4-FFF2-40B4-BE49-F238E27FC236}">
                <a16:creationId xmlns:a16="http://schemas.microsoft.com/office/drawing/2014/main" id="{2DA31C47-8719-4FD3-B08F-69132462B44F}"/>
              </a:ext>
            </a:extLst>
          </p:cNvPr>
          <p:cNvSpPr txBox="1"/>
          <p:nvPr/>
        </p:nvSpPr>
        <p:spPr>
          <a:xfrm>
            <a:off x="488869" y="4066538"/>
            <a:ext cx="6525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effectLst/>
                <a:uLnTx/>
                <a:uFillTx/>
                <a:latin typeface="Flanders Art Sans"/>
              </a:rPr>
              <a:t>11</a:t>
            </a:r>
            <a:br>
              <a:rPr lang="nl-BE" sz="1200" b="0" i="0" u="none" strike="noStrike" kern="1200" cap="none" spc="0" normalizeH="0" baseline="0" noProof="0">
                <a:ln>
                  <a:noFill/>
                </a:ln>
                <a:effectLst/>
                <a:uLnTx/>
                <a:uFillTx/>
                <a:latin typeface="Flanders Art Sans"/>
              </a:rPr>
            </a:br>
            <a:r>
              <a:rPr lang="nl-BE" sz="1200" b="0" i="0" u="none" strike="noStrike" kern="1200" cap="none" spc="0" normalizeH="0" baseline="0" noProof="0">
                <a:ln>
                  <a:noFill/>
                </a:ln>
                <a:effectLst/>
                <a:uLnTx/>
                <a:uFillTx/>
                <a:latin typeface="Flanders Art Sans"/>
              </a:rPr>
              <a:t>mrt</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19 mrt</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latin typeface="Flanders Art Sans"/>
              </a:rPr>
              <a:t>’24</a:t>
            </a:r>
            <a:br>
              <a:rPr lang="nl-BE" sz="1200">
                <a:latin typeface="Flanders Art Sans"/>
              </a:rPr>
            </a:br>
            <a:r>
              <a:rPr lang="nl-BE" sz="1200">
                <a:latin typeface="Flanders Art Sans"/>
              </a:rPr>
              <a:t>‘25</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DB9EE-4BA6-F679-A317-CE6CBD9C44BD}"/>
              </a:ext>
            </a:extLst>
          </p:cNvPr>
          <p:cNvSpPr>
            <a:spLocks noGrp="1"/>
          </p:cNvSpPr>
          <p:nvPr>
            <p:ph type="ctrTitle"/>
          </p:nvPr>
        </p:nvSpPr>
        <p:spPr/>
        <p:txBody>
          <a:bodyPr/>
          <a:lstStyle/>
          <a:p>
            <a:pPr>
              <a:lnSpc>
                <a:spcPct val="100000"/>
              </a:lnSpc>
            </a:pPr>
            <a:r>
              <a:rPr lang="nl-BE" sz="6400" dirty="0"/>
              <a:t>Overzicht </a:t>
            </a:r>
            <a:br>
              <a:rPr lang="nl-BE" sz="6400" dirty="0"/>
            </a:br>
            <a:r>
              <a:rPr lang="nl-BE" sz="6400" dirty="0" err="1"/>
              <a:t>timings</a:t>
            </a:r>
            <a:r>
              <a:rPr lang="nl-BE" sz="6400" dirty="0"/>
              <a:t> lancering </a:t>
            </a:r>
            <a:br>
              <a:rPr lang="nl-BE" sz="6400" dirty="0"/>
            </a:br>
            <a:r>
              <a:rPr lang="nl-BE" sz="6400" dirty="0"/>
              <a:t>per project</a:t>
            </a:r>
          </a:p>
        </p:txBody>
      </p:sp>
      <p:sp>
        <p:nvSpPr>
          <p:cNvPr id="3" name="Ondertitel 2">
            <a:extLst>
              <a:ext uri="{FF2B5EF4-FFF2-40B4-BE49-F238E27FC236}">
                <a16:creationId xmlns:a16="http://schemas.microsoft.com/office/drawing/2014/main" id="{A3A2EC7B-FEE2-CBA2-3759-CC67D515CE2F}"/>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3347217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AD00-5444-DA0B-C23F-C7E86C65EAE4}"/>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4D9FCE65-6D95-4CD7-96BB-B50C9F263465}"/>
              </a:ext>
            </a:extLst>
          </p:cNvPr>
          <p:cNvSpPr>
            <a:spLocks noGrp="1"/>
          </p:cNvSpPr>
          <p:nvPr>
            <p:ph sz="half" idx="1"/>
          </p:nvPr>
        </p:nvSpPr>
        <p:spPr>
          <a:xfrm>
            <a:off x="3536442" y="1674821"/>
            <a:ext cx="8341957" cy="1049017"/>
          </a:xfrm>
        </p:spPr>
        <p:txBody>
          <a:bodyPr/>
          <a:lstStyle/>
          <a:p>
            <a:pPr marL="0" indent="0">
              <a:buNone/>
            </a:pPr>
            <a:r>
              <a:rPr lang="nl-BE" sz="2400" dirty="0"/>
              <a:t>Laatste </a:t>
            </a:r>
            <a:r>
              <a:rPr lang="nl-BE" sz="2400" dirty="0" err="1"/>
              <a:t>statutariseringsoefening</a:t>
            </a:r>
            <a:endParaRPr lang="nl-BE" sz="2400" dirty="0"/>
          </a:p>
          <a:p>
            <a:pPr marL="0" indent="0">
              <a:buNone/>
            </a:pPr>
            <a:endParaRPr lang="nl-BE" sz="1867" dirty="0"/>
          </a:p>
        </p:txBody>
      </p:sp>
      <p:pic>
        <p:nvPicPr>
          <p:cNvPr id="2" name="Graphic 1" descr="Spiraalkalender silhouet">
            <a:extLst>
              <a:ext uri="{FF2B5EF4-FFF2-40B4-BE49-F238E27FC236}">
                <a16:creationId xmlns:a16="http://schemas.microsoft.com/office/drawing/2014/main" id="{DBE62DF7-1402-9E44-3134-88E534502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479" y="3435330"/>
            <a:ext cx="1428956" cy="1428956"/>
          </a:xfrm>
          <a:prstGeom prst="rect">
            <a:avLst/>
          </a:prstGeom>
        </p:spPr>
      </p:pic>
      <p:sp>
        <p:nvSpPr>
          <p:cNvPr id="6" name="Content Placeholder 1">
            <a:extLst>
              <a:ext uri="{FF2B5EF4-FFF2-40B4-BE49-F238E27FC236}">
                <a16:creationId xmlns:a16="http://schemas.microsoft.com/office/drawing/2014/main" id="{CB15382E-B51F-9DA4-1380-9B92D5C99F2D}"/>
              </a:ext>
            </a:extLst>
          </p:cNvPr>
          <p:cNvSpPr txBox="1">
            <a:spLocks/>
          </p:cNvSpPr>
          <p:nvPr/>
        </p:nvSpPr>
        <p:spPr>
          <a:xfrm>
            <a:off x="4764245" y="2685409"/>
            <a:ext cx="7392969" cy="3672000"/>
          </a:xfrm>
          <a:prstGeom prst="rect">
            <a:avLst/>
          </a:prstGeom>
        </p:spPr>
        <p:txBody>
          <a:bodyPr vert="horz" lIns="0" tIns="0" rIns="0" bIns="0" rtlCol="0" anchor="t" anchorCtr="0">
            <a:noAutofit/>
          </a:bodyPr>
          <a:lstStyle>
            <a:lvl1pPr marL="216000" indent="-216000" algn="l" defTabSz="685800" rtl="0" eaLnBrk="1" latinLnBrk="0" hangingPunct="1">
              <a:lnSpc>
                <a:spcPct val="90000"/>
              </a:lnSpc>
              <a:spcBef>
                <a:spcPts val="225"/>
              </a:spcBef>
              <a:buSzPct val="90000"/>
              <a:buFontTx/>
              <a:buBlip>
                <a:blip r:embed="rId5"/>
              </a:buBlip>
              <a:defRPr sz="1050" kern="1200" spc="0">
                <a:solidFill>
                  <a:schemeClr val="tx1"/>
                </a:solidFill>
                <a:latin typeface="FlandersArtSans-Bold" panose="00000800000000000000" pitchFamily="2" charset="0"/>
                <a:ea typeface="+mn-ea"/>
                <a:cs typeface="+mn-cs"/>
              </a:defRPr>
            </a:lvl1pPr>
            <a:lvl2pPr marL="432000" indent="-216000" algn="l" defTabSz="685800" rtl="0" eaLnBrk="1" latinLnBrk="0" hangingPunct="1">
              <a:lnSpc>
                <a:spcPct val="90000"/>
              </a:lnSpc>
              <a:spcBef>
                <a:spcPts val="225"/>
              </a:spcBef>
              <a:buSzPct val="70000"/>
              <a:buFontTx/>
              <a:buBlip>
                <a:blip r:embed="rId6"/>
              </a:buBlip>
              <a:defRPr sz="1050" kern="1200" spc="0">
                <a:solidFill>
                  <a:schemeClr val="bg1">
                    <a:lumMod val="50000"/>
                  </a:schemeClr>
                </a:solidFill>
                <a:latin typeface="FlandersArtSans-Regular" panose="00000500000000000000" pitchFamily="2" charset="0"/>
                <a:ea typeface="+mn-ea"/>
                <a:cs typeface="+mn-cs"/>
              </a:defRPr>
            </a:lvl2pPr>
            <a:lvl3pPr marL="648000" indent="-216000" algn="l" defTabSz="685800" rtl="0" eaLnBrk="1" latinLnBrk="0" hangingPunct="1">
              <a:lnSpc>
                <a:spcPct val="90000"/>
              </a:lnSpc>
              <a:spcBef>
                <a:spcPts val="225"/>
              </a:spcBef>
              <a:buSzPct val="90000"/>
              <a:buFontTx/>
              <a:buBlip>
                <a:blip r:embed="rId7"/>
              </a:buBlip>
              <a:defRPr sz="1050" kern="1200" spc="0">
                <a:solidFill>
                  <a:schemeClr val="tx1"/>
                </a:solidFill>
                <a:latin typeface="FlandersArtSans-Regular" panose="00000500000000000000" pitchFamily="2" charset="0"/>
                <a:ea typeface="+mn-ea"/>
                <a:cs typeface="+mn-cs"/>
              </a:defRPr>
            </a:lvl3pPr>
            <a:lvl4pPr marL="864000" indent="-216000" algn="l" defTabSz="685800" rtl="0" eaLnBrk="1" latinLnBrk="0" hangingPunct="1">
              <a:lnSpc>
                <a:spcPct val="90000"/>
              </a:lnSpc>
              <a:spcBef>
                <a:spcPts val="225"/>
              </a:spcBef>
              <a:buSzPct val="75000"/>
              <a:buFontTx/>
              <a:buBlip>
                <a:blip r:embed="rId8"/>
              </a:buBlip>
              <a:defRPr sz="1050" kern="1200" spc="0">
                <a:solidFill>
                  <a:schemeClr val="tx1"/>
                </a:solidFill>
                <a:latin typeface="FlandersArtSans-Regular" panose="00000500000000000000" pitchFamily="2" charset="0"/>
                <a:ea typeface="+mn-ea"/>
                <a:cs typeface="+mn-cs"/>
              </a:defRPr>
            </a:lvl4pPr>
            <a:lvl5pPr marL="1080000" indent="-216000" algn="l" defTabSz="685800" rtl="0" eaLnBrk="1" latinLnBrk="0" hangingPunct="1">
              <a:lnSpc>
                <a:spcPct val="90000"/>
              </a:lnSpc>
              <a:spcBef>
                <a:spcPts val="225"/>
              </a:spcBef>
              <a:buSzPct val="90000"/>
              <a:buFontTx/>
              <a:buBlip>
                <a:blip r:embed="rId5"/>
              </a:buBlip>
              <a:defRPr sz="1050" kern="1200" spc="0" baseline="0">
                <a:solidFill>
                  <a:schemeClr val="tx1"/>
                </a:solidFill>
                <a:latin typeface="FlandersArtSans-Regular"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BE" sz="2667" dirty="0">
                <a:latin typeface="FlandersArtSans-Regular"/>
              </a:rPr>
              <a:t>Toelichting laatste </a:t>
            </a:r>
            <a:r>
              <a:rPr lang="nl-BE" sz="2667" dirty="0" err="1">
                <a:latin typeface="FlandersArtSans-Regular"/>
              </a:rPr>
              <a:t>statutarisering</a:t>
            </a:r>
            <a:endParaRPr lang="nl-BE" sz="2667" dirty="0">
              <a:latin typeface="FlandersArtSans-Regular"/>
            </a:endParaRPr>
          </a:p>
          <a:p>
            <a:endParaRPr lang="nl-BE" sz="2667" dirty="0">
              <a:latin typeface="FlandersArtSans-Regular"/>
            </a:endParaRPr>
          </a:p>
          <a:p>
            <a:endParaRPr lang="nl-BE" sz="2667" dirty="0">
              <a:latin typeface="FlandersArtSans-Regular"/>
            </a:endParaRPr>
          </a:p>
          <a:p>
            <a:r>
              <a:rPr lang="nl-BE" sz="2667" dirty="0">
                <a:latin typeface="FlandersArtSans-Regular"/>
              </a:rPr>
              <a:t>Alle profielen in Vlimpers door HR</a:t>
            </a:r>
            <a:br>
              <a:rPr lang="nl-BE" sz="2667" dirty="0">
                <a:latin typeface="FlandersArtSans-Regular"/>
              </a:rPr>
            </a:br>
            <a:r>
              <a:rPr lang="nl-BE" sz="2667" dirty="0">
                <a:latin typeface="FlandersArtSans-Regular"/>
              </a:rPr>
              <a:t>(</a:t>
            </a:r>
            <a:r>
              <a:rPr lang="nl-BE" sz="2667" dirty="0">
                <a:latin typeface="Calibri" panose="020F0502020204030204" pitchFamily="34" charset="0"/>
                <a:ea typeface="Times New Roman" panose="02020603050405020304" pitchFamily="18" charset="0"/>
              </a:rPr>
              <a:t>Q1, Q2 en Q3 2024 worden naar voor getrokken)</a:t>
            </a:r>
            <a:endParaRPr lang="nl-BE" sz="2667" dirty="0">
              <a:latin typeface="FlandersArtSans-Regular"/>
            </a:endParaRPr>
          </a:p>
          <a:p>
            <a:endParaRPr lang="nl-BE" sz="2667" dirty="0">
              <a:latin typeface="FlandersArtSans-Regular"/>
            </a:endParaRPr>
          </a:p>
          <a:p>
            <a:r>
              <a:rPr lang="nl-BE" sz="2667" dirty="0">
                <a:latin typeface="FlandersArtSans-Regular"/>
              </a:rPr>
              <a:t>Alle procedures gepubliceerd door AgO </a:t>
            </a:r>
          </a:p>
          <a:p>
            <a:pPr marL="0" indent="0">
              <a:buNone/>
            </a:pPr>
            <a:br>
              <a:rPr lang="nl-BE" sz="2667" dirty="0">
                <a:latin typeface="FlandersArtSans-Regular"/>
              </a:rPr>
            </a:br>
            <a:endParaRPr lang="nl-BE" sz="2667" dirty="0">
              <a:latin typeface="FlandersArtSans-Regular"/>
            </a:endParaRPr>
          </a:p>
          <a:p>
            <a:pPr marL="0" indent="0">
              <a:buNone/>
            </a:pPr>
            <a:endParaRPr lang="nl-BE" sz="2667" dirty="0">
              <a:latin typeface="FlandersArtSans-Regular"/>
            </a:endParaRPr>
          </a:p>
        </p:txBody>
      </p:sp>
      <p:sp>
        <p:nvSpPr>
          <p:cNvPr id="13" name="Tekstvak 12">
            <a:extLst>
              <a:ext uri="{FF2B5EF4-FFF2-40B4-BE49-F238E27FC236}">
                <a16:creationId xmlns:a16="http://schemas.microsoft.com/office/drawing/2014/main" id="{8B2477BB-EAD4-364C-2D1D-2C35FDBF4836}"/>
              </a:ext>
            </a:extLst>
          </p:cNvPr>
          <p:cNvSpPr txBox="1"/>
          <p:nvPr/>
        </p:nvSpPr>
        <p:spPr>
          <a:xfrm>
            <a:off x="3579143" y="4078443"/>
            <a:ext cx="1061437" cy="379656"/>
          </a:xfrm>
          <a:prstGeom prst="rect">
            <a:avLst/>
          </a:prstGeom>
          <a:noFill/>
        </p:spPr>
        <p:txBody>
          <a:bodyPr wrap="square" rtlCol="0">
            <a:spAutoFit/>
          </a:bodyPr>
          <a:lstStyle/>
          <a:p>
            <a:pPr algn="ctr"/>
            <a:r>
              <a:rPr lang="nl-BE" sz="1867">
                <a:latin typeface="FlandersArtSans-Bold" panose="00000800000000000000" pitchFamily="2" charset="0"/>
              </a:rPr>
              <a:t>1/3/24</a:t>
            </a:r>
          </a:p>
        </p:txBody>
      </p:sp>
      <p:pic>
        <p:nvPicPr>
          <p:cNvPr id="14" name="Graphic 13" descr="Spiraalkalender silhouet">
            <a:extLst>
              <a:ext uri="{FF2B5EF4-FFF2-40B4-BE49-F238E27FC236}">
                <a16:creationId xmlns:a16="http://schemas.microsoft.com/office/drawing/2014/main" id="{1D4E81E2-BEAB-8E4E-13F3-130EE0412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479" y="4671158"/>
            <a:ext cx="1428956" cy="1428956"/>
          </a:xfrm>
          <a:prstGeom prst="rect">
            <a:avLst/>
          </a:prstGeom>
        </p:spPr>
      </p:pic>
      <p:sp>
        <p:nvSpPr>
          <p:cNvPr id="15" name="Tekstvak 14">
            <a:extLst>
              <a:ext uri="{FF2B5EF4-FFF2-40B4-BE49-F238E27FC236}">
                <a16:creationId xmlns:a16="http://schemas.microsoft.com/office/drawing/2014/main" id="{93829AF1-250F-41D6-7268-468B9C0CF062}"/>
              </a:ext>
            </a:extLst>
          </p:cNvPr>
          <p:cNvSpPr txBox="1"/>
          <p:nvPr/>
        </p:nvSpPr>
        <p:spPr>
          <a:xfrm>
            <a:off x="3646791" y="5134977"/>
            <a:ext cx="1061437" cy="666977"/>
          </a:xfrm>
          <a:prstGeom prst="rect">
            <a:avLst/>
          </a:prstGeom>
          <a:noFill/>
        </p:spPr>
        <p:txBody>
          <a:bodyPr wrap="square" rtlCol="0">
            <a:spAutoFit/>
          </a:bodyPr>
          <a:lstStyle/>
          <a:p>
            <a:pPr algn="ctr"/>
            <a:r>
              <a:rPr lang="nl-BE" sz="1867">
                <a:latin typeface="FlandersArtSans-Bold" panose="00000800000000000000" pitchFamily="2" charset="0"/>
              </a:rPr>
              <a:t>Voor</a:t>
            </a:r>
          </a:p>
          <a:p>
            <a:pPr algn="ctr"/>
            <a:r>
              <a:rPr lang="nl-BE" sz="1867">
                <a:latin typeface="FlandersArtSans-Bold" panose="00000800000000000000" pitchFamily="2" charset="0"/>
              </a:rPr>
              <a:t>1/6/24!</a:t>
            </a:r>
          </a:p>
        </p:txBody>
      </p:sp>
      <p:sp>
        <p:nvSpPr>
          <p:cNvPr id="12" name="Tekstvak 11">
            <a:extLst>
              <a:ext uri="{FF2B5EF4-FFF2-40B4-BE49-F238E27FC236}">
                <a16:creationId xmlns:a16="http://schemas.microsoft.com/office/drawing/2014/main" id="{EF2E64A1-E175-F43A-883B-B7C563E9BDC8}"/>
              </a:ext>
            </a:extLst>
          </p:cNvPr>
          <p:cNvSpPr txBox="1"/>
          <p:nvPr/>
        </p:nvSpPr>
        <p:spPr>
          <a:xfrm>
            <a:off x="2298977" y="1173465"/>
            <a:ext cx="3199059" cy="584775"/>
          </a:xfrm>
          <a:prstGeom prst="rect">
            <a:avLst/>
          </a:prstGeom>
          <a:noFill/>
        </p:spPr>
        <p:txBody>
          <a:bodyPr wrap="square">
            <a:spAutoFit/>
          </a:bodyPr>
          <a:lstStyle>
            <a:defPPr>
              <a:defRPr lang="nl-BE"/>
            </a:defPPr>
            <a:lvl1pPr algn="ctr">
              <a:defRPr sz="2400" b="1"/>
            </a:lvl1pPr>
          </a:lstStyle>
          <a:p>
            <a:pPr algn="l"/>
            <a:r>
              <a:rPr lang="nl-BE" sz="3200" dirty="0"/>
              <a:t>Ter herinnering</a:t>
            </a:r>
          </a:p>
        </p:txBody>
      </p:sp>
      <p:pic>
        <p:nvPicPr>
          <p:cNvPr id="16" name="Graphic 15" descr="Spiraalkalender silhouet">
            <a:extLst>
              <a:ext uri="{FF2B5EF4-FFF2-40B4-BE49-F238E27FC236}">
                <a16:creationId xmlns:a16="http://schemas.microsoft.com/office/drawing/2014/main" id="{1A008B01-0536-2D1F-85F5-3E8B1FA27D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0486" y="2249491"/>
            <a:ext cx="1428956" cy="1428956"/>
          </a:xfrm>
          <a:prstGeom prst="rect">
            <a:avLst/>
          </a:prstGeom>
        </p:spPr>
      </p:pic>
      <p:sp>
        <p:nvSpPr>
          <p:cNvPr id="17" name="Tekstvak 16">
            <a:extLst>
              <a:ext uri="{FF2B5EF4-FFF2-40B4-BE49-F238E27FC236}">
                <a16:creationId xmlns:a16="http://schemas.microsoft.com/office/drawing/2014/main" id="{8C5A6A47-E773-6E41-8D96-66E78405DE8B}"/>
              </a:ext>
            </a:extLst>
          </p:cNvPr>
          <p:cNvSpPr txBox="1"/>
          <p:nvPr/>
        </p:nvSpPr>
        <p:spPr>
          <a:xfrm>
            <a:off x="3564149" y="2892605"/>
            <a:ext cx="1171787" cy="379656"/>
          </a:xfrm>
          <a:prstGeom prst="rect">
            <a:avLst/>
          </a:prstGeom>
          <a:noFill/>
        </p:spPr>
        <p:txBody>
          <a:bodyPr wrap="square" rtlCol="0">
            <a:spAutoFit/>
          </a:bodyPr>
          <a:lstStyle/>
          <a:p>
            <a:pPr algn="ctr"/>
            <a:r>
              <a:rPr lang="nl-BE" sz="1867" dirty="0">
                <a:latin typeface="FlandersArtSans-Bold" panose="00000800000000000000" pitchFamily="2" charset="0"/>
              </a:rPr>
              <a:t>28/2/24</a:t>
            </a:r>
          </a:p>
        </p:txBody>
      </p:sp>
    </p:spTree>
    <p:extLst>
      <p:ext uri="{BB962C8B-B14F-4D97-AF65-F5344CB8AC3E}">
        <p14:creationId xmlns:p14="http://schemas.microsoft.com/office/powerpoint/2010/main" val="4067282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5A12D03-DC8E-9D8E-F278-42E794C4E1D0}"/>
              </a:ext>
            </a:extLst>
          </p:cNvPr>
          <p:cNvSpPr/>
          <p:nvPr/>
        </p:nvSpPr>
        <p:spPr>
          <a:xfrm>
            <a:off x="181468" y="5970895"/>
            <a:ext cx="11972235" cy="76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SALARIS-</a:t>
            </a:r>
            <a:br>
              <a:rPr lang="nl-BE" sz="1467" dirty="0">
                <a:solidFill>
                  <a:schemeClr val="tx1"/>
                </a:solidFill>
              </a:rPr>
            </a:br>
            <a:r>
              <a:rPr lang="nl-BE" sz="1467" dirty="0">
                <a:solidFill>
                  <a:schemeClr val="tx1"/>
                </a:solidFill>
              </a:rPr>
              <a:t>EVOLUTIE</a:t>
            </a:r>
          </a:p>
        </p:txBody>
      </p:sp>
      <p:sp>
        <p:nvSpPr>
          <p:cNvPr id="5" name="Rechthoek 4">
            <a:extLst>
              <a:ext uri="{FF2B5EF4-FFF2-40B4-BE49-F238E27FC236}">
                <a16:creationId xmlns:a16="http://schemas.microsoft.com/office/drawing/2014/main" id="{01427F6A-05F5-02AD-FE83-1AF582C4AE07}"/>
              </a:ext>
            </a:extLst>
          </p:cNvPr>
          <p:cNvSpPr/>
          <p:nvPr/>
        </p:nvSpPr>
        <p:spPr>
          <a:xfrm>
            <a:off x="181469" y="1221821"/>
            <a:ext cx="11900601" cy="76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RECHTSPOSITIE</a:t>
            </a:r>
          </a:p>
        </p:txBody>
      </p:sp>
      <p:sp>
        <p:nvSpPr>
          <p:cNvPr id="6" name="Rechthoek 5">
            <a:extLst>
              <a:ext uri="{FF2B5EF4-FFF2-40B4-BE49-F238E27FC236}">
                <a16:creationId xmlns:a16="http://schemas.microsoft.com/office/drawing/2014/main" id="{81BDC337-C9B0-350E-015F-9B41BF7EB637}"/>
              </a:ext>
            </a:extLst>
          </p:cNvPr>
          <p:cNvSpPr/>
          <p:nvPr/>
        </p:nvSpPr>
        <p:spPr>
          <a:xfrm>
            <a:off x="181469" y="3596357"/>
            <a:ext cx="11915348" cy="7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UITSTROOM</a:t>
            </a:r>
          </a:p>
        </p:txBody>
      </p:sp>
      <p:cxnSp>
        <p:nvCxnSpPr>
          <p:cNvPr id="2" name="Rechte verbindingslijn 1">
            <a:extLst>
              <a:ext uri="{FF2B5EF4-FFF2-40B4-BE49-F238E27FC236}">
                <a16:creationId xmlns:a16="http://schemas.microsoft.com/office/drawing/2014/main" id="{A3482D59-A4C8-F141-4C15-A429E1677D6E}"/>
              </a:ext>
            </a:extLst>
          </p:cNvPr>
          <p:cNvCxnSpPr>
            <a:cxnSpLocks/>
          </p:cNvCxnSpPr>
          <p:nvPr/>
        </p:nvCxnSpPr>
        <p:spPr>
          <a:xfrm>
            <a:off x="-62521" y="591217"/>
            <a:ext cx="123483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F3B3CFD2-5B08-8956-44B1-860379932EE6}"/>
              </a:ext>
            </a:extLst>
          </p:cNvPr>
          <p:cNvSpPr/>
          <p:nvPr/>
        </p:nvSpPr>
        <p:spPr>
          <a:xfrm>
            <a:off x="181469" y="2013333"/>
            <a:ext cx="11900601" cy="7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PENSIOEN</a:t>
            </a:r>
          </a:p>
        </p:txBody>
      </p:sp>
      <p:sp>
        <p:nvSpPr>
          <p:cNvPr id="41" name="Rechthoek 40">
            <a:extLst>
              <a:ext uri="{FF2B5EF4-FFF2-40B4-BE49-F238E27FC236}">
                <a16:creationId xmlns:a16="http://schemas.microsoft.com/office/drawing/2014/main" id="{8F5B59A7-3EF0-62EC-94FA-F47C8A20BCB1}"/>
              </a:ext>
            </a:extLst>
          </p:cNvPr>
          <p:cNvSpPr/>
          <p:nvPr/>
        </p:nvSpPr>
        <p:spPr>
          <a:xfrm>
            <a:off x="181469" y="4387869"/>
            <a:ext cx="11900601" cy="76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ZIEKTEREGELING</a:t>
            </a:r>
          </a:p>
        </p:txBody>
      </p:sp>
      <p:sp>
        <p:nvSpPr>
          <p:cNvPr id="42" name="Rechthoek 41">
            <a:extLst>
              <a:ext uri="{FF2B5EF4-FFF2-40B4-BE49-F238E27FC236}">
                <a16:creationId xmlns:a16="http://schemas.microsoft.com/office/drawing/2014/main" id="{11CE7F7C-C765-853E-6487-49DD34C1AA01}"/>
              </a:ext>
            </a:extLst>
          </p:cNvPr>
          <p:cNvSpPr/>
          <p:nvPr/>
        </p:nvSpPr>
        <p:spPr>
          <a:xfrm>
            <a:off x="181467" y="5179381"/>
            <a:ext cx="11955447" cy="76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VERLONING</a:t>
            </a:r>
          </a:p>
        </p:txBody>
      </p:sp>
      <p:sp>
        <p:nvSpPr>
          <p:cNvPr id="43" name="Rechthoek 42">
            <a:extLst>
              <a:ext uri="{FF2B5EF4-FFF2-40B4-BE49-F238E27FC236}">
                <a16:creationId xmlns:a16="http://schemas.microsoft.com/office/drawing/2014/main" id="{C81BE5D9-2A9F-24BC-C25D-B4909D767517}"/>
              </a:ext>
            </a:extLst>
          </p:cNvPr>
          <p:cNvSpPr/>
          <p:nvPr/>
        </p:nvSpPr>
        <p:spPr>
          <a:xfrm>
            <a:off x="181469" y="2804845"/>
            <a:ext cx="11900601" cy="76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467" dirty="0">
                <a:solidFill>
                  <a:schemeClr val="tx1"/>
                </a:solidFill>
              </a:rPr>
              <a:t>INTERNE </a:t>
            </a:r>
          </a:p>
          <a:p>
            <a:r>
              <a:rPr lang="nl-BE" sz="1467" dirty="0">
                <a:solidFill>
                  <a:schemeClr val="tx1"/>
                </a:solidFill>
              </a:rPr>
              <a:t>MOBILITEIT</a:t>
            </a:r>
          </a:p>
        </p:txBody>
      </p:sp>
      <p:sp>
        <p:nvSpPr>
          <p:cNvPr id="63" name="Rechthoek 62">
            <a:extLst>
              <a:ext uri="{FF2B5EF4-FFF2-40B4-BE49-F238E27FC236}">
                <a16:creationId xmlns:a16="http://schemas.microsoft.com/office/drawing/2014/main" id="{BE34557D-3CA4-D02F-28F9-250D7EC4B8C8}"/>
              </a:ext>
            </a:extLst>
          </p:cNvPr>
          <p:cNvSpPr/>
          <p:nvPr/>
        </p:nvSpPr>
        <p:spPr>
          <a:xfrm>
            <a:off x="181468" y="0"/>
            <a:ext cx="1411432" cy="11277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67" dirty="0"/>
              <a:t>PROJECTEN</a:t>
            </a:r>
          </a:p>
        </p:txBody>
      </p:sp>
      <p:sp>
        <p:nvSpPr>
          <p:cNvPr id="39" name="Rechthoek 38">
            <a:extLst>
              <a:ext uri="{FF2B5EF4-FFF2-40B4-BE49-F238E27FC236}">
                <a16:creationId xmlns:a16="http://schemas.microsoft.com/office/drawing/2014/main" id="{B270D5F5-8E00-C688-4A96-EC421CC3EB27}"/>
              </a:ext>
            </a:extLst>
          </p:cNvPr>
          <p:cNvSpPr/>
          <p:nvPr/>
        </p:nvSpPr>
        <p:spPr>
          <a:xfrm>
            <a:off x="1715392" y="162032"/>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Juni ‘24</a:t>
            </a:r>
          </a:p>
        </p:txBody>
      </p:sp>
      <p:sp>
        <p:nvSpPr>
          <p:cNvPr id="45" name="Rechthoek 44">
            <a:extLst>
              <a:ext uri="{FF2B5EF4-FFF2-40B4-BE49-F238E27FC236}">
                <a16:creationId xmlns:a16="http://schemas.microsoft.com/office/drawing/2014/main" id="{675DBC5F-B1A8-0B04-296F-8A10A6C7C9FF}"/>
              </a:ext>
            </a:extLst>
          </p:cNvPr>
          <p:cNvSpPr/>
          <p:nvPr/>
        </p:nvSpPr>
        <p:spPr>
          <a:xfrm>
            <a:off x="3022543" y="160348"/>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Juli ‘24</a:t>
            </a:r>
          </a:p>
        </p:txBody>
      </p:sp>
      <p:sp>
        <p:nvSpPr>
          <p:cNvPr id="46" name="Rechthoek 45">
            <a:extLst>
              <a:ext uri="{FF2B5EF4-FFF2-40B4-BE49-F238E27FC236}">
                <a16:creationId xmlns:a16="http://schemas.microsoft.com/office/drawing/2014/main" id="{D86B31AD-9742-D3B2-344B-7FD436E177A6}"/>
              </a:ext>
            </a:extLst>
          </p:cNvPr>
          <p:cNvSpPr/>
          <p:nvPr/>
        </p:nvSpPr>
        <p:spPr>
          <a:xfrm>
            <a:off x="4329694" y="160348"/>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Aug ‘24</a:t>
            </a:r>
          </a:p>
        </p:txBody>
      </p:sp>
      <p:sp>
        <p:nvSpPr>
          <p:cNvPr id="50" name="Rechthoek 49">
            <a:extLst>
              <a:ext uri="{FF2B5EF4-FFF2-40B4-BE49-F238E27FC236}">
                <a16:creationId xmlns:a16="http://schemas.microsoft.com/office/drawing/2014/main" id="{A1850740-A1CE-2712-6634-177EB1720CCC}"/>
              </a:ext>
            </a:extLst>
          </p:cNvPr>
          <p:cNvSpPr/>
          <p:nvPr/>
        </p:nvSpPr>
        <p:spPr>
          <a:xfrm>
            <a:off x="5636844" y="160348"/>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Sept ‘24</a:t>
            </a:r>
          </a:p>
        </p:txBody>
      </p:sp>
      <p:sp>
        <p:nvSpPr>
          <p:cNvPr id="51" name="Rechthoek 50">
            <a:extLst>
              <a:ext uri="{FF2B5EF4-FFF2-40B4-BE49-F238E27FC236}">
                <a16:creationId xmlns:a16="http://schemas.microsoft.com/office/drawing/2014/main" id="{A46347F2-8F71-D295-B357-BAF1DB67F7CC}"/>
              </a:ext>
            </a:extLst>
          </p:cNvPr>
          <p:cNvSpPr/>
          <p:nvPr/>
        </p:nvSpPr>
        <p:spPr>
          <a:xfrm>
            <a:off x="6943995" y="160348"/>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Okt ‘24</a:t>
            </a:r>
          </a:p>
        </p:txBody>
      </p:sp>
      <p:sp>
        <p:nvSpPr>
          <p:cNvPr id="52" name="Rechthoek 51">
            <a:extLst>
              <a:ext uri="{FF2B5EF4-FFF2-40B4-BE49-F238E27FC236}">
                <a16:creationId xmlns:a16="http://schemas.microsoft.com/office/drawing/2014/main" id="{6D3017A2-67BF-B039-B366-FF345720BCC1}"/>
              </a:ext>
            </a:extLst>
          </p:cNvPr>
          <p:cNvSpPr/>
          <p:nvPr/>
        </p:nvSpPr>
        <p:spPr>
          <a:xfrm>
            <a:off x="8251146" y="160348"/>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Nov ‘24 </a:t>
            </a:r>
          </a:p>
        </p:txBody>
      </p:sp>
      <p:sp>
        <p:nvSpPr>
          <p:cNvPr id="53" name="Rechthoek 52">
            <a:extLst>
              <a:ext uri="{FF2B5EF4-FFF2-40B4-BE49-F238E27FC236}">
                <a16:creationId xmlns:a16="http://schemas.microsoft.com/office/drawing/2014/main" id="{DB9DFC0D-3946-7ED4-8681-9E751C5F380F}"/>
              </a:ext>
            </a:extLst>
          </p:cNvPr>
          <p:cNvSpPr/>
          <p:nvPr/>
        </p:nvSpPr>
        <p:spPr>
          <a:xfrm>
            <a:off x="9558296" y="153932"/>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Dec ’24</a:t>
            </a:r>
          </a:p>
        </p:txBody>
      </p:sp>
      <p:sp>
        <p:nvSpPr>
          <p:cNvPr id="80" name="Rechthoek 79">
            <a:extLst>
              <a:ext uri="{FF2B5EF4-FFF2-40B4-BE49-F238E27FC236}">
                <a16:creationId xmlns:a16="http://schemas.microsoft.com/office/drawing/2014/main" id="{5671B8B6-A67E-57F8-B2F8-5398C9710E38}"/>
              </a:ext>
            </a:extLst>
          </p:cNvPr>
          <p:cNvSpPr/>
          <p:nvPr/>
        </p:nvSpPr>
        <p:spPr>
          <a:xfrm>
            <a:off x="1697780" y="776818"/>
            <a:ext cx="619081" cy="40348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rPr>
              <a:t>1/6</a:t>
            </a:r>
          </a:p>
        </p:txBody>
      </p:sp>
      <p:sp>
        <p:nvSpPr>
          <p:cNvPr id="82" name="Rechthoek 81">
            <a:extLst>
              <a:ext uri="{FF2B5EF4-FFF2-40B4-BE49-F238E27FC236}">
                <a16:creationId xmlns:a16="http://schemas.microsoft.com/office/drawing/2014/main" id="{08FE0F85-93CF-AB44-8369-ED7F86124894}"/>
              </a:ext>
            </a:extLst>
          </p:cNvPr>
          <p:cNvSpPr/>
          <p:nvPr/>
        </p:nvSpPr>
        <p:spPr>
          <a:xfrm>
            <a:off x="5636842" y="776818"/>
            <a:ext cx="619081" cy="40348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rPr>
              <a:t>1/9</a:t>
            </a:r>
          </a:p>
        </p:txBody>
      </p:sp>
      <p:sp>
        <p:nvSpPr>
          <p:cNvPr id="83" name="Rechthoek 82">
            <a:extLst>
              <a:ext uri="{FF2B5EF4-FFF2-40B4-BE49-F238E27FC236}">
                <a16:creationId xmlns:a16="http://schemas.microsoft.com/office/drawing/2014/main" id="{C39D3947-DEC6-F8BE-6464-D1254A829A34}"/>
              </a:ext>
            </a:extLst>
          </p:cNvPr>
          <p:cNvSpPr/>
          <p:nvPr/>
        </p:nvSpPr>
        <p:spPr>
          <a:xfrm>
            <a:off x="8962941" y="806576"/>
            <a:ext cx="619081" cy="40348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rPr>
              <a:t>30/11</a:t>
            </a:r>
          </a:p>
        </p:txBody>
      </p:sp>
      <p:sp>
        <p:nvSpPr>
          <p:cNvPr id="86" name="Rechthoek 85">
            <a:extLst>
              <a:ext uri="{FF2B5EF4-FFF2-40B4-BE49-F238E27FC236}">
                <a16:creationId xmlns:a16="http://schemas.microsoft.com/office/drawing/2014/main" id="{99B6062A-B4C0-655F-45CE-D9EE418E1C83}"/>
              </a:ext>
            </a:extLst>
          </p:cNvPr>
          <p:cNvSpPr/>
          <p:nvPr/>
        </p:nvSpPr>
        <p:spPr>
          <a:xfrm>
            <a:off x="11534622" y="741174"/>
            <a:ext cx="619081" cy="40348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rPr>
              <a:t>1/01</a:t>
            </a:r>
          </a:p>
        </p:txBody>
      </p:sp>
      <p:cxnSp>
        <p:nvCxnSpPr>
          <p:cNvPr id="112" name="Rechte verbindingslijn 111">
            <a:extLst>
              <a:ext uri="{FF2B5EF4-FFF2-40B4-BE49-F238E27FC236}">
                <a16:creationId xmlns:a16="http://schemas.microsoft.com/office/drawing/2014/main" id="{73256FA5-BE6F-3B72-4FC7-D82E7F0707AB}"/>
              </a:ext>
            </a:extLst>
          </p:cNvPr>
          <p:cNvCxnSpPr/>
          <p:nvPr/>
        </p:nvCxnSpPr>
        <p:spPr>
          <a:xfrm>
            <a:off x="5468902" y="180656"/>
            <a:ext cx="38297" cy="6858000"/>
          </a:xfrm>
          <a:prstGeom prst="line">
            <a:avLst/>
          </a:prstGeom>
          <a:solidFill>
            <a:schemeClr val="bg1"/>
          </a:solidFill>
          <a:ln>
            <a:noFill/>
          </a:ln>
        </p:spPr>
      </p:cxnSp>
      <p:cxnSp>
        <p:nvCxnSpPr>
          <p:cNvPr id="142" name="Rechte verbindingslijn 141">
            <a:extLst>
              <a:ext uri="{FF2B5EF4-FFF2-40B4-BE49-F238E27FC236}">
                <a16:creationId xmlns:a16="http://schemas.microsoft.com/office/drawing/2014/main" id="{FCCA9E75-ADF3-D7E0-F75A-C3B5A35B378A}"/>
              </a:ext>
            </a:extLst>
          </p:cNvPr>
          <p:cNvCxnSpPr>
            <a:cxnSpLocks/>
          </p:cNvCxnSpPr>
          <p:nvPr/>
        </p:nvCxnSpPr>
        <p:spPr>
          <a:xfrm flipH="1">
            <a:off x="3000360" y="1156329"/>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6B30276C-4231-D1A5-3CDB-B3C5D1B657DA}"/>
              </a:ext>
            </a:extLst>
          </p:cNvPr>
          <p:cNvCxnSpPr>
            <a:cxnSpLocks/>
          </p:cNvCxnSpPr>
          <p:nvPr/>
        </p:nvCxnSpPr>
        <p:spPr>
          <a:xfrm flipH="1">
            <a:off x="5647666" y="1213298"/>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6339E600-3A83-0F65-BE56-680BECB072E5}"/>
              </a:ext>
            </a:extLst>
          </p:cNvPr>
          <p:cNvCxnSpPr>
            <a:cxnSpLocks/>
          </p:cNvCxnSpPr>
          <p:nvPr/>
        </p:nvCxnSpPr>
        <p:spPr>
          <a:xfrm flipH="1">
            <a:off x="6971192" y="1144663"/>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4826F68F-76BC-6B09-E6EC-C1DD76B96C71}"/>
              </a:ext>
            </a:extLst>
          </p:cNvPr>
          <p:cNvCxnSpPr>
            <a:cxnSpLocks/>
          </p:cNvCxnSpPr>
          <p:nvPr/>
        </p:nvCxnSpPr>
        <p:spPr>
          <a:xfrm flipH="1">
            <a:off x="8223026" y="1179166"/>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4D36C9D8-B51E-8934-4489-85E557398970}"/>
              </a:ext>
            </a:extLst>
          </p:cNvPr>
          <p:cNvCxnSpPr>
            <a:cxnSpLocks/>
          </p:cNvCxnSpPr>
          <p:nvPr/>
        </p:nvCxnSpPr>
        <p:spPr>
          <a:xfrm flipH="1">
            <a:off x="10853248" y="1213297"/>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3A30C4F8-2DED-002C-6C0D-3413F52CF0FA}"/>
              </a:ext>
            </a:extLst>
          </p:cNvPr>
          <p:cNvCxnSpPr>
            <a:cxnSpLocks/>
          </p:cNvCxnSpPr>
          <p:nvPr/>
        </p:nvCxnSpPr>
        <p:spPr>
          <a:xfrm flipH="1">
            <a:off x="4364222" y="1162197"/>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Tekstvak 151">
            <a:extLst>
              <a:ext uri="{FF2B5EF4-FFF2-40B4-BE49-F238E27FC236}">
                <a16:creationId xmlns:a16="http://schemas.microsoft.com/office/drawing/2014/main" id="{EC57BD7E-FBE5-DADF-1866-9665CE4927A4}"/>
              </a:ext>
            </a:extLst>
          </p:cNvPr>
          <p:cNvSpPr txBox="1"/>
          <p:nvPr/>
        </p:nvSpPr>
        <p:spPr>
          <a:xfrm>
            <a:off x="8317970" y="2025088"/>
            <a:ext cx="1262959" cy="707694"/>
          </a:xfrm>
          <a:prstGeom prst="rect">
            <a:avLst/>
          </a:prstGeom>
          <a:solidFill>
            <a:schemeClr val="bg1"/>
          </a:solidFill>
        </p:spPr>
        <p:txBody>
          <a:bodyPr wrap="square" lIns="48000" rIns="48000" rtlCol="0">
            <a:spAutoFit/>
          </a:bodyPr>
          <a:lstStyle/>
          <a:p>
            <a:pPr algn="r"/>
            <a:r>
              <a:rPr lang="nl-BE" sz="1333" dirty="0"/>
              <a:t>Pensioen ook aanvragen voor statutaire PL</a:t>
            </a:r>
          </a:p>
        </p:txBody>
      </p:sp>
      <p:sp>
        <p:nvSpPr>
          <p:cNvPr id="153" name="Tekstvak 152">
            <a:extLst>
              <a:ext uri="{FF2B5EF4-FFF2-40B4-BE49-F238E27FC236}">
                <a16:creationId xmlns:a16="http://schemas.microsoft.com/office/drawing/2014/main" id="{93353147-822B-6D55-3542-DC57C0E81199}"/>
              </a:ext>
            </a:extLst>
          </p:cNvPr>
          <p:cNvSpPr txBox="1"/>
          <p:nvPr/>
        </p:nvSpPr>
        <p:spPr>
          <a:xfrm>
            <a:off x="10948193" y="4486113"/>
            <a:ext cx="1188720" cy="502573"/>
          </a:xfrm>
          <a:prstGeom prst="rect">
            <a:avLst/>
          </a:prstGeom>
          <a:solidFill>
            <a:schemeClr val="bg1"/>
          </a:solidFill>
        </p:spPr>
        <p:txBody>
          <a:bodyPr wrap="square" lIns="48000" rIns="48000" rtlCol="0">
            <a:spAutoFit/>
          </a:bodyPr>
          <a:lstStyle/>
          <a:p>
            <a:pPr algn="r"/>
            <a:r>
              <a:rPr lang="nl-BE" sz="1333" dirty="0"/>
              <a:t>Uitkeringen </a:t>
            </a:r>
          </a:p>
          <a:p>
            <a:pPr algn="r"/>
            <a:r>
              <a:rPr lang="nl-BE" sz="1333" dirty="0"/>
              <a:t> door VPF</a:t>
            </a:r>
          </a:p>
        </p:txBody>
      </p:sp>
      <p:sp>
        <p:nvSpPr>
          <p:cNvPr id="154" name="Tekstvak 153">
            <a:extLst>
              <a:ext uri="{FF2B5EF4-FFF2-40B4-BE49-F238E27FC236}">
                <a16:creationId xmlns:a16="http://schemas.microsoft.com/office/drawing/2014/main" id="{950AAD45-04DF-1228-D0D2-8E104A0B3B90}"/>
              </a:ext>
            </a:extLst>
          </p:cNvPr>
          <p:cNvSpPr txBox="1"/>
          <p:nvPr/>
        </p:nvSpPr>
        <p:spPr>
          <a:xfrm>
            <a:off x="5762255" y="5288479"/>
            <a:ext cx="1113992" cy="502573"/>
          </a:xfrm>
          <a:prstGeom prst="rect">
            <a:avLst/>
          </a:prstGeom>
          <a:solidFill>
            <a:schemeClr val="bg1"/>
          </a:solidFill>
        </p:spPr>
        <p:txBody>
          <a:bodyPr wrap="square" lIns="48000" rIns="48000" rtlCol="0">
            <a:spAutoFit/>
          </a:bodyPr>
          <a:lstStyle/>
          <a:p>
            <a:r>
              <a:rPr lang="nl-BE" sz="1333" dirty="0"/>
              <a:t>Lancering loonsimulatie</a:t>
            </a:r>
          </a:p>
        </p:txBody>
      </p:sp>
      <p:sp>
        <p:nvSpPr>
          <p:cNvPr id="155" name="Tekstvak 154">
            <a:extLst>
              <a:ext uri="{FF2B5EF4-FFF2-40B4-BE49-F238E27FC236}">
                <a16:creationId xmlns:a16="http://schemas.microsoft.com/office/drawing/2014/main" id="{4DDC88FB-84FA-8740-C06A-99EA3FFE662C}"/>
              </a:ext>
            </a:extLst>
          </p:cNvPr>
          <p:cNvSpPr txBox="1"/>
          <p:nvPr/>
        </p:nvSpPr>
        <p:spPr>
          <a:xfrm>
            <a:off x="8307128" y="5288480"/>
            <a:ext cx="1209413" cy="502573"/>
          </a:xfrm>
          <a:prstGeom prst="rect">
            <a:avLst/>
          </a:prstGeom>
          <a:solidFill>
            <a:schemeClr val="bg1"/>
          </a:solidFill>
        </p:spPr>
        <p:txBody>
          <a:bodyPr wrap="square" lIns="48000" tIns="45720" rIns="48000" bIns="45720" rtlCol="0" anchor="t">
            <a:spAutoFit/>
          </a:bodyPr>
          <a:lstStyle/>
          <a:p>
            <a:pPr algn="r"/>
            <a:r>
              <a:rPr lang="nl-BE" sz="1300" dirty="0"/>
              <a:t>Deadline keuze loonsysteem</a:t>
            </a:r>
            <a:endParaRPr lang="nl-BE" sz="1333" dirty="0"/>
          </a:p>
        </p:txBody>
      </p:sp>
      <p:sp>
        <p:nvSpPr>
          <p:cNvPr id="156" name="Tekstvak 155">
            <a:extLst>
              <a:ext uri="{FF2B5EF4-FFF2-40B4-BE49-F238E27FC236}">
                <a16:creationId xmlns:a16="http://schemas.microsoft.com/office/drawing/2014/main" id="{442392CB-4B50-A2A5-9698-86AFB086912C}"/>
              </a:ext>
            </a:extLst>
          </p:cNvPr>
          <p:cNvSpPr txBox="1"/>
          <p:nvPr/>
        </p:nvSpPr>
        <p:spPr>
          <a:xfrm>
            <a:off x="10932001" y="5196295"/>
            <a:ext cx="1213776" cy="707694"/>
          </a:xfrm>
          <a:prstGeom prst="rect">
            <a:avLst/>
          </a:prstGeom>
          <a:solidFill>
            <a:schemeClr val="bg1"/>
          </a:solidFill>
        </p:spPr>
        <p:txBody>
          <a:bodyPr wrap="square" lIns="48000" rIns="48000" rtlCol="0">
            <a:spAutoFit/>
          </a:bodyPr>
          <a:lstStyle/>
          <a:p>
            <a:pPr algn="r"/>
            <a:r>
              <a:rPr lang="nl-BE" sz="1333" dirty="0"/>
              <a:t>Eerste uitkering nieuw loon</a:t>
            </a:r>
          </a:p>
        </p:txBody>
      </p:sp>
      <p:sp>
        <p:nvSpPr>
          <p:cNvPr id="157" name="Tekstvak 156">
            <a:extLst>
              <a:ext uri="{FF2B5EF4-FFF2-40B4-BE49-F238E27FC236}">
                <a16:creationId xmlns:a16="http://schemas.microsoft.com/office/drawing/2014/main" id="{1B2903A7-A6FD-92C2-294C-AF81212E1D5B}"/>
              </a:ext>
            </a:extLst>
          </p:cNvPr>
          <p:cNvSpPr txBox="1"/>
          <p:nvPr/>
        </p:nvSpPr>
        <p:spPr>
          <a:xfrm>
            <a:off x="5800287" y="6081183"/>
            <a:ext cx="3666397" cy="502573"/>
          </a:xfrm>
          <a:prstGeom prst="rect">
            <a:avLst/>
          </a:prstGeom>
          <a:solidFill>
            <a:schemeClr val="bg1"/>
          </a:solidFill>
        </p:spPr>
        <p:txBody>
          <a:bodyPr wrap="square" lIns="48000" rIns="48000" rtlCol="0">
            <a:spAutoFit/>
          </a:bodyPr>
          <a:lstStyle/>
          <a:p>
            <a:r>
              <a:rPr lang="nl-BE" sz="1333" dirty="0"/>
              <a:t>Opmaak </a:t>
            </a:r>
          </a:p>
          <a:p>
            <a:r>
              <a:rPr lang="nl-BE" sz="1333" dirty="0"/>
              <a:t>Waarderingskader door directiecomité/entiteit</a:t>
            </a:r>
          </a:p>
        </p:txBody>
      </p:sp>
      <p:sp>
        <p:nvSpPr>
          <p:cNvPr id="158" name="Tekstvak 157">
            <a:extLst>
              <a:ext uri="{FF2B5EF4-FFF2-40B4-BE49-F238E27FC236}">
                <a16:creationId xmlns:a16="http://schemas.microsoft.com/office/drawing/2014/main" id="{9E55B1B9-C71A-1CAE-B934-EB0D9FFE786B}"/>
              </a:ext>
            </a:extLst>
          </p:cNvPr>
          <p:cNvSpPr txBox="1"/>
          <p:nvPr/>
        </p:nvSpPr>
        <p:spPr>
          <a:xfrm>
            <a:off x="10948194" y="6006947"/>
            <a:ext cx="1218169" cy="707694"/>
          </a:xfrm>
          <a:prstGeom prst="rect">
            <a:avLst/>
          </a:prstGeom>
          <a:solidFill>
            <a:schemeClr val="bg1"/>
          </a:solidFill>
        </p:spPr>
        <p:txBody>
          <a:bodyPr wrap="square" lIns="48000" rIns="48000" rtlCol="0">
            <a:spAutoFit/>
          </a:bodyPr>
          <a:lstStyle/>
          <a:p>
            <a:pPr algn="r"/>
            <a:r>
              <a:rPr lang="nl-BE" sz="1333" dirty="0"/>
              <a:t>Nieuw proces voor nieuw loonsysteem</a:t>
            </a:r>
          </a:p>
        </p:txBody>
      </p:sp>
      <p:sp>
        <p:nvSpPr>
          <p:cNvPr id="188" name="Tekstvak 187">
            <a:extLst>
              <a:ext uri="{FF2B5EF4-FFF2-40B4-BE49-F238E27FC236}">
                <a16:creationId xmlns:a16="http://schemas.microsoft.com/office/drawing/2014/main" id="{3FF972C0-8F8C-6704-CCCA-9C51BEE38D18}"/>
              </a:ext>
            </a:extLst>
          </p:cNvPr>
          <p:cNvSpPr txBox="1"/>
          <p:nvPr/>
        </p:nvSpPr>
        <p:spPr>
          <a:xfrm>
            <a:off x="1685028" y="2085080"/>
            <a:ext cx="1396867" cy="502573"/>
          </a:xfrm>
          <a:prstGeom prst="rect">
            <a:avLst/>
          </a:prstGeom>
          <a:solidFill>
            <a:schemeClr val="bg1"/>
          </a:solidFill>
          <a:ln>
            <a:noFill/>
          </a:ln>
        </p:spPr>
        <p:txBody>
          <a:bodyPr wrap="square" lIns="48000" rIns="48000" rtlCol="0">
            <a:spAutoFit/>
          </a:bodyPr>
          <a:lstStyle>
            <a:defPPr>
              <a:defRPr lang="nl-BE"/>
            </a:defPPr>
            <a:lvl1pPr algn="ctr">
              <a:defRPr sz="1050"/>
            </a:lvl1pPr>
          </a:lstStyle>
          <a:p>
            <a:pPr algn="l"/>
            <a:r>
              <a:rPr lang="nl-BE" sz="1333" dirty="0"/>
              <a:t>Hogere bijdrage 2</a:t>
            </a:r>
            <a:r>
              <a:rPr lang="nl-BE" sz="1333" baseline="30000" dirty="0"/>
              <a:t>e</a:t>
            </a:r>
            <a:r>
              <a:rPr lang="nl-BE" sz="1333" dirty="0"/>
              <a:t> pensioenpijler</a:t>
            </a:r>
          </a:p>
        </p:txBody>
      </p:sp>
      <p:sp>
        <p:nvSpPr>
          <p:cNvPr id="189" name="Tekstvak 188">
            <a:extLst>
              <a:ext uri="{FF2B5EF4-FFF2-40B4-BE49-F238E27FC236}">
                <a16:creationId xmlns:a16="http://schemas.microsoft.com/office/drawing/2014/main" id="{C7A4017E-FACF-329A-D7D4-8D44DA7739E2}"/>
              </a:ext>
            </a:extLst>
          </p:cNvPr>
          <p:cNvSpPr txBox="1"/>
          <p:nvPr/>
        </p:nvSpPr>
        <p:spPr>
          <a:xfrm>
            <a:off x="1700737" y="1332323"/>
            <a:ext cx="1401564" cy="502573"/>
          </a:xfrm>
          <a:prstGeom prst="rect">
            <a:avLst/>
          </a:prstGeom>
          <a:solidFill>
            <a:schemeClr val="bg1"/>
          </a:solidFill>
          <a:ln>
            <a:noFill/>
          </a:ln>
        </p:spPr>
        <p:txBody>
          <a:bodyPr wrap="square" lIns="48000" rIns="48000" rtlCol="0">
            <a:spAutoFit/>
          </a:bodyPr>
          <a:lstStyle/>
          <a:p>
            <a:r>
              <a:rPr lang="nl-BE" sz="1333" dirty="0"/>
              <a:t>Drempels interne mobiliteit weg</a:t>
            </a:r>
          </a:p>
        </p:txBody>
      </p:sp>
      <p:sp>
        <p:nvSpPr>
          <p:cNvPr id="190" name="Tekstvak 189">
            <a:extLst>
              <a:ext uri="{FF2B5EF4-FFF2-40B4-BE49-F238E27FC236}">
                <a16:creationId xmlns:a16="http://schemas.microsoft.com/office/drawing/2014/main" id="{164BD369-F3A3-DB17-E26A-3C506267FA37}"/>
              </a:ext>
            </a:extLst>
          </p:cNvPr>
          <p:cNvSpPr txBox="1"/>
          <p:nvPr/>
        </p:nvSpPr>
        <p:spPr>
          <a:xfrm>
            <a:off x="1683583" y="3711941"/>
            <a:ext cx="1409748" cy="502573"/>
          </a:xfrm>
          <a:prstGeom prst="rect">
            <a:avLst/>
          </a:prstGeom>
          <a:solidFill>
            <a:schemeClr val="bg1"/>
          </a:solidFill>
          <a:ln>
            <a:noFill/>
          </a:ln>
        </p:spPr>
        <p:txBody>
          <a:bodyPr wrap="square" lIns="48000" rIns="48000" rtlCol="0">
            <a:spAutoFit/>
          </a:bodyPr>
          <a:lstStyle>
            <a:defPPr>
              <a:defRPr lang="nl-BE"/>
            </a:defPPr>
            <a:lvl1pPr algn="ctr">
              <a:defRPr sz="1050"/>
            </a:lvl1pPr>
          </a:lstStyle>
          <a:p>
            <a:pPr algn="l"/>
            <a:r>
              <a:rPr lang="nl-BE" sz="1333" dirty="0"/>
              <a:t>Nieuw proces </a:t>
            </a:r>
          </a:p>
          <a:p>
            <a:pPr algn="l"/>
            <a:r>
              <a:rPr lang="nl-BE" sz="1333" dirty="0"/>
              <a:t>uitstroom </a:t>
            </a:r>
          </a:p>
        </p:txBody>
      </p:sp>
      <p:sp>
        <p:nvSpPr>
          <p:cNvPr id="191" name="Tekstvak 190">
            <a:extLst>
              <a:ext uri="{FF2B5EF4-FFF2-40B4-BE49-F238E27FC236}">
                <a16:creationId xmlns:a16="http://schemas.microsoft.com/office/drawing/2014/main" id="{D2C3FCE5-5C68-7ED6-FC7D-3CBDD3929F8F}"/>
              </a:ext>
            </a:extLst>
          </p:cNvPr>
          <p:cNvSpPr txBox="1"/>
          <p:nvPr/>
        </p:nvSpPr>
        <p:spPr>
          <a:xfrm>
            <a:off x="1686482" y="2824837"/>
            <a:ext cx="1407980" cy="707694"/>
          </a:xfrm>
          <a:prstGeom prst="rect">
            <a:avLst/>
          </a:prstGeom>
          <a:solidFill>
            <a:schemeClr val="bg1"/>
          </a:solidFill>
          <a:ln>
            <a:noFill/>
          </a:ln>
        </p:spPr>
        <p:txBody>
          <a:bodyPr wrap="square" lIns="48000" rIns="48000" rtlCol="0">
            <a:spAutoFit/>
          </a:bodyPr>
          <a:lstStyle>
            <a:defPPr>
              <a:defRPr lang="nl-BE"/>
            </a:defPPr>
            <a:lvl1pPr algn="ctr">
              <a:defRPr sz="1050"/>
            </a:lvl1pPr>
          </a:lstStyle>
          <a:p>
            <a:pPr algn="l"/>
            <a:r>
              <a:rPr lang="nl-BE" sz="1333" dirty="0"/>
              <a:t>Vrijwillige functieverlichting</a:t>
            </a:r>
          </a:p>
          <a:p>
            <a:pPr algn="l"/>
            <a:r>
              <a:rPr lang="nl-BE" sz="1333" dirty="0"/>
              <a:t>&amp; remediëring</a:t>
            </a:r>
          </a:p>
        </p:txBody>
      </p:sp>
      <p:sp>
        <p:nvSpPr>
          <p:cNvPr id="192" name="Tekstvak 191">
            <a:extLst>
              <a:ext uri="{FF2B5EF4-FFF2-40B4-BE49-F238E27FC236}">
                <a16:creationId xmlns:a16="http://schemas.microsoft.com/office/drawing/2014/main" id="{2D4C98C5-191C-68B4-7B62-5E520084E65F}"/>
              </a:ext>
            </a:extLst>
          </p:cNvPr>
          <p:cNvSpPr txBox="1"/>
          <p:nvPr/>
        </p:nvSpPr>
        <p:spPr>
          <a:xfrm>
            <a:off x="1700737" y="4407164"/>
            <a:ext cx="1392737" cy="707694"/>
          </a:xfrm>
          <a:prstGeom prst="rect">
            <a:avLst/>
          </a:prstGeom>
          <a:solidFill>
            <a:schemeClr val="bg1"/>
          </a:solidFill>
          <a:ln>
            <a:noFill/>
          </a:ln>
        </p:spPr>
        <p:txBody>
          <a:bodyPr wrap="square" lIns="48000" rIns="48000" rtlCol="0">
            <a:spAutoFit/>
          </a:bodyPr>
          <a:lstStyle>
            <a:defPPr>
              <a:defRPr lang="nl-BE"/>
            </a:defPPr>
            <a:lvl1pPr algn="ctr">
              <a:defRPr sz="1050"/>
            </a:lvl1pPr>
          </a:lstStyle>
          <a:p>
            <a:pPr algn="l"/>
            <a:r>
              <a:rPr lang="nl-BE" sz="1333" dirty="0"/>
              <a:t>Aangepaste uitkeringen door </a:t>
            </a:r>
            <a:r>
              <a:rPr lang="nl-BE" sz="1333" dirty="0" err="1"/>
              <a:t>AgO</a:t>
            </a:r>
            <a:endParaRPr lang="nl-BE" sz="1333" dirty="0"/>
          </a:p>
        </p:txBody>
      </p:sp>
      <p:sp>
        <p:nvSpPr>
          <p:cNvPr id="11" name="Rechthoek 10">
            <a:extLst>
              <a:ext uri="{FF2B5EF4-FFF2-40B4-BE49-F238E27FC236}">
                <a16:creationId xmlns:a16="http://schemas.microsoft.com/office/drawing/2014/main" id="{BB768F19-51A6-087B-F99D-523B92EE89DD}"/>
              </a:ext>
            </a:extLst>
          </p:cNvPr>
          <p:cNvSpPr/>
          <p:nvPr/>
        </p:nvSpPr>
        <p:spPr>
          <a:xfrm>
            <a:off x="10865444" y="153932"/>
            <a:ext cx="1271469" cy="71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33" dirty="0">
                <a:solidFill>
                  <a:schemeClr val="tx1"/>
                </a:solidFill>
              </a:rPr>
              <a:t>Jan’25</a:t>
            </a:r>
          </a:p>
        </p:txBody>
      </p:sp>
      <p:cxnSp>
        <p:nvCxnSpPr>
          <p:cNvPr id="17" name="Rechte verbindingslijn 16">
            <a:extLst>
              <a:ext uri="{FF2B5EF4-FFF2-40B4-BE49-F238E27FC236}">
                <a16:creationId xmlns:a16="http://schemas.microsoft.com/office/drawing/2014/main" id="{D6A7A208-62DD-1D5F-8A37-BFA4127349BA}"/>
              </a:ext>
            </a:extLst>
          </p:cNvPr>
          <p:cNvCxnSpPr>
            <a:cxnSpLocks/>
          </p:cNvCxnSpPr>
          <p:nvPr/>
        </p:nvCxnSpPr>
        <p:spPr>
          <a:xfrm flipH="1">
            <a:off x="9561630" y="1144663"/>
            <a:ext cx="1117" cy="56447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29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52" grpId="0" animBg="1"/>
      <p:bldP spid="153" grpId="0" animBg="1"/>
      <p:bldP spid="154" grpId="0" animBg="1"/>
      <p:bldP spid="155" grpId="0" animBg="1"/>
      <p:bldP spid="156" grpId="0" animBg="1"/>
      <p:bldP spid="157" grpId="0" animBg="1"/>
      <p:bldP spid="158" grpId="0" animBg="1"/>
      <p:bldP spid="188" grpId="0" animBg="1"/>
      <p:bldP spid="189" grpId="0" animBg="1"/>
      <p:bldP spid="190" grpId="0" animBg="1"/>
      <p:bldP spid="191" grpId="0" animBg="1"/>
      <p:bldP spid="1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B2B40-44CB-EAB1-442F-D13E58C70136}"/>
              </a:ext>
            </a:extLst>
          </p:cNvPr>
          <p:cNvSpPr>
            <a:spLocks noGrp="1"/>
          </p:cNvSpPr>
          <p:nvPr>
            <p:ph type="title"/>
          </p:nvPr>
        </p:nvSpPr>
        <p:spPr/>
        <p:txBody>
          <a:bodyPr/>
          <a:lstStyle/>
          <a:p>
            <a:r>
              <a:rPr lang="nl-BE" dirty="0"/>
              <a:t>Komende events</a:t>
            </a:r>
          </a:p>
        </p:txBody>
      </p:sp>
      <p:sp>
        <p:nvSpPr>
          <p:cNvPr id="3" name="Tijdelijke aanduiding voor inhoud 2">
            <a:extLst>
              <a:ext uri="{FF2B5EF4-FFF2-40B4-BE49-F238E27FC236}">
                <a16:creationId xmlns:a16="http://schemas.microsoft.com/office/drawing/2014/main" id="{D166FAA6-36D9-476A-1337-B8C1689ED86E}"/>
              </a:ext>
            </a:extLst>
          </p:cNvPr>
          <p:cNvSpPr>
            <a:spLocks noGrp="1"/>
          </p:cNvSpPr>
          <p:nvPr>
            <p:ph sz="half" idx="1"/>
          </p:nvPr>
        </p:nvSpPr>
        <p:spPr>
          <a:xfrm>
            <a:off x="642840" y="2684880"/>
            <a:ext cx="11549160" cy="3672000"/>
          </a:xfrm>
        </p:spPr>
        <p:txBody>
          <a:bodyPr vert="horz" lIns="0" tIns="0" rIns="0" bIns="0" rtlCol="0" anchor="t">
            <a:noAutofit/>
          </a:bodyPr>
          <a:lstStyle/>
          <a:p>
            <a:r>
              <a:rPr lang="nl-BE" sz="2400" dirty="0"/>
              <a:t>Toelichting </a:t>
            </a:r>
            <a:r>
              <a:rPr lang="nl-BE" sz="2400" dirty="0" err="1"/>
              <a:t>statutarisering</a:t>
            </a:r>
            <a:r>
              <a:rPr lang="nl-BE" sz="2400" dirty="0"/>
              <a:t> (28/2)</a:t>
            </a:r>
          </a:p>
          <a:p>
            <a:endParaRPr lang="nl-BE" sz="2400" dirty="0"/>
          </a:p>
          <a:p>
            <a:r>
              <a:rPr lang="nl-BE" sz="2400" dirty="0"/>
              <a:t>Themasessies voor HRBP</a:t>
            </a:r>
          </a:p>
          <a:p>
            <a:pPr lvl="1"/>
            <a:r>
              <a:rPr lang="nl-BE" sz="2400" dirty="0"/>
              <a:t>interne mobiliteit (28/2)</a:t>
            </a:r>
          </a:p>
          <a:p>
            <a:pPr lvl="1"/>
            <a:r>
              <a:rPr lang="nl-BE" sz="2400" dirty="0"/>
              <a:t>rechtspositie (8/3)</a:t>
            </a:r>
          </a:p>
          <a:p>
            <a:endParaRPr lang="nl-BE" sz="2400" dirty="0"/>
          </a:p>
          <a:p>
            <a:r>
              <a:rPr lang="nl-BE" sz="2400">
                <a:latin typeface="FlandersArtSans-Regular"/>
              </a:rPr>
              <a:t>Themasessie “communicatie” (uitnodiging volgt)</a:t>
            </a:r>
            <a:endParaRPr lang="nl-BE" sz="2400" dirty="0">
              <a:latin typeface="FlandersArtSans-Regular"/>
            </a:endParaRPr>
          </a:p>
          <a:p>
            <a:pPr>
              <a:buNone/>
            </a:pPr>
            <a:endParaRPr lang="nl-BE" sz="2400" dirty="0">
              <a:latin typeface="FlandersArtSans-Regular"/>
            </a:endParaRPr>
          </a:p>
          <a:p>
            <a:r>
              <a:rPr lang="nl-BE" sz="2400">
                <a:latin typeface="FlandersArtSans-Regular"/>
              </a:rPr>
              <a:t>Themasessie “opleidingen” voor vormingsverantwoordelijken (26/3)</a:t>
            </a:r>
            <a:endParaRPr lang="nl-BE">
              <a:latin typeface="FlandersArtSans-Regular"/>
            </a:endParaRPr>
          </a:p>
          <a:p>
            <a:endParaRPr lang="nl-BE" sz="2400" dirty="0"/>
          </a:p>
          <a:p>
            <a:endParaRPr lang="nl-BE" sz="2400" dirty="0"/>
          </a:p>
        </p:txBody>
      </p:sp>
    </p:spTree>
    <p:extLst>
      <p:ext uri="{BB962C8B-B14F-4D97-AF65-F5344CB8AC3E}">
        <p14:creationId xmlns:p14="http://schemas.microsoft.com/office/powerpoint/2010/main" val="155560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7622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NL" b="0" i="0">
                <a:solidFill>
                  <a:srgbClr val="333332"/>
                </a:solidFill>
                <a:effectLst/>
                <a:latin typeface="Flanders Art Sans" panose="020B0604020202020204" charset="0"/>
              </a:rPr>
              <a:t>Wijziging proces verlof deeltijdse prestaties wegens chronische ziekte of handicap</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nl-NL">
                <a:latin typeface="Flanders Art Sans"/>
              </a:rPr>
              <a:t>Het vernieuwde HR-beleid: overzicht en tijdlijn van lancering per traject</a:t>
            </a:r>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 name="Graphic 1">
            <a:extLst>
              <a:ext uri="{FF2B5EF4-FFF2-40B4-BE49-F238E27FC236}">
                <a16:creationId xmlns:a16="http://schemas.microsoft.com/office/drawing/2014/main" id="{C7329B4D-62D6-BA55-AAEB-3D888CB6AC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277" y="4085674"/>
            <a:ext cx="540000" cy="540000"/>
          </a:xfrm>
          <a:prstGeom prst="rect">
            <a:avLst/>
          </a:prstGeom>
        </p:spPr>
      </p:pic>
      <p:pic>
        <p:nvPicPr>
          <p:cNvPr id="5" name="Graphic 4">
            <a:extLst>
              <a:ext uri="{FF2B5EF4-FFF2-40B4-BE49-F238E27FC236}">
                <a16:creationId xmlns:a16="http://schemas.microsoft.com/office/drawing/2014/main" id="{AF6F7CD7-467C-F257-7C57-899610338C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277" y="3346886"/>
            <a:ext cx="590400" cy="50400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A3D02D-89E1-E6E9-879B-FF5D3F09050B}"/>
              </a:ext>
            </a:extLst>
          </p:cNvPr>
          <p:cNvPicPr>
            <a:picLocks noGrp="1" noChangeAspect="1"/>
          </p:cNvPicPr>
          <p:nvPr>
            <p:ph type="pic" sz="quarter" idx="11"/>
          </p:nvPr>
        </p:nvPicPr>
        <p:blipFill>
          <a:blip r:embed="rId2"/>
          <a:srcRect l="7916" r="7916"/>
          <a:stretch/>
        </p:blipFill>
        <p:spPr/>
      </p:pic>
      <p:sp>
        <p:nvSpPr>
          <p:cNvPr id="4" name="Text Placeholder 3">
            <a:extLst>
              <a:ext uri="{FF2B5EF4-FFF2-40B4-BE49-F238E27FC236}">
                <a16:creationId xmlns:a16="http://schemas.microsoft.com/office/drawing/2014/main" id="{A84E4207-6441-CB24-C4A9-52DC6D57233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A0437C0-9F85-DFD9-4557-E2A2143DA1D9}"/>
              </a:ext>
            </a:extLst>
          </p:cNvPr>
          <p:cNvSpPr>
            <a:spLocks noGrp="1"/>
          </p:cNvSpPr>
          <p:nvPr>
            <p:ph type="body" sz="quarter" idx="16"/>
          </p:nvPr>
        </p:nvSpPr>
        <p:spPr/>
        <p:txBody>
          <a:bodyPr/>
          <a:lstStyle/>
          <a:p>
            <a:endParaRPr lang="en-US"/>
          </a:p>
        </p:txBody>
      </p:sp>
      <p:sp>
        <p:nvSpPr>
          <p:cNvPr id="2" name="TextBox 5">
            <a:extLst>
              <a:ext uri="{FF2B5EF4-FFF2-40B4-BE49-F238E27FC236}">
                <a16:creationId xmlns:a16="http://schemas.microsoft.com/office/drawing/2014/main" id="{3D7BE0FA-4E9B-8565-6805-2F9E7921DE8D}"/>
              </a:ext>
            </a:extLst>
          </p:cNvPr>
          <p:cNvSpPr txBox="1"/>
          <p:nvPr/>
        </p:nvSpPr>
        <p:spPr>
          <a:xfrm>
            <a:off x="371475" y="3425586"/>
            <a:ext cx="27908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t>Campagne</a:t>
            </a:r>
            <a:r>
              <a:rPr lang="en-US" sz="2000" b="1" dirty="0"/>
              <a:t> </a:t>
            </a:r>
            <a:r>
              <a:rPr lang="en-US" sz="2000" b="1" dirty="0" err="1"/>
              <a:t>juristen</a:t>
            </a:r>
            <a:endParaRPr lang="en-US" sz="2000" b="1" dirty="0"/>
          </a:p>
          <a:p>
            <a:endParaRPr lang="en-US" sz="2000" b="1" dirty="0"/>
          </a:p>
          <a:p>
            <a:r>
              <a:rPr lang="en-US" sz="2000" dirty="0" err="1"/>
              <a:t>Juryleden</a:t>
            </a:r>
            <a:r>
              <a:rPr lang="en-US" sz="2000" dirty="0"/>
              <a:t> </a:t>
            </a:r>
            <a:r>
              <a:rPr lang="en-US" sz="2000" dirty="0" err="1"/>
              <a:t>blijven</a:t>
            </a:r>
            <a:r>
              <a:rPr lang="en-US" sz="2000" dirty="0"/>
              <a:t> </a:t>
            </a:r>
            <a:r>
              <a:rPr lang="en-US" sz="2000" dirty="0" err="1"/>
              <a:t>welkom</a:t>
            </a:r>
            <a:r>
              <a:rPr lang="en-US" sz="2000" dirty="0"/>
              <a:t>!</a:t>
            </a:r>
          </a:p>
        </p:txBody>
      </p:sp>
    </p:spTree>
    <p:extLst>
      <p:ext uri="{BB962C8B-B14F-4D97-AF65-F5344CB8AC3E}">
        <p14:creationId xmlns:p14="http://schemas.microsoft.com/office/powerpoint/2010/main" val="361586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rsoon in een wit shirt">
            <a:extLst>
              <a:ext uri="{FF2B5EF4-FFF2-40B4-BE49-F238E27FC236}">
                <a16:creationId xmlns:a16="http://schemas.microsoft.com/office/drawing/2014/main" id="{76820F38-4351-34CE-716B-46C2BC6DCA41}"/>
              </a:ext>
            </a:extLst>
          </p:cNvPr>
          <p:cNvPicPr>
            <a:picLocks noGrp="1" noChangeAspect="1"/>
          </p:cNvPicPr>
          <p:nvPr>
            <p:ph type="pic" sz="quarter" idx="11"/>
          </p:nvPr>
        </p:nvPicPr>
        <p:blipFill>
          <a:blip r:embed="rId2"/>
          <a:srcRect l="103" r="103"/>
          <a:stretch/>
        </p:blipFill>
        <p:spPr/>
      </p:pic>
      <p:sp>
        <p:nvSpPr>
          <p:cNvPr id="4" name="Text Placeholder 3">
            <a:extLst>
              <a:ext uri="{FF2B5EF4-FFF2-40B4-BE49-F238E27FC236}">
                <a16:creationId xmlns:a16="http://schemas.microsoft.com/office/drawing/2014/main" id="{4FD2D857-E9F1-2E62-06E8-30B8A0F2815C}"/>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72002B4D-136E-1B89-B228-F20CB8037219}"/>
              </a:ext>
            </a:extLst>
          </p:cNvPr>
          <p:cNvSpPr>
            <a:spLocks noGrp="1"/>
          </p:cNvSpPr>
          <p:nvPr>
            <p:ph type="body" sz="quarter" idx="16"/>
          </p:nvPr>
        </p:nvSpPr>
        <p:spPr/>
        <p:txBody>
          <a:bodyPr/>
          <a:lstStyle/>
          <a:p>
            <a:endParaRPr lang="en-US"/>
          </a:p>
        </p:txBody>
      </p:sp>
      <p:sp>
        <p:nvSpPr>
          <p:cNvPr id="3" name="TextBox 5">
            <a:extLst>
              <a:ext uri="{FF2B5EF4-FFF2-40B4-BE49-F238E27FC236}">
                <a16:creationId xmlns:a16="http://schemas.microsoft.com/office/drawing/2014/main" id="{476E4A42-037A-E7D1-E169-DADEEAE40EFE}"/>
              </a:ext>
            </a:extLst>
          </p:cNvPr>
          <p:cNvSpPr txBox="1"/>
          <p:nvPr/>
        </p:nvSpPr>
        <p:spPr>
          <a:xfrm>
            <a:off x="371475" y="3425586"/>
            <a:ext cx="279082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t>Jobstudenten</a:t>
            </a:r>
            <a:r>
              <a:rPr lang="en-US" sz="2000" b="1" dirty="0"/>
              <a:t> </a:t>
            </a:r>
            <a:r>
              <a:rPr lang="en-US" sz="2000" b="1" dirty="0" err="1"/>
              <a:t>administratie</a:t>
            </a:r>
            <a:r>
              <a:rPr lang="en-US" sz="2000" b="1" dirty="0"/>
              <a:t> en </a:t>
            </a:r>
            <a:r>
              <a:rPr lang="en-US" sz="2000" b="1" dirty="0" err="1"/>
              <a:t>archief</a:t>
            </a:r>
            <a:endParaRPr lang="en-US" sz="2000" b="1" dirty="0"/>
          </a:p>
          <a:p>
            <a:endParaRPr lang="en-US" sz="2000" b="1" dirty="0"/>
          </a:p>
          <a:p>
            <a:r>
              <a:rPr lang="en-US" sz="2000" dirty="0" err="1"/>
              <a:t>Publicatie</a:t>
            </a:r>
            <a:r>
              <a:rPr lang="en-US" sz="2000" dirty="0"/>
              <a:t> 4-15 </a:t>
            </a:r>
            <a:r>
              <a:rPr lang="en-US" sz="2000" dirty="0" err="1"/>
              <a:t>maart</a:t>
            </a:r>
            <a:endParaRPr lang="en-US" sz="2000" dirty="0"/>
          </a:p>
        </p:txBody>
      </p:sp>
    </p:spTree>
    <p:extLst>
      <p:ext uri="{BB962C8B-B14F-4D97-AF65-F5344CB8AC3E}">
        <p14:creationId xmlns:p14="http://schemas.microsoft.com/office/powerpoint/2010/main" val="305719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Kleurrijke potloden in een rij om een grafiek te vormen">
            <a:extLst>
              <a:ext uri="{FF2B5EF4-FFF2-40B4-BE49-F238E27FC236}">
                <a16:creationId xmlns:a16="http://schemas.microsoft.com/office/drawing/2014/main" id="{5D9C1D87-840E-BCEF-A3E8-741ED987F750}"/>
              </a:ext>
            </a:extLst>
          </p:cNvPr>
          <p:cNvPicPr>
            <a:picLocks noGrp="1" noChangeAspect="1"/>
          </p:cNvPicPr>
          <p:nvPr>
            <p:ph type="pic" sz="quarter" idx="11"/>
          </p:nvPr>
        </p:nvPicPr>
        <p:blipFill>
          <a:blip r:embed="rId2"/>
          <a:srcRect t="1459" b="1459"/>
          <a:stretch/>
        </p:blipFill>
        <p:spPr/>
      </p:pic>
      <p:sp>
        <p:nvSpPr>
          <p:cNvPr id="4" name="Text Placeholder 3">
            <a:extLst>
              <a:ext uri="{FF2B5EF4-FFF2-40B4-BE49-F238E27FC236}">
                <a16:creationId xmlns:a16="http://schemas.microsoft.com/office/drawing/2014/main" id="{B8969DFA-3325-61CB-8B79-30FC2A808CF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65F08A8-608D-ADD5-E41C-619DF8897232}"/>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61199484-E78F-71AD-AF3A-F9321CEFD002}"/>
              </a:ext>
            </a:extLst>
          </p:cNvPr>
          <p:cNvSpPr txBox="1"/>
          <p:nvPr/>
        </p:nvSpPr>
        <p:spPr>
          <a:xfrm>
            <a:off x="371475" y="3425586"/>
            <a:ext cx="2667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t>Digitaliseren</a:t>
            </a:r>
            <a:r>
              <a:rPr lang="en-US" sz="2000" b="1" dirty="0"/>
              <a:t> </a:t>
            </a:r>
            <a:r>
              <a:rPr lang="en-US" sz="2000" b="1" dirty="0" err="1"/>
              <a:t>administratieve</a:t>
            </a:r>
            <a:r>
              <a:rPr lang="en-US" sz="2000" b="1" dirty="0"/>
              <a:t> </a:t>
            </a:r>
            <a:r>
              <a:rPr lang="en-US" sz="2000" b="1" dirty="0" err="1"/>
              <a:t>wijzigingen</a:t>
            </a:r>
            <a:endParaRPr lang="en-US" sz="2000" b="1" dirty="0"/>
          </a:p>
          <a:p>
            <a:endParaRPr lang="en-US" sz="2000" dirty="0"/>
          </a:p>
          <a:p>
            <a:r>
              <a:rPr lang="en-US" sz="2000" dirty="0" err="1"/>
              <a:t>Pilootproject</a:t>
            </a:r>
            <a:endParaRPr lang="en-US" sz="2000" dirty="0"/>
          </a:p>
          <a:p>
            <a:endParaRPr lang="en-US" sz="2000" dirty="0"/>
          </a:p>
          <a:p>
            <a:r>
              <a:rPr lang="en-US" sz="2000" dirty="0" err="1"/>
              <a:t>Algemene</a:t>
            </a:r>
            <a:r>
              <a:rPr lang="en-US" sz="2000" dirty="0"/>
              <a:t> </a:t>
            </a:r>
            <a:r>
              <a:rPr lang="en-US" sz="2000" dirty="0" err="1"/>
              <a:t>invoering</a:t>
            </a:r>
            <a:r>
              <a:rPr lang="en-US" sz="2000" dirty="0"/>
              <a:t> </a:t>
            </a:r>
            <a:r>
              <a:rPr lang="en-US" sz="2000" dirty="0" err="1"/>
              <a:t>april</a:t>
            </a:r>
            <a:r>
              <a:rPr lang="en-US" sz="2000" dirty="0"/>
              <a:t> 2024</a:t>
            </a:r>
          </a:p>
        </p:txBody>
      </p:sp>
    </p:spTree>
    <p:extLst>
      <p:ext uri="{BB962C8B-B14F-4D97-AF65-F5344CB8AC3E}">
        <p14:creationId xmlns:p14="http://schemas.microsoft.com/office/powerpoint/2010/main" val="102566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7236E1-BBB4-0EDD-E1DC-8D8D14929F47}"/>
              </a:ext>
            </a:extLst>
          </p:cNvPr>
          <p:cNvPicPr>
            <a:picLocks noGrp="1" noChangeAspect="1"/>
          </p:cNvPicPr>
          <p:nvPr>
            <p:ph type="pic" sz="quarter" idx="11"/>
          </p:nvPr>
        </p:nvPicPr>
        <p:blipFill>
          <a:blip r:embed="rId2"/>
          <a:srcRect l="7926" r="7926"/>
          <a:stretch/>
        </p:blipFill>
        <p:spPr/>
      </p:pic>
      <p:sp>
        <p:nvSpPr>
          <p:cNvPr id="4" name="Text Placeholder 3">
            <a:extLst>
              <a:ext uri="{FF2B5EF4-FFF2-40B4-BE49-F238E27FC236}">
                <a16:creationId xmlns:a16="http://schemas.microsoft.com/office/drawing/2014/main" id="{0279C1AD-1C8B-A189-A574-45FD9C93E8E9}"/>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0963557-22D2-2BE1-D8E6-497B1169CCBC}"/>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92976042-121F-672E-0475-16FEF3DF0E5C}"/>
              </a:ext>
            </a:extLst>
          </p:cNvPr>
          <p:cNvSpPr txBox="1"/>
          <p:nvPr/>
        </p:nvSpPr>
        <p:spPr>
          <a:xfrm>
            <a:off x="371475" y="3425586"/>
            <a:ext cx="287002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t>Wegwijs</a:t>
            </a:r>
            <a:r>
              <a:rPr lang="en-US" sz="2000" b="1" dirty="0"/>
              <a:t> in het VPS </a:t>
            </a:r>
          </a:p>
          <a:p>
            <a:endParaRPr lang="en-US" sz="2000" dirty="0"/>
          </a:p>
          <a:p>
            <a:r>
              <a:rPr lang="en-US" sz="2000" dirty="0">
                <a:solidFill>
                  <a:srgbClr val="717171"/>
                </a:solidFill>
                <a:hlinkClick r:id="rId3">
                  <a:extLst>
                    <a:ext uri="{A12FA001-AC4F-418D-AE19-62706E023703}">
                      <ahyp:hlinkClr xmlns:ahyp="http://schemas.microsoft.com/office/drawing/2018/hyperlinkcolor" val="tx"/>
                    </a:ext>
                  </a:extLst>
                </a:hlinkClick>
              </a:rPr>
              <a:t>E-learning</a:t>
            </a:r>
          </a:p>
          <a:p>
            <a:endParaRPr lang="en-US" sz="2000" dirty="0">
              <a:solidFill>
                <a:srgbClr val="717171"/>
              </a:solidFill>
            </a:endParaRPr>
          </a:p>
          <a:p>
            <a:r>
              <a:rPr lang="en-US" sz="2000" dirty="0">
                <a:solidFill>
                  <a:srgbClr val="717171"/>
                </a:solidFill>
                <a:hlinkClick r:id="rId4">
                  <a:extLst>
                    <a:ext uri="{A12FA001-AC4F-418D-AE19-62706E023703}">
                      <ahyp:hlinkClr xmlns:ahyp="http://schemas.microsoft.com/office/drawing/2018/hyperlinkcolor" val="tx"/>
                    </a:ext>
                  </a:extLst>
                </a:hlinkClick>
              </a:rPr>
              <a:t>Vernieuwde webpagina's</a:t>
            </a:r>
          </a:p>
        </p:txBody>
      </p:sp>
    </p:spTree>
    <p:extLst>
      <p:ext uri="{BB962C8B-B14F-4D97-AF65-F5344CB8AC3E}">
        <p14:creationId xmlns:p14="http://schemas.microsoft.com/office/powerpoint/2010/main" val="3299081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rainen met coach">
            <a:extLst>
              <a:ext uri="{FF2B5EF4-FFF2-40B4-BE49-F238E27FC236}">
                <a16:creationId xmlns:a16="http://schemas.microsoft.com/office/drawing/2014/main" id="{87911178-766D-171B-93BE-914BB9AA7793}"/>
              </a:ext>
            </a:extLst>
          </p:cNvPr>
          <p:cNvPicPr>
            <a:picLocks noGrp="1" noChangeAspect="1"/>
          </p:cNvPicPr>
          <p:nvPr>
            <p:ph type="pic" sz="quarter" idx="11"/>
          </p:nvPr>
        </p:nvPicPr>
        <p:blipFill>
          <a:blip r:embed="rId2"/>
          <a:srcRect l="33" r="33"/>
          <a:stretch/>
        </p:blipFill>
        <p:spPr/>
      </p:pic>
      <p:sp>
        <p:nvSpPr>
          <p:cNvPr id="4" name="Text Placeholder 3">
            <a:extLst>
              <a:ext uri="{FF2B5EF4-FFF2-40B4-BE49-F238E27FC236}">
                <a16:creationId xmlns:a16="http://schemas.microsoft.com/office/drawing/2014/main" id="{3FD0AE13-0603-1C3F-DA9E-59233FE19A9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0C2DFED1-2E52-1ED1-A193-7CEF33925863}"/>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DEC44CC6-18A7-9E1A-F69E-4E98D83D54B7}"/>
              </a:ext>
            </a:extLst>
          </p:cNvPr>
          <p:cNvSpPr txBox="1"/>
          <p:nvPr/>
        </p:nvSpPr>
        <p:spPr>
          <a:xfrm>
            <a:off x="371475" y="3425586"/>
            <a:ext cx="305266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Pool interne coaches </a:t>
            </a:r>
            <a:r>
              <a:rPr lang="en-US" sz="2000" b="1" dirty="0" err="1"/>
              <a:t>breidt</a:t>
            </a:r>
            <a:r>
              <a:rPr lang="en-US" sz="2000" b="1" dirty="0"/>
              <a:t> </a:t>
            </a:r>
            <a:r>
              <a:rPr lang="en-US" sz="2000" b="1" dirty="0" err="1"/>
              <a:t>uit</a:t>
            </a:r>
            <a:r>
              <a:rPr lang="en-US" sz="2000" b="1" dirty="0"/>
              <a:t>!</a:t>
            </a:r>
          </a:p>
          <a:p>
            <a:endParaRPr lang="en-US" sz="2000" dirty="0"/>
          </a:p>
          <a:p>
            <a:endParaRPr lang="en-US" sz="2000" dirty="0"/>
          </a:p>
          <a:p>
            <a:r>
              <a:rPr lang="en-US" sz="2000" dirty="0">
                <a:solidFill>
                  <a:srgbClr val="646464"/>
                </a:solidFill>
                <a:hlinkClick r:id="rId3">
                  <a:extLst>
                    <a:ext uri="{A12FA001-AC4F-418D-AE19-62706E023703}">
                      <ahyp:hlinkClr xmlns:ahyp="http://schemas.microsoft.com/office/drawing/2018/hyperlinkcolor" val="tx"/>
                    </a:ext>
                  </a:extLst>
                </a:hlinkClick>
              </a:rPr>
              <a:t>Opleiding voor 12 mensen</a:t>
            </a:r>
            <a:r>
              <a:rPr lang="en-US" sz="2000" dirty="0">
                <a:solidFill>
                  <a:srgbClr val="646464"/>
                </a:solidFill>
              </a:rPr>
              <a:t> </a:t>
            </a:r>
          </a:p>
        </p:txBody>
      </p:sp>
    </p:spTree>
    <p:extLst>
      <p:ext uri="{BB962C8B-B14F-4D97-AF65-F5344CB8AC3E}">
        <p14:creationId xmlns:p14="http://schemas.microsoft.com/office/powerpoint/2010/main" val="73867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0B582A-64CE-7FAF-BB9D-BB662BD61304}"/>
              </a:ext>
            </a:extLst>
          </p:cNvPr>
          <p:cNvSpPr>
            <a:spLocks noGrp="1"/>
          </p:cNvSpPr>
          <p:nvPr>
            <p:ph type="body" sz="quarter" idx="17"/>
          </p:nvPr>
        </p:nvSpPr>
        <p:spPr/>
        <p:txBody>
          <a:bodyPr/>
          <a:lstStyle/>
          <a:p>
            <a:endParaRPr lang="en-US" sz="2000"/>
          </a:p>
        </p:txBody>
      </p:sp>
      <p:sp>
        <p:nvSpPr>
          <p:cNvPr id="4" name="Text Placeholder 3">
            <a:extLst>
              <a:ext uri="{FF2B5EF4-FFF2-40B4-BE49-F238E27FC236}">
                <a16:creationId xmlns:a16="http://schemas.microsoft.com/office/drawing/2014/main" id="{9CE4DCF2-0D5A-7489-6564-043F56340B86}"/>
              </a:ext>
            </a:extLst>
          </p:cNvPr>
          <p:cNvSpPr>
            <a:spLocks noGrp="1"/>
          </p:cNvSpPr>
          <p:nvPr>
            <p:ph type="body" sz="quarter" idx="14"/>
          </p:nvPr>
        </p:nvSpPr>
        <p:spPr/>
        <p:txBody>
          <a:bodyPr/>
          <a:lstStyle/>
          <a:p>
            <a:endParaRPr lang="en-US" sz="2000"/>
          </a:p>
        </p:txBody>
      </p:sp>
      <p:sp>
        <p:nvSpPr>
          <p:cNvPr id="5" name="Text Placeholder 4">
            <a:extLst>
              <a:ext uri="{FF2B5EF4-FFF2-40B4-BE49-F238E27FC236}">
                <a16:creationId xmlns:a16="http://schemas.microsoft.com/office/drawing/2014/main" id="{A5C48E45-A251-B4AC-F111-B5E8D058FDF4}"/>
              </a:ext>
            </a:extLst>
          </p:cNvPr>
          <p:cNvSpPr>
            <a:spLocks noGrp="1"/>
          </p:cNvSpPr>
          <p:nvPr>
            <p:ph type="body" sz="quarter" idx="16"/>
          </p:nvPr>
        </p:nvSpPr>
        <p:spPr/>
        <p:txBody>
          <a:bodyPr/>
          <a:lstStyle/>
          <a:p>
            <a:endParaRPr lang="en-US" sz="2000"/>
          </a:p>
        </p:txBody>
      </p:sp>
      <p:sp>
        <p:nvSpPr>
          <p:cNvPr id="10" name="TextBox 9">
            <a:extLst>
              <a:ext uri="{FF2B5EF4-FFF2-40B4-BE49-F238E27FC236}">
                <a16:creationId xmlns:a16="http://schemas.microsoft.com/office/drawing/2014/main" id="{12B47788-9614-F5E3-ACEA-AD1B8A83843C}"/>
              </a:ext>
            </a:extLst>
          </p:cNvPr>
          <p:cNvSpPr txBox="1"/>
          <p:nvPr/>
        </p:nvSpPr>
        <p:spPr>
          <a:xfrm>
            <a:off x="371475" y="3425586"/>
            <a:ext cx="29337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t>Talentmanagement</a:t>
            </a:r>
            <a:endParaRPr lang="en-US" sz="2000" b="1" dirty="0"/>
          </a:p>
          <a:p>
            <a:endParaRPr lang="en-US" sz="2000" dirty="0">
              <a:solidFill>
                <a:srgbClr val="717171"/>
              </a:solidFill>
              <a:hlinkClick r:id="rId2">
                <a:extLst>
                  <a:ext uri="{A12FA001-AC4F-418D-AE19-62706E023703}">
                    <ahyp:hlinkClr xmlns:ahyp="http://schemas.microsoft.com/office/drawing/2018/hyperlinkcolor" val="tx"/>
                  </a:ext>
                </a:extLst>
              </a:hlinkClick>
            </a:endParaRPr>
          </a:p>
          <a:p>
            <a:r>
              <a:rPr lang="en-US" sz="2000" dirty="0" err="1">
                <a:solidFill>
                  <a:srgbClr val="717171"/>
                </a:solidFill>
                <a:hlinkClick r:id="rId2">
                  <a:extLst>
                    <a:ext uri="{A12FA001-AC4F-418D-AE19-62706E023703}">
                      <ahyp:hlinkClr xmlns:ahyp="http://schemas.microsoft.com/office/drawing/2018/hyperlinkcolor" val="tx"/>
                    </a:ext>
                  </a:extLst>
                </a:hlinkClick>
              </a:rPr>
              <a:t>Netwerkevent</a:t>
            </a:r>
            <a:r>
              <a:rPr lang="en-US" sz="2000" dirty="0">
                <a:solidFill>
                  <a:srgbClr val="717171"/>
                </a:solidFill>
                <a:hlinkClick r:id="rId2">
                  <a:extLst>
                    <a:ext uri="{A12FA001-AC4F-418D-AE19-62706E023703}">
                      <ahyp:hlinkClr xmlns:ahyp="http://schemas.microsoft.com/office/drawing/2018/hyperlinkcolor" val="tx"/>
                    </a:ext>
                  </a:extLst>
                </a:hlinkClick>
              </a:rPr>
              <a:t> 11 </a:t>
            </a:r>
            <a:r>
              <a:rPr lang="en-US" sz="2000" dirty="0" err="1">
                <a:solidFill>
                  <a:srgbClr val="717171"/>
                </a:solidFill>
                <a:hlinkClick r:id="rId2">
                  <a:extLst>
                    <a:ext uri="{A12FA001-AC4F-418D-AE19-62706E023703}">
                      <ahyp:hlinkClr xmlns:ahyp="http://schemas.microsoft.com/office/drawing/2018/hyperlinkcolor" val="tx"/>
                    </a:ext>
                  </a:extLst>
                </a:hlinkClick>
              </a:rPr>
              <a:t>maart</a:t>
            </a:r>
            <a:endParaRPr lang="en-US" sz="2000" dirty="0"/>
          </a:p>
        </p:txBody>
      </p:sp>
      <p:pic>
        <p:nvPicPr>
          <p:cNvPr id="19" name="Picture Placeholder 18">
            <a:extLst>
              <a:ext uri="{FF2B5EF4-FFF2-40B4-BE49-F238E27FC236}">
                <a16:creationId xmlns:a16="http://schemas.microsoft.com/office/drawing/2014/main" id="{32CC8DF3-1204-53D6-03D8-D0023471A08A}"/>
              </a:ext>
            </a:extLst>
          </p:cNvPr>
          <p:cNvPicPr>
            <a:picLocks noGrp="1" noChangeAspect="1"/>
          </p:cNvPicPr>
          <p:nvPr>
            <p:ph type="pic" sz="quarter" idx="11"/>
          </p:nvPr>
        </p:nvPicPr>
        <p:blipFill>
          <a:blip r:embed="rId3"/>
          <a:srcRect t="324" b="324"/>
          <a:stretch/>
        </p:blipFill>
        <p:spPr/>
      </p:pic>
    </p:spTree>
    <p:extLst>
      <p:ext uri="{BB962C8B-B14F-4D97-AF65-F5344CB8AC3E}">
        <p14:creationId xmlns:p14="http://schemas.microsoft.com/office/powerpoint/2010/main" val="11007317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2024</Jaartal>
    <Vergaderdatum xmlns="7693f7e5-d3ab-4a3c-9cbf-b4be16ee537c">2024-02-26T23:00:00+00:00</Vergaderdatum>
    <Documenttype xmlns="7693f7e5-d3ab-4a3c-9cbf-b4be16ee537c" xsi:nil="true"/>
    <_dlc_DocId xmlns="7693f7e5-d3ab-4a3c-9cbf-b4be16ee537c">P5W3V3RFZAC5-239453328-388</_dlc_DocId>
    <_dlc_DocIdUrl xmlns="7693f7e5-d3ab-4a3c-9cbf-b4be16ee537c">
      <Url>https://vlaamseoverheid.sharepoint.com/sites/AGO-spHRNetwerken/_layouts/15/DocIdRedir.aspx?ID=P5W3V3RFZAC5-239453328-388</Url>
      <Description>P5W3V3RFZAC5-239453328-388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8" ma:contentTypeDescription="Een nieuw document maken." ma:contentTypeScope="" ma:versionID="331c02bb357275636c2bd316a6ca0766">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3c4455f5c586ecac70d7c2a19e0694ce"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2:_dlc_DocId" minOccurs="0"/>
                <xsd:element ref="ns2:_dlc_DocIdUrl" minOccurs="0"/>
                <xsd:element ref="ns2:_dlc_DocIdPersistId"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element name="_dlc_DocId" ma:index="22"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Id blijven behouden" ma:description="Id behouden tijdens toevoegen."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CA81C88C-3DD8-42D8-BD5C-D3BC433EF002}">
  <ds:schemaRefs>
    <ds:schemaRef ds:uri="http://schemas.microsoft.com/office/2006/documentManagement/types"/>
    <ds:schemaRef ds:uri="7693f7e5-d3ab-4a3c-9cbf-b4be16ee537c"/>
    <ds:schemaRef ds:uri="http://schemas.microsoft.com/office/2006/metadata/properties"/>
    <ds:schemaRef ds:uri="http://purl.org/dc/elements/1.1/"/>
    <ds:schemaRef ds:uri="http://www.w3.org/XML/1998/namespace"/>
    <ds:schemaRef ds:uri="http://schemas.openxmlformats.org/package/2006/metadata/core-properties"/>
    <ds:schemaRef ds:uri="70159836-54a9-438a-8170-416ced03d32f"/>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05C7F16-C46B-472B-BF6B-CF443C033F8E}">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BE1432E-52BB-4D41-9C31-D31257F28E1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20</TotalTime>
  <Words>1556</Words>
  <Application>Microsoft Office PowerPoint</Application>
  <PresentationFormat>Breedbeeld</PresentationFormat>
  <Paragraphs>324</Paragraphs>
  <Slides>26</Slides>
  <Notes>5</Notes>
  <HiddenSlides>2</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26</vt:i4>
      </vt:variant>
    </vt:vector>
  </HeadingPairs>
  <TitlesOfParts>
    <vt:vector size="39" baseType="lpstr">
      <vt:lpstr>flanders-sans</vt:lpstr>
      <vt:lpstr>FlandersArtSans-Regular</vt:lpstr>
      <vt:lpstr>FlandersArtSans-Bold</vt:lpstr>
      <vt:lpstr>Flanders Art Sans</vt:lpstr>
      <vt:lpstr>inherit</vt:lpstr>
      <vt:lpstr>Calibri</vt:lpstr>
      <vt:lpstr>Flanders Art Sans Bold</vt:lpstr>
      <vt:lpstr>Arial</vt:lpstr>
      <vt:lpstr>Wingdings</vt:lpstr>
      <vt:lpstr>Calibri Light</vt:lpstr>
      <vt:lpstr>Vlaanderen: AgO</vt:lpstr>
      <vt:lpstr>1_Vlaanmse Overheid: AgO</vt:lpstr>
      <vt:lpstr>Vlaanmse Overheid: AgO</vt:lpstr>
      <vt:lpstr>HR-infonetwerk</vt:lpstr>
      <vt:lpstr>HR-agenda vooruitzicht</vt:lpstr>
      <vt:lpstr>Agenda</vt:lpstr>
      <vt:lpstr>PowerPoint-presentatie</vt:lpstr>
      <vt:lpstr>PowerPoint-presentatie</vt:lpstr>
      <vt:lpstr>PowerPoint-presentatie</vt:lpstr>
      <vt:lpstr>PowerPoint-presentatie</vt:lpstr>
      <vt:lpstr>PowerPoint-presentatie</vt:lpstr>
      <vt:lpstr>PowerPoint-presentatie</vt:lpstr>
      <vt:lpstr>Spelregels</vt:lpstr>
      <vt:lpstr>Wijziging proces verlof deeltijdse prestaties wegens chronische ziekte of handicap</vt:lpstr>
      <vt:lpstr>Situering proceswijziging</vt:lpstr>
      <vt:lpstr>Wijziging aanvraagprocedure</vt:lpstr>
      <vt:lpstr>Wijziging aanvraagprocedure</vt:lpstr>
      <vt:lpstr>Wijziging aanvraagprocedure</vt:lpstr>
      <vt:lpstr>Wat belangrijk blijft</vt:lpstr>
      <vt:lpstr>Vragen…</vt:lpstr>
      <vt:lpstr>Het vernieuwde HR-beleid: overzicht en tijdlijn van lancering per traject</vt:lpstr>
      <vt:lpstr>Hoe ver staat het?</vt:lpstr>
      <vt:lpstr>Overzicht  timings lancering  per project</vt:lpstr>
      <vt:lpstr>PowerPoint-presentatie</vt:lpstr>
      <vt:lpstr>PowerPoint-presentatie</vt:lpstr>
      <vt:lpstr>Komende events</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2024-02-27 - HR-infonetwerken-sjabloon powerpoint.pptx</dc:title>
  <dc:subject>TEMPLATE BY SMARTPRESENTATIONS</dc:subject>
  <dc:creator>Alewaters Hilde</dc:creator>
  <cp:lastModifiedBy>Cordier Patrick</cp:lastModifiedBy>
  <cp:revision>6</cp:revision>
  <dcterms:created xsi:type="dcterms:W3CDTF">2021-09-21T07:47:15Z</dcterms:created>
  <dcterms:modified xsi:type="dcterms:W3CDTF">2024-02-27T06:48:47Z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_dlc_DocIdItemGuid">
    <vt:lpwstr>936ef1c9-409b-4574-91ae-857c94e9d486</vt:lpwstr>
  </property>
</Properties>
</file>