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5"/>
    <p:sldMasterId id="2147483736" r:id="rId6"/>
  </p:sldMasterIdLst>
  <p:notesMasterIdLst>
    <p:notesMasterId r:id="rId118"/>
  </p:notesMasterIdLst>
  <p:handoutMasterIdLst>
    <p:handoutMasterId r:id="rId119"/>
  </p:handoutMasterIdLst>
  <p:sldIdLst>
    <p:sldId id="266" r:id="rId7"/>
    <p:sldId id="704" r:id="rId8"/>
    <p:sldId id="1119" r:id="rId9"/>
    <p:sldId id="591" r:id="rId10"/>
    <p:sldId id="548" r:id="rId11"/>
    <p:sldId id="1093" r:id="rId12"/>
    <p:sldId id="985" r:id="rId13"/>
    <p:sldId id="1094" r:id="rId14"/>
    <p:sldId id="1080" r:id="rId15"/>
    <p:sldId id="1102" r:id="rId16"/>
    <p:sldId id="1095" r:id="rId17"/>
    <p:sldId id="982" r:id="rId18"/>
    <p:sldId id="1025" r:id="rId19"/>
    <p:sldId id="1100" r:id="rId20"/>
    <p:sldId id="1112" r:id="rId21"/>
    <p:sldId id="984" r:id="rId22"/>
    <p:sldId id="1099" r:id="rId23"/>
    <p:sldId id="1026" r:id="rId24"/>
    <p:sldId id="1098" r:id="rId25"/>
    <p:sldId id="987" r:id="rId26"/>
    <p:sldId id="1032" r:id="rId27"/>
    <p:sldId id="1030" r:id="rId28"/>
    <p:sldId id="988" r:id="rId29"/>
    <p:sldId id="1027" r:id="rId30"/>
    <p:sldId id="1029" r:id="rId31"/>
    <p:sldId id="986" r:id="rId32"/>
    <p:sldId id="1097" r:id="rId33"/>
    <p:sldId id="1121" r:id="rId34"/>
    <p:sldId id="1012" r:id="rId35"/>
    <p:sldId id="990" r:id="rId36"/>
    <p:sldId id="1062" r:id="rId37"/>
    <p:sldId id="1013" r:id="rId38"/>
    <p:sldId id="1120" r:id="rId39"/>
    <p:sldId id="1024" r:id="rId40"/>
    <p:sldId id="1033" r:id="rId41"/>
    <p:sldId id="1035" r:id="rId42"/>
    <p:sldId id="1070" r:id="rId43"/>
    <p:sldId id="1034" r:id="rId44"/>
    <p:sldId id="1101" r:id="rId45"/>
    <p:sldId id="1122" r:id="rId46"/>
    <p:sldId id="574" r:id="rId47"/>
    <p:sldId id="1123" r:id="rId48"/>
    <p:sldId id="961" r:id="rId49"/>
    <p:sldId id="962" r:id="rId50"/>
    <p:sldId id="1022" r:id="rId51"/>
    <p:sldId id="1036" r:id="rId52"/>
    <p:sldId id="1126" r:id="rId53"/>
    <p:sldId id="1103" r:id="rId54"/>
    <p:sldId id="686" r:id="rId55"/>
    <p:sldId id="1104" r:id="rId56"/>
    <p:sldId id="1039" r:id="rId57"/>
    <p:sldId id="1106" r:id="rId58"/>
    <p:sldId id="1053" r:id="rId59"/>
    <p:sldId id="1051" r:id="rId60"/>
    <p:sldId id="1107" r:id="rId61"/>
    <p:sldId id="1052" r:id="rId62"/>
    <p:sldId id="1055" r:id="rId63"/>
    <p:sldId id="1054" r:id="rId64"/>
    <p:sldId id="1041" r:id="rId65"/>
    <p:sldId id="1043" r:id="rId66"/>
    <p:sldId id="943" r:id="rId67"/>
    <p:sldId id="1046" r:id="rId68"/>
    <p:sldId id="1047" r:id="rId69"/>
    <p:sldId id="1044" r:id="rId70"/>
    <p:sldId id="1108" r:id="rId71"/>
    <p:sldId id="1111" r:id="rId72"/>
    <p:sldId id="1050" r:id="rId73"/>
    <p:sldId id="970" r:id="rId74"/>
    <p:sldId id="972" r:id="rId75"/>
    <p:sldId id="1060" r:id="rId76"/>
    <p:sldId id="1061" r:id="rId77"/>
    <p:sldId id="1057" r:id="rId78"/>
    <p:sldId id="1056" r:id="rId79"/>
    <p:sldId id="989" r:id="rId80"/>
    <p:sldId id="1014" r:id="rId81"/>
    <p:sldId id="1015" r:id="rId82"/>
    <p:sldId id="973" r:id="rId83"/>
    <p:sldId id="974" r:id="rId84"/>
    <p:sldId id="1075" r:id="rId85"/>
    <p:sldId id="1048" r:id="rId86"/>
    <p:sldId id="977" r:id="rId87"/>
    <p:sldId id="1069" r:id="rId88"/>
    <p:sldId id="1072" r:id="rId89"/>
    <p:sldId id="1071" r:id="rId90"/>
    <p:sldId id="1114" r:id="rId91"/>
    <p:sldId id="1019" r:id="rId92"/>
    <p:sldId id="1096" r:id="rId93"/>
    <p:sldId id="1115" r:id="rId94"/>
    <p:sldId id="1073" r:id="rId95"/>
    <p:sldId id="1074" r:id="rId96"/>
    <p:sldId id="1124" r:id="rId97"/>
    <p:sldId id="950" r:id="rId98"/>
    <p:sldId id="953" r:id="rId99"/>
    <p:sldId id="1116" r:id="rId100"/>
    <p:sldId id="1077" r:id="rId101"/>
    <p:sldId id="1076" r:id="rId102"/>
    <p:sldId id="1117" r:id="rId103"/>
    <p:sldId id="1078" r:id="rId104"/>
    <p:sldId id="1079" r:id="rId105"/>
    <p:sldId id="960" r:id="rId106"/>
    <p:sldId id="1081" r:id="rId107"/>
    <p:sldId id="1082" r:id="rId108"/>
    <p:sldId id="1083" r:id="rId109"/>
    <p:sldId id="1085" r:id="rId110"/>
    <p:sldId id="1086" r:id="rId111"/>
    <p:sldId id="1087" r:id="rId112"/>
    <p:sldId id="1088" r:id="rId113"/>
    <p:sldId id="1125" r:id="rId114"/>
    <p:sldId id="638" r:id="rId115"/>
    <p:sldId id="1059" r:id="rId116"/>
    <p:sldId id="945" r:id="rId117"/>
  </p:sldIdLst>
  <p:sldSz cx="9144000" cy="6858000" type="screen4x3"/>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A4A3A4"/>
          </p15:clr>
        </p15:guide>
        <p15:guide id="2" pos="3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Der Linden Elke" initials="VDLE" lastIdx="9" clrIdx="0">
    <p:extLst>
      <p:ext uri="{19B8F6BF-5375-455C-9EA6-DF929625EA0E}">
        <p15:presenceInfo xmlns:p15="http://schemas.microsoft.com/office/powerpoint/2012/main" userId="S::elke.vanderlinden@vlaanderen.be::0fc987b5-c91c-46ff-80bf-fddd2e1bfa1d" providerId="AD"/>
      </p:ext>
    </p:extLst>
  </p:cmAuthor>
  <p:cmAuthor id="2" name="Wauman Barbara" initials="WB" lastIdx="12" clrIdx="1">
    <p:extLst>
      <p:ext uri="{19B8F6BF-5375-455C-9EA6-DF929625EA0E}">
        <p15:presenceInfo xmlns:p15="http://schemas.microsoft.com/office/powerpoint/2012/main" userId="S::barbara.wauman@vlaanderen.be::d2c44d7f-5493-43bb-acb4-b69cbc98df6e" providerId="AD"/>
      </p:ext>
    </p:extLst>
  </p:cmAuthor>
  <p:cmAuthor id="3" name="Zegers Helene" initials="ZH" lastIdx="4" clrIdx="2">
    <p:extLst>
      <p:ext uri="{19B8F6BF-5375-455C-9EA6-DF929625EA0E}">
        <p15:presenceInfo xmlns:p15="http://schemas.microsoft.com/office/powerpoint/2012/main" userId="S::helene.zegers@vlaanderen.be::940cc704-a3bb-4f59-8926-39fb3edab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4B7284"/>
    <a:srgbClr val="105269"/>
    <a:srgbClr val="F1AC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96A1D-5902-F9CA-7792-FC323B61369F}" v="3" dt="2024-01-30T10:11:08.33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44" autoAdjust="0"/>
  </p:normalViewPr>
  <p:slideViewPr>
    <p:cSldViewPr snapToGrid="0">
      <p:cViewPr varScale="1">
        <p:scale>
          <a:sx n="93" d="100"/>
          <a:sy n="93" d="100"/>
        </p:scale>
        <p:origin x="2124" y="78"/>
      </p:cViewPr>
      <p:guideLst>
        <p:guide orient="horz" pos="346"/>
        <p:guide pos="3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theme" Target="theme/theme1.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notesMaster" Target="notesMasters/notes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handoutMaster" Target="handoutMasters/handoutMaster1.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commentAuthors" Target="commentAuthors.xml"/><Relationship Id="rId125"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gers Helene" userId="940cc704-a3bb-4f59-8926-39fb3edab9de" providerId="ADAL" clId="{E04E9E7D-D98B-443E-A53E-7D2A2384DFF0}"/>
    <pc:docChg chg="custSel modSld">
      <pc:chgData name="Zegers Helene" userId="940cc704-a3bb-4f59-8926-39fb3edab9de" providerId="ADAL" clId="{E04E9E7D-D98B-443E-A53E-7D2A2384DFF0}" dt="2022-02-02T11:25:20.568" v="197" actId="313"/>
      <pc:docMkLst>
        <pc:docMk/>
      </pc:docMkLst>
      <pc:sldChg chg="modSp mod addCm modCm">
        <pc:chgData name="Zegers Helene" userId="940cc704-a3bb-4f59-8926-39fb3edab9de" providerId="ADAL" clId="{E04E9E7D-D98B-443E-A53E-7D2A2384DFF0}" dt="2022-02-02T11:25:20.568" v="197" actId="313"/>
        <pc:sldMkLst>
          <pc:docMk/>
          <pc:sldMk cId="3790492716" sldId="1103"/>
        </pc:sldMkLst>
        <pc:spChg chg="mod">
          <ac:chgData name="Zegers Helene" userId="940cc704-a3bb-4f59-8926-39fb3edab9de" providerId="ADAL" clId="{E04E9E7D-D98B-443E-A53E-7D2A2384DFF0}" dt="2022-02-02T11:25:20.568" v="197" actId="313"/>
          <ac:spMkLst>
            <pc:docMk/>
            <pc:sldMk cId="3790492716" sldId="1103"/>
            <ac:spMk id="16" creationId="{A3BA21B9-DF81-40AE-8A1D-2769BA10BB60}"/>
          </ac:spMkLst>
        </pc:spChg>
      </pc:sldChg>
      <pc:sldChg chg="modSp mod">
        <pc:chgData name="Zegers Helene" userId="940cc704-a3bb-4f59-8926-39fb3edab9de" providerId="ADAL" clId="{E04E9E7D-D98B-443E-A53E-7D2A2384DFF0}" dt="2022-02-02T11:24:53.186" v="120" actId="20577"/>
        <pc:sldMkLst>
          <pc:docMk/>
          <pc:sldMk cId="907090566" sldId="1126"/>
        </pc:sldMkLst>
        <pc:spChg chg="mod">
          <ac:chgData name="Zegers Helene" userId="940cc704-a3bb-4f59-8926-39fb3edab9de" providerId="ADAL" clId="{E04E9E7D-D98B-443E-A53E-7D2A2384DFF0}" dt="2022-02-02T11:24:53.186" v="120" actId="20577"/>
          <ac:spMkLst>
            <pc:docMk/>
            <pc:sldMk cId="907090566" sldId="1126"/>
            <ac:spMk id="16" creationId="{A3BA21B9-DF81-40AE-8A1D-2769BA10BB60}"/>
          </ac:spMkLst>
        </pc:spChg>
      </pc:sldChg>
    </pc:docChg>
  </pc:docChgLst>
  <pc:docChgLst>
    <pc:chgData name="Van Der Linden Elke" userId="0fc987b5-c91c-46ff-80bf-fddd2e1bfa1d" providerId="ADAL" clId="{FBA05F90-9F6E-40BF-8FAF-7D651F90F648}"/>
    <pc:docChg chg="modSld">
      <pc:chgData name="Van Der Linden Elke" userId="0fc987b5-c91c-46ff-80bf-fddd2e1bfa1d" providerId="ADAL" clId="{FBA05F90-9F6E-40BF-8FAF-7D651F90F648}" dt="2024-01-24T14:15:51.341" v="0" actId="207"/>
      <pc:docMkLst>
        <pc:docMk/>
      </pc:docMkLst>
      <pc:sldChg chg="modSp mod">
        <pc:chgData name="Van Der Linden Elke" userId="0fc987b5-c91c-46ff-80bf-fddd2e1bfa1d" providerId="ADAL" clId="{FBA05F90-9F6E-40BF-8FAF-7D651F90F648}" dt="2024-01-24T14:15:51.341" v="0" actId="207"/>
        <pc:sldMkLst>
          <pc:docMk/>
          <pc:sldMk cId="3790492716" sldId="1103"/>
        </pc:sldMkLst>
        <pc:spChg chg="mod">
          <ac:chgData name="Van Der Linden Elke" userId="0fc987b5-c91c-46ff-80bf-fddd2e1bfa1d" providerId="ADAL" clId="{FBA05F90-9F6E-40BF-8FAF-7D651F90F648}" dt="2024-01-24T14:15:51.341" v="0" actId="207"/>
          <ac:spMkLst>
            <pc:docMk/>
            <pc:sldMk cId="3790492716" sldId="1103"/>
            <ac:spMk id="16" creationId="{A3BA21B9-DF81-40AE-8A1D-2769BA10BB60}"/>
          </ac:spMkLst>
        </pc:spChg>
      </pc:sldChg>
    </pc:docChg>
  </pc:docChgLst>
  <pc:docChgLst>
    <pc:chgData name="Christiaens Lise" userId="S::lise.christiaens@vlaanderen.be::656ba7ca-492c-494a-aa0d-47e7c7cfdf0a" providerId="AD" clId="Web-{5F12DAD3-2BF5-0257-15D2-1A3D9F99F9D1}"/>
    <pc:docChg chg="modSld">
      <pc:chgData name="Christiaens Lise" userId="S::lise.christiaens@vlaanderen.be::656ba7ca-492c-494a-aa0d-47e7c7cfdf0a" providerId="AD" clId="Web-{5F12DAD3-2BF5-0257-15D2-1A3D9F99F9D1}" dt="2023-01-23T15:57:05.315" v="2" actId="20577"/>
      <pc:docMkLst>
        <pc:docMk/>
      </pc:docMkLst>
      <pc:sldChg chg="modSp">
        <pc:chgData name="Christiaens Lise" userId="S::lise.christiaens@vlaanderen.be::656ba7ca-492c-494a-aa0d-47e7c7cfdf0a" providerId="AD" clId="Web-{5F12DAD3-2BF5-0257-15D2-1A3D9F99F9D1}" dt="2023-01-23T15:57:05.315" v="2" actId="20577"/>
        <pc:sldMkLst>
          <pc:docMk/>
          <pc:sldMk cId="3638296124" sldId="1059"/>
        </pc:sldMkLst>
        <pc:spChg chg="mod">
          <ac:chgData name="Christiaens Lise" userId="S::lise.christiaens@vlaanderen.be::656ba7ca-492c-494a-aa0d-47e7c7cfdf0a" providerId="AD" clId="Web-{5F12DAD3-2BF5-0257-15D2-1A3D9F99F9D1}" dt="2023-01-23T15:57:05.315" v="2" actId="20577"/>
          <ac:spMkLst>
            <pc:docMk/>
            <pc:sldMk cId="3638296124" sldId="1059"/>
            <ac:spMk id="10" creationId="{D083E13D-4332-48BD-83A7-726E15C123C2}"/>
          </ac:spMkLst>
        </pc:spChg>
      </pc:sldChg>
    </pc:docChg>
  </pc:docChgLst>
  <pc:docChgLst>
    <pc:chgData name="Van Der Linden Elke" userId="S::elke.vanderlinden@vlaanderen.be::0fc987b5-c91c-46ff-80bf-fddd2e1bfa1d" providerId="AD" clId="Web-{EE596A1D-5902-F9CA-7792-FC323B61369F}"/>
    <pc:docChg chg="modSld">
      <pc:chgData name="Van Der Linden Elke" userId="S::elke.vanderlinden@vlaanderen.be::0fc987b5-c91c-46ff-80bf-fddd2e1bfa1d" providerId="AD" clId="Web-{EE596A1D-5902-F9CA-7792-FC323B61369F}" dt="2024-01-30T10:11:06.634" v="1" actId="20577"/>
      <pc:docMkLst>
        <pc:docMk/>
      </pc:docMkLst>
      <pc:sldChg chg="modSp">
        <pc:chgData name="Van Der Linden Elke" userId="S::elke.vanderlinden@vlaanderen.be::0fc987b5-c91c-46ff-80bf-fddd2e1bfa1d" providerId="AD" clId="Web-{EE596A1D-5902-F9CA-7792-FC323B61369F}" dt="2024-01-30T10:11:06.634" v="1" actId="20577"/>
        <pc:sldMkLst>
          <pc:docMk/>
          <pc:sldMk cId="4131280385" sldId="266"/>
        </pc:sldMkLst>
        <pc:spChg chg="mod">
          <ac:chgData name="Van Der Linden Elke" userId="S::elke.vanderlinden@vlaanderen.be::0fc987b5-c91c-46ff-80bf-fddd2e1bfa1d" providerId="AD" clId="Web-{EE596A1D-5902-F9CA-7792-FC323B61369F}" dt="2024-01-30T10:11:06.634" v="1" actId="20577"/>
          <ac:spMkLst>
            <pc:docMk/>
            <pc:sldMk cId="4131280385" sldId="266"/>
            <ac:spMk id="3" creationId="{00000000-0000-0000-0000-000000000000}"/>
          </ac:spMkLst>
        </pc:spChg>
      </pc:sldChg>
    </pc:docChg>
  </pc:docChgLst>
  <pc:docChgLst>
    <pc:chgData name="Christiaens Lise" userId="656ba7ca-492c-494a-aa0d-47e7c7cfdf0a" providerId="ADAL" clId="{91F4EE7D-656E-41BB-9615-C19E7C957A77}"/>
    <pc:docChg chg="undo custSel modSld">
      <pc:chgData name="Christiaens Lise" userId="656ba7ca-492c-494a-aa0d-47e7c7cfdf0a" providerId="ADAL" clId="{91F4EE7D-656E-41BB-9615-C19E7C957A77}" dt="2022-02-03T12:06:08.990" v="185" actId="1592"/>
      <pc:docMkLst>
        <pc:docMk/>
      </pc:docMkLst>
      <pc:sldChg chg="modSp mod">
        <pc:chgData name="Christiaens Lise" userId="656ba7ca-492c-494a-aa0d-47e7c7cfdf0a" providerId="ADAL" clId="{91F4EE7D-656E-41BB-9615-C19E7C957A77}" dt="2022-01-20T11:23:48.980" v="66" actId="790"/>
        <pc:sldMkLst>
          <pc:docMk/>
          <pc:sldMk cId="621585128" sldId="548"/>
        </pc:sldMkLst>
        <pc:spChg chg="mod">
          <ac:chgData name="Christiaens Lise" userId="656ba7ca-492c-494a-aa0d-47e7c7cfdf0a" providerId="ADAL" clId="{91F4EE7D-656E-41BB-9615-C19E7C957A77}" dt="2022-01-20T11:23:48.980" v="66" actId="790"/>
          <ac:spMkLst>
            <pc:docMk/>
            <pc:sldMk cId="621585128" sldId="548"/>
            <ac:spMk id="7" creationId="{1990459E-1CD3-42D2-AE26-F643A104B516}"/>
          </ac:spMkLst>
        </pc:spChg>
      </pc:sldChg>
      <pc:sldChg chg="modSp mod">
        <pc:chgData name="Christiaens Lise" userId="656ba7ca-492c-494a-aa0d-47e7c7cfdf0a" providerId="ADAL" clId="{91F4EE7D-656E-41BB-9615-C19E7C957A77}" dt="2022-01-20T11:23:17.001" v="65" actId="20577"/>
        <pc:sldMkLst>
          <pc:docMk/>
          <pc:sldMk cId="1015414034" sldId="704"/>
        </pc:sldMkLst>
        <pc:spChg chg="mod">
          <ac:chgData name="Christiaens Lise" userId="656ba7ca-492c-494a-aa0d-47e7c7cfdf0a" providerId="ADAL" clId="{91F4EE7D-656E-41BB-9615-C19E7C957A77}" dt="2022-01-20T11:23:17.001" v="65" actId="20577"/>
          <ac:spMkLst>
            <pc:docMk/>
            <pc:sldMk cId="1015414034" sldId="704"/>
            <ac:spMk id="5" creationId="{00000000-0000-0000-0000-000000000000}"/>
          </ac:spMkLst>
        </pc:spChg>
      </pc:sldChg>
      <pc:sldChg chg="modSp mod">
        <pc:chgData name="Christiaens Lise" userId="656ba7ca-492c-494a-aa0d-47e7c7cfdf0a" providerId="ADAL" clId="{91F4EE7D-656E-41BB-9615-C19E7C957A77}" dt="2022-01-20T12:01:13.616" v="183" actId="207"/>
        <pc:sldMkLst>
          <pc:docMk/>
          <pc:sldMk cId="4240851901" sldId="943"/>
        </pc:sldMkLst>
        <pc:spChg chg="mod">
          <ac:chgData name="Christiaens Lise" userId="656ba7ca-492c-494a-aa0d-47e7c7cfdf0a" providerId="ADAL" clId="{91F4EE7D-656E-41BB-9615-C19E7C957A77}" dt="2022-01-20T12:01:13.616" v="183" actId="207"/>
          <ac:spMkLst>
            <pc:docMk/>
            <pc:sldMk cId="4240851901" sldId="943"/>
            <ac:spMk id="6" creationId="{6BB28594-0072-407B-911C-6ABC1D69A007}"/>
          </ac:spMkLst>
        </pc:spChg>
      </pc:sldChg>
      <pc:sldChg chg="modSp mod">
        <pc:chgData name="Christiaens Lise" userId="656ba7ca-492c-494a-aa0d-47e7c7cfdf0a" providerId="ADAL" clId="{91F4EE7D-656E-41BB-9615-C19E7C957A77}" dt="2022-01-20T11:24:25.319" v="69" actId="790"/>
        <pc:sldMkLst>
          <pc:docMk/>
          <pc:sldMk cId="3733730577" sldId="985"/>
        </pc:sldMkLst>
        <pc:spChg chg="mod">
          <ac:chgData name="Christiaens Lise" userId="656ba7ca-492c-494a-aa0d-47e7c7cfdf0a" providerId="ADAL" clId="{91F4EE7D-656E-41BB-9615-C19E7C957A77}" dt="2022-01-20T11:24:25.319" v="69" actId="790"/>
          <ac:spMkLst>
            <pc:docMk/>
            <pc:sldMk cId="3733730577" sldId="985"/>
            <ac:spMk id="6" creationId="{CCD48BA0-0C9E-46FF-8600-6572BB07D95E}"/>
          </ac:spMkLst>
        </pc:spChg>
      </pc:sldChg>
      <pc:sldChg chg="modSp mod">
        <pc:chgData name="Christiaens Lise" userId="656ba7ca-492c-494a-aa0d-47e7c7cfdf0a" providerId="ADAL" clId="{91F4EE7D-656E-41BB-9615-C19E7C957A77}" dt="2022-01-20T11:27:04.928" v="76" actId="790"/>
        <pc:sldMkLst>
          <pc:docMk/>
          <pc:sldMk cId="339219222" sldId="987"/>
        </pc:sldMkLst>
        <pc:spChg chg="mod">
          <ac:chgData name="Christiaens Lise" userId="656ba7ca-492c-494a-aa0d-47e7c7cfdf0a" providerId="ADAL" clId="{91F4EE7D-656E-41BB-9615-C19E7C957A77}" dt="2022-01-20T11:27:04.928" v="76" actId="790"/>
          <ac:spMkLst>
            <pc:docMk/>
            <pc:sldMk cId="339219222" sldId="987"/>
            <ac:spMk id="5" creationId="{54962F5D-F300-45EA-B989-6C6CBE0B8D06}"/>
          </ac:spMkLst>
        </pc:spChg>
      </pc:sldChg>
      <pc:sldChg chg="modSp mod">
        <pc:chgData name="Christiaens Lise" userId="656ba7ca-492c-494a-aa0d-47e7c7cfdf0a" providerId="ADAL" clId="{91F4EE7D-656E-41BB-9615-C19E7C957A77}" dt="2022-01-20T11:29:10.801" v="78" actId="790"/>
        <pc:sldMkLst>
          <pc:docMk/>
          <pc:sldMk cId="893246053" sldId="1024"/>
        </pc:sldMkLst>
        <pc:spChg chg="mod">
          <ac:chgData name="Christiaens Lise" userId="656ba7ca-492c-494a-aa0d-47e7c7cfdf0a" providerId="ADAL" clId="{91F4EE7D-656E-41BB-9615-C19E7C957A77}" dt="2022-01-20T11:29:10.801" v="78" actId="790"/>
          <ac:spMkLst>
            <pc:docMk/>
            <pc:sldMk cId="893246053" sldId="1024"/>
            <ac:spMk id="7" creationId="{1990459E-1CD3-42D2-AE26-F643A104B516}"/>
          </ac:spMkLst>
        </pc:spChg>
      </pc:sldChg>
      <pc:sldChg chg="modSp mod">
        <pc:chgData name="Christiaens Lise" userId="656ba7ca-492c-494a-aa0d-47e7c7cfdf0a" providerId="ADAL" clId="{91F4EE7D-656E-41BB-9615-C19E7C957A77}" dt="2022-01-20T11:29:21.034" v="79" actId="790"/>
        <pc:sldMkLst>
          <pc:docMk/>
          <pc:sldMk cId="1994716768" sldId="1033"/>
        </pc:sldMkLst>
        <pc:spChg chg="mod">
          <ac:chgData name="Christiaens Lise" userId="656ba7ca-492c-494a-aa0d-47e7c7cfdf0a" providerId="ADAL" clId="{91F4EE7D-656E-41BB-9615-C19E7C957A77}" dt="2022-01-20T11:29:21.034" v="79" actId="790"/>
          <ac:spMkLst>
            <pc:docMk/>
            <pc:sldMk cId="1994716768" sldId="1033"/>
            <ac:spMk id="7" creationId="{1990459E-1CD3-42D2-AE26-F643A104B516}"/>
          </ac:spMkLst>
        </pc:spChg>
      </pc:sldChg>
      <pc:sldChg chg="modSp mod">
        <pc:chgData name="Christiaens Lise" userId="656ba7ca-492c-494a-aa0d-47e7c7cfdf0a" providerId="ADAL" clId="{91F4EE7D-656E-41BB-9615-C19E7C957A77}" dt="2022-01-20T11:42:57.913" v="81" actId="790"/>
        <pc:sldMkLst>
          <pc:docMk/>
          <pc:sldMk cId="1042204840" sldId="1036"/>
        </pc:sldMkLst>
        <pc:spChg chg="mod">
          <ac:chgData name="Christiaens Lise" userId="656ba7ca-492c-494a-aa0d-47e7c7cfdf0a" providerId="ADAL" clId="{91F4EE7D-656E-41BB-9615-C19E7C957A77}" dt="2022-01-20T11:42:57.913" v="81" actId="790"/>
          <ac:spMkLst>
            <pc:docMk/>
            <pc:sldMk cId="1042204840" sldId="1036"/>
            <ac:spMk id="16" creationId="{A3BA21B9-DF81-40AE-8A1D-2769BA10BB60}"/>
          </ac:spMkLst>
        </pc:spChg>
      </pc:sldChg>
      <pc:sldChg chg="modSp mod">
        <pc:chgData name="Christiaens Lise" userId="656ba7ca-492c-494a-aa0d-47e7c7cfdf0a" providerId="ADAL" clId="{91F4EE7D-656E-41BB-9615-C19E7C957A77}" dt="2022-01-20T11:47:00.446" v="87" actId="790"/>
        <pc:sldMkLst>
          <pc:docMk/>
          <pc:sldMk cId="4111493018" sldId="1051"/>
        </pc:sldMkLst>
        <pc:spChg chg="mod">
          <ac:chgData name="Christiaens Lise" userId="656ba7ca-492c-494a-aa0d-47e7c7cfdf0a" providerId="ADAL" clId="{91F4EE7D-656E-41BB-9615-C19E7C957A77}" dt="2022-01-20T11:47:00.446" v="87" actId="790"/>
          <ac:spMkLst>
            <pc:docMk/>
            <pc:sldMk cId="4111493018" sldId="1051"/>
            <ac:spMk id="16" creationId="{A3BA21B9-DF81-40AE-8A1D-2769BA10BB60}"/>
          </ac:spMkLst>
        </pc:spChg>
      </pc:sldChg>
      <pc:sldChg chg="modSp mod">
        <pc:chgData name="Christiaens Lise" userId="656ba7ca-492c-494a-aa0d-47e7c7cfdf0a" providerId="ADAL" clId="{91F4EE7D-656E-41BB-9615-C19E7C957A77}" dt="2022-01-20T11:47:37.300" v="90" actId="790"/>
        <pc:sldMkLst>
          <pc:docMk/>
          <pc:sldMk cId="2827334501" sldId="1052"/>
        </pc:sldMkLst>
        <pc:spChg chg="mod">
          <ac:chgData name="Christiaens Lise" userId="656ba7ca-492c-494a-aa0d-47e7c7cfdf0a" providerId="ADAL" clId="{91F4EE7D-656E-41BB-9615-C19E7C957A77}" dt="2022-01-20T11:47:37.300" v="90" actId="790"/>
          <ac:spMkLst>
            <pc:docMk/>
            <pc:sldMk cId="2827334501" sldId="1052"/>
            <ac:spMk id="16" creationId="{A3BA21B9-DF81-40AE-8A1D-2769BA10BB60}"/>
          </ac:spMkLst>
        </pc:spChg>
      </pc:sldChg>
      <pc:sldChg chg="modSp mod">
        <pc:chgData name="Christiaens Lise" userId="656ba7ca-492c-494a-aa0d-47e7c7cfdf0a" providerId="ADAL" clId="{91F4EE7D-656E-41BB-9615-C19E7C957A77}" dt="2022-01-20T11:47:56.978" v="91" actId="790"/>
        <pc:sldMkLst>
          <pc:docMk/>
          <pc:sldMk cId="4125290691" sldId="1054"/>
        </pc:sldMkLst>
        <pc:spChg chg="mod">
          <ac:chgData name="Christiaens Lise" userId="656ba7ca-492c-494a-aa0d-47e7c7cfdf0a" providerId="ADAL" clId="{91F4EE7D-656E-41BB-9615-C19E7C957A77}" dt="2022-01-20T11:47:56.978" v="91" actId="790"/>
          <ac:spMkLst>
            <pc:docMk/>
            <pc:sldMk cId="4125290691" sldId="1054"/>
            <ac:spMk id="16" creationId="{A3BA21B9-DF81-40AE-8A1D-2769BA10BB60}"/>
          </ac:spMkLst>
        </pc:spChg>
      </pc:sldChg>
      <pc:sldChg chg="modSp mod">
        <pc:chgData name="Christiaens Lise" userId="656ba7ca-492c-494a-aa0d-47e7c7cfdf0a" providerId="ADAL" clId="{91F4EE7D-656E-41BB-9615-C19E7C957A77}" dt="2022-01-20T11:29:35.180" v="80" actId="790"/>
        <pc:sldMkLst>
          <pc:docMk/>
          <pc:sldMk cId="393023558" sldId="1070"/>
        </pc:sldMkLst>
        <pc:spChg chg="mod">
          <ac:chgData name="Christiaens Lise" userId="656ba7ca-492c-494a-aa0d-47e7c7cfdf0a" providerId="ADAL" clId="{91F4EE7D-656E-41BB-9615-C19E7C957A77}" dt="2022-01-20T11:29:35.180" v="80" actId="790"/>
          <ac:spMkLst>
            <pc:docMk/>
            <pc:sldMk cId="393023558" sldId="1070"/>
            <ac:spMk id="7" creationId="{1990459E-1CD3-42D2-AE26-F643A104B516}"/>
          </ac:spMkLst>
        </pc:spChg>
      </pc:sldChg>
      <pc:sldChg chg="modSp mod">
        <pc:chgData name="Christiaens Lise" userId="656ba7ca-492c-494a-aa0d-47e7c7cfdf0a" providerId="ADAL" clId="{91F4EE7D-656E-41BB-9615-C19E7C957A77}" dt="2022-01-20T11:24:10.535" v="68" actId="790"/>
        <pc:sldMkLst>
          <pc:docMk/>
          <pc:sldMk cId="3872484353" sldId="1093"/>
        </pc:sldMkLst>
        <pc:spChg chg="mod">
          <ac:chgData name="Christiaens Lise" userId="656ba7ca-492c-494a-aa0d-47e7c7cfdf0a" providerId="ADAL" clId="{91F4EE7D-656E-41BB-9615-C19E7C957A77}" dt="2022-01-20T11:24:10.535" v="68" actId="790"/>
          <ac:spMkLst>
            <pc:docMk/>
            <pc:sldMk cId="3872484353" sldId="1093"/>
            <ac:spMk id="7" creationId="{1990459E-1CD3-42D2-AE26-F643A104B516}"/>
          </ac:spMkLst>
        </pc:spChg>
      </pc:sldChg>
      <pc:sldChg chg="modSp mod">
        <pc:chgData name="Christiaens Lise" userId="656ba7ca-492c-494a-aa0d-47e7c7cfdf0a" providerId="ADAL" clId="{91F4EE7D-656E-41BB-9615-C19E7C957A77}" dt="2022-01-20T11:24:42.243" v="71" actId="790"/>
        <pc:sldMkLst>
          <pc:docMk/>
          <pc:sldMk cId="129572295" sldId="1094"/>
        </pc:sldMkLst>
        <pc:spChg chg="mod">
          <ac:chgData name="Christiaens Lise" userId="656ba7ca-492c-494a-aa0d-47e7c7cfdf0a" providerId="ADAL" clId="{91F4EE7D-656E-41BB-9615-C19E7C957A77}" dt="2022-01-20T11:24:42.243" v="71" actId="790"/>
          <ac:spMkLst>
            <pc:docMk/>
            <pc:sldMk cId="129572295" sldId="1094"/>
            <ac:spMk id="7" creationId="{1990459E-1CD3-42D2-AE26-F643A104B516}"/>
          </ac:spMkLst>
        </pc:spChg>
      </pc:sldChg>
      <pc:sldChg chg="modSp mod">
        <pc:chgData name="Christiaens Lise" userId="656ba7ca-492c-494a-aa0d-47e7c7cfdf0a" providerId="ADAL" clId="{91F4EE7D-656E-41BB-9615-C19E7C957A77}" dt="2022-01-20T11:25:16.354" v="73" actId="790"/>
        <pc:sldMkLst>
          <pc:docMk/>
          <pc:sldMk cId="2094654733" sldId="1095"/>
        </pc:sldMkLst>
        <pc:spChg chg="mod">
          <ac:chgData name="Christiaens Lise" userId="656ba7ca-492c-494a-aa0d-47e7c7cfdf0a" providerId="ADAL" clId="{91F4EE7D-656E-41BB-9615-C19E7C957A77}" dt="2022-01-20T11:25:16.354" v="73" actId="790"/>
          <ac:spMkLst>
            <pc:docMk/>
            <pc:sldMk cId="2094654733" sldId="1095"/>
            <ac:spMk id="7" creationId="{1990459E-1CD3-42D2-AE26-F643A104B516}"/>
          </ac:spMkLst>
        </pc:spChg>
      </pc:sldChg>
      <pc:sldChg chg="modSp mod">
        <pc:chgData name="Christiaens Lise" userId="656ba7ca-492c-494a-aa0d-47e7c7cfdf0a" providerId="ADAL" clId="{91F4EE7D-656E-41BB-9615-C19E7C957A77}" dt="2022-01-20T12:03:32.955" v="184" actId="790"/>
        <pc:sldMkLst>
          <pc:docMk/>
          <pc:sldMk cId="2672443565" sldId="1096"/>
        </pc:sldMkLst>
        <pc:spChg chg="mod">
          <ac:chgData name="Christiaens Lise" userId="656ba7ca-492c-494a-aa0d-47e7c7cfdf0a" providerId="ADAL" clId="{91F4EE7D-656E-41BB-9615-C19E7C957A77}" dt="2022-01-20T12:03:32.955" v="184" actId="790"/>
          <ac:spMkLst>
            <pc:docMk/>
            <pc:sldMk cId="2672443565" sldId="1096"/>
            <ac:spMk id="7" creationId="{1990459E-1CD3-42D2-AE26-F643A104B516}"/>
          </ac:spMkLst>
        </pc:spChg>
      </pc:sldChg>
      <pc:sldChg chg="modSp mod">
        <pc:chgData name="Christiaens Lise" userId="656ba7ca-492c-494a-aa0d-47e7c7cfdf0a" providerId="ADAL" clId="{91F4EE7D-656E-41BB-9615-C19E7C957A77}" dt="2022-01-20T11:28:18.787" v="77" actId="790"/>
        <pc:sldMkLst>
          <pc:docMk/>
          <pc:sldMk cId="283138062" sldId="1097"/>
        </pc:sldMkLst>
        <pc:spChg chg="mod">
          <ac:chgData name="Christiaens Lise" userId="656ba7ca-492c-494a-aa0d-47e7c7cfdf0a" providerId="ADAL" clId="{91F4EE7D-656E-41BB-9615-C19E7C957A77}" dt="2022-01-20T11:28:18.787" v="77" actId="790"/>
          <ac:spMkLst>
            <pc:docMk/>
            <pc:sldMk cId="283138062" sldId="1097"/>
            <ac:spMk id="7" creationId="{1990459E-1CD3-42D2-AE26-F643A104B516}"/>
          </ac:spMkLst>
        </pc:spChg>
      </pc:sldChg>
      <pc:sldChg chg="modSp mod delCm">
        <pc:chgData name="Christiaens Lise" userId="656ba7ca-492c-494a-aa0d-47e7c7cfdf0a" providerId="ADAL" clId="{91F4EE7D-656E-41BB-9615-C19E7C957A77}" dt="2022-02-03T12:06:08.990" v="185" actId="1592"/>
        <pc:sldMkLst>
          <pc:docMk/>
          <pc:sldMk cId="3790492716" sldId="1103"/>
        </pc:sldMkLst>
        <pc:spChg chg="mod">
          <ac:chgData name="Christiaens Lise" userId="656ba7ca-492c-494a-aa0d-47e7c7cfdf0a" providerId="ADAL" clId="{91F4EE7D-656E-41BB-9615-C19E7C957A77}" dt="2022-01-20T11:44:23.321" v="84" actId="790"/>
          <ac:spMkLst>
            <pc:docMk/>
            <pc:sldMk cId="3790492716" sldId="1103"/>
            <ac:spMk id="16" creationId="{A3BA21B9-DF81-40AE-8A1D-2769BA10BB60}"/>
          </ac:spMkLst>
        </pc:spChg>
      </pc:sldChg>
      <pc:sldChg chg="modSp mod">
        <pc:chgData name="Christiaens Lise" userId="656ba7ca-492c-494a-aa0d-47e7c7cfdf0a" providerId="ADAL" clId="{91F4EE7D-656E-41BB-9615-C19E7C957A77}" dt="2022-01-20T11:47:23.666" v="89" actId="790"/>
        <pc:sldMkLst>
          <pc:docMk/>
          <pc:sldMk cId="1866967233" sldId="1107"/>
        </pc:sldMkLst>
        <pc:spChg chg="mod">
          <ac:chgData name="Christiaens Lise" userId="656ba7ca-492c-494a-aa0d-47e7c7cfdf0a" providerId="ADAL" clId="{91F4EE7D-656E-41BB-9615-C19E7C957A77}" dt="2022-01-20T11:47:23.666" v="89" actId="790"/>
          <ac:spMkLst>
            <pc:docMk/>
            <pc:sldMk cId="1866967233" sldId="1107"/>
            <ac:spMk id="16" creationId="{A3BA21B9-DF81-40AE-8A1D-2769BA10BB60}"/>
          </ac:spMkLst>
        </pc:spChg>
      </pc:sldChg>
      <pc:sldChg chg="modSp mod">
        <pc:chgData name="Christiaens Lise" userId="656ba7ca-492c-494a-aa0d-47e7c7cfdf0a" providerId="ADAL" clId="{91F4EE7D-656E-41BB-9615-C19E7C957A77}" dt="2022-01-20T11:26:41.153" v="75" actId="790"/>
        <pc:sldMkLst>
          <pc:docMk/>
          <pc:sldMk cId="3058877915" sldId="1112"/>
        </pc:sldMkLst>
        <pc:spChg chg="mod">
          <ac:chgData name="Christiaens Lise" userId="656ba7ca-492c-494a-aa0d-47e7c7cfdf0a" providerId="ADAL" clId="{91F4EE7D-656E-41BB-9615-C19E7C957A77}" dt="2022-01-20T11:26:41.153" v="75" actId="790"/>
          <ac:spMkLst>
            <pc:docMk/>
            <pc:sldMk cId="3058877915" sldId="1112"/>
            <ac:spMk id="7" creationId="{1990459E-1CD3-42D2-AE26-F643A104B516}"/>
          </ac:spMkLst>
        </pc:spChg>
      </pc:sldChg>
      <pc:sldChg chg="modSp mod">
        <pc:chgData name="Christiaens Lise" userId="656ba7ca-492c-494a-aa0d-47e7c7cfdf0a" providerId="ADAL" clId="{91F4EE7D-656E-41BB-9615-C19E7C957A77}" dt="2022-01-20T11:43:17.858" v="82" actId="790"/>
        <pc:sldMkLst>
          <pc:docMk/>
          <pc:sldMk cId="907090566" sldId="1126"/>
        </pc:sldMkLst>
        <pc:spChg chg="mod">
          <ac:chgData name="Christiaens Lise" userId="656ba7ca-492c-494a-aa0d-47e7c7cfdf0a" providerId="ADAL" clId="{91F4EE7D-656E-41BB-9615-C19E7C957A77}" dt="2022-01-20T11:43:17.858" v="82" actId="790"/>
          <ac:spMkLst>
            <pc:docMk/>
            <pc:sldMk cId="907090566" sldId="1126"/>
            <ac:spMk id="16" creationId="{A3BA21B9-DF81-40AE-8A1D-2769BA10BB6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pPr>
            <a:spcAft>
              <a:spcPct val="35000"/>
            </a:spcAft>
          </a:pPr>
          <a:r>
            <a:rPr lang="nl-BE" sz="2200" b="1" kern="1200" dirty="0">
              <a:solidFill>
                <a:srgbClr val="105269"/>
              </a:solidFill>
            </a:rPr>
            <a:t>STAP 1 </a:t>
          </a:r>
          <a:r>
            <a:rPr lang="nl-BE" sz="2200" kern="1200" dirty="0"/>
            <a:t>:</a:t>
          </a:r>
        </a:p>
        <a:p>
          <a:pPr>
            <a:spcAft>
              <a:spcPts val="0"/>
            </a:spcAft>
          </a:pPr>
          <a:r>
            <a:rPr lang="nl-BE" sz="2200" kern="1200" dirty="0">
              <a:solidFill>
                <a:srgbClr val="38373A">
                  <a:hueOff val="0"/>
                  <a:satOff val="0"/>
                  <a:lumOff val="0"/>
                  <a:alphaOff val="0"/>
                </a:srgbClr>
              </a:solidFill>
              <a:latin typeface="Calibri"/>
              <a:ea typeface="+mn-ea"/>
              <a:cs typeface="+mn-cs"/>
            </a:rPr>
            <a:t>Bepaal </a:t>
          </a:r>
        </a:p>
        <a:p>
          <a:pPr>
            <a:spcAft>
              <a:spcPct val="35000"/>
            </a:spcAft>
          </a:pPr>
          <a:r>
            <a:rPr lang="nl-BE" sz="2200" b="1" kern="1200" dirty="0">
              <a:solidFill>
                <a:schemeClr val="tx1"/>
              </a:solidFill>
              <a:latin typeface="Calibri"/>
              <a:ea typeface="+mn-ea"/>
              <a:cs typeface="+mn-cs"/>
            </a:rPr>
            <a:t>aantal</a:t>
          </a:r>
          <a:r>
            <a:rPr lang="nl-BE" sz="2200" b="1" kern="1200" dirty="0">
              <a:solidFill>
                <a:srgbClr val="FF0000"/>
              </a:solidFill>
              <a:latin typeface="Calibri"/>
              <a:ea typeface="+mn-ea"/>
              <a:cs typeface="+mn-cs"/>
            </a:rPr>
            <a:t> </a:t>
          </a:r>
          <a:r>
            <a:rPr lang="nl-BE" sz="2200" kern="1200" dirty="0">
              <a:solidFill>
                <a:srgbClr val="38373A">
                  <a:hueOff val="0"/>
                  <a:satOff val="0"/>
                  <a:lumOff val="0"/>
                  <a:alphaOff val="0"/>
                </a:srgbClr>
              </a:solidFill>
              <a:latin typeface="Calibri"/>
              <a:ea typeface="+mn-ea"/>
              <a:cs typeface="+mn-cs"/>
            </a:rPr>
            <a:t>SWW installaties</a:t>
          </a:r>
          <a:endParaRPr lang="nl-BE" sz="2200" kern="1200" dirty="0"/>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2200" b="1" kern="1200" dirty="0">
              <a:solidFill>
                <a:srgbClr val="105269"/>
              </a:solidFill>
            </a:rPr>
            <a:t>STAP 2 </a:t>
          </a:r>
          <a:r>
            <a:rPr lang="nl-BE" sz="2200" kern="1200" dirty="0"/>
            <a:t>:</a:t>
          </a:r>
        </a:p>
        <a:p>
          <a:r>
            <a:rPr lang="nl-BE" sz="2200" kern="1200" dirty="0">
              <a:solidFill>
                <a:srgbClr val="38373A">
                  <a:hueOff val="0"/>
                  <a:satOff val="0"/>
                  <a:lumOff val="0"/>
                  <a:alphaOff val="0"/>
                </a:srgbClr>
              </a:solidFill>
              <a:latin typeface="Calibri"/>
              <a:ea typeface="+mn-ea"/>
              <a:cs typeface="+mn-cs"/>
            </a:rPr>
            <a:t>Bepaal per installaties de </a:t>
          </a:r>
          <a:r>
            <a:rPr lang="nl-BE" sz="2200" b="1" kern="1200" dirty="0">
              <a:solidFill>
                <a:schemeClr val="tx1"/>
              </a:solidFill>
              <a:latin typeface="Calibri"/>
              <a:ea typeface="+mn-ea"/>
              <a:cs typeface="+mn-cs"/>
            </a:rPr>
            <a:t>bestemming</a:t>
          </a:r>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2200" b="1" kern="1200">
              <a:solidFill>
                <a:srgbClr val="105269"/>
              </a:solidFill>
            </a:rPr>
            <a:t>STAP 3 </a:t>
          </a:r>
          <a:r>
            <a:rPr lang="nl-BE" sz="2200" kern="1200"/>
            <a:t>:</a:t>
          </a:r>
        </a:p>
        <a:p>
          <a:r>
            <a:rPr lang="nl-BE" sz="2200" kern="1200">
              <a:solidFill>
                <a:srgbClr val="38373A">
                  <a:hueOff val="0"/>
                  <a:satOff val="0"/>
                  <a:lumOff val="0"/>
                  <a:alphaOff val="0"/>
                </a:srgbClr>
              </a:solidFill>
              <a:latin typeface="Calibri"/>
              <a:ea typeface="+mn-ea"/>
              <a:cs typeface="+mn-cs"/>
            </a:rPr>
            <a:t>Bepaal </a:t>
          </a:r>
          <a:r>
            <a:rPr lang="nl-BE" sz="2200" b="1" kern="1200">
              <a:solidFill>
                <a:srgbClr val="38373A">
                  <a:hueOff val="0"/>
                  <a:satOff val="0"/>
                  <a:lumOff val="0"/>
                  <a:alphaOff val="0"/>
                </a:srgbClr>
              </a:solidFill>
              <a:latin typeface="Calibri"/>
              <a:ea typeface="+mn-ea"/>
              <a:cs typeface="+mn-cs"/>
            </a:rPr>
            <a:t>karakteristieken</a:t>
          </a:r>
          <a:r>
            <a:rPr lang="nl-BE" sz="2200" kern="1200">
              <a:solidFill>
                <a:srgbClr val="38373A">
                  <a:hueOff val="0"/>
                  <a:satOff val="0"/>
                  <a:lumOff val="0"/>
                  <a:alphaOff val="0"/>
                </a:srgbClr>
              </a:solidFill>
              <a:latin typeface="Calibri"/>
              <a:ea typeface="+mn-ea"/>
              <a:cs typeface="+mn-cs"/>
            </a:rPr>
            <a:t> van installatie </a:t>
          </a:r>
          <a:endParaRPr lang="nl-BE" sz="2200" b="1" kern="1200">
            <a:solidFill>
              <a:srgbClr val="38373A">
                <a:hueOff val="0"/>
                <a:satOff val="0"/>
                <a:lumOff val="0"/>
                <a:alphaOff val="0"/>
              </a:srgbClr>
            </a:solidFill>
            <a:latin typeface="Calibri"/>
            <a:ea typeface="+mn-ea"/>
            <a:cs typeface="+mn-cs"/>
          </a:endParaRPr>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2200" b="1" kern="1200">
              <a:solidFill>
                <a:srgbClr val="105269"/>
              </a:solidFill>
            </a:rPr>
            <a:t>STAP 3 </a:t>
          </a:r>
          <a:r>
            <a:rPr lang="nl-BE" sz="2200" kern="1200"/>
            <a:t>:</a:t>
          </a:r>
        </a:p>
        <a:p>
          <a:r>
            <a:rPr lang="nl-BE" sz="2200" kern="1200">
              <a:solidFill>
                <a:srgbClr val="38373A">
                  <a:hueOff val="0"/>
                  <a:satOff val="0"/>
                  <a:lumOff val="0"/>
                  <a:alphaOff val="0"/>
                </a:srgbClr>
              </a:solidFill>
              <a:latin typeface="Calibri"/>
              <a:ea typeface="+mn-ea"/>
              <a:cs typeface="+mn-cs"/>
            </a:rPr>
            <a:t>Bepaal </a:t>
          </a:r>
          <a:r>
            <a:rPr lang="nl-BE" sz="2200" b="1" kern="1200">
              <a:solidFill>
                <a:srgbClr val="38373A">
                  <a:hueOff val="0"/>
                  <a:satOff val="0"/>
                  <a:lumOff val="0"/>
                  <a:alphaOff val="0"/>
                </a:srgbClr>
              </a:solidFill>
              <a:latin typeface="Calibri"/>
              <a:ea typeface="+mn-ea"/>
              <a:cs typeface="+mn-cs"/>
            </a:rPr>
            <a:t>karakteristieken</a:t>
          </a:r>
          <a:r>
            <a:rPr lang="nl-BE" sz="2200" kern="1200">
              <a:solidFill>
                <a:srgbClr val="38373A">
                  <a:hueOff val="0"/>
                  <a:satOff val="0"/>
                  <a:lumOff val="0"/>
                  <a:alphaOff val="0"/>
                </a:srgbClr>
              </a:solidFill>
              <a:latin typeface="Calibri"/>
              <a:ea typeface="+mn-ea"/>
              <a:cs typeface="+mn-cs"/>
            </a:rPr>
            <a:t> van installatie </a:t>
          </a:r>
          <a:endParaRPr lang="nl-BE" sz="2200" b="1" kern="1200">
            <a:solidFill>
              <a:srgbClr val="38373A">
                <a:hueOff val="0"/>
                <a:satOff val="0"/>
                <a:lumOff val="0"/>
                <a:alphaOff val="0"/>
              </a:srgbClr>
            </a:solidFill>
            <a:latin typeface="Calibri"/>
            <a:ea typeface="+mn-ea"/>
            <a:cs typeface="+mn-cs"/>
          </a:endParaRPr>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B62236-09BE-4E99-8430-2CF9692ED781}" type="doc">
      <dgm:prSet loTypeId="urn:microsoft.com/office/officeart/2005/8/layout/process2" loCatId="process" qsTypeId="urn:microsoft.com/office/officeart/2005/8/quickstyle/simple1" qsCatId="simple" csTypeId="urn:microsoft.com/office/officeart/2005/8/colors/accent2_1" csCatId="accent2" phldr="1"/>
      <dgm:spPr/>
      <dgm:t>
        <a:bodyPr/>
        <a:lstStyle/>
        <a:p>
          <a:endParaRPr lang="nl-BE"/>
        </a:p>
      </dgm:t>
    </dgm:pt>
    <dgm:pt modelId="{02EFF9E6-C0C3-4748-9B10-AD137A6D395B}">
      <dgm:prSet phldrT="[Tekst]" custT="1"/>
      <dgm:spPr/>
      <dgm:t>
        <a:bodyPr/>
        <a:lstStyle/>
        <a:p>
          <a:r>
            <a:rPr lang="nl-BE" sz="2200" b="1" kern="1200">
              <a:solidFill>
                <a:srgbClr val="105269"/>
              </a:solidFill>
            </a:rPr>
            <a:t>STAP 4 </a:t>
          </a:r>
          <a:r>
            <a:rPr lang="nl-BE" sz="2200" kern="1200"/>
            <a:t>:</a:t>
          </a:r>
        </a:p>
        <a:p>
          <a:r>
            <a:rPr lang="nl-BE" sz="2200" b="1" kern="1200">
              <a:solidFill>
                <a:srgbClr val="38373A">
                  <a:hueOff val="0"/>
                  <a:satOff val="0"/>
                  <a:lumOff val="0"/>
                  <a:alphaOff val="0"/>
                </a:srgbClr>
              </a:solidFill>
              <a:latin typeface="Calibri"/>
              <a:ea typeface="+mn-ea"/>
              <a:cs typeface="+mn-cs"/>
            </a:rPr>
            <a:t>Zonneboiler </a:t>
          </a:r>
          <a:r>
            <a:rPr lang="nl-BE" sz="2200" kern="1200">
              <a:solidFill>
                <a:srgbClr val="38373A">
                  <a:hueOff val="0"/>
                  <a:satOff val="0"/>
                  <a:lumOff val="0"/>
                  <a:alphaOff val="0"/>
                </a:srgbClr>
              </a:solidFill>
              <a:latin typeface="Calibri"/>
              <a:ea typeface="+mn-ea"/>
              <a:cs typeface="+mn-cs"/>
            </a:rPr>
            <a:t>aanwezig?</a:t>
          </a:r>
          <a:endParaRPr lang="nl-BE" sz="2200" b="1" kern="1200">
            <a:solidFill>
              <a:srgbClr val="38373A">
                <a:hueOff val="0"/>
                <a:satOff val="0"/>
                <a:lumOff val="0"/>
                <a:alphaOff val="0"/>
              </a:srgbClr>
            </a:solidFill>
            <a:latin typeface="Calibri"/>
            <a:ea typeface="+mn-ea"/>
            <a:cs typeface="+mn-cs"/>
          </a:endParaRPr>
        </a:p>
      </dgm:t>
    </dgm:pt>
    <dgm:pt modelId="{CCA32AA1-918D-46EE-84BE-5EDF388F2F26}" type="parTrans" cxnId="{855EF0C6-E40C-4CF8-9F04-2BFBFA544AF7}">
      <dgm:prSet/>
      <dgm:spPr/>
      <dgm:t>
        <a:bodyPr/>
        <a:lstStyle/>
        <a:p>
          <a:endParaRPr lang="nl-BE"/>
        </a:p>
      </dgm:t>
    </dgm:pt>
    <dgm:pt modelId="{2E86A228-F72F-4035-A9EE-9551E724D7F9}" type="sibTrans" cxnId="{855EF0C6-E40C-4CF8-9F04-2BFBFA544AF7}">
      <dgm:prSet/>
      <dgm:spPr>
        <a:solidFill>
          <a:srgbClr val="105269"/>
        </a:solidFill>
      </dgm:spPr>
      <dgm:t>
        <a:bodyPr/>
        <a:lstStyle/>
        <a:p>
          <a:endParaRPr lang="nl-BE">
            <a:solidFill>
              <a:srgbClr val="FFFF00"/>
            </a:solidFill>
          </a:endParaRPr>
        </a:p>
      </dgm:t>
    </dgm:pt>
    <dgm:pt modelId="{D62CE43A-5532-4D4F-B200-F77AEDADE67B}" type="pres">
      <dgm:prSet presAssocID="{7FB62236-09BE-4E99-8430-2CF9692ED781}" presName="linearFlow" presStyleCnt="0">
        <dgm:presLayoutVars>
          <dgm:resizeHandles val="exact"/>
        </dgm:presLayoutVars>
      </dgm:prSet>
      <dgm:spPr/>
    </dgm:pt>
    <dgm:pt modelId="{C7285F45-4437-450D-8BF2-861FD94CEDC8}" type="pres">
      <dgm:prSet presAssocID="{02EFF9E6-C0C3-4748-9B10-AD137A6D395B}" presName="node" presStyleLbl="node1" presStyleIdx="0" presStyleCnt="1" custScaleX="67382" custLinFactNeighborX="5183" custLinFactNeighborY="-14057">
        <dgm:presLayoutVars>
          <dgm:bulletEnabled val="1"/>
        </dgm:presLayoutVars>
      </dgm:prSet>
      <dgm:spPr/>
    </dgm:pt>
  </dgm:ptLst>
  <dgm:cxnLst>
    <dgm:cxn modelId="{3B09D71A-05A8-4267-8F9D-DA90CD0C2D80}" type="presOf" srcId="{7FB62236-09BE-4E99-8430-2CF9692ED781}" destId="{D62CE43A-5532-4D4F-B200-F77AEDADE67B}" srcOrd="0" destOrd="0" presId="urn:microsoft.com/office/officeart/2005/8/layout/process2"/>
    <dgm:cxn modelId="{30B2D6BB-75A3-4548-9A0E-FD8CD3C5FB48}" type="presOf" srcId="{02EFF9E6-C0C3-4748-9B10-AD137A6D395B}" destId="{C7285F45-4437-450D-8BF2-861FD94CEDC8}" srcOrd="0" destOrd="0" presId="urn:microsoft.com/office/officeart/2005/8/layout/process2"/>
    <dgm:cxn modelId="{855EF0C6-E40C-4CF8-9F04-2BFBFA544AF7}" srcId="{7FB62236-09BE-4E99-8430-2CF9692ED781}" destId="{02EFF9E6-C0C3-4748-9B10-AD137A6D395B}" srcOrd="0" destOrd="0" parTransId="{CCA32AA1-918D-46EE-84BE-5EDF388F2F26}" sibTransId="{2E86A228-F72F-4035-A9EE-9551E724D7F9}"/>
    <dgm:cxn modelId="{2364D98B-2375-4466-BBB7-38D45B81209F}" type="presParOf" srcId="{D62CE43A-5532-4D4F-B200-F77AEDADE67B}" destId="{C7285F45-4437-450D-8BF2-861FD94CEDC8}"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b="1" kern="1200" dirty="0">
              <a:solidFill>
                <a:srgbClr val="105269"/>
              </a:solidFill>
            </a:rPr>
            <a:t>STAP 1 </a:t>
          </a:r>
          <a:r>
            <a:rPr lang="nl-BE" sz="2200" kern="1200" dirty="0"/>
            <a:t>:</a:t>
          </a:r>
        </a:p>
        <a:p>
          <a:pPr marL="0" lvl="0" indent="0" algn="ctr" defTabSz="977900">
            <a:lnSpc>
              <a:spcPct val="90000"/>
            </a:lnSpc>
            <a:spcBef>
              <a:spcPct val="0"/>
            </a:spcBef>
            <a:spcAft>
              <a:spcPts val="0"/>
            </a:spcAft>
            <a:buNone/>
          </a:pPr>
          <a:r>
            <a:rPr lang="nl-BE" sz="2200" kern="1200" dirty="0">
              <a:solidFill>
                <a:srgbClr val="38373A">
                  <a:hueOff val="0"/>
                  <a:satOff val="0"/>
                  <a:lumOff val="0"/>
                  <a:alphaOff val="0"/>
                </a:srgbClr>
              </a:solidFill>
              <a:latin typeface="Calibri"/>
              <a:ea typeface="+mn-ea"/>
              <a:cs typeface="+mn-cs"/>
            </a:rPr>
            <a:t>Bepaal </a:t>
          </a:r>
        </a:p>
        <a:p>
          <a:pPr marL="0" lvl="0" indent="0" algn="ctr" defTabSz="977900">
            <a:lnSpc>
              <a:spcPct val="90000"/>
            </a:lnSpc>
            <a:spcBef>
              <a:spcPct val="0"/>
            </a:spcBef>
            <a:spcAft>
              <a:spcPct val="35000"/>
            </a:spcAft>
            <a:buNone/>
          </a:pPr>
          <a:r>
            <a:rPr lang="nl-BE" sz="2200" b="1" kern="1200" dirty="0">
              <a:solidFill>
                <a:schemeClr val="tx1"/>
              </a:solidFill>
              <a:latin typeface="Calibri"/>
              <a:ea typeface="+mn-ea"/>
              <a:cs typeface="+mn-cs"/>
            </a:rPr>
            <a:t>aantal</a:t>
          </a:r>
          <a:r>
            <a:rPr lang="nl-BE" sz="2200" b="1" kern="1200" dirty="0">
              <a:solidFill>
                <a:srgbClr val="FF0000"/>
              </a:solidFill>
              <a:latin typeface="Calibri"/>
              <a:ea typeface="+mn-ea"/>
              <a:cs typeface="+mn-cs"/>
            </a:rPr>
            <a:t> </a:t>
          </a:r>
          <a:r>
            <a:rPr lang="nl-BE" sz="2200" kern="1200" dirty="0">
              <a:solidFill>
                <a:srgbClr val="38373A">
                  <a:hueOff val="0"/>
                  <a:satOff val="0"/>
                  <a:lumOff val="0"/>
                  <a:alphaOff val="0"/>
                </a:srgbClr>
              </a:solidFill>
              <a:latin typeface="Calibri"/>
              <a:ea typeface="+mn-ea"/>
              <a:cs typeface="+mn-cs"/>
            </a:rPr>
            <a:t>SWW installaties</a:t>
          </a:r>
          <a:endParaRPr lang="nl-BE" sz="2200" kern="1200" dirty="0"/>
        </a:p>
      </dsp:txBody>
      <dsp:txXfrm>
        <a:off x="53378" y="53378"/>
        <a:ext cx="1765452" cy="1715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b="1" kern="1200" dirty="0">
              <a:solidFill>
                <a:srgbClr val="105269"/>
              </a:solidFill>
            </a:rPr>
            <a:t>STAP 2 </a:t>
          </a:r>
          <a:r>
            <a:rPr lang="nl-BE" sz="2200" kern="1200" dirty="0"/>
            <a:t>:</a:t>
          </a:r>
        </a:p>
        <a:p>
          <a:pPr marL="0" lvl="0" indent="0" algn="ctr" defTabSz="977900">
            <a:lnSpc>
              <a:spcPct val="90000"/>
            </a:lnSpc>
            <a:spcBef>
              <a:spcPct val="0"/>
            </a:spcBef>
            <a:spcAft>
              <a:spcPct val="35000"/>
            </a:spcAft>
            <a:buNone/>
          </a:pPr>
          <a:r>
            <a:rPr lang="nl-BE" sz="2200" kern="1200" dirty="0">
              <a:solidFill>
                <a:srgbClr val="38373A">
                  <a:hueOff val="0"/>
                  <a:satOff val="0"/>
                  <a:lumOff val="0"/>
                  <a:alphaOff val="0"/>
                </a:srgbClr>
              </a:solidFill>
              <a:latin typeface="Calibri"/>
              <a:ea typeface="+mn-ea"/>
              <a:cs typeface="+mn-cs"/>
            </a:rPr>
            <a:t>Bepaal per installaties de </a:t>
          </a:r>
          <a:r>
            <a:rPr lang="nl-BE" sz="2200" b="1" kern="1200" dirty="0">
              <a:solidFill>
                <a:schemeClr val="tx1"/>
              </a:solidFill>
              <a:latin typeface="Calibri"/>
              <a:ea typeface="+mn-ea"/>
              <a:cs typeface="+mn-cs"/>
            </a:rPr>
            <a:t>bestemming</a:t>
          </a:r>
        </a:p>
      </dsp:txBody>
      <dsp:txXfrm>
        <a:off x="53378" y="53378"/>
        <a:ext cx="1765452" cy="17157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2160240"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b="1" kern="1200">
              <a:solidFill>
                <a:srgbClr val="105269"/>
              </a:solidFill>
            </a:rPr>
            <a:t>STAP 3 </a:t>
          </a:r>
          <a:r>
            <a:rPr lang="nl-BE" sz="2200" kern="1200"/>
            <a:t>:</a:t>
          </a:r>
        </a:p>
        <a:p>
          <a:pPr marL="0" lvl="0" indent="0" algn="ctr" defTabSz="977900">
            <a:lnSpc>
              <a:spcPct val="90000"/>
            </a:lnSpc>
            <a:spcBef>
              <a:spcPct val="0"/>
            </a:spcBef>
            <a:spcAft>
              <a:spcPct val="35000"/>
            </a:spcAft>
            <a:buNone/>
          </a:pPr>
          <a:r>
            <a:rPr lang="nl-BE" sz="2200" kern="1200">
              <a:solidFill>
                <a:srgbClr val="38373A">
                  <a:hueOff val="0"/>
                  <a:satOff val="0"/>
                  <a:lumOff val="0"/>
                  <a:alphaOff val="0"/>
                </a:srgbClr>
              </a:solidFill>
              <a:latin typeface="Calibri"/>
              <a:ea typeface="+mn-ea"/>
              <a:cs typeface="+mn-cs"/>
            </a:rPr>
            <a:t>Bepaal </a:t>
          </a:r>
          <a:r>
            <a:rPr lang="nl-BE" sz="2200" b="1" kern="1200">
              <a:solidFill>
                <a:srgbClr val="38373A">
                  <a:hueOff val="0"/>
                  <a:satOff val="0"/>
                  <a:lumOff val="0"/>
                  <a:alphaOff val="0"/>
                </a:srgbClr>
              </a:solidFill>
              <a:latin typeface="Calibri"/>
              <a:ea typeface="+mn-ea"/>
              <a:cs typeface="+mn-cs"/>
            </a:rPr>
            <a:t>karakteristieken</a:t>
          </a:r>
          <a:r>
            <a:rPr lang="nl-BE" sz="2200" kern="1200">
              <a:solidFill>
                <a:srgbClr val="38373A">
                  <a:hueOff val="0"/>
                  <a:satOff val="0"/>
                  <a:lumOff val="0"/>
                  <a:alphaOff val="0"/>
                </a:srgbClr>
              </a:solidFill>
              <a:latin typeface="Calibri"/>
              <a:ea typeface="+mn-ea"/>
              <a:cs typeface="+mn-cs"/>
            </a:rPr>
            <a:t> van installatie </a:t>
          </a:r>
          <a:endParaRPr lang="nl-BE" sz="2200" b="1" kern="1200">
            <a:solidFill>
              <a:srgbClr val="38373A">
                <a:hueOff val="0"/>
                <a:satOff val="0"/>
                <a:lumOff val="0"/>
                <a:alphaOff val="0"/>
              </a:srgbClr>
            </a:solidFill>
            <a:latin typeface="Calibri"/>
            <a:ea typeface="+mn-ea"/>
            <a:cs typeface="+mn-cs"/>
          </a:endParaRPr>
        </a:p>
      </dsp:txBody>
      <dsp:txXfrm>
        <a:off x="53378" y="53378"/>
        <a:ext cx="2053484" cy="1715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13874" y="0"/>
          <a:ext cx="2214737" cy="182602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b="1" kern="1200">
              <a:solidFill>
                <a:srgbClr val="105269"/>
              </a:solidFill>
            </a:rPr>
            <a:t>STAP 3 </a:t>
          </a:r>
          <a:r>
            <a:rPr lang="nl-BE" sz="2200" kern="1200"/>
            <a:t>:</a:t>
          </a:r>
        </a:p>
        <a:p>
          <a:pPr marL="0" lvl="0" indent="0" algn="ctr" defTabSz="977900">
            <a:lnSpc>
              <a:spcPct val="90000"/>
            </a:lnSpc>
            <a:spcBef>
              <a:spcPct val="0"/>
            </a:spcBef>
            <a:spcAft>
              <a:spcPct val="35000"/>
            </a:spcAft>
            <a:buNone/>
          </a:pPr>
          <a:r>
            <a:rPr lang="nl-BE" sz="2200" kern="1200">
              <a:solidFill>
                <a:srgbClr val="38373A">
                  <a:hueOff val="0"/>
                  <a:satOff val="0"/>
                  <a:lumOff val="0"/>
                  <a:alphaOff val="0"/>
                </a:srgbClr>
              </a:solidFill>
              <a:latin typeface="Calibri"/>
              <a:ea typeface="+mn-ea"/>
              <a:cs typeface="+mn-cs"/>
            </a:rPr>
            <a:t>Bepaal </a:t>
          </a:r>
          <a:r>
            <a:rPr lang="nl-BE" sz="2200" b="1" kern="1200">
              <a:solidFill>
                <a:srgbClr val="38373A">
                  <a:hueOff val="0"/>
                  <a:satOff val="0"/>
                  <a:lumOff val="0"/>
                  <a:alphaOff val="0"/>
                </a:srgbClr>
              </a:solidFill>
              <a:latin typeface="Calibri"/>
              <a:ea typeface="+mn-ea"/>
              <a:cs typeface="+mn-cs"/>
            </a:rPr>
            <a:t>karakteristieken</a:t>
          </a:r>
          <a:r>
            <a:rPr lang="nl-BE" sz="2200" kern="1200">
              <a:solidFill>
                <a:srgbClr val="38373A">
                  <a:hueOff val="0"/>
                  <a:satOff val="0"/>
                  <a:lumOff val="0"/>
                  <a:alphaOff val="0"/>
                </a:srgbClr>
              </a:solidFill>
              <a:latin typeface="Calibri"/>
              <a:ea typeface="+mn-ea"/>
              <a:cs typeface="+mn-cs"/>
            </a:rPr>
            <a:t> van installatie </a:t>
          </a:r>
          <a:endParaRPr lang="nl-BE" sz="2200" b="1" kern="1200">
            <a:solidFill>
              <a:srgbClr val="38373A">
                <a:hueOff val="0"/>
                <a:satOff val="0"/>
                <a:lumOff val="0"/>
                <a:alphaOff val="0"/>
              </a:srgbClr>
            </a:solidFill>
            <a:latin typeface="Calibri"/>
            <a:ea typeface="+mn-ea"/>
            <a:cs typeface="+mn-cs"/>
          </a:endParaRPr>
        </a:p>
      </dsp:txBody>
      <dsp:txXfrm>
        <a:off x="67356" y="53482"/>
        <a:ext cx="2107773" cy="17190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85F45-4437-450D-8BF2-861FD94CEDC8}">
      <dsp:nvSpPr>
        <dsp:cNvPr id="0" name=""/>
        <dsp:cNvSpPr/>
      </dsp:nvSpPr>
      <dsp:spPr>
        <a:xfrm>
          <a:off x="0" y="0"/>
          <a:ext cx="1872208" cy="182245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b="1" kern="1200">
              <a:solidFill>
                <a:srgbClr val="105269"/>
              </a:solidFill>
            </a:rPr>
            <a:t>STAP 4 </a:t>
          </a:r>
          <a:r>
            <a:rPr lang="nl-BE" sz="2200" kern="1200"/>
            <a:t>:</a:t>
          </a:r>
        </a:p>
        <a:p>
          <a:pPr marL="0" lvl="0" indent="0" algn="ctr" defTabSz="977900">
            <a:lnSpc>
              <a:spcPct val="90000"/>
            </a:lnSpc>
            <a:spcBef>
              <a:spcPct val="0"/>
            </a:spcBef>
            <a:spcAft>
              <a:spcPct val="35000"/>
            </a:spcAft>
            <a:buNone/>
          </a:pPr>
          <a:r>
            <a:rPr lang="nl-BE" sz="2200" b="1" kern="1200">
              <a:solidFill>
                <a:srgbClr val="38373A">
                  <a:hueOff val="0"/>
                  <a:satOff val="0"/>
                  <a:lumOff val="0"/>
                  <a:alphaOff val="0"/>
                </a:srgbClr>
              </a:solidFill>
              <a:latin typeface="Calibri"/>
              <a:ea typeface="+mn-ea"/>
              <a:cs typeface="+mn-cs"/>
            </a:rPr>
            <a:t>Zonneboiler </a:t>
          </a:r>
          <a:r>
            <a:rPr lang="nl-BE" sz="2200" kern="1200">
              <a:solidFill>
                <a:srgbClr val="38373A">
                  <a:hueOff val="0"/>
                  <a:satOff val="0"/>
                  <a:lumOff val="0"/>
                  <a:alphaOff val="0"/>
                </a:srgbClr>
              </a:solidFill>
              <a:latin typeface="Calibri"/>
              <a:ea typeface="+mn-ea"/>
              <a:cs typeface="+mn-cs"/>
            </a:rPr>
            <a:t>aanwezig?</a:t>
          </a:r>
          <a:endParaRPr lang="nl-BE" sz="2200" b="1" kern="1200">
            <a:solidFill>
              <a:srgbClr val="38373A">
                <a:hueOff val="0"/>
                <a:satOff val="0"/>
                <a:lumOff val="0"/>
                <a:alphaOff val="0"/>
              </a:srgbClr>
            </a:solidFill>
            <a:latin typeface="Calibri"/>
            <a:ea typeface="+mn-ea"/>
            <a:cs typeface="+mn-cs"/>
          </a:endParaRPr>
        </a:p>
      </dsp:txBody>
      <dsp:txXfrm>
        <a:off x="53378" y="53378"/>
        <a:ext cx="1765452" cy="17157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a:t>
            </a:fld>
            <a:endParaRPr lang="nl-BE"/>
          </a:p>
        </p:txBody>
      </p:sp>
    </p:spTree>
    <p:extLst>
      <p:ext uri="{BB962C8B-B14F-4D97-AF65-F5344CB8AC3E}">
        <p14:creationId xmlns:p14="http://schemas.microsoft.com/office/powerpoint/2010/main" val="4075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Links = gasgestookte ketel (gasleiding achteraan zichtbaar)</a:t>
            </a:r>
          </a:p>
          <a:p>
            <a:r>
              <a:rPr lang="nl-BE"/>
              <a:t>Rechts = ketel waarbij de gasleiding toevoer binnenkomt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18</a:t>
            </a:fld>
            <a:endParaRPr lang="nl-BE"/>
          </a:p>
        </p:txBody>
      </p:sp>
    </p:spTree>
    <p:extLst>
      <p:ext uri="{BB962C8B-B14F-4D97-AF65-F5344CB8AC3E}">
        <p14:creationId xmlns:p14="http://schemas.microsoft.com/office/powerpoint/2010/main" val="507830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Links = gasgestookte ketel (gasleiding achteraan zichtbaar)</a:t>
            </a:r>
          </a:p>
          <a:p>
            <a:r>
              <a:rPr lang="nl-BE"/>
              <a:t>Rechts = ketel waarbij de gasleiding toevoer binnenkomt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19</a:t>
            </a:fld>
            <a:endParaRPr lang="nl-BE"/>
          </a:p>
        </p:txBody>
      </p:sp>
    </p:spTree>
    <p:extLst>
      <p:ext uri="{BB962C8B-B14F-4D97-AF65-F5344CB8AC3E}">
        <p14:creationId xmlns:p14="http://schemas.microsoft.com/office/powerpoint/2010/main" val="319396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20</a:t>
            </a:fld>
            <a:endParaRPr lang="nl-BE"/>
          </a:p>
        </p:txBody>
      </p:sp>
    </p:spTree>
    <p:extLst>
      <p:ext uri="{BB962C8B-B14F-4D97-AF65-F5344CB8AC3E}">
        <p14:creationId xmlns:p14="http://schemas.microsoft.com/office/powerpoint/2010/main" val="339817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21</a:t>
            </a:fld>
            <a:endParaRPr lang="nl-BE"/>
          </a:p>
        </p:txBody>
      </p:sp>
    </p:spTree>
    <p:extLst>
      <p:ext uri="{BB962C8B-B14F-4D97-AF65-F5344CB8AC3E}">
        <p14:creationId xmlns:p14="http://schemas.microsoft.com/office/powerpoint/2010/main" val="520607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22</a:t>
            </a:fld>
            <a:endParaRPr lang="nl-BE"/>
          </a:p>
        </p:txBody>
      </p:sp>
    </p:spTree>
    <p:extLst>
      <p:ext uri="{BB962C8B-B14F-4D97-AF65-F5344CB8AC3E}">
        <p14:creationId xmlns:p14="http://schemas.microsoft.com/office/powerpoint/2010/main" val="2305996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23</a:t>
            </a:fld>
            <a:endParaRPr lang="nl-BE"/>
          </a:p>
        </p:txBody>
      </p:sp>
    </p:spTree>
    <p:extLst>
      <p:ext uri="{BB962C8B-B14F-4D97-AF65-F5344CB8AC3E}">
        <p14:creationId xmlns:p14="http://schemas.microsoft.com/office/powerpoint/2010/main" val="176970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24</a:t>
            </a:fld>
            <a:endParaRPr lang="nl-BE"/>
          </a:p>
        </p:txBody>
      </p:sp>
    </p:spTree>
    <p:extLst>
      <p:ext uri="{BB962C8B-B14F-4D97-AF65-F5344CB8AC3E}">
        <p14:creationId xmlns:p14="http://schemas.microsoft.com/office/powerpoint/2010/main" val="1688504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25</a:t>
            </a:fld>
            <a:endParaRPr lang="nl-BE"/>
          </a:p>
        </p:txBody>
      </p:sp>
    </p:spTree>
    <p:extLst>
      <p:ext uri="{BB962C8B-B14F-4D97-AF65-F5344CB8AC3E}">
        <p14:creationId xmlns:p14="http://schemas.microsoft.com/office/powerpoint/2010/main" val="227454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Als de warmtepomp ook voorzien is voor de ruimteverwarming MAG DEZE NIET ingevoerd worden als warmtepompboiler</a:t>
            </a:r>
          </a:p>
          <a:p>
            <a:r>
              <a:rPr lang="nl-BE"/>
              <a:t>ENKEL als deze juist gebruikt wordt voor het SWW in te voeren als WP boiler !</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26</a:t>
            </a:fld>
            <a:endParaRPr lang="nl-BE"/>
          </a:p>
        </p:txBody>
      </p:sp>
    </p:spTree>
    <p:extLst>
      <p:ext uri="{BB962C8B-B14F-4D97-AF65-F5344CB8AC3E}">
        <p14:creationId xmlns:p14="http://schemas.microsoft.com/office/powerpoint/2010/main" val="2020927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29</a:t>
            </a:fld>
            <a:endParaRPr lang="nl-BE"/>
          </a:p>
        </p:txBody>
      </p:sp>
    </p:spTree>
    <p:extLst>
      <p:ext uri="{BB962C8B-B14F-4D97-AF65-F5344CB8AC3E}">
        <p14:creationId xmlns:p14="http://schemas.microsoft.com/office/powerpoint/2010/main" val="48371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Rechts is de toevoerleiding zichtbaar </a:t>
            </a:r>
          </a:p>
          <a:p>
            <a:r>
              <a:rPr lang="nl-BE" dirty="0"/>
              <a:t>Brander ook zichtbaar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a:t>
            </a:fld>
            <a:endParaRPr lang="nl-BE"/>
          </a:p>
        </p:txBody>
      </p:sp>
    </p:spTree>
    <p:extLst>
      <p:ext uri="{BB962C8B-B14F-4D97-AF65-F5344CB8AC3E}">
        <p14:creationId xmlns:p14="http://schemas.microsoft.com/office/powerpoint/2010/main" val="305148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Links = individuele installatie met voorraadvat</a:t>
            </a:r>
          </a:p>
          <a:p>
            <a:r>
              <a:rPr lang="nl-BE"/>
              <a:t>Rechts andere gelijkaardige installatie met kenplaat van vat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30</a:t>
            </a:fld>
            <a:endParaRPr lang="nl-BE"/>
          </a:p>
        </p:txBody>
      </p:sp>
    </p:spTree>
    <p:extLst>
      <p:ext uri="{BB962C8B-B14F-4D97-AF65-F5344CB8AC3E}">
        <p14:creationId xmlns:p14="http://schemas.microsoft.com/office/powerpoint/2010/main" val="2858260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31</a:t>
            </a:fld>
            <a:endParaRPr lang="nl-BE"/>
          </a:p>
        </p:txBody>
      </p:sp>
    </p:spTree>
    <p:extLst>
      <p:ext uri="{BB962C8B-B14F-4D97-AF65-F5344CB8AC3E}">
        <p14:creationId xmlns:p14="http://schemas.microsoft.com/office/powerpoint/2010/main" val="226393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32</a:t>
            </a:fld>
            <a:endParaRPr lang="nl-BE"/>
          </a:p>
        </p:txBody>
      </p:sp>
    </p:spTree>
    <p:extLst>
      <p:ext uri="{BB962C8B-B14F-4D97-AF65-F5344CB8AC3E}">
        <p14:creationId xmlns:p14="http://schemas.microsoft.com/office/powerpoint/2010/main" val="4168993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36</a:t>
            </a:fld>
            <a:endParaRPr lang="nl-BE"/>
          </a:p>
        </p:txBody>
      </p:sp>
    </p:spTree>
    <p:extLst>
      <p:ext uri="{BB962C8B-B14F-4D97-AF65-F5344CB8AC3E}">
        <p14:creationId xmlns:p14="http://schemas.microsoft.com/office/powerpoint/2010/main" val="1171873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37</a:t>
            </a:fld>
            <a:endParaRPr lang="nl-BE"/>
          </a:p>
        </p:txBody>
      </p:sp>
    </p:spTree>
    <p:extLst>
      <p:ext uri="{BB962C8B-B14F-4D97-AF65-F5344CB8AC3E}">
        <p14:creationId xmlns:p14="http://schemas.microsoft.com/office/powerpoint/2010/main" val="2381737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38</a:t>
            </a:fld>
            <a:endParaRPr lang="nl-BE"/>
          </a:p>
        </p:txBody>
      </p:sp>
    </p:spTree>
    <p:extLst>
      <p:ext uri="{BB962C8B-B14F-4D97-AF65-F5344CB8AC3E}">
        <p14:creationId xmlns:p14="http://schemas.microsoft.com/office/powerpoint/2010/main" val="2873311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39</a:t>
            </a:fld>
            <a:endParaRPr lang="nl-BE"/>
          </a:p>
        </p:txBody>
      </p:sp>
    </p:spTree>
    <p:extLst>
      <p:ext uri="{BB962C8B-B14F-4D97-AF65-F5344CB8AC3E}">
        <p14:creationId xmlns:p14="http://schemas.microsoft.com/office/powerpoint/2010/main" val="2518609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44</a:t>
            </a:fld>
            <a:endParaRPr lang="nl-BE"/>
          </a:p>
        </p:txBody>
      </p:sp>
    </p:spTree>
    <p:extLst>
      <p:ext uri="{BB962C8B-B14F-4D97-AF65-F5344CB8AC3E}">
        <p14:creationId xmlns:p14="http://schemas.microsoft.com/office/powerpoint/2010/main" val="3797640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59</a:t>
            </a:fld>
            <a:endParaRPr lang="nl-BE"/>
          </a:p>
        </p:txBody>
      </p:sp>
    </p:spTree>
    <p:extLst>
      <p:ext uri="{BB962C8B-B14F-4D97-AF65-F5344CB8AC3E}">
        <p14:creationId xmlns:p14="http://schemas.microsoft.com/office/powerpoint/2010/main" val="4068615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61</a:t>
            </a:fld>
            <a:endParaRPr lang="nl-BE"/>
          </a:p>
        </p:txBody>
      </p:sp>
    </p:spTree>
    <p:extLst>
      <p:ext uri="{BB962C8B-B14F-4D97-AF65-F5344CB8AC3E}">
        <p14:creationId xmlns:p14="http://schemas.microsoft.com/office/powerpoint/2010/main" val="16915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installatie voor SWW die enkel instaat voor de gemeenschappelijke ruimten wordt NIET beschouwd als een collectieve installatie voor SWW.</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a:t>
            </a:fld>
            <a:endParaRPr lang="nl-BE"/>
          </a:p>
        </p:txBody>
      </p:sp>
    </p:spTree>
    <p:extLst>
      <p:ext uri="{BB962C8B-B14F-4D97-AF65-F5344CB8AC3E}">
        <p14:creationId xmlns:p14="http://schemas.microsoft.com/office/powerpoint/2010/main" val="2998995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68</a:t>
            </a:fld>
            <a:endParaRPr lang="nl-BE"/>
          </a:p>
        </p:txBody>
      </p:sp>
    </p:spTree>
    <p:extLst>
      <p:ext uri="{BB962C8B-B14F-4D97-AF65-F5344CB8AC3E}">
        <p14:creationId xmlns:p14="http://schemas.microsoft.com/office/powerpoint/2010/main" val="142532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69</a:t>
            </a:fld>
            <a:endParaRPr lang="nl-BE"/>
          </a:p>
        </p:txBody>
      </p:sp>
    </p:spTree>
    <p:extLst>
      <p:ext uri="{BB962C8B-B14F-4D97-AF65-F5344CB8AC3E}">
        <p14:creationId xmlns:p14="http://schemas.microsoft.com/office/powerpoint/2010/main" val="2773819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70</a:t>
            </a:fld>
            <a:endParaRPr lang="nl-BE"/>
          </a:p>
        </p:txBody>
      </p:sp>
    </p:spTree>
    <p:extLst>
      <p:ext uri="{BB962C8B-B14F-4D97-AF65-F5344CB8AC3E}">
        <p14:creationId xmlns:p14="http://schemas.microsoft.com/office/powerpoint/2010/main" val="366266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Wanneer SWW wordt opgewekt door een warmtepomp moet de aanwezigheid van een voorraadvat niet worden aangeduid. </a:t>
            </a:r>
          </a:p>
          <a:p>
            <a:r>
              <a:rPr lang="nl-BE" dirty="0"/>
              <a:t>Het effect van de opslagverliezen is reeds verwerkt in het opwekkingsrendement;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71</a:t>
            </a:fld>
            <a:endParaRPr lang="nl-BE"/>
          </a:p>
        </p:txBody>
      </p:sp>
    </p:spTree>
    <p:extLst>
      <p:ext uri="{BB962C8B-B14F-4D97-AF65-F5344CB8AC3E}">
        <p14:creationId xmlns:p14="http://schemas.microsoft.com/office/powerpoint/2010/main" val="345751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72</a:t>
            </a:fld>
            <a:endParaRPr lang="nl-BE"/>
          </a:p>
        </p:txBody>
      </p:sp>
    </p:spTree>
    <p:extLst>
      <p:ext uri="{BB962C8B-B14F-4D97-AF65-F5344CB8AC3E}">
        <p14:creationId xmlns:p14="http://schemas.microsoft.com/office/powerpoint/2010/main" val="1043166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73</a:t>
            </a:fld>
            <a:endParaRPr lang="nl-BE"/>
          </a:p>
        </p:txBody>
      </p:sp>
    </p:spTree>
    <p:extLst>
      <p:ext uri="{BB962C8B-B14F-4D97-AF65-F5344CB8AC3E}">
        <p14:creationId xmlns:p14="http://schemas.microsoft.com/office/powerpoint/2010/main" val="3432361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74</a:t>
            </a:fld>
            <a:endParaRPr lang="nl-BE"/>
          </a:p>
        </p:txBody>
      </p:sp>
    </p:spTree>
    <p:extLst>
      <p:ext uri="{BB962C8B-B14F-4D97-AF65-F5344CB8AC3E}">
        <p14:creationId xmlns:p14="http://schemas.microsoft.com/office/powerpoint/2010/main" val="2919401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75</a:t>
            </a:fld>
            <a:endParaRPr lang="nl-BE"/>
          </a:p>
        </p:txBody>
      </p:sp>
    </p:spTree>
    <p:extLst>
      <p:ext uri="{BB962C8B-B14F-4D97-AF65-F5344CB8AC3E}">
        <p14:creationId xmlns:p14="http://schemas.microsoft.com/office/powerpoint/2010/main" val="623582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76</a:t>
            </a:fld>
            <a:endParaRPr lang="nl-BE"/>
          </a:p>
        </p:txBody>
      </p:sp>
    </p:spTree>
    <p:extLst>
      <p:ext uri="{BB962C8B-B14F-4D97-AF65-F5344CB8AC3E}">
        <p14:creationId xmlns:p14="http://schemas.microsoft.com/office/powerpoint/2010/main" val="1694768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77</a:t>
            </a:fld>
            <a:endParaRPr lang="nl-BE"/>
          </a:p>
        </p:txBody>
      </p:sp>
    </p:spTree>
    <p:extLst>
      <p:ext uri="{BB962C8B-B14F-4D97-AF65-F5344CB8AC3E}">
        <p14:creationId xmlns:p14="http://schemas.microsoft.com/office/powerpoint/2010/main" val="417040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a:t>
            </a:fld>
            <a:endParaRPr lang="nl-BE"/>
          </a:p>
        </p:txBody>
      </p:sp>
    </p:spTree>
    <p:extLst>
      <p:ext uri="{BB962C8B-B14F-4D97-AF65-F5344CB8AC3E}">
        <p14:creationId xmlns:p14="http://schemas.microsoft.com/office/powerpoint/2010/main" val="790432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78</a:t>
            </a:fld>
            <a:endParaRPr lang="nl-BE"/>
          </a:p>
        </p:txBody>
      </p:sp>
    </p:spTree>
    <p:extLst>
      <p:ext uri="{BB962C8B-B14F-4D97-AF65-F5344CB8AC3E}">
        <p14:creationId xmlns:p14="http://schemas.microsoft.com/office/powerpoint/2010/main" val="1488557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79</a:t>
            </a:fld>
            <a:endParaRPr lang="nl-BE"/>
          </a:p>
        </p:txBody>
      </p:sp>
    </p:spTree>
    <p:extLst>
      <p:ext uri="{BB962C8B-B14F-4D97-AF65-F5344CB8AC3E}">
        <p14:creationId xmlns:p14="http://schemas.microsoft.com/office/powerpoint/2010/main" val="627442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Leidinglengte = hoogte vanaf toestel (effectieve hoogte) + afstand in vogelvlucht van opwekker tot aan tappunt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81</a:t>
            </a:fld>
            <a:endParaRPr lang="nl-BE"/>
          </a:p>
        </p:txBody>
      </p:sp>
    </p:spTree>
    <p:extLst>
      <p:ext uri="{BB962C8B-B14F-4D97-AF65-F5344CB8AC3E}">
        <p14:creationId xmlns:p14="http://schemas.microsoft.com/office/powerpoint/2010/main" val="1887338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83</a:t>
            </a:fld>
            <a:endParaRPr lang="nl-BE"/>
          </a:p>
        </p:txBody>
      </p:sp>
    </p:spTree>
    <p:extLst>
      <p:ext uri="{BB962C8B-B14F-4D97-AF65-F5344CB8AC3E}">
        <p14:creationId xmlns:p14="http://schemas.microsoft.com/office/powerpoint/2010/main" val="3173696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84</a:t>
            </a:fld>
            <a:endParaRPr lang="nl-BE"/>
          </a:p>
        </p:txBody>
      </p:sp>
    </p:spTree>
    <p:extLst>
      <p:ext uri="{BB962C8B-B14F-4D97-AF65-F5344CB8AC3E}">
        <p14:creationId xmlns:p14="http://schemas.microsoft.com/office/powerpoint/2010/main" val="3724615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85</a:t>
            </a:fld>
            <a:endParaRPr lang="nl-BE"/>
          </a:p>
        </p:txBody>
      </p:sp>
    </p:spTree>
    <p:extLst>
      <p:ext uri="{BB962C8B-B14F-4D97-AF65-F5344CB8AC3E}">
        <p14:creationId xmlns:p14="http://schemas.microsoft.com/office/powerpoint/2010/main" val="492862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87</a:t>
            </a:fld>
            <a:endParaRPr lang="nl-BE" dirty="0"/>
          </a:p>
        </p:txBody>
      </p:sp>
    </p:spTree>
    <p:extLst>
      <p:ext uri="{BB962C8B-B14F-4D97-AF65-F5344CB8AC3E}">
        <p14:creationId xmlns:p14="http://schemas.microsoft.com/office/powerpoint/2010/main" val="2090636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92</a:t>
            </a:fld>
            <a:endParaRPr lang="nl-BE"/>
          </a:p>
        </p:txBody>
      </p:sp>
    </p:spTree>
    <p:extLst>
      <p:ext uri="{BB962C8B-B14F-4D97-AF65-F5344CB8AC3E}">
        <p14:creationId xmlns:p14="http://schemas.microsoft.com/office/powerpoint/2010/main" val="2822898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Energielabel met vermelde energieklasse en tapprofiel</a:t>
            </a:r>
          </a:p>
          <a:p>
            <a:r>
              <a:rPr lang="nl-BE"/>
              <a:t>Recht is FF tabel voor het geval er geen berekende energie-</a:t>
            </a:r>
            <a:r>
              <a:rPr lang="nl-BE" err="1"/>
              <a:t>efficientie</a:t>
            </a:r>
            <a:r>
              <a:rPr lang="nl-BE"/>
              <a:t> is die berekend en voor handen is voor het toestel</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93</a:t>
            </a:fld>
            <a:endParaRPr lang="nl-BE"/>
          </a:p>
        </p:txBody>
      </p:sp>
    </p:spTree>
    <p:extLst>
      <p:ext uri="{BB962C8B-B14F-4D97-AF65-F5344CB8AC3E}">
        <p14:creationId xmlns:p14="http://schemas.microsoft.com/office/powerpoint/2010/main" val="2144145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94</a:t>
            </a:fld>
            <a:endParaRPr lang="nl-BE"/>
          </a:p>
        </p:txBody>
      </p:sp>
    </p:spTree>
    <p:extLst>
      <p:ext uri="{BB962C8B-B14F-4D97-AF65-F5344CB8AC3E}">
        <p14:creationId xmlns:p14="http://schemas.microsoft.com/office/powerpoint/2010/main" val="151736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Elektrische </a:t>
            </a:r>
            <a:r>
              <a:rPr lang="nl-BE" err="1"/>
              <a:t>warmtesiwwelaar</a:t>
            </a:r>
            <a:r>
              <a:rPr lang="nl-BE"/>
              <a:t> in voorraadvat</a:t>
            </a:r>
          </a:p>
          <a:p>
            <a:r>
              <a:rPr lang="nl-BE"/>
              <a:t>Eigen elektrische voeding</a:t>
            </a:r>
          </a:p>
          <a:p>
            <a:r>
              <a:rPr lang="nl-BE"/>
              <a:t>IS GEEN WARMTEPOMP Boiler !! – elektrische weerstand is via een weerstand, </a:t>
            </a:r>
            <a:r>
              <a:rPr lang="nl-BE" err="1"/>
              <a:t>Wpboiler</a:t>
            </a:r>
            <a:r>
              <a:rPr lang="nl-BE"/>
              <a:t> is via een warmtepomp intern met wisselaar in het toestel (zie </a:t>
            </a:r>
            <a:r>
              <a:rPr lang="nl-BE" err="1"/>
              <a:t>ietst</a:t>
            </a:r>
            <a:r>
              <a:rPr lang="nl-BE"/>
              <a:t> verder)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a:t>
            </a:fld>
            <a:endParaRPr lang="nl-BE"/>
          </a:p>
        </p:txBody>
      </p:sp>
    </p:spTree>
    <p:extLst>
      <p:ext uri="{BB962C8B-B14F-4D97-AF65-F5344CB8AC3E}">
        <p14:creationId xmlns:p14="http://schemas.microsoft.com/office/powerpoint/2010/main" val="1042640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95</a:t>
            </a:fld>
            <a:endParaRPr lang="nl-BE"/>
          </a:p>
        </p:txBody>
      </p:sp>
    </p:spTree>
    <p:extLst>
      <p:ext uri="{BB962C8B-B14F-4D97-AF65-F5344CB8AC3E}">
        <p14:creationId xmlns:p14="http://schemas.microsoft.com/office/powerpoint/2010/main" val="39013833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96</a:t>
            </a:fld>
            <a:endParaRPr lang="nl-BE"/>
          </a:p>
        </p:txBody>
      </p:sp>
    </p:spTree>
    <p:extLst>
      <p:ext uri="{BB962C8B-B14F-4D97-AF65-F5344CB8AC3E}">
        <p14:creationId xmlns:p14="http://schemas.microsoft.com/office/powerpoint/2010/main" val="1668553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97</a:t>
            </a:fld>
            <a:endParaRPr lang="nl-BE"/>
          </a:p>
        </p:txBody>
      </p:sp>
    </p:spTree>
    <p:extLst>
      <p:ext uri="{BB962C8B-B14F-4D97-AF65-F5344CB8AC3E}">
        <p14:creationId xmlns:p14="http://schemas.microsoft.com/office/powerpoint/2010/main" val="25501167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98</a:t>
            </a:fld>
            <a:endParaRPr lang="nl-BE"/>
          </a:p>
        </p:txBody>
      </p:sp>
    </p:spTree>
    <p:extLst>
      <p:ext uri="{BB962C8B-B14F-4D97-AF65-F5344CB8AC3E}">
        <p14:creationId xmlns:p14="http://schemas.microsoft.com/office/powerpoint/2010/main" val="41747153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99</a:t>
            </a:fld>
            <a:endParaRPr lang="nl-BE"/>
          </a:p>
        </p:txBody>
      </p:sp>
    </p:spTree>
    <p:extLst>
      <p:ext uri="{BB962C8B-B14F-4D97-AF65-F5344CB8AC3E}">
        <p14:creationId xmlns:p14="http://schemas.microsoft.com/office/powerpoint/2010/main" val="3863482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Info vermeld op het boilervat wat info vermeld die nodig is voor de invoer in de software</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100</a:t>
            </a:fld>
            <a:endParaRPr lang="nl-BE"/>
          </a:p>
        </p:txBody>
      </p:sp>
    </p:spTree>
    <p:extLst>
      <p:ext uri="{BB962C8B-B14F-4D97-AF65-F5344CB8AC3E}">
        <p14:creationId xmlns:p14="http://schemas.microsoft.com/office/powerpoint/2010/main" val="3301834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109</a:t>
            </a:fld>
            <a:endParaRPr lang="nl-BE"/>
          </a:p>
        </p:txBody>
      </p:sp>
    </p:spTree>
    <p:extLst>
      <p:ext uri="{BB962C8B-B14F-4D97-AF65-F5344CB8AC3E}">
        <p14:creationId xmlns:p14="http://schemas.microsoft.com/office/powerpoint/2010/main" val="14774057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110</a:t>
            </a:fld>
            <a:endParaRPr lang="nl-BE"/>
          </a:p>
        </p:txBody>
      </p:sp>
    </p:spTree>
    <p:extLst>
      <p:ext uri="{BB962C8B-B14F-4D97-AF65-F5344CB8AC3E}">
        <p14:creationId xmlns:p14="http://schemas.microsoft.com/office/powerpoint/2010/main" val="343759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Elektrische </a:t>
            </a:r>
            <a:r>
              <a:rPr lang="nl-BE" err="1"/>
              <a:t>warmtesiwwelaar</a:t>
            </a:r>
            <a:r>
              <a:rPr lang="nl-BE"/>
              <a:t> in voorraadvat</a:t>
            </a:r>
          </a:p>
          <a:p>
            <a:r>
              <a:rPr lang="nl-BE"/>
              <a:t>Eigen elektrische voeding</a:t>
            </a:r>
          </a:p>
          <a:p>
            <a:r>
              <a:rPr lang="nl-BE"/>
              <a:t>IS GEEN WARMTEPOMP Boiler !! – elektrische weerstand is via een weerstand, </a:t>
            </a:r>
            <a:r>
              <a:rPr lang="nl-BE" err="1"/>
              <a:t>Wpboiler</a:t>
            </a:r>
            <a:r>
              <a:rPr lang="nl-BE"/>
              <a:t> is via een warmtepomp intern met wisselaar in het toestel (zie </a:t>
            </a:r>
            <a:r>
              <a:rPr lang="nl-BE" err="1"/>
              <a:t>ietst</a:t>
            </a:r>
            <a:r>
              <a:rPr lang="nl-BE"/>
              <a:t> verder)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13</a:t>
            </a:fld>
            <a:endParaRPr lang="nl-BE"/>
          </a:p>
        </p:txBody>
      </p:sp>
    </p:spTree>
    <p:extLst>
      <p:ext uri="{BB962C8B-B14F-4D97-AF65-F5344CB8AC3E}">
        <p14:creationId xmlns:p14="http://schemas.microsoft.com/office/powerpoint/2010/main" val="1930168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Elektrische </a:t>
            </a:r>
            <a:r>
              <a:rPr lang="nl-BE" err="1"/>
              <a:t>warmtesiwwelaar</a:t>
            </a:r>
            <a:r>
              <a:rPr lang="nl-BE"/>
              <a:t> in voorraadvat</a:t>
            </a:r>
          </a:p>
          <a:p>
            <a:r>
              <a:rPr lang="nl-BE"/>
              <a:t>Eigen elektrische voeding</a:t>
            </a:r>
          </a:p>
          <a:p>
            <a:r>
              <a:rPr lang="nl-BE"/>
              <a:t>IS GEEN WARMTEPOMP Boiler !! – elektrische weerstand is via een weerstand, </a:t>
            </a:r>
            <a:r>
              <a:rPr lang="nl-BE" err="1"/>
              <a:t>Wpboiler</a:t>
            </a:r>
            <a:r>
              <a:rPr lang="nl-BE"/>
              <a:t> is via een warmtepomp intern met wisselaar in het toestel (zie </a:t>
            </a:r>
            <a:r>
              <a:rPr lang="nl-BE" err="1"/>
              <a:t>ietst</a:t>
            </a:r>
            <a:r>
              <a:rPr lang="nl-BE"/>
              <a:t> verder)</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14</a:t>
            </a:fld>
            <a:endParaRPr lang="nl-BE"/>
          </a:p>
        </p:txBody>
      </p:sp>
    </p:spTree>
    <p:extLst>
      <p:ext uri="{BB962C8B-B14F-4D97-AF65-F5344CB8AC3E}">
        <p14:creationId xmlns:p14="http://schemas.microsoft.com/office/powerpoint/2010/main" val="460870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Links = gasgestookte ketel (gasleiding achteraan zichtbaar)</a:t>
            </a:r>
          </a:p>
          <a:p>
            <a:r>
              <a:rPr lang="nl-BE"/>
              <a:t>Rechts = ketel waarbij de gasleiding toevoer binnenkomt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16</a:t>
            </a:fld>
            <a:endParaRPr lang="nl-BE"/>
          </a:p>
        </p:txBody>
      </p:sp>
    </p:spTree>
    <p:extLst>
      <p:ext uri="{BB962C8B-B14F-4D97-AF65-F5344CB8AC3E}">
        <p14:creationId xmlns:p14="http://schemas.microsoft.com/office/powerpoint/2010/main" val="331104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Links = gasgestookte ketel (gasleiding achteraan zichtbaar)</a:t>
            </a:r>
          </a:p>
          <a:p>
            <a:r>
              <a:rPr lang="nl-BE"/>
              <a:t>Rechts = ketel waarbij de gasleiding toevoer binnenkomt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17</a:t>
            </a:fld>
            <a:endParaRPr lang="nl-BE"/>
          </a:p>
        </p:txBody>
      </p:sp>
    </p:spTree>
    <p:extLst>
      <p:ext uri="{BB962C8B-B14F-4D97-AF65-F5344CB8AC3E}">
        <p14:creationId xmlns:p14="http://schemas.microsoft.com/office/powerpoint/2010/main" val="217683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spTree>
    <p:extLst>
      <p:ext uri="{BB962C8B-B14F-4D97-AF65-F5344CB8AC3E}">
        <p14:creationId xmlns:p14="http://schemas.microsoft.com/office/powerpoint/2010/main" val="4061026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9EDDE8B1-4BB9-484A-9AA5-F4C3DE18AB6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0392" y="222919"/>
            <a:ext cx="651521" cy="651521"/>
          </a:xfrm>
          <a:prstGeom prst="rect">
            <a:avLst/>
          </a:prstGeom>
        </p:spPr>
      </p:pic>
    </p:spTree>
    <p:extLst>
      <p:ext uri="{BB962C8B-B14F-4D97-AF65-F5344CB8AC3E}">
        <p14:creationId xmlns:p14="http://schemas.microsoft.com/office/powerpoint/2010/main" val="1618036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 name="Graphic 2" descr="Architectuur">
            <a:extLst>
              <a:ext uri="{FF2B5EF4-FFF2-40B4-BE49-F238E27FC236}">
                <a16:creationId xmlns:a16="http://schemas.microsoft.com/office/drawing/2014/main" id="{49A79C45-4433-43D6-8D5D-C4C8F306CE9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4257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oefening</a:t>
            </a:r>
          </a:p>
        </p:txBody>
      </p:sp>
      <p:pic>
        <p:nvPicPr>
          <p:cNvPr id="7" name="Graphic 6" descr="Klembord">
            <a:extLst>
              <a:ext uri="{FF2B5EF4-FFF2-40B4-BE49-F238E27FC236}">
                <a16:creationId xmlns:a16="http://schemas.microsoft.com/office/drawing/2014/main" id="{524BFD92-F5C3-471D-BD53-843286F15B4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1860" y="160745"/>
            <a:ext cx="775869" cy="775869"/>
          </a:xfrm>
          <a:prstGeom prst="rect">
            <a:avLst/>
          </a:prstGeom>
        </p:spPr>
      </p:pic>
    </p:spTree>
    <p:extLst>
      <p:ext uri="{BB962C8B-B14F-4D97-AF65-F5344CB8AC3E}">
        <p14:creationId xmlns:p14="http://schemas.microsoft.com/office/powerpoint/2010/main" val="3570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9EDDE8B1-4BB9-484A-9AA5-F4C3DE18AB6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0392" y="222919"/>
            <a:ext cx="651521" cy="651521"/>
          </a:xfrm>
          <a:prstGeom prst="rect">
            <a:avLst/>
          </a:prstGeom>
        </p:spPr>
      </p:pic>
    </p:spTree>
    <p:extLst>
      <p:ext uri="{BB962C8B-B14F-4D97-AF65-F5344CB8AC3E}">
        <p14:creationId xmlns:p14="http://schemas.microsoft.com/office/powerpoint/2010/main" val="61057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 name="Graphic 2" descr="Architectuur">
            <a:extLst>
              <a:ext uri="{FF2B5EF4-FFF2-40B4-BE49-F238E27FC236}">
                <a16:creationId xmlns:a16="http://schemas.microsoft.com/office/drawing/2014/main" id="{49A79C45-4433-43D6-8D5D-C4C8F306CE9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353057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_herkennen">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small" spc="0" normalizeH="0" baseline="0" noProof="0">
                <a:ln>
                  <a:noFill/>
                </a:ln>
                <a:solidFill>
                  <a:srgbClr val="FFFF00"/>
                </a:solidFill>
                <a:effectLst/>
                <a:uLnTx/>
                <a:uFillTx/>
                <a:latin typeface="Calibri"/>
                <a:ea typeface="+mn-ea"/>
                <a:cs typeface="+mn-cs"/>
              </a:rPr>
              <a:t>herkennen</a:t>
            </a:r>
          </a:p>
        </p:txBody>
      </p:sp>
      <p:pic>
        <p:nvPicPr>
          <p:cNvPr id="11" name="Graphic 10" descr="Oog">
            <a:extLst>
              <a:ext uri="{FF2B5EF4-FFF2-40B4-BE49-F238E27FC236}">
                <a16:creationId xmlns:a16="http://schemas.microsoft.com/office/drawing/2014/main" id="{2C8851FD-F32B-4B23-8BCA-4F00F2542E9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3162" y="84972"/>
            <a:ext cx="1033266" cy="1033266"/>
          </a:xfrm>
          <a:prstGeom prst="rect">
            <a:avLst/>
          </a:prstGeom>
        </p:spPr>
      </p:pic>
    </p:spTree>
    <p:extLst>
      <p:ext uri="{BB962C8B-B14F-4D97-AF65-F5344CB8AC3E}">
        <p14:creationId xmlns:p14="http://schemas.microsoft.com/office/powerpoint/2010/main" val="755358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spTree>
    <p:extLst>
      <p:ext uri="{BB962C8B-B14F-4D97-AF65-F5344CB8AC3E}">
        <p14:creationId xmlns:p14="http://schemas.microsoft.com/office/powerpoint/2010/main" val="2710273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1603966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oefening</a:t>
            </a:r>
          </a:p>
        </p:txBody>
      </p:sp>
      <p:pic>
        <p:nvPicPr>
          <p:cNvPr id="7" name="Graphic 6" descr="Klembord">
            <a:extLst>
              <a:ext uri="{FF2B5EF4-FFF2-40B4-BE49-F238E27FC236}">
                <a16:creationId xmlns:a16="http://schemas.microsoft.com/office/drawing/2014/main" id="{524BFD92-F5C3-471D-BD53-843286F15B4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1860" y="160745"/>
            <a:ext cx="775869" cy="775869"/>
          </a:xfrm>
          <a:prstGeom prst="rect">
            <a:avLst/>
          </a:prstGeom>
        </p:spPr>
      </p:pic>
    </p:spTree>
    <p:extLst>
      <p:ext uri="{BB962C8B-B14F-4D97-AF65-F5344CB8AC3E}">
        <p14:creationId xmlns:p14="http://schemas.microsoft.com/office/powerpoint/2010/main" val="304815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32" r:id="rId3"/>
    <p:sldLayoutId id="2147483733" r:id="rId4"/>
    <p:sldLayoutId id="2147483734" r:id="rId5"/>
    <p:sldLayoutId id="2147483748" r:id="rId6"/>
  </p:sldLayoutIdLst>
  <p:hf hdr="0" ftr="0" dt="0"/>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33126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 id="2147483742" r:id="rId5"/>
  </p:sldLayoutIdLst>
  <p:hf hdr="0" ftr="0" dt="0"/>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png"/><Relationship Id="rId7"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4.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04.gif"/><Relationship Id="rId4" Type="http://schemas.openxmlformats.org/officeDocument/2006/relationships/hyperlink" Target="https://www.vlaanderen.be/epc-pedia/documenten-voor-energiedeskundigen"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45.gi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9.svg"/></Relationships>
</file>

<file path=ppt/slides/_rels/slide3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7.JP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1.pn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sv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96.jpeg"/><Relationship Id="rId4"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827584" y="5013176"/>
            <a:ext cx="7848872" cy="1152128"/>
          </a:xfrm>
        </p:spPr>
        <p:txBody>
          <a:bodyPr lIns="91440" tIns="45720" rIns="91440" bIns="45720" anchor="t">
            <a:normAutofit/>
          </a:bodyPr>
          <a:lstStyle/>
          <a:p>
            <a:pPr algn="ctr"/>
            <a:r>
              <a:rPr lang="nl-BE" sz="2400" b="1" dirty="0">
                <a:solidFill>
                  <a:srgbClr val="105269"/>
                </a:solidFill>
              </a:rPr>
              <a:t>Jouw naam</a:t>
            </a:r>
          </a:p>
          <a:p>
            <a:pPr algn="ctr"/>
            <a:endParaRPr lang="nl-BE" sz="2400" dirty="0">
              <a:solidFill>
                <a:srgbClr val="105269"/>
              </a:solidFill>
            </a:endParaRPr>
          </a:p>
          <a:p>
            <a:pPr algn="ctr"/>
            <a:r>
              <a:rPr lang="nl-BE" sz="2000" dirty="0">
                <a:solidFill>
                  <a:srgbClr val="105269"/>
                </a:solidFill>
                <a:latin typeface="Calibri"/>
                <a:ea typeface="Calibri"/>
                <a:cs typeface="Calibri"/>
              </a:rPr>
              <a:t>Datum … maand … 2024</a:t>
            </a:r>
            <a:endParaRPr lang="nl-BE" sz="1400" dirty="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a:t>
            </a:fld>
            <a:endParaRPr lang="nl-BE" sz="1100">
              <a:solidFill>
                <a:srgbClr val="105269"/>
              </a:solidFill>
            </a:endParaRPr>
          </a:p>
        </p:txBody>
      </p:sp>
      <p:sp>
        <p:nvSpPr>
          <p:cNvPr id="5" name="titel"/>
          <p:cNvSpPr>
            <a:spLocks noGrp="1"/>
          </p:cNvSpPr>
          <p:nvPr>
            <p:ph type="ctrTitle"/>
          </p:nvPr>
        </p:nvSpPr>
        <p:spPr>
          <a:xfrm>
            <a:off x="827584" y="2060848"/>
            <a:ext cx="8064896" cy="2304256"/>
          </a:xfrm>
          <a:prstGeom prst="rect">
            <a:avLst/>
          </a:prstGeom>
        </p:spPr>
        <p:txBody>
          <a:bodyPr>
            <a:normAutofit/>
          </a:bodyPr>
          <a:lstStyle>
            <a:lvl1pPr>
              <a:lnSpc>
                <a:spcPts val="5400"/>
              </a:lnSpc>
              <a:defRPr sz="5400" baseline="0">
                <a:solidFill>
                  <a:srgbClr val="105269"/>
                </a:solidFill>
              </a:defRPr>
            </a:lvl1pPr>
          </a:lstStyle>
          <a:p>
            <a:pPr algn="ctr"/>
            <a:r>
              <a:rPr lang="nl-BE" sz="3700"/>
              <a:t>DEEL  VIII:</a:t>
            </a:r>
            <a:br>
              <a:rPr lang="nl-BE" sz="3700"/>
            </a:br>
            <a:r>
              <a:rPr lang="nl-BE" sz="3700"/>
              <a:t>Sanitair warm water</a:t>
            </a:r>
          </a:p>
        </p:txBody>
      </p:sp>
    </p:spTree>
    <p:extLst>
      <p:ext uri="{BB962C8B-B14F-4D97-AF65-F5344CB8AC3E}">
        <p14:creationId xmlns:p14="http://schemas.microsoft.com/office/powerpoint/2010/main" val="41312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a:latin typeface="Calibri"/>
                <a:cs typeface="Calibri"/>
              </a:rPr>
              <a:t>Algemene principes Sanitair Warm Water</a:t>
            </a:r>
          </a:p>
          <a:p>
            <a:pPr marL="287945" indent="-287655"/>
            <a:r>
              <a:rPr lang="nl-NL" b="1" dirty="0">
                <a:solidFill>
                  <a:srgbClr val="FF0000"/>
                </a:solidFill>
                <a:latin typeface="Calibri"/>
                <a:cs typeface="Calibri"/>
              </a:rPr>
              <a:t>Installaties voor SWW</a:t>
            </a:r>
          </a:p>
          <a:p>
            <a:pPr marL="575945" lvl="1" indent="-287655"/>
            <a:r>
              <a:rPr lang="nl-NL" sz="2000" b="1" dirty="0">
                <a:solidFill>
                  <a:srgbClr val="FF0000"/>
                </a:solidFill>
                <a:latin typeface="Calibri"/>
                <a:cs typeface="Calibri"/>
              </a:rPr>
              <a:t>Opwekking</a:t>
            </a:r>
          </a:p>
          <a:p>
            <a:pPr marL="575945" lvl="1" indent="-287655"/>
            <a:r>
              <a:rPr lang="nl-NL" sz="2000">
                <a:latin typeface="Calibri"/>
                <a:cs typeface="Calibri"/>
              </a:rPr>
              <a:t>Opslag</a:t>
            </a:r>
          </a:p>
          <a:p>
            <a:pPr marL="575945" lvl="1" indent="-287655"/>
            <a:r>
              <a:rPr lang="nl-NL" sz="2000">
                <a:latin typeface="Calibri"/>
                <a:cs typeface="Calibri"/>
              </a:rPr>
              <a:t>Distributie</a:t>
            </a:r>
          </a:p>
          <a:p>
            <a:pPr marL="575945" lvl="1" indent="-287655"/>
            <a:r>
              <a:rPr lang="nl-NL" sz="2000">
                <a:latin typeface="Calibri"/>
                <a:cs typeface="Calibri"/>
              </a:rPr>
              <a:t>Afgifte</a:t>
            </a:r>
          </a:p>
          <a:p>
            <a:pPr marL="287945" indent="-287655"/>
            <a:r>
              <a:rPr lang="nl-NL">
                <a:latin typeface="Calibri"/>
                <a:cs typeface="Calibri"/>
              </a:rPr>
              <a:t>Stappenplan </a:t>
            </a:r>
          </a:p>
          <a:p>
            <a:pPr marL="287945" indent="-287655"/>
            <a:r>
              <a:rPr lang="nl-NL">
                <a:latin typeface="Calibri"/>
                <a:cs typeface="Calibri"/>
              </a:rPr>
              <a:t>Specifieke bewijsstukken</a:t>
            </a:r>
          </a:p>
          <a:p>
            <a:pPr marL="287945" indent="-287655"/>
            <a:r>
              <a:rPr lang="nl-NL">
                <a:latin typeface="Calibri"/>
                <a:cs typeface="Calibri"/>
              </a:rPr>
              <a:t>Sanitair warm water in EPC</a:t>
            </a:r>
          </a:p>
          <a:p>
            <a:pPr marL="0" indent="0">
              <a:buNone/>
            </a:pPr>
            <a:endParaRPr lang="nl-BE"/>
          </a:p>
        </p:txBody>
      </p:sp>
    </p:spTree>
    <p:extLst>
      <p:ext uri="{BB962C8B-B14F-4D97-AF65-F5344CB8AC3E}">
        <p14:creationId xmlns:p14="http://schemas.microsoft.com/office/powerpoint/2010/main" val="29856106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2">
            <a:extLst>
              <a:ext uri="{FF2B5EF4-FFF2-40B4-BE49-F238E27FC236}">
                <a16:creationId xmlns:a16="http://schemas.microsoft.com/office/drawing/2014/main" id="{DB4F7FC5-60D0-45FE-9EA5-E71776FE5A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2">
              <a:buFontTx/>
              <a:buBlip>
                <a:blip r:embed="rId3"/>
              </a:buBlip>
            </a:pPr>
            <a:r>
              <a:rPr lang="nl-BE" sz="2200"/>
              <a:t>Informatie af te lezen op kenplaat voorraadvat</a:t>
            </a:r>
          </a:p>
          <a:p>
            <a:pPr lvl="1"/>
            <a:r>
              <a:rPr lang="nl-BE" b="1" dirty="0"/>
              <a:t>Referentiejaar fabricage</a:t>
            </a:r>
          </a:p>
          <a:p>
            <a:pPr lvl="1"/>
            <a:r>
              <a:rPr lang="nl-BE" b="1" dirty="0"/>
              <a:t>Isolatie </a:t>
            </a:r>
          </a:p>
          <a:p>
            <a:pPr lvl="1"/>
            <a:r>
              <a:rPr lang="nl-BE" b="1" dirty="0"/>
              <a:t>Inhoud voorraadvat</a:t>
            </a:r>
          </a:p>
          <a:p>
            <a:pPr lvl="1"/>
            <a:r>
              <a:rPr lang="nl-BE" dirty="0"/>
              <a:t>Warmteverlies (niet in te voeren)</a:t>
            </a:r>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100</a:t>
            </a:fld>
            <a:endParaRPr lang="nl-BE" sz="1100">
              <a:solidFill>
                <a:srgbClr val="105269"/>
              </a:solidFill>
            </a:endParaRPr>
          </a:p>
        </p:txBody>
      </p:sp>
      <p:pic>
        <p:nvPicPr>
          <p:cNvPr id="8" name="Afbeelding 7" descr="Afbeelding met binnen, keukenapparaat, zitten, gootsteen&#10;&#10;Automatisch gegenereerde beschrijving">
            <a:extLst>
              <a:ext uri="{FF2B5EF4-FFF2-40B4-BE49-F238E27FC236}">
                <a16:creationId xmlns:a16="http://schemas.microsoft.com/office/drawing/2014/main" id="{CA1E0960-D766-43D9-B905-D1DE063372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36" r="3360"/>
          <a:stretch/>
        </p:blipFill>
        <p:spPr>
          <a:xfrm rot="5400000">
            <a:off x="772885" y="3648744"/>
            <a:ext cx="3133735" cy="2646601"/>
          </a:xfrm>
          <a:prstGeom prst="rect">
            <a:avLst/>
          </a:prstGeom>
        </p:spPr>
      </p:pic>
      <p:pic>
        <p:nvPicPr>
          <p:cNvPr id="9" name="Afbeelding 8" descr="Afbeelding met klok&#10;&#10;Automatisch gegenereerde beschrijving">
            <a:extLst>
              <a:ext uri="{FF2B5EF4-FFF2-40B4-BE49-F238E27FC236}">
                <a16:creationId xmlns:a16="http://schemas.microsoft.com/office/drawing/2014/main" id="{B13FB5DD-5112-4396-A68C-66F65100631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840" t="28618" r="20218" b="29381"/>
          <a:stretch/>
        </p:blipFill>
        <p:spPr>
          <a:xfrm rot="5400000">
            <a:off x="3888334" y="3621202"/>
            <a:ext cx="3109912" cy="2725512"/>
          </a:xfrm>
          <a:prstGeom prst="rect">
            <a:avLst/>
          </a:prstGeom>
        </p:spPr>
      </p:pic>
      <p:sp>
        <p:nvSpPr>
          <p:cNvPr id="10" name="Rechthoek 9">
            <a:extLst>
              <a:ext uri="{FF2B5EF4-FFF2-40B4-BE49-F238E27FC236}">
                <a16:creationId xmlns:a16="http://schemas.microsoft.com/office/drawing/2014/main" id="{66CBBE68-AB02-4054-BF80-594B2F5BFFA7}"/>
              </a:ext>
            </a:extLst>
          </p:cNvPr>
          <p:cNvSpPr/>
          <p:nvPr/>
        </p:nvSpPr>
        <p:spPr>
          <a:xfrm>
            <a:off x="5076056" y="4725144"/>
            <a:ext cx="1177693" cy="248993"/>
          </a:xfrm>
          <a:prstGeom prst="rect">
            <a:avLst/>
          </a:prstGeom>
          <a:solidFill>
            <a:srgbClr val="FF0000">
              <a:alpha val="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 1">
            <a:extLst>
              <a:ext uri="{FF2B5EF4-FFF2-40B4-BE49-F238E27FC236}">
                <a16:creationId xmlns:a16="http://schemas.microsoft.com/office/drawing/2014/main" id="{7FC7BD09-010C-4534-AF1C-5E750C94682F}"/>
              </a:ext>
            </a:extLst>
          </p:cNvPr>
          <p:cNvSpPr/>
          <p:nvPr/>
        </p:nvSpPr>
        <p:spPr>
          <a:xfrm>
            <a:off x="4450813" y="3244334"/>
            <a:ext cx="242374" cy="369332"/>
          </a:xfrm>
          <a:prstGeom prst="rect">
            <a:avLst/>
          </a:prstGeom>
        </p:spPr>
        <p:txBody>
          <a:bodyPr wrap="none">
            <a:spAutoFit/>
          </a:bodyPr>
          <a:lstStyle/>
          <a:p>
            <a:r>
              <a:rPr lang="nl-BE">
                <a:solidFill>
                  <a:srgbClr val="000000"/>
                </a:solidFill>
                <a:latin typeface="Times New Roman" panose="02020603050405020304" pitchFamily="18" charset="0"/>
              </a:rPr>
              <a:t> </a:t>
            </a:r>
            <a:endParaRPr lang="nl-BE"/>
          </a:p>
        </p:txBody>
      </p:sp>
      <p:sp>
        <p:nvSpPr>
          <p:cNvPr id="11" name="Titel 1">
            <a:extLst>
              <a:ext uri="{FF2B5EF4-FFF2-40B4-BE49-F238E27FC236}">
                <a16:creationId xmlns:a16="http://schemas.microsoft.com/office/drawing/2014/main" id="{152283B0-FA73-424E-9A79-368A9CF2481A}"/>
              </a:ext>
            </a:extLst>
          </p:cNvPr>
          <p:cNvSpPr>
            <a:spLocks noGrp="1"/>
          </p:cNvSpPr>
          <p:nvPr>
            <p:ph type="title"/>
          </p:nvPr>
        </p:nvSpPr>
        <p:spPr>
          <a:xfrm>
            <a:off x="539552" y="548680"/>
            <a:ext cx="8352928" cy="1080120"/>
          </a:xfrm>
        </p:spPr>
        <p:txBody>
          <a:bodyPr/>
          <a:lstStyle/>
          <a:p>
            <a:pPr algn="l"/>
            <a:r>
              <a:rPr lang="nl-BE" sz="3100" dirty="0"/>
              <a:t>Kenplaat (VIII.2.2)</a:t>
            </a:r>
            <a:br>
              <a:rPr lang="nl-BE" sz="3100" dirty="0"/>
            </a:br>
            <a:endParaRPr lang="nl-BE" sz="3100" dirty="0"/>
          </a:p>
        </p:txBody>
      </p:sp>
    </p:spTree>
    <p:extLst>
      <p:ext uri="{BB962C8B-B14F-4D97-AF65-F5344CB8AC3E}">
        <p14:creationId xmlns:p14="http://schemas.microsoft.com/office/powerpoint/2010/main" val="25279009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229135C-5184-46E2-9B6E-460FE524173C}"/>
              </a:ext>
            </a:extLst>
          </p:cNvPr>
          <p:cNvSpPr>
            <a:spLocks noGrp="1"/>
          </p:cNvSpPr>
          <p:nvPr>
            <p:ph type="title"/>
          </p:nvPr>
        </p:nvSpPr>
        <p:spPr>
          <a:xfrm>
            <a:off x="539552" y="548680"/>
            <a:ext cx="8352928" cy="1080120"/>
          </a:xfrm>
        </p:spPr>
        <p:txBody>
          <a:bodyPr/>
          <a:lstStyle/>
          <a:p>
            <a:r>
              <a:rPr lang="nl-BE" dirty="0"/>
              <a:t>Halfopen woning</a:t>
            </a:r>
            <a:endParaRPr lang="nl-BE"/>
          </a:p>
        </p:txBody>
      </p:sp>
      <p:pic>
        <p:nvPicPr>
          <p:cNvPr id="5" name="Tijdelijke aanduiding voor inhoud 2" descr="Afbeelding met gebouw, buiten, weg, auto&#10;&#10;Automatisch gegenereerde beschrijving">
            <a:extLst>
              <a:ext uri="{FF2B5EF4-FFF2-40B4-BE49-F238E27FC236}">
                <a16:creationId xmlns:a16="http://schemas.microsoft.com/office/drawing/2014/main" id="{42EB02BC-1E99-43D2-8FEE-2032378BE0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84362" y="1628775"/>
            <a:ext cx="5664200" cy="4248150"/>
          </a:xfrm>
        </p:spPr>
      </p:pic>
      <p:sp>
        <p:nvSpPr>
          <p:cNvPr id="6" name="datum en dianummer">
            <a:extLst>
              <a:ext uri="{FF2B5EF4-FFF2-40B4-BE49-F238E27FC236}">
                <a16:creationId xmlns:a16="http://schemas.microsoft.com/office/drawing/2014/main" id="{1C55ECFE-89F1-4A78-8676-A6E114986F77}"/>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101</a:t>
            </a:fld>
            <a:endParaRPr lang="nl-BE" sz="1100">
              <a:solidFill>
                <a:srgbClr val="105269"/>
              </a:solidFill>
            </a:endParaRPr>
          </a:p>
        </p:txBody>
      </p:sp>
    </p:spTree>
    <p:extLst>
      <p:ext uri="{BB962C8B-B14F-4D97-AF65-F5344CB8AC3E}">
        <p14:creationId xmlns:p14="http://schemas.microsoft.com/office/powerpoint/2010/main" val="19103971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53A0652-D17C-4DD8-BD67-628BDE5ADE7A}"/>
              </a:ext>
            </a:extLst>
          </p:cNvPr>
          <p:cNvSpPr txBox="1">
            <a:spLocks/>
          </p:cNvSpPr>
          <p:nvPr/>
        </p:nvSpPr>
        <p:spPr>
          <a:xfrm>
            <a:off x="691952" y="70108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Vaststellingen installaties SWW</a:t>
            </a:r>
          </a:p>
        </p:txBody>
      </p:sp>
      <p:sp>
        <p:nvSpPr>
          <p:cNvPr id="5" name="datum en dianummer">
            <a:extLst>
              <a:ext uri="{FF2B5EF4-FFF2-40B4-BE49-F238E27FC236}">
                <a16:creationId xmlns:a16="http://schemas.microsoft.com/office/drawing/2014/main" id="{A2FC59A7-D132-4750-B7B1-3E4B4999A675}"/>
              </a:ext>
            </a:extLst>
          </p:cNvPr>
          <p:cNvSpPr txBox="1">
            <a:spLocks/>
          </p:cNvSpPr>
          <p:nvPr/>
        </p:nvSpPr>
        <p:spPr>
          <a:xfrm>
            <a:off x="7055296" y="65087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102</a:t>
            </a:fld>
            <a:endParaRPr lang="nl-BE" sz="1100">
              <a:solidFill>
                <a:srgbClr val="105269"/>
              </a:solidFill>
            </a:endParaRPr>
          </a:p>
        </p:txBody>
      </p:sp>
      <p:sp>
        <p:nvSpPr>
          <p:cNvPr id="6" name="Tijdelijke aanduiding voor inhoud 7">
            <a:extLst>
              <a:ext uri="{FF2B5EF4-FFF2-40B4-BE49-F238E27FC236}">
                <a16:creationId xmlns:a16="http://schemas.microsoft.com/office/drawing/2014/main" id="{8A0D1391-C58D-4F10-B073-F21F564CBE29}"/>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VARIANT 1</a:t>
            </a:r>
          </a:p>
          <a:p>
            <a:pPr lvl="1"/>
            <a:r>
              <a:rPr lang="nl-BE" dirty="0"/>
              <a:t>Douche en bad bediend door een doorstromer op gas, gekoppeld aan de </a:t>
            </a:r>
            <a:r>
              <a:rPr lang="nl-BE" dirty="0" err="1"/>
              <a:t>CV-ketel</a:t>
            </a:r>
            <a:endParaRPr lang="nl-BE" dirty="0"/>
          </a:p>
          <a:p>
            <a:pPr lvl="1"/>
            <a:r>
              <a:rPr lang="nl-BE" dirty="0"/>
              <a:t>Keukenaanrecht bediend door elektrische boiler 10l onder het aanrecht</a:t>
            </a:r>
          </a:p>
          <a:p>
            <a:pPr lvl="1"/>
            <a:endParaRPr lang="nl-BE" dirty="0"/>
          </a:p>
          <a:p>
            <a:pPr marL="57150" indent="0">
              <a:buFontTx/>
              <a:buNone/>
            </a:pPr>
            <a:r>
              <a:rPr lang="nl-BE" sz="2400" b="1" dirty="0">
                <a:solidFill>
                  <a:srgbClr val="FF0000"/>
                </a:solidFill>
              </a:rPr>
              <a:t>Oplossing:</a:t>
            </a:r>
          </a:p>
          <a:p>
            <a:pPr marL="57150" indent="0">
              <a:buFontTx/>
              <a:buNone/>
            </a:pPr>
            <a:r>
              <a:rPr lang="nl-BE" dirty="0"/>
              <a:t>De energiedeskundige voert 2 installaties voor SWW in de software in</a:t>
            </a:r>
          </a:p>
          <a:p>
            <a:pPr marL="514350" indent="-457200">
              <a:buFontTx/>
              <a:buAutoNum type="arabicParenR"/>
            </a:pPr>
            <a:r>
              <a:rPr lang="nl-BE" dirty="0"/>
              <a:t>Doorstromer</a:t>
            </a:r>
          </a:p>
          <a:p>
            <a:pPr marL="514350" indent="-457200">
              <a:buFontTx/>
              <a:buAutoNum type="arabicParenR"/>
            </a:pPr>
            <a:r>
              <a:rPr lang="nl-BE" dirty="0"/>
              <a:t>Elektrische weerstandsverwarming</a:t>
            </a:r>
          </a:p>
          <a:p>
            <a:pPr marL="288000" lvl="1" indent="0">
              <a:buFontTx/>
              <a:buNone/>
            </a:pPr>
            <a:endParaRPr lang="nl-BE" dirty="0"/>
          </a:p>
          <a:p>
            <a:pPr marL="288000" lvl="1" indent="0">
              <a:buFontTx/>
              <a:buNone/>
            </a:pPr>
            <a:endParaRPr lang="nl-BE" dirty="0"/>
          </a:p>
          <a:p>
            <a:pPr marL="576000" lvl="2" indent="0">
              <a:buFontTx/>
              <a:buNone/>
            </a:pPr>
            <a:endParaRPr lang="nl-BE" dirty="0"/>
          </a:p>
        </p:txBody>
      </p:sp>
    </p:spTree>
    <p:extLst>
      <p:ext uri="{BB962C8B-B14F-4D97-AF65-F5344CB8AC3E}">
        <p14:creationId xmlns:p14="http://schemas.microsoft.com/office/powerpoint/2010/main" val="310478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CCE1BF5-3AC5-4B7C-81E8-48CBEA6680EE}"/>
              </a:ext>
            </a:extLst>
          </p:cNvPr>
          <p:cNvSpPr>
            <a:spLocks noGrp="1"/>
          </p:cNvSpPr>
          <p:nvPr>
            <p:ph type="title"/>
          </p:nvPr>
        </p:nvSpPr>
        <p:spPr>
          <a:xfrm>
            <a:off x="539552" y="548680"/>
            <a:ext cx="8352928" cy="1080120"/>
          </a:xfrm>
        </p:spPr>
        <p:txBody>
          <a:bodyPr/>
          <a:lstStyle/>
          <a:p>
            <a:pPr algn="l"/>
            <a:r>
              <a:rPr lang="nl-BE"/>
              <a:t>Software invoer</a:t>
            </a:r>
          </a:p>
        </p:txBody>
      </p:sp>
      <p:sp>
        <p:nvSpPr>
          <p:cNvPr id="5" name="datum en dianummer">
            <a:extLst>
              <a:ext uri="{FF2B5EF4-FFF2-40B4-BE49-F238E27FC236}">
                <a16:creationId xmlns:a16="http://schemas.microsoft.com/office/drawing/2014/main" id="{D5F7F86A-B73F-4D71-A248-BAF4D2A74E9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103</a:t>
            </a:fld>
            <a:endParaRPr lang="nl-BE" sz="1100">
              <a:solidFill>
                <a:srgbClr val="105269"/>
              </a:solidFill>
            </a:endParaRPr>
          </a:p>
        </p:txBody>
      </p:sp>
      <p:sp>
        <p:nvSpPr>
          <p:cNvPr id="6" name="Tijdelijke aanduiding voor inhoud 7">
            <a:extLst>
              <a:ext uri="{FF2B5EF4-FFF2-40B4-BE49-F238E27FC236}">
                <a16:creationId xmlns:a16="http://schemas.microsoft.com/office/drawing/2014/main" id="{C41DC7E1-490F-4224-8553-E349F0DAB2FF}"/>
              </a:ext>
            </a:extLst>
          </p:cNvPr>
          <p:cNvSpPr>
            <a:spLocks noGrp="1"/>
          </p:cNvSpPr>
          <p:nvPr>
            <p:ph sz="half" idx="2"/>
          </p:nvPr>
        </p:nvSpPr>
        <p:spPr>
          <a:xfrm>
            <a:off x="539552" y="1628800"/>
            <a:ext cx="8352928" cy="4248472"/>
          </a:xfrm>
        </p:spPr>
        <p:txBody>
          <a:bodyPr/>
          <a:lstStyle/>
          <a:p>
            <a:r>
              <a:rPr lang="nl-BE" dirty="0"/>
              <a:t>VARIANT 1 – Installatie voor SWW met bestemming ‘keuken’</a:t>
            </a:r>
          </a:p>
          <a:p>
            <a:pPr marL="288000" lvl="1" indent="0">
              <a:buNone/>
            </a:pPr>
            <a:endParaRPr lang="nl-BE" dirty="0"/>
          </a:p>
          <a:p>
            <a:pPr marL="288000" lvl="1" indent="0">
              <a:buNone/>
            </a:pPr>
            <a:endParaRPr lang="nl-BE" dirty="0"/>
          </a:p>
          <a:p>
            <a:pPr marL="576000" lvl="2" indent="0">
              <a:buNone/>
            </a:pPr>
            <a:endParaRPr lang="nl-BE" dirty="0"/>
          </a:p>
        </p:txBody>
      </p:sp>
      <p:pic>
        <p:nvPicPr>
          <p:cNvPr id="10" name="Afbeelding 9">
            <a:extLst>
              <a:ext uri="{FF2B5EF4-FFF2-40B4-BE49-F238E27FC236}">
                <a16:creationId xmlns:a16="http://schemas.microsoft.com/office/drawing/2014/main" id="{3E932690-BD92-45DF-BD09-23F2ADE0A34D}"/>
              </a:ext>
            </a:extLst>
          </p:cNvPr>
          <p:cNvPicPr>
            <a:picLocks noChangeAspect="1"/>
          </p:cNvPicPr>
          <p:nvPr/>
        </p:nvPicPr>
        <p:blipFill>
          <a:blip r:embed="rId2"/>
          <a:stretch>
            <a:fillRect/>
          </a:stretch>
        </p:blipFill>
        <p:spPr>
          <a:xfrm>
            <a:off x="756016" y="2115890"/>
            <a:ext cx="7920000" cy="3939921"/>
          </a:xfrm>
          <a:prstGeom prst="rect">
            <a:avLst/>
          </a:prstGeom>
        </p:spPr>
      </p:pic>
    </p:spTree>
    <p:extLst>
      <p:ext uri="{BB962C8B-B14F-4D97-AF65-F5344CB8AC3E}">
        <p14:creationId xmlns:p14="http://schemas.microsoft.com/office/powerpoint/2010/main" val="28151819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9902902-6B4B-4AED-BF8F-5E5C1AAC93D2}"/>
              </a:ext>
            </a:extLst>
          </p:cNvPr>
          <p:cNvSpPr txBox="1">
            <a:spLocks/>
          </p:cNvSpPr>
          <p:nvPr/>
        </p:nvSpPr>
        <p:spPr>
          <a:xfrm>
            <a:off x="539552" y="54868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Software invoer</a:t>
            </a:r>
          </a:p>
        </p:txBody>
      </p:sp>
      <p:sp>
        <p:nvSpPr>
          <p:cNvPr id="5" name="datum en dianummer">
            <a:extLst>
              <a:ext uri="{FF2B5EF4-FFF2-40B4-BE49-F238E27FC236}">
                <a16:creationId xmlns:a16="http://schemas.microsoft.com/office/drawing/2014/main" id="{0C0DE294-42E2-4A35-BA1B-4FC51915E763}"/>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104</a:t>
            </a:fld>
            <a:endParaRPr lang="nl-BE" sz="1100">
              <a:solidFill>
                <a:srgbClr val="105269"/>
              </a:solidFill>
            </a:endParaRPr>
          </a:p>
        </p:txBody>
      </p:sp>
      <p:sp>
        <p:nvSpPr>
          <p:cNvPr id="6" name="Tijdelijke aanduiding voor inhoud 7">
            <a:extLst>
              <a:ext uri="{FF2B5EF4-FFF2-40B4-BE49-F238E27FC236}">
                <a16:creationId xmlns:a16="http://schemas.microsoft.com/office/drawing/2014/main" id="{7F15787C-1617-403D-83B9-B66A1176DCC6}"/>
              </a:ext>
            </a:extLst>
          </p:cNvPr>
          <p:cNvSpPr txBox="1">
            <a:spLocks/>
          </p:cNvSpPr>
          <p:nvPr/>
        </p:nvSpPr>
        <p:spPr>
          <a:xfrm>
            <a:off x="539551"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VARIANT 1 – Installatie voor SWW met bestemming ‘badkamer’</a:t>
            </a:r>
          </a:p>
          <a:p>
            <a:pPr marL="288000" lvl="1" indent="0">
              <a:buFontTx/>
              <a:buNone/>
            </a:pPr>
            <a:endParaRPr lang="nl-BE" dirty="0"/>
          </a:p>
          <a:p>
            <a:pPr marL="288000" lvl="1" indent="0">
              <a:buFontTx/>
              <a:buNone/>
            </a:pPr>
            <a:endParaRPr lang="nl-BE" dirty="0"/>
          </a:p>
          <a:p>
            <a:pPr marL="576000" lvl="2" indent="0">
              <a:buFontTx/>
              <a:buNone/>
            </a:pPr>
            <a:endParaRPr lang="nl-BE" dirty="0"/>
          </a:p>
        </p:txBody>
      </p:sp>
      <p:pic>
        <p:nvPicPr>
          <p:cNvPr id="7" name="Afbeelding 6">
            <a:extLst>
              <a:ext uri="{FF2B5EF4-FFF2-40B4-BE49-F238E27FC236}">
                <a16:creationId xmlns:a16="http://schemas.microsoft.com/office/drawing/2014/main" id="{11605236-77A3-413A-9F58-E58E3FE13FCE}"/>
              </a:ext>
            </a:extLst>
          </p:cNvPr>
          <p:cNvPicPr>
            <a:picLocks noChangeAspect="1"/>
          </p:cNvPicPr>
          <p:nvPr/>
        </p:nvPicPr>
        <p:blipFill>
          <a:blip r:embed="rId6"/>
          <a:stretch>
            <a:fillRect/>
          </a:stretch>
        </p:blipFill>
        <p:spPr>
          <a:xfrm>
            <a:off x="677441" y="2228379"/>
            <a:ext cx="8077147" cy="2401242"/>
          </a:xfrm>
          <a:prstGeom prst="rect">
            <a:avLst/>
          </a:prstGeom>
        </p:spPr>
      </p:pic>
    </p:spTree>
    <p:extLst>
      <p:ext uri="{BB962C8B-B14F-4D97-AF65-F5344CB8AC3E}">
        <p14:creationId xmlns:p14="http://schemas.microsoft.com/office/powerpoint/2010/main" val="20031936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195446F-B61F-444D-8F94-168F9F6A6C78}"/>
              </a:ext>
            </a:extLst>
          </p:cNvPr>
          <p:cNvPicPr>
            <a:picLocks noChangeAspect="1"/>
          </p:cNvPicPr>
          <p:nvPr/>
        </p:nvPicPr>
        <p:blipFill>
          <a:blip r:embed="rId2"/>
          <a:stretch>
            <a:fillRect/>
          </a:stretch>
        </p:blipFill>
        <p:spPr>
          <a:xfrm>
            <a:off x="228223" y="255757"/>
            <a:ext cx="8687553" cy="6346486"/>
          </a:xfrm>
          <a:prstGeom prst="rect">
            <a:avLst/>
          </a:prstGeom>
        </p:spPr>
      </p:pic>
    </p:spTree>
    <p:extLst>
      <p:ext uri="{BB962C8B-B14F-4D97-AF65-F5344CB8AC3E}">
        <p14:creationId xmlns:p14="http://schemas.microsoft.com/office/powerpoint/2010/main" val="34722539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D91191C4-E125-4C1C-83C6-58C51759C63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106</a:t>
            </a:fld>
            <a:endParaRPr lang="nl-BE" sz="1100">
              <a:solidFill>
                <a:srgbClr val="105269"/>
              </a:solidFill>
            </a:endParaRPr>
          </a:p>
        </p:txBody>
      </p:sp>
      <p:sp>
        <p:nvSpPr>
          <p:cNvPr id="4" name="Tijdelijke aanduiding voor inhoud 7">
            <a:extLst>
              <a:ext uri="{FF2B5EF4-FFF2-40B4-BE49-F238E27FC236}">
                <a16:creationId xmlns:a16="http://schemas.microsoft.com/office/drawing/2014/main" id="{95438466-EC2D-414B-AA62-313A84CC8C23}"/>
              </a:ext>
            </a:extLst>
          </p:cNvPr>
          <p:cNvSpPr>
            <a:spLocks noGrp="1"/>
          </p:cNvSpPr>
          <p:nvPr>
            <p:ph sz="half" idx="2"/>
          </p:nvPr>
        </p:nvSpPr>
        <p:spPr>
          <a:xfrm>
            <a:off x="539552" y="1628800"/>
            <a:ext cx="8352928" cy="4248472"/>
          </a:xfrm>
        </p:spPr>
        <p:txBody>
          <a:bodyPr/>
          <a:lstStyle/>
          <a:p>
            <a:r>
              <a:rPr lang="nl-BE"/>
              <a:t>VARIANT 2</a:t>
            </a:r>
          </a:p>
          <a:p>
            <a:pPr lvl="1"/>
            <a:r>
              <a:rPr lang="nl-BE"/>
              <a:t>Douche, bad én keukenaanrecht </a:t>
            </a:r>
            <a:r>
              <a:rPr lang="nl-BE" dirty="0"/>
              <a:t>worden </a:t>
            </a:r>
            <a:r>
              <a:rPr lang="nl-BE"/>
              <a:t>bediend door</a:t>
            </a:r>
            <a:r>
              <a:rPr lang="nl-BE" dirty="0"/>
              <a:t> een</a:t>
            </a:r>
            <a:r>
              <a:rPr lang="nl-BE"/>
              <a:t> doorstromer, gekoppeld aan </a:t>
            </a:r>
            <a:r>
              <a:rPr lang="nl-BE" err="1"/>
              <a:t>CV-ketel</a:t>
            </a:r>
            <a:endParaRPr lang="nl-BE"/>
          </a:p>
          <a:p>
            <a:pPr marL="288000" lvl="1" indent="0">
              <a:buNone/>
            </a:pPr>
            <a:endParaRPr lang="nl-BE"/>
          </a:p>
          <a:p>
            <a:pPr marL="576000" lvl="2" indent="0">
              <a:buNone/>
            </a:pPr>
            <a:endParaRPr lang="nl-BE"/>
          </a:p>
        </p:txBody>
      </p:sp>
      <p:sp>
        <p:nvSpPr>
          <p:cNvPr id="7" name="Titel 3">
            <a:extLst>
              <a:ext uri="{FF2B5EF4-FFF2-40B4-BE49-F238E27FC236}">
                <a16:creationId xmlns:a16="http://schemas.microsoft.com/office/drawing/2014/main" id="{7E758997-F014-4A2A-A084-E223067FB8C4}"/>
              </a:ext>
            </a:extLst>
          </p:cNvPr>
          <p:cNvSpPr>
            <a:spLocks noGrp="1"/>
          </p:cNvSpPr>
          <p:nvPr>
            <p:ph type="title"/>
          </p:nvPr>
        </p:nvSpPr>
        <p:spPr>
          <a:xfrm>
            <a:off x="539552" y="548680"/>
            <a:ext cx="8352928" cy="1080120"/>
          </a:xfrm>
        </p:spPr>
        <p:txBody>
          <a:bodyPr/>
          <a:lstStyle/>
          <a:p>
            <a:pPr algn="l"/>
            <a:r>
              <a:rPr lang="nl-BE"/>
              <a:t>Software invoer</a:t>
            </a:r>
          </a:p>
        </p:txBody>
      </p:sp>
    </p:spTree>
    <p:extLst>
      <p:ext uri="{BB962C8B-B14F-4D97-AF65-F5344CB8AC3E}">
        <p14:creationId xmlns:p14="http://schemas.microsoft.com/office/powerpoint/2010/main" val="11788152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E92E096B-3187-4047-A954-28C170B52A79}"/>
              </a:ext>
            </a:extLst>
          </p:cNvPr>
          <p:cNvSpPr>
            <a:spLocks noGrp="1"/>
          </p:cNvSpPr>
          <p:nvPr>
            <p:ph type="title"/>
          </p:nvPr>
        </p:nvSpPr>
        <p:spPr>
          <a:xfrm>
            <a:off x="539552" y="548680"/>
            <a:ext cx="8352928" cy="1080120"/>
          </a:xfrm>
        </p:spPr>
        <p:txBody>
          <a:bodyPr/>
          <a:lstStyle/>
          <a:p>
            <a:pPr algn="l"/>
            <a:r>
              <a:rPr lang="nl-BE"/>
              <a:t>Software invoer</a:t>
            </a:r>
          </a:p>
        </p:txBody>
      </p:sp>
      <p:sp>
        <p:nvSpPr>
          <p:cNvPr id="3" name="datum en dianummer">
            <a:extLst>
              <a:ext uri="{FF2B5EF4-FFF2-40B4-BE49-F238E27FC236}">
                <a16:creationId xmlns:a16="http://schemas.microsoft.com/office/drawing/2014/main" id="{23E0613D-E8B4-4B0A-BD0C-3633838A80A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107</a:t>
            </a:fld>
            <a:endParaRPr lang="nl-BE" sz="1100">
              <a:solidFill>
                <a:srgbClr val="105269"/>
              </a:solidFill>
            </a:endParaRPr>
          </a:p>
        </p:txBody>
      </p:sp>
      <p:sp>
        <p:nvSpPr>
          <p:cNvPr id="4" name="Tijdelijke aanduiding voor inhoud 7">
            <a:extLst>
              <a:ext uri="{FF2B5EF4-FFF2-40B4-BE49-F238E27FC236}">
                <a16:creationId xmlns:a16="http://schemas.microsoft.com/office/drawing/2014/main" id="{BD858760-94A2-434B-A99D-27FFFC113F16}"/>
              </a:ext>
            </a:extLst>
          </p:cNvPr>
          <p:cNvSpPr>
            <a:spLocks noGrp="1"/>
          </p:cNvSpPr>
          <p:nvPr>
            <p:ph sz="half" idx="2"/>
          </p:nvPr>
        </p:nvSpPr>
        <p:spPr>
          <a:xfrm>
            <a:off x="539552" y="1628800"/>
            <a:ext cx="8352928" cy="4248472"/>
          </a:xfrm>
        </p:spPr>
        <p:txBody>
          <a:bodyPr/>
          <a:lstStyle/>
          <a:p>
            <a:r>
              <a:rPr lang="nl-BE" dirty="0"/>
              <a:t>VARIANT 2 – Installatie voor SWW met bestemming ‘keuken en badkamer’</a:t>
            </a:r>
          </a:p>
          <a:p>
            <a:pPr marL="288000" lvl="1" indent="0">
              <a:buNone/>
            </a:pPr>
            <a:endParaRPr lang="nl-BE" dirty="0"/>
          </a:p>
          <a:p>
            <a:pPr marL="288000" lvl="1" indent="0">
              <a:buNone/>
            </a:pPr>
            <a:endParaRPr lang="nl-BE" dirty="0"/>
          </a:p>
          <a:p>
            <a:pPr marL="576000" lvl="2" indent="0">
              <a:buNone/>
            </a:pPr>
            <a:endParaRPr lang="nl-BE" dirty="0"/>
          </a:p>
        </p:txBody>
      </p:sp>
      <p:pic>
        <p:nvPicPr>
          <p:cNvPr id="5" name="Afbeelding 4">
            <a:extLst>
              <a:ext uri="{FF2B5EF4-FFF2-40B4-BE49-F238E27FC236}">
                <a16:creationId xmlns:a16="http://schemas.microsoft.com/office/drawing/2014/main" id="{E3F51A95-6077-4158-9839-66F660C19285}"/>
              </a:ext>
            </a:extLst>
          </p:cNvPr>
          <p:cNvPicPr>
            <a:picLocks noChangeAspect="1"/>
          </p:cNvPicPr>
          <p:nvPr/>
        </p:nvPicPr>
        <p:blipFill>
          <a:blip r:embed="rId2"/>
          <a:stretch>
            <a:fillRect/>
          </a:stretch>
        </p:blipFill>
        <p:spPr>
          <a:xfrm>
            <a:off x="405619" y="2448319"/>
            <a:ext cx="8620794" cy="2609433"/>
          </a:xfrm>
          <a:prstGeom prst="rect">
            <a:avLst/>
          </a:prstGeom>
        </p:spPr>
      </p:pic>
    </p:spTree>
    <p:extLst>
      <p:ext uri="{BB962C8B-B14F-4D97-AF65-F5344CB8AC3E}">
        <p14:creationId xmlns:p14="http://schemas.microsoft.com/office/powerpoint/2010/main" val="8729805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dirty="0">
                <a:latin typeface="Calibri"/>
                <a:cs typeface="Calibri"/>
              </a:rPr>
              <a:t>Algemene principes Sanitair Warm Water</a:t>
            </a:r>
          </a:p>
          <a:p>
            <a:pPr marL="287945" indent="-287655"/>
            <a:r>
              <a:rPr lang="nl-NL" dirty="0">
                <a:latin typeface="Calibri"/>
                <a:cs typeface="Calibri"/>
              </a:rPr>
              <a:t>Installaties voor SWW</a:t>
            </a:r>
          </a:p>
          <a:p>
            <a:pPr marL="575945" lvl="1" indent="-287655"/>
            <a:r>
              <a:rPr lang="nl-NL" sz="2000" dirty="0">
                <a:latin typeface="Calibri"/>
                <a:cs typeface="Calibri"/>
              </a:rPr>
              <a:t>Opwekking</a:t>
            </a:r>
          </a:p>
          <a:p>
            <a:pPr marL="575945" lvl="1" indent="-287655"/>
            <a:r>
              <a:rPr lang="nl-NL" sz="2000" dirty="0">
                <a:latin typeface="Calibri"/>
                <a:cs typeface="Calibri"/>
              </a:rPr>
              <a:t>Opslag</a:t>
            </a:r>
          </a:p>
          <a:p>
            <a:pPr marL="575945" lvl="1" indent="-287655"/>
            <a:r>
              <a:rPr lang="nl-NL" sz="2000" dirty="0">
                <a:latin typeface="Calibri"/>
                <a:cs typeface="Calibri"/>
              </a:rPr>
              <a:t>Distributie</a:t>
            </a:r>
          </a:p>
          <a:p>
            <a:pPr marL="575945" lvl="1" indent="-287655"/>
            <a:r>
              <a:rPr lang="nl-NL" sz="2000" dirty="0">
                <a:latin typeface="Calibri"/>
                <a:cs typeface="Calibri"/>
              </a:rPr>
              <a:t>Afgifte</a:t>
            </a:r>
          </a:p>
          <a:p>
            <a:pPr marL="287945" indent="-287655"/>
            <a:r>
              <a:rPr lang="nl-NL" dirty="0">
                <a:latin typeface="Calibri"/>
                <a:cs typeface="Calibri"/>
              </a:rPr>
              <a:t>Stappenplan </a:t>
            </a:r>
          </a:p>
          <a:p>
            <a:pPr marL="287945" indent="-287655"/>
            <a:r>
              <a:rPr lang="nl-NL" dirty="0">
                <a:latin typeface="Calibri"/>
                <a:cs typeface="Calibri"/>
              </a:rPr>
              <a:t>Specifieke bewijsstukken</a:t>
            </a:r>
          </a:p>
          <a:p>
            <a:pPr marL="287945" indent="-287655"/>
            <a:r>
              <a:rPr lang="nl-NL" b="1" dirty="0">
                <a:solidFill>
                  <a:srgbClr val="FF0000"/>
                </a:solidFill>
                <a:latin typeface="Calibri"/>
                <a:cs typeface="Calibri"/>
              </a:rPr>
              <a:t>Sanitair warm water in EPC</a:t>
            </a:r>
          </a:p>
          <a:p>
            <a:pPr marL="0" indent="0">
              <a:buNone/>
            </a:pPr>
            <a:endParaRPr lang="nl-BE" dirty="0"/>
          </a:p>
        </p:txBody>
      </p:sp>
    </p:spTree>
    <p:extLst>
      <p:ext uri="{BB962C8B-B14F-4D97-AF65-F5344CB8AC3E}">
        <p14:creationId xmlns:p14="http://schemas.microsoft.com/office/powerpoint/2010/main" val="10946030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en, tekening&#10;&#10;Automatisch gegenereerde beschrijving">
            <a:extLst>
              <a:ext uri="{FF2B5EF4-FFF2-40B4-BE49-F238E27FC236}">
                <a16:creationId xmlns:a16="http://schemas.microsoft.com/office/drawing/2014/main" id="{3E33CA5A-5C1A-42EB-A8C3-2E28B11FF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59" y="142921"/>
            <a:ext cx="1080121" cy="1080121"/>
          </a:xfrm>
          <a:prstGeom prst="rect">
            <a:avLst/>
          </a:prstGeom>
        </p:spPr>
      </p:pic>
      <p:sp>
        <p:nvSpPr>
          <p:cNvPr id="9" name="Titel 1">
            <a:extLst>
              <a:ext uri="{FF2B5EF4-FFF2-40B4-BE49-F238E27FC236}">
                <a16:creationId xmlns:a16="http://schemas.microsoft.com/office/drawing/2014/main" id="{BD0C28E9-D826-4644-BFB8-5DD999308C39}"/>
              </a:ext>
            </a:extLst>
          </p:cNvPr>
          <p:cNvSpPr>
            <a:spLocks noGrp="1"/>
          </p:cNvSpPr>
          <p:nvPr>
            <p:ph type="title"/>
          </p:nvPr>
        </p:nvSpPr>
        <p:spPr>
          <a:xfrm>
            <a:off x="539552" y="548680"/>
            <a:ext cx="8352928" cy="1080120"/>
          </a:xfrm>
        </p:spPr>
        <p:txBody>
          <a:bodyPr/>
          <a:lstStyle/>
          <a:p>
            <a:pPr algn="l"/>
            <a:r>
              <a:rPr lang="nl-BE">
                <a:solidFill>
                  <a:schemeClr val="tx1"/>
                </a:solidFill>
              </a:rPr>
              <a:t>Installatie voor SWW in EPC</a:t>
            </a:r>
          </a:p>
        </p:txBody>
      </p:sp>
      <p:sp>
        <p:nvSpPr>
          <p:cNvPr id="10" name="Tijdelijke aanduiding voor inhoud 2">
            <a:extLst>
              <a:ext uri="{FF2B5EF4-FFF2-40B4-BE49-F238E27FC236}">
                <a16:creationId xmlns:a16="http://schemas.microsoft.com/office/drawing/2014/main" id="{D083E13D-4332-48BD-83A7-726E15C123C2}"/>
              </a:ext>
            </a:extLst>
          </p:cNvPr>
          <p:cNvSpPr>
            <a:spLocks noGrp="1"/>
          </p:cNvSpPr>
          <p:nvPr>
            <p:ph sz="half" idx="2"/>
          </p:nvPr>
        </p:nvSpPr>
        <p:spPr>
          <a:xfrm>
            <a:off x="539552" y="1628800"/>
            <a:ext cx="8352928" cy="4248472"/>
          </a:xfrm>
        </p:spPr>
        <p:txBody>
          <a:bodyPr/>
          <a:lstStyle/>
          <a:p>
            <a:r>
              <a:rPr lang="nl-NL" dirty="0">
                <a:latin typeface="+mn-lt"/>
              </a:rPr>
              <a:t>Uitgangspunten </a:t>
            </a:r>
          </a:p>
          <a:p>
            <a:pPr lvl="1"/>
            <a:r>
              <a:rPr lang="nl-NL" dirty="0">
                <a:latin typeface="+mn-lt"/>
              </a:rPr>
              <a:t>Bij </a:t>
            </a:r>
            <a:r>
              <a:rPr lang="nl-NL" b="1" dirty="0">
                <a:latin typeface="+mn-lt"/>
              </a:rPr>
              <a:t>wooneenheden</a:t>
            </a:r>
          </a:p>
          <a:p>
            <a:pPr lvl="2"/>
            <a:r>
              <a:rPr lang="nl-NL" sz="1800" b="1" dirty="0">
                <a:latin typeface="+mn-lt"/>
              </a:rPr>
              <a:t>Alle</a:t>
            </a:r>
            <a:r>
              <a:rPr lang="nl-NL" sz="1800" dirty="0">
                <a:latin typeface="+mn-lt"/>
              </a:rPr>
              <a:t> eenheden worden verondersteld altijd basisvoorziening aan SWW te hebben</a:t>
            </a:r>
          </a:p>
          <a:p>
            <a:pPr lvl="2"/>
            <a:r>
              <a:rPr lang="nl-NL" sz="1800" dirty="0">
                <a:latin typeface="+mn-lt"/>
              </a:rPr>
              <a:t>Er wordt dus altijd een minimaal tapdebiet verondersteld, ook in eenheden waar geen installatie voor SWW aanwezig is </a:t>
            </a:r>
          </a:p>
          <a:p>
            <a:pPr lvl="3"/>
            <a:r>
              <a:rPr lang="nl-NL" sz="1800" dirty="0">
                <a:latin typeface="+mn-lt"/>
              </a:rPr>
              <a:t>Tapdebiet wordt automatisch berekend </a:t>
            </a:r>
            <a:r>
              <a:rPr lang="nl-NL" sz="1800" dirty="0" err="1">
                <a:latin typeface="+mn-lt"/>
              </a:rPr>
              <a:t>i.f.v</a:t>
            </a:r>
            <a:r>
              <a:rPr lang="nl-NL" sz="1800" dirty="0">
                <a:latin typeface="+mn-lt"/>
              </a:rPr>
              <a:t>. </a:t>
            </a:r>
            <a:r>
              <a:rPr lang="nl-NL" sz="1800" b="1" dirty="0">
                <a:latin typeface="+mn-lt"/>
              </a:rPr>
              <a:t>volume</a:t>
            </a:r>
            <a:r>
              <a:rPr lang="nl-NL" sz="1800" dirty="0">
                <a:latin typeface="+mn-lt"/>
              </a:rPr>
              <a:t> eenheid</a:t>
            </a:r>
          </a:p>
          <a:p>
            <a:pPr lvl="3"/>
            <a:r>
              <a:rPr lang="nl-NL" sz="1800" dirty="0">
                <a:latin typeface="+mn-lt"/>
              </a:rPr>
              <a:t>Indien geen installatie aanwezig </a:t>
            </a:r>
            <a:r>
              <a:rPr lang="nl-NL" sz="1800" dirty="0">
                <a:latin typeface="+mn-lt"/>
                <a:sym typeface="Wingdings" panose="05000000000000000000" pitchFamily="2" charset="2"/>
              </a:rPr>
              <a:t></a:t>
            </a:r>
            <a:r>
              <a:rPr lang="nl-NL" sz="1800" dirty="0">
                <a:latin typeface="+mn-lt"/>
              </a:rPr>
              <a:t> software rekent forfaitair elektrische weerstandsverwarming incl. opslag</a:t>
            </a:r>
          </a:p>
          <a:p>
            <a:pPr lvl="1"/>
            <a:r>
              <a:rPr lang="nl-NL" dirty="0">
                <a:latin typeface="+mn-lt"/>
              </a:rPr>
              <a:t>Bij </a:t>
            </a:r>
            <a:r>
              <a:rPr lang="nl-NL" b="1" dirty="0">
                <a:latin typeface="+mn-lt"/>
              </a:rPr>
              <a:t>kleine niet-residentiële eenheden</a:t>
            </a:r>
          </a:p>
          <a:p>
            <a:pPr lvl="2"/>
            <a:r>
              <a:rPr lang="nl-NL" sz="1800" dirty="0">
                <a:latin typeface="+mn-lt"/>
              </a:rPr>
              <a:t>Enkel inrekenen SWW indien installatie </a:t>
            </a:r>
            <a:r>
              <a:rPr lang="nl-NL" sz="1800" b="1" dirty="0">
                <a:latin typeface="+mn-lt"/>
              </a:rPr>
              <a:t>effectief aanwezig </a:t>
            </a:r>
            <a:r>
              <a:rPr lang="nl-NL" sz="1800" dirty="0">
                <a:latin typeface="+mn-lt"/>
              </a:rPr>
              <a:t>is</a:t>
            </a:r>
          </a:p>
          <a:p>
            <a:pPr lvl="2"/>
            <a:r>
              <a:rPr lang="nl-NL" sz="1800" dirty="0">
                <a:latin typeface="+mn-lt"/>
              </a:rPr>
              <a:t>Tapdebiet wordt forfaitair berekend </a:t>
            </a:r>
            <a:r>
              <a:rPr lang="nl-NL" sz="1800" dirty="0" err="1">
                <a:latin typeface="+mn-lt"/>
              </a:rPr>
              <a:t>i.f.v</a:t>
            </a:r>
            <a:r>
              <a:rPr lang="nl-NL" sz="1800" dirty="0">
                <a:latin typeface="+mn-lt"/>
              </a:rPr>
              <a:t>. </a:t>
            </a:r>
            <a:r>
              <a:rPr lang="nl-NL" sz="1800" b="1" dirty="0">
                <a:latin typeface="+mn-lt"/>
              </a:rPr>
              <a:t>bestemming</a:t>
            </a:r>
            <a:r>
              <a:rPr lang="nl-NL" sz="1800" dirty="0">
                <a:latin typeface="+mn-lt"/>
              </a:rPr>
              <a:t> van eenheid en </a:t>
            </a:r>
            <a:r>
              <a:rPr lang="nl-NL" sz="1800" dirty="0"/>
              <a:t>invoergegevens installatie</a:t>
            </a:r>
            <a:endParaRPr lang="nl-NL" sz="1800" dirty="0">
              <a:latin typeface="+mn-lt"/>
            </a:endParaRPr>
          </a:p>
          <a:p>
            <a:endParaRPr lang="nl-BE" dirty="0">
              <a:latin typeface="+mn-lt"/>
            </a:endParaRPr>
          </a:p>
        </p:txBody>
      </p:sp>
    </p:spTree>
    <p:extLst>
      <p:ext uri="{BB962C8B-B14F-4D97-AF65-F5344CB8AC3E}">
        <p14:creationId xmlns:p14="http://schemas.microsoft.com/office/powerpoint/2010/main" val="414346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Type opwekkingstoestellen in detail bekeken</a:t>
            </a:r>
          </a:p>
          <a:p>
            <a:pPr marL="575655" lvl="1" indent="-287655"/>
            <a:r>
              <a:rPr lang="nl-BE" b="1" dirty="0">
                <a:latin typeface="Calibri"/>
                <a:cs typeface="Calibri"/>
              </a:rPr>
              <a:t>Elektrische weerstandsverwarming</a:t>
            </a:r>
          </a:p>
          <a:p>
            <a:pPr marL="575655" lvl="1" indent="-287655"/>
            <a:r>
              <a:rPr lang="en-US" dirty="0">
                <a:latin typeface="Calibri"/>
                <a:cs typeface="Calibri"/>
              </a:rPr>
              <a:t>Ketel</a:t>
            </a:r>
          </a:p>
          <a:p>
            <a:pPr marL="863655" lvl="2" indent="-287655"/>
            <a:r>
              <a:rPr lang="nl-BE" dirty="0">
                <a:latin typeface="Calibri"/>
                <a:cs typeface="Calibri"/>
              </a:rPr>
              <a:t>doorstroom of met voorraadvat</a:t>
            </a:r>
          </a:p>
          <a:p>
            <a:pPr marL="575655" lvl="1" indent="-287655"/>
            <a:r>
              <a:rPr lang="nl-BE" dirty="0">
                <a:latin typeface="Calibri"/>
                <a:cs typeface="Calibri"/>
              </a:rPr>
              <a:t>Warmtepompboiler</a:t>
            </a:r>
          </a:p>
          <a:p>
            <a:pPr marL="863655" lvl="2" indent="-287655"/>
            <a:r>
              <a:rPr lang="nl-BE" dirty="0">
                <a:latin typeface="Calibri"/>
                <a:cs typeface="Calibri"/>
              </a:rPr>
              <a:t>gas of elektriciteit</a:t>
            </a:r>
          </a:p>
          <a:p>
            <a:pPr marL="0" indent="0">
              <a:buNone/>
            </a:pPr>
            <a:endParaRPr lang="en-US" dirty="0"/>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SWW in detail bekeken (VIII.5)</a:t>
            </a:r>
          </a:p>
        </p:txBody>
      </p:sp>
    </p:spTree>
    <p:extLst>
      <p:ext uri="{BB962C8B-B14F-4D97-AF65-F5344CB8AC3E}">
        <p14:creationId xmlns:p14="http://schemas.microsoft.com/office/powerpoint/2010/main" val="20946547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0E67A71-631F-46B6-AB49-C090F16B7220}"/>
              </a:ext>
            </a:extLst>
          </p:cNvPr>
          <p:cNvSpPr/>
          <p:nvPr/>
        </p:nvSpPr>
        <p:spPr>
          <a:xfrm>
            <a:off x="323528" y="5877272"/>
            <a:ext cx="208823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BD0C28E9-D826-4644-BFB8-5DD999308C39}"/>
              </a:ext>
            </a:extLst>
          </p:cNvPr>
          <p:cNvSpPr>
            <a:spLocks noGrp="1"/>
          </p:cNvSpPr>
          <p:nvPr>
            <p:ph type="title"/>
          </p:nvPr>
        </p:nvSpPr>
        <p:spPr>
          <a:xfrm>
            <a:off x="539552" y="548680"/>
            <a:ext cx="8352928" cy="1080120"/>
          </a:xfrm>
        </p:spPr>
        <p:txBody>
          <a:bodyPr/>
          <a:lstStyle/>
          <a:p>
            <a:pPr algn="l"/>
            <a:r>
              <a:rPr lang="nl-BE">
                <a:solidFill>
                  <a:schemeClr val="tx2">
                    <a:lumMod val="50000"/>
                  </a:schemeClr>
                </a:solidFill>
              </a:rPr>
              <a:t>Installatie voor SWW in EPC</a:t>
            </a:r>
          </a:p>
        </p:txBody>
      </p:sp>
      <p:sp>
        <p:nvSpPr>
          <p:cNvPr id="10" name="Tijdelijke aanduiding voor inhoud 2">
            <a:extLst>
              <a:ext uri="{FF2B5EF4-FFF2-40B4-BE49-F238E27FC236}">
                <a16:creationId xmlns:a16="http://schemas.microsoft.com/office/drawing/2014/main" id="{D083E13D-4332-48BD-83A7-726E15C123C2}"/>
              </a:ext>
            </a:extLst>
          </p:cNvPr>
          <p:cNvSpPr>
            <a:spLocks noGrp="1"/>
          </p:cNvSpPr>
          <p:nvPr>
            <p:ph sz="half" idx="2"/>
          </p:nvPr>
        </p:nvSpPr>
        <p:spPr>
          <a:xfrm>
            <a:off x="539552" y="1628800"/>
            <a:ext cx="8352928" cy="4248472"/>
          </a:xfrm>
        </p:spPr>
        <p:txBody>
          <a:bodyPr lIns="91440" tIns="45720" rIns="91440" bIns="45720" anchor="t"/>
          <a:lstStyle/>
          <a:p>
            <a:r>
              <a:rPr lang="nl-NL" b="1" dirty="0">
                <a:latin typeface="+mn-lt"/>
              </a:rPr>
              <a:t>Impact op kengetal</a:t>
            </a:r>
            <a:r>
              <a:rPr lang="nl-NL" dirty="0">
                <a:latin typeface="+mn-lt"/>
              </a:rPr>
              <a:t>?</a:t>
            </a:r>
          </a:p>
          <a:p>
            <a:pPr lvl="1"/>
            <a:r>
              <a:rPr lang="nl-NL" dirty="0">
                <a:latin typeface="+mn-lt"/>
              </a:rPr>
              <a:t>Warmteverliezen door opwekking, distributie én opslag SWW</a:t>
            </a:r>
          </a:p>
          <a:p>
            <a:pPr lvl="1"/>
            <a:r>
              <a:rPr lang="nl-NL" dirty="0">
                <a:latin typeface="+mn-lt"/>
              </a:rPr>
              <a:t>Reductie van deze verliezen mogelijk door </a:t>
            </a:r>
          </a:p>
          <a:p>
            <a:pPr lvl="3"/>
            <a:r>
              <a:rPr lang="nl-NL" dirty="0">
                <a:latin typeface="+mn-lt"/>
              </a:rPr>
              <a:t>Efficiëntere opwekking </a:t>
            </a:r>
          </a:p>
          <a:p>
            <a:pPr lvl="3"/>
            <a:r>
              <a:rPr lang="nl-NL" dirty="0">
                <a:latin typeface="+mn-lt"/>
              </a:rPr>
              <a:t>Isolatie leidingen + voorraadvaten</a:t>
            </a:r>
          </a:p>
          <a:p>
            <a:pPr lvl="3"/>
            <a:r>
              <a:rPr lang="nl-NL" dirty="0"/>
              <a:t>Zonneboiler</a:t>
            </a:r>
          </a:p>
          <a:p>
            <a:pPr lvl="4"/>
            <a:r>
              <a:rPr lang="nl-NL" dirty="0"/>
              <a:t>zonneboiler </a:t>
            </a:r>
            <a:r>
              <a:rPr lang="nl-NL" b="1" u="sng" dirty="0"/>
              <a:t>enkel</a:t>
            </a:r>
            <a:r>
              <a:rPr lang="nl-NL" dirty="0"/>
              <a:t> voor keuken wordt niet verrekend</a:t>
            </a:r>
          </a:p>
          <a:p>
            <a:pPr lvl="3"/>
            <a:endParaRPr lang="nl-NL" dirty="0">
              <a:latin typeface="+mn-lt"/>
            </a:endParaRPr>
          </a:p>
          <a:p>
            <a:pPr marL="288000" lvl="1">
              <a:buSzPct val="90000"/>
              <a:buBlip>
                <a:blip r:embed="rId3"/>
              </a:buBlip>
            </a:pPr>
            <a:r>
              <a:rPr lang="nl-NL" b="1" dirty="0">
                <a:latin typeface="+mn-lt"/>
              </a:rPr>
              <a:t>Impact op certificaat</a:t>
            </a:r>
            <a:r>
              <a:rPr lang="nl-NL" dirty="0">
                <a:latin typeface="+mn-lt"/>
              </a:rPr>
              <a:t>?</a:t>
            </a:r>
          </a:p>
          <a:p>
            <a:pPr lvl="1"/>
            <a:r>
              <a:rPr lang="nl-NL" sz="2000">
                <a:latin typeface="+mn-lt"/>
              </a:rPr>
              <a:t>Formulering aandachtspunten </a:t>
            </a:r>
            <a:r>
              <a:rPr lang="nl-NL" sz="2000" dirty="0">
                <a:latin typeface="+mn-lt"/>
              </a:rPr>
              <a:t>m.b.t. sanitair warm water</a:t>
            </a:r>
          </a:p>
          <a:p>
            <a:pPr lvl="1"/>
            <a:r>
              <a:rPr lang="nl-NL" sz="2000" dirty="0">
                <a:latin typeface="+mn-lt"/>
              </a:rPr>
              <a:t>Bij woningen: geen berekening van prijsindicaties voor SWW-installatie</a:t>
            </a:r>
            <a:endParaRPr lang="nl-BE" sz="2000" dirty="0">
              <a:latin typeface="+mn-lt"/>
            </a:endParaRPr>
          </a:p>
          <a:p>
            <a:pPr marL="0" indent="0">
              <a:buNone/>
            </a:pPr>
            <a:endParaRPr lang="nl-BE" dirty="0">
              <a:solidFill>
                <a:schemeClr val="tx2">
                  <a:lumMod val="50000"/>
                </a:schemeClr>
              </a:solidFill>
              <a:latin typeface="+mn-lt"/>
            </a:endParaRPr>
          </a:p>
          <a:p>
            <a:pPr marL="0" indent="0">
              <a:buNone/>
            </a:pPr>
            <a:r>
              <a:rPr lang="nl-BE" sz="2000" dirty="0">
                <a:latin typeface="+mn-lt"/>
              </a:rPr>
              <a:t>Zie formulestructuur op </a:t>
            </a:r>
          </a:p>
          <a:p>
            <a:pPr marL="0" indent="0">
              <a:buNone/>
            </a:pPr>
            <a:r>
              <a:rPr lang="nl-BE" sz="2000" dirty="0">
                <a:latin typeface="+mn-lt"/>
                <a:hlinkClick r:id="rId4"/>
              </a:rPr>
              <a:t>https://www.vlaanderen.be/epc-pedia/documenten-voor-energiedeskundigen</a:t>
            </a:r>
            <a:r>
              <a:rPr lang="nl-BE" sz="2000" dirty="0">
                <a:latin typeface="+mn-lt"/>
              </a:rPr>
              <a:t> </a:t>
            </a:r>
            <a:endParaRPr lang="nl-BE" sz="2000" dirty="0">
              <a:latin typeface="+mn-lt"/>
              <a:cs typeface="Calibri"/>
            </a:endParaRPr>
          </a:p>
        </p:txBody>
      </p:sp>
      <p:pic>
        <p:nvPicPr>
          <p:cNvPr id="6" name="Afbeelding 5" descr="Afbeelding met teken, tekening&#10;&#10;Automatisch gegenereerde beschrijving">
            <a:extLst>
              <a:ext uri="{FF2B5EF4-FFF2-40B4-BE49-F238E27FC236}">
                <a16:creationId xmlns:a16="http://schemas.microsoft.com/office/drawing/2014/main" id="{8B942E77-6C25-43F3-9EC5-7097873A2D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59" y="142921"/>
            <a:ext cx="1080121" cy="1080121"/>
          </a:xfrm>
          <a:prstGeom prst="rect">
            <a:avLst/>
          </a:prstGeom>
        </p:spPr>
      </p:pic>
    </p:spTree>
    <p:extLst>
      <p:ext uri="{BB962C8B-B14F-4D97-AF65-F5344CB8AC3E}">
        <p14:creationId xmlns:p14="http://schemas.microsoft.com/office/powerpoint/2010/main" val="36382961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111</a:t>
            </a:fld>
            <a:endParaRPr lang="nl-BE" sz="1100">
              <a:solidFill>
                <a:srgbClr val="105269"/>
              </a:solidFill>
            </a:endParaRPr>
          </a:p>
        </p:txBody>
      </p:sp>
      <p:sp>
        <p:nvSpPr>
          <p:cNvPr id="5" name="titel"/>
          <p:cNvSpPr>
            <a:spLocks noGrp="1"/>
          </p:cNvSpPr>
          <p:nvPr>
            <p:ph type="ctrTitle"/>
          </p:nvPr>
        </p:nvSpPr>
        <p:spPr>
          <a:xfrm>
            <a:off x="827584" y="1916832"/>
            <a:ext cx="7056784" cy="3528392"/>
          </a:xfrm>
          <a:prstGeom prst="rect">
            <a:avLst/>
          </a:prstGeom>
        </p:spPr>
        <p:txBody>
          <a:bodyPr>
            <a:normAutofit/>
          </a:bodyPr>
          <a:lstStyle>
            <a:lvl1pPr>
              <a:lnSpc>
                <a:spcPts val="5400"/>
              </a:lnSpc>
              <a:defRPr sz="5400" baseline="0">
                <a:solidFill>
                  <a:srgbClr val="105269"/>
                </a:solidFill>
              </a:defRPr>
            </a:lvl1pPr>
          </a:lstStyle>
          <a:p>
            <a:pPr algn="ctr"/>
            <a:r>
              <a:rPr lang="nl-BE" sz="3700"/>
              <a:t>EINDE   </a:t>
            </a:r>
            <a:br>
              <a:rPr lang="nl-BE" sz="3700"/>
            </a:br>
            <a:r>
              <a:rPr lang="nl-BE" sz="3700"/>
              <a:t>DEEL  VIII</a:t>
            </a:r>
            <a:br>
              <a:rPr lang="nl-BE" sz="3700"/>
            </a:br>
            <a:r>
              <a:rPr lang="nl-BE" sz="3700"/>
              <a:t>Sanitair warm water</a:t>
            </a:r>
            <a:br>
              <a:rPr lang="nl-BE" sz="3700"/>
            </a:br>
            <a:endParaRPr lang="nl-BE" sz="3700"/>
          </a:p>
        </p:txBody>
      </p:sp>
    </p:spTree>
    <p:extLst>
      <p:ext uri="{BB962C8B-B14F-4D97-AF65-F5344CB8AC3E}">
        <p14:creationId xmlns:p14="http://schemas.microsoft.com/office/powerpoint/2010/main" val="94141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611560" y="1470266"/>
            <a:ext cx="8352928" cy="5327997"/>
          </a:xfrm>
        </p:spPr>
        <p:txBody>
          <a:bodyPr/>
          <a:lstStyle/>
          <a:p>
            <a:pPr marL="864000" lvl="3" indent="0">
              <a:buNone/>
            </a:pPr>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a:t>
            </a:fld>
            <a:endParaRPr lang="nl-BE" sz="1100">
              <a:solidFill>
                <a:srgbClr val="105269"/>
              </a:solidFill>
            </a:endParaRPr>
          </a:p>
        </p:txBody>
      </p:sp>
      <p:sp>
        <p:nvSpPr>
          <p:cNvPr id="17" name="Titel 3">
            <a:extLst>
              <a:ext uri="{FF2B5EF4-FFF2-40B4-BE49-F238E27FC236}">
                <a16:creationId xmlns:a16="http://schemas.microsoft.com/office/drawing/2014/main" id="{8AEEBA91-726C-4ED4-966C-D078F195A95F}"/>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Elektrische weerstandsverwarming (VIII.5.2.1)</a:t>
            </a:r>
          </a:p>
        </p:txBody>
      </p:sp>
      <p:pic>
        <p:nvPicPr>
          <p:cNvPr id="5" name="Afbeelding 4">
            <a:extLst>
              <a:ext uri="{FF2B5EF4-FFF2-40B4-BE49-F238E27FC236}">
                <a16:creationId xmlns:a16="http://schemas.microsoft.com/office/drawing/2014/main" id="{86E1AF9E-DBAA-4A05-8509-45963846428E}"/>
              </a:ext>
            </a:extLst>
          </p:cNvPr>
          <p:cNvPicPr>
            <a:picLocks noChangeAspect="1"/>
          </p:cNvPicPr>
          <p:nvPr/>
        </p:nvPicPr>
        <p:blipFill rotWithShape="1">
          <a:blip r:embed="rId3"/>
          <a:srcRect l="10469" t="25020" r="9966" b="19350"/>
          <a:stretch/>
        </p:blipFill>
        <p:spPr>
          <a:xfrm>
            <a:off x="557668" y="1754388"/>
            <a:ext cx="8208912" cy="3228469"/>
          </a:xfrm>
          <a:prstGeom prst="rect">
            <a:avLst/>
          </a:prstGeom>
        </p:spPr>
      </p:pic>
      <p:sp>
        <p:nvSpPr>
          <p:cNvPr id="6" name="Rechthoek 5">
            <a:extLst>
              <a:ext uri="{FF2B5EF4-FFF2-40B4-BE49-F238E27FC236}">
                <a16:creationId xmlns:a16="http://schemas.microsoft.com/office/drawing/2014/main" id="{3420FD36-8745-4A96-B208-F029BE381752}"/>
              </a:ext>
            </a:extLst>
          </p:cNvPr>
          <p:cNvSpPr/>
          <p:nvPr/>
        </p:nvSpPr>
        <p:spPr>
          <a:xfrm>
            <a:off x="1691680" y="2708920"/>
            <a:ext cx="5544616" cy="6480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10303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Werkingsprincipe</a:t>
            </a:r>
          </a:p>
          <a:p>
            <a:pPr lvl="1"/>
            <a:r>
              <a:rPr lang="nl-BE" dirty="0"/>
              <a:t>Warmteopwekking via </a:t>
            </a:r>
            <a:r>
              <a:rPr lang="nl-BE" b="1" dirty="0">
                <a:solidFill>
                  <a:srgbClr val="FF0000"/>
                </a:solidFill>
              </a:rPr>
              <a:t>elektrische weerstand</a:t>
            </a:r>
          </a:p>
          <a:p>
            <a:r>
              <a:rPr lang="nl-BE" dirty="0"/>
              <a:t>Hoe herkennen?</a:t>
            </a:r>
          </a:p>
          <a:p>
            <a:pPr lvl="1"/>
            <a:r>
              <a:rPr lang="nl-BE" dirty="0"/>
              <a:t>Elektrische warmtewisselaar in voorraadvat</a:t>
            </a:r>
          </a:p>
          <a:p>
            <a:pPr lvl="1"/>
            <a:r>
              <a:rPr lang="nl-BE" dirty="0"/>
              <a:t>Eigen elektrische voeding</a:t>
            </a:r>
          </a:p>
          <a:p>
            <a:pPr lvl="3"/>
            <a:endParaRPr lang="nl-BE" dirty="0"/>
          </a:p>
          <a:p>
            <a:pPr marL="288000" lvl="1" indent="0">
              <a:buNone/>
            </a:pPr>
            <a:r>
              <a:rPr lang="nl-BE" dirty="0"/>
              <a:t>	</a:t>
            </a:r>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a:t>
            </a:fld>
            <a:endParaRPr lang="nl-BE" sz="1100">
              <a:solidFill>
                <a:srgbClr val="105269"/>
              </a:solidFill>
            </a:endParaRPr>
          </a:p>
        </p:txBody>
      </p:sp>
      <p:pic>
        <p:nvPicPr>
          <p:cNvPr id="11" name="Afbeelding 10" descr="Afbeelding met binnen, zitten, zwart, wit&#10;&#10;Automatisch gegenereerde beschrijving">
            <a:extLst>
              <a:ext uri="{FF2B5EF4-FFF2-40B4-BE49-F238E27FC236}">
                <a16:creationId xmlns:a16="http://schemas.microsoft.com/office/drawing/2014/main" id="{4DF22315-9382-4713-820E-6E89BDD611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55" r="8806"/>
          <a:stretch/>
        </p:blipFill>
        <p:spPr>
          <a:xfrm rot="5400000">
            <a:off x="317041" y="3492713"/>
            <a:ext cx="3271879" cy="3144454"/>
          </a:xfrm>
          <a:prstGeom prst="rect">
            <a:avLst/>
          </a:prstGeom>
        </p:spPr>
      </p:pic>
      <p:pic>
        <p:nvPicPr>
          <p:cNvPr id="13" name="Afbeelding 12" descr="Afbeelding met zitten, tafel, wit, kop&#10;&#10;Automatisch gegenereerde beschrijving">
            <a:extLst>
              <a:ext uri="{FF2B5EF4-FFF2-40B4-BE49-F238E27FC236}">
                <a16:creationId xmlns:a16="http://schemas.microsoft.com/office/drawing/2014/main" id="{CE52988D-FDCB-4494-BBAC-40528F613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00" t="28289" r="46472" b="21747"/>
          <a:stretch/>
        </p:blipFill>
        <p:spPr>
          <a:xfrm rot="5400000">
            <a:off x="5064055" y="2109866"/>
            <a:ext cx="2203404" cy="4877382"/>
          </a:xfrm>
          <a:prstGeom prst="rect">
            <a:avLst/>
          </a:prstGeom>
        </p:spPr>
      </p:pic>
      <p:sp>
        <p:nvSpPr>
          <p:cNvPr id="18" name="Tekstvak 17">
            <a:extLst>
              <a:ext uri="{FF2B5EF4-FFF2-40B4-BE49-F238E27FC236}">
                <a16:creationId xmlns:a16="http://schemas.microsoft.com/office/drawing/2014/main" id="{03B1C2FF-CDAE-4B03-8E4F-4675B9DBBED5}"/>
              </a:ext>
            </a:extLst>
          </p:cNvPr>
          <p:cNvSpPr txBox="1"/>
          <p:nvPr/>
        </p:nvSpPr>
        <p:spPr>
          <a:xfrm>
            <a:off x="539552" y="3476037"/>
            <a:ext cx="4338651" cy="369332"/>
          </a:xfrm>
          <a:prstGeom prst="rect">
            <a:avLst/>
          </a:prstGeom>
          <a:noFill/>
        </p:spPr>
        <p:txBody>
          <a:bodyPr wrap="square" rtlCol="0">
            <a:spAutoFit/>
          </a:bodyPr>
          <a:lstStyle/>
          <a:p>
            <a:r>
              <a:rPr lang="nl-BE" b="1">
                <a:solidFill>
                  <a:schemeClr val="bg1"/>
                </a:solidFill>
              </a:rPr>
              <a:t>Keukenboiler</a:t>
            </a:r>
          </a:p>
        </p:txBody>
      </p:sp>
      <p:sp>
        <p:nvSpPr>
          <p:cNvPr id="19" name="Tekstvak 18">
            <a:extLst>
              <a:ext uri="{FF2B5EF4-FFF2-40B4-BE49-F238E27FC236}">
                <a16:creationId xmlns:a16="http://schemas.microsoft.com/office/drawing/2014/main" id="{D02E5911-332D-4B3E-BA2E-A66D7640D49B}"/>
              </a:ext>
            </a:extLst>
          </p:cNvPr>
          <p:cNvSpPr txBox="1"/>
          <p:nvPr/>
        </p:nvSpPr>
        <p:spPr>
          <a:xfrm>
            <a:off x="3631045" y="5692606"/>
            <a:ext cx="4973403" cy="646331"/>
          </a:xfrm>
          <a:prstGeom prst="rect">
            <a:avLst/>
          </a:prstGeom>
          <a:noFill/>
        </p:spPr>
        <p:txBody>
          <a:bodyPr wrap="square" rtlCol="0">
            <a:spAutoFit/>
          </a:bodyPr>
          <a:lstStyle/>
          <a:p>
            <a:r>
              <a:rPr lang="nl-BE" dirty="0"/>
              <a:t>Kenplaat toont aan dat vat elektrisch gevoed is. </a:t>
            </a:r>
          </a:p>
          <a:p>
            <a:r>
              <a:rPr lang="nl-BE" dirty="0"/>
              <a:t>Tip: toont ook het volume van het vat</a:t>
            </a:r>
          </a:p>
        </p:txBody>
      </p:sp>
      <p:sp>
        <p:nvSpPr>
          <p:cNvPr id="2" name="Ovaal 1">
            <a:extLst>
              <a:ext uri="{FF2B5EF4-FFF2-40B4-BE49-F238E27FC236}">
                <a16:creationId xmlns:a16="http://schemas.microsoft.com/office/drawing/2014/main" id="{24FACE56-8A0C-4DDA-B119-E5D49CC6162E}"/>
              </a:ext>
            </a:extLst>
          </p:cNvPr>
          <p:cNvSpPr/>
          <p:nvPr/>
        </p:nvSpPr>
        <p:spPr>
          <a:xfrm>
            <a:off x="6010183" y="4776186"/>
            <a:ext cx="2032986" cy="6480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3">
            <a:extLst>
              <a:ext uri="{FF2B5EF4-FFF2-40B4-BE49-F238E27FC236}">
                <a16:creationId xmlns:a16="http://schemas.microsoft.com/office/drawing/2014/main" id="{9F9232B5-A14B-44A1-9B3F-7725AABE4FE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Elektrische weerstandsverwarming (VIII.5.2.1)</a:t>
            </a:r>
          </a:p>
        </p:txBody>
      </p:sp>
    </p:spTree>
    <p:extLst>
      <p:ext uri="{BB962C8B-B14F-4D97-AF65-F5344CB8AC3E}">
        <p14:creationId xmlns:p14="http://schemas.microsoft.com/office/powerpoint/2010/main" val="261930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3">
            <a:extLst>
              <a:ext uri="{FF2B5EF4-FFF2-40B4-BE49-F238E27FC236}">
                <a16:creationId xmlns:a16="http://schemas.microsoft.com/office/drawing/2014/main" id="{8AEEBA91-726C-4ED4-966C-D078F195A95F}"/>
              </a:ext>
            </a:extLst>
          </p:cNvPr>
          <p:cNvSpPr txBox="1">
            <a:spLocks/>
          </p:cNvSpPr>
          <p:nvPr/>
        </p:nvSpPr>
        <p:spPr>
          <a:xfrm>
            <a:off x="576064" y="548680"/>
            <a:ext cx="8207344"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Elektrische weerstandsverwarming</a:t>
            </a:r>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a:t>Hoe herkennen?</a:t>
            </a:r>
          </a:p>
          <a:p>
            <a:pPr lvl="1"/>
            <a:r>
              <a:rPr lang="nl-BE"/>
              <a:t>Elektrische warmtewisselaar in voorraadvat</a:t>
            </a:r>
          </a:p>
          <a:p>
            <a:pPr lvl="1"/>
            <a:r>
              <a:rPr lang="nl-BE"/>
              <a:t>Eigen elektrische voeding</a:t>
            </a:r>
          </a:p>
          <a:p>
            <a:pPr lvl="3"/>
            <a:endParaRPr lang="nl-BE"/>
          </a:p>
          <a:p>
            <a:pPr marL="288000" lvl="1" indent="0">
              <a:buNone/>
            </a:pPr>
            <a:r>
              <a:rPr lang="nl-BE"/>
              <a:t>	</a:t>
            </a:r>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a:t>
            </a:fld>
            <a:endParaRPr lang="nl-BE" sz="1100">
              <a:solidFill>
                <a:srgbClr val="105269"/>
              </a:solidFill>
            </a:endParaRPr>
          </a:p>
        </p:txBody>
      </p:sp>
      <p:pic>
        <p:nvPicPr>
          <p:cNvPr id="9" name="Afbeelding 8" descr="Afbeelding met binnen, object, keukenapparaat, gootsteen&#10;&#10;Automatisch gegenereerde beschrijving">
            <a:extLst>
              <a:ext uri="{FF2B5EF4-FFF2-40B4-BE49-F238E27FC236}">
                <a16:creationId xmlns:a16="http://schemas.microsoft.com/office/drawing/2014/main" id="{DE3A1E07-19B0-425D-B22C-730FF5580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5045" y="2828536"/>
            <a:ext cx="3892940" cy="3892940"/>
          </a:xfrm>
          <a:prstGeom prst="rect">
            <a:avLst/>
          </a:prstGeom>
        </p:spPr>
      </p:pic>
      <p:pic>
        <p:nvPicPr>
          <p:cNvPr id="12" name="Afbeelding 11" descr="Afbeelding met binnen, object, zitten, wit&#10;&#10;Automatisch gegenereerde beschrijving">
            <a:extLst>
              <a:ext uri="{FF2B5EF4-FFF2-40B4-BE49-F238E27FC236}">
                <a16:creationId xmlns:a16="http://schemas.microsoft.com/office/drawing/2014/main" id="{F9053014-BCE1-4456-B379-083777D003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6" r="14768"/>
          <a:stretch/>
        </p:blipFill>
        <p:spPr>
          <a:xfrm rot="5400000">
            <a:off x="4444317" y="3065400"/>
            <a:ext cx="3927772" cy="3384376"/>
          </a:xfrm>
          <a:prstGeom prst="rect">
            <a:avLst/>
          </a:prstGeom>
        </p:spPr>
      </p:pic>
      <p:sp>
        <p:nvSpPr>
          <p:cNvPr id="15" name="Rechthoek 14">
            <a:extLst>
              <a:ext uri="{FF2B5EF4-FFF2-40B4-BE49-F238E27FC236}">
                <a16:creationId xmlns:a16="http://schemas.microsoft.com/office/drawing/2014/main" id="{37AEB0D2-8D37-4A62-86B3-F48F6C0CBD7C}"/>
              </a:ext>
            </a:extLst>
          </p:cNvPr>
          <p:cNvSpPr/>
          <p:nvPr/>
        </p:nvSpPr>
        <p:spPr>
          <a:xfrm>
            <a:off x="467544" y="3573016"/>
            <a:ext cx="803669" cy="1099165"/>
          </a:xfrm>
          <a:prstGeom prst="rect">
            <a:avLst/>
          </a:prstGeom>
          <a:solidFill>
            <a:srgbClr val="FF0000">
              <a:alpha val="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18B9D32F-240F-4494-B33D-E18DC7389DB9}"/>
              </a:ext>
            </a:extLst>
          </p:cNvPr>
          <p:cNvSpPr/>
          <p:nvPr/>
        </p:nvSpPr>
        <p:spPr>
          <a:xfrm>
            <a:off x="5292080" y="4239649"/>
            <a:ext cx="1370651" cy="1070711"/>
          </a:xfrm>
          <a:prstGeom prst="rect">
            <a:avLst/>
          </a:prstGeom>
          <a:solidFill>
            <a:srgbClr val="FF0000">
              <a:alpha val="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5304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dirty="0">
                <a:latin typeface="Calibri"/>
                <a:cs typeface="Calibri"/>
              </a:rPr>
              <a:t>Type opwekkingstoestellen in detail bekeken</a:t>
            </a:r>
          </a:p>
          <a:p>
            <a:pPr marL="575655" lvl="1" indent="-287655"/>
            <a:r>
              <a:rPr lang="nl-BE" dirty="0">
                <a:latin typeface="Calibri"/>
                <a:cs typeface="Calibri"/>
              </a:rPr>
              <a:t>Elektrische weerstandsverwarming</a:t>
            </a:r>
          </a:p>
          <a:p>
            <a:pPr marL="575655" lvl="1" indent="-287655"/>
            <a:r>
              <a:rPr lang="nl-BE" b="1" dirty="0">
                <a:latin typeface="Calibri"/>
                <a:cs typeface="Calibri"/>
              </a:rPr>
              <a:t>Ketel</a:t>
            </a:r>
          </a:p>
          <a:p>
            <a:pPr marL="863655" lvl="2" indent="-287655"/>
            <a:r>
              <a:rPr lang="nl-BE" b="1" dirty="0">
                <a:latin typeface="Calibri"/>
                <a:cs typeface="Calibri"/>
              </a:rPr>
              <a:t>= verbrandingstoestel</a:t>
            </a:r>
          </a:p>
          <a:p>
            <a:pPr marL="863655" lvl="2" indent="-287655"/>
            <a:r>
              <a:rPr lang="nl-BE" dirty="0">
                <a:latin typeface="Calibri"/>
                <a:cs typeface="Calibri"/>
              </a:rPr>
              <a:t>doorstroom of met voorraadvat</a:t>
            </a:r>
          </a:p>
          <a:p>
            <a:pPr marL="575655" lvl="1" indent="-287655"/>
            <a:r>
              <a:rPr lang="nl-BE" dirty="0">
                <a:latin typeface="Calibri"/>
                <a:cs typeface="Calibri"/>
              </a:rPr>
              <a:t>Warmtepompboiler</a:t>
            </a:r>
          </a:p>
          <a:p>
            <a:pPr marL="863655" lvl="2" indent="-287655"/>
            <a:r>
              <a:rPr lang="en-US" dirty="0">
                <a:latin typeface="Calibri"/>
                <a:cs typeface="Calibri"/>
              </a:rPr>
              <a:t>gas of </a:t>
            </a:r>
            <a:r>
              <a:rPr lang="nl-BE" dirty="0">
                <a:latin typeface="Calibri"/>
                <a:cs typeface="Calibri"/>
              </a:rPr>
              <a:t>elektriciteit</a:t>
            </a:r>
          </a:p>
          <a:p>
            <a:pPr marL="0" indent="0">
              <a:buNone/>
            </a:pPr>
            <a:endParaRPr lang="en-US" dirty="0"/>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Opwekking SWW in detail bekeken (VIII.5)</a:t>
            </a:r>
          </a:p>
        </p:txBody>
      </p:sp>
    </p:spTree>
    <p:extLst>
      <p:ext uri="{BB962C8B-B14F-4D97-AF65-F5344CB8AC3E}">
        <p14:creationId xmlns:p14="http://schemas.microsoft.com/office/powerpoint/2010/main" val="305887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a:t>
            </a:fld>
            <a:endParaRPr lang="nl-BE" sz="1100">
              <a:solidFill>
                <a:srgbClr val="105269"/>
              </a:solidFill>
            </a:endParaRPr>
          </a:p>
        </p:txBody>
      </p:sp>
      <p:sp>
        <p:nvSpPr>
          <p:cNvPr id="5" name="Titel 3">
            <a:extLst>
              <a:ext uri="{FF2B5EF4-FFF2-40B4-BE49-F238E27FC236}">
                <a16:creationId xmlns:a16="http://schemas.microsoft.com/office/drawing/2014/main" id="{A93C0C1F-5347-4F54-9FCD-E1AD7C4CEB2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Ketels (VIII.5.2.2) </a:t>
            </a:r>
          </a:p>
        </p:txBody>
      </p:sp>
      <p:pic>
        <p:nvPicPr>
          <p:cNvPr id="8" name="Afbeelding 7">
            <a:extLst>
              <a:ext uri="{FF2B5EF4-FFF2-40B4-BE49-F238E27FC236}">
                <a16:creationId xmlns:a16="http://schemas.microsoft.com/office/drawing/2014/main" id="{B62ADE7F-DA28-4340-82B9-EFA3E0AA76D1}"/>
              </a:ext>
            </a:extLst>
          </p:cNvPr>
          <p:cNvPicPr>
            <a:picLocks noChangeAspect="1"/>
          </p:cNvPicPr>
          <p:nvPr/>
        </p:nvPicPr>
        <p:blipFill rotWithShape="1">
          <a:blip r:embed="rId3"/>
          <a:srcRect l="19288" t="20601" r="17712" b="36000"/>
          <a:stretch/>
        </p:blipFill>
        <p:spPr>
          <a:xfrm>
            <a:off x="519110" y="1781315"/>
            <a:ext cx="8548047" cy="3312368"/>
          </a:xfrm>
          <a:prstGeom prst="rect">
            <a:avLst/>
          </a:prstGeom>
        </p:spPr>
      </p:pic>
      <p:sp>
        <p:nvSpPr>
          <p:cNvPr id="10" name="Rechthoek 9">
            <a:extLst>
              <a:ext uri="{FF2B5EF4-FFF2-40B4-BE49-F238E27FC236}">
                <a16:creationId xmlns:a16="http://schemas.microsoft.com/office/drawing/2014/main" id="{33129599-CEA2-412E-81F0-06CEC66DD04B}"/>
              </a:ext>
            </a:extLst>
          </p:cNvPr>
          <p:cNvSpPr/>
          <p:nvPr/>
        </p:nvSpPr>
        <p:spPr>
          <a:xfrm>
            <a:off x="1691680" y="3231472"/>
            <a:ext cx="5544616" cy="2286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76115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ACB14BBB-89EE-45AB-BB24-43768048EF0E}"/>
              </a:ext>
            </a:extLst>
          </p:cNvPr>
          <p:cNvSpPr txBox="1">
            <a:spLocks/>
          </p:cNvSpPr>
          <p:nvPr/>
        </p:nvSpPr>
        <p:spPr>
          <a:xfrm>
            <a:off x="576064" y="1628800"/>
            <a:ext cx="8352928" cy="5327997"/>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Werkingsprincipe</a:t>
            </a:r>
          </a:p>
          <a:p>
            <a:pPr lvl="1"/>
            <a:r>
              <a:rPr lang="nl-BE" dirty="0"/>
              <a:t>Warmteopwekking via </a:t>
            </a:r>
            <a:r>
              <a:rPr lang="nl-BE" b="1" dirty="0"/>
              <a:t>verbranding</a:t>
            </a:r>
          </a:p>
          <a:p>
            <a:pPr lvl="1"/>
            <a:r>
              <a:rPr lang="nl-BE" dirty="0"/>
              <a:t>Doorstroom of met voorraadvat</a:t>
            </a:r>
          </a:p>
          <a:p>
            <a:pPr lvl="2"/>
            <a:r>
              <a:rPr lang="nl-BE" dirty="0"/>
              <a:t>voorraadvat apart of geïntegreerd in ketel</a:t>
            </a:r>
          </a:p>
          <a:p>
            <a:r>
              <a:rPr lang="nl-BE" b="1" dirty="0"/>
              <a:t>Goed om weten</a:t>
            </a:r>
            <a:r>
              <a:rPr lang="nl-BE" dirty="0"/>
              <a:t>:</a:t>
            </a:r>
          </a:p>
          <a:p>
            <a:pPr lvl="1"/>
            <a:r>
              <a:rPr lang="nl-BE" dirty="0"/>
              <a:t>Ketels op stookolie </a:t>
            </a:r>
            <a:r>
              <a:rPr lang="nl-NL" dirty="0"/>
              <a:t>enkel voor aanmaak van SWW (= los van CV)</a:t>
            </a:r>
          </a:p>
          <a:p>
            <a:pPr lvl="2"/>
            <a:r>
              <a:rPr lang="nl-NL" dirty="0"/>
              <a:t>worden zelden gebruikt </a:t>
            </a:r>
          </a:p>
          <a:p>
            <a:pPr lvl="2"/>
            <a:r>
              <a:rPr lang="nl-NL" dirty="0"/>
              <a:t>zijn meestal vloermodellen</a:t>
            </a:r>
          </a:p>
          <a:p>
            <a:pPr lvl="2"/>
            <a:r>
              <a:rPr lang="nl-NL" dirty="0"/>
              <a:t>uitzicht is vergelijkbaar met een stookolieketel voor RV maar </a:t>
            </a:r>
            <a:r>
              <a:rPr lang="nl-NL" b="1" dirty="0"/>
              <a:t>zonder </a:t>
            </a:r>
            <a:r>
              <a:rPr lang="nl-NL" dirty="0"/>
              <a:t>aansluitingen</a:t>
            </a:r>
            <a:endParaRPr lang="nl-BE" dirty="0"/>
          </a:p>
          <a:p>
            <a:pPr lvl="1"/>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a:t>
            </a:fld>
            <a:endParaRPr lang="nl-BE" sz="1100">
              <a:solidFill>
                <a:srgbClr val="105269"/>
              </a:solidFill>
            </a:endParaRPr>
          </a:p>
        </p:txBody>
      </p:sp>
      <p:sp>
        <p:nvSpPr>
          <p:cNvPr id="5" name="Titel 3">
            <a:extLst>
              <a:ext uri="{FF2B5EF4-FFF2-40B4-BE49-F238E27FC236}">
                <a16:creationId xmlns:a16="http://schemas.microsoft.com/office/drawing/2014/main" id="{A93C0C1F-5347-4F54-9FCD-E1AD7C4CEB2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Ketels (VIII.5.2.2) </a:t>
            </a:r>
          </a:p>
        </p:txBody>
      </p:sp>
      <p:pic>
        <p:nvPicPr>
          <p:cNvPr id="12" name="Afbeelding 11" descr="Afbeelding met binnen, klein, venster, kamer&#10;&#10;Automatisch gegenereerde beschrijving">
            <a:extLst>
              <a:ext uri="{FF2B5EF4-FFF2-40B4-BE49-F238E27FC236}">
                <a16:creationId xmlns:a16="http://schemas.microsoft.com/office/drawing/2014/main" id="{23ABED63-070A-4CEA-8000-C3CD67AE8D1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32000"/>
                    </a14:imgEffect>
                  </a14:imgLayer>
                </a14:imgProps>
              </a:ext>
              <a:ext uri="{28A0092B-C50C-407E-A947-70E740481C1C}">
                <a14:useLocalDpi xmlns:a14="http://schemas.microsoft.com/office/drawing/2010/main" val="0"/>
              </a:ext>
            </a:extLst>
          </a:blip>
          <a:srcRect t="12059" b="8701"/>
          <a:stretch/>
        </p:blipFill>
        <p:spPr>
          <a:xfrm>
            <a:off x="3865386" y="4612036"/>
            <a:ext cx="2025804" cy="2140347"/>
          </a:xfrm>
          <a:prstGeom prst="rect">
            <a:avLst/>
          </a:prstGeom>
        </p:spPr>
      </p:pic>
      <p:sp>
        <p:nvSpPr>
          <p:cNvPr id="13" name="Ovaal 12">
            <a:extLst>
              <a:ext uri="{FF2B5EF4-FFF2-40B4-BE49-F238E27FC236}">
                <a16:creationId xmlns:a16="http://schemas.microsoft.com/office/drawing/2014/main" id="{7A456362-0B20-4E9A-B2B6-5105F2C8C8F1}"/>
              </a:ext>
            </a:extLst>
          </p:cNvPr>
          <p:cNvSpPr/>
          <p:nvPr/>
        </p:nvSpPr>
        <p:spPr>
          <a:xfrm>
            <a:off x="5213699" y="5758310"/>
            <a:ext cx="565501" cy="7711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kstvak 15">
            <a:extLst>
              <a:ext uri="{FF2B5EF4-FFF2-40B4-BE49-F238E27FC236}">
                <a16:creationId xmlns:a16="http://schemas.microsoft.com/office/drawing/2014/main" id="{DD023DFE-4CE4-45FD-B6C9-256BE6B0AC20}"/>
              </a:ext>
            </a:extLst>
          </p:cNvPr>
          <p:cNvSpPr txBox="1"/>
          <p:nvPr/>
        </p:nvSpPr>
        <p:spPr>
          <a:xfrm>
            <a:off x="5910726" y="5220544"/>
            <a:ext cx="2676746" cy="923330"/>
          </a:xfrm>
          <a:prstGeom prst="rect">
            <a:avLst/>
          </a:prstGeom>
          <a:noFill/>
        </p:spPr>
        <p:txBody>
          <a:bodyPr wrap="square" rtlCol="0">
            <a:spAutoFit/>
          </a:bodyPr>
          <a:lstStyle/>
          <a:p>
            <a:r>
              <a:rPr lang="nl-BE"/>
              <a:t>Ketel op ‘mazout’ </a:t>
            </a:r>
            <a:r>
              <a:rPr lang="nl-BE" b="1"/>
              <a:t>met</a:t>
            </a:r>
            <a:r>
              <a:rPr lang="nl-BE"/>
              <a:t> achteraan aansluitingen voor SWW én RV</a:t>
            </a:r>
          </a:p>
        </p:txBody>
      </p:sp>
    </p:spTree>
    <p:extLst>
      <p:ext uri="{BB962C8B-B14F-4D97-AF65-F5344CB8AC3E}">
        <p14:creationId xmlns:p14="http://schemas.microsoft.com/office/powerpoint/2010/main" val="2970632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2771D9E-E79C-4542-B36C-98E6ED7FD580}"/>
              </a:ext>
            </a:extLst>
          </p:cNvPr>
          <p:cNvPicPr>
            <a:picLocks noChangeAspect="1"/>
          </p:cNvPicPr>
          <p:nvPr/>
        </p:nvPicPr>
        <p:blipFill rotWithShape="1">
          <a:blip r:embed="rId3"/>
          <a:srcRect l="51165"/>
          <a:stretch/>
        </p:blipFill>
        <p:spPr>
          <a:xfrm>
            <a:off x="3993214" y="764704"/>
            <a:ext cx="2523002" cy="5843158"/>
          </a:xfrm>
          <a:prstGeom prst="rect">
            <a:avLst/>
          </a:prstGeom>
        </p:spPr>
      </p:pic>
      <p:sp>
        <p:nvSpPr>
          <p:cNvPr id="2" name="Tekstvak 1">
            <a:extLst>
              <a:ext uri="{FF2B5EF4-FFF2-40B4-BE49-F238E27FC236}">
                <a16:creationId xmlns:a16="http://schemas.microsoft.com/office/drawing/2014/main" id="{0F866B5C-C5DE-474A-8A24-D9B63D0B6489}"/>
              </a:ext>
            </a:extLst>
          </p:cNvPr>
          <p:cNvSpPr txBox="1"/>
          <p:nvPr/>
        </p:nvSpPr>
        <p:spPr>
          <a:xfrm>
            <a:off x="3630967" y="6068773"/>
            <a:ext cx="4936969" cy="369332"/>
          </a:xfrm>
          <a:prstGeom prst="rect">
            <a:avLst/>
          </a:prstGeom>
          <a:noFill/>
        </p:spPr>
        <p:txBody>
          <a:bodyPr wrap="square" rtlCol="0">
            <a:spAutoFit/>
          </a:bodyPr>
          <a:lstStyle/>
          <a:p>
            <a:pPr algn="ctr"/>
            <a:r>
              <a:rPr lang="nl-BE" dirty="0"/>
              <a:t>Ketel op gas – hier voorraadvat en ketel 1 geheel</a:t>
            </a:r>
          </a:p>
        </p:txBody>
      </p:sp>
      <p:sp>
        <p:nvSpPr>
          <p:cNvPr id="7" name="Tijdelijke aanduiding voor inhoud 2">
            <a:extLst>
              <a:ext uri="{FF2B5EF4-FFF2-40B4-BE49-F238E27FC236}">
                <a16:creationId xmlns:a16="http://schemas.microsoft.com/office/drawing/2014/main" id="{ACB14BBB-89EE-45AB-BB24-43768048EF0E}"/>
              </a:ext>
            </a:extLst>
          </p:cNvPr>
          <p:cNvSpPr txBox="1">
            <a:spLocks/>
          </p:cNvSpPr>
          <p:nvPr/>
        </p:nvSpPr>
        <p:spPr>
          <a:xfrm>
            <a:off x="576064" y="1628800"/>
            <a:ext cx="8352928" cy="5327997"/>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herkennen?</a:t>
            </a:r>
          </a:p>
          <a:p>
            <a:pPr lvl="1"/>
            <a:r>
              <a:rPr lang="nl-BE"/>
              <a:t>Rookgasafvoer</a:t>
            </a:r>
          </a:p>
          <a:p>
            <a:pPr lvl="2"/>
            <a:r>
              <a:rPr lang="nl-BE"/>
              <a:t>Direct verbonden aan </a:t>
            </a:r>
          </a:p>
          <a:p>
            <a:pPr marL="576000" lvl="2" indent="0">
              <a:buNone/>
            </a:pPr>
            <a:r>
              <a:rPr lang="nl-BE"/>
              <a:t>      voorraadvat</a:t>
            </a:r>
          </a:p>
          <a:p>
            <a:pPr lvl="1"/>
            <a:r>
              <a:rPr lang="nl-BE"/>
              <a:t>Geïntegreerde brander</a:t>
            </a:r>
          </a:p>
          <a:p>
            <a:pPr lvl="1"/>
            <a:r>
              <a:rPr lang="nl-BE"/>
              <a:t>Soms trekonderbreker</a:t>
            </a:r>
          </a:p>
          <a:p>
            <a:pPr lvl="2"/>
            <a:r>
              <a:rPr lang="nl-BE"/>
              <a:t>Bovenaan</a:t>
            </a:r>
          </a:p>
          <a:p>
            <a:pPr marL="288000" lvl="1" indent="0">
              <a:buFontTx/>
              <a:buNone/>
            </a:pPr>
            <a:r>
              <a:rPr lang="nl-BE"/>
              <a:t>	</a:t>
            </a:r>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a:t>
            </a:fld>
            <a:endParaRPr lang="nl-BE" sz="1100">
              <a:solidFill>
                <a:srgbClr val="105269"/>
              </a:solidFill>
            </a:endParaRPr>
          </a:p>
        </p:txBody>
      </p:sp>
      <p:cxnSp>
        <p:nvCxnSpPr>
          <p:cNvPr id="6" name="Rechte verbindingslijn met pijl 5">
            <a:extLst>
              <a:ext uri="{FF2B5EF4-FFF2-40B4-BE49-F238E27FC236}">
                <a16:creationId xmlns:a16="http://schemas.microsoft.com/office/drawing/2014/main" id="{2CF23F18-60E7-4F13-9AD4-368EABDD800F}"/>
              </a:ext>
            </a:extLst>
          </p:cNvPr>
          <p:cNvCxnSpPr>
            <a:cxnSpLocks/>
          </p:cNvCxnSpPr>
          <p:nvPr/>
        </p:nvCxnSpPr>
        <p:spPr>
          <a:xfrm>
            <a:off x="3880608" y="3212976"/>
            <a:ext cx="989917" cy="1829854"/>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B6C12D5F-1DF1-44CF-9E1C-8574DDFDE34F}"/>
              </a:ext>
            </a:extLst>
          </p:cNvPr>
          <p:cNvCxnSpPr>
            <a:cxnSpLocks/>
          </p:cNvCxnSpPr>
          <p:nvPr/>
        </p:nvCxnSpPr>
        <p:spPr>
          <a:xfrm flipV="1">
            <a:off x="3030896" y="2074455"/>
            <a:ext cx="1699425" cy="69506"/>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FBEFA70A-A534-46B7-875C-FB6D33DD5EB0}"/>
              </a:ext>
            </a:extLst>
          </p:cNvPr>
          <p:cNvPicPr>
            <a:picLocks noChangeAspect="1"/>
          </p:cNvPicPr>
          <p:nvPr/>
        </p:nvPicPr>
        <p:blipFill rotWithShape="1">
          <a:blip r:embed="rId3"/>
          <a:srcRect l="6256" r="55355"/>
          <a:stretch/>
        </p:blipFill>
        <p:spPr>
          <a:xfrm>
            <a:off x="6113105" y="1284130"/>
            <a:ext cx="1573307" cy="4635283"/>
          </a:xfrm>
          <a:prstGeom prst="rect">
            <a:avLst/>
          </a:prstGeom>
        </p:spPr>
      </p:pic>
      <p:sp>
        <p:nvSpPr>
          <p:cNvPr id="13" name="Titel 3">
            <a:extLst>
              <a:ext uri="{FF2B5EF4-FFF2-40B4-BE49-F238E27FC236}">
                <a16:creationId xmlns:a16="http://schemas.microsoft.com/office/drawing/2014/main" id="{7907D96D-98A9-4215-8BDC-DACC4264E9E0}"/>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Ketels (VIII.5.2.2) </a:t>
            </a:r>
          </a:p>
        </p:txBody>
      </p:sp>
    </p:spTree>
    <p:extLst>
      <p:ext uri="{BB962C8B-B14F-4D97-AF65-F5344CB8AC3E}">
        <p14:creationId xmlns:p14="http://schemas.microsoft.com/office/powerpoint/2010/main" val="276497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2">
            <a:extLst>
              <a:ext uri="{FF2B5EF4-FFF2-40B4-BE49-F238E27FC236}">
                <a16:creationId xmlns:a16="http://schemas.microsoft.com/office/drawing/2014/main" id="{ACB14BBB-89EE-45AB-BB24-43768048EF0E}"/>
              </a:ext>
            </a:extLst>
          </p:cNvPr>
          <p:cNvSpPr txBox="1">
            <a:spLocks/>
          </p:cNvSpPr>
          <p:nvPr/>
        </p:nvSpPr>
        <p:spPr>
          <a:xfrm>
            <a:off x="576064" y="1628800"/>
            <a:ext cx="8352928" cy="5327997"/>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Los of gekoppeld?</a:t>
            </a:r>
          </a:p>
          <a:p>
            <a:pPr lvl="1"/>
            <a:r>
              <a:rPr lang="nl-BE"/>
              <a:t>Aansluitingen voor RV en SWW </a:t>
            </a:r>
          </a:p>
          <a:p>
            <a:pPr marL="288000" lvl="1" indent="0">
              <a:buNone/>
            </a:pPr>
            <a:r>
              <a:rPr lang="nl-BE"/>
              <a:t>    =&gt; Gekoppeld aan RV</a:t>
            </a:r>
          </a:p>
          <a:p>
            <a:pPr lvl="1"/>
            <a:endParaRPr lang="nl-BE">
              <a:highlight>
                <a:srgbClr val="FFFF00"/>
              </a:highlight>
            </a:endParaRPr>
          </a:p>
          <a:p>
            <a:r>
              <a:rPr lang="nl-BE"/>
              <a:t>Energiedrager?</a:t>
            </a:r>
          </a:p>
          <a:p>
            <a:pPr lvl="1"/>
            <a:r>
              <a:rPr lang="nl-BE"/>
              <a:t>Geen gele gasbuis </a:t>
            </a:r>
          </a:p>
          <a:p>
            <a:pPr lvl="1"/>
            <a:r>
              <a:rPr lang="nl-BE"/>
              <a:t>Geen aansluiting voor stookolie</a:t>
            </a:r>
          </a:p>
          <a:p>
            <a:pPr lvl="1"/>
            <a:r>
              <a:rPr lang="nl-BE"/>
              <a:t>Wel elektrische voeding</a:t>
            </a:r>
          </a:p>
          <a:p>
            <a:pPr marL="288000" lvl="1" indent="0">
              <a:buNone/>
            </a:pPr>
            <a:r>
              <a:rPr lang="nl-BE"/>
              <a:t>   =&gt; Elektriciteit</a:t>
            </a:r>
          </a:p>
          <a:p>
            <a:pPr marL="288000" lvl="1" indent="0">
              <a:buFontTx/>
              <a:buNone/>
            </a:pPr>
            <a:r>
              <a:rPr lang="nl-BE"/>
              <a:t>	</a:t>
            </a:r>
            <a:endParaRPr lang="nl-BE">
              <a:highlight>
                <a:srgbClr val="FFFF00"/>
              </a:highlight>
            </a:endParaRPr>
          </a:p>
          <a:p>
            <a:r>
              <a:rPr lang="nl-BE"/>
              <a:t>Doorstroom of met opslagvat?</a:t>
            </a:r>
          </a:p>
          <a:p>
            <a:pPr lvl="1"/>
            <a:r>
              <a:rPr lang="nl-BE"/>
              <a:t>Geen vat aanwezig</a:t>
            </a:r>
          </a:p>
          <a:p>
            <a:pPr marL="288000" lvl="1" indent="0">
              <a:buNone/>
            </a:pPr>
            <a:r>
              <a:rPr lang="nl-BE"/>
              <a:t>  =&gt; Doorstroom</a:t>
            </a:r>
          </a:p>
          <a:p>
            <a:pPr lvl="1"/>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a:t>
            </a:fld>
            <a:endParaRPr lang="nl-BE" sz="1100">
              <a:solidFill>
                <a:srgbClr val="105269"/>
              </a:solidFill>
            </a:endParaRPr>
          </a:p>
        </p:txBody>
      </p:sp>
      <p:sp>
        <p:nvSpPr>
          <p:cNvPr id="5" name="Titel 3">
            <a:extLst>
              <a:ext uri="{FF2B5EF4-FFF2-40B4-BE49-F238E27FC236}">
                <a16:creationId xmlns:a16="http://schemas.microsoft.com/office/drawing/2014/main" id="{A93C0C1F-5347-4F54-9FCD-E1AD7C4CEB2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Analyse van een individuele installatie</a:t>
            </a:r>
          </a:p>
        </p:txBody>
      </p:sp>
      <p:pic>
        <p:nvPicPr>
          <p:cNvPr id="9" name="Afbeelding 8" descr="Afbeelding met binnen, tafel, zitten, voedsel&#10;&#10;Automatisch gegenereerde beschrijving">
            <a:extLst>
              <a:ext uri="{FF2B5EF4-FFF2-40B4-BE49-F238E27FC236}">
                <a16:creationId xmlns:a16="http://schemas.microsoft.com/office/drawing/2014/main" id="{4A0712CD-1398-4F1F-8DD8-7AF7BF343C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451478" y="2605018"/>
            <a:ext cx="4704523" cy="3528392"/>
          </a:xfrm>
          <a:prstGeom prst="rect">
            <a:avLst/>
          </a:prstGeom>
        </p:spPr>
      </p:pic>
      <p:sp>
        <p:nvSpPr>
          <p:cNvPr id="10" name="Ovaal 9">
            <a:extLst>
              <a:ext uri="{FF2B5EF4-FFF2-40B4-BE49-F238E27FC236}">
                <a16:creationId xmlns:a16="http://schemas.microsoft.com/office/drawing/2014/main" id="{E92FBC6B-A280-4883-9532-860A36757626}"/>
              </a:ext>
            </a:extLst>
          </p:cNvPr>
          <p:cNvSpPr/>
          <p:nvPr/>
        </p:nvSpPr>
        <p:spPr>
          <a:xfrm>
            <a:off x="6156176" y="3140968"/>
            <a:ext cx="1050588" cy="1368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5381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a:t>
            </a:fld>
            <a:endParaRPr lang="nl-BE" sz="1100">
              <a:solidFill>
                <a:srgbClr val="105269"/>
              </a:solidFill>
            </a:endParaRPr>
          </a:p>
        </p:txBody>
      </p:sp>
      <p:sp>
        <p:nvSpPr>
          <p:cNvPr id="5" name="titel"/>
          <p:cNvSpPr>
            <a:spLocks noGrp="1"/>
          </p:cNvSpPr>
          <p:nvPr>
            <p:ph type="ctrTitle"/>
          </p:nvPr>
        </p:nvSpPr>
        <p:spPr>
          <a:xfrm>
            <a:off x="467544" y="1124744"/>
            <a:ext cx="8496944" cy="4968552"/>
          </a:xfrm>
          <a:prstGeom prst="rect">
            <a:avLst/>
          </a:prstGeom>
        </p:spPr>
        <p:txBody>
          <a:bodyPr>
            <a:normAutofit/>
          </a:bodyPr>
          <a:lstStyle>
            <a:lvl1pPr>
              <a:lnSpc>
                <a:spcPts val="5400"/>
              </a:lnSpc>
              <a:defRPr sz="5400" baseline="0">
                <a:solidFill>
                  <a:srgbClr val="105269"/>
                </a:solidFill>
              </a:defRPr>
            </a:lvl1pPr>
          </a:lstStyle>
          <a:p>
            <a:pPr>
              <a:lnSpc>
                <a:spcPct val="100000"/>
              </a:lnSpc>
            </a:pPr>
            <a:r>
              <a:rPr lang="nl-BE" sz="2800" dirty="0"/>
              <a:t>INHOUD INSPECTIEPROTOCOL</a:t>
            </a:r>
            <a:br>
              <a:rPr lang="nl-BE" sz="2000" b="0" dirty="0"/>
            </a:br>
            <a:br>
              <a:rPr lang="nl-BE" sz="2000" b="0" dirty="0"/>
            </a:br>
            <a:r>
              <a:rPr lang="nl-BE" sz="2000" b="0" dirty="0"/>
              <a:t>DEEL I: Inleiding</a:t>
            </a:r>
            <a:br>
              <a:rPr lang="nl-BE" sz="2000" b="0" dirty="0"/>
            </a:br>
            <a:r>
              <a:rPr lang="nl-BE" sz="2000" b="0" dirty="0"/>
              <a:t>DEEL II: Verzamelen van de invoergegevens</a:t>
            </a:r>
            <a:br>
              <a:rPr lang="nl-BE" sz="2000" b="0" dirty="0"/>
            </a:br>
            <a:r>
              <a:rPr lang="nl-BE" sz="2000" b="0" dirty="0"/>
              <a:t>DEEL III: Gegevens over de eenheid, het project en de eigenaar</a:t>
            </a:r>
            <a:br>
              <a:rPr lang="nl-BE" sz="2000" b="0" dirty="0"/>
            </a:br>
            <a:r>
              <a:rPr lang="nl-BE" sz="2000" b="0" dirty="0"/>
              <a:t>DEEL IV: Het beschermde volume, de bruikbare vloeroppervlakte, de gebouwschil en begrenzingen</a:t>
            </a:r>
            <a:br>
              <a:rPr lang="nl-BE" sz="2000" b="0" dirty="0"/>
            </a:br>
            <a:r>
              <a:rPr lang="nl-NL" sz="2000" b="0" dirty="0"/>
              <a:t>Deel V: Eigenschappen gebouwschil</a:t>
            </a:r>
            <a:br>
              <a:rPr lang="nl-NL" sz="2000" b="0" dirty="0"/>
            </a:br>
            <a:r>
              <a:rPr lang="nl-NL" sz="2000" b="0" dirty="0"/>
              <a:t>Deel VI: Ruimteverwarming</a:t>
            </a:r>
            <a:br>
              <a:rPr lang="nl-NL" sz="2000" b="0" dirty="0"/>
            </a:br>
            <a:r>
              <a:rPr lang="nl-NL" sz="2000" b="0" dirty="0"/>
              <a:t>Deel VII: Koeling</a:t>
            </a:r>
            <a:br>
              <a:rPr lang="nl-NL" sz="2000" b="0" dirty="0"/>
            </a:br>
            <a:r>
              <a:rPr lang="nl-BE" sz="2000" dirty="0">
                <a:solidFill>
                  <a:srgbClr val="FF0000"/>
                </a:solidFill>
              </a:rPr>
              <a:t>Deel VIII: Sanitair warm water</a:t>
            </a:r>
            <a:br>
              <a:rPr lang="nl-BE" sz="2000" b="0" dirty="0"/>
            </a:br>
            <a:r>
              <a:rPr lang="nl-NL" sz="2000" b="0" dirty="0"/>
              <a:t>Deel IX: Ventilatie</a:t>
            </a:r>
            <a:br>
              <a:rPr lang="nl-NL" sz="2000" b="0" dirty="0"/>
            </a:br>
            <a:r>
              <a:rPr lang="nl-NL" sz="2000" b="0" dirty="0"/>
              <a:t>Deel X: Zonne-energie</a:t>
            </a:r>
            <a:br>
              <a:rPr lang="nl-NL" sz="2000" b="0" dirty="0"/>
            </a:br>
            <a:r>
              <a:rPr lang="nl-NL" sz="2000" b="0" dirty="0"/>
              <a:t>Deel XI: Verlichting</a:t>
            </a:r>
            <a:endParaRPr lang="nl-BE" sz="2000" b="0" dirty="0"/>
          </a:p>
        </p:txBody>
      </p:sp>
    </p:spTree>
    <p:extLst>
      <p:ext uri="{BB962C8B-B14F-4D97-AF65-F5344CB8AC3E}">
        <p14:creationId xmlns:p14="http://schemas.microsoft.com/office/powerpoint/2010/main" val="1015414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Type ketel</a:t>
            </a:r>
          </a:p>
          <a:p>
            <a:pPr lvl="1"/>
            <a:r>
              <a:rPr lang="nl-BE" dirty="0"/>
              <a:t>Doorstroomtoestel of toestel met voorraadvat</a:t>
            </a:r>
            <a:r>
              <a:rPr lang="nl-BE" sz="2400" dirty="0"/>
              <a:t> </a:t>
            </a:r>
            <a:endParaRPr lang="nl-BE" dirty="0"/>
          </a:p>
          <a:p>
            <a:pPr marL="288000" lvl="1" indent="0">
              <a:buNone/>
            </a:pPr>
            <a:endParaRPr lang="nl-BE" dirty="0"/>
          </a:p>
          <a:p>
            <a:pPr lvl="1"/>
            <a:endParaRPr lang="nl-BE" dirty="0"/>
          </a:p>
          <a:p>
            <a:pPr lvl="1"/>
            <a:endParaRPr lang="nl-BE" dirty="0"/>
          </a:p>
          <a:p>
            <a:pPr lvl="1"/>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a:t>
            </a:fld>
            <a:endParaRPr lang="nl-BE" sz="1100">
              <a:solidFill>
                <a:srgbClr val="105269"/>
              </a:solidFill>
            </a:endParaRPr>
          </a:p>
        </p:txBody>
      </p:sp>
      <p:pic>
        <p:nvPicPr>
          <p:cNvPr id="2" name="Afbeelding 1">
            <a:extLst>
              <a:ext uri="{FF2B5EF4-FFF2-40B4-BE49-F238E27FC236}">
                <a16:creationId xmlns:a16="http://schemas.microsoft.com/office/drawing/2014/main" id="{3C2AF7E9-62A3-4ABC-8F79-FAECAD369C82}"/>
              </a:ext>
            </a:extLst>
          </p:cNvPr>
          <p:cNvPicPr>
            <a:picLocks noChangeAspect="1"/>
          </p:cNvPicPr>
          <p:nvPr/>
        </p:nvPicPr>
        <p:blipFill rotWithShape="1">
          <a:blip r:embed="rId3"/>
          <a:srcRect l="11413" t="29000" r="9838" b="28937"/>
          <a:stretch/>
        </p:blipFill>
        <p:spPr>
          <a:xfrm>
            <a:off x="251520" y="2331613"/>
            <a:ext cx="8784976" cy="2639457"/>
          </a:xfrm>
          <a:prstGeom prst="rect">
            <a:avLst/>
          </a:prstGeom>
        </p:spPr>
      </p:pic>
      <p:sp>
        <p:nvSpPr>
          <p:cNvPr id="7" name="Rechthoek 6">
            <a:extLst>
              <a:ext uri="{FF2B5EF4-FFF2-40B4-BE49-F238E27FC236}">
                <a16:creationId xmlns:a16="http://schemas.microsoft.com/office/drawing/2014/main" id="{2766AEAE-61D1-4421-90AD-4E80D1C72ABA}"/>
              </a:ext>
            </a:extLst>
          </p:cNvPr>
          <p:cNvSpPr/>
          <p:nvPr/>
        </p:nvSpPr>
        <p:spPr>
          <a:xfrm>
            <a:off x="1655676" y="2475629"/>
            <a:ext cx="5544616" cy="12241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54962F5D-F300-45EA-B989-6C6CBE0B8D06}"/>
              </a:ext>
            </a:extLst>
          </p:cNvPr>
          <p:cNvSpPr txBox="1"/>
          <p:nvPr/>
        </p:nvSpPr>
        <p:spPr>
          <a:xfrm>
            <a:off x="1065600" y="4971070"/>
            <a:ext cx="7848872" cy="923330"/>
          </a:xfrm>
          <a:prstGeom prst="rect">
            <a:avLst/>
          </a:prstGeom>
          <a:noFill/>
        </p:spPr>
        <p:txBody>
          <a:bodyPr wrap="square" rtlCol="0">
            <a:spAutoFit/>
          </a:bodyPr>
          <a:lstStyle/>
          <a:p>
            <a:r>
              <a:rPr lang="nl-BE">
                <a:cs typeface="Calibri"/>
              </a:rPr>
              <a:t>Let op: enkel voor </a:t>
            </a:r>
            <a:r>
              <a:rPr lang="nl-BE" b="1">
                <a:cs typeface="Calibri"/>
              </a:rPr>
              <a:t>collectieve</a:t>
            </a:r>
            <a:r>
              <a:rPr lang="nl-BE">
                <a:cs typeface="Calibri"/>
              </a:rPr>
              <a:t> ketels </a:t>
            </a:r>
            <a:r>
              <a:rPr lang="nl-BE" b="1">
                <a:cs typeface="Calibri"/>
              </a:rPr>
              <a:t>gekoppeld aan RV </a:t>
            </a:r>
            <a:r>
              <a:rPr lang="nl-BE">
                <a:cs typeface="Calibri"/>
              </a:rPr>
              <a:t>dient het </a:t>
            </a:r>
            <a:r>
              <a:rPr lang="nl-BE" b="1">
                <a:cs typeface="Calibri"/>
              </a:rPr>
              <a:t>type ketel </a:t>
            </a:r>
            <a:r>
              <a:rPr lang="nl-BE">
                <a:cs typeface="Calibri"/>
              </a:rPr>
              <a:t>bepaald te worden! Voor individuele ketels of ketels los van CV moet dat </a:t>
            </a:r>
            <a:r>
              <a:rPr lang="nl-BE" b="1" u="sng">
                <a:cs typeface="Calibri"/>
              </a:rPr>
              <a:t>niet</a:t>
            </a:r>
            <a:r>
              <a:rPr lang="nl-BE">
                <a:cs typeface="Calibri"/>
              </a:rPr>
              <a:t>!</a:t>
            </a:r>
          </a:p>
          <a:p>
            <a:endParaRPr lang="nl-BE"/>
          </a:p>
        </p:txBody>
      </p:sp>
      <p:pic>
        <p:nvPicPr>
          <p:cNvPr id="11" name="Graphic 10" descr="Opmerking belangrijk">
            <a:extLst>
              <a:ext uri="{FF2B5EF4-FFF2-40B4-BE49-F238E27FC236}">
                <a16:creationId xmlns:a16="http://schemas.microsoft.com/office/drawing/2014/main" id="{51A06F6D-D435-42A6-B573-2943E830D0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536" y="4935812"/>
            <a:ext cx="720080" cy="720080"/>
          </a:xfrm>
          <a:prstGeom prst="rect">
            <a:avLst/>
          </a:prstGeom>
        </p:spPr>
      </p:pic>
      <p:sp>
        <p:nvSpPr>
          <p:cNvPr id="12" name="Titel 3">
            <a:extLst>
              <a:ext uri="{FF2B5EF4-FFF2-40B4-BE49-F238E27FC236}">
                <a16:creationId xmlns:a16="http://schemas.microsoft.com/office/drawing/2014/main" id="{06A60EDD-B3E9-4C4D-BD59-015085B50954}"/>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Ketels (VIII.6.1.1) </a:t>
            </a:r>
          </a:p>
        </p:txBody>
      </p:sp>
    </p:spTree>
    <p:extLst>
      <p:ext uri="{BB962C8B-B14F-4D97-AF65-F5344CB8AC3E}">
        <p14:creationId xmlns:p14="http://schemas.microsoft.com/office/powerpoint/2010/main" val="33921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a:buSzPct val="90000"/>
              <a:buBlip>
                <a:blip r:embed="rId3"/>
              </a:buBlip>
            </a:pPr>
            <a:r>
              <a:rPr lang="nl-BE" dirty="0"/>
              <a:t>Doorstroomtoestel</a:t>
            </a:r>
          </a:p>
          <a:p>
            <a:pPr lvl="1"/>
            <a:r>
              <a:rPr lang="nl-BE" dirty="0"/>
              <a:t>Werkingsprincipe</a:t>
            </a:r>
          </a:p>
          <a:p>
            <a:pPr lvl="2"/>
            <a:r>
              <a:rPr lang="nl-BE" dirty="0"/>
              <a:t>Warmt water op </a:t>
            </a:r>
            <a:r>
              <a:rPr lang="nl-BE" b="1" dirty="0"/>
              <a:t>enkel</a:t>
            </a:r>
            <a:r>
              <a:rPr lang="nl-BE" dirty="0"/>
              <a:t> bij vraag naar SWW</a:t>
            </a:r>
          </a:p>
          <a:p>
            <a:pPr lvl="2"/>
            <a:r>
              <a:rPr lang="nl-BE" dirty="0"/>
              <a:t>Debiet beperkt</a:t>
            </a:r>
          </a:p>
          <a:p>
            <a:pPr lvl="2"/>
            <a:r>
              <a:rPr lang="nl-BE" dirty="0"/>
              <a:t>Enkel kleinschalige installaties</a:t>
            </a:r>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a:t>
            </a:fld>
            <a:endParaRPr lang="nl-BE" sz="1100">
              <a:solidFill>
                <a:srgbClr val="105269"/>
              </a:solidFill>
            </a:endParaRPr>
          </a:p>
        </p:txBody>
      </p:sp>
      <p:pic>
        <p:nvPicPr>
          <p:cNvPr id="4" name="Afbeelding 3">
            <a:extLst>
              <a:ext uri="{FF2B5EF4-FFF2-40B4-BE49-F238E27FC236}">
                <a16:creationId xmlns:a16="http://schemas.microsoft.com/office/drawing/2014/main" id="{B53E9B9A-C17F-4ADA-8AF5-AA01C0871643}"/>
              </a:ext>
            </a:extLst>
          </p:cNvPr>
          <p:cNvPicPr>
            <a:picLocks noChangeAspect="1"/>
          </p:cNvPicPr>
          <p:nvPr/>
        </p:nvPicPr>
        <p:blipFill>
          <a:blip r:embed="rId4"/>
          <a:stretch>
            <a:fillRect/>
          </a:stretch>
        </p:blipFill>
        <p:spPr>
          <a:xfrm>
            <a:off x="1509408" y="3753036"/>
            <a:ext cx="5477114" cy="2702236"/>
          </a:xfrm>
          <a:prstGeom prst="rect">
            <a:avLst/>
          </a:prstGeom>
        </p:spPr>
      </p:pic>
      <p:sp>
        <p:nvSpPr>
          <p:cNvPr id="6" name="Tekstvak 5">
            <a:extLst>
              <a:ext uri="{FF2B5EF4-FFF2-40B4-BE49-F238E27FC236}">
                <a16:creationId xmlns:a16="http://schemas.microsoft.com/office/drawing/2014/main" id="{3B51AE7E-43D1-4860-A086-1C5546036FA3}"/>
              </a:ext>
            </a:extLst>
          </p:cNvPr>
          <p:cNvSpPr txBox="1"/>
          <p:nvPr/>
        </p:nvSpPr>
        <p:spPr>
          <a:xfrm>
            <a:off x="683569" y="6356350"/>
            <a:ext cx="7128792" cy="369332"/>
          </a:xfrm>
          <a:prstGeom prst="rect">
            <a:avLst/>
          </a:prstGeom>
          <a:noFill/>
        </p:spPr>
        <p:txBody>
          <a:bodyPr wrap="square" rtlCol="0">
            <a:spAutoFit/>
          </a:bodyPr>
          <a:lstStyle/>
          <a:p>
            <a:pPr algn="ctr"/>
            <a:r>
              <a:rPr lang="nl-BE"/>
              <a:t>Kleinschalige doorstroomtoestellen op gas</a:t>
            </a:r>
          </a:p>
        </p:txBody>
      </p:sp>
      <p:sp>
        <p:nvSpPr>
          <p:cNvPr id="7" name="Titel 3">
            <a:extLst>
              <a:ext uri="{FF2B5EF4-FFF2-40B4-BE49-F238E27FC236}">
                <a16:creationId xmlns:a16="http://schemas.microsoft.com/office/drawing/2014/main" id="{BFF869FC-C9F2-4796-B86E-EA462C1AA5C1}"/>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Ketels type doorstroom (VIII.6.1.1) </a:t>
            </a:r>
          </a:p>
        </p:txBody>
      </p:sp>
    </p:spTree>
    <p:extLst>
      <p:ext uri="{BB962C8B-B14F-4D97-AF65-F5344CB8AC3E}">
        <p14:creationId xmlns:p14="http://schemas.microsoft.com/office/powerpoint/2010/main" val="2684608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Hoe (</a:t>
            </a:r>
            <a:r>
              <a:rPr lang="nl-BE" b="1" dirty="0"/>
              <a:t>collectieve)</a:t>
            </a:r>
            <a:r>
              <a:rPr lang="nl-BE" dirty="0"/>
              <a:t> </a:t>
            </a:r>
            <a:r>
              <a:rPr lang="nl-BE" b="1" dirty="0"/>
              <a:t>ketel type doorstroom</a:t>
            </a:r>
            <a:r>
              <a:rPr lang="nl-BE" dirty="0"/>
              <a:t> herkennen?</a:t>
            </a:r>
          </a:p>
          <a:p>
            <a:pPr lvl="1"/>
            <a:r>
              <a:rPr lang="nl-BE" dirty="0"/>
              <a:t>4+1 leiding:</a:t>
            </a:r>
          </a:p>
          <a:p>
            <a:pPr lvl="2"/>
            <a:r>
              <a:rPr lang="nl-BE" dirty="0"/>
              <a:t>aanvoer koud water</a:t>
            </a:r>
          </a:p>
          <a:p>
            <a:pPr lvl="2"/>
            <a:r>
              <a:rPr lang="nl-BE" dirty="0"/>
              <a:t>vertrek verwarming</a:t>
            </a:r>
          </a:p>
          <a:p>
            <a:pPr lvl="2"/>
            <a:r>
              <a:rPr lang="nl-BE" dirty="0"/>
              <a:t>retour verwarming</a:t>
            </a:r>
          </a:p>
          <a:p>
            <a:pPr lvl="2"/>
            <a:r>
              <a:rPr lang="nl-BE" dirty="0"/>
              <a:t>toevoer voor SWW</a:t>
            </a:r>
          </a:p>
          <a:p>
            <a:pPr lvl="2"/>
            <a:r>
              <a:rPr lang="nl-BE" dirty="0"/>
              <a:t>brandstoftoevoer</a:t>
            </a:r>
          </a:p>
          <a:p>
            <a:pPr lvl="1"/>
            <a:r>
              <a:rPr lang="nl-BE" dirty="0"/>
              <a:t>Soms beperkte opslag SWW</a:t>
            </a:r>
          </a:p>
          <a:p>
            <a:pPr lvl="2"/>
            <a:r>
              <a:rPr lang="nl-BE" dirty="0"/>
              <a:t>goede werking SWW bevorderen</a:t>
            </a:r>
          </a:p>
          <a:p>
            <a:pPr lvl="2"/>
            <a:endParaRPr lang="nl-BE" dirty="0"/>
          </a:p>
          <a:p>
            <a:pPr marL="576000" lvl="2" indent="0">
              <a:buNone/>
            </a:pP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a:t>
            </a:fld>
            <a:endParaRPr lang="nl-BE" sz="1100">
              <a:solidFill>
                <a:srgbClr val="105269"/>
              </a:solidFill>
            </a:endParaRPr>
          </a:p>
        </p:txBody>
      </p:sp>
      <p:pic>
        <p:nvPicPr>
          <p:cNvPr id="10" name="Afbeelding 9">
            <a:extLst>
              <a:ext uri="{FF2B5EF4-FFF2-40B4-BE49-F238E27FC236}">
                <a16:creationId xmlns:a16="http://schemas.microsoft.com/office/drawing/2014/main" id="{4575815D-58A0-4F39-B02A-57AAED595258}"/>
              </a:ext>
            </a:extLst>
          </p:cNvPr>
          <p:cNvPicPr>
            <a:picLocks noChangeAspect="1"/>
          </p:cNvPicPr>
          <p:nvPr/>
        </p:nvPicPr>
        <p:blipFill>
          <a:blip r:embed="rId3"/>
          <a:stretch>
            <a:fillRect/>
          </a:stretch>
        </p:blipFill>
        <p:spPr>
          <a:xfrm>
            <a:off x="4986876" y="2082834"/>
            <a:ext cx="4049620" cy="2156863"/>
          </a:xfrm>
          <a:prstGeom prst="rect">
            <a:avLst/>
          </a:prstGeom>
        </p:spPr>
      </p:pic>
      <p:pic>
        <p:nvPicPr>
          <p:cNvPr id="11" name="Graphic 10" descr="Opmerking belangrijk">
            <a:extLst>
              <a:ext uri="{FF2B5EF4-FFF2-40B4-BE49-F238E27FC236}">
                <a16:creationId xmlns:a16="http://schemas.microsoft.com/office/drawing/2014/main" id="{494060B6-D59B-4B3B-85D3-58C3DD5284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3648" y="5157192"/>
            <a:ext cx="720080" cy="720080"/>
          </a:xfrm>
          <a:prstGeom prst="rect">
            <a:avLst/>
          </a:prstGeom>
        </p:spPr>
      </p:pic>
      <p:sp>
        <p:nvSpPr>
          <p:cNvPr id="12" name="Rechthoek 11">
            <a:extLst>
              <a:ext uri="{FF2B5EF4-FFF2-40B4-BE49-F238E27FC236}">
                <a16:creationId xmlns:a16="http://schemas.microsoft.com/office/drawing/2014/main" id="{F5214388-DCB0-4CC9-9383-9F736687FEBD}"/>
              </a:ext>
            </a:extLst>
          </p:cNvPr>
          <p:cNvSpPr/>
          <p:nvPr/>
        </p:nvSpPr>
        <p:spPr>
          <a:xfrm>
            <a:off x="1763688" y="5229200"/>
            <a:ext cx="7776864" cy="430887"/>
          </a:xfrm>
          <a:prstGeom prst="rect">
            <a:avLst/>
          </a:prstGeom>
        </p:spPr>
        <p:txBody>
          <a:bodyPr wrap="square">
            <a:spAutoFit/>
          </a:bodyPr>
          <a:lstStyle/>
          <a:p>
            <a:pPr marL="288000" lvl="1" indent="0">
              <a:buNone/>
            </a:pPr>
            <a:r>
              <a:rPr lang="nl-NL" sz="2200" dirty="0">
                <a:latin typeface="Calibri" panose="020F0502020204030204" pitchFamily="34" charset="0"/>
              </a:rPr>
              <a:t>Omdat opslag zeer beperkt is, vat </a:t>
            </a:r>
            <a:r>
              <a:rPr lang="nl-NL" sz="2200" b="1" dirty="0">
                <a:latin typeface="Calibri" panose="020F0502020204030204" pitchFamily="34" charset="0"/>
              </a:rPr>
              <a:t>niet</a:t>
            </a:r>
            <a:r>
              <a:rPr lang="nl-NL" sz="2200" dirty="0">
                <a:latin typeface="Calibri" panose="020F0502020204030204" pitchFamily="34" charset="0"/>
              </a:rPr>
              <a:t> invoeren!</a:t>
            </a:r>
          </a:p>
        </p:txBody>
      </p:sp>
      <p:sp>
        <p:nvSpPr>
          <p:cNvPr id="13" name="Titel 3">
            <a:extLst>
              <a:ext uri="{FF2B5EF4-FFF2-40B4-BE49-F238E27FC236}">
                <a16:creationId xmlns:a16="http://schemas.microsoft.com/office/drawing/2014/main" id="{C16D60B6-440D-4A26-BAA7-A13ECA8CDD8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Ketels type doorstroom</a:t>
            </a:r>
          </a:p>
        </p:txBody>
      </p:sp>
    </p:spTree>
    <p:extLst>
      <p:ext uri="{BB962C8B-B14F-4D97-AF65-F5344CB8AC3E}">
        <p14:creationId xmlns:p14="http://schemas.microsoft.com/office/powerpoint/2010/main" val="2422620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61B8700-28B6-49DD-9391-938ECCF326FD}"/>
              </a:ext>
            </a:extLst>
          </p:cNvPr>
          <p:cNvSpPr/>
          <p:nvPr/>
        </p:nvSpPr>
        <p:spPr>
          <a:xfrm>
            <a:off x="467544" y="5805264"/>
            <a:ext cx="1728192" cy="81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a:t>
            </a:fld>
            <a:endParaRPr lang="nl-BE" sz="1100">
              <a:solidFill>
                <a:srgbClr val="105269"/>
              </a:solidFill>
            </a:endParaRPr>
          </a:p>
        </p:txBody>
      </p:sp>
      <p:pic>
        <p:nvPicPr>
          <p:cNvPr id="15" name="Afbeelding 14" descr="Afbeelding met binnen, tafel, zitten, voedsel&#10;&#10;Automatisch gegenereerde beschrijving">
            <a:extLst>
              <a:ext uri="{FF2B5EF4-FFF2-40B4-BE49-F238E27FC236}">
                <a16:creationId xmlns:a16="http://schemas.microsoft.com/office/drawing/2014/main" id="{E3C6A3A9-3E77-4E61-8FF5-2565B79C1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6" t="8000" r="50000" b="44000"/>
          <a:stretch/>
        </p:blipFill>
        <p:spPr>
          <a:xfrm rot="5400000">
            <a:off x="1045331" y="2465130"/>
            <a:ext cx="3096632" cy="2465049"/>
          </a:xfrm>
          <a:prstGeom prst="rect">
            <a:avLst/>
          </a:prstGeom>
        </p:spPr>
      </p:pic>
      <p:pic>
        <p:nvPicPr>
          <p:cNvPr id="16" name="Afbeelding 15" descr="Afbeelding met binnen, gebouw, keuken, zitten&#10;&#10;Automatisch gegenereerde beschrijving">
            <a:extLst>
              <a:ext uri="{FF2B5EF4-FFF2-40B4-BE49-F238E27FC236}">
                <a16:creationId xmlns:a16="http://schemas.microsoft.com/office/drawing/2014/main" id="{FFE630D0-F9D4-4119-ACD6-86D330F01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446" y="2149338"/>
            <a:ext cx="4128842" cy="3096633"/>
          </a:xfrm>
          <a:prstGeom prst="rect">
            <a:avLst/>
          </a:prstGeom>
        </p:spPr>
      </p:pic>
      <p:sp>
        <p:nvSpPr>
          <p:cNvPr id="2" name="Tekstvak 1">
            <a:extLst>
              <a:ext uri="{FF2B5EF4-FFF2-40B4-BE49-F238E27FC236}">
                <a16:creationId xmlns:a16="http://schemas.microsoft.com/office/drawing/2014/main" id="{9BCC6C31-1919-49D1-A960-FE297B0C4C7C}"/>
              </a:ext>
            </a:extLst>
          </p:cNvPr>
          <p:cNvSpPr txBox="1"/>
          <p:nvPr/>
        </p:nvSpPr>
        <p:spPr>
          <a:xfrm>
            <a:off x="1165112" y="5313904"/>
            <a:ext cx="3024334" cy="369332"/>
          </a:xfrm>
          <a:prstGeom prst="rect">
            <a:avLst/>
          </a:prstGeom>
          <a:noFill/>
        </p:spPr>
        <p:txBody>
          <a:bodyPr wrap="square" rtlCol="0">
            <a:spAutoFit/>
          </a:bodyPr>
          <a:lstStyle/>
          <a:p>
            <a:r>
              <a:rPr lang="nl-BE"/>
              <a:t>Type toestel =  ‘Doorstroom’</a:t>
            </a:r>
          </a:p>
        </p:txBody>
      </p:sp>
      <p:sp>
        <p:nvSpPr>
          <p:cNvPr id="7" name="Tekstvak 6">
            <a:extLst>
              <a:ext uri="{FF2B5EF4-FFF2-40B4-BE49-F238E27FC236}">
                <a16:creationId xmlns:a16="http://schemas.microsoft.com/office/drawing/2014/main" id="{023CA33E-2BCB-430B-8D5D-4C949918B1C3}"/>
              </a:ext>
            </a:extLst>
          </p:cNvPr>
          <p:cNvSpPr txBox="1"/>
          <p:nvPr/>
        </p:nvSpPr>
        <p:spPr>
          <a:xfrm>
            <a:off x="5085528" y="5313904"/>
            <a:ext cx="2520278" cy="369332"/>
          </a:xfrm>
          <a:prstGeom prst="rect">
            <a:avLst/>
          </a:prstGeom>
          <a:noFill/>
        </p:spPr>
        <p:txBody>
          <a:bodyPr wrap="square" rtlCol="0">
            <a:spAutoFit/>
          </a:bodyPr>
          <a:lstStyle/>
          <a:p>
            <a:r>
              <a:rPr lang="nl-BE"/>
              <a:t>Type toestel = ‘Ander’</a:t>
            </a:r>
          </a:p>
        </p:txBody>
      </p:sp>
      <p:sp>
        <p:nvSpPr>
          <p:cNvPr id="6" name="Tekstvak 5">
            <a:extLst>
              <a:ext uri="{FF2B5EF4-FFF2-40B4-BE49-F238E27FC236}">
                <a16:creationId xmlns:a16="http://schemas.microsoft.com/office/drawing/2014/main" id="{1BC4F9E5-37A4-4FCC-B140-6C34047D7CB0}"/>
              </a:ext>
            </a:extLst>
          </p:cNvPr>
          <p:cNvSpPr txBox="1"/>
          <p:nvPr/>
        </p:nvSpPr>
        <p:spPr>
          <a:xfrm>
            <a:off x="1581167" y="5643979"/>
            <a:ext cx="2192224" cy="646331"/>
          </a:xfrm>
          <a:prstGeom prst="rect">
            <a:avLst/>
          </a:prstGeom>
          <a:noFill/>
        </p:spPr>
        <p:txBody>
          <a:bodyPr wrap="square" rtlCol="0">
            <a:spAutoFit/>
          </a:bodyPr>
          <a:lstStyle/>
          <a:p>
            <a:pPr marL="285750" indent="-285750">
              <a:buFont typeface="Wingdings" panose="05000000000000000000" pitchFamily="2" charset="2"/>
              <a:buChar char="ü"/>
            </a:pPr>
            <a:r>
              <a:rPr lang="nl-BE"/>
              <a:t>Kleinschalig</a:t>
            </a:r>
          </a:p>
          <a:p>
            <a:pPr marL="285750" indent="-285750">
              <a:buFont typeface="Wingdings" panose="05000000000000000000" pitchFamily="2" charset="2"/>
              <a:buChar char="ü"/>
            </a:pPr>
            <a:r>
              <a:rPr lang="nl-BE"/>
              <a:t>Geen voorraadvat</a:t>
            </a:r>
          </a:p>
        </p:txBody>
      </p:sp>
      <p:sp>
        <p:nvSpPr>
          <p:cNvPr id="12" name="Tekstvak 11">
            <a:extLst>
              <a:ext uri="{FF2B5EF4-FFF2-40B4-BE49-F238E27FC236}">
                <a16:creationId xmlns:a16="http://schemas.microsoft.com/office/drawing/2014/main" id="{3B618817-0745-4F56-AA26-10BCD569D1A8}"/>
              </a:ext>
            </a:extLst>
          </p:cNvPr>
          <p:cNvSpPr txBox="1"/>
          <p:nvPr/>
        </p:nvSpPr>
        <p:spPr>
          <a:xfrm>
            <a:off x="4313451" y="5630113"/>
            <a:ext cx="4244453" cy="369332"/>
          </a:xfrm>
          <a:prstGeom prst="rect">
            <a:avLst/>
          </a:prstGeom>
          <a:noFill/>
        </p:spPr>
        <p:txBody>
          <a:bodyPr wrap="square" rtlCol="0">
            <a:spAutoFit/>
          </a:bodyPr>
          <a:lstStyle/>
          <a:p>
            <a:r>
              <a:rPr lang="nl-BE" dirty="0"/>
              <a:t>Alle toestellen die </a:t>
            </a:r>
            <a:r>
              <a:rPr lang="nl-BE" b="1" dirty="0"/>
              <a:t>geen</a:t>
            </a:r>
            <a:r>
              <a:rPr lang="nl-BE" dirty="0"/>
              <a:t> doorstromer zijn!</a:t>
            </a:r>
          </a:p>
        </p:txBody>
      </p:sp>
      <p:sp>
        <p:nvSpPr>
          <p:cNvPr id="17" name="Tijdelijke aanduiding voor inhoud 2">
            <a:extLst>
              <a:ext uri="{FF2B5EF4-FFF2-40B4-BE49-F238E27FC236}">
                <a16:creationId xmlns:a16="http://schemas.microsoft.com/office/drawing/2014/main" id="{B70B91BC-D2D6-4306-A821-1FEE6AAD4A0E}"/>
              </a:ext>
            </a:extLst>
          </p:cNvPr>
          <p:cNvSpPr>
            <a:spLocks noGrp="1"/>
          </p:cNvSpPr>
          <p:nvPr>
            <p:ph sz="half" idx="2"/>
          </p:nvPr>
        </p:nvSpPr>
        <p:spPr/>
        <p:txBody>
          <a:bodyPr/>
          <a:lstStyle/>
          <a:p>
            <a:r>
              <a:rPr lang="nl-BE" dirty="0"/>
              <a:t>Hoe </a:t>
            </a:r>
            <a:r>
              <a:rPr lang="nl-BE" b="1" dirty="0"/>
              <a:t>(collectieve)</a:t>
            </a:r>
            <a:r>
              <a:rPr lang="nl-BE" dirty="0"/>
              <a:t> </a:t>
            </a:r>
            <a:r>
              <a:rPr lang="nl-BE" b="1" dirty="0"/>
              <a:t>ketel type doorstroom</a:t>
            </a:r>
            <a:r>
              <a:rPr lang="nl-BE" dirty="0"/>
              <a:t> herkennen?</a:t>
            </a:r>
          </a:p>
          <a:p>
            <a:pPr marL="576000" lvl="2" indent="0">
              <a:buNone/>
            </a:pPr>
            <a:endParaRPr lang="nl-BE" dirty="0"/>
          </a:p>
          <a:p>
            <a:pPr marL="576000" lvl="2" indent="0">
              <a:buNone/>
            </a:pPr>
            <a:endParaRPr lang="nl-BE" dirty="0"/>
          </a:p>
        </p:txBody>
      </p:sp>
      <p:sp>
        <p:nvSpPr>
          <p:cNvPr id="18" name="Titel 3">
            <a:extLst>
              <a:ext uri="{FF2B5EF4-FFF2-40B4-BE49-F238E27FC236}">
                <a16:creationId xmlns:a16="http://schemas.microsoft.com/office/drawing/2014/main" id="{DC41CB9B-9D32-4D3C-B18D-C65EB7E4059F}"/>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Ketels type doorstroom</a:t>
            </a:r>
          </a:p>
        </p:txBody>
      </p:sp>
    </p:spTree>
    <p:extLst>
      <p:ext uri="{BB962C8B-B14F-4D97-AF65-F5344CB8AC3E}">
        <p14:creationId xmlns:p14="http://schemas.microsoft.com/office/powerpoint/2010/main" val="426897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219D8AF-1072-4A7A-8A17-9A37EC5CFE1A}"/>
              </a:ext>
            </a:extLst>
          </p:cNvPr>
          <p:cNvPicPr>
            <a:picLocks noChangeAspect="1"/>
          </p:cNvPicPr>
          <p:nvPr/>
        </p:nvPicPr>
        <p:blipFill rotWithShape="1">
          <a:blip r:embed="rId3"/>
          <a:srcRect l="11335" t="24801" r="10703" b="9400"/>
          <a:stretch/>
        </p:blipFill>
        <p:spPr>
          <a:xfrm>
            <a:off x="755576" y="1916832"/>
            <a:ext cx="8038851" cy="3816424"/>
          </a:xfrm>
          <a:prstGeom prst="rect">
            <a:avLst/>
          </a:prstGeom>
        </p:spPr>
      </p:pic>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a:t>
            </a:fld>
            <a:endParaRPr lang="nl-BE" sz="1100">
              <a:solidFill>
                <a:srgbClr val="105269"/>
              </a:solidFill>
            </a:endParaRPr>
          </a:p>
        </p:txBody>
      </p:sp>
      <p:sp>
        <p:nvSpPr>
          <p:cNvPr id="5" name="Titel 3">
            <a:extLst>
              <a:ext uri="{FF2B5EF4-FFF2-40B4-BE49-F238E27FC236}">
                <a16:creationId xmlns:a16="http://schemas.microsoft.com/office/drawing/2014/main" id="{A93C0C1F-5347-4F54-9FCD-E1AD7C4CEB2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Warmtepompboiler (VIII.5.2.3)</a:t>
            </a:r>
          </a:p>
        </p:txBody>
      </p:sp>
      <p:sp>
        <p:nvSpPr>
          <p:cNvPr id="10" name="Rechthoek 9">
            <a:extLst>
              <a:ext uri="{FF2B5EF4-FFF2-40B4-BE49-F238E27FC236}">
                <a16:creationId xmlns:a16="http://schemas.microsoft.com/office/drawing/2014/main" id="{33129599-CEA2-412E-81F0-06CEC66DD04B}"/>
              </a:ext>
            </a:extLst>
          </p:cNvPr>
          <p:cNvSpPr/>
          <p:nvPr/>
        </p:nvSpPr>
        <p:spPr>
          <a:xfrm>
            <a:off x="2370338" y="3284984"/>
            <a:ext cx="3453413" cy="1440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1069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a:t>
            </a:fld>
            <a:endParaRPr lang="nl-BE" sz="1100">
              <a:solidFill>
                <a:srgbClr val="105269"/>
              </a:solidFill>
            </a:endParaRPr>
          </a:p>
        </p:txBody>
      </p:sp>
      <p:sp>
        <p:nvSpPr>
          <p:cNvPr id="5" name="Titel 3">
            <a:extLst>
              <a:ext uri="{FF2B5EF4-FFF2-40B4-BE49-F238E27FC236}">
                <a16:creationId xmlns:a16="http://schemas.microsoft.com/office/drawing/2014/main" id="{A93C0C1F-5347-4F54-9FCD-E1AD7C4CEB2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Warmtepompboiler (VIII.5.2.3)</a:t>
            </a:r>
          </a:p>
        </p:txBody>
      </p:sp>
      <p:sp>
        <p:nvSpPr>
          <p:cNvPr id="9" name="Tijdelijke aanduiding voor inhoud 8">
            <a:extLst>
              <a:ext uri="{FF2B5EF4-FFF2-40B4-BE49-F238E27FC236}">
                <a16:creationId xmlns:a16="http://schemas.microsoft.com/office/drawing/2014/main" id="{E1472246-62E7-4C5D-BA69-6FB9BFEA9056}"/>
              </a:ext>
            </a:extLst>
          </p:cNvPr>
          <p:cNvSpPr>
            <a:spLocks noGrp="1"/>
          </p:cNvSpPr>
          <p:nvPr>
            <p:ph sz="half" idx="2"/>
          </p:nvPr>
        </p:nvSpPr>
        <p:spPr/>
        <p:txBody>
          <a:bodyPr/>
          <a:lstStyle/>
          <a:p>
            <a:r>
              <a:rPr lang="nl-BE" b="1" dirty="0"/>
              <a:t>Werkingsprincipe</a:t>
            </a:r>
            <a:endParaRPr lang="nl-BE" dirty="0"/>
          </a:p>
          <a:p>
            <a:pPr lvl="1"/>
            <a:r>
              <a:rPr lang="nl-NL" dirty="0"/>
              <a:t>= Warmtepomp </a:t>
            </a:r>
            <a:r>
              <a:rPr lang="nl-NL" b="1" dirty="0"/>
              <a:t>uitsluitend</a:t>
            </a:r>
            <a:r>
              <a:rPr lang="nl-NL" dirty="0">
                <a:solidFill>
                  <a:srgbClr val="FF0000"/>
                </a:solidFill>
              </a:rPr>
              <a:t> </a:t>
            </a:r>
            <a:r>
              <a:rPr lang="nl-NL" dirty="0"/>
              <a:t>voor opwarming sanitair warm water</a:t>
            </a:r>
          </a:p>
          <a:p>
            <a:pPr lvl="2"/>
            <a:r>
              <a:rPr lang="nl-NL" dirty="0"/>
              <a:t>! Als ook voor RV gebruikt wordt </a:t>
            </a:r>
            <a:r>
              <a:rPr lang="nl-NL" dirty="0">
                <a:sym typeface="Wingdings" panose="05000000000000000000" pitchFamily="2" charset="2"/>
              </a:rPr>
              <a:t> </a:t>
            </a:r>
            <a:r>
              <a:rPr lang="nl-NL" b="1" dirty="0">
                <a:sym typeface="Wingdings" panose="05000000000000000000" pitchFamily="2" charset="2"/>
              </a:rPr>
              <a:t>niet</a:t>
            </a:r>
            <a:r>
              <a:rPr lang="nl-NL" dirty="0">
                <a:sym typeface="Wingdings" panose="05000000000000000000" pitchFamily="2" charset="2"/>
              </a:rPr>
              <a:t> invoeren als warmtepompboiler maar als warmtepomp + voorraadvat</a:t>
            </a:r>
            <a:endParaRPr lang="nl-NL" dirty="0"/>
          </a:p>
          <a:p>
            <a:pPr lvl="1"/>
            <a:r>
              <a:rPr lang="nl-NL" dirty="0"/>
              <a:t>Haalt warmte uit lucht</a:t>
            </a:r>
          </a:p>
          <a:p>
            <a:pPr lvl="2"/>
            <a:r>
              <a:rPr lang="nl-NL" dirty="0"/>
              <a:t>directe omgeving van voorraadvat</a:t>
            </a:r>
          </a:p>
          <a:p>
            <a:pPr lvl="2"/>
            <a:r>
              <a:rPr lang="nl-NL" dirty="0"/>
              <a:t>buitenlucht </a:t>
            </a:r>
          </a:p>
          <a:p>
            <a:pPr lvl="2"/>
            <a:r>
              <a:rPr lang="nl-NL" dirty="0"/>
              <a:t>afgevoerde ventilatielucht afkomstig van mechanisch ventilatiesysteem</a:t>
            </a:r>
          </a:p>
          <a:p>
            <a:pPr lvl="1"/>
            <a:r>
              <a:rPr lang="nl-NL" dirty="0"/>
              <a:t>Heeft altijd een </a:t>
            </a:r>
            <a:r>
              <a:rPr lang="nl-NL" b="1" dirty="0"/>
              <a:t>voorraadvat</a:t>
            </a:r>
          </a:p>
          <a:p>
            <a:pPr lvl="2"/>
            <a:r>
              <a:rPr lang="nl-NL" dirty="0"/>
              <a:t>warmtepomp in voorraadvat geïntegreerd (bovenaan)</a:t>
            </a:r>
            <a:endParaRPr lang="nl-BE" dirty="0"/>
          </a:p>
          <a:p>
            <a:pPr lvl="1"/>
            <a:r>
              <a:rPr lang="nl-NL" dirty="0"/>
              <a:t>Werkt op gas of elektriciteit</a:t>
            </a:r>
          </a:p>
        </p:txBody>
      </p:sp>
    </p:spTree>
    <p:extLst>
      <p:ext uri="{BB962C8B-B14F-4D97-AF65-F5344CB8AC3E}">
        <p14:creationId xmlns:p14="http://schemas.microsoft.com/office/powerpoint/2010/main" val="3154492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a:extLst>
              <a:ext uri="{FF2B5EF4-FFF2-40B4-BE49-F238E27FC236}">
                <a16:creationId xmlns:a16="http://schemas.microsoft.com/office/drawing/2014/main" id="{17DBBEF2-9418-470E-94EC-D3D1072354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779" y="2419914"/>
            <a:ext cx="3123647" cy="416486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B771867-6489-4FE0-95DE-6B8BFB4108D1}"/>
              </a:ext>
            </a:extLst>
          </p:cNvPr>
          <p:cNvPicPr>
            <a:picLocks noChangeAspect="1"/>
          </p:cNvPicPr>
          <p:nvPr/>
        </p:nvPicPr>
        <p:blipFill rotWithShape="1">
          <a:blip r:embed="rId4"/>
          <a:srcRect t="2204" r="2164"/>
          <a:stretch/>
        </p:blipFill>
        <p:spPr>
          <a:xfrm>
            <a:off x="5418108" y="2419914"/>
            <a:ext cx="3618388" cy="2379219"/>
          </a:xfrm>
          <a:prstGeom prst="rect">
            <a:avLst/>
          </a:prstGeom>
        </p:spPr>
      </p:pic>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a:t>
            </a:fld>
            <a:endParaRPr lang="nl-BE" sz="1100">
              <a:solidFill>
                <a:srgbClr val="105269"/>
              </a:solidFill>
            </a:endParaRPr>
          </a:p>
        </p:txBody>
      </p:sp>
      <p:pic>
        <p:nvPicPr>
          <p:cNvPr id="8" name="Picture 2" descr="aroSTOR warmtepompboiler | Vaillant">
            <a:extLst>
              <a:ext uri="{FF2B5EF4-FFF2-40B4-BE49-F238E27FC236}">
                <a16:creationId xmlns:a16="http://schemas.microsoft.com/office/drawing/2014/main" id="{F5555F88-ED58-4BDA-95FA-2566760B633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04" t="1901" r="46166" b="1899"/>
          <a:stretch/>
        </p:blipFill>
        <p:spPr bwMode="auto">
          <a:xfrm>
            <a:off x="251520" y="2419914"/>
            <a:ext cx="1930058" cy="4164862"/>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3">
            <a:extLst>
              <a:ext uri="{FF2B5EF4-FFF2-40B4-BE49-F238E27FC236}">
                <a16:creationId xmlns:a16="http://schemas.microsoft.com/office/drawing/2014/main" id="{1262DCED-C1C8-4772-AADF-33F187079C7B}"/>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Warmtepompboiler</a:t>
            </a:r>
          </a:p>
        </p:txBody>
      </p:sp>
      <p:sp>
        <p:nvSpPr>
          <p:cNvPr id="9" name="Tijdelijke aanduiding voor inhoud 8">
            <a:extLst>
              <a:ext uri="{FF2B5EF4-FFF2-40B4-BE49-F238E27FC236}">
                <a16:creationId xmlns:a16="http://schemas.microsoft.com/office/drawing/2014/main" id="{6B3D3628-8BC1-41E2-986E-E93B3FE8462B}"/>
              </a:ext>
            </a:extLst>
          </p:cNvPr>
          <p:cNvSpPr>
            <a:spLocks noGrp="1"/>
          </p:cNvSpPr>
          <p:nvPr>
            <p:ph sz="half" idx="2"/>
          </p:nvPr>
        </p:nvSpPr>
        <p:spPr/>
        <p:txBody>
          <a:bodyPr/>
          <a:lstStyle/>
          <a:p>
            <a:r>
              <a:rPr lang="nl-BE" dirty="0"/>
              <a:t>Hoe herkennen?</a:t>
            </a:r>
          </a:p>
          <a:p>
            <a:pPr lvl="1"/>
            <a:r>
              <a:rPr lang="nl-BE" dirty="0"/>
              <a:t>Warmtepomp geïntegreerd in boilervat</a:t>
            </a:r>
          </a:p>
        </p:txBody>
      </p:sp>
    </p:spTree>
    <p:extLst>
      <p:ext uri="{BB962C8B-B14F-4D97-AF65-F5344CB8AC3E}">
        <p14:creationId xmlns:p14="http://schemas.microsoft.com/office/powerpoint/2010/main" val="3268231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2"/>
              </a:buBlip>
            </a:pPr>
            <a:r>
              <a:rPr lang="nl-BE" sz="2200" b="1" dirty="0">
                <a:latin typeface="Calibri"/>
                <a:cs typeface="Calibri"/>
              </a:rPr>
              <a:t>Goed om weten: </a:t>
            </a:r>
          </a:p>
          <a:p>
            <a:pPr marL="575655" lvl="1" indent="-287655"/>
            <a:r>
              <a:rPr lang="nl-BE" sz="2200" dirty="0">
                <a:latin typeface="Calibri"/>
                <a:cs typeface="Calibri"/>
              </a:rPr>
              <a:t>Type opwekkers in EPC software</a:t>
            </a:r>
          </a:p>
          <a:p>
            <a:pPr marL="863655" lvl="2" indent="-287655"/>
            <a:r>
              <a:rPr lang="nl-BE" dirty="0">
                <a:latin typeface="Calibri"/>
                <a:cs typeface="Calibri"/>
              </a:rPr>
              <a:t>In </a:t>
            </a:r>
            <a:r>
              <a:rPr lang="nl-BE" b="1" dirty="0">
                <a:latin typeface="Calibri"/>
                <a:cs typeface="Calibri"/>
              </a:rPr>
              <a:t>individuele installatie </a:t>
            </a:r>
            <a:r>
              <a:rPr lang="nl-BE" dirty="0">
                <a:latin typeface="Calibri"/>
                <a:cs typeface="Calibri"/>
              </a:rPr>
              <a:t>voor SWW</a:t>
            </a:r>
          </a:p>
          <a:p>
            <a:pPr marL="1151655" lvl="3" indent="-287655"/>
            <a:r>
              <a:rPr lang="nl-BE" dirty="0">
                <a:latin typeface="Calibri"/>
                <a:cs typeface="Calibri"/>
              </a:rPr>
              <a:t>gekoppeld aan RV: zie </a:t>
            </a:r>
            <a:r>
              <a:rPr lang="nl-BE" dirty="0">
                <a:solidFill>
                  <a:srgbClr val="FF0000"/>
                </a:solidFill>
                <a:latin typeface="Calibri"/>
                <a:cs typeface="Calibri"/>
              </a:rPr>
              <a:t>deel VI Ruimteverwarming</a:t>
            </a:r>
          </a:p>
          <a:p>
            <a:pPr marL="1151655" lvl="3" indent="-287655"/>
            <a:r>
              <a:rPr lang="nl-BE" dirty="0">
                <a:latin typeface="Calibri"/>
                <a:cs typeface="Calibri"/>
              </a:rPr>
              <a:t>los van CV: elektrische weerstandsverwarming, ketel</a:t>
            </a:r>
          </a:p>
          <a:p>
            <a:pPr marL="864000" lvl="3" indent="0">
              <a:buNone/>
            </a:pPr>
            <a:r>
              <a:rPr lang="nl-BE" dirty="0">
                <a:latin typeface="Calibri"/>
                <a:cs typeface="Calibri"/>
              </a:rPr>
              <a:t>     of warmtepompboiler</a:t>
            </a:r>
          </a:p>
          <a:p>
            <a:pPr marL="863655" lvl="2" indent="-287655"/>
            <a:r>
              <a:rPr lang="nl-BE" dirty="0">
                <a:latin typeface="Calibri"/>
                <a:cs typeface="Calibri"/>
              </a:rPr>
              <a:t>In </a:t>
            </a:r>
            <a:r>
              <a:rPr lang="nl-BE" b="1" dirty="0">
                <a:latin typeface="Calibri"/>
                <a:cs typeface="Calibri"/>
              </a:rPr>
              <a:t>collectieve installaties </a:t>
            </a:r>
            <a:r>
              <a:rPr lang="nl-BE" dirty="0">
                <a:latin typeface="Calibri"/>
                <a:cs typeface="Calibri"/>
              </a:rPr>
              <a:t>voor SWW</a:t>
            </a:r>
          </a:p>
          <a:p>
            <a:pPr marL="1151655" lvl="3" indent="-287655"/>
            <a:r>
              <a:rPr lang="nl-BE" dirty="0">
                <a:latin typeface="Calibri"/>
                <a:cs typeface="Calibri"/>
              </a:rPr>
              <a:t>gekoppeld aan RV: zie </a:t>
            </a:r>
            <a:r>
              <a:rPr lang="nl-BE" dirty="0">
                <a:solidFill>
                  <a:srgbClr val="FF0000"/>
                </a:solidFill>
                <a:latin typeface="Calibri"/>
                <a:cs typeface="Calibri"/>
              </a:rPr>
              <a:t>deel VI Ruimteverwarming</a:t>
            </a:r>
            <a:r>
              <a:rPr lang="nl-BE" dirty="0">
                <a:latin typeface="Calibri"/>
                <a:cs typeface="Calibri"/>
              </a:rPr>
              <a:t>, in geval ketel type ‘doorstroom’ of ‘andere’</a:t>
            </a:r>
          </a:p>
          <a:p>
            <a:pPr marL="1151655" lvl="3" indent="-287655"/>
            <a:r>
              <a:rPr lang="nl-BE" dirty="0">
                <a:latin typeface="Calibri"/>
                <a:cs typeface="Calibri"/>
              </a:rPr>
              <a:t>los van CV: elektrische weerstandsverwarming, ketel</a:t>
            </a:r>
          </a:p>
          <a:p>
            <a:pPr marL="864000" lvl="3" indent="0">
              <a:buNone/>
            </a:pPr>
            <a:r>
              <a:rPr lang="nl-BE" dirty="0">
                <a:latin typeface="Calibri"/>
                <a:cs typeface="Calibri"/>
              </a:rPr>
              <a:t>     of warmtepompboiler</a:t>
            </a:r>
          </a:p>
          <a:p>
            <a:pPr marL="863655" lvl="2" indent="-287655"/>
            <a:endParaRPr lang="en-US" dirty="0">
              <a:latin typeface="Calibri"/>
              <a:cs typeface="Calibri"/>
            </a:endParaRPr>
          </a:p>
          <a:p>
            <a:pPr marL="575655" lvl="1" indent="-287655"/>
            <a:endParaRPr lang="en-US" dirty="0">
              <a:latin typeface="Calibri"/>
              <a:cs typeface="Calibri"/>
            </a:endParaRPr>
          </a:p>
          <a:p>
            <a:pPr marL="0" indent="0">
              <a:buNone/>
            </a:pPr>
            <a:endParaRPr lang="en-US" dirty="0"/>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27</a:t>
            </a:fld>
            <a:endParaRPr lang="nl-BE" sz="1100" dirty="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Opwekkers SWW in EPC software</a:t>
            </a:r>
          </a:p>
        </p:txBody>
      </p:sp>
    </p:spTree>
    <p:extLst>
      <p:ext uri="{BB962C8B-B14F-4D97-AF65-F5344CB8AC3E}">
        <p14:creationId xmlns:p14="http://schemas.microsoft.com/office/powerpoint/2010/main" val="283138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dirty="0">
                <a:latin typeface="Calibri"/>
                <a:cs typeface="Calibri"/>
              </a:rPr>
              <a:t>Algemene principes Sanitair Warm Water</a:t>
            </a:r>
          </a:p>
          <a:p>
            <a:pPr marL="287945" indent="-287655"/>
            <a:r>
              <a:rPr lang="nl-NL" b="1" dirty="0">
                <a:solidFill>
                  <a:srgbClr val="FF0000"/>
                </a:solidFill>
                <a:latin typeface="Calibri"/>
                <a:cs typeface="Calibri"/>
              </a:rPr>
              <a:t>Installaties voor SWW</a:t>
            </a:r>
          </a:p>
          <a:p>
            <a:pPr marL="575945" lvl="1" indent="-287655"/>
            <a:r>
              <a:rPr lang="nl-NL" sz="2000" dirty="0">
                <a:latin typeface="Calibri"/>
                <a:cs typeface="Calibri"/>
              </a:rPr>
              <a:t>Opwekking</a:t>
            </a:r>
          </a:p>
          <a:p>
            <a:pPr marL="575945" lvl="1" indent="-287655"/>
            <a:r>
              <a:rPr lang="nl-NL" sz="2000" b="1" dirty="0">
                <a:solidFill>
                  <a:srgbClr val="FF0000"/>
                </a:solidFill>
                <a:latin typeface="Calibri"/>
                <a:cs typeface="Calibri"/>
              </a:rPr>
              <a:t>Opslag</a:t>
            </a:r>
          </a:p>
          <a:p>
            <a:pPr marL="575945" lvl="1" indent="-287655"/>
            <a:r>
              <a:rPr lang="nl-NL" sz="2000" dirty="0">
                <a:latin typeface="Calibri"/>
                <a:cs typeface="Calibri"/>
              </a:rPr>
              <a:t>Distributie</a:t>
            </a:r>
          </a:p>
          <a:p>
            <a:pPr marL="575945" lvl="1" indent="-287655"/>
            <a:r>
              <a:rPr lang="nl-NL" sz="2000" dirty="0">
                <a:latin typeface="Calibri"/>
                <a:cs typeface="Calibri"/>
              </a:rPr>
              <a:t>Afgifte</a:t>
            </a:r>
          </a:p>
          <a:p>
            <a:pPr marL="287945" indent="-287655"/>
            <a:r>
              <a:rPr lang="nl-NL" dirty="0">
                <a:latin typeface="Calibri"/>
                <a:cs typeface="Calibri"/>
              </a:rPr>
              <a:t>Stappenplan </a:t>
            </a:r>
          </a:p>
          <a:p>
            <a:pPr marL="287945" indent="-287655"/>
            <a:r>
              <a:rPr lang="nl-NL" dirty="0">
                <a:latin typeface="Calibri"/>
                <a:cs typeface="Calibri"/>
              </a:rPr>
              <a:t>Specifieke bewijsstukken</a:t>
            </a:r>
          </a:p>
          <a:p>
            <a:pPr marL="287945" indent="-287655"/>
            <a:r>
              <a:rPr lang="nl-NL" dirty="0">
                <a:latin typeface="Calibri"/>
                <a:cs typeface="Calibri"/>
              </a:rPr>
              <a:t>Sanitair warm water in EPC</a:t>
            </a:r>
          </a:p>
          <a:p>
            <a:pPr marL="0" indent="0">
              <a:buNone/>
            </a:pPr>
            <a:endParaRPr lang="nl-BE" dirty="0"/>
          </a:p>
        </p:txBody>
      </p:sp>
    </p:spTree>
    <p:extLst>
      <p:ext uri="{BB962C8B-B14F-4D97-AF65-F5344CB8AC3E}">
        <p14:creationId xmlns:p14="http://schemas.microsoft.com/office/powerpoint/2010/main" val="4290049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Voorraadvat of boiler </a:t>
            </a:r>
          </a:p>
          <a:p>
            <a:pPr lvl="1"/>
            <a:r>
              <a:rPr lang="nl-BE" dirty="0"/>
              <a:t>Hoeveelheid warm water permanent op temperatuur</a:t>
            </a:r>
          </a:p>
          <a:p>
            <a:pPr lvl="2"/>
            <a:r>
              <a:rPr lang="nl-BE" dirty="0"/>
              <a:t>impact op energiegebruik door opslagverliezen!</a:t>
            </a:r>
          </a:p>
          <a:p>
            <a:pPr lvl="1"/>
            <a:r>
              <a:rPr lang="nl-BE" dirty="0"/>
              <a:t>Onmiddellijk warm water ter beschikking aan tappunt(en)</a:t>
            </a:r>
          </a:p>
          <a:p>
            <a:pPr lvl="1"/>
            <a:r>
              <a:rPr lang="nl-BE" dirty="0"/>
              <a:t>Geïntegreerd in opwekker of losstaand</a:t>
            </a:r>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a:t>
            </a:fld>
            <a:endParaRPr lang="nl-BE" sz="1100">
              <a:solidFill>
                <a:srgbClr val="105269"/>
              </a:solidFill>
            </a:endParaRPr>
          </a:p>
        </p:txBody>
      </p:sp>
      <p:sp>
        <p:nvSpPr>
          <p:cNvPr id="15" name="Titel 3">
            <a:extLst>
              <a:ext uri="{FF2B5EF4-FFF2-40B4-BE49-F238E27FC236}">
                <a16:creationId xmlns:a16="http://schemas.microsoft.com/office/drawing/2014/main" id="{A831B46D-703A-4862-A88B-56493A2930A4}"/>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Opslag van SWW in detail bekeken (VIII.7)</a:t>
            </a:r>
          </a:p>
        </p:txBody>
      </p:sp>
      <p:pic>
        <p:nvPicPr>
          <p:cNvPr id="16" name="Afbeelding 15">
            <a:extLst>
              <a:ext uri="{FF2B5EF4-FFF2-40B4-BE49-F238E27FC236}">
                <a16:creationId xmlns:a16="http://schemas.microsoft.com/office/drawing/2014/main" id="{E957D5F1-BEC5-445B-A7F9-48A633B1937E}"/>
              </a:ext>
            </a:extLst>
          </p:cNvPr>
          <p:cNvPicPr>
            <a:picLocks noChangeAspect="1"/>
          </p:cNvPicPr>
          <p:nvPr/>
        </p:nvPicPr>
        <p:blipFill>
          <a:blip r:embed="rId3"/>
          <a:stretch>
            <a:fillRect/>
          </a:stretch>
        </p:blipFill>
        <p:spPr>
          <a:xfrm>
            <a:off x="6174384" y="3539158"/>
            <a:ext cx="2324100" cy="2362200"/>
          </a:xfrm>
          <a:prstGeom prst="rect">
            <a:avLst/>
          </a:prstGeom>
        </p:spPr>
      </p:pic>
      <p:sp>
        <p:nvSpPr>
          <p:cNvPr id="17" name="Tekstvak 16">
            <a:extLst>
              <a:ext uri="{FF2B5EF4-FFF2-40B4-BE49-F238E27FC236}">
                <a16:creationId xmlns:a16="http://schemas.microsoft.com/office/drawing/2014/main" id="{B09FAB75-7D4C-419C-9E9C-4BA44F1FDAA9}"/>
              </a:ext>
            </a:extLst>
          </p:cNvPr>
          <p:cNvSpPr txBox="1"/>
          <p:nvPr/>
        </p:nvSpPr>
        <p:spPr>
          <a:xfrm>
            <a:off x="359445" y="6063962"/>
            <a:ext cx="3169171" cy="584775"/>
          </a:xfrm>
          <a:prstGeom prst="rect">
            <a:avLst/>
          </a:prstGeom>
          <a:solidFill>
            <a:schemeClr val="bg1"/>
          </a:solidFill>
        </p:spPr>
        <p:txBody>
          <a:bodyPr wrap="square" rtlCol="0">
            <a:spAutoFit/>
          </a:bodyPr>
          <a:lstStyle/>
          <a:p>
            <a:pPr algn="ctr"/>
            <a:r>
              <a:rPr lang="nl-BE" sz="1600"/>
              <a:t>Voorraadvat met geïntegreerde </a:t>
            </a:r>
          </a:p>
          <a:p>
            <a:pPr algn="ctr"/>
            <a:r>
              <a:rPr lang="nl-BE" sz="1600"/>
              <a:t>gasbrander</a:t>
            </a:r>
          </a:p>
        </p:txBody>
      </p:sp>
      <p:sp>
        <p:nvSpPr>
          <p:cNvPr id="18" name="Tekstvak 17">
            <a:extLst>
              <a:ext uri="{FF2B5EF4-FFF2-40B4-BE49-F238E27FC236}">
                <a16:creationId xmlns:a16="http://schemas.microsoft.com/office/drawing/2014/main" id="{E980F047-822C-4B2F-838E-EF4360E7DDBF}"/>
              </a:ext>
            </a:extLst>
          </p:cNvPr>
          <p:cNvSpPr txBox="1"/>
          <p:nvPr/>
        </p:nvSpPr>
        <p:spPr>
          <a:xfrm>
            <a:off x="3266914" y="6088034"/>
            <a:ext cx="3169171" cy="584775"/>
          </a:xfrm>
          <a:prstGeom prst="rect">
            <a:avLst/>
          </a:prstGeom>
          <a:noFill/>
        </p:spPr>
        <p:txBody>
          <a:bodyPr wrap="square" rtlCol="0">
            <a:spAutoFit/>
          </a:bodyPr>
          <a:lstStyle/>
          <a:p>
            <a:pPr algn="ctr"/>
            <a:r>
              <a:rPr lang="nl-BE" sz="1600"/>
              <a:t>Voorraadvat met geïntegreerde </a:t>
            </a:r>
          </a:p>
          <a:p>
            <a:pPr algn="ctr"/>
            <a:r>
              <a:rPr lang="nl-BE" sz="1600"/>
              <a:t>stookoliebrander</a:t>
            </a:r>
          </a:p>
        </p:txBody>
      </p:sp>
      <p:sp>
        <p:nvSpPr>
          <p:cNvPr id="19" name="Tekstvak 18">
            <a:extLst>
              <a:ext uri="{FF2B5EF4-FFF2-40B4-BE49-F238E27FC236}">
                <a16:creationId xmlns:a16="http://schemas.microsoft.com/office/drawing/2014/main" id="{311520CF-F3D2-4BAD-8AC3-E29E6BB2BB71}"/>
              </a:ext>
            </a:extLst>
          </p:cNvPr>
          <p:cNvSpPr txBox="1"/>
          <p:nvPr/>
        </p:nvSpPr>
        <p:spPr>
          <a:xfrm>
            <a:off x="5867325" y="6088033"/>
            <a:ext cx="3169171" cy="584775"/>
          </a:xfrm>
          <a:prstGeom prst="rect">
            <a:avLst/>
          </a:prstGeom>
          <a:noFill/>
        </p:spPr>
        <p:txBody>
          <a:bodyPr wrap="square" rtlCol="0">
            <a:spAutoFit/>
          </a:bodyPr>
          <a:lstStyle/>
          <a:p>
            <a:pPr algn="ctr"/>
            <a:r>
              <a:rPr lang="nl-BE" sz="1600"/>
              <a:t>Warmtepomp met</a:t>
            </a:r>
          </a:p>
          <a:p>
            <a:pPr algn="ctr"/>
            <a:r>
              <a:rPr lang="nl-BE" sz="1600"/>
              <a:t>voorraadvat</a:t>
            </a:r>
          </a:p>
        </p:txBody>
      </p:sp>
      <p:pic>
        <p:nvPicPr>
          <p:cNvPr id="20" name="Afbeelding 19">
            <a:extLst>
              <a:ext uri="{FF2B5EF4-FFF2-40B4-BE49-F238E27FC236}">
                <a16:creationId xmlns:a16="http://schemas.microsoft.com/office/drawing/2014/main" id="{2FF2F3E6-BB8A-47DB-B51B-32DA86E46A37}"/>
              </a:ext>
            </a:extLst>
          </p:cNvPr>
          <p:cNvPicPr>
            <a:picLocks noChangeAspect="1"/>
          </p:cNvPicPr>
          <p:nvPr/>
        </p:nvPicPr>
        <p:blipFill>
          <a:blip r:embed="rId4"/>
          <a:stretch>
            <a:fillRect/>
          </a:stretch>
        </p:blipFill>
        <p:spPr>
          <a:xfrm>
            <a:off x="645516" y="3368727"/>
            <a:ext cx="2359423" cy="2785044"/>
          </a:xfrm>
          <a:prstGeom prst="rect">
            <a:avLst/>
          </a:prstGeom>
        </p:spPr>
      </p:pic>
      <p:pic>
        <p:nvPicPr>
          <p:cNvPr id="21" name="Afbeelding 20">
            <a:extLst>
              <a:ext uri="{FF2B5EF4-FFF2-40B4-BE49-F238E27FC236}">
                <a16:creationId xmlns:a16="http://schemas.microsoft.com/office/drawing/2014/main" id="{9FFBE85A-6A89-4899-9AF3-2632254B40D0}"/>
              </a:ext>
            </a:extLst>
          </p:cNvPr>
          <p:cNvPicPr>
            <a:picLocks noChangeAspect="1"/>
          </p:cNvPicPr>
          <p:nvPr/>
        </p:nvPicPr>
        <p:blipFill>
          <a:blip r:embed="rId5"/>
          <a:stretch>
            <a:fillRect/>
          </a:stretch>
        </p:blipFill>
        <p:spPr>
          <a:xfrm>
            <a:off x="4099025" y="3334371"/>
            <a:ext cx="1504950" cy="2771775"/>
          </a:xfrm>
          <a:prstGeom prst="rect">
            <a:avLst/>
          </a:prstGeom>
        </p:spPr>
      </p:pic>
    </p:spTree>
    <p:extLst>
      <p:ext uri="{BB962C8B-B14F-4D97-AF65-F5344CB8AC3E}">
        <p14:creationId xmlns:p14="http://schemas.microsoft.com/office/powerpoint/2010/main" val="260081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b="1" dirty="0">
                <a:solidFill>
                  <a:srgbClr val="FF0000"/>
                </a:solidFill>
                <a:latin typeface="Calibri"/>
                <a:cs typeface="Calibri"/>
              </a:rPr>
              <a:t>Algemene principes Sanitair Warm Water</a:t>
            </a:r>
          </a:p>
          <a:p>
            <a:pPr marL="287945" indent="-287655"/>
            <a:r>
              <a:rPr lang="nl-NL" dirty="0">
                <a:latin typeface="Calibri"/>
                <a:cs typeface="Calibri"/>
              </a:rPr>
              <a:t>Installaties voor SWW</a:t>
            </a:r>
          </a:p>
          <a:p>
            <a:pPr marL="575945" lvl="1" indent="-287655"/>
            <a:r>
              <a:rPr lang="nl-NL" sz="2000" dirty="0">
                <a:latin typeface="Calibri"/>
                <a:cs typeface="Calibri"/>
              </a:rPr>
              <a:t>Opwekking</a:t>
            </a:r>
          </a:p>
          <a:p>
            <a:pPr marL="575945" lvl="1" indent="-287655"/>
            <a:r>
              <a:rPr lang="nl-NL" sz="2000" dirty="0">
                <a:latin typeface="Calibri"/>
                <a:cs typeface="Calibri"/>
              </a:rPr>
              <a:t>Opslag</a:t>
            </a:r>
          </a:p>
          <a:p>
            <a:pPr marL="575945" lvl="1" indent="-287655"/>
            <a:r>
              <a:rPr lang="nl-NL" sz="2000" dirty="0">
                <a:latin typeface="Calibri"/>
                <a:cs typeface="Calibri"/>
              </a:rPr>
              <a:t>Distributie</a:t>
            </a:r>
          </a:p>
          <a:p>
            <a:pPr marL="575945" lvl="1" indent="-287655"/>
            <a:r>
              <a:rPr lang="nl-NL" sz="2000" dirty="0">
                <a:latin typeface="Calibri"/>
                <a:cs typeface="Calibri"/>
              </a:rPr>
              <a:t>Afgifte</a:t>
            </a:r>
          </a:p>
          <a:p>
            <a:pPr marL="287945" indent="-287655"/>
            <a:r>
              <a:rPr lang="nl-NL" dirty="0">
                <a:latin typeface="Calibri"/>
                <a:cs typeface="Calibri"/>
              </a:rPr>
              <a:t>Stappenplan </a:t>
            </a:r>
          </a:p>
          <a:p>
            <a:pPr marL="287945" indent="-287655"/>
            <a:r>
              <a:rPr lang="nl-NL" dirty="0">
                <a:latin typeface="Calibri"/>
                <a:cs typeface="Calibri"/>
              </a:rPr>
              <a:t>Specifieke bewijsstukken</a:t>
            </a:r>
          </a:p>
          <a:p>
            <a:pPr marL="287945" indent="-287655"/>
            <a:r>
              <a:rPr lang="nl-NL" dirty="0">
                <a:latin typeface="Calibri"/>
                <a:cs typeface="Calibri"/>
              </a:rPr>
              <a:t>Sanitair warm water in EPC</a:t>
            </a:r>
          </a:p>
          <a:p>
            <a:pPr marL="0" indent="0">
              <a:buNone/>
            </a:pPr>
            <a:endParaRPr lang="nl-BE" dirty="0"/>
          </a:p>
        </p:txBody>
      </p:sp>
    </p:spTree>
    <p:extLst>
      <p:ext uri="{BB962C8B-B14F-4D97-AF65-F5344CB8AC3E}">
        <p14:creationId xmlns:p14="http://schemas.microsoft.com/office/powerpoint/2010/main" val="291655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a:t>
            </a:fld>
            <a:endParaRPr lang="nl-BE" sz="1100">
              <a:solidFill>
                <a:srgbClr val="105269"/>
              </a:solidFill>
            </a:endParaRPr>
          </a:p>
        </p:txBody>
      </p:sp>
      <p:pic>
        <p:nvPicPr>
          <p:cNvPr id="6" name="Afbeelding 5" descr="Afbeelding met binnen, kamer, zitten, gebouw&#10;&#10;Automatisch gegenereerde beschrijving">
            <a:extLst>
              <a:ext uri="{FF2B5EF4-FFF2-40B4-BE49-F238E27FC236}">
                <a16:creationId xmlns:a16="http://schemas.microsoft.com/office/drawing/2014/main" id="{67AC6A15-DDC4-486D-87BE-C9E5FDC6F2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01" t="15350" r="17801" b="16400"/>
          <a:stretch/>
        </p:blipFill>
        <p:spPr>
          <a:xfrm>
            <a:off x="683568" y="1628800"/>
            <a:ext cx="3108103" cy="3961307"/>
          </a:xfrm>
          <a:prstGeom prst="rect">
            <a:avLst/>
          </a:prstGeom>
        </p:spPr>
      </p:pic>
      <p:pic>
        <p:nvPicPr>
          <p:cNvPr id="8" name="Afbeelding 7" descr="Afbeelding met binnen, keukenapparaat, zitten, gootsteen&#10;&#10;Automatisch gegenereerde beschrijving">
            <a:extLst>
              <a:ext uri="{FF2B5EF4-FFF2-40B4-BE49-F238E27FC236}">
                <a16:creationId xmlns:a16="http://schemas.microsoft.com/office/drawing/2014/main" id="{5A7F1F0A-7572-4169-80BF-5BD82FFEF3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36" r="3360"/>
          <a:stretch/>
        </p:blipFill>
        <p:spPr>
          <a:xfrm rot="5400000">
            <a:off x="3689784" y="1953451"/>
            <a:ext cx="3938946" cy="3326643"/>
          </a:xfrm>
          <a:prstGeom prst="rect">
            <a:avLst/>
          </a:prstGeom>
        </p:spPr>
      </p:pic>
      <p:sp>
        <p:nvSpPr>
          <p:cNvPr id="10" name="Titel 3">
            <a:extLst>
              <a:ext uri="{FF2B5EF4-FFF2-40B4-BE49-F238E27FC236}">
                <a16:creationId xmlns:a16="http://schemas.microsoft.com/office/drawing/2014/main" id="{42A0D19A-CCCF-44EB-9DA0-AB0071D31FBD}"/>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Voorraadvaten</a:t>
            </a:r>
          </a:p>
        </p:txBody>
      </p:sp>
      <p:sp>
        <p:nvSpPr>
          <p:cNvPr id="7" name="Tekstvak 6">
            <a:extLst>
              <a:ext uri="{FF2B5EF4-FFF2-40B4-BE49-F238E27FC236}">
                <a16:creationId xmlns:a16="http://schemas.microsoft.com/office/drawing/2014/main" id="{2EFCC859-67B2-4D37-8E56-26BFCF0FBAF1}"/>
              </a:ext>
            </a:extLst>
          </p:cNvPr>
          <p:cNvSpPr txBox="1"/>
          <p:nvPr/>
        </p:nvSpPr>
        <p:spPr>
          <a:xfrm>
            <a:off x="743818" y="5647808"/>
            <a:ext cx="3047851" cy="369332"/>
          </a:xfrm>
          <a:prstGeom prst="rect">
            <a:avLst/>
          </a:prstGeom>
          <a:noFill/>
        </p:spPr>
        <p:txBody>
          <a:bodyPr wrap="square" rtlCol="0">
            <a:spAutoFit/>
          </a:bodyPr>
          <a:lstStyle/>
          <a:p>
            <a:pPr algn="ctr"/>
            <a:r>
              <a:rPr lang="nl-BE" dirty="0"/>
              <a:t>Gekoppeld aan RV</a:t>
            </a:r>
          </a:p>
        </p:txBody>
      </p:sp>
      <p:sp>
        <p:nvSpPr>
          <p:cNvPr id="11" name="Tekstvak 10">
            <a:extLst>
              <a:ext uri="{FF2B5EF4-FFF2-40B4-BE49-F238E27FC236}">
                <a16:creationId xmlns:a16="http://schemas.microsoft.com/office/drawing/2014/main" id="{BBDE24C1-9F0A-47E0-B061-3C337EFCF2AD}"/>
              </a:ext>
            </a:extLst>
          </p:cNvPr>
          <p:cNvSpPr txBox="1"/>
          <p:nvPr/>
        </p:nvSpPr>
        <p:spPr>
          <a:xfrm>
            <a:off x="4525204" y="5647808"/>
            <a:ext cx="2424378" cy="369332"/>
          </a:xfrm>
          <a:prstGeom prst="rect">
            <a:avLst/>
          </a:prstGeom>
          <a:noFill/>
        </p:spPr>
        <p:txBody>
          <a:bodyPr wrap="square" rtlCol="0">
            <a:spAutoFit/>
          </a:bodyPr>
          <a:lstStyle/>
          <a:p>
            <a:pPr algn="ctr"/>
            <a:r>
              <a:rPr lang="nl-BE" dirty="0"/>
              <a:t>Gekoppeld aan RV</a:t>
            </a:r>
          </a:p>
        </p:txBody>
      </p:sp>
      <p:sp>
        <p:nvSpPr>
          <p:cNvPr id="12" name="Tekstvak 11">
            <a:extLst>
              <a:ext uri="{FF2B5EF4-FFF2-40B4-BE49-F238E27FC236}">
                <a16:creationId xmlns:a16="http://schemas.microsoft.com/office/drawing/2014/main" id="{9F179498-1873-4010-9182-3B419CB299B9}"/>
              </a:ext>
            </a:extLst>
          </p:cNvPr>
          <p:cNvSpPr txBox="1"/>
          <p:nvPr/>
        </p:nvSpPr>
        <p:spPr>
          <a:xfrm>
            <a:off x="1273499" y="6177125"/>
            <a:ext cx="7848872" cy="430887"/>
          </a:xfrm>
          <a:prstGeom prst="rect">
            <a:avLst/>
          </a:prstGeom>
          <a:noFill/>
        </p:spPr>
        <p:txBody>
          <a:bodyPr wrap="square" rtlCol="0">
            <a:spAutoFit/>
          </a:bodyPr>
          <a:lstStyle/>
          <a:p>
            <a:r>
              <a:rPr lang="nl-BE" sz="2200" dirty="0"/>
              <a:t>Elektrisch voorraadvat niet verwarren met warmtepompboiler</a:t>
            </a:r>
          </a:p>
        </p:txBody>
      </p:sp>
      <p:pic>
        <p:nvPicPr>
          <p:cNvPr id="13" name="Graphic 12" descr="Opmerking belangrijk">
            <a:extLst>
              <a:ext uri="{FF2B5EF4-FFF2-40B4-BE49-F238E27FC236}">
                <a16:creationId xmlns:a16="http://schemas.microsoft.com/office/drawing/2014/main" id="{F71E1D27-A362-4F9D-9559-A28AC97E3F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064" y="6074841"/>
            <a:ext cx="720080" cy="720080"/>
          </a:xfrm>
          <a:prstGeom prst="rect">
            <a:avLst/>
          </a:prstGeom>
        </p:spPr>
      </p:pic>
    </p:spTree>
    <p:extLst>
      <p:ext uri="{BB962C8B-B14F-4D97-AF65-F5344CB8AC3E}">
        <p14:creationId xmlns:p14="http://schemas.microsoft.com/office/powerpoint/2010/main" val="3363976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270E98B3-DC08-474A-B671-65BE2485ABCC}"/>
              </a:ext>
            </a:extLst>
          </p:cNvPr>
          <p:cNvPicPr>
            <a:picLocks noChangeAspect="1"/>
          </p:cNvPicPr>
          <p:nvPr/>
        </p:nvPicPr>
        <p:blipFill>
          <a:blip r:embed="rId3"/>
          <a:stretch>
            <a:fillRect/>
          </a:stretch>
        </p:blipFill>
        <p:spPr>
          <a:xfrm>
            <a:off x="6779071" y="2348880"/>
            <a:ext cx="2087229" cy="4509120"/>
          </a:xfrm>
          <a:prstGeom prst="rect">
            <a:avLst/>
          </a:prstGeom>
        </p:spPr>
      </p:pic>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Vaak voorkomend geval bij </a:t>
            </a:r>
            <a:r>
              <a:rPr lang="nl-BE" b="1" dirty="0"/>
              <a:t>appartementsgebouwen</a:t>
            </a:r>
            <a:r>
              <a:rPr lang="nl-BE" dirty="0"/>
              <a:t>:</a:t>
            </a:r>
          </a:p>
          <a:p>
            <a:pPr marL="0" indent="0">
              <a:buNone/>
            </a:pPr>
            <a:r>
              <a:rPr lang="nl-BE" dirty="0"/>
              <a:t>     </a:t>
            </a:r>
            <a:r>
              <a:rPr lang="nl-BE" b="1" dirty="0"/>
              <a:t>Individuele satellietboiler met collectieve warmtetoevoer</a:t>
            </a:r>
          </a:p>
          <a:p>
            <a:pPr marL="288000" lvl="1" indent="0">
              <a:buNone/>
            </a:pPr>
            <a:endParaRPr lang="nl-BE" dirty="0"/>
          </a:p>
          <a:p>
            <a:pPr marL="288000" lvl="1">
              <a:buSzPct val="90000"/>
              <a:buBlip>
                <a:blip r:embed="rId4"/>
              </a:buBlip>
            </a:pPr>
            <a:r>
              <a:rPr lang="nl-BE" dirty="0"/>
              <a:t>Hoe herkennen?</a:t>
            </a:r>
          </a:p>
          <a:p>
            <a:pPr lvl="1"/>
            <a:r>
              <a:rPr lang="nl-BE" b="1" dirty="0"/>
              <a:t>Collectieve</a:t>
            </a:r>
            <a:r>
              <a:rPr lang="nl-BE" dirty="0"/>
              <a:t> opwekker voor SWW</a:t>
            </a:r>
          </a:p>
          <a:p>
            <a:pPr lvl="2"/>
            <a:r>
              <a:rPr lang="nl-BE" dirty="0"/>
              <a:t>vaak met groot vermogen </a:t>
            </a:r>
          </a:p>
          <a:p>
            <a:pPr lvl="1"/>
            <a:r>
              <a:rPr lang="nl-BE" b="1" dirty="0"/>
              <a:t>Geen opwekker in eenheid</a:t>
            </a:r>
            <a:r>
              <a:rPr lang="nl-BE" dirty="0"/>
              <a:t>, enkel voorraadvat</a:t>
            </a:r>
          </a:p>
          <a:p>
            <a:pPr lvl="1"/>
            <a:r>
              <a:rPr lang="nl-BE" b="1" dirty="0" err="1"/>
              <a:t>Combilus</a:t>
            </a:r>
            <a:r>
              <a:rPr lang="nl-BE" dirty="0"/>
              <a:t> voor verdeling SWW (zie verder)</a:t>
            </a:r>
          </a:p>
          <a:p>
            <a:pPr marL="288000" lvl="1" indent="0">
              <a:buNone/>
            </a:pPr>
            <a:r>
              <a:rPr lang="nl-BE" dirty="0"/>
              <a:t> </a:t>
            </a:r>
          </a:p>
          <a:p>
            <a:pPr marL="576000" lvl="2">
              <a:buBlip>
                <a:blip r:embed="rId4"/>
              </a:buBlip>
            </a:pPr>
            <a:endParaRPr lang="nl-BE" dirty="0"/>
          </a:p>
          <a:p>
            <a:pPr marL="576000" lvl="2">
              <a:buBlip>
                <a:blip r:embed="rId4"/>
              </a:buBlip>
            </a:pPr>
            <a:endParaRPr lang="nl-BE" dirty="0"/>
          </a:p>
          <a:p>
            <a:pPr marL="288000" lvl="1" indent="0">
              <a:buNone/>
            </a:pP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a:t>
            </a:fld>
            <a:endParaRPr lang="nl-BE" sz="1100">
              <a:solidFill>
                <a:srgbClr val="105269"/>
              </a:solidFill>
            </a:endParaRPr>
          </a:p>
        </p:txBody>
      </p:sp>
      <p:sp>
        <p:nvSpPr>
          <p:cNvPr id="7" name="Titel 3">
            <a:extLst>
              <a:ext uri="{FF2B5EF4-FFF2-40B4-BE49-F238E27FC236}">
                <a16:creationId xmlns:a16="http://schemas.microsoft.com/office/drawing/2014/main" id="{7C484871-25B1-404D-8FF1-01993C2027D8}"/>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Opslag van SWW in detail bekeken (VIII.7)</a:t>
            </a:r>
          </a:p>
        </p:txBody>
      </p:sp>
      <p:sp>
        <p:nvSpPr>
          <p:cNvPr id="11" name="Tekstvak 10">
            <a:extLst>
              <a:ext uri="{FF2B5EF4-FFF2-40B4-BE49-F238E27FC236}">
                <a16:creationId xmlns:a16="http://schemas.microsoft.com/office/drawing/2014/main" id="{D91C2BB6-85CD-4F12-8439-1F5525FC21B3}"/>
              </a:ext>
            </a:extLst>
          </p:cNvPr>
          <p:cNvSpPr txBox="1"/>
          <p:nvPr/>
        </p:nvSpPr>
        <p:spPr>
          <a:xfrm>
            <a:off x="6130999" y="6075466"/>
            <a:ext cx="1008112" cy="646331"/>
          </a:xfrm>
          <a:prstGeom prst="rect">
            <a:avLst/>
          </a:prstGeom>
          <a:noFill/>
        </p:spPr>
        <p:txBody>
          <a:bodyPr wrap="square" rtlCol="0">
            <a:spAutoFit/>
          </a:bodyPr>
          <a:lstStyle/>
          <a:p>
            <a:r>
              <a:rPr lang="nl-BE"/>
              <a:t>Bron: WTCB</a:t>
            </a:r>
          </a:p>
        </p:txBody>
      </p:sp>
    </p:spTree>
    <p:extLst>
      <p:ext uri="{BB962C8B-B14F-4D97-AF65-F5344CB8AC3E}">
        <p14:creationId xmlns:p14="http://schemas.microsoft.com/office/powerpoint/2010/main" val="2219632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b="1" dirty="0"/>
              <a:t>Bijzonder geval</a:t>
            </a:r>
            <a:r>
              <a:rPr lang="nl-BE" dirty="0"/>
              <a:t>: Toestellen met </a:t>
            </a:r>
            <a:r>
              <a:rPr lang="nl-BE" b="1" dirty="0"/>
              <a:t>momentane accumulatie</a:t>
            </a:r>
          </a:p>
          <a:p>
            <a:pPr lvl="1"/>
            <a:r>
              <a:rPr lang="nl-BE" dirty="0"/>
              <a:t>Verwarmt gedurende </a:t>
            </a:r>
            <a:r>
              <a:rPr lang="nl-BE" b="1" dirty="0"/>
              <a:t>korte periode </a:t>
            </a:r>
            <a:r>
              <a:rPr lang="nl-BE" dirty="0"/>
              <a:t>beperkt volume op tot streeftemperatuur</a:t>
            </a:r>
          </a:p>
          <a:p>
            <a:pPr lvl="1"/>
            <a:r>
              <a:rPr lang="nl-BE" dirty="0"/>
              <a:t>Water </a:t>
            </a:r>
            <a:r>
              <a:rPr lang="nl-BE" b="1" dirty="0"/>
              <a:t>niet</a:t>
            </a:r>
            <a:r>
              <a:rPr lang="nl-BE" dirty="0"/>
              <a:t> permanent op temperatuur</a:t>
            </a:r>
          </a:p>
          <a:p>
            <a:pPr marL="288000" lvl="1" indent="0">
              <a:buNone/>
            </a:pPr>
            <a:endParaRPr lang="nl-BE" dirty="0"/>
          </a:p>
          <a:p>
            <a:pPr marL="288000" lvl="1">
              <a:buSzPct val="90000"/>
              <a:buBlip>
                <a:blip r:embed="rId3"/>
              </a:buBlip>
            </a:pPr>
            <a:r>
              <a:rPr lang="nl-BE" dirty="0"/>
              <a:t>Hoe herkennen?</a:t>
            </a:r>
          </a:p>
          <a:p>
            <a:pPr lvl="1"/>
            <a:r>
              <a:rPr lang="nl-BE" dirty="0"/>
              <a:t>Analoog aan elektrische keukenboiler, maar met bedieningsknop</a:t>
            </a:r>
          </a:p>
          <a:p>
            <a:pPr lvl="1"/>
            <a:r>
              <a:rPr lang="nl-BE" dirty="0"/>
              <a:t>Volume 5 tot 15 L</a:t>
            </a:r>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a:t>
            </a:fld>
            <a:endParaRPr lang="nl-BE" sz="1100">
              <a:solidFill>
                <a:srgbClr val="105269"/>
              </a:solidFill>
            </a:endParaRPr>
          </a:p>
        </p:txBody>
      </p:sp>
      <p:pic>
        <p:nvPicPr>
          <p:cNvPr id="16" name="Afbeelding 15">
            <a:extLst>
              <a:ext uri="{FF2B5EF4-FFF2-40B4-BE49-F238E27FC236}">
                <a16:creationId xmlns:a16="http://schemas.microsoft.com/office/drawing/2014/main" id="{1A0410AF-9201-47B6-A0D5-EBE149FB129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27169" t="21587" r="22683" b="11151"/>
          <a:stretch/>
        </p:blipFill>
        <p:spPr>
          <a:xfrm>
            <a:off x="4716016" y="4004309"/>
            <a:ext cx="2016224" cy="2853691"/>
          </a:xfrm>
          <a:prstGeom prst="rect">
            <a:avLst/>
          </a:prstGeom>
        </p:spPr>
      </p:pic>
      <p:sp>
        <p:nvSpPr>
          <p:cNvPr id="7" name="Titel 3">
            <a:extLst>
              <a:ext uri="{FF2B5EF4-FFF2-40B4-BE49-F238E27FC236}">
                <a16:creationId xmlns:a16="http://schemas.microsoft.com/office/drawing/2014/main" id="{9E39836D-1875-4D54-981E-2F36C93B784E}"/>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Opslag van SWW in detail bekeken (VIII.7)</a:t>
            </a:r>
          </a:p>
        </p:txBody>
      </p:sp>
      <p:cxnSp>
        <p:nvCxnSpPr>
          <p:cNvPr id="5" name="Rechte verbindingslijn met pijl 4">
            <a:extLst>
              <a:ext uri="{FF2B5EF4-FFF2-40B4-BE49-F238E27FC236}">
                <a16:creationId xmlns:a16="http://schemas.microsoft.com/office/drawing/2014/main" id="{4A796991-04F1-45FB-B272-25C60BE532B6}"/>
              </a:ext>
            </a:extLst>
          </p:cNvPr>
          <p:cNvCxnSpPr/>
          <p:nvPr/>
        </p:nvCxnSpPr>
        <p:spPr>
          <a:xfrm flipH="1">
            <a:off x="5868144" y="4005064"/>
            <a:ext cx="1800200" cy="1512168"/>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664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dirty="0">
                <a:latin typeface="Calibri"/>
                <a:cs typeface="Calibri"/>
              </a:rPr>
              <a:t>Algemene principes Sanitair Warm Water</a:t>
            </a:r>
          </a:p>
          <a:p>
            <a:pPr marL="287945" indent="-287655"/>
            <a:r>
              <a:rPr lang="nl-NL" b="1" dirty="0">
                <a:solidFill>
                  <a:srgbClr val="FF0000"/>
                </a:solidFill>
                <a:latin typeface="Calibri"/>
                <a:cs typeface="Calibri"/>
              </a:rPr>
              <a:t>Installaties voor SWW</a:t>
            </a:r>
          </a:p>
          <a:p>
            <a:pPr marL="575945" lvl="1" indent="-287655"/>
            <a:r>
              <a:rPr lang="nl-NL" sz="2000" dirty="0">
                <a:latin typeface="Calibri"/>
                <a:cs typeface="Calibri"/>
              </a:rPr>
              <a:t>Opwekking</a:t>
            </a:r>
          </a:p>
          <a:p>
            <a:pPr marL="575945" lvl="1" indent="-287655"/>
            <a:r>
              <a:rPr lang="nl-NL" sz="2000" dirty="0">
                <a:latin typeface="Calibri"/>
                <a:cs typeface="Calibri"/>
              </a:rPr>
              <a:t>Opslag</a:t>
            </a:r>
          </a:p>
          <a:p>
            <a:pPr marL="575945" lvl="1" indent="-287655"/>
            <a:r>
              <a:rPr lang="nl-NL" sz="2000" b="1" dirty="0">
                <a:solidFill>
                  <a:srgbClr val="FF0000"/>
                </a:solidFill>
                <a:latin typeface="Calibri"/>
                <a:cs typeface="Calibri"/>
              </a:rPr>
              <a:t>Distributie</a:t>
            </a:r>
          </a:p>
          <a:p>
            <a:pPr marL="575945" lvl="1" indent="-287655"/>
            <a:r>
              <a:rPr lang="nl-NL" sz="2000" dirty="0">
                <a:latin typeface="Calibri"/>
                <a:cs typeface="Calibri"/>
              </a:rPr>
              <a:t>Afgifte</a:t>
            </a:r>
          </a:p>
          <a:p>
            <a:pPr marL="287945" indent="-287655"/>
            <a:r>
              <a:rPr lang="nl-NL" dirty="0">
                <a:latin typeface="Calibri"/>
                <a:cs typeface="Calibri"/>
              </a:rPr>
              <a:t>Stappenplan </a:t>
            </a:r>
          </a:p>
          <a:p>
            <a:pPr marL="287945" indent="-287655"/>
            <a:r>
              <a:rPr lang="nl-NL" dirty="0">
                <a:latin typeface="Calibri"/>
                <a:cs typeface="Calibri"/>
              </a:rPr>
              <a:t>Specifieke bewijsstukken</a:t>
            </a:r>
          </a:p>
          <a:p>
            <a:pPr marL="287945" indent="-287655"/>
            <a:r>
              <a:rPr lang="nl-NL" dirty="0">
                <a:latin typeface="Calibri"/>
                <a:cs typeface="Calibri"/>
              </a:rPr>
              <a:t>Sanitair warm water in EPC</a:t>
            </a:r>
          </a:p>
          <a:p>
            <a:pPr marL="0" indent="0">
              <a:buNone/>
            </a:pPr>
            <a:endParaRPr lang="nl-BE" dirty="0"/>
          </a:p>
        </p:txBody>
      </p:sp>
    </p:spTree>
    <p:extLst>
      <p:ext uri="{BB962C8B-B14F-4D97-AF65-F5344CB8AC3E}">
        <p14:creationId xmlns:p14="http://schemas.microsoft.com/office/powerpoint/2010/main" val="2866371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Gewone leidingen</a:t>
            </a:r>
            <a:endParaRPr lang="nl-BE" dirty="0">
              <a:latin typeface="+mn-lt"/>
              <a:cs typeface="Calibri"/>
            </a:endParaRPr>
          </a:p>
          <a:p>
            <a:pPr marL="287655" indent="-287655"/>
            <a:r>
              <a:rPr lang="nl-BE" dirty="0"/>
              <a:t>Circulatieleiding</a:t>
            </a:r>
          </a:p>
          <a:p>
            <a:pPr marL="287655" indent="-287655"/>
            <a:r>
              <a:rPr lang="nl-BE" dirty="0"/>
              <a:t>Combilus</a:t>
            </a: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34</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Distributie SWW in detail bekeken (VIII.8)</a:t>
            </a:r>
          </a:p>
        </p:txBody>
      </p:sp>
    </p:spTree>
    <p:extLst>
      <p:ext uri="{BB962C8B-B14F-4D97-AF65-F5344CB8AC3E}">
        <p14:creationId xmlns:p14="http://schemas.microsoft.com/office/powerpoint/2010/main" val="893246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Werkingsprincipe</a:t>
            </a:r>
          </a:p>
          <a:p>
            <a:pPr marL="575655" lvl="1" indent="-287655"/>
            <a:r>
              <a:rPr lang="nl-BE" dirty="0"/>
              <a:t>Verdeelt SWW naar tappunten</a:t>
            </a:r>
          </a:p>
          <a:p>
            <a:pPr marL="288000" lvl="1" indent="0">
              <a:buNone/>
            </a:pPr>
            <a:endParaRPr lang="nl-BE" dirty="0"/>
          </a:p>
          <a:p>
            <a:pPr marL="287655" lvl="1" indent="-287655">
              <a:buSzPct val="90000"/>
              <a:buBlip>
                <a:blip r:embed="rId2"/>
              </a:buBlip>
            </a:pPr>
            <a:r>
              <a:rPr lang="nl-BE" dirty="0"/>
              <a:t>Hoe herkennen?</a:t>
            </a:r>
          </a:p>
          <a:p>
            <a:pPr marL="575655" lvl="1" indent="-287655"/>
            <a:r>
              <a:rPr lang="nl-BE" dirty="0"/>
              <a:t>Enkel stroming SWW door leiding bij warmtevraag</a:t>
            </a:r>
          </a:p>
          <a:p>
            <a:pPr marL="575655" lvl="1" indent="-287655"/>
            <a:r>
              <a:rPr lang="nl-BE" dirty="0"/>
              <a:t>Warm water niet altijd onmiddellijk beschikbaar aan tappunt</a:t>
            </a:r>
          </a:p>
          <a:p>
            <a:pPr marL="575945" lvl="1" indent="-287655">
              <a:buChar char="•"/>
            </a:pPr>
            <a:endParaRPr lang="en-US" dirty="0">
              <a:latin typeface="+mn-lt"/>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35</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&gt; Gewone leidingen SWW (VIII.8.1)</a:t>
            </a:r>
          </a:p>
        </p:txBody>
      </p:sp>
    </p:spTree>
    <p:extLst>
      <p:ext uri="{BB962C8B-B14F-4D97-AF65-F5344CB8AC3E}">
        <p14:creationId xmlns:p14="http://schemas.microsoft.com/office/powerpoint/2010/main" val="1994716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en-US" dirty="0" err="1"/>
              <a:t>Werkingsprincipe</a:t>
            </a:r>
            <a:endParaRPr lang="en-US" dirty="0"/>
          </a:p>
          <a:p>
            <a:pPr lvl="1"/>
            <a:r>
              <a:rPr lang="nl-BE" b="1" dirty="0"/>
              <a:t>permanente</a:t>
            </a:r>
            <a:r>
              <a:rPr lang="nl-BE" dirty="0"/>
              <a:t> circulatie warm water in leidingen, ook indien geen warmtevraag</a:t>
            </a:r>
          </a:p>
          <a:p>
            <a:pPr lvl="1"/>
            <a:r>
              <a:rPr lang="nl-BE" dirty="0"/>
              <a:t>draaiuren pomp mogelijks tijdelijk onderbroken via timer/schakelaar om elektriciteitsverbruik van pomp te beperken</a:t>
            </a:r>
          </a:p>
          <a:p>
            <a:pPr lvl="1"/>
            <a:endParaRPr lang="nl-BE" dirty="0"/>
          </a:p>
          <a:p>
            <a:pPr lvl="1"/>
            <a:endParaRPr lang="en-US"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36</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Circulatieleiding SWW (VIII.8.2)</a:t>
            </a:r>
          </a:p>
        </p:txBody>
      </p:sp>
    </p:spTree>
    <p:extLst>
      <p:ext uri="{BB962C8B-B14F-4D97-AF65-F5344CB8AC3E}">
        <p14:creationId xmlns:p14="http://schemas.microsoft.com/office/powerpoint/2010/main" val="2933740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1" indent="-287655">
              <a:buSzPct val="90000"/>
              <a:buBlip>
                <a:blip r:embed="rId3"/>
              </a:buBlip>
            </a:pPr>
            <a:r>
              <a:rPr lang="nl-BE" dirty="0"/>
              <a:t>Hoe herkennen</a:t>
            </a:r>
            <a:r>
              <a:rPr lang="en-US" dirty="0"/>
              <a:t>?</a:t>
            </a:r>
          </a:p>
          <a:p>
            <a:pPr lvl="1"/>
            <a:r>
              <a:rPr lang="nl-BE" dirty="0"/>
              <a:t>Aan tappunt vrijwel direct warm water beschikbaar</a:t>
            </a:r>
          </a:p>
          <a:p>
            <a:pPr lvl="1"/>
            <a:r>
              <a:rPr lang="nl-BE" dirty="0"/>
              <a:t>Warm aanvoelen </a:t>
            </a:r>
            <a:r>
              <a:rPr lang="nl-BE" dirty="0" err="1"/>
              <a:t>ongeïsoleerde</a:t>
            </a:r>
            <a:r>
              <a:rPr lang="nl-BE" dirty="0"/>
              <a:t> leiding</a:t>
            </a:r>
          </a:p>
          <a:p>
            <a:pPr lvl="1"/>
            <a:r>
              <a:rPr lang="nl-BE" dirty="0"/>
              <a:t>Afzonderlijke circulatiepomp</a:t>
            </a:r>
          </a:p>
          <a:p>
            <a:pPr lvl="1"/>
            <a:r>
              <a:rPr lang="nl-BE" dirty="0"/>
              <a:t>Aanwezigheid retourleiding naar opwekker of voorraadvat</a:t>
            </a:r>
            <a:endParaRPr lang="en-US" dirty="0">
              <a:latin typeface="+mn-lt"/>
              <a:cs typeface="Calibri"/>
            </a:endParaRP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37</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Circulatieleiding SWW</a:t>
            </a:r>
          </a:p>
        </p:txBody>
      </p:sp>
      <p:grpSp>
        <p:nvGrpSpPr>
          <p:cNvPr id="8" name="Groep 7">
            <a:extLst>
              <a:ext uri="{FF2B5EF4-FFF2-40B4-BE49-F238E27FC236}">
                <a16:creationId xmlns:a16="http://schemas.microsoft.com/office/drawing/2014/main" id="{4616580A-D88F-4A24-8DF1-C4731549A2AA}"/>
              </a:ext>
            </a:extLst>
          </p:cNvPr>
          <p:cNvGrpSpPr/>
          <p:nvPr/>
        </p:nvGrpSpPr>
        <p:grpSpPr>
          <a:xfrm>
            <a:off x="1027895" y="3412976"/>
            <a:ext cx="7419673" cy="2412182"/>
            <a:chOff x="0" y="0"/>
            <a:chExt cx="6610350" cy="1895475"/>
          </a:xfrm>
        </p:grpSpPr>
        <p:pic>
          <p:nvPicPr>
            <p:cNvPr id="9" name="Afbeelding 8">
              <a:extLst>
                <a:ext uri="{FF2B5EF4-FFF2-40B4-BE49-F238E27FC236}">
                  <a16:creationId xmlns:a16="http://schemas.microsoft.com/office/drawing/2014/main" id="{BB207378-C96D-4358-9315-9A5D5BBA93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610350" cy="1895475"/>
            </a:xfrm>
            <a:prstGeom prst="rect">
              <a:avLst/>
            </a:prstGeom>
          </p:spPr>
        </p:pic>
        <p:sp>
          <p:nvSpPr>
            <p:cNvPr id="11" name="Rechthoek 10">
              <a:extLst>
                <a:ext uri="{FF2B5EF4-FFF2-40B4-BE49-F238E27FC236}">
                  <a16:creationId xmlns:a16="http://schemas.microsoft.com/office/drawing/2014/main" id="{F7B0D0D1-436D-45CB-8515-F245FE9F008D}"/>
                </a:ext>
              </a:extLst>
            </p:cNvPr>
            <p:cNvSpPr/>
            <p:nvPr/>
          </p:nvSpPr>
          <p:spPr>
            <a:xfrm>
              <a:off x="3619500" y="809625"/>
              <a:ext cx="828675" cy="466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grpSp>
      <p:cxnSp>
        <p:nvCxnSpPr>
          <p:cNvPr id="3" name="Rechte verbindingslijn met pijl 2">
            <a:extLst>
              <a:ext uri="{FF2B5EF4-FFF2-40B4-BE49-F238E27FC236}">
                <a16:creationId xmlns:a16="http://schemas.microsoft.com/office/drawing/2014/main" id="{04ECEDBB-9562-4428-8566-CF9FEB5607C6}"/>
              </a:ext>
            </a:extLst>
          </p:cNvPr>
          <p:cNvCxnSpPr>
            <a:cxnSpLocks/>
          </p:cNvCxnSpPr>
          <p:nvPr/>
        </p:nvCxnSpPr>
        <p:spPr>
          <a:xfrm>
            <a:off x="3077082" y="5037259"/>
            <a:ext cx="855692" cy="105929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1FCD459F-9EB6-48A1-ABBE-0FC83E5370B3}"/>
              </a:ext>
            </a:extLst>
          </p:cNvPr>
          <p:cNvSpPr txBox="1"/>
          <p:nvPr/>
        </p:nvSpPr>
        <p:spPr>
          <a:xfrm>
            <a:off x="3521993" y="6057872"/>
            <a:ext cx="4925576" cy="430887"/>
          </a:xfrm>
          <a:prstGeom prst="rect">
            <a:avLst/>
          </a:prstGeom>
          <a:noFill/>
        </p:spPr>
        <p:txBody>
          <a:bodyPr wrap="square" rtlCol="0">
            <a:spAutoFit/>
          </a:bodyPr>
          <a:lstStyle/>
          <a:p>
            <a:r>
              <a:rPr lang="nl-BE" sz="2200" dirty="0"/>
              <a:t>Let op: dit zijn </a:t>
            </a:r>
            <a:r>
              <a:rPr lang="nl-BE" sz="2200" b="1" dirty="0"/>
              <a:t>geen</a:t>
            </a:r>
            <a:r>
              <a:rPr lang="nl-BE" sz="2200" dirty="0"/>
              <a:t> circulatiepompen</a:t>
            </a:r>
          </a:p>
        </p:txBody>
      </p:sp>
      <p:cxnSp>
        <p:nvCxnSpPr>
          <p:cNvPr id="14" name="Rechte verbindingslijn met pijl 13">
            <a:extLst>
              <a:ext uri="{FF2B5EF4-FFF2-40B4-BE49-F238E27FC236}">
                <a16:creationId xmlns:a16="http://schemas.microsoft.com/office/drawing/2014/main" id="{69687EDE-B5CB-4C7D-83EE-395F0633CA53}"/>
              </a:ext>
            </a:extLst>
          </p:cNvPr>
          <p:cNvCxnSpPr>
            <a:cxnSpLocks/>
          </p:cNvCxnSpPr>
          <p:nvPr/>
        </p:nvCxnSpPr>
        <p:spPr>
          <a:xfrm>
            <a:off x="4082344" y="5566908"/>
            <a:ext cx="0" cy="529649"/>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5" name="Graphic 14" descr="Opmerking belangrijk">
            <a:extLst>
              <a:ext uri="{FF2B5EF4-FFF2-40B4-BE49-F238E27FC236}">
                <a16:creationId xmlns:a16="http://schemas.microsoft.com/office/drawing/2014/main" id="{F6BDDF08-839D-4C1C-BF30-87CDFF42CC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01913" y="5955769"/>
            <a:ext cx="720080" cy="720080"/>
          </a:xfrm>
          <a:prstGeom prst="rect">
            <a:avLst/>
          </a:prstGeom>
        </p:spPr>
      </p:pic>
    </p:spTree>
    <p:extLst>
      <p:ext uri="{BB962C8B-B14F-4D97-AF65-F5344CB8AC3E}">
        <p14:creationId xmlns:p14="http://schemas.microsoft.com/office/powerpoint/2010/main" val="393023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en-US" dirty="0" err="1"/>
              <a:t>Werkingsprincipe</a:t>
            </a:r>
            <a:endParaRPr lang="en-US" dirty="0"/>
          </a:p>
          <a:p>
            <a:pPr lvl="1"/>
            <a:r>
              <a:rPr lang="nl-BE" b="1" dirty="0"/>
              <a:t>Gemeenschappelijke leiding </a:t>
            </a:r>
            <a:r>
              <a:rPr lang="nl-BE" dirty="0"/>
              <a:t>voor SWW én RV</a:t>
            </a:r>
          </a:p>
          <a:p>
            <a:pPr lvl="1"/>
            <a:r>
              <a:rPr lang="nl-BE" dirty="0"/>
              <a:t>Warmte wordt afgegeven aan voorraadvat (vb. individuele satellietboilers) of aan warmtewisselaars</a:t>
            </a:r>
          </a:p>
          <a:p>
            <a:pPr lvl="1"/>
            <a:r>
              <a:rPr lang="nl-BE" b="1" dirty="0"/>
              <a:t>Goed om weten: </a:t>
            </a:r>
          </a:p>
          <a:p>
            <a:pPr lvl="2"/>
            <a:r>
              <a:rPr lang="nl-BE" dirty="0"/>
              <a:t>bij individuele satellietboilers in zomer</a:t>
            </a:r>
          </a:p>
          <a:p>
            <a:pPr lvl="3"/>
            <a:r>
              <a:rPr lang="nl-BE" dirty="0" err="1"/>
              <a:t>combilus</a:t>
            </a:r>
            <a:r>
              <a:rPr lang="nl-BE" dirty="0"/>
              <a:t> mogelijks niet gebruikt</a:t>
            </a:r>
          </a:p>
          <a:p>
            <a:pPr lvl="3"/>
            <a:r>
              <a:rPr lang="nl-BE" dirty="0"/>
              <a:t>warm water via interne elektrische weerstand in satellietboiler </a:t>
            </a:r>
          </a:p>
          <a:p>
            <a:pPr lvl="2"/>
            <a:r>
              <a:rPr lang="nl-BE" dirty="0"/>
              <a:t>ook bij dit werkingsregime moet </a:t>
            </a:r>
            <a:r>
              <a:rPr lang="nl-BE" dirty="0" err="1"/>
              <a:t>combilus</a:t>
            </a:r>
            <a:r>
              <a:rPr lang="nl-BE" dirty="0"/>
              <a:t> ingevoerd worden</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38</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&gt; </a:t>
            </a:r>
            <a:r>
              <a:rPr lang="nl-BE" sz="3100" err="1"/>
              <a:t>Combilus</a:t>
            </a:r>
            <a:r>
              <a:rPr lang="nl-BE" sz="3100"/>
              <a:t> SWW (VIII.8.3)</a:t>
            </a:r>
          </a:p>
        </p:txBody>
      </p:sp>
      <p:sp>
        <p:nvSpPr>
          <p:cNvPr id="9" name="Tekstvak 8">
            <a:extLst>
              <a:ext uri="{FF2B5EF4-FFF2-40B4-BE49-F238E27FC236}">
                <a16:creationId xmlns:a16="http://schemas.microsoft.com/office/drawing/2014/main" id="{C98FDFF9-6CDB-48D3-ABDC-A1CE542629C4}"/>
              </a:ext>
            </a:extLst>
          </p:cNvPr>
          <p:cNvSpPr txBox="1"/>
          <p:nvPr/>
        </p:nvSpPr>
        <p:spPr>
          <a:xfrm>
            <a:off x="1976732" y="5203234"/>
            <a:ext cx="6699724" cy="1107996"/>
          </a:xfrm>
          <a:prstGeom prst="rect">
            <a:avLst/>
          </a:prstGeom>
          <a:noFill/>
        </p:spPr>
        <p:txBody>
          <a:bodyPr wrap="square" rtlCol="0">
            <a:spAutoFit/>
          </a:bodyPr>
          <a:lstStyle/>
          <a:p>
            <a:r>
              <a:rPr lang="nl-BE" sz="2200" dirty="0" err="1"/>
              <a:t>Combilus</a:t>
            </a:r>
            <a:r>
              <a:rPr lang="nl-BE" sz="2200" dirty="0"/>
              <a:t> niet verwarren met dubbele circulatieleiding (één voor RV en één voor SWW) </a:t>
            </a:r>
            <a:r>
              <a:rPr lang="nl-BE" sz="2200" dirty="0">
                <a:sym typeface="Wingdings" panose="05000000000000000000" pitchFamily="2" charset="2"/>
              </a:rPr>
              <a:t> circulatieleiding invoeren i.p.v. </a:t>
            </a:r>
            <a:r>
              <a:rPr lang="nl-BE" sz="2200" dirty="0" err="1">
                <a:sym typeface="Wingdings" panose="05000000000000000000" pitchFamily="2" charset="2"/>
              </a:rPr>
              <a:t>combilus</a:t>
            </a:r>
            <a:endParaRPr lang="nl-BE" sz="2200" dirty="0"/>
          </a:p>
        </p:txBody>
      </p:sp>
      <p:pic>
        <p:nvPicPr>
          <p:cNvPr id="11" name="Graphic 10" descr="Opmerking belangrijk">
            <a:extLst>
              <a:ext uri="{FF2B5EF4-FFF2-40B4-BE49-F238E27FC236}">
                <a16:creationId xmlns:a16="http://schemas.microsoft.com/office/drawing/2014/main" id="{02C00D23-995F-423B-BEA8-488B1CA248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6652" y="5166359"/>
            <a:ext cx="720080" cy="720080"/>
          </a:xfrm>
          <a:prstGeom prst="rect">
            <a:avLst/>
          </a:prstGeom>
        </p:spPr>
      </p:pic>
    </p:spTree>
    <p:extLst>
      <p:ext uri="{BB962C8B-B14F-4D97-AF65-F5344CB8AC3E}">
        <p14:creationId xmlns:p14="http://schemas.microsoft.com/office/powerpoint/2010/main" val="1929866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2" indent="-287655">
              <a:buBlip>
                <a:blip r:embed="rId3"/>
              </a:buBlip>
            </a:pPr>
            <a:r>
              <a:rPr lang="nl-BE" sz="2200" dirty="0"/>
              <a:t>Hoe herkennen?</a:t>
            </a:r>
          </a:p>
          <a:p>
            <a:pPr lvl="1"/>
            <a:r>
              <a:rPr lang="nl-BE" dirty="0"/>
              <a:t>Satellietstations per eenheid aanwezig </a:t>
            </a:r>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39</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err="1"/>
              <a:t>Combilus</a:t>
            </a:r>
            <a:r>
              <a:rPr lang="nl-BE" sz="3100" dirty="0"/>
              <a:t> SWW (VIII.8.3)</a:t>
            </a:r>
          </a:p>
        </p:txBody>
      </p:sp>
      <p:pic>
        <p:nvPicPr>
          <p:cNvPr id="8" name="Afbeelding 7" descr="Afbeelding met binnen, tafel, zitten, items&#10;&#10;Automatisch gegenereerde beschrijving">
            <a:extLst>
              <a:ext uri="{FF2B5EF4-FFF2-40B4-BE49-F238E27FC236}">
                <a16:creationId xmlns:a16="http://schemas.microsoft.com/office/drawing/2014/main" id="{5CDD9B96-B18A-40F1-8B2D-74DE1FE5E0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300485" y="2883978"/>
            <a:ext cx="4397233" cy="3297924"/>
          </a:xfrm>
          <a:prstGeom prst="rect">
            <a:avLst/>
          </a:prstGeom>
        </p:spPr>
      </p:pic>
    </p:spTree>
    <p:extLst>
      <p:ext uri="{BB962C8B-B14F-4D97-AF65-F5344CB8AC3E}">
        <p14:creationId xmlns:p14="http://schemas.microsoft.com/office/powerpoint/2010/main" val="278132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668B59D-91C0-4632-AE20-657A78CA2ABA}"/>
              </a:ext>
            </a:extLst>
          </p:cNvPr>
          <p:cNvSpPr>
            <a:spLocks noGrp="1"/>
          </p:cNvSpPr>
          <p:nvPr>
            <p:ph type="title"/>
          </p:nvPr>
        </p:nvSpPr>
        <p:spPr/>
        <p:txBody>
          <a:bodyPr anchor="t"/>
          <a:lstStyle/>
          <a:p>
            <a:pPr algn="l"/>
            <a:r>
              <a:rPr lang="nl-BE">
                <a:latin typeface="Calibri"/>
                <a:cs typeface="Calibri"/>
              </a:rPr>
              <a:t>Tabblad ‘Sanitair warm water’ </a:t>
            </a:r>
            <a:endParaRPr lang="nl-BE"/>
          </a:p>
        </p:txBody>
      </p:sp>
      <p:pic>
        <p:nvPicPr>
          <p:cNvPr id="3" name="Afbeelding 2">
            <a:extLst>
              <a:ext uri="{FF2B5EF4-FFF2-40B4-BE49-F238E27FC236}">
                <a16:creationId xmlns:a16="http://schemas.microsoft.com/office/drawing/2014/main" id="{2629291F-FAC4-4A6F-9470-F9441D7ADD90}"/>
              </a:ext>
            </a:extLst>
          </p:cNvPr>
          <p:cNvPicPr>
            <a:picLocks noChangeAspect="1"/>
          </p:cNvPicPr>
          <p:nvPr/>
        </p:nvPicPr>
        <p:blipFill rotWithShape="1">
          <a:blip r:embed="rId2"/>
          <a:srcRect l="17713" t="35421" r="17713" b="43000"/>
          <a:stretch/>
        </p:blipFill>
        <p:spPr>
          <a:xfrm>
            <a:off x="93411" y="2348880"/>
            <a:ext cx="8810546" cy="1656184"/>
          </a:xfrm>
          <a:prstGeom prst="rect">
            <a:avLst/>
          </a:prstGeom>
        </p:spPr>
      </p:pic>
      <p:sp>
        <p:nvSpPr>
          <p:cNvPr id="4" name="Rechthoek 3">
            <a:extLst>
              <a:ext uri="{FF2B5EF4-FFF2-40B4-BE49-F238E27FC236}">
                <a16:creationId xmlns:a16="http://schemas.microsoft.com/office/drawing/2014/main" id="{841A8ECC-EFD4-48AC-B3F0-0FCEA3C76260}"/>
              </a:ext>
            </a:extLst>
          </p:cNvPr>
          <p:cNvSpPr/>
          <p:nvPr/>
        </p:nvSpPr>
        <p:spPr>
          <a:xfrm>
            <a:off x="3851920" y="2276872"/>
            <a:ext cx="864095"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86844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dirty="0">
                <a:latin typeface="Calibri"/>
                <a:cs typeface="Calibri"/>
              </a:rPr>
              <a:t>Algemene principes Sanitair Warm Water</a:t>
            </a:r>
          </a:p>
          <a:p>
            <a:pPr marL="287945" indent="-287655"/>
            <a:r>
              <a:rPr lang="nl-NL" b="1" dirty="0">
                <a:solidFill>
                  <a:srgbClr val="FF0000"/>
                </a:solidFill>
                <a:latin typeface="Calibri"/>
                <a:cs typeface="Calibri"/>
              </a:rPr>
              <a:t>Installaties voor SWW</a:t>
            </a:r>
          </a:p>
          <a:p>
            <a:pPr marL="575945" lvl="1" indent="-287655"/>
            <a:r>
              <a:rPr lang="nl-NL" sz="2000" dirty="0">
                <a:latin typeface="Calibri"/>
                <a:cs typeface="Calibri"/>
              </a:rPr>
              <a:t>Opwekking</a:t>
            </a:r>
          </a:p>
          <a:p>
            <a:pPr marL="575945" lvl="1" indent="-287655"/>
            <a:r>
              <a:rPr lang="nl-NL" sz="2000" dirty="0">
                <a:latin typeface="Calibri"/>
                <a:cs typeface="Calibri"/>
              </a:rPr>
              <a:t>Opslag</a:t>
            </a:r>
          </a:p>
          <a:p>
            <a:pPr marL="575945" lvl="1" indent="-287655"/>
            <a:r>
              <a:rPr lang="nl-NL" sz="2000" dirty="0">
                <a:latin typeface="Calibri"/>
                <a:cs typeface="Calibri"/>
              </a:rPr>
              <a:t>Distributie</a:t>
            </a:r>
          </a:p>
          <a:p>
            <a:pPr marL="575945" lvl="1" indent="-287655"/>
            <a:r>
              <a:rPr lang="nl-NL" sz="2000" b="1" dirty="0">
                <a:solidFill>
                  <a:srgbClr val="FF0000"/>
                </a:solidFill>
                <a:latin typeface="Calibri"/>
                <a:cs typeface="Calibri"/>
              </a:rPr>
              <a:t>Afgifte</a:t>
            </a:r>
          </a:p>
          <a:p>
            <a:pPr marL="287945" indent="-287655"/>
            <a:r>
              <a:rPr lang="nl-NL" dirty="0">
                <a:latin typeface="Calibri"/>
                <a:cs typeface="Calibri"/>
              </a:rPr>
              <a:t>Stappenplan </a:t>
            </a:r>
          </a:p>
          <a:p>
            <a:pPr marL="287945" indent="-287655"/>
            <a:r>
              <a:rPr lang="nl-NL" dirty="0">
                <a:latin typeface="Calibri"/>
                <a:cs typeface="Calibri"/>
              </a:rPr>
              <a:t>Specifieke bewijsstukken</a:t>
            </a:r>
          </a:p>
          <a:p>
            <a:pPr marL="287945" indent="-287655"/>
            <a:r>
              <a:rPr lang="nl-NL" dirty="0">
                <a:latin typeface="Calibri"/>
                <a:cs typeface="Calibri"/>
              </a:rPr>
              <a:t>Sanitair warm water in EPC</a:t>
            </a:r>
          </a:p>
          <a:p>
            <a:pPr marL="0" indent="0">
              <a:buNone/>
            </a:pPr>
            <a:endParaRPr lang="nl-BE" dirty="0"/>
          </a:p>
        </p:txBody>
      </p:sp>
    </p:spTree>
    <p:extLst>
      <p:ext uri="{BB962C8B-B14F-4D97-AF65-F5344CB8AC3E}">
        <p14:creationId xmlns:p14="http://schemas.microsoft.com/office/powerpoint/2010/main" val="2603688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F61295C-61CB-41F4-927B-38F6626D8DC5}"/>
              </a:ext>
            </a:extLst>
          </p:cNvPr>
          <p:cNvSpPr/>
          <p:nvPr/>
        </p:nvSpPr>
        <p:spPr>
          <a:xfrm>
            <a:off x="467544" y="6021288"/>
            <a:ext cx="23042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inhoud 4">
            <a:extLst>
              <a:ext uri="{FF2B5EF4-FFF2-40B4-BE49-F238E27FC236}">
                <a16:creationId xmlns:a16="http://schemas.microsoft.com/office/drawing/2014/main" id="{FE3BB242-15A9-45C4-AEE8-EF73687D4A19}"/>
              </a:ext>
            </a:extLst>
          </p:cNvPr>
          <p:cNvSpPr txBox="1">
            <a:spLocks/>
          </p:cNvSpPr>
          <p:nvPr/>
        </p:nvSpPr>
        <p:spPr>
          <a:xfrm>
            <a:off x="539552" y="168926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b="1" dirty="0" err="1"/>
              <a:t>Tappunten</a:t>
            </a:r>
            <a:endParaRPr lang="en-US" b="1" dirty="0"/>
          </a:p>
          <a:p>
            <a:pPr lvl="1"/>
            <a:r>
              <a:rPr lang="nl-BE" dirty="0"/>
              <a:t>= bedient een sanitair toestel van </a:t>
            </a:r>
            <a:r>
              <a:rPr lang="nl-BE" b="1" dirty="0"/>
              <a:t>warm</a:t>
            </a:r>
            <a:r>
              <a:rPr lang="nl-BE" b="1" dirty="0">
                <a:solidFill>
                  <a:srgbClr val="FF0000"/>
                </a:solidFill>
              </a:rPr>
              <a:t> </a:t>
            </a:r>
            <a:r>
              <a:rPr lang="nl-BE" dirty="0"/>
              <a:t>water </a:t>
            </a:r>
          </a:p>
          <a:p>
            <a:pPr lvl="1"/>
            <a:r>
              <a:rPr lang="nl-BE" dirty="0"/>
              <a:t>herkennen aan aanwezigheid van </a:t>
            </a:r>
            <a:r>
              <a:rPr lang="nl-BE" b="1" dirty="0"/>
              <a:t>mengkraan of thermostaatkraan</a:t>
            </a:r>
          </a:p>
          <a:p>
            <a:pPr marL="288000" lvl="1" indent="0">
              <a:buNone/>
            </a:pPr>
            <a:endParaRPr lang="en-US" sz="500" dirty="0"/>
          </a:p>
          <a:p>
            <a:endParaRPr lang="en-US" sz="2000" dirty="0"/>
          </a:p>
          <a:p>
            <a:endParaRPr lang="en-US" sz="2000" dirty="0"/>
          </a:p>
          <a:p>
            <a:endParaRPr lang="en-US" sz="2000" dirty="0"/>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41</a:t>
            </a:fld>
            <a:endParaRPr lang="nl-BE" sz="1100">
              <a:solidFill>
                <a:srgbClr val="105269"/>
              </a:solidFill>
            </a:endParaRPr>
          </a:p>
        </p:txBody>
      </p:sp>
      <p:sp>
        <p:nvSpPr>
          <p:cNvPr id="21" name="Titel 3">
            <a:extLst>
              <a:ext uri="{FF2B5EF4-FFF2-40B4-BE49-F238E27FC236}">
                <a16:creationId xmlns:a16="http://schemas.microsoft.com/office/drawing/2014/main" id="{1ECC26C0-F14F-4416-A6F6-297F52F16F6B}"/>
              </a:ext>
            </a:extLst>
          </p:cNvPr>
          <p:cNvSpPr>
            <a:spLocks noGrp="1"/>
          </p:cNvSpPr>
          <p:nvPr>
            <p:ph type="title"/>
          </p:nvPr>
        </p:nvSpPr>
        <p:spPr/>
        <p:txBody>
          <a:bodyPr/>
          <a:lstStyle/>
          <a:p>
            <a:pPr algn="l">
              <a:lnSpc>
                <a:spcPct val="100000"/>
              </a:lnSpc>
            </a:pPr>
            <a:r>
              <a:rPr lang="nl-BE" dirty="0"/>
              <a:t>Afgifte Sanitair warm water in detail bekeken (VIII.1.5)</a:t>
            </a:r>
          </a:p>
        </p:txBody>
      </p:sp>
      <p:grpSp>
        <p:nvGrpSpPr>
          <p:cNvPr id="14" name="Groep 13">
            <a:extLst>
              <a:ext uri="{FF2B5EF4-FFF2-40B4-BE49-F238E27FC236}">
                <a16:creationId xmlns:a16="http://schemas.microsoft.com/office/drawing/2014/main" id="{52A50F30-020B-42E7-A7D0-5D12AF1CC28A}"/>
              </a:ext>
            </a:extLst>
          </p:cNvPr>
          <p:cNvGrpSpPr/>
          <p:nvPr/>
        </p:nvGrpSpPr>
        <p:grpSpPr>
          <a:xfrm>
            <a:off x="1259632" y="2793561"/>
            <a:ext cx="5400600" cy="3857869"/>
            <a:chOff x="1846935" y="2801526"/>
            <a:chExt cx="4928190" cy="3848100"/>
          </a:xfrm>
        </p:grpSpPr>
        <p:pic>
          <p:nvPicPr>
            <p:cNvPr id="15" name="Afbeelding 14">
              <a:extLst>
                <a:ext uri="{FF2B5EF4-FFF2-40B4-BE49-F238E27FC236}">
                  <a16:creationId xmlns:a16="http://schemas.microsoft.com/office/drawing/2014/main" id="{0EA595CF-C022-4E20-989F-836CED57D54E}"/>
                </a:ext>
              </a:extLst>
            </p:cNvPr>
            <p:cNvPicPr>
              <a:picLocks noChangeAspect="1"/>
            </p:cNvPicPr>
            <p:nvPr/>
          </p:nvPicPr>
          <p:blipFill>
            <a:blip r:embed="rId6"/>
            <a:stretch>
              <a:fillRect/>
            </a:stretch>
          </p:blipFill>
          <p:spPr>
            <a:xfrm>
              <a:off x="4541512" y="2801526"/>
              <a:ext cx="2233613" cy="1924050"/>
            </a:xfrm>
            <a:prstGeom prst="rect">
              <a:avLst/>
            </a:prstGeom>
          </p:spPr>
        </p:pic>
        <p:pic>
          <p:nvPicPr>
            <p:cNvPr id="16" name="Afbeelding 15">
              <a:extLst>
                <a:ext uri="{FF2B5EF4-FFF2-40B4-BE49-F238E27FC236}">
                  <a16:creationId xmlns:a16="http://schemas.microsoft.com/office/drawing/2014/main" id="{245409DE-3BDF-4754-AF15-9FEF6CF31F63}"/>
                </a:ext>
              </a:extLst>
            </p:cNvPr>
            <p:cNvPicPr>
              <a:picLocks noChangeAspect="1"/>
            </p:cNvPicPr>
            <p:nvPr/>
          </p:nvPicPr>
          <p:blipFill rotWithShape="1">
            <a:blip r:embed="rId7"/>
            <a:srcRect r="10732"/>
            <a:stretch/>
          </p:blipFill>
          <p:spPr>
            <a:xfrm>
              <a:off x="4568524" y="4725576"/>
              <a:ext cx="2206601" cy="1924050"/>
            </a:xfrm>
            <a:prstGeom prst="rect">
              <a:avLst/>
            </a:prstGeom>
          </p:spPr>
        </p:pic>
        <p:pic>
          <p:nvPicPr>
            <p:cNvPr id="17" name="Afbeelding 16">
              <a:extLst>
                <a:ext uri="{FF2B5EF4-FFF2-40B4-BE49-F238E27FC236}">
                  <a16:creationId xmlns:a16="http://schemas.microsoft.com/office/drawing/2014/main" id="{FDA050E4-500C-486E-A98C-78B9EFA678B9}"/>
                </a:ext>
              </a:extLst>
            </p:cNvPr>
            <p:cNvPicPr>
              <a:picLocks noChangeAspect="1"/>
            </p:cNvPicPr>
            <p:nvPr/>
          </p:nvPicPr>
          <p:blipFill>
            <a:blip r:embed="rId8"/>
            <a:stretch>
              <a:fillRect/>
            </a:stretch>
          </p:blipFill>
          <p:spPr>
            <a:xfrm>
              <a:off x="1846935" y="2803518"/>
              <a:ext cx="2538707" cy="3846107"/>
            </a:xfrm>
            <a:prstGeom prst="rect">
              <a:avLst/>
            </a:prstGeom>
          </p:spPr>
        </p:pic>
      </p:grpSp>
    </p:spTree>
    <p:extLst>
      <p:ext uri="{BB962C8B-B14F-4D97-AF65-F5344CB8AC3E}">
        <p14:creationId xmlns:p14="http://schemas.microsoft.com/office/powerpoint/2010/main" val="345051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dirty="0">
                <a:latin typeface="Calibri"/>
                <a:cs typeface="Calibri"/>
              </a:rPr>
              <a:t>Algemene principes Sanitair Warm Water</a:t>
            </a:r>
          </a:p>
          <a:p>
            <a:pPr marL="287945" indent="-287655"/>
            <a:r>
              <a:rPr lang="nl-NL" dirty="0">
                <a:latin typeface="Calibri"/>
                <a:cs typeface="Calibri"/>
              </a:rPr>
              <a:t>Installaties voor SWW</a:t>
            </a:r>
          </a:p>
          <a:p>
            <a:pPr marL="575945" lvl="1" indent="-287655"/>
            <a:r>
              <a:rPr lang="nl-NL" sz="2000" dirty="0">
                <a:latin typeface="Calibri"/>
                <a:cs typeface="Calibri"/>
              </a:rPr>
              <a:t>Opwekking</a:t>
            </a:r>
          </a:p>
          <a:p>
            <a:pPr marL="575945" lvl="1" indent="-287655"/>
            <a:r>
              <a:rPr lang="nl-NL" sz="2000" dirty="0">
                <a:latin typeface="Calibri"/>
                <a:cs typeface="Calibri"/>
              </a:rPr>
              <a:t>Opslag</a:t>
            </a:r>
          </a:p>
          <a:p>
            <a:pPr marL="575945" lvl="1" indent="-287655"/>
            <a:r>
              <a:rPr lang="nl-NL" sz="2000" dirty="0">
                <a:latin typeface="Calibri"/>
                <a:cs typeface="Calibri"/>
              </a:rPr>
              <a:t>Distributie</a:t>
            </a:r>
          </a:p>
          <a:p>
            <a:pPr marL="575945" lvl="1" indent="-287655"/>
            <a:r>
              <a:rPr lang="nl-NL" sz="2000" dirty="0">
                <a:latin typeface="Calibri"/>
                <a:cs typeface="Calibri"/>
              </a:rPr>
              <a:t>Afgifte</a:t>
            </a:r>
          </a:p>
          <a:p>
            <a:pPr marL="287945" indent="-287655"/>
            <a:r>
              <a:rPr lang="nl-NL" b="1" dirty="0">
                <a:solidFill>
                  <a:srgbClr val="FF0000"/>
                </a:solidFill>
                <a:latin typeface="Calibri"/>
                <a:cs typeface="Calibri"/>
              </a:rPr>
              <a:t>Stappenplan </a:t>
            </a:r>
          </a:p>
          <a:p>
            <a:pPr marL="287945" indent="-287655"/>
            <a:r>
              <a:rPr lang="nl-NL" dirty="0">
                <a:latin typeface="Calibri"/>
                <a:cs typeface="Calibri"/>
              </a:rPr>
              <a:t>Specifieke bewijsstukken</a:t>
            </a:r>
          </a:p>
          <a:p>
            <a:pPr marL="287945" indent="-287655"/>
            <a:r>
              <a:rPr lang="nl-NL" dirty="0">
                <a:latin typeface="Calibri"/>
                <a:cs typeface="Calibri"/>
              </a:rPr>
              <a:t>Sanitair warm water in EPC</a:t>
            </a:r>
          </a:p>
          <a:p>
            <a:pPr marL="0" indent="0">
              <a:buNone/>
            </a:pPr>
            <a:endParaRPr lang="nl-BE" dirty="0"/>
          </a:p>
        </p:txBody>
      </p:sp>
    </p:spTree>
    <p:extLst>
      <p:ext uri="{BB962C8B-B14F-4D97-AF65-F5344CB8AC3E}">
        <p14:creationId xmlns:p14="http://schemas.microsoft.com/office/powerpoint/2010/main" val="1106342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schermafbeelding&#10;&#10;Automatisch gegenereerde beschrijving">
            <a:extLst>
              <a:ext uri="{FF2B5EF4-FFF2-40B4-BE49-F238E27FC236}">
                <a16:creationId xmlns:a16="http://schemas.microsoft.com/office/drawing/2014/main" id="{97B6D382-99B2-4335-BA71-D114537AF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403" y="4132144"/>
            <a:ext cx="3297691" cy="2297268"/>
          </a:xfrm>
          <a:prstGeom prst="rect">
            <a:avLst/>
          </a:prstGeom>
        </p:spPr>
      </p:pic>
      <p:pic>
        <p:nvPicPr>
          <p:cNvPr id="9" name="Afbeelding 8">
            <a:extLst>
              <a:ext uri="{FF2B5EF4-FFF2-40B4-BE49-F238E27FC236}">
                <a16:creationId xmlns:a16="http://schemas.microsoft.com/office/drawing/2014/main" id="{B31F8EBC-484C-46E6-A80D-37D46613EBDC}"/>
              </a:ext>
            </a:extLst>
          </p:cNvPr>
          <p:cNvPicPr>
            <a:picLocks noChangeAspect="1"/>
          </p:cNvPicPr>
          <p:nvPr/>
        </p:nvPicPr>
        <p:blipFill rotWithShape="1">
          <a:blip r:embed="rId3"/>
          <a:srcRect l="17713" t="33201" r="17713" b="43000"/>
          <a:stretch/>
        </p:blipFill>
        <p:spPr>
          <a:xfrm>
            <a:off x="2342808" y="2069409"/>
            <a:ext cx="6549672" cy="1357859"/>
          </a:xfrm>
          <a:prstGeom prst="rect">
            <a:avLst/>
          </a:prstGeom>
        </p:spPr>
      </p:pic>
      <p:sp>
        <p:nvSpPr>
          <p:cNvPr id="2" name="Titel 1">
            <a:extLst>
              <a:ext uri="{FF2B5EF4-FFF2-40B4-BE49-F238E27FC236}">
                <a16:creationId xmlns:a16="http://schemas.microsoft.com/office/drawing/2014/main" id="{28D0DBD2-680F-4A6A-AE98-35188454322D}"/>
              </a:ext>
            </a:extLst>
          </p:cNvPr>
          <p:cNvSpPr>
            <a:spLocks noGrp="1"/>
          </p:cNvSpPr>
          <p:nvPr>
            <p:ph type="title"/>
          </p:nvPr>
        </p:nvSpPr>
        <p:spPr/>
        <p:txBody>
          <a:bodyPr/>
          <a:lstStyle/>
          <a:p>
            <a:pPr algn="l"/>
            <a:r>
              <a:rPr lang="nl-BE" dirty="0"/>
              <a:t>Stappenplan SWW - </a:t>
            </a:r>
            <a:r>
              <a:rPr lang="nl-BE" dirty="0">
                <a:solidFill>
                  <a:srgbClr val="FF0000"/>
                </a:solidFill>
              </a:rPr>
              <a:t>Stap 1</a:t>
            </a:r>
            <a:r>
              <a:rPr lang="nl-BE" dirty="0"/>
              <a:t> (VIII.3)</a:t>
            </a:r>
            <a:br>
              <a:rPr lang="nl-BE" dirty="0"/>
            </a:br>
            <a:br>
              <a:rPr lang="nl-BE" dirty="0"/>
            </a:br>
            <a:endParaRPr lang="nl-BE" dirty="0"/>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43</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3787145741"/>
              </p:ext>
            </p:extLst>
          </p:nvPr>
        </p:nvGraphicFramePr>
        <p:xfrm>
          <a:off x="495752" y="1763896"/>
          <a:ext cx="1872208" cy="1826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508340" y="2526733"/>
            <a:ext cx="593678" cy="477672"/>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4" name="Ovaal 3">
            <a:extLst>
              <a:ext uri="{FF2B5EF4-FFF2-40B4-BE49-F238E27FC236}">
                <a16:creationId xmlns:a16="http://schemas.microsoft.com/office/drawing/2014/main" id="{8BCD4D54-DF9A-4D42-A31E-6CD22BC4018D}"/>
              </a:ext>
            </a:extLst>
          </p:cNvPr>
          <p:cNvSpPr/>
          <p:nvPr/>
        </p:nvSpPr>
        <p:spPr>
          <a:xfrm>
            <a:off x="7732630" y="2069409"/>
            <a:ext cx="1220101" cy="12961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7EF984D2-D16F-45DA-9D4B-478ED30F1A74}"/>
              </a:ext>
            </a:extLst>
          </p:cNvPr>
          <p:cNvSpPr txBox="1"/>
          <p:nvPr/>
        </p:nvSpPr>
        <p:spPr>
          <a:xfrm>
            <a:off x="1686147" y="4308420"/>
            <a:ext cx="2304256" cy="369332"/>
          </a:xfrm>
          <a:prstGeom prst="rect">
            <a:avLst/>
          </a:prstGeom>
          <a:noFill/>
        </p:spPr>
        <p:txBody>
          <a:bodyPr wrap="square" rtlCol="0">
            <a:spAutoFit/>
          </a:bodyPr>
          <a:lstStyle/>
          <a:p>
            <a:r>
              <a:rPr lang="nl-BE"/>
              <a:t>Indien geen SWW</a:t>
            </a:r>
          </a:p>
        </p:txBody>
      </p:sp>
      <p:sp>
        <p:nvSpPr>
          <p:cNvPr id="12" name="Tekstvak 11">
            <a:extLst>
              <a:ext uri="{FF2B5EF4-FFF2-40B4-BE49-F238E27FC236}">
                <a16:creationId xmlns:a16="http://schemas.microsoft.com/office/drawing/2014/main" id="{76E84F6E-4D52-4B04-A9DC-D1DC1F24A757}"/>
              </a:ext>
            </a:extLst>
          </p:cNvPr>
          <p:cNvSpPr txBox="1"/>
          <p:nvPr/>
        </p:nvSpPr>
        <p:spPr>
          <a:xfrm>
            <a:off x="2944894" y="5755455"/>
            <a:ext cx="2304256" cy="369332"/>
          </a:xfrm>
          <a:prstGeom prst="rect">
            <a:avLst/>
          </a:prstGeom>
          <a:noFill/>
        </p:spPr>
        <p:txBody>
          <a:bodyPr wrap="square" rtlCol="0">
            <a:spAutoFit/>
          </a:bodyPr>
          <a:lstStyle/>
          <a:p>
            <a:r>
              <a:rPr lang="nl-BE"/>
              <a:t>Indien wel SWW</a:t>
            </a:r>
          </a:p>
        </p:txBody>
      </p:sp>
      <p:sp>
        <p:nvSpPr>
          <p:cNvPr id="13" name="Pijl: rechts 12">
            <a:extLst>
              <a:ext uri="{FF2B5EF4-FFF2-40B4-BE49-F238E27FC236}">
                <a16:creationId xmlns:a16="http://schemas.microsoft.com/office/drawing/2014/main" id="{46E39FC5-43E7-47DB-AF0C-67BDF2202356}"/>
              </a:ext>
            </a:extLst>
          </p:cNvPr>
          <p:cNvSpPr/>
          <p:nvPr/>
        </p:nvSpPr>
        <p:spPr>
          <a:xfrm flipV="1">
            <a:off x="4807247" y="5853911"/>
            <a:ext cx="428412" cy="199637"/>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15">
            <a:extLst>
              <a:ext uri="{FF2B5EF4-FFF2-40B4-BE49-F238E27FC236}">
                <a16:creationId xmlns:a16="http://schemas.microsoft.com/office/drawing/2014/main" id="{6EF18C74-AA47-4471-80DF-09E9F9E0D89A}"/>
              </a:ext>
            </a:extLst>
          </p:cNvPr>
          <p:cNvSpPr/>
          <p:nvPr/>
        </p:nvSpPr>
        <p:spPr>
          <a:xfrm>
            <a:off x="4224966" y="4165470"/>
            <a:ext cx="3131500" cy="7036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F33D9C6E-6488-45D9-BD31-AFFB85127BD1}"/>
              </a:ext>
            </a:extLst>
          </p:cNvPr>
          <p:cNvSpPr/>
          <p:nvPr/>
        </p:nvSpPr>
        <p:spPr>
          <a:xfrm>
            <a:off x="5279459" y="5660681"/>
            <a:ext cx="1834129" cy="558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 rechts 17">
            <a:extLst>
              <a:ext uri="{FF2B5EF4-FFF2-40B4-BE49-F238E27FC236}">
                <a16:creationId xmlns:a16="http://schemas.microsoft.com/office/drawing/2014/main" id="{5B34BA1B-5A57-4703-A703-C066629F42E7}"/>
              </a:ext>
            </a:extLst>
          </p:cNvPr>
          <p:cNvSpPr/>
          <p:nvPr/>
        </p:nvSpPr>
        <p:spPr>
          <a:xfrm flipV="1">
            <a:off x="3611245" y="4417495"/>
            <a:ext cx="428412" cy="199637"/>
          </a:xfrm>
          <a:prstGeom prst="right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59183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AADA885-8E42-47F9-836F-16C16B7B00CC}"/>
              </a:ext>
            </a:extLst>
          </p:cNvPr>
          <p:cNvSpPr/>
          <p:nvPr/>
        </p:nvSpPr>
        <p:spPr>
          <a:xfrm>
            <a:off x="434037" y="5949280"/>
            <a:ext cx="2133600" cy="67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44</a:t>
            </a:fld>
            <a:endParaRPr lang="nl-BE" sz="1100">
              <a:solidFill>
                <a:srgbClr val="105269"/>
              </a:solidFill>
            </a:endParaRPr>
          </a:p>
        </p:txBody>
      </p:sp>
      <p:pic>
        <p:nvPicPr>
          <p:cNvPr id="2" name="Afbeelding 1">
            <a:extLst>
              <a:ext uri="{FF2B5EF4-FFF2-40B4-BE49-F238E27FC236}">
                <a16:creationId xmlns:a16="http://schemas.microsoft.com/office/drawing/2014/main" id="{95CC3DCF-CF3A-4D4B-AE6B-FB5327B93B00}"/>
              </a:ext>
            </a:extLst>
          </p:cNvPr>
          <p:cNvPicPr>
            <a:picLocks noChangeAspect="1"/>
          </p:cNvPicPr>
          <p:nvPr/>
        </p:nvPicPr>
        <p:blipFill>
          <a:blip r:embed="rId3"/>
          <a:stretch>
            <a:fillRect/>
          </a:stretch>
        </p:blipFill>
        <p:spPr>
          <a:xfrm>
            <a:off x="687613" y="2379104"/>
            <a:ext cx="8100392" cy="1281650"/>
          </a:xfrm>
          <a:prstGeom prst="rect">
            <a:avLst/>
          </a:prstGeom>
        </p:spPr>
      </p:pic>
      <p:sp>
        <p:nvSpPr>
          <p:cNvPr id="5" name="Rechthoek 4">
            <a:extLst>
              <a:ext uri="{FF2B5EF4-FFF2-40B4-BE49-F238E27FC236}">
                <a16:creationId xmlns:a16="http://schemas.microsoft.com/office/drawing/2014/main" id="{D3FADF57-1C5A-4F1C-8728-F759D851B0FC}"/>
              </a:ext>
            </a:extLst>
          </p:cNvPr>
          <p:cNvSpPr/>
          <p:nvPr/>
        </p:nvSpPr>
        <p:spPr>
          <a:xfrm>
            <a:off x="7600309" y="2708920"/>
            <a:ext cx="1152128"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E5A533CF-A617-480C-8A01-DF6128BF958D}"/>
              </a:ext>
            </a:extLst>
          </p:cNvPr>
          <p:cNvPicPr>
            <a:picLocks noChangeAspect="1"/>
          </p:cNvPicPr>
          <p:nvPr/>
        </p:nvPicPr>
        <p:blipFill>
          <a:blip r:embed="rId4"/>
          <a:stretch>
            <a:fillRect/>
          </a:stretch>
        </p:blipFill>
        <p:spPr>
          <a:xfrm>
            <a:off x="686573" y="4220600"/>
            <a:ext cx="8100392" cy="1262695"/>
          </a:xfrm>
          <a:prstGeom prst="rect">
            <a:avLst/>
          </a:prstGeom>
        </p:spPr>
      </p:pic>
      <p:sp>
        <p:nvSpPr>
          <p:cNvPr id="11" name="Rechthoek 10">
            <a:extLst>
              <a:ext uri="{FF2B5EF4-FFF2-40B4-BE49-F238E27FC236}">
                <a16:creationId xmlns:a16="http://schemas.microsoft.com/office/drawing/2014/main" id="{DBE5E5CC-FDA5-4999-A013-4E8E7ECA933B}"/>
              </a:ext>
            </a:extLst>
          </p:cNvPr>
          <p:cNvSpPr/>
          <p:nvPr/>
        </p:nvSpPr>
        <p:spPr>
          <a:xfrm>
            <a:off x="7142446" y="4521124"/>
            <a:ext cx="1592973" cy="2571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el 1">
            <a:extLst>
              <a:ext uri="{FF2B5EF4-FFF2-40B4-BE49-F238E27FC236}">
                <a16:creationId xmlns:a16="http://schemas.microsoft.com/office/drawing/2014/main" id="{D266CF8B-E638-4D50-806E-801FF146EAA4}"/>
              </a:ext>
            </a:extLst>
          </p:cNvPr>
          <p:cNvSpPr>
            <a:spLocks noGrp="1"/>
          </p:cNvSpPr>
          <p:nvPr>
            <p:ph type="title"/>
          </p:nvPr>
        </p:nvSpPr>
        <p:spPr>
          <a:xfrm>
            <a:off x="539552" y="548680"/>
            <a:ext cx="8352928" cy="1080120"/>
          </a:xfrm>
        </p:spPr>
        <p:txBody>
          <a:bodyPr/>
          <a:lstStyle/>
          <a:p>
            <a:pPr algn="l"/>
            <a:r>
              <a:rPr lang="nl-BE" sz="3100" dirty="0"/>
              <a:t>Stap 1 Aantal installaties voor SWW</a:t>
            </a:r>
            <a:br>
              <a:rPr lang="nl-BE" sz="3100" dirty="0"/>
            </a:br>
            <a:endParaRPr lang="nl-BE" sz="3100" dirty="0"/>
          </a:p>
        </p:txBody>
      </p:sp>
      <p:sp>
        <p:nvSpPr>
          <p:cNvPr id="9" name="Tijdelijke aanduiding voor inhoud 8">
            <a:extLst>
              <a:ext uri="{FF2B5EF4-FFF2-40B4-BE49-F238E27FC236}">
                <a16:creationId xmlns:a16="http://schemas.microsoft.com/office/drawing/2014/main" id="{FFF75620-5AF9-47BF-BA80-CECD52198DE1}"/>
              </a:ext>
            </a:extLst>
          </p:cNvPr>
          <p:cNvSpPr>
            <a:spLocks noGrp="1"/>
          </p:cNvSpPr>
          <p:nvPr>
            <p:ph sz="half" idx="2"/>
          </p:nvPr>
        </p:nvSpPr>
        <p:spPr/>
        <p:txBody>
          <a:bodyPr/>
          <a:lstStyle/>
          <a:p>
            <a:r>
              <a:rPr lang="nl-BE"/>
              <a:t>Indien </a:t>
            </a:r>
            <a:r>
              <a:rPr lang="nl-BE" b="1"/>
              <a:t>geen</a:t>
            </a:r>
            <a:r>
              <a:rPr lang="nl-BE"/>
              <a:t> installaties voor SWW </a:t>
            </a:r>
          </a:p>
          <a:p>
            <a:pPr lvl="1"/>
            <a:r>
              <a:rPr lang="nl-BE"/>
              <a:t>EPC residentieel of EPC </a:t>
            </a:r>
            <a:r>
              <a:rPr lang="nl-BE" err="1"/>
              <a:t>kNR</a:t>
            </a:r>
            <a:endParaRPr lang="nl-BE"/>
          </a:p>
          <a:p>
            <a:pPr lvl="1"/>
            <a:endParaRPr lang="nl-BE"/>
          </a:p>
          <a:p>
            <a:pPr lvl="1"/>
            <a:endParaRPr lang="nl-BE"/>
          </a:p>
          <a:p>
            <a:pPr lvl="1"/>
            <a:endParaRPr lang="nl-BE"/>
          </a:p>
          <a:p>
            <a:pPr lvl="1"/>
            <a:endParaRPr lang="nl-BE"/>
          </a:p>
          <a:p>
            <a:pPr marL="288000" lvl="1" indent="0">
              <a:buNone/>
            </a:pPr>
            <a:endParaRPr lang="nl-BE" sz="500"/>
          </a:p>
          <a:p>
            <a:pPr lvl="1"/>
            <a:r>
              <a:rPr lang="nl-BE"/>
              <a:t>EPC gemeenschappelijke delen</a:t>
            </a:r>
          </a:p>
        </p:txBody>
      </p:sp>
      <p:sp>
        <p:nvSpPr>
          <p:cNvPr id="3" name="Rectangle 1">
            <a:extLst>
              <a:ext uri="{FF2B5EF4-FFF2-40B4-BE49-F238E27FC236}">
                <a16:creationId xmlns:a16="http://schemas.microsoft.com/office/drawing/2014/main" id="{7554B9DB-20CA-4BB7-9D10-F3B333FAADB3}"/>
              </a:ext>
            </a:extLst>
          </p:cNvPr>
          <p:cNvSpPr>
            <a:spLocks noChangeArrowheads="1"/>
          </p:cNvSpPr>
          <p:nvPr/>
        </p:nvSpPr>
        <p:spPr bwMode="auto">
          <a:xfrm>
            <a:off x="1466489" y="5658420"/>
            <a:ext cx="706336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nl-BE" sz="2200" b="0" i="0"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Installat</a:t>
            </a:r>
            <a:r>
              <a:rPr lang="nl-NL" altLang="nl-BE" sz="2200" dirty="0">
                <a:latin typeface="Calibri" panose="020F0502020204030204" pitchFamily="34" charset="0"/>
                <a:ea typeface="Times New Roman" panose="02020603050405020304" pitchFamily="18" charset="0"/>
                <a:cs typeface="Calibri" panose="020F0502020204030204" pitchFamily="34" charset="0"/>
              </a:rPr>
              <a:t>ie die </a:t>
            </a:r>
            <a:r>
              <a:rPr lang="nl-NL" altLang="nl-BE" sz="2200" b="1" dirty="0">
                <a:latin typeface="Calibri" panose="020F0502020204030204" pitchFamily="34" charset="0"/>
                <a:cs typeface="Calibri" panose="020F0502020204030204" pitchFamily="34" charset="0"/>
              </a:rPr>
              <a:t>enkel</a:t>
            </a:r>
            <a:r>
              <a:rPr kumimoji="0" lang="nl-NL" altLang="nl-BE" sz="2200" b="0" i="0"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rPr>
              <a:t> gemeenschappelijke ruimten bedient is </a:t>
            </a:r>
            <a:r>
              <a:rPr lang="nl-NL" altLang="nl-BE" sz="2200" b="1" dirty="0">
                <a:latin typeface="Calibri" panose="020F0502020204030204" pitchFamily="34" charset="0"/>
                <a:cs typeface="Calibri" panose="020F0502020204030204" pitchFamily="34" charset="0"/>
              </a:rPr>
              <a:t>niet</a:t>
            </a:r>
            <a:r>
              <a:rPr lang="nl-NL" altLang="nl-BE" sz="2200" dirty="0">
                <a:latin typeface="Calibri" panose="020F0502020204030204" pitchFamily="34" charset="0"/>
                <a:cs typeface="Calibri" panose="020F0502020204030204" pitchFamily="34" charset="0"/>
              </a:rPr>
              <a:t> te beschouwen als (collectieve) installatie!</a:t>
            </a:r>
          </a:p>
        </p:txBody>
      </p:sp>
      <p:pic>
        <p:nvPicPr>
          <p:cNvPr id="12" name="Graphic 11" descr="Opmerking belangrijk">
            <a:extLst>
              <a:ext uri="{FF2B5EF4-FFF2-40B4-BE49-F238E27FC236}">
                <a16:creationId xmlns:a16="http://schemas.microsoft.com/office/drawing/2014/main" id="{3C08A242-CB8A-405F-AA72-3A44657A81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0757" y="5632479"/>
            <a:ext cx="720080" cy="720080"/>
          </a:xfrm>
          <a:prstGeom prst="rect">
            <a:avLst/>
          </a:prstGeom>
        </p:spPr>
      </p:pic>
    </p:spTree>
    <p:extLst>
      <p:ext uri="{BB962C8B-B14F-4D97-AF65-F5344CB8AC3E}">
        <p14:creationId xmlns:p14="http://schemas.microsoft.com/office/powerpoint/2010/main" val="2045184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2F02118D-07F6-49F2-87C2-2BE209E59050}"/>
              </a:ext>
            </a:extLst>
          </p:cNvPr>
          <p:cNvPicPr/>
          <p:nvPr/>
        </p:nvPicPr>
        <p:blipFill>
          <a:blip r:embed="rId2"/>
          <a:stretch>
            <a:fillRect/>
          </a:stretch>
        </p:blipFill>
        <p:spPr>
          <a:xfrm>
            <a:off x="2343388" y="2306123"/>
            <a:ext cx="7273751" cy="2124987"/>
          </a:xfrm>
          <a:prstGeom prst="rect">
            <a:avLst/>
          </a:prstGeom>
        </p:spPr>
      </p:pic>
      <p:sp>
        <p:nvSpPr>
          <p:cNvPr id="7" name="Rechthoek 6">
            <a:extLst>
              <a:ext uri="{FF2B5EF4-FFF2-40B4-BE49-F238E27FC236}">
                <a16:creationId xmlns:a16="http://schemas.microsoft.com/office/drawing/2014/main" id="{5D6ACEC9-B2DB-4633-B486-B3B3A8CA18E5}"/>
              </a:ext>
            </a:extLst>
          </p:cNvPr>
          <p:cNvSpPr/>
          <p:nvPr/>
        </p:nvSpPr>
        <p:spPr>
          <a:xfrm>
            <a:off x="4881282" y="2720545"/>
            <a:ext cx="832504" cy="115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28D0DBD2-680F-4A6A-AE98-35188454322D}"/>
              </a:ext>
            </a:extLst>
          </p:cNvPr>
          <p:cNvSpPr>
            <a:spLocks noGrp="1"/>
          </p:cNvSpPr>
          <p:nvPr>
            <p:ph type="title"/>
          </p:nvPr>
        </p:nvSpPr>
        <p:spPr/>
        <p:txBody>
          <a:bodyPr/>
          <a:lstStyle/>
          <a:p>
            <a:pPr algn="l"/>
            <a:r>
              <a:rPr lang="nl-BE" dirty="0"/>
              <a:t>Stappenplan SWW - </a:t>
            </a:r>
            <a:r>
              <a:rPr lang="nl-BE" dirty="0">
                <a:solidFill>
                  <a:srgbClr val="FF0000"/>
                </a:solidFill>
              </a:rPr>
              <a:t>Stap 2 </a:t>
            </a:r>
            <a:r>
              <a:rPr lang="nl-BE" dirty="0"/>
              <a:t>(VIII.3)</a:t>
            </a:r>
            <a:br>
              <a:rPr lang="nl-BE" dirty="0"/>
            </a:br>
            <a:br>
              <a:rPr lang="nl-BE" dirty="0"/>
            </a:br>
            <a:endParaRPr lang="nl-BE" dirty="0"/>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indent="0">
              <a:buNone/>
            </a:pPr>
            <a:endParaRPr lang="nl-BE"/>
          </a:p>
          <a:p>
            <a:pPr marL="288000" lvl="1" indent="0">
              <a:buNone/>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45</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439648488"/>
              </p:ext>
            </p:extLst>
          </p:nvPr>
        </p:nvGraphicFramePr>
        <p:xfrm>
          <a:off x="471180" y="2306123"/>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483768" y="3068960"/>
            <a:ext cx="593678" cy="477672"/>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Tree>
    <p:extLst>
      <p:ext uri="{BB962C8B-B14F-4D97-AF65-F5344CB8AC3E}">
        <p14:creationId xmlns:p14="http://schemas.microsoft.com/office/powerpoint/2010/main" val="1514594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3BA21B9-DF81-40AE-8A1D-2769BA10BB6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Bestemmingen in </a:t>
            </a:r>
            <a:r>
              <a:rPr lang="nl-BE" b="1" dirty="0"/>
              <a:t>residentiële</a:t>
            </a:r>
            <a:r>
              <a:rPr lang="nl-BE" dirty="0"/>
              <a:t> eenheden</a:t>
            </a:r>
          </a:p>
          <a:p>
            <a:pPr marL="575655" lvl="1" indent="-287655"/>
            <a:r>
              <a:rPr lang="nl-BE" b="1" dirty="0"/>
              <a:t>Keuken</a:t>
            </a:r>
          </a:p>
          <a:p>
            <a:pPr marL="863655" lvl="2" indent="-287655"/>
            <a:r>
              <a:rPr lang="nl-BE" dirty="0"/>
              <a:t>b.v. keukenboiler onder keukenaanrecht enkel voor keuken</a:t>
            </a:r>
          </a:p>
          <a:p>
            <a:pPr marL="575655" lvl="1" indent="-287655"/>
            <a:r>
              <a:rPr lang="nl-BE" b="1" dirty="0"/>
              <a:t>Badkamer</a:t>
            </a:r>
          </a:p>
          <a:p>
            <a:pPr marL="863655" lvl="2" indent="-287655"/>
            <a:r>
              <a:rPr lang="nl-BE" dirty="0"/>
              <a:t>b.v. elektrische boiler enkel voor badkamer</a:t>
            </a:r>
          </a:p>
          <a:p>
            <a:pPr marL="575655" lvl="1" indent="-287655"/>
            <a:r>
              <a:rPr lang="nl-BE" b="1" dirty="0"/>
              <a:t>Keuken en badkamer</a:t>
            </a:r>
          </a:p>
          <a:p>
            <a:pPr marL="863655" lvl="2" indent="-287655"/>
            <a:r>
              <a:rPr lang="nl-BE" dirty="0"/>
              <a:t>b.v. combi </a:t>
            </a:r>
            <a:r>
              <a:rPr lang="nl-BE" dirty="0" err="1"/>
              <a:t>CV-ketel</a:t>
            </a:r>
            <a:r>
              <a:rPr lang="nl-BE" dirty="0"/>
              <a:t> die RV, keuken en badkamer bedient</a:t>
            </a:r>
          </a:p>
          <a:p>
            <a:pPr marL="288000" lvl="1"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576000" lvl="3" indent="0">
              <a:buNone/>
            </a:pPr>
            <a:r>
              <a:rPr lang="nl-BE" sz="2200" dirty="0">
                <a:solidFill>
                  <a:schemeClr val="accent1">
                    <a:lumMod val="75000"/>
                  </a:schemeClr>
                </a:solidFill>
                <a:latin typeface="+mj-lt"/>
                <a:ea typeface="Verdana" panose="020B0604030504040204" pitchFamily="34" charset="0"/>
              </a:rPr>
              <a:t>	</a:t>
            </a: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hthoek 12">
            <a:extLst>
              <a:ext uri="{FF2B5EF4-FFF2-40B4-BE49-F238E27FC236}">
                <a16:creationId xmlns:a16="http://schemas.microsoft.com/office/drawing/2014/main" id="{3F61295C-61CB-41F4-927B-38F6626D8DC5}"/>
              </a:ext>
            </a:extLst>
          </p:cNvPr>
          <p:cNvSpPr/>
          <p:nvPr/>
        </p:nvSpPr>
        <p:spPr>
          <a:xfrm>
            <a:off x="467544" y="6021288"/>
            <a:ext cx="23042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46</a:t>
            </a:fld>
            <a:endParaRPr lang="nl-BE" sz="1100">
              <a:solidFill>
                <a:srgbClr val="105269"/>
              </a:solidFill>
            </a:endParaRPr>
          </a:p>
        </p:txBody>
      </p:sp>
      <p:sp>
        <p:nvSpPr>
          <p:cNvPr id="14" name="Titel 1">
            <a:extLst>
              <a:ext uri="{FF2B5EF4-FFF2-40B4-BE49-F238E27FC236}">
                <a16:creationId xmlns:a16="http://schemas.microsoft.com/office/drawing/2014/main" id="{25983D14-DC44-429D-8FD4-D284BA2CAD6F}"/>
              </a:ext>
            </a:extLst>
          </p:cNvPr>
          <p:cNvSpPr>
            <a:spLocks noGrp="1"/>
          </p:cNvSpPr>
          <p:nvPr>
            <p:ph type="title"/>
          </p:nvPr>
        </p:nvSpPr>
        <p:spPr/>
        <p:txBody>
          <a:bodyPr/>
          <a:lstStyle/>
          <a:p>
            <a:pPr algn="l"/>
            <a:r>
              <a:rPr lang="nl-BE" sz="3200" dirty="0"/>
              <a:t>Stap 2 Bestemming SWW</a:t>
            </a:r>
            <a:br>
              <a:rPr lang="nl-BE" dirty="0"/>
            </a:br>
            <a:endParaRPr lang="nl-BE" dirty="0"/>
          </a:p>
        </p:txBody>
      </p:sp>
      <p:pic>
        <p:nvPicPr>
          <p:cNvPr id="17" name="Afbeelding 16">
            <a:extLst>
              <a:ext uri="{FF2B5EF4-FFF2-40B4-BE49-F238E27FC236}">
                <a16:creationId xmlns:a16="http://schemas.microsoft.com/office/drawing/2014/main" id="{30E55D47-60E2-481A-B15F-A1F39E5AE79D}"/>
              </a:ext>
            </a:extLst>
          </p:cNvPr>
          <p:cNvPicPr>
            <a:picLocks noChangeAspect="1"/>
          </p:cNvPicPr>
          <p:nvPr/>
        </p:nvPicPr>
        <p:blipFill rotWithShape="1">
          <a:blip r:embed="rId6"/>
          <a:srcRect l="11413" t="29000" r="9838" b="49790"/>
          <a:stretch/>
        </p:blipFill>
        <p:spPr>
          <a:xfrm>
            <a:off x="-2367509" y="4168545"/>
            <a:ext cx="13578962" cy="2057290"/>
          </a:xfrm>
          <a:prstGeom prst="rect">
            <a:avLst/>
          </a:prstGeom>
        </p:spPr>
      </p:pic>
      <p:sp>
        <p:nvSpPr>
          <p:cNvPr id="18" name="Rechthoek 17">
            <a:extLst>
              <a:ext uri="{FF2B5EF4-FFF2-40B4-BE49-F238E27FC236}">
                <a16:creationId xmlns:a16="http://schemas.microsoft.com/office/drawing/2014/main" id="{3A252596-A634-4EEB-A124-6B0D3EE80921}"/>
              </a:ext>
            </a:extLst>
          </p:cNvPr>
          <p:cNvSpPr/>
          <p:nvPr/>
        </p:nvSpPr>
        <p:spPr>
          <a:xfrm>
            <a:off x="2011317" y="5415529"/>
            <a:ext cx="1664981" cy="605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42204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3BA21B9-DF81-40AE-8A1D-2769BA10BB6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Bestemmingen in </a:t>
            </a:r>
            <a:r>
              <a:rPr lang="nl-BE" b="1" dirty="0"/>
              <a:t>residentiële</a:t>
            </a:r>
            <a:r>
              <a:rPr lang="nl-BE" dirty="0"/>
              <a:t> eenheden &gt; vervolg</a:t>
            </a:r>
          </a:p>
          <a:p>
            <a:pPr marL="575655" lvl="1" indent="-287655"/>
            <a:r>
              <a:rPr lang="nl-BE" b="1" dirty="0"/>
              <a:t>Aannamen</a:t>
            </a:r>
            <a:r>
              <a:rPr lang="nl-BE" dirty="0"/>
              <a:t>:</a:t>
            </a:r>
          </a:p>
          <a:p>
            <a:pPr marL="863655" lvl="2" indent="-287655"/>
            <a:r>
              <a:rPr lang="nl-BE" dirty="0"/>
              <a:t>enkel installaties die tappunten in </a:t>
            </a:r>
            <a:r>
              <a:rPr lang="nl-BE" b="1" dirty="0"/>
              <a:t>badkamer of keuken </a:t>
            </a:r>
            <a:r>
              <a:rPr lang="nl-BE" dirty="0"/>
              <a:t>van </a:t>
            </a:r>
            <a:r>
              <a:rPr lang="nl-BE" b="1" dirty="0"/>
              <a:t>warm </a:t>
            </a:r>
            <a:r>
              <a:rPr lang="nl-BE" dirty="0"/>
              <a:t>water bedienen te beschouwen</a:t>
            </a:r>
          </a:p>
          <a:p>
            <a:pPr marL="1151655" lvl="3" indent="-287655"/>
            <a:r>
              <a:rPr lang="nl-BE" dirty="0"/>
              <a:t>keukenaanrecht = ‘keuken’</a:t>
            </a:r>
          </a:p>
          <a:p>
            <a:pPr marL="1151655" lvl="3" indent="-287655"/>
            <a:r>
              <a:rPr lang="nl-BE" dirty="0"/>
              <a:t>elke ruimte met bad of douche = ‘badkamer’</a:t>
            </a:r>
          </a:p>
          <a:p>
            <a:pPr marL="1439655" lvl="4" indent="-287655"/>
            <a:r>
              <a:rPr lang="nl-BE" dirty="0"/>
              <a:t>vb. douche in slaapkamer = badkamer</a:t>
            </a:r>
          </a:p>
          <a:p>
            <a:pPr marL="1151655" lvl="3" indent="-287655"/>
            <a:r>
              <a:rPr lang="nl-BE" dirty="0"/>
              <a:t>wastafel of uitgietbak met enkel koud water </a:t>
            </a:r>
            <a:r>
              <a:rPr lang="nl-BE" dirty="0">
                <a:sym typeface="Wingdings" panose="05000000000000000000" pitchFamily="2" charset="2"/>
              </a:rPr>
              <a:t> is </a:t>
            </a:r>
            <a:r>
              <a:rPr lang="nl-BE" b="1" dirty="0">
                <a:sym typeface="Wingdings" panose="05000000000000000000" pitchFamily="2" charset="2"/>
              </a:rPr>
              <a:t>geen</a:t>
            </a:r>
            <a:r>
              <a:rPr lang="nl-BE" dirty="0">
                <a:sym typeface="Wingdings" panose="05000000000000000000" pitchFamily="2" charset="2"/>
              </a:rPr>
              <a:t> tappunt</a:t>
            </a:r>
            <a:endParaRPr lang="nl-BE" dirty="0"/>
          </a:p>
          <a:p>
            <a:pPr marL="576000" lvl="3" indent="0">
              <a:buNone/>
            </a:pPr>
            <a:r>
              <a:rPr lang="nl-BE" sz="2200" dirty="0">
                <a:solidFill>
                  <a:schemeClr val="accent1">
                    <a:lumMod val="75000"/>
                  </a:schemeClr>
                </a:solidFill>
                <a:latin typeface="+mj-lt"/>
                <a:ea typeface="Verdana" panose="020B0604030504040204" pitchFamily="34" charset="0"/>
              </a:rPr>
              <a:t>	</a:t>
            </a: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47</a:t>
            </a:fld>
            <a:endParaRPr lang="nl-BE" sz="1100">
              <a:solidFill>
                <a:srgbClr val="105269"/>
              </a:solidFill>
            </a:endParaRPr>
          </a:p>
        </p:txBody>
      </p:sp>
      <p:sp>
        <p:nvSpPr>
          <p:cNvPr id="14" name="Titel 1">
            <a:extLst>
              <a:ext uri="{FF2B5EF4-FFF2-40B4-BE49-F238E27FC236}">
                <a16:creationId xmlns:a16="http://schemas.microsoft.com/office/drawing/2014/main" id="{25983D14-DC44-429D-8FD4-D284BA2CAD6F}"/>
              </a:ext>
            </a:extLst>
          </p:cNvPr>
          <p:cNvSpPr>
            <a:spLocks noGrp="1"/>
          </p:cNvSpPr>
          <p:nvPr>
            <p:ph type="title"/>
          </p:nvPr>
        </p:nvSpPr>
        <p:spPr/>
        <p:txBody>
          <a:bodyPr/>
          <a:lstStyle/>
          <a:p>
            <a:pPr algn="l"/>
            <a:r>
              <a:rPr lang="nl-BE" sz="3200" dirty="0"/>
              <a:t>Stap 2 Bestemming SWW</a:t>
            </a:r>
            <a:br>
              <a:rPr lang="nl-BE" dirty="0"/>
            </a:br>
            <a:endParaRPr lang="nl-BE" dirty="0"/>
          </a:p>
        </p:txBody>
      </p:sp>
      <p:pic>
        <p:nvPicPr>
          <p:cNvPr id="15" name="Graphic 14" descr="Opmerking belangrijk">
            <a:extLst>
              <a:ext uri="{FF2B5EF4-FFF2-40B4-BE49-F238E27FC236}">
                <a16:creationId xmlns:a16="http://schemas.microsoft.com/office/drawing/2014/main" id="{7C3FDF69-5FA9-4AA0-A94E-78B4D56BB6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266" y="2204864"/>
            <a:ext cx="730367" cy="730367"/>
          </a:xfrm>
          <a:prstGeom prst="rect">
            <a:avLst/>
          </a:prstGeom>
        </p:spPr>
      </p:pic>
    </p:spTree>
    <p:extLst>
      <p:ext uri="{BB962C8B-B14F-4D97-AF65-F5344CB8AC3E}">
        <p14:creationId xmlns:p14="http://schemas.microsoft.com/office/powerpoint/2010/main" val="907090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3BA21B9-DF81-40AE-8A1D-2769BA10BB6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Bestemmingen in </a:t>
            </a:r>
            <a:r>
              <a:rPr lang="nl-BE" b="1" dirty="0"/>
              <a:t>residentiële</a:t>
            </a:r>
            <a:r>
              <a:rPr lang="nl-BE" dirty="0"/>
              <a:t> eenheden &gt; vervolg</a:t>
            </a:r>
          </a:p>
          <a:p>
            <a:pPr marL="575655" lvl="1" indent="-287655"/>
            <a:r>
              <a:rPr lang="nl-BE" b="1" dirty="0"/>
              <a:t>Aannamen</a:t>
            </a:r>
            <a:r>
              <a:rPr lang="nl-BE" dirty="0"/>
              <a:t>:</a:t>
            </a:r>
          </a:p>
          <a:p>
            <a:pPr marL="863655" lvl="2" indent="-287655"/>
            <a:r>
              <a:rPr lang="nl-BE" dirty="0"/>
              <a:t>installaties die </a:t>
            </a:r>
            <a:r>
              <a:rPr lang="nl-BE" b="1" dirty="0"/>
              <a:t>enkel wastafels</a:t>
            </a:r>
            <a:r>
              <a:rPr lang="nl-BE" dirty="0"/>
              <a:t> of een uitgietbak van </a:t>
            </a:r>
            <a:r>
              <a:rPr lang="nl-BE" b="1" dirty="0"/>
              <a:t>warm</a:t>
            </a:r>
            <a:r>
              <a:rPr lang="nl-BE" dirty="0"/>
              <a:t> water bedienen </a:t>
            </a:r>
          </a:p>
          <a:p>
            <a:pPr marL="1151655" lvl="3" indent="-287655"/>
            <a:r>
              <a:rPr lang="nl-BE" b="1" dirty="0">
                <a:sym typeface="Wingdings" panose="05000000000000000000" pitchFamily="2" charset="2"/>
              </a:rPr>
              <a:t>niet </a:t>
            </a:r>
            <a:r>
              <a:rPr lang="nl-BE" dirty="0">
                <a:sym typeface="Wingdings" panose="05000000000000000000" pitchFamily="2" charset="2"/>
              </a:rPr>
              <a:t>invoeren, </a:t>
            </a:r>
            <a:r>
              <a:rPr lang="nl-BE" b="1" dirty="0">
                <a:sym typeface="Wingdings" panose="05000000000000000000" pitchFamily="2" charset="2"/>
              </a:rPr>
              <a:t>tenzij</a:t>
            </a:r>
            <a:r>
              <a:rPr lang="nl-BE" dirty="0">
                <a:sym typeface="Wingdings" panose="05000000000000000000" pitchFamily="2" charset="2"/>
              </a:rPr>
              <a:t> geen enkel andere installatie (individueel of collectief) aanwezig is</a:t>
            </a:r>
            <a:endParaRPr lang="nl-BE" dirty="0"/>
          </a:p>
          <a:p>
            <a:pPr marL="1151655" lvl="3" indent="-287655"/>
            <a:r>
              <a:rPr lang="nl-BE" dirty="0"/>
              <a:t>vb. elektrisch </a:t>
            </a:r>
            <a:r>
              <a:rPr lang="nl-BE" dirty="0" err="1"/>
              <a:t>voorraadvatje</a:t>
            </a:r>
            <a:r>
              <a:rPr lang="nl-BE" dirty="0"/>
              <a:t> bedient uitgietbak in berging</a:t>
            </a:r>
          </a:p>
          <a:p>
            <a:pPr marL="1151655" lvl="3" indent="-287655"/>
            <a:r>
              <a:rPr lang="nl-BE" dirty="0"/>
              <a:t>vb. elektrische doorstromer bedient wastafel in ingemaakte slaapkamerkast</a:t>
            </a:r>
          </a:p>
          <a:p>
            <a:pPr marL="1151655" lvl="3" indent="-287655"/>
            <a:r>
              <a:rPr lang="nl-BE" dirty="0"/>
              <a:t>Als </a:t>
            </a:r>
            <a:r>
              <a:rPr lang="nl-BE" b="1" dirty="0"/>
              <a:t>geen andere </a:t>
            </a:r>
            <a:r>
              <a:rPr lang="nl-BE" dirty="0"/>
              <a:t>installatie aanwezig is</a:t>
            </a:r>
          </a:p>
          <a:p>
            <a:pPr marL="1439655" lvl="4" indent="-287655"/>
            <a:r>
              <a:rPr lang="nl-BE" dirty="0"/>
              <a:t>Wastafel met warm water invoeren als ‘badkamer’</a:t>
            </a:r>
          </a:p>
          <a:p>
            <a:pPr marL="1439655" lvl="4" indent="-287655"/>
            <a:r>
              <a:rPr lang="nl-BE" dirty="0"/>
              <a:t>Uitgietbak met warm water invoeren als ‘keuken’</a:t>
            </a:r>
          </a:p>
          <a:p>
            <a:pPr marL="863655" lvl="2" indent="-287655"/>
            <a:r>
              <a:rPr lang="nl-BE" dirty="0">
                <a:latin typeface="+mj-lt"/>
                <a:ea typeface="Verdana" panose="020B0604030504040204" pitchFamily="34" charset="0"/>
              </a:rPr>
              <a:t>installatie die </a:t>
            </a:r>
            <a:r>
              <a:rPr lang="nl-BE" b="1" dirty="0">
                <a:latin typeface="+mj-lt"/>
                <a:ea typeface="Verdana" panose="020B0604030504040204" pitchFamily="34" charset="0"/>
              </a:rPr>
              <a:t>enkel</a:t>
            </a:r>
            <a:r>
              <a:rPr lang="nl-BE" dirty="0">
                <a:latin typeface="+mj-lt"/>
                <a:ea typeface="Verdana" panose="020B0604030504040204" pitchFamily="34" charset="0"/>
              </a:rPr>
              <a:t> zwembad verwarmt </a:t>
            </a:r>
            <a:r>
              <a:rPr lang="nl-BE" b="1" dirty="0">
                <a:latin typeface="+mj-lt"/>
                <a:ea typeface="Verdana" panose="020B0604030504040204" pitchFamily="34" charset="0"/>
              </a:rPr>
              <a:t>niet</a:t>
            </a:r>
            <a:r>
              <a:rPr lang="nl-BE" dirty="0">
                <a:latin typeface="+mj-lt"/>
                <a:ea typeface="Verdana" panose="020B0604030504040204" pitchFamily="34" charset="0"/>
              </a:rPr>
              <a:t> invoeren</a:t>
            </a:r>
          </a:p>
          <a:p>
            <a:pPr marL="863655" lvl="2" indent="-287655"/>
            <a:r>
              <a:rPr lang="nl-BE" dirty="0">
                <a:latin typeface="+mj-lt"/>
                <a:ea typeface="Verdana" panose="020B0604030504040204" pitchFamily="34" charset="0"/>
              </a:rPr>
              <a:t>vaatwasser en wasmachine zijn </a:t>
            </a:r>
            <a:r>
              <a:rPr lang="nl-BE" b="1" dirty="0">
                <a:latin typeface="+mj-lt"/>
                <a:ea typeface="Verdana" panose="020B0604030504040204" pitchFamily="34" charset="0"/>
              </a:rPr>
              <a:t>geen</a:t>
            </a:r>
            <a:r>
              <a:rPr lang="nl-BE" dirty="0">
                <a:latin typeface="+mj-lt"/>
                <a:ea typeface="Verdana" panose="020B0604030504040204" pitchFamily="34" charset="0"/>
              </a:rPr>
              <a:t> tappunten of SWW installaties</a:t>
            </a:r>
          </a:p>
          <a:p>
            <a:pPr marL="576000" lvl="3" indent="0">
              <a:buNone/>
            </a:pPr>
            <a:r>
              <a:rPr lang="nl-BE" sz="2200" dirty="0">
                <a:solidFill>
                  <a:schemeClr val="accent1">
                    <a:lumMod val="75000"/>
                  </a:schemeClr>
                </a:solidFill>
                <a:latin typeface="+mj-lt"/>
                <a:ea typeface="Verdana" panose="020B0604030504040204" pitchFamily="34" charset="0"/>
              </a:rPr>
              <a:t>	</a:t>
            </a: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48</a:t>
            </a:fld>
            <a:endParaRPr lang="nl-BE" sz="1100">
              <a:solidFill>
                <a:srgbClr val="105269"/>
              </a:solidFill>
            </a:endParaRPr>
          </a:p>
        </p:txBody>
      </p:sp>
      <p:sp>
        <p:nvSpPr>
          <p:cNvPr id="14" name="Titel 1">
            <a:extLst>
              <a:ext uri="{FF2B5EF4-FFF2-40B4-BE49-F238E27FC236}">
                <a16:creationId xmlns:a16="http://schemas.microsoft.com/office/drawing/2014/main" id="{25983D14-DC44-429D-8FD4-D284BA2CAD6F}"/>
              </a:ext>
            </a:extLst>
          </p:cNvPr>
          <p:cNvSpPr>
            <a:spLocks noGrp="1"/>
          </p:cNvSpPr>
          <p:nvPr>
            <p:ph type="title"/>
          </p:nvPr>
        </p:nvSpPr>
        <p:spPr/>
        <p:txBody>
          <a:bodyPr/>
          <a:lstStyle/>
          <a:p>
            <a:pPr algn="l"/>
            <a:r>
              <a:rPr lang="nl-BE" sz="3200" dirty="0"/>
              <a:t>Stap 2 Bestemming SWW</a:t>
            </a:r>
            <a:br>
              <a:rPr lang="nl-BE" dirty="0"/>
            </a:br>
            <a:endParaRPr lang="nl-BE" dirty="0"/>
          </a:p>
        </p:txBody>
      </p:sp>
    </p:spTree>
    <p:extLst>
      <p:ext uri="{BB962C8B-B14F-4D97-AF65-F5344CB8AC3E}">
        <p14:creationId xmlns:p14="http://schemas.microsoft.com/office/powerpoint/2010/main" val="3790492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6">
            <a:extLst>
              <a:ext uri="{FF2B5EF4-FFF2-40B4-BE49-F238E27FC236}">
                <a16:creationId xmlns:a16="http://schemas.microsoft.com/office/drawing/2014/main" id="{B9E58C83-91FE-44DC-AB36-010CD9B302F6}"/>
              </a:ext>
            </a:extLst>
          </p:cNvPr>
          <p:cNvSpPr txBox="1">
            <a:spLocks/>
          </p:cNvSpPr>
          <p:nvPr/>
        </p:nvSpPr>
        <p:spPr>
          <a:xfrm>
            <a:off x="611560" y="904818"/>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a:t>De energiedeskundige stelt het volgende vast:</a:t>
            </a:r>
          </a:p>
          <a:p>
            <a:pPr lvl="1">
              <a:buFont typeface="Wingdings" panose="05000000000000000000" pitchFamily="2" charset="2"/>
              <a:buChar char="ü"/>
            </a:pPr>
            <a:r>
              <a:rPr lang="nl-BE" sz="2000"/>
              <a:t>Er wordt een EPC opgemaakt van een oude, te renoveren woning.</a:t>
            </a:r>
          </a:p>
          <a:p>
            <a:pPr lvl="1">
              <a:buFont typeface="Wingdings" panose="05000000000000000000" pitchFamily="2" charset="2"/>
              <a:buChar char="ü"/>
            </a:pPr>
            <a:r>
              <a:rPr lang="nl-BE" sz="2000"/>
              <a:t>In de keuken is een keukenaanrecht met keukenboiler onder het aanrecht.</a:t>
            </a:r>
          </a:p>
          <a:p>
            <a:pPr lvl="1">
              <a:buFont typeface="Wingdings" panose="05000000000000000000" pitchFamily="2" charset="2"/>
              <a:buChar char="ü"/>
            </a:pPr>
            <a:r>
              <a:rPr lang="nl-BE" sz="2000"/>
              <a:t>In de wasplaats is een elektrische doorstromer aanwezig.</a:t>
            </a:r>
          </a:p>
          <a:p>
            <a:pPr lvl="1">
              <a:buFont typeface="Wingdings" panose="05000000000000000000" pitchFamily="2" charset="2"/>
              <a:buChar char="ü"/>
            </a:pPr>
            <a:r>
              <a:rPr lang="nl-BE" sz="2000"/>
              <a:t>Er zijn geen baden of douches in de woning.</a:t>
            </a:r>
          </a:p>
          <a:p>
            <a:pPr marL="0" lvl="1" indent="0">
              <a:buNone/>
            </a:pPr>
            <a:r>
              <a:rPr lang="nl-BE"/>
              <a:t>Welke installatie(s) voor SWW voert energiedeskundige in de software in?</a:t>
            </a:r>
          </a:p>
          <a:p>
            <a:pPr marL="57150" indent="0">
              <a:buFontTx/>
              <a:buNone/>
            </a:pPr>
            <a:endParaRPr lang="nl-BE" sz="2000"/>
          </a:p>
          <a:p>
            <a:pPr marL="57150" indent="0">
              <a:buFontTx/>
              <a:buNone/>
            </a:pPr>
            <a:endParaRPr lang="nl-BE" sz="2000"/>
          </a:p>
        </p:txBody>
      </p:sp>
      <p:pic>
        <p:nvPicPr>
          <p:cNvPr id="3" name="Afbeelding 2" descr="Afbeelding met binnen, kast, wit, klein&#10;&#10;Automatisch gegenereerde beschrijving">
            <a:extLst>
              <a:ext uri="{FF2B5EF4-FFF2-40B4-BE49-F238E27FC236}">
                <a16:creationId xmlns:a16="http://schemas.microsoft.com/office/drawing/2014/main" id="{47B6DB1C-DDF7-4FC7-8FCF-398202C2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470321" y="3689089"/>
            <a:ext cx="3462480" cy="2596861"/>
          </a:xfrm>
          <a:prstGeom prst="rect">
            <a:avLst/>
          </a:prstGeom>
        </p:spPr>
      </p:pic>
      <p:sp>
        <p:nvSpPr>
          <p:cNvPr id="6" name="datum en dianummer">
            <a:extLst>
              <a:ext uri="{FF2B5EF4-FFF2-40B4-BE49-F238E27FC236}">
                <a16:creationId xmlns:a16="http://schemas.microsoft.com/office/drawing/2014/main" id="{F5DBAEB1-8042-448E-9C4C-E5E809360CD8}"/>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49</a:t>
            </a:fld>
            <a:endParaRPr lang="nl-BE" sz="1100">
              <a:solidFill>
                <a:srgbClr val="105269"/>
              </a:solidFill>
            </a:endParaRPr>
          </a:p>
        </p:txBody>
      </p:sp>
      <p:pic>
        <p:nvPicPr>
          <p:cNvPr id="9" name="Afbeelding 8">
            <a:extLst>
              <a:ext uri="{FF2B5EF4-FFF2-40B4-BE49-F238E27FC236}">
                <a16:creationId xmlns:a16="http://schemas.microsoft.com/office/drawing/2014/main" id="{CDD57DDA-A46F-4CFD-A050-254E962D0F4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l="27169" t="21587" r="22683" b="11151"/>
          <a:stretch/>
        </p:blipFill>
        <p:spPr>
          <a:xfrm>
            <a:off x="4716016" y="3256279"/>
            <a:ext cx="2596862" cy="3465196"/>
          </a:xfrm>
          <a:prstGeom prst="rect">
            <a:avLst/>
          </a:prstGeom>
        </p:spPr>
      </p:pic>
    </p:spTree>
    <p:extLst>
      <p:ext uri="{BB962C8B-B14F-4D97-AF65-F5344CB8AC3E}">
        <p14:creationId xmlns:p14="http://schemas.microsoft.com/office/powerpoint/2010/main" val="224165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Installatie die instaat voor </a:t>
            </a:r>
          </a:p>
          <a:p>
            <a:pPr marL="575655" lvl="1" indent="-287655"/>
            <a:r>
              <a:rPr lang="nl-BE" b="1" dirty="0"/>
              <a:t>Opwekking en distributie</a:t>
            </a:r>
            <a:r>
              <a:rPr lang="nl-BE" dirty="0"/>
              <a:t> van warm water</a:t>
            </a:r>
          </a:p>
          <a:p>
            <a:pPr marL="575655" lvl="1" indent="-287655"/>
            <a:r>
              <a:rPr lang="nl-BE" dirty="0"/>
              <a:t>Tijdelijke </a:t>
            </a:r>
            <a:r>
              <a:rPr lang="nl-BE" b="1" dirty="0"/>
              <a:t>opslag</a:t>
            </a:r>
            <a:r>
              <a:rPr lang="nl-BE" dirty="0"/>
              <a:t> van warm water</a:t>
            </a:r>
          </a:p>
          <a:p>
            <a:pPr marL="575655" lvl="1" indent="-287655"/>
            <a:r>
              <a:rPr lang="nl-BE" b="1" dirty="0"/>
              <a:t>Afgifte</a:t>
            </a:r>
            <a:r>
              <a:rPr lang="nl-BE" dirty="0"/>
              <a:t> warm water via tappunten</a:t>
            </a:r>
          </a:p>
          <a:p>
            <a:pPr marL="288000" lvl="1"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en-US" dirty="0"/>
          </a:p>
          <a:p>
            <a:pPr marL="287655" indent="-287655"/>
            <a:r>
              <a:rPr lang="nl-BE" dirty="0"/>
              <a:t>Installatie voor SWW kan </a:t>
            </a:r>
            <a:endParaRPr lang="nl-BE" sz="1700" dirty="0">
              <a:solidFill>
                <a:schemeClr val="accent1">
                  <a:lumMod val="75000"/>
                </a:schemeClr>
              </a:solidFill>
              <a:latin typeface="Verdana" panose="020B0604030504040204" pitchFamily="34" charset="0"/>
              <a:ea typeface="Verdana" panose="020B0604030504040204" pitchFamily="34" charset="0"/>
            </a:endParaRPr>
          </a:p>
          <a:p>
            <a:pPr marL="575655" lvl="1" indent="-287655"/>
            <a:r>
              <a:rPr lang="nl-BE" dirty="0"/>
              <a:t>Gekoppeld zijn aan of los staan van RV</a:t>
            </a:r>
          </a:p>
          <a:p>
            <a:pPr marL="575655" lvl="1" indent="-287655"/>
            <a:r>
              <a:rPr lang="nl-BE" dirty="0"/>
              <a:t>Individueel of collectief zijn</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SWW</a:t>
            </a:r>
          </a:p>
        </p:txBody>
      </p:sp>
    </p:spTree>
    <p:extLst>
      <p:ext uri="{BB962C8B-B14F-4D97-AF65-F5344CB8AC3E}">
        <p14:creationId xmlns:p14="http://schemas.microsoft.com/office/powerpoint/2010/main" val="621585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6">
            <a:extLst>
              <a:ext uri="{FF2B5EF4-FFF2-40B4-BE49-F238E27FC236}">
                <a16:creationId xmlns:a16="http://schemas.microsoft.com/office/drawing/2014/main" id="{B9E58C83-91FE-44DC-AB36-010CD9B302F6}"/>
              </a:ext>
            </a:extLst>
          </p:cNvPr>
          <p:cNvSpPr txBox="1">
            <a:spLocks/>
          </p:cNvSpPr>
          <p:nvPr/>
        </p:nvSpPr>
        <p:spPr>
          <a:xfrm>
            <a:off x="611560" y="904818"/>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150" indent="0">
              <a:buFontTx/>
              <a:buNone/>
            </a:pPr>
            <a:r>
              <a:rPr lang="nl-BE" sz="2400" b="1"/>
              <a:t>Oplossing:</a:t>
            </a:r>
          </a:p>
          <a:p>
            <a:pPr marL="57150" indent="0">
              <a:buFontTx/>
              <a:buNone/>
            </a:pPr>
            <a:r>
              <a:rPr lang="nl-BE" sz="2000"/>
              <a:t>Er is één installatie met bestemming ‘keuken’ in te voeren.</a:t>
            </a:r>
          </a:p>
          <a:p>
            <a:pPr marL="57150" indent="0">
              <a:buNone/>
            </a:pPr>
            <a:r>
              <a:rPr lang="nl-BE" sz="2000">
                <a:sym typeface="Wingdings" panose="05000000000000000000" pitchFamily="2" charset="2"/>
              </a:rPr>
              <a:t>E</a:t>
            </a:r>
            <a:r>
              <a:rPr lang="nl-BE" sz="2000"/>
              <a:t>lektrisch voorraadvat in de keuken </a:t>
            </a:r>
            <a:r>
              <a:rPr lang="nl-BE" sz="2000">
                <a:sym typeface="Wingdings" panose="05000000000000000000" pitchFamily="2" charset="2"/>
              </a:rPr>
              <a:t> voorraadvat invoeren </a:t>
            </a:r>
            <a:endParaRPr lang="nl-BE" sz="2000"/>
          </a:p>
          <a:p>
            <a:pPr marL="57150" indent="0">
              <a:buFontTx/>
              <a:buNone/>
            </a:pPr>
            <a:endParaRPr lang="nl-BE" sz="2000"/>
          </a:p>
        </p:txBody>
      </p:sp>
      <p:sp>
        <p:nvSpPr>
          <p:cNvPr id="6" name="datum en dianummer">
            <a:extLst>
              <a:ext uri="{FF2B5EF4-FFF2-40B4-BE49-F238E27FC236}">
                <a16:creationId xmlns:a16="http://schemas.microsoft.com/office/drawing/2014/main" id="{F5DBAEB1-8042-448E-9C4C-E5E809360CD8}"/>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50</a:t>
            </a:fld>
            <a:endParaRPr lang="nl-BE" sz="1100">
              <a:solidFill>
                <a:srgbClr val="105269"/>
              </a:solidFill>
            </a:endParaRPr>
          </a:p>
        </p:txBody>
      </p:sp>
      <p:pic>
        <p:nvPicPr>
          <p:cNvPr id="13" name="Afbeelding 12" descr="Afbeelding met schermafbeelding&#10;&#10;Automatisch gegenereerde beschrijving">
            <a:extLst>
              <a:ext uri="{FF2B5EF4-FFF2-40B4-BE49-F238E27FC236}">
                <a16:creationId xmlns:a16="http://schemas.microsoft.com/office/drawing/2014/main" id="{45DEA912-CD2F-4D39-943D-667BAA9CE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921" y="2015533"/>
            <a:ext cx="7343775" cy="4724400"/>
          </a:xfrm>
          <a:prstGeom prst="rect">
            <a:avLst/>
          </a:prstGeom>
        </p:spPr>
      </p:pic>
    </p:spTree>
    <p:extLst>
      <p:ext uri="{BB962C8B-B14F-4D97-AF65-F5344CB8AC3E}">
        <p14:creationId xmlns:p14="http://schemas.microsoft.com/office/powerpoint/2010/main" val="910140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6">
            <a:extLst>
              <a:ext uri="{FF2B5EF4-FFF2-40B4-BE49-F238E27FC236}">
                <a16:creationId xmlns:a16="http://schemas.microsoft.com/office/drawing/2014/main" id="{B9E58C83-91FE-44DC-AB36-010CD9B302F6}"/>
              </a:ext>
            </a:extLst>
          </p:cNvPr>
          <p:cNvSpPr txBox="1">
            <a:spLocks/>
          </p:cNvSpPr>
          <p:nvPr/>
        </p:nvSpPr>
        <p:spPr>
          <a:xfrm>
            <a:off x="611560" y="904818"/>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t>De energiedeskundige stelt het volgende vast:</a:t>
            </a:r>
          </a:p>
          <a:p>
            <a:pPr lvl="1">
              <a:buFont typeface="Wingdings" panose="05000000000000000000" pitchFamily="2" charset="2"/>
              <a:buChar char="ü"/>
            </a:pPr>
            <a:r>
              <a:rPr lang="nl-BE" sz="2000" dirty="0"/>
              <a:t>Er wordt een EPC opgemaakt van een oude, te renoveren woning.</a:t>
            </a:r>
          </a:p>
          <a:p>
            <a:pPr lvl="1">
              <a:buFont typeface="Wingdings" panose="05000000000000000000" pitchFamily="2" charset="2"/>
              <a:buChar char="ü"/>
            </a:pPr>
            <a:r>
              <a:rPr lang="nl-BE" sz="2000" dirty="0"/>
              <a:t>Er zijn geen keukenaanrechten, baden of douches in de woning.</a:t>
            </a:r>
          </a:p>
          <a:p>
            <a:pPr lvl="1">
              <a:buFont typeface="Wingdings" panose="05000000000000000000" pitchFamily="2" charset="2"/>
              <a:buChar char="ü"/>
            </a:pPr>
            <a:r>
              <a:rPr lang="nl-BE" sz="2000" dirty="0"/>
              <a:t>In de wasplaats is een elektrische doorstromer aanwezig.</a:t>
            </a:r>
          </a:p>
          <a:p>
            <a:pPr marL="0" lvl="1" indent="0">
              <a:buNone/>
            </a:pPr>
            <a:r>
              <a:rPr lang="nl-BE" dirty="0"/>
              <a:t>Welke installatie(s) voor SWW voert energiedeskundige in de software in?</a:t>
            </a:r>
          </a:p>
          <a:p>
            <a:pPr marL="288000" lvl="1" indent="0">
              <a:buNone/>
            </a:pPr>
            <a:endParaRPr lang="nl-BE" sz="1800" dirty="0"/>
          </a:p>
          <a:p>
            <a:pPr marL="57150" indent="0">
              <a:buFontTx/>
              <a:buNone/>
            </a:pPr>
            <a:endParaRPr lang="nl-BE" sz="2000" dirty="0"/>
          </a:p>
          <a:p>
            <a:pPr marL="57150" indent="0">
              <a:buFontTx/>
              <a:buNone/>
            </a:pPr>
            <a:endParaRPr lang="nl-BE" sz="2000" dirty="0"/>
          </a:p>
        </p:txBody>
      </p:sp>
      <p:pic>
        <p:nvPicPr>
          <p:cNvPr id="4" name="Afbeelding 3">
            <a:extLst>
              <a:ext uri="{FF2B5EF4-FFF2-40B4-BE49-F238E27FC236}">
                <a16:creationId xmlns:a16="http://schemas.microsoft.com/office/drawing/2014/main" id="{81528CB1-603D-4A2A-906A-329A7DE49574}"/>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t="7090" b="10067"/>
          <a:stretch/>
        </p:blipFill>
        <p:spPr>
          <a:xfrm>
            <a:off x="2538484" y="2708221"/>
            <a:ext cx="4381924" cy="3830691"/>
          </a:xfrm>
          <a:prstGeom prst="rect">
            <a:avLst/>
          </a:prstGeom>
        </p:spPr>
      </p:pic>
      <p:sp>
        <p:nvSpPr>
          <p:cNvPr id="5" name="datum en dianummer">
            <a:extLst>
              <a:ext uri="{FF2B5EF4-FFF2-40B4-BE49-F238E27FC236}">
                <a16:creationId xmlns:a16="http://schemas.microsoft.com/office/drawing/2014/main" id="{879EC3B7-2177-4F4F-9EE0-71FA0F5C0927}"/>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51</a:t>
            </a:fld>
            <a:endParaRPr lang="nl-BE" sz="1100">
              <a:solidFill>
                <a:srgbClr val="105269"/>
              </a:solidFill>
            </a:endParaRPr>
          </a:p>
        </p:txBody>
      </p:sp>
    </p:spTree>
    <p:extLst>
      <p:ext uri="{BB962C8B-B14F-4D97-AF65-F5344CB8AC3E}">
        <p14:creationId xmlns:p14="http://schemas.microsoft.com/office/powerpoint/2010/main" val="530705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6">
            <a:extLst>
              <a:ext uri="{FF2B5EF4-FFF2-40B4-BE49-F238E27FC236}">
                <a16:creationId xmlns:a16="http://schemas.microsoft.com/office/drawing/2014/main" id="{B9E58C83-91FE-44DC-AB36-010CD9B302F6}"/>
              </a:ext>
            </a:extLst>
          </p:cNvPr>
          <p:cNvSpPr txBox="1">
            <a:spLocks/>
          </p:cNvSpPr>
          <p:nvPr/>
        </p:nvSpPr>
        <p:spPr>
          <a:xfrm>
            <a:off x="683568" y="913696"/>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150" indent="0">
              <a:buFontTx/>
              <a:buNone/>
            </a:pPr>
            <a:r>
              <a:rPr lang="nl-BE" sz="2400" b="1" dirty="0"/>
              <a:t>Oplossing:</a:t>
            </a:r>
          </a:p>
          <a:p>
            <a:pPr marL="57150" indent="0">
              <a:buNone/>
            </a:pPr>
            <a:r>
              <a:rPr lang="nl-BE" sz="2000" dirty="0"/>
              <a:t>Er is één installatie met bestemming ‘keuken’ in te voeren.</a:t>
            </a:r>
          </a:p>
          <a:p>
            <a:pPr marL="57150" indent="0">
              <a:buNone/>
            </a:pPr>
            <a:r>
              <a:rPr lang="nl-BE" sz="2000" dirty="0"/>
              <a:t>Elektrisch toestel met momentane accumulatie in de wasplaats</a:t>
            </a:r>
            <a:r>
              <a:rPr lang="nl-BE" sz="2000" dirty="0">
                <a:sym typeface="Wingdings" panose="05000000000000000000" pitchFamily="2" charset="2"/>
              </a:rPr>
              <a:t>  elektrische doorstromer  géén voorraadvat invoeren</a:t>
            </a:r>
            <a:endParaRPr lang="nl-BE" sz="2000" dirty="0"/>
          </a:p>
          <a:p>
            <a:pPr marL="57150" indent="0">
              <a:buFontTx/>
              <a:buNone/>
            </a:pPr>
            <a:endParaRPr lang="nl-BE" sz="2000" dirty="0"/>
          </a:p>
        </p:txBody>
      </p:sp>
      <p:sp>
        <p:nvSpPr>
          <p:cNvPr id="6" name="datum en dianummer">
            <a:extLst>
              <a:ext uri="{FF2B5EF4-FFF2-40B4-BE49-F238E27FC236}">
                <a16:creationId xmlns:a16="http://schemas.microsoft.com/office/drawing/2014/main" id="{F5DBAEB1-8042-448E-9C4C-E5E809360CD8}"/>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52</a:t>
            </a:fld>
            <a:endParaRPr lang="nl-BE" sz="1100">
              <a:solidFill>
                <a:srgbClr val="105269"/>
              </a:solidFill>
            </a:endParaRPr>
          </a:p>
        </p:txBody>
      </p:sp>
      <p:pic>
        <p:nvPicPr>
          <p:cNvPr id="3" name="Afbeelding 2" descr="Afbeelding met schermafbeelding&#10;&#10;Automatisch gegenereerde beschrijving">
            <a:extLst>
              <a:ext uri="{FF2B5EF4-FFF2-40B4-BE49-F238E27FC236}">
                <a16:creationId xmlns:a16="http://schemas.microsoft.com/office/drawing/2014/main" id="{56F8141A-DDBD-44B0-BA59-F7090F1C0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716" y="2224825"/>
            <a:ext cx="8005659" cy="3877349"/>
          </a:xfrm>
          <a:prstGeom prst="rect">
            <a:avLst/>
          </a:prstGeom>
        </p:spPr>
      </p:pic>
    </p:spTree>
    <p:extLst>
      <p:ext uri="{BB962C8B-B14F-4D97-AF65-F5344CB8AC3E}">
        <p14:creationId xmlns:p14="http://schemas.microsoft.com/office/powerpoint/2010/main" val="148834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C8BDA763-2A70-4F7E-A56B-9A46D21484C0}"/>
              </a:ext>
            </a:extLst>
          </p:cNvPr>
          <p:cNvSpPr>
            <a:spLocks noGrp="1"/>
          </p:cNvSpPr>
          <p:nvPr>
            <p:ph sz="half" idx="2"/>
          </p:nvPr>
        </p:nvSpPr>
        <p:spPr>
          <a:xfrm>
            <a:off x="-180528" y="1052736"/>
            <a:ext cx="8352928" cy="4248472"/>
          </a:xfrm>
        </p:spPr>
        <p:txBody>
          <a:bodyPr/>
          <a:lstStyle/>
          <a:p>
            <a:pPr marL="576000" lvl="3" indent="0">
              <a:buNone/>
            </a:pPr>
            <a:endParaRPr lang="nl-BE" sz="2200">
              <a:solidFill>
                <a:schemeClr val="accent1">
                  <a:lumMod val="75000"/>
                </a:schemeClr>
              </a:solidFill>
              <a:ea typeface="Verdana" panose="020B0604030504040204" pitchFamily="34" charset="0"/>
            </a:endParaRPr>
          </a:p>
          <a:p>
            <a:pPr marL="446088" lvl="3" indent="0">
              <a:buNone/>
            </a:pPr>
            <a:r>
              <a:rPr lang="nl-BE" sz="2200">
                <a:ea typeface="Verdana" panose="020B0604030504040204" pitchFamily="34" charset="0"/>
              </a:rPr>
              <a:t>Voeg opmerking toe in vrije invoerveld over aanwezige installaties die niet in software werden ingevoerd</a:t>
            </a:r>
          </a:p>
          <a:p>
            <a:pPr marL="0" indent="0">
              <a:buNone/>
            </a:pPr>
            <a:endParaRPr lang="nl-BE"/>
          </a:p>
        </p:txBody>
      </p:sp>
      <p:pic>
        <p:nvPicPr>
          <p:cNvPr id="6" name="Afbeelding 5">
            <a:extLst>
              <a:ext uri="{FF2B5EF4-FFF2-40B4-BE49-F238E27FC236}">
                <a16:creationId xmlns:a16="http://schemas.microsoft.com/office/drawing/2014/main" id="{B39A0080-12DB-4DB3-84B8-5EAF87509F1B}"/>
              </a:ext>
            </a:extLst>
          </p:cNvPr>
          <p:cNvPicPr>
            <a:picLocks noChangeAspect="1"/>
          </p:cNvPicPr>
          <p:nvPr/>
        </p:nvPicPr>
        <p:blipFill rotWithShape="1">
          <a:blip r:embed="rId2"/>
          <a:srcRect l="11025" t="40599" r="10227" b="6734"/>
          <a:stretch/>
        </p:blipFill>
        <p:spPr>
          <a:xfrm>
            <a:off x="323528" y="2204864"/>
            <a:ext cx="8996284" cy="3384376"/>
          </a:xfrm>
          <a:prstGeom prst="rect">
            <a:avLst/>
          </a:prstGeom>
        </p:spPr>
      </p:pic>
      <p:sp>
        <p:nvSpPr>
          <p:cNvPr id="7" name="Rechthoek 6">
            <a:extLst>
              <a:ext uri="{FF2B5EF4-FFF2-40B4-BE49-F238E27FC236}">
                <a16:creationId xmlns:a16="http://schemas.microsoft.com/office/drawing/2014/main" id="{C524DE56-871E-4BFB-BD67-750875175822}"/>
              </a:ext>
            </a:extLst>
          </p:cNvPr>
          <p:cNvSpPr/>
          <p:nvPr/>
        </p:nvSpPr>
        <p:spPr>
          <a:xfrm>
            <a:off x="323528" y="5085183"/>
            <a:ext cx="8820472" cy="44493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8676D9B1-B5C8-4473-9798-989D167F8791}"/>
              </a:ext>
            </a:extLst>
          </p:cNvPr>
          <p:cNvSpPr/>
          <p:nvPr/>
        </p:nvSpPr>
        <p:spPr>
          <a:xfrm>
            <a:off x="6012160" y="2207946"/>
            <a:ext cx="1152128" cy="44493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datum en dianummer">
            <a:extLst>
              <a:ext uri="{FF2B5EF4-FFF2-40B4-BE49-F238E27FC236}">
                <a16:creationId xmlns:a16="http://schemas.microsoft.com/office/drawing/2014/main" id="{69DF1C19-5B43-4CE5-838F-609223554BCB}"/>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53</a:t>
            </a:fld>
            <a:endParaRPr lang="nl-BE" sz="1100">
              <a:solidFill>
                <a:srgbClr val="105269"/>
              </a:solidFill>
            </a:endParaRPr>
          </a:p>
        </p:txBody>
      </p:sp>
    </p:spTree>
    <p:extLst>
      <p:ext uri="{BB962C8B-B14F-4D97-AF65-F5344CB8AC3E}">
        <p14:creationId xmlns:p14="http://schemas.microsoft.com/office/powerpoint/2010/main" val="165166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3BA21B9-DF81-40AE-8A1D-2769BA10BB6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Bestemmingen in </a:t>
            </a:r>
            <a:r>
              <a:rPr lang="nl-BE" b="1" dirty="0"/>
              <a:t>kleine niet residentiële</a:t>
            </a:r>
            <a:r>
              <a:rPr lang="nl-BE" dirty="0"/>
              <a:t> eenheden</a:t>
            </a:r>
          </a:p>
          <a:p>
            <a:pPr marL="575655" lvl="1" indent="-287655"/>
            <a:r>
              <a:rPr lang="nl-BE" dirty="0"/>
              <a:t>Keukenaanrecht</a:t>
            </a:r>
          </a:p>
          <a:p>
            <a:pPr marL="575655" lvl="1" indent="-287655"/>
            <a:r>
              <a:rPr lang="nl-BE" dirty="0"/>
              <a:t>Bad/douche</a:t>
            </a:r>
          </a:p>
          <a:p>
            <a:pPr marL="575655" lvl="1" indent="-287655"/>
            <a:r>
              <a:rPr lang="nl-BE" dirty="0"/>
              <a:t>Overige</a:t>
            </a:r>
          </a:p>
          <a:p>
            <a:pPr marL="288000" lvl="1"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576000" lvl="3" indent="0">
              <a:buNone/>
            </a:pPr>
            <a:r>
              <a:rPr lang="nl-BE" dirty="0">
                <a:solidFill>
                  <a:schemeClr val="accent1">
                    <a:lumMod val="75000"/>
                  </a:schemeClr>
                </a:solidFill>
                <a:latin typeface="+mj-lt"/>
                <a:ea typeface="Verdana" panose="020B0604030504040204" pitchFamily="34" charset="0"/>
              </a:rPr>
              <a:t>       </a:t>
            </a: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hthoek 12">
            <a:extLst>
              <a:ext uri="{FF2B5EF4-FFF2-40B4-BE49-F238E27FC236}">
                <a16:creationId xmlns:a16="http://schemas.microsoft.com/office/drawing/2014/main" id="{3F61295C-61CB-41F4-927B-38F6626D8DC5}"/>
              </a:ext>
            </a:extLst>
          </p:cNvPr>
          <p:cNvSpPr/>
          <p:nvPr/>
        </p:nvSpPr>
        <p:spPr>
          <a:xfrm>
            <a:off x="467544" y="6021288"/>
            <a:ext cx="23042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54</a:t>
            </a:fld>
            <a:endParaRPr lang="nl-BE" sz="1100">
              <a:solidFill>
                <a:srgbClr val="105269"/>
              </a:solidFill>
            </a:endParaRPr>
          </a:p>
        </p:txBody>
      </p:sp>
      <p:sp>
        <p:nvSpPr>
          <p:cNvPr id="14" name="Titel 1">
            <a:extLst>
              <a:ext uri="{FF2B5EF4-FFF2-40B4-BE49-F238E27FC236}">
                <a16:creationId xmlns:a16="http://schemas.microsoft.com/office/drawing/2014/main" id="{25983D14-DC44-429D-8FD4-D284BA2CAD6F}"/>
              </a:ext>
            </a:extLst>
          </p:cNvPr>
          <p:cNvSpPr>
            <a:spLocks noGrp="1"/>
          </p:cNvSpPr>
          <p:nvPr>
            <p:ph type="title"/>
          </p:nvPr>
        </p:nvSpPr>
        <p:spPr/>
        <p:txBody>
          <a:bodyPr/>
          <a:lstStyle/>
          <a:p>
            <a:pPr algn="l"/>
            <a:r>
              <a:rPr lang="nl-BE" sz="3200" dirty="0"/>
              <a:t>Stap 2 Bestemming SWW</a:t>
            </a:r>
            <a:br>
              <a:rPr lang="nl-BE" dirty="0"/>
            </a:br>
            <a:endParaRPr lang="nl-BE" dirty="0"/>
          </a:p>
        </p:txBody>
      </p:sp>
      <p:pic>
        <p:nvPicPr>
          <p:cNvPr id="9" name="Afbeelding 8">
            <a:extLst>
              <a:ext uri="{FF2B5EF4-FFF2-40B4-BE49-F238E27FC236}">
                <a16:creationId xmlns:a16="http://schemas.microsoft.com/office/drawing/2014/main" id="{153A5576-06D2-42FE-9F20-30E2AD2E6772}"/>
              </a:ext>
            </a:extLst>
          </p:cNvPr>
          <p:cNvPicPr>
            <a:picLocks noChangeAspect="1"/>
          </p:cNvPicPr>
          <p:nvPr/>
        </p:nvPicPr>
        <p:blipFill rotWithShape="1">
          <a:blip r:embed="rId6"/>
          <a:srcRect r="17313"/>
          <a:stretch/>
        </p:blipFill>
        <p:spPr>
          <a:xfrm>
            <a:off x="261351" y="3373688"/>
            <a:ext cx="9783258" cy="2376947"/>
          </a:xfrm>
          <a:prstGeom prst="rect">
            <a:avLst/>
          </a:prstGeom>
        </p:spPr>
      </p:pic>
      <p:sp>
        <p:nvSpPr>
          <p:cNvPr id="11" name="Rechthoek 10">
            <a:extLst>
              <a:ext uri="{FF2B5EF4-FFF2-40B4-BE49-F238E27FC236}">
                <a16:creationId xmlns:a16="http://schemas.microsoft.com/office/drawing/2014/main" id="{6A03B937-A592-4FF2-AB19-862F3C804866}"/>
              </a:ext>
            </a:extLst>
          </p:cNvPr>
          <p:cNvSpPr/>
          <p:nvPr/>
        </p:nvSpPr>
        <p:spPr>
          <a:xfrm>
            <a:off x="3131840" y="4509120"/>
            <a:ext cx="3771056" cy="34266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11493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3BA21B9-DF81-40AE-8A1D-2769BA10BB6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Bestemmingen in </a:t>
            </a:r>
            <a:r>
              <a:rPr lang="nl-BE" b="1" dirty="0"/>
              <a:t>kleine niet-residentiële</a:t>
            </a:r>
            <a:r>
              <a:rPr lang="nl-BE" dirty="0"/>
              <a:t> eenheden &gt; vervolg</a:t>
            </a:r>
          </a:p>
          <a:p>
            <a:pPr marL="575655" lvl="1" indent="-287655"/>
            <a:r>
              <a:rPr lang="nl-BE" b="1" dirty="0"/>
              <a:t>Aannamen</a:t>
            </a:r>
            <a:r>
              <a:rPr lang="nl-BE" dirty="0"/>
              <a:t>:</a:t>
            </a:r>
          </a:p>
          <a:p>
            <a:pPr marL="863655" lvl="2" indent="-287655"/>
            <a:r>
              <a:rPr lang="nl-BE" dirty="0"/>
              <a:t>Installaties die enkel tappunten in </a:t>
            </a:r>
            <a:r>
              <a:rPr lang="nl-BE" b="1" dirty="0"/>
              <a:t>keuken </a:t>
            </a:r>
            <a:r>
              <a:rPr lang="nl-BE" dirty="0"/>
              <a:t>van </a:t>
            </a:r>
            <a:r>
              <a:rPr lang="nl-BE" b="1" dirty="0"/>
              <a:t>warm </a:t>
            </a:r>
            <a:r>
              <a:rPr lang="nl-BE" dirty="0"/>
              <a:t>water bedienen</a:t>
            </a:r>
          </a:p>
          <a:p>
            <a:pPr marL="1151655" lvl="3" indent="-287655"/>
            <a:r>
              <a:rPr lang="nl-BE" dirty="0"/>
              <a:t>Restaurant</a:t>
            </a:r>
          </a:p>
          <a:p>
            <a:pPr marL="1151655" lvl="3" indent="-287655"/>
            <a:r>
              <a:rPr lang="nl-BE" dirty="0"/>
              <a:t>Refter</a:t>
            </a:r>
          </a:p>
          <a:p>
            <a:pPr marL="1151655" lvl="3" indent="-287655"/>
            <a:r>
              <a:rPr lang="nl-BE" dirty="0"/>
              <a:t>Kitchenette</a:t>
            </a:r>
          </a:p>
          <a:p>
            <a:pPr marL="863655" lvl="2" indent="-287655"/>
            <a:r>
              <a:rPr lang="nl-BE" dirty="0"/>
              <a:t>Installaties die enkel tappunten voor </a:t>
            </a:r>
            <a:r>
              <a:rPr lang="nl-BE" b="1" dirty="0"/>
              <a:t>baden en douches </a:t>
            </a:r>
            <a:r>
              <a:rPr lang="nl-BE" dirty="0"/>
              <a:t>van</a:t>
            </a:r>
            <a:r>
              <a:rPr lang="nl-BE" b="1" dirty="0"/>
              <a:t> warm </a:t>
            </a:r>
            <a:r>
              <a:rPr lang="nl-BE" dirty="0"/>
              <a:t>water bedienen</a:t>
            </a:r>
          </a:p>
          <a:p>
            <a:pPr marL="1151655" lvl="3" indent="-287655"/>
            <a:r>
              <a:rPr lang="nl-BE" dirty="0"/>
              <a:t>Kleedkamer</a:t>
            </a:r>
          </a:p>
          <a:p>
            <a:pPr marL="1151655" lvl="3" indent="-287655"/>
            <a:r>
              <a:rPr lang="nl-BE" dirty="0"/>
              <a:t>Wellness</a:t>
            </a:r>
          </a:p>
          <a:p>
            <a:pPr marL="863655" lvl="2" indent="-287655"/>
            <a:r>
              <a:rPr lang="nl-BE" dirty="0"/>
              <a:t>Installaties die enkel tappunten </a:t>
            </a:r>
            <a:r>
              <a:rPr lang="nl-BE" b="1" dirty="0"/>
              <a:t>‘overige’ </a:t>
            </a:r>
            <a:r>
              <a:rPr lang="nl-BE" dirty="0"/>
              <a:t>van </a:t>
            </a:r>
            <a:r>
              <a:rPr lang="nl-BE" b="1" dirty="0"/>
              <a:t>warm </a:t>
            </a:r>
            <a:r>
              <a:rPr lang="nl-BE" dirty="0"/>
              <a:t>water bedienen</a:t>
            </a:r>
          </a:p>
          <a:p>
            <a:pPr marL="1151655" lvl="3" indent="-287655"/>
            <a:r>
              <a:rPr lang="nl-BE" dirty="0"/>
              <a:t>Wastafels</a:t>
            </a:r>
          </a:p>
          <a:p>
            <a:pPr marL="1151655" lvl="3" indent="-287655"/>
            <a:r>
              <a:rPr lang="nl-BE" dirty="0"/>
              <a:t>Uitgietbakken</a:t>
            </a:r>
          </a:p>
          <a:p>
            <a:pPr marL="1151655" lvl="3" indent="-287655"/>
            <a:r>
              <a:rPr lang="nl-BE" dirty="0"/>
              <a:t>…</a:t>
            </a:r>
          </a:p>
          <a:p>
            <a:pPr marL="863655" lvl="2" indent="-287655"/>
            <a:r>
              <a:rPr lang="nl-BE" dirty="0">
                <a:latin typeface="+mj-lt"/>
                <a:ea typeface="Verdana" panose="020B0604030504040204" pitchFamily="34" charset="0"/>
              </a:rPr>
              <a:t>Installatie die </a:t>
            </a:r>
            <a:r>
              <a:rPr lang="nl-BE" b="1" dirty="0">
                <a:latin typeface="+mj-lt"/>
                <a:ea typeface="Verdana" panose="020B0604030504040204" pitchFamily="34" charset="0"/>
              </a:rPr>
              <a:t>enkel</a:t>
            </a:r>
            <a:r>
              <a:rPr lang="nl-BE" dirty="0">
                <a:latin typeface="+mj-lt"/>
                <a:ea typeface="Verdana" panose="020B0604030504040204" pitchFamily="34" charset="0"/>
              </a:rPr>
              <a:t> zwembad verwarmt </a:t>
            </a:r>
            <a:r>
              <a:rPr lang="nl-BE" b="1" dirty="0">
                <a:latin typeface="+mj-lt"/>
                <a:ea typeface="Verdana" panose="020B0604030504040204" pitchFamily="34" charset="0"/>
              </a:rPr>
              <a:t>niet</a:t>
            </a:r>
            <a:r>
              <a:rPr lang="nl-BE" dirty="0">
                <a:latin typeface="+mj-lt"/>
                <a:ea typeface="Verdana" panose="020B0604030504040204" pitchFamily="34" charset="0"/>
              </a:rPr>
              <a:t> invoeren</a:t>
            </a:r>
          </a:p>
          <a:p>
            <a:pPr marL="863655" lvl="2" indent="-287655"/>
            <a:r>
              <a:rPr lang="nl-BE" dirty="0">
                <a:latin typeface="+mj-lt"/>
                <a:ea typeface="Verdana" panose="020B0604030504040204" pitchFamily="34" charset="0"/>
              </a:rPr>
              <a:t>Vaatwasser en wasmachine zijn </a:t>
            </a:r>
            <a:r>
              <a:rPr lang="nl-BE" b="1" dirty="0">
                <a:latin typeface="+mj-lt"/>
                <a:ea typeface="Verdana" panose="020B0604030504040204" pitchFamily="34" charset="0"/>
              </a:rPr>
              <a:t>geen</a:t>
            </a:r>
            <a:r>
              <a:rPr lang="nl-BE" dirty="0">
                <a:latin typeface="+mj-lt"/>
                <a:ea typeface="Verdana" panose="020B0604030504040204" pitchFamily="34" charset="0"/>
              </a:rPr>
              <a:t> tappunten of SWW installaties</a:t>
            </a:r>
          </a:p>
          <a:p>
            <a:pPr marL="576000" lvl="3" indent="0">
              <a:buNone/>
            </a:pPr>
            <a:r>
              <a:rPr lang="nl-BE" sz="2200" dirty="0">
                <a:solidFill>
                  <a:schemeClr val="accent1">
                    <a:lumMod val="75000"/>
                  </a:schemeClr>
                </a:solidFill>
                <a:latin typeface="+mj-lt"/>
                <a:ea typeface="Verdana" panose="020B0604030504040204" pitchFamily="34" charset="0"/>
              </a:rPr>
              <a:t>	</a:t>
            </a: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sz="2200"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55</a:t>
            </a:fld>
            <a:endParaRPr lang="nl-BE" sz="1100">
              <a:solidFill>
                <a:srgbClr val="105269"/>
              </a:solidFill>
            </a:endParaRPr>
          </a:p>
        </p:txBody>
      </p:sp>
      <p:sp>
        <p:nvSpPr>
          <p:cNvPr id="14" name="Titel 1">
            <a:extLst>
              <a:ext uri="{FF2B5EF4-FFF2-40B4-BE49-F238E27FC236}">
                <a16:creationId xmlns:a16="http://schemas.microsoft.com/office/drawing/2014/main" id="{25983D14-DC44-429D-8FD4-D284BA2CAD6F}"/>
              </a:ext>
            </a:extLst>
          </p:cNvPr>
          <p:cNvSpPr>
            <a:spLocks noGrp="1"/>
          </p:cNvSpPr>
          <p:nvPr>
            <p:ph type="title"/>
          </p:nvPr>
        </p:nvSpPr>
        <p:spPr/>
        <p:txBody>
          <a:bodyPr/>
          <a:lstStyle/>
          <a:p>
            <a:pPr algn="l"/>
            <a:r>
              <a:rPr lang="nl-BE" sz="3200" dirty="0"/>
              <a:t>Stap 2 Bestemming SWW</a:t>
            </a:r>
            <a:br>
              <a:rPr lang="nl-BE" dirty="0"/>
            </a:br>
            <a:endParaRPr lang="nl-BE" dirty="0"/>
          </a:p>
        </p:txBody>
      </p:sp>
      <p:pic>
        <p:nvPicPr>
          <p:cNvPr id="15" name="Graphic 14" descr="Opmerking belangrijk">
            <a:extLst>
              <a:ext uri="{FF2B5EF4-FFF2-40B4-BE49-F238E27FC236}">
                <a16:creationId xmlns:a16="http://schemas.microsoft.com/office/drawing/2014/main" id="{7C3FDF69-5FA9-4AA0-A94E-78B4D56BB6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1266" y="2204864"/>
            <a:ext cx="730367" cy="730367"/>
          </a:xfrm>
          <a:prstGeom prst="rect">
            <a:avLst/>
          </a:prstGeom>
        </p:spPr>
      </p:pic>
    </p:spTree>
    <p:extLst>
      <p:ext uri="{BB962C8B-B14F-4D97-AF65-F5344CB8AC3E}">
        <p14:creationId xmlns:p14="http://schemas.microsoft.com/office/powerpoint/2010/main" val="1866967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3BA21B9-DF81-40AE-8A1D-2769BA10BB6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3" indent="-287655">
              <a:buSzPct val="90000"/>
              <a:buBlip>
                <a:blip r:embed="rId2"/>
              </a:buBlip>
            </a:pPr>
            <a:r>
              <a:rPr lang="nl-BE" sz="2400" dirty="0"/>
              <a:t>Bestemmingen in </a:t>
            </a:r>
            <a:r>
              <a:rPr lang="nl-BE" sz="2400" b="1" dirty="0"/>
              <a:t>kleine niet-residentiële</a:t>
            </a:r>
            <a:r>
              <a:rPr lang="nl-BE" sz="2400" dirty="0"/>
              <a:t> eenheden</a:t>
            </a:r>
          </a:p>
          <a:p>
            <a:pPr marL="575655" lvl="1" indent="-287655"/>
            <a:r>
              <a:rPr lang="nl-BE" dirty="0"/>
              <a:t>In geval tappunt ‘bad/douche’ aangevinkt</a:t>
            </a:r>
          </a:p>
          <a:p>
            <a:pPr marL="863655" lvl="2" indent="-287655"/>
            <a:r>
              <a:rPr lang="nl-BE" b="1" dirty="0"/>
              <a:t>Aantal</a:t>
            </a:r>
            <a:r>
              <a:rPr lang="nl-BE" dirty="0"/>
              <a:t> douches of baden in te voeren</a:t>
            </a: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hthoek 12">
            <a:extLst>
              <a:ext uri="{FF2B5EF4-FFF2-40B4-BE49-F238E27FC236}">
                <a16:creationId xmlns:a16="http://schemas.microsoft.com/office/drawing/2014/main" id="{3F61295C-61CB-41F4-927B-38F6626D8DC5}"/>
              </a:ext>
            </a:extLst>
          </p:cNvPr>
          <p:cNvSpPr/>
          <p:nvPr/>
        </p:nvSpPr>
        <p:spPr>
          <a:xfrm>
            <a:off x="467544" y="6021288"/>
            <a:ext cx="23042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56</a:t>
            </a:fld>
            <a:endParaRPr lang="nl-BE" sz="1100">
              <a:solidFill>
                <a:srgbClr val="105269"/>
              </a:solidFill>
            </a:endParaRPr>
          </a:p>
        </p:txBody>
      </p:sp>
      <p:sp>
        <p:nvSpPr>
          <p:cNvPr id="14" name="Titel 1">
            <a:extLst>
              <a:ext uri="{FF2B5EF4-FFF2-40B4-BE49-F238E27FC236}">
                <a16:creationId xmlns:a16="http://schemas.microsoft.com/office/drawing/2014/main" id="{25983D14-DC44-429D-8FD4-D284BA2CAD6F}"/>
              </a:ext>
            </a:extLst>
          </p:cNvPr>
          <p:cNvSpPr>
            <a:spLocks noGrp="1"/>
          </p:cNvSpPr>
          <p:nvPr>
            <p:ph type="title"/>
          </p:nvPr>
        </p:nvSpPr>
        <p:spPr/>
        <p:txBody>
          <a:bodyPr/>
          <a:lstStyle/>
          <a:p>
            <a:pPr algn="l"/>
            <a:r>
              <a:rPr lang="nl-BE" sz="3200" dirty="0"/>
              <a:t>Stap 2 Bestemming SWW</a:t>
            </a:r>
            <a:br>
              <a:rPr lang="nl-BE" dirty="0"/>
            </a:br>
            <a:endParaRPr lang="nl-BE" dirty="0"/>
          </a:p>
        </p:txBody>
      </p:sp>
      <p:pic>
        <p:nvPicPr>
          <p:cNvPr id="8" name="Afbeelding 7">
            <a:extLst>
              <a:ext uri="{FF2B5EF4-FFF2-40B4-BE49-F238E27FC236}">
                <a16:creationId xmlns:a16="http://schemas.microsoft.com/office/drawing/2014/main" id="{EE1ACC9B-2D52-4B77-A94D-19D067527F50}"/>
              </a:ext>
            </a:extLst>
          </p:cNvPr>
          <p:cNvPicPr>
            <a:picLocks noChangeAspect="1"/>
          </p:cNvPicPr>
          <p:nvPr/>
        </p:nvPicPr>
        <p:blipFill rotWithShape="1">
          <a:blip r:embed="rId6"/>
          <a:srcRect r="17313"/>
          <a:stretch/>
        </p:blipFill>
        <p:spPr>
          <a:xfrm>
            <a:off x="791580" y="3051580"/>
            <a:ext cx="7848872" cy="1906967"/>
          </a:xfrm>
          <a:prstGeom prst="rect">
            <a:avLst/>
          </a:prstGeom>
        </p:spPr>
      </p:pic>
      <p:sp>
        <p:nvSpPr>
          <p:cNvPr id="2" name="Pijl: rechts 1">
            <a:extLst>
              <a:ext uri="{FF2B5EF4-FFF2-40B4-BE49-F238E27FC236}">
                <a16:creationId xmlns:a16="http://schemas.microsoft.com/office/drawing/2014/main" id="{FCD5E389-DC7C-4ABE-AF44-0D18D481509F}"/>
              </a:ext>
            </a:extLst>
          </p:cNvPr>
          <p:cNvSpPr/>
          <p:nvPr/>
        </p:nvSpPr>
        <p:spPr>
          <a:xfrm>
            <a:off x="2267744" y="4197480"/>
            <a:ext cx="432048" cy="288032"/>
          </a:xfrm>
          <a:prstGeom prst="rightArrow">
            <a:avLst/>
          </a:prstGeom>
          <a:solidFill>
            <a:schemeClr val="accent4">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27334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6">
            <a:extLst>
              <a:ext uri="{FF2B5EF4-FFF2-40B4-BE49-F238E27FC236}">
                <a16:creationId xmlns:a16="http://schemas.microsoft.com/office/drawing/2014/main" id="{B9E58C83-91FE-44DC-AB36-010CD9B302F6}"/>
              </a:ext>
            </a:extLst>
          </p:cNvPr>
          <p:cNvSpPr txBox="1">
            <a:spLocks/>
          </p:cNvSpPr>
          <p:nvPr/>
        </p:nvSpPr>
        <p:spPr>
          <a:xfrm>
            <a:off x="611560" y="904818"/>
            <a:ext cx="8352928" cy="4248472"/>
          </a:xfrm>
          <a:prstGeom prst="rect">
            <a:avLst/>
          </a:prstGeom>
        </p:spPr>
        <p:txBody>
          <a:bodyPr>
            <a:normAutofit fontScale="92500" lnSpcReduction="10000"/>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dirty="0"/>
              <a:t>De energiedeskundige stelt in een </a:t>
            </a:r>
            <a:r>
              <a:rPr lang="nl-BE" b="1" dirty="0"/>
              <a:t>kleine niet-residentiële eenheid </a:t>
            </a:r>
          </a:p>
          <a:p>
            <a:pPr marL="0" indent="0">
              <a:buFontTx/>
              <a:buNone/>
            </a:pPr>
            <a:r>
              <a:rPr lang="nl-BE" dirty="0"/>
              <a:t>één installatie voor SWW vast die volgende tappunten van warm water bedient</a:t>
            </a:r>
          </a:p>
          <a:p>
            <a:pPr lvl="1">
              <a:buFont typeface="Wingdings" panose="05000000000000000000" pitchFamily="2" charset="2"/>
              <a:buChar char="ü"/>
            </a:pPr>
            <a:r>
              <a:rPr lang="nl-BE" dirty="0"/>
              <a:t>2 douches</a:t>
            </a:r>
          </a:p>
          <a:p>
            <a:pPr lvl="1">
              <a:buFont typeface="Wingdings" panose="05000000000000000000" pitchFamily="2" charset="2"/>
              <a:buChar char="ü"/>
            </a:pPr>
            <a:r>
              <a:rPr lang="nl-BE" dirty="0"/>
              <a:t>een aanrecht in een kitchenette</a:t>
            </a:r>
          </a:p>
          <a:p>
            <a:pPr lvl="1">
              <a:buFont typeface="Wingdings" panose="05000000000000000000" pitchFamily="2" charset="2"/>
              <a:buChar char="ü"/>
            </a:pPr>
            <a:r>
              <a:rPr lang="nl-BE" dirty="0"/>
              <a:t>een uitgietbak</a:t>
            </a:r>
          </a:p>
          <a:p>
            <a:pPr lvl="1">
              <a:buFont typeface="Wingdings" panose="05000000000000000000" pitchFamily="2" charset="2"/>
              <a:buChar char="ü"/>
            </a:pPr>
            <a:r>
              <a:rPr lang="nl-BE" dirty="0"/>
              <a:t>een wastafel in een kleedkamer</a:t>
            </a:r>
          </a:p>
          <a:p>
            <a:pPr lvl="1">
              <a:buFont typeface="Wingdings" panose="05000000000000000000" pitchFamily="2" charset="2"/>
              <a:buChar char="ü"/>
            </a:pPr>
            <a:endParaRPr lang="nl-BE" dirty="0"/>
          </a:p>
          <a:p>
            <a:pPr marL="0" lvl="1" indent="0">
              <a:lnSpc>
                <a:spcPct val="100000"/>
              </a:lnSpc>
              <a:buSzPct val="90000"/>
              <a:buNone/>
            </a:pPr>
            <a:r>
              <a:rPr lang="nl-BE" dirty="0"/>
              <a:t>Welke bestemmingen voert energiedeskundige bij de installatie in de software in?</a:t>
            </a:r>
          </a:p>
          <a:p>
            <a:pPr marL="57150" indent="0">
              <a:buFontTx/>
              <a:buNone/>
            </a:pPr>
            <a:endParaRPr lang="nl-BE" sz="2000" dirty="0"/>
          </a:p>
          <a:p>
            <a:pPr marL="57150" indent="0">
              <a:buFontTx/>
              <a:buNone/>
            </a:pPr>
            <a:r>
              <a:rPr lang="nl-BE" sz="2400" b="1" dirty="0">
                <a:solidFill>
                  <a:srgbClr val="FF0000"/>
                </a:solidFill>
              </a:rPr>
              <a:t>Oplossing:</a:t>
            </a:r>
          </a:p>
          <a:p>
            <a:pPr marL="57150" indent="0">
              <a:buFontTx/>
              <a:buNone/>
            </a:pPr>
            <a:r>
              <a:rPr lang="nl-BE" sz="2000" dirty="0"/>
              <a:t>De energiedeskundig geeft één installatie voor SWW in en vinkt zowel ‘keuken’, ‘bad/douche’ als ‘overige’ aan bij bestemming. </a:t>
            </a:r>
          </a:p>
          <a:p>
            <a:pPr marL="57150" indent="0">
              <a:buNone/>
            </a:pPr>
            <a:r>
              <a:rPr lang="nl-BE" sz="2000" dirty="0"/>
              <a:t>Bij het ‘aantal baden/douches’ geeft hij 2 in.</a:t>
            </a:r>
          </a:p>
          <a:p>
            <a:pPr marL="57150" indent="0">
              <a:buFontTx/>
              <a:buNone/>
            </a:pPr>
            <a:endParaRPr lang="nl-BE" sz="2000" dirty="0"/>
          </a:p>
        </p:txBody>
      </p:sp>
      <p:sp>
        <p:nvSpPr>
          <p:cNvPr id="3" name="datum en dianummer">
            <a:extLst>
              <a:ext uri="{FF2B5EF4-FFF2-40B4-BE49-F238E27FC236}">
                <a16:creationId xmlns:a16="http://schemas.microsoft.com/office/drawing/2014/main" id="{28A9F243-C84E-4D7F-B4F8-D58044C74BA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57</a:t>
            </a:fld>
            <a:endParaRPr lang="nl-BE" sz="1100">
              <a:solidFill>
                <a:srgbClr val="105269"/>
              </a:solidFill>
            </a:endParaRPr>
          </a:p>
        </p:txBody>
      </p:sp>
    </p:spTree>
    <p:extLst>
      <p:ext uri="{BB962C8B-B14F-4D97-AF65-F5344CB8AC3E}">
        <p14:creationId xmlns:p14="http://schemas.microsoft.com/office/powerpoint/2010/main" val="26658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inhoud 4">
            <a:extLst>
              <a:ext uri="{FF2B5EF4-FFF2-40B4-BE49-F238E27FC236}">
                <a16:creationId xmlns:a16="http://schemas.microsoft.com/office/drawing/2014/main" id="{A3BA21B9-DF81-40AE-8A1D-2769BA10BB60}"/>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t>Bestemmingen in </a:t>
            </a:r>
            <a:r>
              <a:rPr lang="nl-BE" b="1" dirty="0"/>
              <a:t>gemeenschappelijke delen</a:t>
            </a:r>
            <a:endParaRPr lang="nl-BE" dirty="0"/>
          </a:p>
          <a:p>
            <a:pPr marL="575655" lvl="1" indent="-287655"/>
            <a:r>
              <a:rPr lang="nl-BE" dirty="0"/>
              <a:t>Er worden </a:t>
            </a:r>
            <a:r>
              <a:rPr lang="nl-BE" b="1" dirty="0"/>
              <a:t>geen</a:t>
            </a:r>
            <a:r>
              <a:rPr lang="nl-BE" dirty="0"/>
              <a:t> tappunten ingevoerd, enkel de installatie</a:t>
            </a:r>
          </a:p>
          <a:p>
            <a:pPr marL="288000" lvl="1"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576000" lvl="3" indent="0">
              <a:buNone/>
            </a:pPr>
            <a:r>
              <a:rPr lang="nl-BE" dirty="0">
                <a:solidFill>
                  <a:schemeClr val="accent1">
                    <a:lumMod val="75000"/>
                  </a:schemeClr>
                </a:solidFill>
                <a:latin typeface="+mj-lt"/>
                <a:ea typeface="Verdana" panose="020B0604030504040204" pitchFamily="34" charset="0"/>
              </a:rPr>
              <a:t>       </a:t>
            </a: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576000" lvl="3" indent="0">
              <a:buNone/>
            </a:pPr>
            <a:endParaRPr lang="nl-BE" dirty="0">
              <a:solidFill>
                <a:schemeClr val="accent1">
                  <a:lumMod val="75000"/>
                </a:schemeClr>
              </a:solidFill>
              <a:latin typeface="+mj-lt"/>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hthoek 12">
            <a:extLst>
              <a:ext uri="{FF2B5EF4-FFF2-40B4-BE49-F238E27FC236}">
                <a16:creationId xmlns:a16="http://schemas.microsoft.com/office/drawing/2014/main" id="{3F61295C-61CB-41F4-927B-38F6626D8DC5}"/>
              </a:ext>
            </a:extLst>
          </p:cNvPr>
          <p:cNvSpPr/>
          <p:nvPr/>
        </p:nvSpPr>
        <p:spPr>
          <a:xfrm>
            <a:off x="467544" y="6021288"/>
            <a:ext cx="23042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58</a:t>
            </a:fld>
            <a:endParaRPr lang="nl-BE" sz="1100">
              <a:solidFill>
                <a:srgbClr val="105269"/>
              </a:solidFill>
            </a:endParaRPr>
          </a:p>
        </p:txBody>
      </p:sp>
      <p:sp>
        <p:nvSpPr>
          <p:cNvPr id="14" name="Titel 1">
            <a:extLst>
              <a:ext uri="{FF2B5EF4-FFF2-40B4-BE49-F238E27FC236}">
                <a16:creationId xmlns:a16="http://schemas.microsoft.com/office/drawing/2014/main" id="{25983D14-DC44-429D-8FD4-D284BA2CAD6F}"/>
              </a:ext>
            </a:extLst>
          </p:cNvPr>
          <p:cNvSpPr>
            <a:spLocks noGrp="1"/>
          </p:cNvSpPr>
          <p:nvPr>
            <p:ph type="title"/>
          </p:nvPr>
        </p:nvSpPr>
        <p:spPr/>
        <p:txBody>
          <a:bodyPr/>
          <a:lstStyle/>
          <a:p>
            <a:pPr algn="l"/>
            <a:r>
              <a:rPr lang="nl-BE" sz="3200" dirty="0"/>
              <a:t>Stap 2 Bestemming SWW</a:t>
            </a:r>
            <a:br>
              <a:rPr lang="nl-BE" dirty="0"/>
            </a:br>
            <a:endParaRPr lang="nl-BE" dirty="0"/>
          </a:p>
        </p:txBody>
      </p:sp>
      <p:pic>
        <p:nvPicPr>
          <p:cNvPr id="12" name="Afbeelding 11">
            <a:extLst>
              <a:ext uri="{FF2B5EF4-FFF2-40B4-BE49-F238E27FC236}">
                <a16:creationId xmlns:a16="http://schemas.microsoft.com/office/drawing/2014/main" id="{3166B0C3-C459-4693-9EAE-3E28C273C68F}"/>
              </a:ext>
            </a:extLst>
          </p:cNvPr>
          <p:cNvPicPr>
            <a:picLocks noChangeAspect="1"/>
          </p:cNvPicPr>
          <p:nvPr/>
        </p:nvPicPr>
        <p:blipFill rotWithShape="1">
          <a:blip r:embed="rId6"/>
          <a:srcRect t="24446"/>
          <a:stretch/>
        </p:blipFill>
        <p:spPr>
          <a:xfrm>
            <a:off x="607752" y="2797241"/>
            <a:ext cx="7928495" cy="1195333"/>
          </a:xfrm>
          <a:prstGeom prst="rect">
            <a:avLst/>
          </a:prstGeom>
        </p:spPr>
      </p:pic>
    </p:spTree>
    <p:extLst>
      <p:ext uri="{BB962C8B-B14F-4D97-AF65-F5344CB8AC3E}">
        <p14:creationId xmlns:p14="http://schemas.microsoft.com/office/powerpoint/2010/main" val="4125290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E247ED4B-2E97-41B8-9749-AF472CA00B57}"/>
              </a:ext>
            </a:extLst>
          </p:cNvPr>
          <p:cNvPicPr>
            <a:picLocks noChangeAspect="1"/>
          </p:cNvPicPr>
          <p:nvPr/>
        </p:nvPicPr>
        <p:blipFill>
          <a:blip r:embed="rId3"/>
          <a:stretch>
            <a:fillRect/>
          </a:stretch>
        </p:blipFill>
        <p:spPr>
          <a:xfrm>
            <a:off x="2483768" y="1461326"/>
            <a:ext cx="9314458" cy="4387343"/>
          </a:xfrm>
          <a:prstGeom prst="rect">
            <a:avLst/>
          </a:prstGeom>
        </p:spPr>
      </p:pic>
      <p:sp>
        <p:nvSpPr>
          <p:cNvPr id="2" name="Titel 1">
            <a:extLst>
              <a:ext uri="{FF2B5EF4-FFF2-40B4-BE49-F238E27FC236}">
                <a16:creationId xmlns:a16="http://schemas.microsoft.com/office/drawing/2014/main" id="{28D0DBD2-680F-4A6A-AE98-35188454322D}"/>
              </a:ext>
            </a:extLst>
          </p:cNvPr>
          <p:cNvSpPr>
            <a:spLocks noGrp="1"/>
          </p:cNvSpPr>
          <p:nvPr>
            <p:ph type="title"/>
          </p:nvPr>
        </p:nvSpPr>
        <p:spPr/>
        <p:txBody>
          <a:bodyPr/>
          <a:lstStyle/>
          <a:p>
            <a:pPr algn="l"/>
            <a:r>
              <a:rPr lang="nl-BE" dirty="0"/>
              <a:t>Stappenplan SWW - </a:t>
            </a:r>
            <a:r>
              <a:rPr lang="nl-BE" dirty="0">
                <a:solidFill>
                  <a:srgbClr val="FF0000"/>
                </a:solidFill>
              </a:rPr>
              <a:t>Stap 3</a:t>
            </a:r>
            <a:r>
              <a:rPr lang="nl-BE" dirty="0"/>
              <a:t> (VIII.3)</a:t>
            </a:r>
            <a:br>
              <a:rPr lang="nl-BE" dirty="0"/>
            </a:br>
            <a:br>
              <a:rPr lang="nl-BE" dirty="0"/>
            </a:b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59</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463073634"/>
              </p:ext>
            </p:extLst>
          </p:nvPr>
        </p:nvGraphicFramePr>
        <p:xfrm>
          <a:off x="108093" y="1911687"/>
          <a:ext cx="2160240" cy="1826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079212" y="2585861"/>
            <a:ext cx="593678" cy="477672"/>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3" name="Rechthoek 2">
            <a:extLst>
              <a:ext uri="{FF2B5EF4-FFF2-40B4-BE49-F238E27FC236}">
                <a16:creationId xmlns:a16="http://schemas.microsoft.com/office/drawing/2014/main" id="{CFED27E2-2887-43F6-96AC-5248A4A2D579}"/>
              </a:ext>
            </a:extLst>
          </p:cNvPr>
          <p:cNvSpPr/>
          <p:nvPr/>
        </p:nvSpPr>
        <p:spPr>
          <a:xfrm>
            <a:off x="4296792" y="1531408"/>
            <a:ext cx="4234649" cy="42124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8603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latin typeface="Calibri"/>
                <a:cs typeface="Calibri"/>
              </a:rPr>
              <a:t>Gekoppeld aan of los van centrale verwarming?</a:t>
            </a:r>
          </a:p>
          <a:p>
            <a:pPr marL="575655" lvl="1" indent="-287655"/>
            <a:r>
              <a:rPr lang="nl-BE" b="1" dirty="0">
                <a:latin typeface="Calibri"/>
                <a:cs typeface="Calibri"/>
              </a:rPr>
              <a:t>Gekoppeld</a:t>
            </a:r>
            <a:r>
              <a:rPr lang="nl-BE" dirty="0">
                <a:latin typeface="Calibri"/>
                <a:cs typeface="Calibri"/>
              </a:rPr>
              <a:t> aan installatie voor ruimteverwarming</a:t>
            </a:r>
          </a:p>
          <a:p>
            <a:pPr marL="863655" lvl="2" indent="-287655"/>
            <a:r>
              <a:rPr lang="nl-BE" dirty="0"/>
              <a:t>opwekking van ruimteverwarming en sanitair warm water gebeurt door </a:t>
            </a:r>
            <a:r>
              <a:rPr lang="nl-BE" b="1" dirty="0"/>
              <a:t>hetzelfde </a:t>
            </a:r>
            <a:r>
              <a:rPr lang="nl-BE" dirty="0"/>
              <a:t>toestel</a:t>
            </a:r>
            <a:endParaRPr lang="en-US" dirty="0">
              <a:latin typeface="Calibri"/>
              <a:cs typeface="Calibri"/>
            </a:endParaRPr>
          </a:p>
          <a:p>
            <a:pPr marL="863655" lvl="2" indent="-287655"/>
            <a:r>
              <a:rPr lang="nl-BE" dirty="0">
                <a:latin typeface="Calibri"/>
                <a:cs typeface="Calibri"/>
              </a:rPr>
              <a:t>type opwekkers</a:t>
            </a:r>
          </a:p>
          <a:p>
            <a:pPr marL="1151655" lvl="3" indent="-287655"/>
            <a:r>
              <a:rPr lang="nl-BE" sz="1800" dirty="0">
                <a:latin typeface="Calibri"/>
                <a:cs typeface="Calibri"/>
              </a:rPr>
              <a:t>herkennen en eigenschappen (zie </a:t>
            </a:r>
            <a:r>
              <a:rPr lang="nl-BE" sz="1800" dirty="0">
                <a:solidFill>
                  <a:srgbClr val="FF0000"/>
                </a:solidFill>
                <a:latin typeface="Calibri"/>
                <a:cs typeface="Calibri"/>
              </a:rPr>
              <a:t>deel VI Ruimteverwarming</a:t>
            </a:r>
            <a:r>
              <a:rPr lang="nl-BE" sz="1800" dirty="0">
                <a:latin typeface="Calibri"/>
                <a:cs typeface="Calibri"/>
              </a:rPr>
              <a:t>)</a:t>
            </a:r>
            <a:r>
              <a:rPr lang="nl-BE" sz="1800" dirty="0">
                <a:solidFill>
                  <a:srgbClr val="FF0000"/>
                </a:solidFill>
                <a:latin typeface="Calibri"/>
                <a:cs typeface="Calibri"/>
              </a:rPr>
              <a:t> </a:t>
            </a:r>
          </a:p>
          <a:p>
            <a:pPr marL="575655" lvl="1" indent="-287655"/>
            <a:r>
              <a:rPr lang="nl-BE" b="1" dirty="0">
                <a:latin typeface="Calibri"/>
                <a:cs typeface="Calibri"/>
              </a:rPr>
              <a:t>Los</a:t>
            </a:r>
            <a:r>
              <a:rPr lang="nl-BE" dirty="0">
                <a:latin typeface="Calibri"/>
                <a:cs typeface="Calibri"/>
              </a:rPr>
              <a:t> van CV</a:t>
            </a:r>
          </a:p>
          <a:p>
            <a:pPr marL="863655" lvl="2" indent="-287655"/>
            <a:r>
              <a:rPr lang="nl-BE" dirty="0">
                <a:latin typeface="Calibri"/>
                <a:cs typeface="Calibri"/>
              </a:rPr>
              <a:t>installatie staat </a:t>
            </a:r>
            <a:r>
              <a:rPr lang="nl-BE" b="1" u="sng" dirty="0">
                <a:latin typeface="Calibri"/>
                <a:cs typeface="Calibri"/>
              </a:rPr>
              <a:t>enkel</a:t>
            </a:r>
            <a:r>
              <a:rPr lang="nl-BE" dirty="0">
                <a:latin typeface="Calibri"/>
                <a:cs typeface="Calibri"/>
              </a:rPr>
              <a:t> in voor opwekking sanitair warm water</a:t>
            </a:r>
          </a:p>
          <a:p>
            <a:pPr marL="0" indent="0">
              <a:buNone/>
            </a:pP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SWW</a:t>
            </a:r>
          </a:p>
        </p:txBody>
      </p:sp>
    </p:spTree>
    <p:extLst>
      <p:ext uri="{BB962C8B-B14F-4D97-AF65-F5344CB8AC3E}">
        <p14:creationId xmlns:p14="http://schemas.microsoft.com/office/powerpoint/2010/main" val="387248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3203848" y="1881699"/>
            <a:ext cx="8352928" cy="4248472"/>
          </a:xfrm>
        </p:spPr>
        <p:txBody>
          <a:bodyPr/>
          <a:lstStyle/>
          <a:p>
            <a:pPr marL="288000" lvl="1" indent="0">
              <a:buNone/>
            </a:pPr>
            <a:endParaRPr lang="nl-BE"/>
          </a:p>
          <a:p>
            <a:pPr marL="288000" lvl="1">
              <a:buSzPct val="90000"/>
              <a:buBlip>
                <a:blip r:embed="rId2"/>
              </a:buBlip>
            </a:pPr>
            <a:r>
              <a:rPr lang="nl-BE" b="1"/>
              <a:t>Overzicht invoerparameters (karakteristieken)</a:t>
            </a:r>
          </a:p>
          <a:p>
            <a:pPr lvl="1"/>
            <a:r>
              <a:rPr lang="nl-BE"/>
              <a:t>Soort SWW: individueel of collectief</a:t>
            </a:r>
          </a:p>
          <a:p>
            <a:pPr lvl="1"/>
            <a:r>
              <a:rPr lang="nl-BE"/>
              <a:t>Los of gekoppeld aan RV</a:t>
            </a:r>
          </a:p>
          <a:p>
            <a:pPr lvl="1"/>
            <a:r>
              <a:rPr lang="nl-BE"/>
              <a:t>Eigenschappen opwekkingstoestellen</a:t>
            </a:r>
          </a:p>
          <a:p>
            <a:pPr lvl="1"/>
            <a:r>
              <a:rPr lang="nl-BE"/>
              <a:t>Eigenschappen voorraadvaten </a:t>
            </a:r>
          </a:p>
          <a:p>
            <a:pPr lvl="1"/>
            <a:r>
              <a:rPr lang="nl-BE"/>
              <a:t>Eigenschappen distributie</a:t>
            </a:r>
          </a:p>
          <a:p>
            <a:pPr lvl="1"/>
            <a:r>
              <a:rPr lang="nl-BE"/>
              <a:t>(Energie)labels</a:t>
            </a:r>
          </a:p>
          <a:p>
            <a:pPr marL="288000" lvl="1" indent="0">
              <a:buNone/>
            </a:pPr>
            <a:endParaRPr lang="nl-BE"/>
          </a:p>
          <a:p>
            <a:pPr lvl="1">
              <a:buFont typeface="Arial" panose="020B0604020202020204" pitchFamily="34" charset="0"/>
              <a:buChar char="•"/>
            </a:pPr>
            <a:endParaRPr lang="nl-BE"/>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60</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1158559656"/>
              </p:ext>
            </p:extLst>
          </p:nvPr>
        </p:nvGraphicFramePr>
        <p:xfrm>
          <a:off x="471180" y="2306123"/>
          <a:ext cx="2228612"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907009" y="2980297"/>
            <a:ext cx="593678" cy="477672"/>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sp>
        <p:nvSpPr>
          <p:cNvPr id="9" name="Titel 1">
            <a:extLst>
              <a:ext uri="{FF2B5EF4-FFF2-40B4-BE49-F238E27FC236}">
                <a16:creationId xmlns:a16="http://schemas.microsoft.com/office/drawing/2014/main" id="{F8CF8D4C-FFD5-42C0-A05A-A285659E6F67}"/>
              </a:ext>
            </a:extLst>
          </p:cNvPr>
          <p:cNvSpPr>
            <a:spLocks noGrp="1"/>
          </p:cNvSpPr>
          <p:nvPr>
            <p:ph type="title"/>
          </p:nvPr>
        </p:nvSpPr>
        <p:spPr>
          <a:xfrm>
            <a:off x="539552" y="548680"/>
            <a:ext cx="8352928" cy="1080120"/>
          </a:xfrm>
        </p:spPr>
        <p:txBody>
          <a:bodyPr/>
          <a:lstStyle/>
          <a:p>
            <a:pPr algn="l"/>
            <a:r>
              <a:rPr lang="nl-BE" dirty="0"/>
              <a:t>Stappenplan SWW - </a:t>
            </a:r>
            <a:r>
              <a:rPr lang="nl-BE" dirty="0">
                <a:solidFill>
                  <a:srgbClr val="FF0000"/>
                </a:solidFill>
              </a:rPr>
              <a:t>Stap 3</a:t>
            </a:r>
            <a:r>
              <a:rPr lang="nl-BE" dirty="0"/>
              <a:t> (VIII.3)</a:t>
            </a:r>
            <a:br>
              <a:rPr lang="nl-BE" dirty="0"/>
            </a:br>
            <a:br>
              <a:rPr lang="nl-BE" dirty="0"/>
            </a:br>
            <a:endParaRPr lang="nl-BE" dirty="0"/>
          </a:p>
        </p:txBody>
      </p:sp>
    </p:spTree>
    <p:extLst>
      <p:ext uri="{BB962C8B-B14F-4D97-AF65-F5344CB8AC3E}">
        <p14:creationId xmlns:p14="http://schemas.microsoft.com/office/powerpoint/2010/main" val="1153105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61</a:t>
            </a:fld>
            <a:endParaRPr lang="nl-BE" sz="1100">
              <a:solidFill>
                <a:srgbClr val="105269"/>
              </a:solidFill>
            </a:endParaRPr>
          </a:p>
        </p:txBody>
      </p:sp>
      <p:sp>
        <p:nvSpPr>
          <p:cNvPr id="11" name="Titel 1">
            <a:extLst>
              <a:ext uri="{FF2B5EF4-FFF2-40B4-BE49-F238E27FC236}">
                <a16:creationId xmlns:a16="http://schemas.microsoft.com/office/drawing/2014/main" id="{858F4CF4-017B-4FA1-80B5-A62F08015491}"/>
              </a:ext>
            </a:extLst>
          </p:cNvPr>
          <p:cNvSpPr>
            <a:spLocks noGrp="1"/>
          </p:cNvSpPr>
          <p:nvPr>
            <p:ph type="title"/>
          </p:nvPr>
        </p:nvSpPr>
        <p:spPr/>
        <p:txBody>
          <a:bodyPr/>
          <a:lstStyle/>
          <a:p>
            <a:pPr algn="l"/>
            <a:r>
              <a:rPr lang="nl-BE" sz="3100" dirty="0"/>
              <a:t>Stap 3 Karakteristieken (VIII.3)</a:t>
            </a: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b="1" dirty="0"/>
              <a:t>Werkwijze inspectie</a:t>
            </a:r>
          </a:p>
          <a:p>
            <a:pPr lvl="1"/>
            <a:r>
              <a:rPr lang="nl-BE" b="1" dirty="0">
                <a:solidFill>
                  <a:srgbClr val="FF0000"/>
                </a:solidFill>
              </a:rPr>
              <a:t>EPC residentieel en EPC </a:t>
            </a:r>
            <a:r>
              <a:rPr lang="nl-BE" b="1" dirty="0" err="1">
                <a:solidFill>
                  <a:srgbClr val="FF0000"/>
                </a:solidFill>
              </a:rPr>
              <a:t>kNR</a:t>
            </a:r>
            <a:endParaRPr lang="nl-BE" b="1" dirty="0">
              <a:solidFill>
                <a:srgbClr val="FF0000"/>
              </a:solidFill>
            </a:endParaRPr>
          </a:p>
          <a:p>
            <a:pPr lvl="2"/>
            <a:r>
              <a:rPr lang="nl-BE" sz="2200" dirty="0"/>
              <a:t>Noteer </a:t>
            </a:r>
            <a:r>
              <a:rPr lang="nl-BE" sz="2200" b="1" dirty="0"/>
              <a:t>alle</a:t>
            </a:r>
            <a:r>
              <a:rPr lang="nl-BE" sz="2200" dirty="0"/>
              <a:t> eigenschappen per installatie voor SWW</a:t>
            </a:r>
          </a:p>
          <a:p>
            <a:pPr lvl="2"/>
            <a:r>
              <a:rPr lang="nl-BE" sz="2200" dirty="0"/>
              <a:t>Als EPC gemeenschappelijke delen aanwezig is</a:t>
            </a:r>
          </a:p>
          <a:p>
            <a:pPr lvl="3"/>
            <a:r>
              <a:rPr lang="nl-BE" b="1" dirty="0"/>
              <a:t>volledige</a:t>
            </a:r>
            <a:r>
              <a:rPr lang="nl-BE" dirty="0"/>
              <a:t> inspectie </a:t>
            </a:r>
            <a:r>
              <a:rPr lang="nl-BE" b="1" dirty="0"/>
              <a:t>individuele</a:t>
            </a:r>
            <a:r>
              <a:rPr lang="nl-BE" dirty="0"/>
              <a:t> installaties</a:t>
            </a:r>
          </a:p>
          <a:p>
            <a:pPr lvl="3"/>
            <a:r>
              <a:rPr lang="nl-BE" b="1" dirty="0"/>
              <a:t>gedeeltelijke</a:t>
            </a:r>
            <a:r>
              <a:rPr lang="nl-BE" dirty="0"/>
              <a:t> inspectie </a:t>
            </a:r>
            <a:r>
              <a:rPr lang="nl-BE" b="1" dirty="0"/>
              <a:t>collectieve</a:t>
            </a:r>
            <a:r>
              <a:rPr lang="nl-BE" dirty="0"/>
              <a:t> installaties</a:t>
            </a:r>
          </a:p>
          <a:p>
            <a:pPr lvl="4"/>
            <a:r>
              <a:rPr lang="nl-BE" dirty="0"/>
              <a:t>bestemming</a:t>
            </a:r>
          </a:p>
          <a:p>
            <a:pPr lvl="4"/>
            <a:r>
              <a:rPr lang="nl-BE" dirty="0"/>
              <a:t>aantal baden/douches in geval EPC </a:t>
            </a:r>
            <a:r>
              <a:rPr lang="nl-BE" dirty="0" err="1"/>
              <a:t>kNR</a:t>
            </a:r>
            <a:endParaRPr lang="nl-BE" dirty="0"/>
          </a:p>
          <a:p>
            <a:pPr lvl="4"/>
            <a:r>
              <a:rPr lang="nl-BE" dirty="0"/>
              <a:t>eigenschappen voorraadvat in geval collectieve installatie gekoppeld is aan individueel voorraadvat</a:t>
            </a:r>
          </a:p>
          <a:p>
            <a:pPr lvl="4"/>
            <a:r>
              <a:rPr lang="nl-BE" dirty="0"/>
              <a:t>lengte van gewone leidingen</a:t>
            </a:r>
          </a:p>
          <a:p>
            <a:pPr lvl="1"/>
            <a:r>
              <a:rPr lang="nl-BE" b="1" dirty="0">
                <a:solidFill>
                  <a:srgbClr val="FF0000"/>
                </a:solidFill>
              </a:rPr>
              <a:t>EPC gemeenschappelijke delen</a:t>
            </a:r>
          </a:p>
          <a:p>
            <a:pPr lvl="2"/>
            <a:r>
              <a:rPr lang="nl-BE" sz="2200" dirty="0"/>
              <a:t>Noteer eigenschappen van </a:t>
            </a:r>
            <a:r>
              <a:rPr lang="nl-BE" sz="2200" b="1" dirty="0"/>
              <a:t>collectieve</a:t>
            </a:r>
            <a:r>
              <a:rPr lang="nl-BE" sz="2200" dirty="0"/>
              <a:t> installatie(s), </a:t>
            </a:r>
            <a:r>
              <a:rPr lang="nl-BE" sz="2200" dirty="0">
                <a:solidFill>
                  <a:schemeClr val="accent4"/>
                </a:solidFill>
              </a:rPr>
              <a:t>die meerdere (equivalente) eenheden binnen het gebouw bedienen, </a:t>
            </a:r>
            <a:r>
              <a:rPr lang="nl-BE" sz="2200" dirty="0"/>
              <a:t>voor SWW, met uitzondering van bovenstaande karakteristieken</a:t>
            </a:r>
          </a:p>
          <a:p>
            <a:pPr marL="576000" lvl="2" indent="0">
              <a:buNone/>
            </a:pPr>
            <a:endParaRPr lang="nl-BE" dirty="0"/>
          </a:p>
          <a:p>
            <a:pPr lvl="1"/>
            <a:endParaRPr lang="nl-BE" dirty="0"/>
          </a:p>
          <a:p>
            <a:pPr lvl="1"/>
            <a:endParaRPr lang="nl-BE" dirty="0"/>
          </a:p>
          <a:p>
            <a:endParaRPr lang="nl-BE" dirty="0"/>
          </a:p>
        </p:txBody>
      </p:sp>
    </p:spTree>
    <p:extLst>
      <p:ext uri="{BB962C8B-B14F-4D97-AF65-F5344CB8AC3E}">
        <p14:creationId xmlns:p14="http://schemas.microsoft.com/office/powerpoint/2010/main" val="42408519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DB80092-43E9-442B-B637-52F7A5C5D495}"/>
              </a:ext>
            </a:extLst>
          </p:cNvPr>
          <p:cNvSpPr/>
          <p:nvPr/>
        </p:nvSpPr>
        <p:spPr>
          <a:xfrm>
            <a:off x="569824" y="5949280"/>
            <a:ext cx="1656184" cy="77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DD317738-2FC5-4B8A-81F6-2C1AAFE0C2C4}"/>
              </a:ext>
            </a:extLst>
          </p:cNvPr>
          <p:cNvPicPr>
            <a:picLocks noChangeAspect="1"/>
          </p:cNvPicPr>
          <p:nvPr/>
        </p:nvPicPr>
        <p:blipFill rotWithShape="1">
          <a:blip r:embed="rId2"/>
          <a:srcRect l="55912" t="23487" r="15775" b="57439"/>
          <a:stretch/>
        </p:blipFill>
        <p:spPr>
          <a:xfrm>
            <a:off x="899593" y="2276872"/>
            <a:ext cx="6840760" cy="1296143"/>
          </a:xfrm>
          <a:prstGeom prst="rect">
            <a:avLst/>
          </a:prstGeom>
        </p:spPr>
      </p:pic>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dirty="0"/>
              <a:t>Voor </a:t>
            </a:r>
            <a:r>
              <a:rPr lang="nl-BE" b="1" dirty="0"/>
              <a:t>EPC residentieel </a:t>
            </a:r>
            <a:r>
              <a:rPr lang="nl-BE" dirty="0"/>
              <a:t>of </a:t>
            </a:r>
            <a:r>
              <a:rPr lang="nl-BE" b="1" dirty="0"/>
              <a:t>EPC </a:t>
            </a:r>
            <a:r>
              <a:rPr lang="nl-BE" b="1" dirty="0" err="1"/>
              <a:t>kNR</a:t>
            </a:r>
            <a:endParaRPr lang="nl-BE" b="1" dirty="0"/>
          </a:p>
          <a:p>
            <a:pPr lvl="1"/>
            <a:r>
              <a:rPr lang="nl-BE" dirty="0"/>
              <a:t>Soort SWW: individueel of collectief</a:t>
            </a:r>
          </a:p>
          <a:p>
            <a:endParaRPr lang="nl-BE" dirty="0"/>
          </a:p>
          <a:p>
            <a:endParaRPr lang="nl-BE" dirty="0"/>
          </a:p>
          <a:p>
            <a:endParaRPr lang="nl-BE" dirty="0"/>
          </a:p>
          <a:p>
            <a:endParaRPr lang="nl-BE" dirty="0"/>
          </a:p>
          <a:p>
            <a:pPr lvl="1"/>
            <a:r>
              <a:rPr lang="nl-BE" dirty="0"/>
              <a:t>Beschrijving </a:t>
            </a:r>
          </a:p>
          <a:p>
            <a:pPr lvl="2"/>
            <a:r>
              <a:rPr lang="nl-BE" dirty="0"/>
              <a:t>= omschrijving van installatie SWW ter verduidelijking van invoer op certificaat</a:t>
            </a:r>
          </a:p>
          <a:p>
            <a:pPr lvl="2"/>
            <a:r>
              <a:rPr lang="nl-BE" dirty="0"/>
              <a:t>invoer optioneel</a:t>
            </a:r>
          </a:p>
          <a:p>
            <a:pPr lvl="1"/>
            <a:endParaRPr lang="nl-BE" dirty="0"/>
          </a:p>
          <a:p>
            <a:pPr marL="0" indent="0">
              <a:buNone/>
            </a:pPr>
            <a:endParaRPr lang="nl-BE" dirty="0"/>
          </a:p>
          <a:p>
            <a:pPr marL="0" indent="0">
              <a:buNone/>
            </a:pPr>
            <a:endParaRPr lang="nl-BE" sz="2000" dirty="0">
              <a:solidFill>
                <a:schemeClr val="accent1">
                  <a:lumMod val="75000"/>
                </a:schemeClr>
              </a:solidFill>
              <a:latin typeface="+mj-lt"/>
              <a:ea typeface="Verdana" panose="020B0604030504040204" pitchFamily="34" charset="0"/>
            </a:endParaRPr>
          </a:p>
          <a:p>
            <a:pPr marL="0" indent="0">
              <a:buNone/>
            </a:pPr>
            <a:endParaRPr lang="nl-BE" dirty="0"/>
          </a:p>
          <a:p>
            <a:pPr lvl="1"/>
            <a:endParaRPr lang="nl-BE" dirty="0"/>
          </a:p>
          <a:p>
            <a:pPr lvl="1"/>
            <a:endParaRPr lang="nl-BE" dirty="0"/>
          </a:p>
          <a:p>
            <a:endParaRPr 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62</a:t>
            </a:fld>
            <a:endParaRPr lang="nl-BE" sz="1100">
              <a:solidFill>
                <a:srgbClr val="105269"/>
              </a:solidFill>
            </a:endParaRPr>
          </a:p>
        </p:txBody>
      </p:sp>
      <p:sp>
        <p:nvSpPr>
          <p:cNvPr id="11" name="Titel 1">
            <a:extLst>
              <a:ext uri="{FF2B5EF4-FFF2-40B4-BE49-F238E27FC236}">
                <a16:creationId xmlns:a16="http://schemas.microsoft.com/office/drawing/2014/main" id="{858F4CF4-017B-4FA1-80B5-A62F08015491}"/>
              </a:ext>
            </a:extLst>
          </p:cNvPr>
          <p:cNvSpPr>
            <a:spLocks noGrp="1"/>
          </p:cNvSpPr>
          <p:nvPr>
            <p:ph type="title"/>
          </p:nvPr>
        </p:nvSpPr>
        <p:spPr>
          <a:xfrm>
            <a:off x="539552" y="548680"/>
            <a:ext cx="8352928" cy="1080120"/>
          </a:xfrm>
        </p:spPr>
        <p:txBody>
          <a:bodyPr/>
          <a:lstStyle/>
          <a:p>
            <a:pPr algn="l"/>
            <a:r>
              <a:rPr lang="nl-BE" sz="3100" dirty="0"/>
              <a:t>Stap 3A - Soort SWW</a:t>
            </a:r>
          </a:p>
        </p:txBody>
      </p:sp>
      <p:pic>
        <p:nvPicPr>
          <p:cNvPr id="3" name="Afbeelding 2">
            <a:extLst>
              <a:ext uri="{FF2B5EF4-FFF2-40B4-BE49-F238E27FC236}">
                <a16:creationId xmlns:a16="http://schemas.microsoft.com/office/drawing/2014/main" id="{27051169-D50A-4509-9303-4190FBB97685}"/>
              </a:ext>
            </a:extLst>
          </p:cNvPr>
          <p:cNvPicPr>
            <a:picLocks noChangeAspect="1"/>
          </p:cNvPicPr>
          <p:nvPr/>
        </p:nvPicPr>
        <p:blipFill rotWithShape="1">
          <a:blip r:embed="rId3"/>
          <a:srcRect l="55123" t="23886" r="13345" b="57774"/>
          <a:stretch/>
        </p:blipFill>
        <p:spPr>
          <a:xfrm>
            <a:off x="755576" y="4957504"/>
            <a:ext cx="7086487" cy="1159307"/>
          </a:xfrm>
          <a:prstGeom prst="rect">
            <a:avLst/>
          </a:prstGeom>
        </p:spPr>
      </p:pic>
      <p:sp>
        <p:nvSpPr>
          <p:cNvPr id="7" name="Rechthoek 6">
            <a:extLst>
              <a:ext uri="{FF2B5EF4-FFF2-40B4-BE49-F238E27FC236}">
                <a16:creationId xmlns:a16="http://schemas.microsoft.com/office/drawing/2014/main" id="{362EBCDF-5BCB-497C-8EA6-AAFE632C7D88}"/>
              </a:ext>
            </a:extLst>
          </p:cNvPr>
          <p:cNvSpPr/>
          <p:nvPr/>
        </p:nvSpPr>
        <p:spPr>
          <a:xfrm>
            <a:off x="3131840" y="2778243"/>
            <a:ext cx="4464496" cy="7947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CB5F8FA1-1A1B-4428-93FC-8197815CA9F3}"/>
              </a:ext>
            </a:extLst>
          </p:cNvPr>
          <p:cNvSpPr/>
          <p:nvPr/>
        </p:nvSpPr>
        <p:spPr>
          <a:xfrm>
            <a:off x="3131840" y="5661248"/>
            <a:ext cx="4104456" cy="2466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4641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A2977C0-8334-44D8-B222-7A84D7A40DF2}"/>
              </a:ext>
            </a:extLst>
          </p:cNvPr>
          <p:cNvPicPr>
            <a:picLocks noChangeAspect="1"/>
          </p:cNvPicPr>
          <p:nvPr/>
        </p:nvPicPr>
        <p:blipFill>
          <a:blip r:embed="rId2"/>
          <a:stretch>
            <a:fillRect/>
          </a:stretch>
        </p:blipFill>
        <p:spPr>
          <a:xfrm>
            <a:off x="390857" y="3068960"/>
            <a:ext cx="8740859" cy="1696752"/>
          </a:xfrm>
          <a:prstGeom prst="rect">
            <a:avLst/>
          </a:prstGeom>
        </p:spPr>
      </p:pic>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dirty="0"/>
              <a:t>Voor </a:t>
            </a:r>
            <a:r>
              <a:rPr lang="nl-BE" b="1" dirty="0"/>
              <a:t>EPC gemeenschappelijke delen</a:t>
            </a:r>
          </a:p>
          <a:p>
            <a:pPr lvl="1"/>
            <a:r>
              <a:rPr lang="nl-BE" dirty="0"/>
              <a:t>Soort SWW = </a:t>
            </a:r>
            <a:r>
              <a:rPr lang="nl-BE" b="1" dirty="0"/>
              <a:t>altijd </a:t>
            </a:r>
            <a:r>
              <a:rPr lang="nl-BE" dirty="0"/>
              <a:t>collectief</a:t>
            </a:r>
          </a:p>
          <a:p>
            <a:pPr lvl="1"/>
            <a:r>
              <a:rPr lang="nl-BE" dirty="0"/>
              <a:t>Beschrijving is </a:t>
            </a:r>
            <a:r>
              <a:rPr lang="nl-BE" b="1" dirty="0"/>
              <a:t>verplicht</a:t>
            </a:r>
          </a:p>
          <a:p>
            <a:pPr lvl="1"/>
            <a:endParaRPr lang="nl-BE" dirty="0"/>
          </a:p>
          <a:p>
            <a:pPr marL="0" indent="0">
              <a:buNone/>
            </a:pPr>
            <a:endParaRPr lang="nl-BE" dirty="0"/>
          </a:p>
          <a:p>
            <a:pPr marL="0" indent="0">
              <a:buNone/>
            </a:pPr>
            <a:endParaRPr lang="nl-BE" sz="2000" dirty="0">
              <a:solidFill>
                <a:schemeClr val="accent1">
                  <a:lumMod val="75000"/>
                </a:schemeClr>
              </a:solidFill>
              <a:latin typeface="+mj-lt"/>
              <a:ea typeface="Verdana" panose="020B0604030504040204" pitchFamily="34" charset="0"/>
            </a:endParaRPr>
          </a:p>
          <a:p>
            <a:pPr marL="0" indent="0">
              <a:buNone/>
            </a:pPr>
            <a:endParaRPr lang="nl-BE" dirty="0"/>
          </a:p>
          <a:p>
            <a:pPr lvl="1"/>
            <a:endParaRPr lang="nl-BE" dirty="0"/>
          </a:p>
          <a:p>
            <a:pPr lvl="1"/>
            <a:endParaRPr lang="nl-BE" dirty="0"/>
          </a:p>
          <a:p>
            <a:endParaRPr lang="nl-BE" dirty="0"/>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63</a:t>
            </a:fld>
            <a:endParaRPr lang="nl-BE" sz="1100">
              <a:solidFill>
                <a:srgbClr val="105269"/>
              </a:solidFill>
            </a:endParaRPr>
          </a:p>
        </p:txBody>
      </p:sp>
      <p:sp>
        <p:nvSpPr>
          <p:cNvPr id="7" name="Rechthoek 6">
            <a:extLst>
              <a:ext uri="{FF2B5EF4-FFF2-40B4-BE49-F238E27FC236}">
                <a16:creationId xmlns:a16="http://schemas.microsoft.com/office/drawing/2014/main" id="{362EBCDF-5BCB-497C-8EA6-AAFE632C7D88}"/>
              </a:ext>
            </a:extLst>
          </p:cNvPr>
          <p:cNvSpPr/>
          <p:nvPr/>
        </p:nvSpPr>
        <p:spPr>
          <a:xfrm>
            <a:off x="3258939" y="3583680"/>
            <a:ext cx="5494204" cy="6216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el 1">
            <a:extLst>
              <a:ext uri="{FF2B5EF4-FFF2-40B4-BE49-F238E27FC236}">
                <a16:creationId xmlns:a16="http://schemas.microsoft.com/office/drawing/2014/main" id="{DF83EC0A-CBF2-450B-8D11-1FFE5A06F8F2}"/>
              </a:ext>
            </a:extLst>
          </p:cNvPr>
          <p:cNvSpPr>
            <a:spLocks noGrp="1"/>
          </p:cNvSpPr>
          <p:nvPr>
            <p:ph type="title"/>
          </p:nvPr>
        </p:nvSpPr>
        <p:spPr>
          <a:xfrm>
            <a:off x="539552" y="548680"/>
            <a:ext cx="8352928" cy="1080120"/>
          </a:xfrm>
        </p:spPr>
        <p:txBody>
          <a:bodyPr/>
          <a:lstStyle/>
          <a:p>
            <a:pPr algn="l"/>
            <a:r>
              <a:rPr lang="nl-BE" sz="3100" dirty="0"/>
              <a:t>Stap 3A - Soort SWW</a:t>
            </a:r>
          </a:p>
        </p:txBody>
      </p:sp>
    </p:spTree>
    <p:extLst>
      <p:ext uri="{BB962C8B-B14F-4D97-AF65-F5344CB8AC3E}">
        <p14:creationId xmlns:p14="http://schemas.microsoft.com/office/powerpoint/2010/main" val="3500333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schermafbeelding&#10;&#10;Automatisch gegenereerde beschrijving">
            <a:extLst>
              <a:ext uri="{FF2B5EF4-FFF2-40B4-BE49-F238E27FC236}">
                <a16:creationId xmlns:a16="http://schemas.microsoft.com/office/drawing/2014/main" id="{AA18ACE7-14D5-4CAC-BC6B-0462D8893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 y="2457450"/>
            <a:ext cx="8210550" cy="1943100"/>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64</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b="1" dirty="0"/>
              <a:t>Indien gekoppeld</a:t>
            </a:r>
            <a:r>
              <a:rPr lang="nl-BE" dirty="0"/>
              <a:t> aan RV</a:t>
            </a:r>
          </a:p>
          <a:p>
            <a:pPr lvl="1"/>
            <a:r>
              <a:rPr lang="nl-BE" dirty="0"/>
              <a:t>Selecteer RV-installatie die ook instaat voor aanmaak SWW </a:t>
            </a:r>
          </a:p>
          <a:p>
            <a:pPr lvl="1"/>
            <a:endParaRPr lang="nl-BE" dirty="0"/>
          </a:p>
          <a:p>
            <a:pPr lvl="1"/>
            <a:endParaRPr lang="nl-BE" dirty="0"/>
          </a:p>
          <a:p>
            <a:pPr lvl="1"/>
            <a:endParaRPr lang="nl-BE" dirty="0"/>
          </a:p>
          <a:p>
            <a:pPr lvl="1"/>
            <a:endParaRPr lang="nl-BE" dirty="0"/>
          </a:p>
          <a:p>
            <a:pPr lvl="1"/>
            <a:endParaRPr lang="nl-BE" dirty="0"/>
          </a:p>
          <a:p>
            <a:pPr lvl="1"/>
            <a:endParaRPr lang="nl-BE" dirty="0"/>
          </a:p>
          <a:p>
            <a:endParaRPr lang="nl-BE" b="1" dirty="0"/>
          </a:p>
          <a:p>
            <a:r>
              <a:rPr lang="nl-BE" b="1" dirty="0"/>
              <a:t>Software tip</a:t>
            </a:r>
            <a:r>
              <a:rPr lang="nl-BE" dirty="0"/>
              <a:t>: </a:t>
            </a:r>
          </a:p>
          <a:p>
            <a:pPr lvl="1"/>
            <a:r>
              <a:rPr lang="nl-BE" dirty="0"/>
              <a:t>Voer eerst RV-installatie in, dan pas SWW</a:t>
            </a:r>
          </a:p>
          <a:p>
            <a:pPr lvl="1"/>
            <a:r>
              <a:rPr lang="nl-BE" dirty="0"/>
              <a:t>Bij wijzigingen aan invoer bij RV </a:t>
            </a:r>
            <a:r>
              <a:rPr lang="nl-BE" dirty="0">
                <a:sym typeface="Wingdings" panose="05000000000000000000" pitchFamily="2" charset="2"/>
              </a:rPr>
              <a:t> </a:t>
            </a:r>
            <a:r>
              <a:rPr lang="nl-BE" dirty="0"/>
              <a:t>SWW ook opnieuw invoeren</a:t>
            </a:r>
          </a:p>
          <a:p>
            <a:pPr lvl="1"/>
            <a:endParaRPr lang="nl-BE" dirty="0"/>
          </a:p>
          <a:p>
            <a:pPr lvl="1"/>
            <a:endParaRPr lang="nl-BE" dirty="0"/>
          </a:p>
          <a:p>
            <a:endParaRPr lang="nl-BE" dirty="0"/>
          </a:p>
          <a:p>
            <a:endParaRPr lang="nl-BE" dirty="0"/>
          </a:p>
          <a:p>
            <a:endParaRPr lang="nl-BE" dirty="0"/>
          </a:p>
          <a:p>
            <a:endParaRPr lang="nl-BE" sz="1000" dirty="0"/>
          </a:p>
          <a:p>
            <a:endParaRPr lang="nl-BE" sz="500" dirty="0"/>
          </a:p>
          <a:p>
            <a:pPr lvl="1"/>
            <a:endParaRPr lang="nl-BE" dirty="0"/>
          </a:p>
          <a:p>
            <a:pPr lvl="1"/>
            <a:endParaRPr lang="nl-BE" dirty="0"/>
          </a:p>
          <a:p>
            <a:endParaRPr lang="nl-BE" dirty="0"/>
          </a:p>
        </p:txBody>
      </p:sp>
      <p:sp>
        <p:nvSpPr>
          <p:cNvPr id="11" name="Titel 1">
            <a:extLst>
              <a:ext uri="{FF2B5EF4-FFF2-40B4-BE49-F238E27FC236}">
                <a16:creationId xmlns:a16="http://schemas.microsoft.com/office/drawing/2014/main" id="{858F4CF4-017B-4FA1-80B5-A62F08015491}"/>
              </a:ext>
            </a:extLst>
          </p:cNvPr>
          <p:cNvSpPr>
            <a:spLocks noGrp="1"/>
          </p:cNvSpPr>
          <p:nvPr>
            <p:ph type="title"/>
          </p:nvPr>
        </p:nvSpPr>
        <p:spPr>
          <a:xfrm>
            <a:off x="539551" y="548680"/>
            <a:ext cx="8425755" cy="1080120"/>
          </a:xfrm>
        </p:spPr>
        <p:txBody>
          <a:bodyPr/>
          <a:lstStyle/>
          <a:p>
            <a:pPr algn="l"/>
            <a:r>
              <a:rPr lang="nl-BE" sz="3000" dirty="0"/>
              <a:t>Stap 3B - Los of gekoppeld aan opwekker voor RV</a:t>
            </a:r>
          </a:p>
        </p:txBody>
      </p:sp>
      <p:sp>
        <p:nvSpPr>
          <p:cNvPr id="13" name="Pijl: rechts 12">
            <a:extLst>
              <a:ext uri="{FF2B5EF4-FFF2-40B4-BE49-F238E27FC236}">
                <a16:creationId xmlns:a16="http://schemas.microsoft.com/office/drawing/2014/main" id="{AF307958-3894-4A45-B54C-A5517AA00407}"/>
              </a:ext>
            </a:extLst>
          </p:cNvPr>
          <p:cNvSpPr/>
          <p:nvPr/>
        </p:nvSpPr>
        <p:spPr>
          <a:xfrm>
            <a:off x="2627784" y="3553914"/>
            <a:ext cx="576064" cy="216024"/>
          </a:xfrm>
          <a:prstGeom prst="right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DC8FAB33-8995-404D-A4D8-5A8DD658B14A}"/>
              </a:ext>
            </a:extLst>
          </p:cNvPr>
          <p:cNvSpPr/>
          <p:nvPr/>
        </p:nvSpPr>
        <p:spPr>
          <a:xfrm>
            <a:off x="4210902" y="3546043"/>
            <a:ext cx="1152128" cy="2434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97655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65</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dirty="0"/>
              <a:t>Indien gekoppeld aan RV</a:t>
            </a:r>
          </a:p>
          <a:p>
            <a:pPr lvl="1"/>
            <a:r>
              <a:rPr lang="nl-BE" dirty="0">
                <a:sym typeface="Wingdings" panose="05000000000000000000" pitchFamily="2" charset="2"/>
              </a:rPr>
              <a:t>Bij </a:t>
            </a:r>
            <a:r>
              <a:rPr lang="nl-BE" b="1" dirty="0">
                <a:sym typeface="Wingdings" panose="05000000000000000000" pitchFamily="2" charset="2"/>
              </a:rPr>
              <a:t>individuele installaties </a:t>
            </a:r>
            <a:r>
              <a:rPr lang="nl-BE" dirty="0">
                <a:sym typeface="Wingdings" panose="05000000000000000000" pitchFamily="2" charset="2"/>
              </a:rPr>
              <a:t>geen invoer te bepalen</a:t>
            </a:r>
          </a:p>
          <a:p>
            <a:pPr lvl="1"/>
            <a:r>
              <a:rPr lang="nl-BE" dirty="0">
                <a:sym typeface="Wingdings" panose="05000000000000000000" pitchFamily="2" charset="2"/>
              </a:rPr>
              <a:t>Bij </a:t>
            </a:r>
            <a:r>
              <a:rPr lang="nl-BE" b="1" dirty="0">
                <a:sym typeface="Wingdings" panose="05000000000000000000" pitchFamily="2" charset="2"/>
              </a:rPr>
              <a:t>collectieve installaties</a:t>
            </a:r>
            <a:endParaRPr lang="nl-BE" dirty="0">
              <a:sym typeface="Wingdings" panose="05000000000000000000" pitchFamily="2" charset="2"/>
            </a:endParaRPr>
          </a:p>
          <a:p>
            <a:pPr lvl="2"/>
            <a:r>
              <a:rPr lang="nl-BE" dirty="0"/>
              <a:t>Type toestel ‘Doorstroom’</a:t>
            </a:r>
          </a:p>
          <a:p>
            <a:pPr lvl="2"/>
            <a:r>
              <a:rPr lang="nl-BE" dirty="0"/>
              <a:t>Type toestel ‘Andere’ </a:t>
            </a:r>
            <a:endParaRPr lang="nl-BE" dirty="0">
              <a:sym typeface="Wingdings" panose="05000000000000000000" pitchFamily="2" charset="2"/>
            </a:endParaRPr>
          </a:p>
          <a:p>
            <a:pPr lvl="2"/>
            <a:endParaRPr lang="nl-BE" b="1" dirty="0">
              <a:sym typeface="Wingdings" panose="05000000000000000000" pitchFamily="2" charset="2"/>
            </a:endParaRPr>
          </a:p>
          <a:p>
            <a:pPr lvl="2"/>
            <a:endParaRPr lang="nl-BE" dirty="0"/>
          </a:p>
          <a:p>
            <a:pPr lvl="1"/>
            <a:endParaRPr lang="nl-BE" dirty="0"/>
          </a:p>
          <a:p>
            <a:endParaRPr lang="nl-BE" dirty="0"/>
          </a:p>
          <a:p>
            <a:endParaRPr lang="nl-BE" dirty="0"/>
          </a:p>
          <a:p>
            <a:endParaRPr lang="nl-BE" dirty="0"/>
          </a:p>
          <a:p>
            <a:endParaRPr lang="nl-BE" sz="1000" dirty="0"/>
          </a:p>
          <a:p>
            <a:endParaRPr lang="nl-BE" sz="500" dirty="0"/>
          </a:p>
          <a:p>
            <a:pPr lvl="1"/>
            <a:endParaRPr lang="nl-BE" dirty="0"/>
          </a:p>
          <a:p>
            <a:pPr lvl="1"/>
            <a:endParaRPr lang="nl-BE" dirty="0"/>
          </a:p>
          <a:p>
            <a:endParaRPr lang="nl-BE" dirty="0"/>
          </a:p>
        </p:txBody>
      </p:sp>
      <p:sp>
        <p:nvSpPr>
          <p:cNvPr id="11" name="Titel 1">
            <a:extLst>
              <a:ext uri="{FF2B5EF4-FFF2-40B4-BE49-F238E27FC236}">
                <a16:creationId xmlns:a16="http://schemas.microsoft.com/office/drawing/2014/main" id="{858F4CF4-017B-4FA1-80B5-A62F08015491}"/>
              </a:ext>
            </a:extLst>
          </p:cNvPr>
          <p:cNvSpPr>
            <a:spLocks noGrp="1"/>
          </p:cNvSpPr>
          <p:nvPr>
            <p:ph type="title"/>
          </p:nvPr>
        </p:nvSpPr>
        <p:spPr>
          <a:xfrm>
            <a:off x="539552" y="548680"/>
            <a:ext cx="8352928" cy="1080120"/>
          </a:xfrm>
        </p:spPr>
        <p:txBody>
          <a:bodyPr/>
          <a:lstStyle/>
          <a:p>
            <a:pPr algn="l"/>
            <a:r>
              <a:rPr lang="nl-BE" sz="3100" dirty="0"/>
              <a:t>Stap 3C - Type opwekkingstoestel</a:t>
            </a:r>
          </a:p>
        </p:txBody>
      </p:sp>
      <p:pic>
        <p:nvPicPr>
          <p:cNvPr id="15" name="Afbeelding 14">
            <a:extLst>
              <a:ext uri="{FF2B5EF4-FFF2-40B4-BE49-F238E27FC236}">
                <a16:creationId xmlns:a16="http://schemas.microsoft.com/office/drawing/2014/main" id="{327C8D99-D55A-45B4-99D0-695E64CCF6B5}"/>
              </a:ext>
            </a:extLst>
          </p:cNvPr>
          <p:cNvPicPr>
            <a:picLocks noChangeAspect="1"/>
          </p:cNvPicPr>
          <p:nvPr/>
        </p:nvPicPr>
        <p:blipFill rotWithShape="1">
          <a:blip r:embed="rId2"/>
          <a:srcRect l="55124" t="24401" r="14164" b="50400"/>
          <a:stretch/>
        </p:blipFill>
        <p:spPr>
          <a:xfrm>
            <a:off x="47497" y="3429000"/>
            <a:ext cx="9049006" cy="2088232"/>
          </a:xfrm>
          <a:prstGeom prst="rect">
            <a:avLst/>
          </a:prstGeom>
        </p:spPr>
      </p:pic>
      <p:sp>
        <p:nvSpPr>
          <p:cNvPr id="16" name="Pijl: rechts 15">
            <a:extLst>
              <a:ext uri="{FF2B5EF4-FFF2-40B4-BE49-F238E27FC236}">
                <a16:creationId xmlns:a16="http://schemas.microsoft.com/office/drawing/2014/main" id="{1ADF36FC-EC36-41B6-A147-F474606C2171}"/>
              </a:ext>
            </a:extLst>
          </p:cNvPr>
          <p:cNvSpPr/>
          <p:nvPr/>
        </p:nvSpPr>
        <p:spPr>
          <a:xfrm>
            <a:off x="1185203" y="4850934"/>
            <a:ext cx="712639" cy="313235"/>
          </a:xfrm>
          <a:prstGeom prst="right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a:extLst>
              <a:ext uri="{FF2B5EF4-FFF2-40B4-BE49-F238E27FC236}">
                <a16:creationId xmlns:a16="http://schemas.microsoft.com/office/drawing/2014/main" id="{330FB3DA-75B4-44B9-B87D-444517289FCE}"/>
              </a:ext>
            </a:extLst>
          </p:cNvPr>
          <p:cNvSpPr/>
          <p:nvPr/>
        </p:nvSpPr>
        <p:spPr>
          <a:xfrm>
            <a:off x="4003377" y="5164169"/>
            <a:ext cx="1425277" cy="353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a:extLst>
              <a:ext uri="{FF2B5EF4-FFF2-40B4-BE49-F238E27FC236}">
                <a16:creationId xmlns:a16="http://schemas.microsoft.com/office/drawing/2014/main" id="{699935F5-22A5-44A7-A1CC-4D02CAF778AE}"/>
              </a:ext>
            </a:extLst>
          </p:cNvPr>
          <p:cNvSpPr/>
          <p:nvPr/>
        </p:nvSpPr>
        <p:spPr>
          <a:xfrm>
            <a:off x="2204477" y="4811106"/>
            <a:ext cx="1935475" cy="353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72916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66</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dirty="0">
                <a:sym typeface="Wingdings" panose="05000000000000000000" pitchFamily="2" charset="2"/>
              </a:rPr>
              <a:t>Indien los van RV </a:t>
            </a:r>
          </a:p>
          <a:p>
            <a:pPr lvl="1"/>
            <a:r>
              <a:rPr lang="nl-BE" dirty="0">
                <a:sym typeface="Wingdings" panose="05000000000000000000" pitchFamily="2" charset="2"/>
              </a:rPr>
              <a:t>Type toestel </a:t>
            </a:r>
            <a:r>
              <a:rPr lang="nl-BE" dirty="0" err="1">
                <a:sym typeface="Wingdings" panose="05000000000000000000" pitchFamily="2" charset="2"/>
              </a:rPr>
              <a:t>i.f.v</a:t>
            </a:r>
            <a:r>
              <a:rPr lang="nl-BE" dirty="0">
                <a:sym typeface="Wingdings" panose="05000000000000000000" pitchFamily="2" charset="2"/>
              </a:rPr>
              <a:t>. energiedrager </a:t>
            </a:r>
          </a:p>
          <a:p>
            <a:pPr lvl="1"/>
            <a:r>
              <a:rPr lang="nl-BE" dirty="0">
                <a:sym typeface="Wingdings" panose="05000000000000000000" pitchFamily="2" charset="2"/>
              </a:rPr>
              <a:t>Zelfde types bij individuele en collectieve installaties:</a:t>
            </a:r>
          </a:p>
          <a:p>
            <a:pPr lvl="2"/>
            <a:r>
              <a:rPr lang="nl-BE" b="1" dirty="0">
                <a:sym typeface="Wingdings" panose="05000000000000000000" pitchFamily="2" charset="2"/>
              </a:rPr>
              <a:t>Gas</a:t>
            </a:r>
          </a:p>
          <a:p>
            <a:pPr lvl="3"/>
            <a:r>
              <a:rPr lang="nl-BE" b="1" dirty="0">
                <a:sym typeface="Wingdings" panose="05000000000000000000" pitchFamily="2" charset="2"/>
              </a:rPr>
              <a:t>Type toestel ‘Ketel’</a:t>
            </a:r>
          </a:p>
          <a:p>
            <a:pPr lvl="4"/>
            <a:r>
              <a:rPr lang="nl-BE" dirty="0">
                <a:sym typeface="Wingdings" panose="05000000000000000000" pitchFamily="2" charset="2"/>
              </a:rPr>
              <a:t>Referentiejaar fabricage gekend?</a:t>
            </a:r>
          </a:p>
          <a:p>
            <a:pPr lvl="3"/>
            <a:r>
              <a:rPr lang="nl-BE" b="1" dirty="0">
                <a:sym typeface="Wingdings" panose="05000000000000000000" pitchFamily="2" charset="2"/>
              </a:rPr>
              <a:t>Type toestel ‘Warmtepompboiler’</a:t>
            </a:r>
          </a:p>
          <a:p>
            <a:pPr lvl="2"/>
            <a:r>
              <a:rPr lang="nl-BE" b="1" dirty="0">
                <a:sym typeface="Wingdings" panose="05000000000000000000" pitchFamily="2" charset="2"/>
              </a:rPr>
              <a:t>Stookolie</a:t>
            </a:r>
          </a:p>
          <a:p>
            <a:pPr lvl="3"/>
            <a:r>
              <a:rPr lang="nl-BE" dirty="0">
                <a:sym typeface="Wingdings" panose="05000000000000000000" pitchFamily="2" charset="2"/>
              </a:rPr>
              <a:t>Type toestel </a:t>
            </a:r>
            <a:r>
              <a:rPr lang="nl-BE" b="1" dirty="0">
                <a:sym typeface="Wingdings" panose="05000000000000000000" pitchFamily="2" charset="2"/>
              </a:rPr>
              <a:t>niet</a:t>
            </a:r>
            <a:r>
              <a:rPr lang="nl-BE" dirty="0">
                <a:sym typeface="Wingdings" panose="05000000000000000000" pitchFamily="2" charset="2"/>
              </a:rPr>
              <a:t> te bepalen</a:t>
            </a:r>
          </a:p>
          <a:p>
            <a:pPr lvl="3"/>
            <a:r>
              <a:rPr lang="nl-BE" b="1" dirty="0">
                <a:sym typeface="Wingdings" panose="05000000000000000000" pitchFamily="2" charset="2"/>
              </a:rPr>
              <a:t>Referentiejaar fabricage gekend</a:t>
            </a:r>
            <a:r>
              <a:rPr lang="nl-BE" dirty="0">
                <a:sym typeface="Wingdings" panose="05000000000000000000" pitchFamily="2" charset="2"/>
              </a:rPr>
              <a:t>?</a:t>
            </a:r>
          </a:p>
          <a:p>
            <a:pPr lvl="2"/>
            <a:r>
              <a:rPr lang="nl-BE" b="1" dirty="0">
                <a:sym typeface="Wingdings" panose="05000000000000000000" pitchFamily="2" charset="2"/>
              </a:rPr>
              <a:t>Elektriciteit</a:t>
            </a:r>
          </a:p>
          <a:p>
            <a:pPr lvl="3"/>
            <a:r>
              <a:rPr lang="nl-BE" b="1" dirty="0">
                <a:sym typeface="Wingdings" panose="05000000000000000000" pitchFamily="2" charset="2"/>
              </a:rPr>
              <a:t>Type toestel ‘Elektrische weerstandsverwarming’</a:t>
            </a:r>
          </a:p>
          <a:p>
            <a:pPr lvl="3"/>
            <a:r>
              <a:rPr lang="nl-BE" b="1" dirty="0">
                <a:sym typeface="Wingdings" panose="05000000000000000000" pitchFamily="2" charset="2"/>
              </a:rPr>
              <a:t>Type toestel ‘Warmtepompboiler’</a:t>
            </a:r>
          </a:p>
          <a:p>
            <a:pPr lvl="2"/>
            <a:endParaRPr lang="nl-BE" b="1" dirty="0">
              <a:sym typeface="Wingdings" panose="05000000000000000000" pitchFamily="2" charset="2"/>
            </a:endParaRPr>
          </a:p>
          <a:p>
            <a:pPr lvl="2"/>
            <a:endParaRPr lang="nl-BE" dirty="0"/>
          </a:p>
          <a:p>
            <a:pPr lvl="1"/>
            <a:endParaRPr lang="nl-BE" dirty="0"/>
          </a:p>
          <a:p>
            <a:endParaRPr lang="nl-BE" dirty="0"/>
          </a:p>
          <a:p>
            <a:endParaRPr lang="nl-BE" dirty="0"/>
          </a:p>
          <a:p>
            <a:endParaRPr lang="nl-BE" dirty="0"/>
          </a:p>
          <a:p>
            <a:endParaRPr lang="nl-BE" sz="1000" dirty="0"/>
          </a:p>
          <a:p>
            <a:endParaRPr lang="nl-BE" sz="500" dirty="0"/>
          </a:p>
          <a:p>
            <a:pPr lvl="1"/>
            <a:endParaRPr lang="nl-BE" dirty="0"/>
          </a:p>
          <a:p>
            <a:pPr lvl="1"/>
            <a:endParaRPr lang="nl-BE" dirty="0"/>
          </a:p>
          <a:p>
            <a:endParaRPr lang="nl-BE" dirty="0"/>
          </a:p>
        </p:txBody>
      </p:sp>
      <p:sp>
        <p:nvSpPr>
          <p:cNvPr id="7" name="Titel 1">
            <a:extLst>
              <a:ext uri="{FF2B5EF4-FFF2-40B4-BE49-F238E27FC236}">
                <a16:creationId xmlns:a16="http://schemas.microsoft.com/office/drawing/2014/main" id="{51050996-0CEC-4F24-B6E6-051FB2031FD3}"/>
              </a:ext>
            </a:extLst>
          </p:cNvPr>
          <p:cNvSpPr>
            <a:spLocks noGrp="1"/>
          </p:cNvSpPr>
          <p:nvPr>
            <p:ph type="title"/>
          </p:nvPr>
        </p:nvSpPr>
        <p:spPr>
          <a:xfrm>
            <a:off x="539552" y="548680"/>
            <a:ext cx="8352928" cy="1080120"/>
          </a:xfrm>
        </p:spPr>
        <p:txBody>
          <a:bodyPr/>
          <a:lstStyle/>
          <a:p>
            <a:pPr algn="l"/>
            <a:r>
              <a:rPr lang="nl-BE" sz="3100" dirty="0"/>
              <a:t>Stap 3C - Type opwekkingstoestel</a:t>
            </a:r>
          </a:p>
        </p:txBody>
      </p:sp>
    </p:spTree>
    <p:extLst>
      <p:ext uri="{BB962C8B-B14F-4D97-AF65-F5344CB8AC3E}">
        <p14:creationId xmlns:p14="http://schemas.microsoft.com/office/powerpoint/2010/main" val="4271314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pPr lvl="1"/>
            <a:endParaRPr lang="nl-BE"/>
          </a:p>
          <a:p>
            <a:endParaRPr lang="nl-BE"/>
          </a:p>
          <a:p>
            <a:endParaRPr lang="nl-BE"/>
          </a:p>
          <a:p>
            <a:endParaRPr lang="nl-BE"/>
          </a:p>
          <a:p>
            <a:endParaRPr lang="nl-BE"/>
          </a:p>
          <a:p>
            <a:pPr lvl="1"/>
            <a:endParaRPr lang="nl-BE"/>
          </a:p>
          <a:p>
            <a:pPr lvl="1"/>
            <a:endParaRPr lang="nl-BE"/>
          </a:p>
          <a:p>
            <a:endParaRPr lang="nl-BE"/>
          </a:p>
        </p:txBody>
      </p:sp>
      <p:pic>
        <p:nvPicPr>
          <p:cNvPr id="9" name="Afbeelding 8">
            <a:extLst>
              <a:ext uri="{FF2B5EF4-FFF2-40B4-BE49-F238E27FC236}">
                <a16:creationId xmlns:a16="http://schemas.microsoft.com/office/drawing/2014/main" id="{7DA3E113-8FA7-45E3-B6BE-B53829AE33D4}"/>
              </a:ext>
            </a:extLst>
          </p:cNvPr>
          <p:cNvPicPr>
            <a:picLocks noChangeAspect="1"/>
          </p:cNvPicPr>
          <p:nvPr/>
        </p:nvPicPr>
        <p:blipFill rotWithShape="1">
          <a:blip r:embed="rId2"/>
          <a:srcRect t="17756"/>
          <a:stretch/>
        </p:blipFill>
        <p:spPr>
          <a:xfrm>
            <a:off x="432048" y="1278189"/>
            <a:ext cx="8172400" cy="1975039"/>
          </a:xfrm>
          <a:prstGeom prst="rect">
            <a:avLst/>
          </a:prstGeom>
        </p:spPr>
      </p:pic>
      <p:pic>
        <p:nvPicPr>
          <p:cNvPr id="16" name="Afbeelding 15">
            <a:extLst>
              <a:ext uri="{FF2B5EF4-FFF2-40B4-BE49-F238E27FC236}">
                <a16:creationId xmlns:a16="http://schemas.microsoft.com/office/drawing/2014/main" id="{CF9C7BA5-1A2D-42B1-9326-688022F121EE}"/>
              </a:ext>
            </a:extLst>
          </p:cNvPr>
          <p:cNvPicPr>
            <a:picLocks noChangeAspect="1"/>
          </p:cNvPicPr>
          <p:nvPr/>
        </p:nvPicPr>
        <p:blipFill rotWithShape="1">
          <a:blip r:embed="rId3"/>
          <a:srcRect t="20239"/>
          <a:stretch/>
        </p:blipFill>
        <p:spPr>
          <a:xfrm>
            <a:off x="801449" y="3411154"/>
            <a:ext cx="5958608" cy="949506"/>
          </a:xfrm>
          <a:prstGeom prst="rect">
            <a:avLst/>
          </a:prstGeom>
          <a:ln w="38100">
            <a:solidFill>
              <a:srgbClr val="C00000"/>
            </a:solidFill>
          </a:ln>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67</a:t>
            </a:fld>
            <a:endParaRPr lang="nl-BE" sz="1100">
              <a:solidFill>
                <a:srgbClr val="105269"/>
              </a:solidFill>
            </a:endParaRPr>
          </a:p>
        </p:txBody>
      </p:sp>
      <p:pic>
        <p:nvPicPr>
          <p:cNvPr id="14" name="Afbeelding 13">
            <a:extLst>
              <a:ext uri="{FF2B5EF4-FFF2-40B4-BE49-F238E27FC236}">
                <a16:creationId xmlns:a16="http://schemas.microsoft.com/office/drawing/2014/main" id="{5CF57663-823D-423F-966D-189EF19901F7}"/>
              </a:ext>
            </a:extLst>
          </p:cNvPr>
          <p:cNvPicPr>
            <a:picLocks noChangeAspect="1"/>
          </p:cNvPicPr>
          <p:nvPr/>
        </p:nvPicPr>
        <p:blipFill>
          <a:blip r:embed="rId4"/>
          <a:stretch>
            <a:fillRect/>
          </a:stretch>
        </p:blipFill>
        <p:spPr>
          <a:xfrm>
            <a:off x="801449" y="4554941"/>
            <a:ext cx="6219327" cy="651865"/>
          </a:xfrm>
          <a:prstGeom prst="rect">
            <a:avLst/>
          </a:prstGeom>
          <a:ln w="38100">
            <a:solidFill>
              <a:srgbClr val="C00000"/>
            </a:solidFill>
          </a:ln>
        </p:spPr>
      </p:pic>
      <p:pic>
        <p:nvPicPr>
          <p:cNvPr id="15" name="Afbeelding 14">
            <a:extLst>
              <a:ext uri="{FF2B5EF4-FFF2-40B4-BE49-F238E27FC236}">
                <a16:creationId xmlns:a16="http://schemas.microsoft.com/office/drawing/2014/main" id="{9F8F00C4-8183-4030-8516-3F0A31D73BB6}"/>
              </a:ext>
            </a:extLst>
          </p:cNvPr>
          <p:cNvPicPr>
            <a:picLocks noChangeAspect="1"/>
          </p:cNvPicPr>
          <p:nvPr/>
        </p:nvPicPr>
        <p:blipFill>
          <a:blip r:embed="rId5"/>
          <a:stretch>
            <a:fillRect/>
          </a:stretch>
        </p:blipFill>
        <p:spPr>
          <a:xfrm>
            <a:off x="801448" y="5401167"/>
            <a:ext cx="6219328" cy="952210"/>
          </a:xfrm>
          <a:prstGeom prst="rect">
            <a:avLst/>
          </a:prstGeom>
          <a:ln w="38100">
            <a:solidFill>
              <a:srgbClr val="C00000"/>
            </a:solidFill>
          </a:ln>
        </p:spPr>
      </p:pic>
      <p:sp>
        <p:nvSpPr>
          <p:cNvPr id="12" name="Tekstvak 11">
            <a:extLst>
              <a:ext uri="{FF2B5EF4-FFF2-40B4-BE49-F238E27FC236}">
                <a16:creationId xmlns:a16="http://schemas.microsoft.com/office/drawing/2014/main" id="{F40741B8-D7C8-4D7C-AED7-1A37CB181A41}"/>
              </a:ext>
            </a:extLst>
          </p:cNvPr>
          <p:cNvSpPr txBox="1"/>
          <p:nvPr/>
        </p:nvSpPr>
        <p:spPr>
          <a:xfrm>
            <a:off x="284521" y="3289766"/>
            <a:ext cx="562197" cy="2554545"/>
          </a:xfrm>
          <a:prstGeom prst="rect">
            <a:avLst/>
          </a:prstGeom>
          <a:noFill/>
        </p:spPr>
        <p:txBody>
          <a:bodyPr wrap="square" rtlCol="0">
            <a:spAutoFit/>
          </a:bodyPr>
          <a:lstStyle/>
          <a:p>
            <a:r>
              <a:rPr lang="nl-BE" sz="2200"/>
              <a:t>1.</a:t>
            </a:r>
          </a:p>
          <a:p>
            <a:endParaRPr lang="nl-BE" sz="2200"/>
          </a:p>
          <a:p>
            <a:endParaRPr lang="nl-BE" sz="2200"/>
          </a:p>
          <a:p>
            <a:endParaRPr lang="nl-BE" sz="1000"/>
          </a:p>
          <a:p>
            <a:r>
              <a:rPr lang="nl-BE" sz="2200"/>
              <a:t>2.</a:t>
            </a:r>
          </a:p>
          <a:p>
            <a:endParaRPr lang="nl-BE" sz="4000"/>
          </a:p>
          <a:p>
            <a:r>
              <a:rPr lang="nl-BE" sz="2200"/>
              <a:t>3.</a:t>
            </a:r>
          </a:p>
        </p:txBody>
      </p:sp>
      <p:sp>
        <p:nvSpPr>
          <p:cNvPr id="13" name="Titel 1">
            <a:extLst>
              <a:ext uri="{FF2B5EF4-FFF2-40B4-BE49-F238E27FC236}">
                <a16:creationId xmlns:a16="http://schemas.microsoft.com/office/drawing/2014/main" id="{8F75E068-AD36-4637-913E-39C156904C33}"/>
              </a:ext>
            </a:extLst>
          </p:cNvPr>
          <p:cNvSpPr>
            <a:spLocks noGrp="1"/>
          </p:cNvSpPr>
          <p:nvPr>
            <p:ph type="title"/>
          </p:nvPr>
        </p:nvSpPr>
        <p:spPr>
          <a:xfrm>
            <a:off x="539552" y="548680"/>
            <a:ext cx="8352928" cy="1080120"/>
          </a:xfrm>
        </p:spPr>
        <p:txBody>
          <a:bodyPr/>
          <a:lstStyle/>
          <a:p>
            <a:pPr algn="l"/>
            <a:r>
              <a:rPr lang="nl-BE" sz="3100" dirty="0"/>
              <a:t>Stap 3C - Type opwekkingstoestel</a:t>
            </a:r>
          </a:p>
        </p:txBody>
      </p:sp>
    </p:spTree>
    <p:extLst>
      <p:ext uri="{BB962C8B-B14F-4D97-AF65-F5344CB8AC3E}">
        <p14:creationId xmlns:p14="http://schemas.microsoft.com/office/powerpoint/2010/main" val="23907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68</a:t>
            </a:fld>
            <a:endParaRPr lang="nl-BE" sz="1100">
              <a:solidFill>
                <a:srgbClr val="105269"/>
              </a:solidFill>
            </a:endParaRPr>
          </a:p>
        </p:txBody>
      </p:sp>
      <p:pic>
        <p:nvPicPr>
          <p:cNvPr id="4" name="Afbeelding 3" descr="Afbeelding met binnen, keukenapparaat, keuken, koelkast&#10;&#10;Automatisch gegenereerde beschrijving">
            <a:extLst>
              <a:ext uri="{FF2B5EF4-FFF2-40B4-BE49-F238E27FC236}">
                <a16:creationId xmlns:a16="http://schemas.microsoft.com/office/drawing/2014/main" id="{0A7F1201-8689-404B-9E16-0CD9AF348F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9" t="13619" r="13149" b="10485"/>
          <a:stretch/>
        </p:blipFill>
        <p:spPr>
          <a:xfrm rot="5400000">
            <a:off x="6103749" y="2905363"/>
            <a:ext cx="3263503" cy="2150538"/>
          </a:xfrm>
          <a:prstGeom prst="rect">
            <a:avLst/>
          </a:prstGeom>
        </p:spPr>
      </p:pic>
      <p:pic>
        <p:nvPicPr>
          <p:cNvPr id="5" name="Afbeelding 4" descr="Afbeelding met binnen, klein, venster, kamer&#10;&#10;Automatisch gegenereerde beschrijving">
            <a:extLst>
              <a:ext uri="{FF2B5EF4-FFF2-40B4-BE49-F238E27FC236}">
                <a16:creationId xmlns:a16="http://schemas.microsoft.com/office/drawing/2014/main" id="{54D23A13-051A-4709-9C5B-6A931BB533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71" t="16239" r="6578" b="9617"/>
          <a:stretch/>
        </p:blipFill>
        <p:spPr>
          <a:xfrm>
            <a:off x="3789613" y="2359149"/>
            <a:ext cx="2150539" cy="3253235"/>
          </a:xfrm>
          <a:prstGeom prst="rect">
            <a:avLst/>
          </a:prstGeom>
        </p:spPr>
      </p:pic>
      <p:pic>
        <p:nvPicPr>
          <p:cNvPr id="11" name="Afbeelding 10" descr="Afbeelding met binnen, object, keukenapparaat, gootsteen&#10;&#10;Automatisch gegenereerde beschrijving">
            <a:extLst>
              <a:ext uri="{FF2B5EF4-FFF2-40B4-BE49-F238E27FC236}">
                <a16:creationId xmlns:a16="http://schemas.microsoft.com/office/drawing/2014/main" id="{62836336-3F4A-43A8-8185-8C9D378D25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162" b="15158"/>
          <a:stretch/>
        </p:blipFill>
        <p:spPr>
          <a:xfrm rot="5400000">
            <a:off x="429346" y="2990098"/>
            <a:ext cx="3225826" cy="1989679"/>
          </a:xfrm>
          <a:prstGeom prst="rect">
            <a:avLst/>
          </a:prstGeom>
        </p:spPr>
      </p:pic>
      <p:sp>
        <p:nvSpPr>
          <p:cNvPr id="7" name="Tekstvak 6">
            <a:extLst>
              <a:ext uri="{FF2B5EF4-FFF2-40B4-BE49-F238E27FC236}">
                <a16:creationId xmlns:a16="http://schemas.microsoft.com/office/drawing/2014/main" id="{1217F87B-D2A2-4FA4-ABCD-1B3C2C58BCCC}"/>
              </a:ext>
            </a:extLst>
          </p:cNvPr>
          <p:cNvSpPr txBox="1"/>
          <p:nvPr/>
        </p:nvSpPr>
        <p:spPr>
          <a:xfrm>
            <a:off x="1026985" y="5756400"/>
            <a:ext cx="1989680" cy="369332"/>
          </a:xfrm>
          <a:prstGeom prst="rect">
            <a:avLst/>
          </a:prstGeom>
          <a:noFill/>
        </p:spPr>
        <p:txBody>
          <a:bodyPr wrap="square" rtlCol="0">
            <a:spAutoFit/>
          </a:bodyPr>
          <a:lstStyle/>
          <a:p>
            <a:pPr algn="ctr"/>
            <a:r>
              <a:rPr lang="nl-BE" dirty="0"/>
              <a:t>elektriciteit</a:t>
            </a:r>
          </a:p>
        </p:txBody>
      </p:sp>
      <p:sp>
        <p:nvSpPr>
          <p:cNvPr id="12" name="Tekstvak 11">
            <a:extLst>
              <a:ext uri="{FF2B5EF4-FFF2-40B4-BE49-F238E27FC236}">
                <a16:creationId xmlns:a16="http://schemas.microsoft.com/office/drawing/2014/main" id="{27074620-203A-4812-8548-D19553484956}"/>
              </a:ext>
            </a:extLst>
          </p:cNvPr>
          <p:cNvSpPr txBox="1"/>
          <p:nvPr/>
        </p:nvSpPr>
        <p:spPr>
          <a:xfrm>
            <a:off x="3923928" y="5756400"/>
            <a:ext cx="1989680" cy="369332"/>
          </a:xfrm>
          <a:prstGeom prst="rect">
            <a:avLst/>
          </a:prstGeom>
          <a:noFill/>
        </p:spPr>
        <p:txBody>
          <a:bodyPr wrap="square" rtlCol="0">
            <a:spAutoFit/>
          </a:bodyPr>
          <a:lstStyle/>
          <a:p>
            <a:pPr algn="ctr"/>
            <a:r>
              <a:rPr lang="nl-BE" dirty="0"/>
              <a:t>stookolie</a:t>
            </a:r>
          </a:p>
        </p:txBody>
      </p:sp>
      <p:sp>
        <p:nvSpPr>
          <p:cNvPr id="13" name="Tekstvak 12">
            <a:extLst>
              <a:ext uri="{FF2B5EF4-FFF2-40B4-BE49-F238E27FC236}">
                <a16:creationId xmlns:a16="http://schemas.microsoft.com/office/drawing/2014/main" id="{83F50916-D4A9-4B94-AEA1-459E6158E697}"/>
              </a:ext>
            </a:extLst>
          </p:cNvPr>
          <p:cNvSpPr txBox="1"/>
          <p:nvPr/>
        </p:nvSpPr>
        <p:spPr>
          <a:xfrm>
            <a:off x="6820871" y="5756400"/>
            <a:ext cx="1989680" cy="369332"/>
          </a:xfrm>
          <a:prstGeom prst="rect">
            <a:avLst/>
          </a:prstGeom>
          <a:noFill/>
        </p:spPr>
        <p:txBody>
          <a:bodyPr wrap="square" rtlCol="0">
            <a:spAutoFit/>
          </a:bodyPr>
          <a:lstStyle/>
          <a:p>
            <a:pPr algn="ctr"/>
            <a:r>
              <a:rPr lang="nl-BE"/>
              <a:t>gas</a:t>
            </a:r>
          </a:p>
        </p:txBody>
      </p:sp>
      <p:sp>
        <p:nvSpPr>
          <p:cNvPr id="9" name="Titel 1">
            <a:extLst>
              <a:ext uri="{FF2B5EF4-FFF2-40B4-BE49-F238E27FC236}">
                <a16:creationId xmlns:a16="http://schemas.microsoft.com/office/drawing/2014/main" id="{5E236174-C312-48E1-8607-1DDECD78D9D4}"/>
              </a:ext>
            </a:extLst>
          </p:cNvPr>
          <p:cNvSpPr>
            <a:spLocks noGrp="1"/>
          </p:cNvSpPr>
          <p:nvPr>
            <p:ph type="title"/>
          </p:nvPr>
        </p:nvSpPr>
        <p:spPr/>
        <p:txBody>
          <a:bodyPr/>
          <a:lstStyle/>
          <a:p>
            <a:pPr algn="l"/>
            <a:r>
              <a:rPr lang="nl-BE" sz="3100"/>
              <a:t>Type opwekkingstoestel: energiedrager</a:t>
            </a:r>
          </a:p>
        </p:txBody>
      </p:sp>
      <p:sp>
        <p:nvSpPr>
          <p:cNvPr id="15" name="Tijdelijke aanduiding voor inhoud 5">
            <a:extLst>
              <a:ext uri="{FF2B5EF4-FFF2-40B4-BE49-F238E27FC236}">
                <a16:creationId xmlns:a16="http://schemas.microsoft.com/office/drawing/2014/main" id="{578727C2-0C28-4DB0-99D4-5CEDF6D5AA7C}"/>
              </a:ext>
            </a:extLst>
          </p:cNvPr>
          <p:cNvSpPr>
            <a:spLocks noGrp="1"/>
          </p:cNvSpPr>
          <p:nvPr>
            <p:ph sz="half" idx="2"/>
          </p:nvPr>
        </p:nvSpPr>
        <p:spPr/>
        <p:txBody>
          <a:bodyPr/>
          <a:lstStyle/>
          <a:p>
            <a:endParaRPr lang="nl-BE"/>
          </a:p>
          <a:p>
            <a:endParaRPr lang="nl-BE"/>
          </a:p>
          <a:p>
            <a:endParaRPr lang="nl-BE"/>
          </a:p>
          <a:p>
            <a:pPr lvl="1"/>
            <a:endParaRPr lang="nl-BE"/>
          </a:p>
          <a:p>
            <a:pPr lvl="1"/>
            <a:endParaRPr lang="nl-BE"/>
          </a:p>
          <a:p>
            <a:endParaRPr lang="nl-BE"/>
          </a:p>
        </p:txBody>
      </p:sp>
    </p:spTree>
    <p:extLst>
      <p:ext uri="{BB962C8B-B14F-4D97-AF65-F5344CB8AC3E}">
        <p14:creationId xmlns:p14="http://schemas.microsoft.com/office/powerpoint/2010/main" val="3213023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5">
            <a:extLst>
              <a:ext uri="{FF2B5EF4-FFF2-40B4-BE49-F238E27FC236}">
                <a16:creationId xmlns:a16="http://schemas.microsoft.com/office/drawing/2014/main" id="{ACF971AB-4E4D-4693-A463-EFE8D27706EC}"/>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Individuele installatie </a:t>
            </a:r>
            <a:r>
              <a:rPr lang="nl-BE" dirty="0"/>
              <a:t>voor SWW</a:t>
            </a:r>
          </a:p>
          <a:p>
            <a:pPr lvl="1"/>
            <a:r>
              <a:rPr lang="nl-BE" dirty="0"/>
              <a:t>Slechts één voorraadvat per installatie in te voeren</a:t>
            </a:r>
          </a:p>
          <a:p>
            <a:pPr marL="864000" lvl="3" indent="0">
              <a:buNone/>
            </a:pPr>
            <a:endParaRPr lang="nl-BE" dirty="0"/>
          </a:p>
          <a:p>
            <a:pPr marL="0" indent="0">
              <a:buNone/>
            </a:pP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69</a:t>
            </a:fld>
            <a:endParaRPr lang="nl-BE" sz="1100">
              <a:solidFill>
                <a:srgbClr val="105269"/>
              </a:solidFill>
            </a:endParaRPr>
          </a:p>
        </p:txBody>
      </p:sp>
      <p:sp>
        <p:nvSpPr>
          <p:cNvPr id="8" name="Titel 1">
            <a:extLst>
              <a:ext uri="{FF2B5EF4-FFF2-40B4-BE49-F238E27FC236}">
                <a16:creationId xmlns:a16="http://schemas.microsoft.com/office/drawing/2014/main" id="{C708A3D6-B613-40F5-8E14-319E10355689}"/>
              </a:ext>
            </a:extLst>
          </p:cNvPr>
          <p:cNvSpPr>
            <a:spLocks noGrp="1"/>
          </p:cNvSpPr>
          <p:nvPr>
            <p:ph type="title"/>
          </p:nvPr>
        </p:nvSpPr>
        <p:spPr>
          <a:xfrm>
            <a:off x="539552" y="548680"/>
            <a:ext cx="8352928" cy="1080120"/>
          </a:xfrm>
        </p:spPr>
        <p:txBody>
          <a:bodyPr/>
          <a:lstStyle/>
          <a:p>
            <a:pPr algn="l"/>
            <a:r>
              <a:rPr lang="nl-BE" sz="3100" dirty="0"/>
              <a:t>Stap 3D - Voorraadvat</a:t>
            </a:r>
          </a:p>
        </p:txBody>
      </p:sp>
      <p:pic>
        <p:nvPicPr>
          <p:cNvPr id="13" name="Afbeelding 12">
            <a:extLst>
              <a:ext uri="{FF2B5EF4-FFF2-40B4-BE49-F238E27FC236}">
                <a16:creationId xmlns:a16="http://schemas.microsoft.com/office/drawing/2014/main" id="{64049019-8372-4D6F-9F00-112D18D0A683}"/>
              </a:ext>
            </a:extLst>
          </p:cNvPr>
          <p:cNvPicPr>
            <a:picLocks noChangeAspect="1"/>
          </p:cNvPicPr>
          <p:nvPr/>
        </p:nvPicPr>
        <p:blipFill>
          <a:blip r:embed="rId7"/>
          <a:stretch>
            <a:fillRect/>
          </a:stretch>
        </p:blipFill>
        <p:spPr>
          <a:xfrm>
            <a:off x="475816" y="2583874"/>
            <a:ext cx="8128632" cy="2645326"/>
          </a:xfrm>
          <a:prstGeom prst="rect">
            <a:avLst/>
          </a:prstGeom>
        </p:spPr>
      </p:pic>
    </p:spTree>
    <p:extLst>
      <p:ext uri="{BB962C8B-B14F-4D97-AF65-F5344CB8AC3E}">
        <p14:creationId xmlns:p14="http://schemas.microsoft.com/office/powerpoint/2010/main" val="2190637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805E439B-1BD7-4D9F-8618-B94843901721}"/>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a:t>
            </a:fld>
            <a:endParaRPr lang="nl-BE" sz="1100">
              <a:solidFill>
                <a:srgbClr val="105269"/>
              </a:solidFill>
            </a:endParaRPr>
          </a:p>
        </p:txBody>
      </p:sp>
      <p:sp>
        <p:nvSpPr>
          <p:cNvPr id="6" name="Tijdelijke aanduiding voor inhoud 4">
            <a:extLst>
              <a:ext uri="{FF2B5EF4-FFF2-40B4-BE49-F238E27FC236}">
                <a16:creationId xmlns:a16="http://schemas.microsoft.com/office/drawing/2014/main" id="{CCD48BA0-0C9E-46FF-8600-6572BB07D95E}"/>
              </a:ext>
            </a:extLst>
          </p:cNvPr>
          <p:cNvSpPr txBox="1">
            <a:spLocks/>
          </p:cNvSpPr>
          <p:nvPr/>
        </p:nvSpPr>
        <p:spPr>
          <a:xfrm>
            <a:off x="539552" y="1628799"/>
            <a:ext cx="8496944"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lvl="1" indent="-287655">
              <a:buSzPct val="90000"/>
              <a:buBlip>
                <a:blip r:embed="rId3"/>
              </a:buBlip>
            </a:pPr>
            <a:r>
              <a:rPr lang="nl-BE" dirty="0">
                <a:latin typeface="Calibri"/>
                <a:cs typeface="Calibri"/>
              </a:rPr>
              <a:t>Hoe herkennen?</a:t>
            </a:r>
          </a:p>
          <a:p>
            <a:pPr lvl="1"/>
            <a:r>
              <a:rPr lang="nl-BE" dirty="0"/>
              <a:t>Controleren ter plaatse a.d.h.v. leidingen</a:t>
            </a:r>
          </a:p>
          <a:p>
            <a:pPr lvl="1"/>
            <a:r>
              <a:rPr lang="nl-BE" dirty="0"/>
              <a:t>Geen aansluitingen voor ruimteverwarming (RV) voorzien</a:t>
            </a:r>
          </a:p>
          <a:p>
            <a:pPr marL="288000" lvl="1" indent="0">
              <a:buNone/>
            </a:pPr>
            <a:endParaRPr lang="en-US" dirty="0">
              <a:latin typeface="Calibri"/>
              <a:cs typeface="Calibri"/>
            </a:endParaRPr>
          </a:p>
          <a:p>
            <a:pPr marL="288000" lvl="1" indent="0">
              <a:buNone/>
            </a:pPr>
            <a:endParaRPr lang="en-US" dirty="0">
              <a:latin typeface="Calibri"/>
              <a:cs typeface="Calibri"/>
            </a:endParaRPr>
          </a:p>
          <a:p>
            <a:pPr marL="575655" lvl="1" indent="-287655"/>
            <a:endParaRPr lang="en-US" dirty="0">
              <a:latin typeface="Calibri"/>
              <a:cs typeface="Calibri"/>
            </a:endParaRPr>
          </a:p>
          <a:p>
            <a:pPr marL="0" indent="0">
              <a:buNone/>
            </a:pPr>
            <a:endParaRPr lang="en-US" dirty="0"/>
          </a:p>
          <a:p>
            <a:pPr marL="0"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0"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Afbeelding 10" descr="Afbeelding met binnen, zitten, zwart, wit&#10;&#10;Automatisch gegenereerde beschrijving">
            <a:extLst>
              <a:ext uri="{FF2B5EF4-FFF2-40B4-BE49-F238E27FC236}">
                <a16:creationId xmlns:a16="http://schemas.microsoft.com/office/drawing/2014/main" id="{8D5CCDD7-4928-40B2-B20F-D45D284E2B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155" r="8806"/>
          <a:stretch/>
        </p:blipFill>
        <p:spPr>
          <a:xfrm rot="5400000">
            <a:off x="730403" y="2744859"/>
            <a:ext cx="3103030" cy="2982183"/>
          </a:xfrm>
          <a:prstGeom prst="rect">
            <a:avLst/>
          </a:prstGeom>
        </p:spPr>
      </p:pic>
      <p:pic>
        <p:nvPicPr>
          <p:cNvPr id="12" name="Afbeelding 11" descr="Afbeelding met binnen, zitten, wit, groot&#10;&#10;Automatisch gegenereerde beschrijving">
            <a:extLst>
              <a:ext uri="{FF2B5EF4-FFF2-40B4-BE49-F238E27FC236}">
                <a16:creationId xmlns:a16="http://schemas.microsoft.com/office/drawing/2014/main" id="{DFA7BEB5-CECC-497C-BC4C-A4BB5034FA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7699" y="2684289"/>
            <a:ext cx="2669006" cy="3102731"/>
          </a:xfrm>
          <a:prstGeom prst="rect">
            <a:avLst/>
          </a:prstGeom>
        </p:spPr>
      </p:pic>
      <p:sp>
        <p:nvSpPr>
          <p:cNvPr id="15" name="Tekstvak 14">
            <a:extLst>
              <a:ext uri="{FF2B5EF4-FFF2-40B4-BE49-F238E27FC236}">
                <a16:creationId xmlns:a16="http://schemas.microsoft.com/office/drawing/2014/main" id="{4E0910A8-CCAB-41A6-AE0B-0D052F87D690}"/>
              </a:ext>
            </a:extLst>
          </p:cNvPr>
          <p:cNvSpPr txBox="1"/>
          <p:nvPr/>
        </p:nvSpPr>
        <p:spPr>
          <a:xfrm>
            <a:off x="338644" y="5812188"/>
            <a:ext cx="3886548" cy="646331"/>
          </a:xfrm>
          <a:prstGeom prst="rect">
            <a:avLst/>
          </a:prstGeom>
          <a:noFill/>
        </p:spPr>
        <p:txBody>
          <a:bodyPr wrap="square" rtlCol="0">
            <a:spAutoFit/>
          </a:bodyPr>
          <a:lstStyle/>
          <a:p>
            <a:pPr algn="ctr"/>
            <a:r>
              <a:rPr lang="nl-BE" dirty="0"/>
              <a:t>Keukenboiler in kast onder aanrecht</a:t>
            </a:r>
          </a:p>
          <a:p>
            <a:pPr algn="ctr"/>
            <a:r>
              <a:rPr lang="nl-BE" dirty="0"/>
              <a:t> -&gt; Los van CV</a:t>
            </a:r>
          </a:p>
        </p:txBody>
      </p:sp>
      <p:sp>
        <p:nvSpPr>
          <p:cNvPr id="16" name="Tekstvak 15">
            <a:extLst>
              <a:ext uri="{FF2B5EF4-FFF2-40B4-BE49-F238E27FC236}">
                <a16:creationId xmlns:a16="http://schemas.microsoft.com/office/drawing/2014/main" id="{88F2DAFE-625C-4D04-94B2-35191C29B8E3}"/>
              </a:ext>
            </a:extLst>
          </p:cNvPr>
          <p:cNvSpPr txBox="1"/>
          <p:nvPr/>
        </p:nvSpPr>
        <p:spPr>
          <a:xfrm>
            <a:off x="4095102" y="5792582"/>
            <a:ext cx="4554200" cy="923330"/>
          </a:xfrm>
          <a:prstGeom prst="rect">
            <a:avLst/>
          </a:prstGeom>
          <a:noFill/>
        </p:spPr>
        <p:txBody>
          <a:bodyPr wrap="square" rtlCol="0">
            <a:spAutoFit/>
          </a:bodyPr>
          <a:lstStyle/>
          <a:p>
            <a:pPr algn="ctr"/>
            <a:r>
              <a:rPr lang="nl-BE" dirty="0"/>
              <a:t>Installatie met voorraadvat (nabij </a:t>
            </a:r>
            <a:r>
              <a:rPr lang="nl-BE" dirty="0" err="1"/>
              <a:t>CV-ketel</a:t>
            </a:r>
            <a:r>
              <a:rPr lang="nl-BE" dirty="0"/>
              <a:t>) dat zowel afgifte-elementen voor RV als sanitaire toestellen voedt -&gt; Gekoppeld aan RV</a:t>
            </a:r>
          </a:p>
        </p:txBody>
      </p:sp>
      <p:sp>
        <p:nvSpPr>
          <p:cNvPr id="17" name="Titel 3">
            <a:extLst>
              <a:ext uri="{FF2B5EF4-FFF2-40B4-BE49-F238E27FC236}">
                <a16:creationId xmlns:a16="http://schemas.microsoft.com/office/drawing/2014/main" id="{B99EB061-A683-46A6-A174-5749F075601F}"/>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Toestel los van CV</a:t>
            </a:r>
          </a:p>
        </p:txBody>
      </p:sp>
    </p:spTree>
    <p:extLst>
      <p:ext uri="{BB962C8B-B14F-4D97-AF65-F5344CB8AC3E}">
        <p14:creationId xmlns:p14="http://schemas.microsoft.com/office/powerpoint/2010/main" val="3733730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5">
            <a:extLst>
              <a:ext uri="{FF2B5EF4-FFF2-40B4-BE49-F238E27FC236}">
                <a16:creationId xmlns:a16="http://schemas.microsoft.com/office/drawing/2014/main" id="{ACF971AB-4E4D-4693-A463-EFE8D27706EC}"/>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Collectieve installatie </a:t>
            </a:r>
            <a:r>
              <a:rPr lang="nl-BE" dirty="0"/>
              <a:t>voor SWW</a:t>
            </a:r>
          </a:p>
          <a:p>
            <a:pPr lvl="1"/>
            <a:r>
              <a:rPr lang="nl-BE" b="1" dirty="0"/>
              <a:t>Alle </a:t>
            </a:r>
            <a:r>
              <a:rPr lang="nl-BE" dirty="0"/>
              <a:t>voorraadvaten </a:t>
            </a:r>
            <a:r>
              <a:rPr lang="nl-BE" b="1" dirty="0"/>
              <a:t>apart</a:t>
            </a:r>
            <a:r>
              <a:rPr lang="nl-BE" dirty="0"/>
              <a:t> toevoegen (max. 5)</a:t>
            </a:r>
          </a:p>
          <a:p>
            <a:pPr marL="576000" lvl="2" indent="0">
              <a:buNone/>
            </a:pPr>
            <a:endParaRPr lang="nl-BE" dirty="0"/>
          </a:p>
          <a:p>
            <a:pPr lvl="3"/>
            <a:endParaRPr lang="nl-BE" dirty="0"/>
          </a:p>
          <a:p>
            <a:pPr marL="864000" lvl="3" indent="0">
              <a:buNone/>
            </a:pPr>
            <a:endParaRPr lang="nl-BE" dirty="0"/>
          </a:p>
          <a:p>
            <a:pPr lvl="3"/>
            <a:endParaRPr lang="nl-BE" dirty="0"/>
          </a:p>
          <a:p>
            <a:pPr marL="0" indent="0">
              <a:buNone/>
            </a:pP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70</a:t>
            </a:fld>
            <a:endParaRPr lang="nl-BE" sz="1100">
              <a:solidFill>
                <a:srgbClr val="105269"/>
              </a:solidFill>
            </a:endParaRPr>
          </a:p>
        </p:txBody>
      </p:sp>
      <p:pic>
        <p:nvPicPr>
          <p:cNvPr id="2" name="Afbeelding 1">
            <a:extLst>
              <a:ext uri="{FF2B5EF4-FFF2-40B4-BE49-F238E27FC236}">
                <a16:creationId xmlns:a16="http://schemas.microsoft.com/office/drawing/2014/main" id="{DA53BACB-E810-4ABA-8CA8-100134E59C5B}"/>
              </a:ext>
            </a:extLst>
          </p:cNvPr>
          <p:cNvPicPr>
            <a:picLocks noChangeAspect="1"/>
          </p:cNvPicPr>
          <p:nvPr/>
        </p:nvPicPr>
        <p:blipFill>
          <a:blip r:embed="rId7"/>
          <a:stretch>
            <a:fillRect/>
          </a:stretch>
        </p:blipFill>
        <p:spPr>
          <a:xfrm>
            <a:off x="539552" y="2420888"/>
            <a:ext cx="8422155" cy="3342667"/>
          </a:xfrm>
          <a:prstGeom prst="rect">
            <a:avLst/>
          </a:prstGeom>
        </p:spPr>
      </p:pic>
      <p:sp>
        <p:nvSpPr>
          <p:cNvPr id="4" name="Pijl: rechts 3">
            <a:extLst>
              <a:ext uri="{FF2B5EF4-FFF2-40B4-BE49-F238E27FC236}">
                <a16:creationId xmlns:a16="http://schemas.microsoft.com/office/drawing/2014/main" id="{411B8220-C5F1-47BB-910C-7BDA1EF26852}"/>
              </a:ext>
            </a:extLst>
          </p:cNvPr>
          <p:cNvSpPr/>
          <p:nvPr/>
        </p:nvSpPr>
        <p:spPr>
          <a:xfrm>
            <a:off x="7524328" y="5229200"/>
            <a:ext cx="648072" cy="301600"/>
          </a:xfrm>
          <a:prstGeom prst="right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el 1">
            <a:extLst>
              <a:ext uri="{FF2B5EF4-FFF2-40B4-BE49-F238E27FC236}">
                <a16:creationId xmlns:a16="http://schemas.microsoft.com/office/drawing/2014/main" id="{7D81A692-A610-4442-8A23-6BAE00E7CB90}"/>
              </a:ext>
            </a:extLst>
          </p:cNvPr>
          <p:cNvSpPr>
            <a:spLocks noGrp="1"/>
          </p:cNvSpPr>
          <p:nvPr>
            <p:ph type="title"/>
          </p:nvPr>
        </p:nvSpPr>
        <p:spPr>
          <a:xfrm>
            <a:off x="539552" y="548680"/>
            <a:ext cx="8352928" cy="1080120"/>
          </a:xfrm>
        </p:spPr>
        <p:txBody>
          <a:bodyPr/>
          <a:lstStyle/>
          <a:p>
            <a:pPr algn="l"/>
            <a:r>
              <a:rPr lang="nl-BE" sz="3100" dirty="0"/>
              <a:t>Stap 3D - Voorraadvat</a:t>
            </a:r>
          </a:p>
        </p:txBody>
      </p:sp>
    </p:spTree>
    <p:extLst>
      <p:ext uri="{BB962C8B-B14F-4D97-AF65-F5344CB8AC3E}">
        <p14:creationId xmlns:p14="http://schemas.microsoft.com/office/powerpoint/2010/main" val="1773599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5">
            <a:extLst>
              <a:ext uri="{FF2B5EF4-FFF2-40B4-BE49-F238E27FC236}">
                <a16:creationId xmlns:a16="http://schemas.microsoft.com/office/drawing/2014/main" id="{ACF971AB-4E4D-4693-A463-EFE8D27706EC}"/>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Indien opwekker SWW = warmtepomp </a:t>
            </a:r>
          </a:p>
          <a:p>
            <a:pPr lvl="1"/>
            <a:r>
              <a:rPr lang="nl-BE" b="1" dirty="0"/>
              <a:t>Geen</a:t>
            </a:r>
            <a:r>
              <a:rPr lang="nl-BE" dirty="0"/>
              <a:t> voorraadvat invoeren</a:t>
            </a:r>
          </a:p>
          <a:p>
            <a:pPr lvl="1"/>
            <a:r>
              <a:rPr lang="nl-BE" dirty="0"/>
              <a:t>Effect van opslagverliezen is automatisch ingerekend door software in het opwekkingsrendement</a:t>
            </a:r>
          </a:p>
          <a:p>
            <a:endParaRPr lang="nl-BE" dirty="0"/>
          </a:p>
          <a:p>
            <a:r>
              <a:rPr lang="nl-BE" dirty="0"/>
              <a:t>Herinnering</a:t>
            </a:r>
          </a:p>
          <a:p>
            <a:pPr lvl="1"/>
            <a:r>
              <a:rPr lang="nl-BE" dirty="0"/>
              <a:t>Bij opwekker met momentane accumulatie </a:t>
            </a:r>
          </a:p>
          <a:p>
            <a:pPr lvl="2"/>
            <a:r>
              <a:rPr lang="nl-BE" b="1" dirty="0"/>
              <a:t>Geen</a:t>
            </a:r>
            <a:r>
              <a:rPr lang="nl-BE" dirty="0"/>
              <a:t> voorraadvat invoeren</a:t>
            </a:r>
          </a:p>
          <a:p>
            <a:pPr lvl="2"/>
            <a:r>
              <a:rPr lang="nl-BE" dirty="0"/>
              <a:t>Opwekker invoeren als elektrische doorstromer</a:t>
            </a:r>
          </a:p>
          <a:p>
            <a:pPr lvl="1"/>
            <a:r>
              <a:rPr lang="nl-BE" dirty="0"/>
              <a:t>Bij warmtepompboiler </a:t>
            </a:r>
            <a:r>
              <a:rPr lang="nl-BE" b="1" dirty="0"/>
              <a:t>altijd </a:t>
            </a:r>
            <a:r>
              <a:rPr lang="nl-BE" dirty="0"/>
              <a:t>een voorraadvat invoeren (zie volgende slide)</a:t>
            </a:r>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71</a:t>
            </a:fld>
            <a:endParaRPr lang="nl-BE" sz="1100">
              <a:solidFill>
                <a:srgbClr val="105269"/>
              </a:solidFill>
            </a:endParaRPr>
          </a:p>
        </p:txBody>
      </p:sp>
      <p:pic>
        <p:nvPicPr>
          <p:cNvPr id="5" name="Graphic 4" descr="Opmerking belangrijk">
            <a:extLst>
              <a:ext uri="{FF2B5EF4-FFF2-40B4-BE49-F238E27FC236}">
                <a16:creationId xmlns:a16="http://schemas.microsoft.com/office/drawing/2014/main" id="{DBB58162-9F96-42E0-85BC-FD7D020A7E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36296" y="188640"/>
            <a:ext cx="1453480" cy="1453480"/>
          </a:xfrm>
          <a:prstGeom prst="rect">
            <a:avLst/>
          </a:prstGeom>
        </p:spPr>
      </p:pic>
      <p:sp>
        <p:nvSpPr>
          <p:cNvPr id="10" name="Titel 1">
            <a:extLst>
              <a:ext uri="{FF2B5EF4-FFF2-40B4-BE49-F238E27FC236}">
                <a16:creationId xmlns:a16="http://schemas.microsoft.com/office/drawing/2014/main" id="{A3A6C69B-BD7E-4DEA-A898-D60715EBB634}"/>
              </a:ext>
            </a:extLst>
          </p:cNvPr>
          <p:cNvSpPr>
            <a:spLocks noGrp="1"/>
          </p:cNvSpPr>
          <p:nvPr>
            <p:ph type="title"/>
          </p:nvPr>
        </p:nvSpPr>
        <p:spPr>
          <a:xfrm>
            <a:off x="539552" y="548680"/>
            <a:ext cx="8352928" cy="1080120"/>
          </a:xfrm>
        </p:spPr>
        <p:txBody>
          <a:bodyPr/>
          <a:lstStyle/>
          <a:p>
            <a:pPr algn="l"/>
            <a:r>
              <a:rPr lang="nl-BE" sz="3100" dirty="0"/>
              <a:t>Stap 3D - Voorraadvat</a:t>
            </a:r>
          </a:p>
        </p:txBody>
      </p:sp>
    </p:spTree>
    <p:extLst>
      <p:ext uri="{BB962C8B-B14F-4D97-AF65-F5344CB8AC3E}">
        <p14:creationId xmlns:p14="http://schemas.microsoft.com/office/powerpoint/2010/main" val="2240502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5">
            <a:extLst>
              <a:ext uri="{FF2B5EF4-FFF2-40B4-BE49-F238E27FC236}">
                <a16:creationId xmlns:a16="http://schemas.microsoft.com/office/drawing/2014/main" id="{ACF971AB-4E4D-4693-A463-EFE8D27706EC}"/>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Bij warmtepompboiler </a:t>
            </a:r>
            <a:r>
              <a:rPr lang="nl-BE" b="1" dirty="0"/>
              <a:t>altijd</a:t>
            </a:r>
            <a:r>
              <a:rPr lang="nl-BE" dirty="0"/>
              <a:t> voorraadvat invoeren</a:t>
            </a:r>
          </a:p>
          <a:p>
            <a:pPr lvl="1"/>
            <a:r>
              <a:rPr lang="nl-BE" dirty="0" err="1"/>
              <a:t>Aanvinkveld</a:t>
            </a:r>
            <a:r>
              <a:rPr lang="nl-BE" dirty="0"/>
              <a:t> ‘voorraadvat aanwezig’ verschijnt niet</a:t>
            </a:r>
          </a:p>
          <a:p>
            <a:pPr lvl="1"/>
            <a:r>
              <a:rPr lang="nl-BE" dirty="0"/>
              <a:t>Invoerveld ‘voorraadvat’ verschijnt altijd</a:t>
            </a:r>
          </a:p>
          <a:p>
            <a:pPr lvl="1"/>
            <a:endParaRPr lang="nl-BE" dirty="0"/>
          </a:p>
          <a:p>
            <a:pPr lvl="1"/>
            <a:endParaRPr lang="nl-BE" dirty="0"/>
          </a:p>
          <a:p>
            <a:pPr lvl="1"/>
            <a:endParaRPr lang="nl-BE" dirty="0"/>
          </a:p>
          <a:p>
            <a:pPr lvl="1"/>
            <a:endParaRPr lang="nl-BE" dirty="0"/>
          </a:p>
          <a:p>
            <a:pPr lvl="1"/>
            <a:endParaRPr lang="nl-BE" dirty="0"/>
          </a:p>
          <a:p>
            <a:pPr lvl="1"/>
            <a:endParaRPr lang="nl-BE" dirty="0"/>
          </a:p>
          <a:p>
            <a:pPr lvl="1"/>
            <a:endParaRPr lang="nl-BE" dirty="0"/>
          </a:p>
          <a:p>
            <a:pPr lvl="1"/>
            <a:endParaRPr lang="nl-BE" dirty="0"/>
          </a:p>
          <a:p>
            <a:pPr lvl="1"/>
            <a:r>
              <a:rPr lang="nl-BE" dirty="0"/>
              <a:t>V</a:t>
            </a:r>
            <a:r>
              <a:rPr lang="nl-BE" sz="2200" dirty="0"/>
              <a:t>oorraadvat en opwekker vormen </a:t>
            </a:r>
            <a:r>
              <a:rPr lang="nl-BE" b="1" dirty="0"/>
              <a:t>altijd</a:t>
            </a:r>
            <a:r>
              <a:rPr lang="nl-BE" sz="2200" dirty="0"/>
              <a:t> één geheel</a:t>
            </a:r>
          </a:p>
          <a:p>
            <a:pPr lvl="2"/>
            <a:r>
              <a:rPr lang="nl-BE" dirty="0"/>
              <a:t>is daarom automatisch aangevinkt</a:t>
            </a:r>
          </a:p>
          <a:p>
            <a:pPr marL="288000" lvl="1" indent="0">
              <a:buNone/>
            </a:pPr>
            <a:endParaRPr lang="nl-BE" dirty="0"/>
          </a:p>
          <a:p>
            <a:pPr lvl="3"/>
            <a:endParaRPr lang="nl-BE" dirty="0"/>
          </a:p>
          <a:p>
            <a:pPr lvl="3"/>
            <a:endParaRPr lang="nl-BE" dirty="0"/>
          </a:p>
          <a:p>
            <a:pPr marL="0" indent="0">
              <a:buNone/>
            </a:pP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72</a:t>
            </a:fld>
            <a:endParaRPr lang="nl-BE" sz="1100">
              <a:solidFill>
                <a:srgbClr val="105269"/>
              </a:solidFill>
            </a:endParaRPr>
          </a:p>
        </p:txBody>
      </p:sp>
      <p:pic>
        <p:nvPicPr>
          <p:cNvPr id="2" name="Afbeelding 1">
            <a:extLst>
              <a:ext uri="{FF2B5EF4-FFF2-40B4-BE49-F238E27FC236}">
                <a16:creationId xmlns:a16="http://schemas.microsoft.com/office/drawing/2014/main" id="{AF135DBF-0103-4A98-9949-F74298088803}"/>
              </a:ext>
            </a:extLst>
          </p:cNvPr>
          <p:cNvPicPr>
            <a:picLocks noChangeAspect="1"/>
          </p:cNvPicPr>
          <p:nvPr/>
        </p:nvPicPr>
        <p:blipFill rotWithShape="1">
          <a:blip r:embed="rId7"/>
          <a:srcRect l="825"/>
          <a:stretch/>
        </p:blipFill>
        <p:spPr>
          <a:xfrm>
            <a:off x="606056" y="2718562"/>
            <a:ext cx="7997376" cy="2403585"/>
          </a:xfrm>
          <a:prstGeom prst="rect">
            <a:avLst/>
          </a:prstGeom>
        </p:spPr>
      </p:pic>
      <p:sp>
        <p:nvSpPr>
          <p:cNvPr id="7" name="Pijl: rechts 6">
            <a:extLst>
              <a:ext uri="{FF2B5EF4-FFF2-40B4-BE49-F238E27FC236}">
                <a16:creationId xmlns:a16="http://schemas.microsoft.com/office/drawing/2014/main" id="{819E7F76-2D69-4F07-AA15-DE6D375F7450}"/>
              </a:ext>
            </a:extLst>
          </p:cNvPr>
          <p:cNvSpPr/>
          <p:nvPr/>
        </p:nvSpPr>
        <p:spPr>
          <a:xfrm>
            <a:off x="899592" y="4856855"/>
            <a:ext cx="648072" cy="301600"/>
          </a:xfrm>
          <a:prstGeom prst="rightArrow">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3">
            <a:extLst>
              <a:ext uri="{FF2B5EF4-FFF2-40B4-BE49-F238E27FC236}">
                <a16:creationId xmlns:a16="http://schemas.microsoft.com/office/drawing/2014/main" id="{30C57BCC-C5D0-4182-B154-01702F334CCA}"/>
              </a:ext>
            </a:extLst>
          </p:cNvPr>
          <p:cNvSpPr/>
          <p:nvPr/>
        </p:nvSpPr>
        <p:spPr>
          <a:xfrm>
            <a:off x="606056" y="3279438"/>
            <a:ext cx="7997376" cy="1842710"/>
          </a:xfrm>
          <a:prstGeom prst="rect">
            <a:avLst/>
          </a:prstGeom>
          <a:solidFill>
            <a:srgbClr val="FF0000">
              <a:alpha val="902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3D4F61ED-D8D2-4CBA-BB5E-9DCFF1EDDF25}"/>
              </a:ext>
            </a:extLst>
          </p:cNvPr>
          <p:cNvSpPr>
            <a:spLocks noGrp="1"/>
          </p:cNvSpPr>
          <p:nvPr>
            <p:ph type="title"/>
          </p:nvPr>
        </p:nvSpPr>
        <p:spPr>
          <a:xfrm>
            <a:off x="539552" y="548680"/>
            <a:ext cx="8352928" cy="1080120"/>
          </a:xfrm>
        </p:spPr>
        <p:txBody>
          <a:bodyPr/>
          <a:lstStyle/>
          <a:p>
            <a:pPr algn="l"/>
            <a:r>
              <a:rPr lang="nl-BE" sz="3100" dirty="0"/>
              <a:t>Stap 3D - Type voorraadvat</a:t>
            </a:r>
          </a:p>
        </p:txBody>
      </p:sp>
    </p:spTree>
    <p:extLst>
      <p:ext uri="{BB962C8B-B14F-4D97-AF65-F5344CB8AC3E}">
        <p14:creationId xmlns:p14="http://schemas.microsoft.com/office/powerpoint/2010/main" val="19415484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5">
            <a:extLst>
              <a:ext uri="{FF2B5EF4-FFF2-40B4-BE49-F238E27FC236}">
                <a16:creationId xmlns:a16="http://schemas.microsoft.com/office/drawing/2014/main" id="{ACF971AB-4E4D-4693-A463-EFE8D27706EC}"/>
              </a:ext>
            </a:extLst>
          </p:cNvPr>
          <p:cNvSpPr txBox="1">
            <a:spLocks/>
          </p:cNvSpPr>
          <p:nvPr/>
        </p:nvSpPr>
        <p:spPr>
          <a:xfrm>
            <a:off x="539552" y="1628800"/>
            <a:ext cx="583264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Als voorraadvat(en) ingevoerd moet ook volgende bepaald worden:</a:t>
            </a:r>
          </a:p>
          <a:p>
            <a:pPr lvl="1"/>
            <a:r>
              <a:rPr lang="nl-BE" b="1" dirty="0"/>
              <a:t>Inhoud</a:t>
            </a:r>
          </a:p>
          <a:p>
            <a:pPr lvl="2"/>
            <a:r>
              <a:rPr lang="nl-BE" dirty="0"/>
              <a:t>volume of</a:t>
            </a:r>
          </a:p>
          <a:p>
            <a:pPr lvl="2"/>
            <a:r>
              <a:rPr lang="nl-BE" dirty="0"/>
              <a:t>hoogte/omtrek</a:t>
            </a:r>
          </a:p>
          <a:p>
            <a:pPr lvl="1"/>
            <a:r>
              <a:rPr lang="nl-BE" b="1" dirty="0"/>
              <a:t>Aanwezigheid isolatie</a:t>
            </a:r>
          </a:p>
          <a:p>
            <a:pPr lvl="1"/>
            <a:r>
              <a:rPr lang="nl-BE" b="1" dirty="0"/>
              <a:t>Label</a:t>
            </a:r>
          </a:p>
          <a:p>
            <a:pPr lvl="1"/>
            <a:r>
              <a:rPr lang="nl-BE" dirty="0"/>
              <a:t>Aanduiden of </a:t>
            </a:r>
            <a:r>
              <a:rPr lang="nl-BE" b="1" dirty="0"/>
              <a:t>voorraadvat en opwekker in zelfde behuizing</a:t>
            </a:r>
            <a:r>
              <a:rPr lang="nl-BE" dirty="0"/>
              <a:t> zitten</a:t>
            </a:r>
          </a:p>
          <a:p>
            <a:pPr lvl="1"/>
            <a:r>
              <a:rPr lang="nl-BE" dirty="0"/>
              <a:t>Enkel bij </a:t>
            </a:r>
            <a:r>
              <a:rPr lang="nl-BE" b="1" dirty="0"/>
              <a:t>collectieve</a:t>
            </a:r>
            <a:r>
              <a:rPr lang="nl-BE" dirty="0"/>
              <a:t> installatie met voorraadvat(en)</a:t>
            </a:r>
          </a:p>
          <a:p>
            <a:pPr lvl="2"/>
            <a:r>
              <a:rPr lang="nl-BE" b="1" dirty="0"/>
              <a:t>aantal (equivalente) eenheden </a:t>
            </a:r>
            <a:r>
              <a:rPr lang="nl-BE" dirty="0"/>
              <a:t>gekoppeld aan installatie (zie 3F)</a:t>
            </a:r>
          </a:p>
          <a:p>
            <a:pPr lvl="1"/>
            <a:endParaRPr lang="nl-BE" dirty="0"/>
          </a:p>
          <a:p>
            <a:pPr marL="864000" lvl="3" indent="0">
              <a:buNone/>
            </a:pPr>
            <a:endParaRPr lang="nl-BE" dirty="0"/>
          </a:p>
          <a:p>
            <a:pPr lvl="3"/>
            <a:endParaRPr lang="nl-BE" dirty="0"/>
          </a:p>
          <a:p>
            <a:pPr lvl="3"/>
            <a:endParaRPr lang="nl-BE" dirty="0"/>
          </a:p>
          <a:p>
            <a:pPr marL="0" indent="0">
              <a:buNone/>
            </a:pP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73</a:t>
            </a:fld>
            <a:endParaRPr lang="nl-BE" sz="1100">
              <a:solidFill>
                <a:srgbClr val="105269"/>
              </a:solidFill>
            </a:endParaRPr>
          </a:p>
        </p:txBody>
      </p:sp>
      <p:pic>
        <p:nvPicPr>
          <p:cNvPr id="6" name="Afbeelding 5">
            <a:extLst>
              <a:ext uri="{FF2B5EF4-FFF2-40B4-BE49-F238E27FC236}">
                <a16:creationId xmlns:a16="http://schemas.microsoft.com/office/drawing/2014/main" id="{0CA25D56-13C8-46A7-A591-9C433F1227A4}"/>
              </a:ext>
            </a:extLst>
          </p:cNvPr>
          <p:cNvPicPr>
            <a:picLocks noChangeAspect="1"/>
          </p:cNvPicPr>
          <p:nvPr/>
        </p:nvPicPr>
        <p:blipFill>
          <a:blip r:embed="rId7"/>
          <a:stretch>
            <a:fillRect/>
          </a:stretch>
        </p:blipFill>
        <p:spPr>
          <a:xfrm>
            <a:off x="6441073" y="1412776"/>
            <a:ext cx="2382534" cy="3168352"/>
          </a:xfrm>
          <a:prstGeom prst="rect">
            <a:avLst/>
          </a:prstGeom>
        </p:spPr>
      </p:pic>
      <p:sp>
        <p:nvSpPr>
          <p:cNvPr id="2" name="Tekstvak 1">
            <a:extLst>
              <a:ext uri="{FF2B5EF4-FFF2-40B4-BE49-F238E27FC236}">
                <a16:creationId xmlns:a16="http://schemas.microsoft.com/office/drawing/2014/main" id="{16B3539F-7BCA-4FB9-886F-3C466231948F}"/>
              </a:ext>
            </a:extLst>
          </p:cNvPr>
          <p:cNvSpPr txBox="1"/>
          <p:nvPr/>
        </p:nvSpPr>
        <p:spPr>
          <a:xfrm>
            <a:off x="6372200" y="4581128"/>
            <a:ext cx="2664296" cy="646331"/>
          </a:xfrm>
          <a:prstGeom prst="rect">
            <a:avLst/>
          </a:prstGeom>
          <a:noFill/>
        </p:spPr>
        <p:txBody>
          <a:bodyPr wrap="square" rtlCol="0">
            <a:spAutoFit/>
          </a:bodyPr>
          <a:lstStyle/>
          <a:p>
            <a:pPr algn="ctr"/>
            <a:r>
              <a:rPr lang="nl-BE"/>
              <a:t>Opwekker en voorraadvat vormen één geheel</a:t>
            </a:r>
          </a:p>
        </p:txBody>
      </p:sp>
      <p:sp>
        <p:nvSpPr>
          <p:cNvPr id="10" name="Titel 1">
            <a:extLst>
              <a:ext uri="{FF2B5EF4-FFF2-40B4-BE49-F238E27FC236}">
                <a16:creationId xmlns:a16="http://schemas.microsoft.com/office/drawing/2014/main" id="{71F1A476-D3A9-461A-9FA7-817DB0F2A5FF}"/>
              </a:ext>
            </a:extLst>
          </p:cNvPr>
          <p:cNvSpPr>
            <a:spLocks noGrp="1"/>
          </p:cNvSpPr>
          <p:nvPr>
            <p:ph type="title"/>
          </p:nvPr>
        </p:nvSpPr>
        <p:spPr>
          <a:xfrm>
            <a:off x="539552" y="548680"/>
            <a:ext cx="8352928" cy="1080120"/>
          </a:xfrm>
        </p:spPr>
        <p:txBody>
          <a:bodyPr/>
          <a:lstStyle/>
          <a:p>
            <a:pPr algn="l"/>
            <a:r>
              <a:rPr lang="nl-BE" sz="3100" dirty="0"/>
              <a:t>Stap 3D - Voorraadvat</a:t>
            </a:r>
          </a:p>
        </p:txBody>
      </p:sp>
    </p:spTree>
    <p:extLst>
      <p:ext uri="{BB962C8B-B14F-4D97-AF65-F5344CB8AC3E}">
        <p14:creationId xmlns:p14="http://schemas.microsoft.com/office/powerpoint/2010/main" val="1120903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a:buSzPct val="90000"/>
              <a:buBlip>
                <a:blip r:embed="rId3"/>
              </a:buBlip>
            </a:pPr>
            <a:r>
              <a:rPr lang="nl-BE" dirty="0"/>
              <a:t>Volume bij </a:t>
            </a:r>
            <a:r>
              <a:rPr lang="nl-BE" b="1" dirty="0"/>
              <a:t>individuele installaties</a:t>
            </a:r>
          </a:p>
          <a:p>
            <a:pPr lvl="1"/>
            <a:r>
              <a:rPr lang="nl-BE" dirty="0"/>
              <a:t>Slechts </a:t>
            </a:r>
            <a:r>
              <a:rPr lang="nl-BE" b="1" dirty="0"/>
              <a:t>1 voorraadvat </a:t>
            </a:r>
            <a:r>
              <a:rPr lang="nl-BE" dirty="0"/>
              <a:t>per installatie</a:t>
            </a:r>
          </a:p>
          <a:p>
            <a:pPr lvl="1"/>
            <a:r>
              <a:rPr lang="nl-BE" dirty="0"/>
              <a:t>Indien toch meerdere voorraadvaten in 1 installatie </a:t>
            </a:r>
            <a:r>
              <a:rPr lang="nl-BE" dirty="0">
                <a:sym typeface="Wingdings" panose="05000000000000000000" pitchFamily="2" charset="2"/>
              </a:rPr>
              <a:t></a:t>
            </a:r>
            <a:r>
              <a:rPr lang="nl-BE" dirty="0"/>
              <a:t> volumes optellen en invoeren</a:t>
            </a:r>
          </a:p>
          <a:p>
            <a:pPr marL="576000" lvl="2" indent="0">
              <a:buNone/>
            </a:pPr>
            <a:endParaRPr lang="nl-BE" dirty="0"/>
          </a:p>
          <a:p>
            <a:pPr marL="288000" lvl="1">
              <a:buSzPct val="90000"/>
              <a:buBlip>
                <a:blip r:embed="rId3"/>
              </a:buBlip>
            </a:pPr>
            <a:r>
              <a:rPr lang="nl-BE" dirty="0"/>
              <a:t>Volume bij </a:t>
            </a:r>
            <a:r>
              <a:rPr lang="nl-BE" b="1" dirty="0"/>
              <a:t>collectieve installaties</a:t>
            </a:r>
          </a:p>
          <a:p>
            <a:pPr lvl="1"/>
            <a:r>
              <a:rPr lang="nl-BE" b="1" dirty="0"/>
              <a:t>Per vat </a:t>
            </a:r>
            <a:r>
              <a:rPr lang="nl-BE" dirty="0"/>
              <a:t>volume in te voeren</a:t>
            </a:r>
          </a:p>
          <a:p>
            <a:pPr marL="288000" lvl="1" indent="0">
              <a:buNone/>
            </a:pPr>
            <a:endParaRPr lang="nl-BE" dirty="0"/>
          </a:p>
          <a:p>
            <a:pPr marL="288000" lvl="1">
              <a:buSzPct val="90000"/>
              <a:buBlip>
                <a:blip r:embed="rId3"/>
              </a:buBlip>
            </a:pPr>
            <a:r>
              <a:rPr lang="nl-BE" b="1" dirty="0"/>
              <a:t>Werkwijze</a:t>
            </a:r>
            <a:r>
              <a:rPr lang="nl-BE" dirty="0"/>
              <a:t> bepaling volume</a:t>
            </a:r>
          </a:p>
          <a:p>
            <a:pPr lvl="1"/>
            <a:r>
              <a:rPr lang="nl-BE" dirty="0"/>
              <a:t>Volume gekend uit visuele inspectie, bewijsstukken, kenplaat/energielabel</a:t>
            </a:r>
          </a:p>
          <a:p>
            <a:pPr lvl="1"/>
            <a:r>
              <a:rPr lang="nl-BE" dirty="0"/>
              <a:t>Indien volume onbekend: omtrek en hoogte opmeten en invoeren</a:t>
            </a:r>
          </a:p>
          <a:p>
            <a:pPr lvl="1"/>
            <a:r>
              <a:rPr lang="nl-BE" dirty="0"/>
              <a:t>Indien omtrek en/of hoogte niet meetbaar: inschatting op basis van omkasting</a:t>
            </a:r>
          </a:p>
          <a:p>
            <a:pPr marL="288000" lvl="1" indent="0">
              <a:buNone/>
            </a:pPr>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74</a:t>
            </a:fld>
            <a:endParaRPr lang="nl-BE" sz="1100">
              <a:solidFill>
                <a:srgbClr val="105269"/>
              </a:solidFill>
            </a:endParaRPr>
          </a:p>
        </p:txBody>
      </p:sp>
      <p:sp>
        <p:nvSpPr>
          <p:cNvPr id="7" name="Titel 1">
            <a:extLst>
              <a:ext uri="{FF2B5EF4-FFF2-40B4-BE49-F238E27FC236}">
                <a16:creationId xmlns:a16="http://schemas.microsoft.com/office/drawing/2014/main" id="{E535E83A-73C9-471F-9023-E6FBC76F20AE}"/>
              </a:ext>
            </a:extLst>
          </p:cNvPr>
          <p:cNvSpPr>
            <a:spLocks noGrp="1"/>
          </p:cNvSpPr>
          <p:nvPr>
            <p:ph type="title"/>
          </p:nvPr>
        </p:nvSpPr>
        <p:spPr>
          <a:xfrm>
            <a:off x="539552" y="548680"/>
            <a:ext cx="8352928" cy="1080120"/>
          </a:xfrm>
        </p:spPr>
        <p:txBody>
          <a:bodyPr/>
          <a:lstStyle/>
          <a:p>
            <a:pPr algn="l"/>
            <a:r>
              <a:rPr lang="nl-BE" sz="3100" dirty="0"/>
              <a:t>Stap 3D - Voorraadvat - Volume (VIII.7.1)</a:t>
            </a:r>
          </a:p>
        </p:txBody>
      </p:sp>
    </p:spTree>
    <p:extLst>
      <p:ext uri="{BB962C8B-B14F-4D97-AF65-F5344CB8AC3E}">
        <p14:creationId xmlns:p14="http://schemas.microsoft.com/office/powerpoint/2010/main" val="2628166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b="1" dirty="0"/>
              <a:t>Individuele satellietboiler met collectieve warmtetoevoer</a:t>
            </a:r>
          </a:p>
          <a:p>
            <a:pPr lvl="1"/>
            <a:r>
              <a:rPr lang="nl-BE" dirty="0"/>
              <a:t>Hoe invoeren in software? </a:t>
            </a:r>
          </a:p>
          <a:p>
            <a:pPr lvl="2"/>
            <a:r>
              <a:rPr lang="nl-BE" dirty="0"/>
              <a:t>soort SWW = ‘collectief’</a:t>
            </a:r>
          </a:p>
          <a:p>
            <a:pPr lvl="2"/>
            <a:r>
              <a:rPr lang="nl-BE" dirty="0"/>
              <a:t>‘gekoppeld aan RV’</a:t>
            </a:r>
          </a:p>
          <a:p>
            <a:pPr lvl="2"/>
            <a:r>
              <a:rPr lang="nl-BE" dirty="0"/>
              <a:t>één individueel voorraadvat invoeren</a:t>
            </a:r>
          </a:p>
          <a:p>
            <a:pPr lvl="3"/>
            <a:r>
              <a:rPr lang="nl-BE" dirty="0"/>
              <a:t>is satellietboiler in de eenheid</a:t>
            </a:r>
          </a:p>
          <a:p>
            <a:pPr lvl="3"/>
            <a:r>
              <a:rPr lang="nl-BE" dirty="0"/>
              <a:t>volume voorraadvat in eenheid bepalen</a:t>
            </a:r>
          </a:p>
          <a:p>
            <a:pPr lvl="3"/>
            <a:r>
              <a:rPr lang="nl-BE" dirty="0"/>
              <a:t>satellietboilers in andere eenheden </a:t>
            </a:r>
            <a:r>
              <a:rPr lang="nl-BE" b="1" dirty="0"/>
              <a:t>niet </a:t>
            </a:r>
            <a:r>
              <a:rPr lang="nl-BE" dirty="0"/>
              <a:t>beschouwen</a:t>
            </a:r>
          </a:p>
          <a:p>
            <a:pPr lvl="2"/>
            <a:r>
              <a:rPr lang="nl-BE" dirty="0"/>
              <a:t>aantal (equivalente) eenheden = 1</a:t>
            </a:r>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75</a:t>
            </a:fld>
            <a:endParaRPr lang="nl-BE" sz="1100">
              <a:solidFill>
                <a:srgbClr val="105269"/>
              </a:solidFill>
            </a:endParaRPr>
          </a:p>
        </p:txBody>
      </p:sp>
      <p:sp>
        <p:nvSpPr>
          <p:cNvPr id="7" name="Titel 1">
            <a:extLst>
              <a:ext uri="{FF2B5EF4-FFF2-40B4-BE49-F238E27FC236}">
                <a16:creationId xmlns:a16="http://schemas.microsoft.com/office/drawing/2014/main" id="{1E570E0F-C834-42D0-9293-572B4C3E2334}"/>
              </a:ext>
            </a:extLst>
          </p:cNvPr>
          <p:cNvSpPr>
            <a:spLocks noGrp="1"/>
          </p:cNvSpPr>
          <p:nvPr>
            <p:ph type="title"/>
          </p:nvPr>
        </p:nvSpPr>
        <p:spPr>
          <a:xfrm>
            <a:off x="539552" y="548680"/>
            <a:ext cx="8352928" cy="1080120"/>
          </a:xfrm>
        </p:spPr>
        <p:txBody>
          <a:bodyPr/>
          <a:lstStyle/>
          <a:p>
            <a:pPr algn="l"/>
            <a:r>
              <a:rPr lang="nl-BE" sz="3100" dirty="0"/>
              <a:t>Stap 3D - Voorraadvat - Volume (VIII.7.1)</a:t>
            </a:r>
          </a:p>
        </p:txBody>
      </p:sp>
    </p:spTree>
    <p:extLst>
      <p:ext uri="{BB962C8B-B14F-4D97-AF65-F5344CB8AC3E}">
        <p14:creationId xmlns:p14="http://schemas.microsoft.com/office/powerpoint/2010/main" val="1260288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76</a:t>
            </a:fld>
            <a:endParaRPr lang="nl-BE" sz="1100">
              <a:solidFill>
                <a:srgbClr val="105269"/>
              </a:solidFill>
            </a:endParaRPr>
          </a:p>
        </p:txBody>
      </p:sp>
      <p:pic>
        <p:nvPicPr>
          <p:cNvPr id="2" name="Afbeelding 1">
            <a:extLst>
              <a:ext uri="{FF2B5EF4-FFF2-40B4-BE49-F238E27FC236}">
                <a16:creationId xmlns:a16="http://schemas.microsoft.com/office/drawing/2014/main" id="{D0B948A5-C5FF-4DD8-987D-FC3636896337}"/>
              </a:ext>
            </a:extLst>
          </p:cNvPr>
          <p:cNvPicPr>
            <a:picLocks noChangeAspect="1"/>
          </p:cNvPicPr>
          <p:nvPr/>
        </p:nvPicPr>
        <p:blipFill>
          <a:blip r:embed="rId3"/>
          <a:stretch>
            <a:fillRect/>
          </a:stretch>
        </p:blipFill>
        <p:spPr>
          <a:xfrm>
            <a:off x="161806" y="4435868"/>
            <a:ext cx="8442642" cy="2207270"/>
          </a:xfrm>
          <a:prstGeom prst="rect">
            <a:avLst/>
          </a:prstGeom>
        </p:spPr>
      </p:pic>
      <p:sp>
        <p:nvSpPr>
          <p:cNvPr id="6" name="Tijdelijke aanduiding voor inhoud 2">
            <a:extLst>
              <a:ext uri="{FF2B5EF4-FFF2-40B4-BE49-F238E27FC236}">
                <a16:creationId xmlns:a16="http://schemas.microsoft.com/office/drawing/2014/main" id="{44084A51-B512-4B1E-AEDD-07DADCF9C508}"/>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Isolatie voorraadvat</a:t>
            </a:r>
          </a:p>
          <a:p>
            <a:pPr lvl="1"/>
            <a:r>
              <a:rPr lang="nl-BE" dirty="0"/>
              <a:t>Aanwezigheid isolatie volstaat, </a:t>
            </a:r>
            <a:r>
              <a:rPr lang="nl-BE" b="1" dirty="0"/>
              <a:t>dikte</a:t>
            </a:r>
            <a:r>
              <a:rPr lang="nl-BE" dirty="0"/>
              <a:t> niet te bepalen</a:t>
            </a:r>
          </a:p>
          <a:p>
            <a:pPr lvl="1"/>
            <a:r>
              <a:rPr lang="nl-BE" dirty="0"/>
              <a:t>‘Geïsoleerd’, ‘niet geïsoleerd’ of ‘onbekend’</a:t>
            </a:r>
          </a:p>
          <a:p>
            <a:pPr marL="288000" lvl="1" indent="0">
              <a:buNone/>
            </a:pPr>
            <a:endParaRPr lang="nl-BE" dirty="0"/>
          </a:p>
          <a:p>
            <a:pPr marL="288000" lvl="1">
              <a:buSzPct val="90000"/>
              <a:buBlip>
                <a:blip r:embed="rId4"/>
              </a:buBlip>
            </a:pPr>
            <a:r>
              <a:rPr lang="nl-BE" dirty="0"/>
              <a:t>Hoe aanwezigheid isolatie vaststellen?</a:t>
            </a:r>
          </a:p>
          <a:p>
            <a:pPr lvl="1"/>
            <a:r>
              <a:rPr lang="nl-BE" dirty="0"/>
              <a:t>Visuele inspectie</a:t>
            </a:r>
          </a:p>
          <a:p>
            <a:pPr lvl="1"/>
            <a:r>
              <a:rPr lang="nl-BE" dirty="0"/>
              <a:t>Bewijsstukken</a:t>
            </a:r>
          </a:p>
          <a:p>
            <a:pPr lvl="1"/>
            <a:r>
              <a:rPr lang="nl-BE" dirty="0"/>
              <a:t>Bij twijfel of niet vast te stellen </a:t>
            </a:r>
            <a:r>
              <a:rPr lang="nl-BE" dirty="0">
                <a:sym typeface="Wingdings" panose="05000000000000000000" pitchFamily="2" charset="2"/>
              </a:rPr>
              <a:t></a:t>
            </a:r>
            <a:r>
              <a:rPr lang="nl-BE" dirty="0"/>
              <a:t> ‘onbekend’ invoeren</a:t>
            </a:r>
          </a:p>
          <a:p>
            <a:pPr lvl="2"/>
            <a:endParaRPr lang="nl-BE" dirty="0"/>
          </a:p>
        </p:txBody>
      </p:sp>
      <p:sp>
        <p:nvSpPr>
          <p:cNvPr id="8" name="Titel 1">
            <a:extLst>
              <a:ext uri="{FF2B5EF4-FFF2-40B4-BE49-F238E27FC236}">
                <a16:creationId xmlns:a16="http://schemas.microsoft.com/office/drawing/2014/main" id="{755C1A09-FC00-4FDC-8401-823FB8245EDD}"/>
              </a:ext>
            </a:extLst>
          </p:cNvPr>
          <p:cNvSpPr>
            <a:spLocks noGrp="1"/>
          </p:cNvSpPr>
          <p:nvPr>
            <p:ph type="title"/>
          </p:nvPr>
        </p:nvSpPr>
        <p:spPr>
          <a:xfrm>
            <a:off x="539552" y="548680"/>
            <a:ext cx="8352928" cy="1080120"/>
          </a:xfrm>
        </p:spPr>
        <p:txBody>
          <a:bodyPr/>
          <a:lstStyle/>
          <a:p>
            <a:pPr algn="l"/>
            <a:r>
              <a:rPr lang="nl-BE" sz="3100" dirty="0"/>
              <a:t>Stap 3D - Voorraadvat - Isolatie (VIII.7.2)</a:t>
            </a:r>
          </a:p>
        </p:txBody>
      </p:sp>
    </p:spTree>
    <p:extLst>
      <p:ext uri="{BB962C8B-B14F-4D97-AF65-F5344CB8AC3E}">
        <p14:creationId xmlns:p14="http://schemas.microsoft.com/office/powerpoint/2010/main" val="3775124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77</a:t>
            </a:fld>
            <a:endParaRPr lang="nl-BE" sz="1100">
              <a:solidFill>
                <a:srgbClr val="105269"/>
              </a:solidFill>
            </a:endParaRPr>
          </a:p>
        </p:txBody>
      </p:sp>
      <p:pic>
        <p:nvPicPr>
          <p:cNvPr id="6" name="Afbeelding 5" descr="Afbeelding met binnen, zitten, wit, zwart&#10;&#10;Automatisch gegenereerde beschrijving">
            <a:extLst>
              <a:ext uri="{FF2B5EF4-FFF2-40B4-BE49-F238E27FC236}">
                <a16:creationId xmlns:a16="http://schemas.microsoft.com/office/drawing/2014/main" id="{D77BD671-F9DD-4605-9EED-8B0B8BF4BD23}"/>
              </a:ext>
            </a:extLst>
          </p:cNvPr>
          <p:cNvPicPr>
            <a:picLocks noChangeAspect="1"/>
          </p:cNvPicPr>
          <p:nvPr/>
        </p:nvPicPr>
        <p:blipFill>
          <a:blip r:embed="rId3"/>
          <a:stretch>
            <a:fillRect/>
          </a:stretch>
        </p:blipFill>
        <p:spPr>
          <a:xfrm>
            <a:off x="2588862" y="3330446"/>
            <a:ext cx="3715153" cy="2786365"/>
          </a:xfrm>
          <a:prstGeom prst="rect">
            <a:avLst/>
          </a:prstGeom>
        </p:spPr>
      </p:pic>
      <p:sp>
        <p:nvSpPr>
          <p:cNvPr id="2" name="Tekstvak 1">
            <a:extLst>
              <a:ext uri="{FF2B5EF4-FFF2-40B4-BE49-F238E27FC236}">
                <a16:creationId xmlns:a16="http://schemas.microsoft.com/office/drawing/2014/main" id="{28D08161-26BB-4F4B-AF61-961393C02F29}"/>
              </a:ext>
            </a:extLst>
          </p:cNvPr>
          <p:cNvSpPr txBox="1"/>
          <p:nvPr/>
        </p:nvSpPr>
        <p:spPr>
          <a:xfrm>
            <a:off x="2588862" y="6171684"/>
            <a:ext cx="3792996" cy="369332"/>
          </a:xfrm>
          <a:prstGeom prst="rect">
            <a:avLst/>
          </a:prstGeom>
          <a:noFill/>
        </p:spPr>
        <p:txBody>
          <a:bodyPr wrap="square" rtlCol="0">
            <a:spAutoFit/>
          </a:bodyPr>
          <a:lstStyle/>
          <a:p>
            <a:r>
              <a:rPr lang="nl-BE"/>
              <a:t>Geïsoleerde voorraadvaten voor SWW</a:t>
            </a:r>
          </a:p>
        </p:txBody>
      </p:sp>
      <p:sp>
        <p:nvSpPr>
          <p:cNvPr id="8" name="Titel 3">
            <a:extLst>
              <a:ext uri="{FF2B5EF4-FFF2-40B4-BE49-F238E27FC236}">
                <a16:creationId xmlns:a16="http://schemas.microsoft.com/office/drawing/2014/main" id="{2A21193A-429F-4934-8BEB-5D29EDC7F9A8}"/>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dirty="0"/>
              <a:t>Isolatie voorraadvat of boiler vaststellen</a:t>
            </a:r>
          </a:p>
        </p:txBody>
      </p:sp>
      <p:sp>
        <p:nvSpPr>
          <p:cNvPr id="9" name="Tijdelijke aanduiding voor inhoud 2">
            <a:extLst>
              <a:ext uri="{FF2B5EF4-FFF2-40B4-BE49-F238E27FC236}">
                <a16:creationId xmlns:a16="http://schemas.microsoft.com/office/drawing/2014/main" id="{406036C4-D45C-4681-AF9A-6373C0227D8A}"/>
              </a:ext>
            </a:extLst>
          </p:cNvPr>
          <p:cNvSpPr>
            <a:spLocks noGrp="1"/>
          </p:cNvSpPr>
          <p:nvPr>
            <p:ph sz="half" idx="2"/>
          </p:nvPr>
        </p:nvSpPr>
        <p:spPr/>
        <p:txBody>
          <a:bodyPr/>
          <a:lstStyle/>
          <a:p>
            <a:r>
              <a:rPr lang="nl-BE" dirty="0"/>
              <a:t>Hoe isolatie vaststellen?</a:t>
            </a:r>
          </a:p>
          <a:p>
            <a:pPr lvl="1"/>
            <a:r>
              <a:rPr lang="nl-BE" dirty="0"/>
              <a:t>Isolatie zichtbaar bij aansluitpunten waterleiding </a:t>
            </a:r>
          </a:p>
          <a:p>
            <a:pPr lvl="1"/>
            <a:r>
              <a:rPr lang="nl-BE" dirty="0"/>
              <a:t>Combinatie van </a:t>
            </a:r>
            <a:r>
              <a:rPr lang="nl-BE" b="1" dirty="0"/>
              <a:t>warme vertrekleidingen </a:t>
            </a:r>
            <a:r>
              <a:rPr lang="nl-BE" dirty="0"/>
              <a:t>met </a:t>
            </a:r>
            <a:r>
              <a:rPr lang="nl-BE" b="1" dirty="0"/>
              <a:t>koud aanvoelend voorraadvat</a:t>
            </a:r>
            <a:r>
              <a:rPr lang="nl-BE" dirty="0"/>
              <a:t> duidt op de aanwezigheid van isolatie. </a:t>
            </a:r>
          </a:p>
        </p:txBody>
      </p:sp>
    </p:spTree>
    <p:extLst>
      <p:ext uri="{BB962C8B-B14F-4D97-AF65-F5344CB8AC3E}">
        <p14:creationId xmlns:p14="http://schemas.microsoft.com/office/powerpoint/2010/main" val="2869943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539552" y="1628800"/>
            <a:ext cx="8352928" cy="3240360"/>
          </a:xfrm>
        </p:spPr>
        <p:txBody>
          <a:bodyPr/>
          <a:lstStyle/>
          <a:p>
            <a:r>
              <a:rPr lang="nl-BE" dirty="0"/>
              <a:t>Energielabel opwekker</a:t>
            </a:r>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pPr marL="0" indent="0">
              <a:buNone/>
            </a:pPr>
            <a:r>
              <a:rPr lang="nl-BE" sz="1800" b="1" dirty="0"/>
              <a:t>        </a:t>
            </a:r>
            <a:endParaRPr lang="nl-BE" dirty="0"/>
          </a:p>
          <a:p>
            <a:endParaRPr lang="nl-BE" dirty="0"/>
          </a:p>
          <a:p>
            <a:endParaRPr lang="nl-BE" dirty="0"/>
          </a:p>
          <a:p>
            <a:endParaRPr lang="nl-BE" dirty="0"/>
          </a:p>
          <a:p>
            <a:endParaRPr lang="nl-BE" dirty="0"/>
          </a:p>
          <a:p>
            <a:endParaRPr lang="nl-BE" dirty="0"/>
          </a:p>
          <a:p>
            <a:endParaRPr lang="nl-BE" dirty="0"/>
          </a:p>
          <a:p>
            <a:endParaRPr lang="nl-BE" dirty="0"/>
          </a:p>
          <a:p>
            <a:endParaRPr lang="nl-BE" dirty="0"/>
          </a:p>
          <a:p>
            <a:pPr lvl="4"/>
            <a:endParaRPr lang="nl-BE" dirty="0"/>
          </a:p>
          <a:p>
            <a:pPr lvl="4"/>
            <a:endParaRPr lang="nl-BE" dirty="0"/>
          </a:p>
          <a:p>
            <a:pPr lvl="4"/>
            <a:endParaRPr lang="nl-BE" dirty="0"/>
          </a:p>
          <a:p>
            <a:pPr lvl="4"/>
            <a:endParaRPr lang="nl-BE" dirty="0"/>
          </a:p>
          <a:p>
            <a:pPr lvl="4"/>
            <a:endParaRPr lang="nl-BE" dirty="0"/>
          </a:p>
          <a:p>
            <a:pPr lvl="4"/>
            <a:endParaRPr lang="nl-BE" dirty="0"/>
          </a:p>
          <a:p>
            <a:pPr marL="1152000" lvl="4" indent="0">
              <a:buNone/>
            </a:pPr>
            <a:r>
              <a:rPr lang="nl-BE" dirty="0"/>
              <a:t>		</a:t>
            </a:r>
          </a:p>
          <a:p>
            <a:pPr lvl="3"/>
            <a:endParaRPr lang="nl-BE" dirty="0"/>
          </a:p>
          <a:p>
            <a:pPr lvl="3"/>
            <a:endParaRPr lang="nl-BE" dirty="0"/>
          </a:p>
          <a:p>
            <a:pPr lvl="3"/>
            <a:endParaRPr lang="nl-BE" dirty="0"/>
          </a:p>
          <a:p>
            <a:pPr lvl="3"/>
            <a:endParaRPr lang="nl-BE" dirty="0"/>
          </a:p>
          <a:p>
            <a:pPr marL="288000" lvl="1" indent="0">
              <a:buNone/>
            </a:pPr>
            <a:r>
              <a:rPr lang="nl-BE" dirty="0"/>
              <a:t>	</a:t>
            </a:r>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78</a:t>
            </a:fld>
            <a:endParaRPr lang="nl-BE" sz="1100">
              <a:solidFill>
                <a:srgbClr val="105269"/>
              </a:solidFill>
            </a:endParaRPr>
          </a:p>
        </p:txBody>
      </p:sp>
      <p:pic>
        <p:nvPicPr>
          <p:cNvPr id="10" name="Afbeelding 9">
            <a:extLst>
              <a:ext uri="{FF2B5EF4-FFF2-40B4-BE49-F238E27FC236}">
                <a16:creationId xmlns:a16="http://schemas.microsoft.com/office/drawing/2014/main" id="{8CD4ED6B-A6A3-46FC-B594-920A37626CFA}"/>
              </a:ext>
            </a:extLst>
          </p:cNvPr>
          <p:cNvPicPr>
            <a:picLocks noChangeAspect="1"/>
          </p:cNvPicPr>
          <p:nvPr/>
        </p:nvPicPr>
        <p:blipFill>
          <a:blip r:embed="rId3"/>
          <a:stretch>
            <a:fillRect/>
          </a:stretch>
        </p:blipFill>
        <p:spPr>
          <a:xfrm>
            <a:off x="539552" y="2061125"/>
            <a:ext cx="8128892" cy="2559642"/>
          </a:xfrm>
          <a:prstGeom prst="rect">
            <a:avLst/>
          </a:prstGeom>
        </p:spPr>
      </p:pic>
      <p:pic>
        <p:nvPicPr>
          <p:cNvPr id="16" name="Graphic 15" descr="Opmerking belangrijk">
            <a:extLst>
              <a:ext uri="{FF2B5EF4-FFF2-40B4-BE49-F238E27FC236}">
                <a16:creationId xmlns:a16="http://schemas.microsoft.com/office/drawing/2014/main" id="{CCA72651-A14B-4690-839C-1FEE957F6F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096" y="5201136"/>
            <a:ext cx="720080" cy="720080"/>
          </a:xfrm>
          <a:prstGeom prst="rect">
            <a:avLst/>
          </a:prstGeom>
        </p:spPr>
      </p:pic>
      <p:sp>
        <p:nvSpPr>
          <p:cNvPr id="17" name="Rechthoek 16">
            <a:extLst>
              <a:ext uri="{FF2B5EF4-FFF2-40B4-BE49-F238E27FC236}">
                <a16:creationId xmlns:a16="http://schemas.microsoft.com/office/drawing/2014/main" id="{773375A6-E490-4FEF-88D4-EC08F817CB2D}"/>
              </a:ext>
            </a:extLst>
          </p:cNvPr>
          <p:cNvSpPr/>
          <p:nvPr/>
        </p:nvSpPr>
        <p:spPr>
          <a:xfrm>
            <a:off x="2483768" y="3864683"/>
            <a:ext cx="6048672" cy="7560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A1AA4361-92DA-4321-9D3B-93C2077B207A}"/>
              </a:ext>
            </a:extLst>
          </p:cNvPr>
          <p:cNvSpPr>
            <a:spLocks noGrp="1"/>
          </p:cNvSpPr>
          <p:nvPr>
            <p:ph type="title"/>
          </p:nvPr>
        </p:nvSpPr>
        <p:spPr>
          <a:xfrm>
            <a:off x="539552" y="548680"/>
            <a:ext cx="8352928" cy="1080120"/>
          </a:xfrm>
        </p:spPr>
        <p:txBody>
          <a:bodyPr/>
          <a:lstStyle/>
          <a:p>
            <a:pPr algn="l"/>
            <a:r>
              <a:rPr lang="nl-BE" sz="3100" dirty="0"/>
              <a:t>Stap 3E – (Energie)label </a:t>
            </a:r>
            <a:r>
              <a:rPr lang="nl-BE" sz="3200" dirty="0"/>
              <a:t>(VIII.2.1.2)</a:t>
            </a:r>
            <a:br>
              <a:rPr lang="nl-BE" sz="3200" dirty="0"/>
            </a:br>
            <a:endParaRPr lang="nl-BE" sz="3100" dirty="0"/>
          </a:p>
        </p:txBody>
      </p:sp>
      <p:sp>
        <p:nvSpPr>
          <p:cNvPr id="5" name="Rechthoek 4">
            <a:extLst>
              <a:ext uri="{FF2B5EF4-FFF2-40B4-BE49-F238E27FC236}">
                <a16:creationId xmlns:a16="http://schemas.microsoft.com/office/drawing/2014/main" id="{F25E407B-AFC1-42AD-93D4-0F96F238F5AB}"/>
              </a:ext>
            </a:extLst>
          </p:cNvPr>
          <p:cNvSpPr/>
          <p:nvPr/>
        </p:nvSpPr>
        <p:spPr>
          <a:xfrm>
            <a:off x="1727176" y="5201324"/>
            <a:ext cx="7416824" cy="1107996"/>
          </a:xfrm>
          <a:prstGeom prst="rect">
            <a:avLst/>
          </a:prstGeom>
        </p:spPr>
        <p:txBody>
          <a:bodyPr wrap="square">
            <a:spAutoFit/>
          </a:bodyPr>
          <a:lstStyle/>
          <a:p>
            <a:r>
              <a:rPr lang="nl-BE" sz="2200" b="1" dirty="0"/>
              <a:t>Geen </a:t>
            </a:r>
            <a:r>
              <a:rPr lang="nl-BE" sz="2200" dirty="0"/>
              <a:t>invoer van energielabel mogelijk indien opwekker gekoppeld aan installatie voor RV met energiedrager ‘warmtenet’</a:t>
            </a:r>
          </a:p>
        </p:txBody>
      </p:sp>
    </p:spTree>
    <p:extLst>
      <p:ext uri="{BB962C8B-B14F-4D97-AF65-F5344CB8AC3E}">
        <p14:creationId xmlns:p14="http://schemas.microsoft.com/office/powerpoint/2010/main" val="25470490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(Energie)label voorraadvat</a:t>
            </a:r>
          </a:p>
          <a:p>
            <a:endParaRPr lang="nl-BE" b="1"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79</a:t>
            </a:fld>
            <a:endParaRPr lang="nl-BE" sz="1100">
              <a:solidFill>
                <a:srgbClr val="105269"/>
              </a:solidFill>
            </a:endParaRPr>
          </a:p>
        </p:txBody>
      </p:sp>
      <p:pic>
        <p:nvPicPr>
          <p:cNvPr id="5" name="Afbeelding 4">
            <a:extLst>
              <a:ext uri="{FF2B5EF4-FFF2-40B4-BE49-F238E27FC236}">
                <a16:creationId xmlns:a16="http://schemas.microsoft.com/office/drawing/2014/main" id="{DA3D2338-5BE0-4A22-ABD8-D8F32F3B0178}"/>
              </a:ext>
            </a:extLst>
          </p:cNvPr>
          <p:cNvPicPr>
            <a:picLocks noChangeAspect="1"/>
          </p:cNvPicPr>
          <p:nvPr/>
        </p:nvPicPr>
        <p:blipFill>
          <a:blip r:embed="rId3"/>
          <a:stretch>
            <a:fillRect/>
          </a:stretch>
        </p:blipFill>
        <p:spPr>
          <a:xfrm>
            <a:off x="539552" y="2233703"/>
            <a:ext cx="7759105" cy="2588739"/>
          </a:xfrm>
          <a:prstGeom prst="rect">
            <a:avLst/>
          </a:prstGeom>
        </p:spPr>
      </p:pic>
      <p:sp>
        <p:nvSpPr>
          <p:cNvPr id="7" name="Rechthoek 6">
            <a:extLst>
              <a:ext uri="{FF2B5EF4-FFF2-40B4-BE49-F238E27FC236}">
                <a16:creationId xmlns:a16="http://schemas.microsoft.com/office/drawing/2014/main" id="{897D4508-FD88-4B40-9673-3EDA12EA3373}"/>
              </a:ext>
            </a:extLst>
          </p:cNvPr>
          <p:cNvSpPr/>
          <p:nvPr/>
        </p:nvSpPr>
        <p:spPr>
          <a:xfrm>
            <a:off x="2699792" y="3753036"/>
            <a:ext cx="4824536" cy="7560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Graphic 9" descr="Opmerking belangrijk">
            <a:extLst>
              <a:ext uri="{FF2B5EF4-FFF2-40B4-BE49-F238E27FC236}">
                <a16:creationId xmlns:a16="http://schemas.microsoft.com/office/drawing/2014/main" id="{845623CB-B7CD-4059-9E89-39FB54908B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6255" y="5324567"/>
            <a:ext cx="720080" cy="720080"/>
          </a:xfrm>
          <a:prstGeom prst="rect">
            <a:avLst/>
          </a:prstGeom>
        </p:spPr>
      </p:pic>
      <p:sp>
        <p:nvSpPr>
          <p:cNvPr id="11" name="Tekstvak 10">
            <a:extLst>
              <a:ext uri="{FF2B5EF4-FFF2-40B4-BE49-F238E27FC236}">
                <a16:creationId xmlns:a16="http://schemas.microsoft.com/office/drawing/2014/main" id="{FE139C1E-E615-44F9-9AC7-7E337E06F1F5}"/>
              </a:ext>
            </a:extLst>
          </p:cNvPr>
          <p:cNvSpPr txBox="1"/>
          <p:nvPr/>
        </p:nvSpPr>
        <p:spPr>
          <a:xfrm>
            <a:off x="1691680" y="5427345"/>
            <a:ext cx="5904656" cy="430887"/>
          </a:xfrm>
          <a:prstGeom prst="rect">
            <a:avLst/>
          </a:prstGeom>
          <a:noFill/>
        </p:spPr>
        <p:txBody>
          <a:bodyPr wrap="square" rtlCol="0">
            <a:spAutoFit/>
          </a:bodyPr>
          <a:lstStyle/>
          <a:p>
            <a:r>
              <a:rPr lang="nl-BE" sz="2200" dirty="0"/>
              <a:t>Meerdere labels aanwezig? Allemaal invoeren!</a:t>
            </a:r>
          </a:p>
        </p:txBody>
      </p:sp>
      <p:sp>
        <p:nvSpPr>
          <p:cNvPr id="12" name="Titel 1">
            <a:extLst>
              <a:ext uri="{FF2B5EF4-FFF2-40B4-BE49-F238E27FC236}">
                <a16:creationId xmlns:a16="http://schemas.microsoft.com/office/drawing/2014/main" id="{A86DE422-4F65-4491-8BEB-0B428789C780}"/>
              </a:ext>
            </a:extLst>
          </p:cNvPr>
          <p:cNvSpPr>
            <a:spLocks noGrp="1"/>
          </p:cNvSpPr>
          <p:nvPr>
            <p:ph type="title"/>
          </p:nvPr>
        </p:nvSpPr>
        <p:spPr>
          <a:xfrm>
            <a:off x="539552" y="548680"/>
            <a:ext cx="8352928" cy="1080120"/>
          </a:xfrm>
        </p:spPr>
        <p:txBody>
          <a:bodyPr/>
          <a:lstStyle/>
          <a:p>
            <a:pPr algn="l"/>
            <a:r>
              <a:rPr lang="nl-BE" sz="3100" dirty="0"/>
              <a:t>Stap 3E – (Energie)label </a:t>
            </a:r>
            <a:r>
              <a:rPr lang="nl-BE" sz="3200" dirty="0"/>
              <a:t>(VIII.2.1.2)</a:t>
            </a:r>
            <a:br>
              <a:rPr lang="nl-BE" sz="3200" dirty="0"/>
            </a:br>
            <a:endParaRPr lang="nl-BE" sz="3100" dirty="0"/>
          </a:p>
        </p:txBody>
      </p:sp>
    </p:spTree>
    <p:extLst>
      <p:ext uri="{BB962C8B-B14F-4D97-AF65-F5344CB8AC3E}">
        <p14:creationId xmlns:p14="http://schemas.microsoft.com/office/powerpoint/2010/main" val="85511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latin typeface="Calibri"/>
                <a:cs typeface="Calibri"/>
              </a:rPr>
              <a:t>Individuele of collectieve installatie?</a:t>
            </a:r>
          </a:p>
          <a:p>
            <a:pPr marL="575945" lvl="1" indent="-287655"/>
            <a:r>
              <a:rPr lang="nl-BE" b="1" dirty="0"/>
              <a:t>Individuele </a:t>
            </a:r>
            <a:r>
              <a:rPr lang="nl-BE" dirty="0"/>
              <a:t>installatie voor SWW bedient één (equivalente) eenheid </a:t>
            </a:r>
          </a:p>
          <a:p>
            <a:pPr marL="575945" lvl="1" indent="-287655"/>
            <a:r>
              <a:rPr lang="nl-BE" b="1" dirty="0"/>
              <a:t>Collectieve </a:t>
            </a:r>
            <a:r>
              <a:rPr lang="nl-BE" dirty="0"/>
              <a:t>installatie voor SWW bedient meerdere (equivalente) eenheden</a:t>
            </a:r>
          </a:p>
          <a:p>
            <a:pPr marL="575945" lvl="1" indent="-287655"/>
            <a:endParaRPr lang="en-US" sz="2000" dirty="0"/>
          </a:p>
          <a:p>
            <a:pPr marL="1151945" lvl="3" indent="-287655"/>
            <a:endParaRPr lang="en-US" sz="1800" dirty="0"/>
          </a:p>
          <a:p>
            <a:pPr marL="1151945" lvl="3" indent="-287655"/>
            <a:endParaRPr lang="en-US" sz="1800" dirty="0"/>
          </a:p>
          <a:p>
            <a:pPr marL="863945" lvl="2" indent="-287655"/>
            <a:endParaRPr lang="en-US" sz="1800" dirty="0"/>
          </a:p>
          <a:p>
            <a:pPr marL="288290" lvl="1" indent="0">
              <a:buNone/>
            </a:pPr>
            <a:endParaRPr lang="en-US" sz="2000" dirty="0"/>
          </a:p>
          <a:p>
            <a:pPr marL="288290" lvl="1"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288000" lvl="1"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en-US" dirty="0"/>
          </a:p>
          <a:p>
            <a:pPr marL="0" indent="0">
              <a:buNone/>
            </a:pP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a:t>Algemene principes SWW</a:t>
            </a:r>
          </a:p>
        </p:txBody>
      </p:sp>
    </p:spTree>
    <p:extLst>
      <p:ext uri="{BB962C8B-B14F-4D97-AF65-F5344CB8AC3E}">
        <p14:creationId xmlns:p14="http://schemas.microsoft.com/office/powerpoint/2010/main" val="129572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80</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dirty="0"/>
              <a:t>Gewone leidingen </a:t>
            </a:r>
          </a:p>
          <a:p>
            <a:pPr lvl="1"/>
            <a:r>
              <a:rPr lang="nl-BE" b="1" dirty="0"/>
              <a:t>Individuele</a:t>
            </a:r>
            <a:r>
              <a:rPr lang="nl-BE" dirty="0"/>
              <a:t> </a:t>
            </a:r>
            <a:r>
              <a:rPr lang="nl-BE" b="1" dirty="0"/>
              <a:t>installaties</a:t>
            </a:r>
          </a:p>
          <a:p>
            <a:pPr lvl="2"/>
            <a:r>
              <a:rPr lang="nl-BE" dirty="0"/>
              <a:t>gewone leiding, lengte &gt; 5 m</a:t>
            </a:r>
          </a:p>
          <a:p>
            <a:pPr lvl="2"/>
            <a:r>
              <a:rPr lang="nl-BE" dirty="0"/>
              <a:t>gewone leiding, lengte ≤ 5 m</a:t>
            </a:r>
          </a:p>
          <a:p>
            <a:pPr lvl="1"/>
            <a:r>
              <a:rPr lang="nl-BE" b="1" dirty="0"/>
              <a:t>Collectieve installaties</a:t>
            </a:r>
          </a:p>
          <a:p>
            <a:pPr lvl="2"/>
            <a:r>
              <a:rPr lang="nl-BE" dirty="0"/>
              <a:t>	geen lengte te bepalen</a:t>
            </a:r>
          </a:p>
          <a:p>
            <a:endParaRPr lang="nl-BE" dirty="0"/>
          </a:p>
          <a:p>
            <a:r>
              <a:rPr lang="nl-BE" dirty="0"/>
              <a:t>Hoe lengte gewone leidingen bij </a:t>
            </a:r>
            <a:r>
              <a:rPr lang="nl-BE" b="1" dirty="0"/>
              <a:t>individuele</a:t>
            </a:r>
            <a:r>
              <a:rPr lang="nl-BE" dirty="0"/>
              <a:t> installatie bepalen ? </a:t>
            </a:r>
          </a:p>
          <a:p>
            <a:pPr lvl="1"/>
            <a:r>
              <a:rPr lang="nl-BE" dirty="0"/>
              <a:t>Meten van opwekker tot </a:t>
            </a:r>
            <a:r>
              <a:rPr lang="nl-BE" b="1" dirty="0"/>
              <a:t>verste</a:t>
            </a:r>
            <a:r>
              <a:rPr lang="nl-BE" dirty="0"/>
              <a:t> tappunt</a:t>
            </a:r>
          </a:p>
          <a:p>
            <a:pPr lvl="2"/>
            <a:r>
              <a:rPr lang="nl-BE" dirty="0"/>
              <a:t>horizontaal in vogelvlucht</a:t>
            </a:r>
          </a:p>
          <a:p>
            <a:pPr lvl="2"/>
            <a:r>
              <a:rPr lang="nl-BE" dirty="0"/>
              <a:t>verticaal werkelijke afstand</a:t>
            </a:r>
          </a:p>
          <a:p>
            <a:pPr lvl="1"/>
            <a:r>
              <a:rPr lang="nl-BE" dirty="0"/>
              <a:t>Twijfel : &gt; 5m</a:t>
            </a:r>
          </a:p>
          <a:p>
            <a:pPr lvl="1"/>
            <a:r>
              <a:rPr lang="nl-BE" dirty="0"/>
              <a:t>Per installatie langste lengte invoeren</a:t>
            </a:r>
          </a:p>
          <a:p>
            <a:pPr lvl="1"/>
            <a:endParaRPr lang="nl-BE" dirty="0"/>
          </a:p>
          <a:p>
            <a:pPr lvl="1"/>
            <a:endParaRPr lang="nl-BE" dirty="0"/>
          </a:p>
          <a:p>
            <a:endParaRPr lang="nl-BE" dirty="0"/>
          </a:p>
        </p:txBody>
      </p:sp>
      <p:sp>
        <p:nvSpPr>
          <p:cNvPr id="11" name="Titel 1">
            <a:extLst>
              <a:ext uri="{FF2B5EF4-FFF2-40B4-BE49-F238E27FC236}">
                <a16:creationId xmlns:a16="http://schemas.microsoft.com/office/drawing/2014/main" id="{858F4CF4-017B-4FA1-80B5-A62F08015491}"/>
              </a:ext>
            </a:extLst>
          </p:cNvPr>
          <p:cNvSpPr>
            <a:spLocks noGrp="1"/>
          </p:cNvSpPr>
          <p:nvPr>
            <p:ph type="title"/>
          </p:nvPr>
        </p:nvSpPr>
        <p:spPr>
          <a:xfrm>
            <a:off x="539552" y="548680"/>
            <a:ext cx="8352928" cy="1080120"/>
          </a:xfrm>
        </p:spPr>
        <p:txBody>
          <a:bodyPr/>
          <a:lstStyle/>
          <a:p>
            <a:pPr algn="l"/>
            <a:r>
              <a:rPr lang="nl-BE" sz="3100" dirty="0"/>
              <a:t>Stap 3F - Distributie SWW</a:t>
            </a:r>
          </a:p>
        </p:txBody>
      </p:sp>
    </p:spTree>
    <p:extLst>
      <p:ext uri="{BB962C8B-B14F-4D97-AF65-F5344CB8AC3E}">
        <p14:creationId xmlns:p14="http://schemas.microsoft.com/office/powerpoint/2010/main" val="228308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C92746E-807C-4982-A85D-AB35819C024C}"/>
              </a:ext>
            </a:extLst>
          </p:cNvPr>
          <p:cNvPicPr>
            <a:picLocks noChangeAspect="1"/>
          </p:cNvPicPr>
          <p:nvPr/>
        </p:nvPicPr>
        <p:blipFill>
          <a:blip r:embed="rId3"/>
          <a:stretch>
            <a:fillRect/>
          </a:stretch>
        </p:blipFill>
        <p:spPr>
          <a:xfrm>
            <a:off x="951423" y="2369593"/>
            <a:ext cx="7653025" cy="4203775"/>
          </a:xfrm>
          <a:prstGeom prst="rect">
            <a:avLst/>
          </a:prstGeom>
        </p:spPr>
      </p:pic>
      <p:sp>
        <p:nvSpPr>
          <p:cNvPr id="5" name="Titel 4">
            <a:extLst>
              <a:ext uri="{FF2B5EF4-FFF2-40B4-BE49-F238E27FC236}">
                <a16:creationId xmlns:a16="http://schemas.microsoft.com/office/drawing/2014/main" id="{B4ADC98D-E0F3-4232-B01F-E57D2BF147B2}"/>
              </a:ext>
            </a:extLst>
          </p:cNvPr>
          <p:cNvSpPr>
            <a:spLocks noGrp="1"/>
          </p:cNvSpPr>
          <p:nvPr>
            <p:ph type="title"/>
          </p:nvPr>
        </p:nvSpPr>
        <p:spPr/>
        <p:txBody>
          <a:bodyPr/>
          <a:lstStyle/>
          <a:p>
            <a:pPr algn="l"/>
            <a:r>
              <a:rPr lang="nl-BE" sz="3100" dirty="0"/>
              <a:t>Bepaling leidinglengte</a:t>
            </a:r>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1">
              <a:buSzPct val="90000"/>
              <a:buBlip>
                <a:blip r:embed="rId4"/>
              </a:buBlip>
            </a:pPr>
            <a:r>
              <a:rPr lang="nl-BE" dirty="0"/>
              <a:t>Verticale afstand + vogelvlucht afstand</a:t>
            </a:r>
          </a:p>
          <a:p>
            <a:pPr marL="576000" lvl="2">
              <a:buBlip>
                <a:blip r:embed="rId4"/>
              </a:buBlip>
            </a:pPr>
            <a:r>
              <a:rPr lang="nl-BE" dirty="0"/>
              <a:t>Indien niet mogelijk te bepalen of bij twijfel –&gt; meer dan 5m !</a:t>
            </a:r>
          </a:p>
          <a:p>
            <a:pPr marL="864000" lvl="3" indent="0">
              <a:buNone/>
            </a:pPr>
            <a:endParaRPr lang="nl-BE" dirty="0"/>
          </a:p>
          <a:p>
            <a:pPr lvl="3"/>
            <a:endParaRPr lang="nl-BE" dirty="0"/>
          </a:p>
          <a:p>
            <a:pPr lvl="3"/>
            <a:endParaRPr lang="nl-BE" dirty="0"/>
          </a:p>
          <a:p>
            <a:pPr lvl="3"/>
            <a:endParaRPr lang="nl-BE" dirty="0"/>
          </a:p>
          <a:p>
            <a:pPr lvl="1"/>
            <a:r>
              <a:rPr lang="nl-BE" dirty="0"/>
              <a:t>	</a:t>
            </a:r>
          </a:p>
          <a:p>
            <a:pPr>
              <a:lnSpc>
                <a:spcPts val="3800"/>
              </a:lnSpc>
              <a:spcBef>
                <a:spcPct val="0"/>
              </a:spcBef>
              <a:buNone/>
            </a:pPr>
            <a:endParaRPr lang="nl-BE" sz="3100" b="1" dirty="0">
              <a:solidFill>
                <a:srgbClr val="105269"/>
              </a:solidFill>
              <a:ea typeface="+mj-ea"/>
              <a:cs typeface="+mj-cs"/>
            </a:endParaRPr>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81</a:t>
            </a:fld>
            <a:endParaRPr lang="nl-BE" sz="1100">
              <a:solidFill>
                <a:srgbClr val="105269"/>
              </a:solidFill>
            </a:endParaRPr>
          </a:p>
        </p:txBody>
      </p:sp>
      <p:sp>
        <p:nvSpPr>
          <p:cNvPr id="4" name="Rechthoek 3">
            <a:extLst>
              <a:ext uri="{FF2B5EF4-FFF2-40B4-BE49-F238E27FC236}">
                <a16:creationId xmlns:a16="http://schemas.microsoft.com/office/drawing/2014/main" id="{34AD7C84-9E75-4AEF-A487-12E11F959CB7}"/>
              </a:ext>
            </a:extLst>
          </p:cNvPr>
          <p:cNvSpPr/>
          <p:nvPr/>
        </p:nvSpPr>
        <p:spPr>
          <a:xfrm>
            <a:off x="7380312" y="5033889"/>
            <a:ext cx="648072" cy="5040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8" name="Rechte verbindingslijn 7">
            <a:extLst>
              <a:ext uri="{FF2B5EF4-FFF2-40B4-BE49-F238E27FC236}">
                <a16:creationId xmlns:a16="http://schemas.microsoft.com/office/drawing/2014/main" id="{768FA9DD-10B8-445E-B316-8D29A13A9574}"/>
              </a:ext>
            </a:extLst>
          </p:cNvPr>
          <p:cNvCxnSpPr/>
          <p:nvPr/>
        </p:nvCxnSpPr>
        <p:spPr>
          <a:xfrm>
            <a:off x="2833720" y="4241801"/>
            <a:ext cx="4824536" cy="1296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a:extLst>
              <a:ext uri="{FF2B5EF4-FFF2-40B4-BE49-F238E27FC236}">
                <a16:creationId xmlns:a16="http://schemas.microsoft.com/office/drawing/2014/main" id="{CBDDDAF3-5825-4AD9-B742-390D92A2FE38}"/>
              </a:ext>
            </a:extLst>
          </p:cNvPr>
          <p:cNvCxnSpPr>
            <a:cxnSpLocks/>
          </p:cNvCxnSpPr>
          <p:nvPr/>
        </p:nvCxnSpPr>
        <p:spPr>
          <a:xfrm>
            <a:off x="2977736" y="3650069"/>
            <a:ext cx="4824536" cy="131873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641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F0BAEEF-DF31-4FC9-BCCD-A998BA854580}"/>
              </a:ext>
            </a:extLst>
          </p:cNvPr>
          <p:cNvSpPr/>
          <p:nvPr/>
        </p:nvSpPr>
        <p:spPr>
          <a:xfrm>
            <a:off x="467544" y="5805264"/>
            <a:ext cx="1728192" cy="91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82</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b="1" dirty="0"/>
              <a:t>Circulatieleidingen </a:t>
            </a:r>
          </a:p>
          <a:p>
            <a:pPr lvl="1"/>
            <a:r>
              <a:rPr lang="nl-BE" b="1" dirty="0"/>
              <a:t>Geen</a:t>
            </a:r>
            <a:r>
              <a:rPr lang="nl-BE" dirty="0"/>
              <a:t> lengte in te geven</a:t>
            </a:r>
          </a:p>
          <a:p>
            <a:pPr lvl="1"/>
            <a:r>
              <a:rPr lang="nl-BE" dirty="0"/>
              <a:t>Wel </a:t>
            </a:r>
            <a:r>
              <a:rPr lang="nl-BE" b="1" dirty="0"/>
              <a:t>aanwezigheid isolatie </a:t>
            </a:r>
            <a:r>
              <a:rPr lang="nl-BE" dirty="0"/>
              <a:t>invoeren</a:t>
            </a:r>
          </a:p>
          <a:p>
            <a:pPr lvl="2"/>
            <a:r>
              <a:rPr lang="nl-BE" dirty="0"/>
              <a:t>indien merendeel leidingen geïsoleerd </a:t>
            </a:r>
            <a:r>
              <a:rPr lang="nl-BE" dirty="0">
                <a:sym typeface="Wingdings" panose="05000000000000000000" pitchFamily="2" charset="2"/>
              </a:rPr>
              <a:t></a:t>
            </a:r>
            <a:r>
              <a:rPr lang="nl-BE" dirty="0"/>
              <a:t> ‘geïsoleerd’</a:t>
            </a:r>
          </a:p>
          <a:p>
            <a:pPr lvl="2"/>
            <a:r>
              <a:rPr lang="nl-BE" dirty="0"/>
              <a:t>indien isolatie afwezig of minder dan de helft geïsoleerd </a:t>
            </a:r>
            <a:r>
              <a:rPr lang="nl-BE" dirty="0">
                <a:sym typeface="Wingdings" panose="05000000000000000000" pitchFamily="2" charset="2"/>
              </a:rPr>
              <a:t></a:t>
            </a:r>
            <a:r>
              <a:rPr lang="nl-BE" dirty="0"/>
              <a:t> ‘niet geïsoleerd’</a:t>
            </a:r>
          </a:p>
          <a:p>
            <a:pPr lvl="2"/>
            <a:r>
              <a:rPr lang="nl-BE" dirty="0"/>
              <a:t>indien geen vaststelling mogelijk </a:t>
            </a:r>
            <a:r>
              <a:rPr lang="nl-BE" dirty="0">
                <a:sym typeface="Wingdings" panose="05000000000000000000" pitchFamily="2" charset="2"/>
              </a:rPr>
              <a:t> ‘onbekend’</a:t>
            </a:r>
            <a:endParaRPr lang="nl-BE" dirty="0"/>
          </a:p>
          <a:p>
            <a:pPr lvl="1"/>
            <a:endParaRPr lang="nl-BE" dirty="0"/>
          </a:p>
          <a:p>
            <a:pPr lvl="1"/>
            <a:endParaRPr lang="nl-BE" dirty="0"/>
          </a:p>
          <a:p>
            <a:endParaRPr lang="nl-BE" dirty="0"/>
          </a:p>
        </p:txBody>
      </p:sp>
      <p:pic>
        <p:nvPicPr>
          <p:cNvPr id="2" name="Afbeelding 1">
            <a:extLst>
              <a:ext uri="{FF2B5EF4-FFF2-40B4-BE49-F238E27FC236}">
                <a16:creationId xmlns:a16="http://schemas.microsoft.com/office/drawing/2014/main" id="{B42D7EB2-0630-4B5A-9B8D-5276FB86061D}"/>
              </a:ext>
            </a:extLst>
          </p:cNvPr>
          <p:cNvPicPr>
            <a:picLocks noChangeAspect="1"/>
          </p:cNvPicPr>
          <p:nvPr/>
        </p:nvPicPr>
        <p:blipFill rotWithShape="1">
          <a:blip r:embed="rId2"/>
          <a:srcRect l="11413" t="24315" r="11413" b="33200"/>
          <a:stretch/>
        </p:blipFill>
        <p:spPr>
          <a:xfrm>
            <a:off x="508754" y="3977991"/>
            <a:ext cx="8081125" cy="2502417"/>
          </a:xfrm>
          <a:prstGeom prst="rect">
            <a:avLst/>
          </a:prstGeom>
        </p:spPr>
      </p:pic>
      <p:pic>
        <p:nvPicPr>
          <p:cNvPr id="8" name="Afbeelding 7" descr="Afbeelding met man, zitten, groot, vrouw&#10;&#10;Automatisch gegenereerde beschrijving">
            <a:extLst>
              <a:ext uri="{FF2B5EF4-FFF2-40B4-BE49-F238E27FC236}">
                <a16:creationId xmlns:a16="http://schemas.microsoft.com/office/drawing/2014/main" id="{E5E8827E-229F-44CD-9F2E-27C7C4E49EF4}"/>
              </a:ext>
            </a:extLst>
          </p:cNvPr>
          <p:cNvPicPr>
            <a:picLocks noChangeAspect="1"/>
          </p:cNvPicPr>
          <p:nvPr/>
        </p:nvPicPr>
        <p:blipFill>
          <a:blip r:embed="rId3"/>
          <a:stretch>
            <a:fillRect/>
          </a:stretch>
        </p:blipFill>
        <p:spPr>
          <a:xfrm>
            <a:off x="6368430" y="203203"/>
            <a:ext cx="2524050" cy="1893038"/>
          </a:xfrm>
          <a:prstGeom prst="rect">
            <a:avLst/>
          </a:prstGeom>
        </p:spPr>
      </p:pic>
      <p:sp>
        <p:nvSpPr>
          <p:cNvPr id="12" name="Titel 1">
            <a:extLst>
              <a:ext uri="{FF2B5EF4-FFF2-40B4-BE49-F238E27FC236}">
                <a16:creationId xmlns:a16="http://schemas.microsoft.com/office/drawing/2014/main" id="{EBE07E04-E395-4419-9E34-CA53B58606A2}"/>
              </a:ext>
            </a:extLst>
          </p:cNvPr>
          <p:cNvSpPr>
            <a:spLocks noGrp="1"/>
          </p:cNvSpPr>
          <p:nvPr>
            <p:ph type="title"/>
          </p:nvPr>
        </p:nvSpPr>
        <p:spPr>
          <a:xfrm>
            <a:off x="539552" y="548680"/>
            <a:ext cx="8352928" cy="1080120"/>
          </a:xfrm>
        </p:spPr>
        <p:txBody>
          <a:bodyPr/>
          <a:lstStyle/>
          <a:p>
            <a:pPr algn="l"/>
            <a:r>
              <a:rPr lang="nl-BE" sz="3100" dirty="0"/>
              <a:t>Stap 3F - Distributie SWW</a:t>
            </a:r>
          </a:p>
        </p:txBody>
      </p:sp>
    </p:spTree>
    <p:extLst>
      <p:ext uri="{BB962C8B-B14F-4D97-AF65-F5344CB8AC3E}">
        <p14:creationId xmlns:p14="http://schemas.microsoft.com/office/powerpoint/2010/main" val="24301192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F0BAEEF-DF31-4FC9-BCCD-A998BA854580}"/>
              </a:ext>
            </a:extLst>
          </p:cNvPr>
          <p:cNvSpPr/>
          <p:nvPr/>
        </p:nvSpPr>
        <p:spPr>
          <a:xfrm>
            <a:off x="467544" y="5805264"/>
            <a:ext cx="1944216" cy="91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83</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b="1" dirty="0"/>
              <a:t>Circulatieleidingen </a:t>
            </a:r>
            <a:r>
              <a:rPr lang="nl-BE" dirty="0"/>
              <a:t>bij </a:t>
            </a:r>
            <a:r>
              <a:rPr lang="nl-BE" b="1" dirty="0"/>
              <a:t>collectieve installatie</a:t>
            </a:r>
          </a:p>
          <a:p>
            <a:pPr lvl="1"/>
            <a:r>
              <a:rPr lang="nl-BE" b="1" dirty="0"/>
              <a:t>Aantal (equivalente) eenheden </a:t>
            </a:r>
            <a:r>
              <a:rPr lang="nl-BE" dirty="0"/>
              <a:t>op circulatieleiding</a:t>
            </a:r>
          </a:p>
          <a:p>
            <a:pPr lvl="2"/>
            <a:r>
              <a:rPr lang="nl-BE" dirty="0"/>
              <a:t>indien aantal onbekend: aantal eenheden in gebouw delen door aantal installaties voor SWW in gebouw</a:t>
            </a:r>
          </a:p>
          <a:p>
            <a:pPr lvl="2"/>
            <a:endParaRPr lang="nl-BE" dirty="0"/>
          </a:p>
          <a:p>
            <a:pPr lvl="2"/>
            <a:endParaRPr lang="nl-BE" dirty="0"/>
          </a:p>
          <a:p>
            <a:pPr lvl="1"/>
            <a:endParaRPr lang="nl-BE" dirty="0"/>
          </a:p>
          <a:p>
            <a:pPr lvl="1"/>
            <a:endParaRPr lang="nl-BE" dirty="0"/>
          </a:p>
          <a:p>
            <a:endParaRPr lang="nl-BE" dirty="0"/>
          </a:p>
        </p:txBody>
      </p:sp>
      <p:pic>
        <p:nvPicPr>
          <p:cNvPr id="2" name="Afbeelding 1">
            <a:extLst>
              <a:ext uri="{FF2B5EF4-FFF2-40B4-BE49-F238E27FC236}">
                <a16:creationId xmlns:a16="http://schemas.microsoft.com/office/drawing/2014/main" id="{B42D7EB2-0630-4B5A-9B8D-5276FB86061D}"/>
              </a:ext>
            </a:extLst>
          </p:cNvPr>
          <p:cNvPicPr>
            <a:picLocks noChangeAspect="1"/>
          </p:cNvPicPr>
          <p:nvPr/>
        </p:nvPicPr>
        <p:blipFill rotWithShape="1">
          <a:blip r:embed="rId3"/>
          <a:srcRect l="11413" t="24315" r="11413" b="33200"/>
          <a:stretch/>
        </p:blipFill>
        <p:spPr>
          <a:xfrm>
            <a:off x="251520" y="3028704"/>
            <a:ext cx="8644381" cy="2676836"/>
          </a:xfrm>
          <a:prstGeom prst="rect">
            <a:avLst/>
          </a:prstGeom>
        </p:spPr>
      </p:pic>
      <p:sp>
        <p:nvSpPr>
          <p:cNvPr id="9" name="Titel 1">
            <a:extLst>
              <a:ext uri="{FF2B5EF4-FFF2-40B4-BE49-F238E27FC236}">
                <a16:creationId xmlns:a16="http://schemas.microsoft.com/office/drawing/2014/main" id="{D84E0FD9-BE72-48BE-951D-AF62DB472910}"/>
              </a:ext>
            </a:extLst>
          </p:cNvPr>
          <p:cNvSpPr>
            <a:spLocks noGrp="1"/>
          </p:cNvSpPr>
          <p:nvPr>
            <p:ph type="title"/>
          </p:nvPr>
        </p:nvSpPr>
        <p:spPr>
          <a:xfrm>
            <a:off x="539552" y="548680"/>
            <a:ext cx="8352928" cy="1080120"/>
          </a:xfrm>
        </p:spPr>
        <p:txBody>
          <a:bodyPr/>
          <a:lstStyle/>
          <a:p>
            <a:pPr algn="l"/>
            <a:r>
              <a:rPr lang="nl-BE" sz="3100" dirty="0"/>
              <a:t>Stap 3F - Distributie SWW</a:t>
            </a:r>
          </a:p>
        </p:txBody>
      </p:sp>
    </p:spTree>
    <p:extLst>
      <p:ext uri="{BB962C8B-B14F-4D97-AF65-F5344CB8AC3E}">
        <p14:creationId xmlns:p14="http://schemas.microsoft.com/office/powerpoint/2010/main" val="1672484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F0BAEEF-DF31-4FC9-BCCD-A998BA854580}"/>
              </a:ext>
            </a:extLst>
          </p:cNvPr>
          <p:cNvSpPr/>
          <p:nvPr/>
        </p:nvSpPr>
        <p:spPr>
          <a:xfrm>
            <a:off x="467544" y="5805264"/>
            <a:ext cx="2232248" cy="91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84</a:t>
            </a:fld>
            <a:endParaRPr lang="nl-BE" sz="1100">
              <a:solidFill>
                <a:srgbClr val="105269"/>
              </a:solidFill>
            </a:endParaRPr>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r>
              <a:rPr lang="nl-BE" b="1" dirty="0" err="1"/>
              <a:t>Combilusleidingen</a:t>
            </a:r>
            <a:r>
              <a:rPr lang="nl-BE" b="1" dirty="0">
                <a:solidFill>
                  <a:srgbClr val="FF0000"/>
                </a:solidFill>
              </a:rPr>
              <a:t> </a:t>
            </a:r>
            <a:r>
              <a:rPr lang="nl-BE" dirty="0"/>
              <a:t>(invoer analoog aan circulatieleidingen) </a:t>
            </a:r>
          </a:p>
          <a:p>
            <a:pPr lvl="1"/>
            <a:r>
              <a:rPr lang="nl-BE" b="1" dirty="0"/>
              <a:t>Geen</a:t>
            </a:r>
            <a:r>
              <a:rPr lang="nl-BE" dirty="0"/>
              <a:t> lengte in te geven</a:t>
            </a:r>
          </a:p>
          <a:p>
            <a:pPr lvl="1"/>
            <a:r>
              <a:rPr lang="nl-BE" dirty="0"/>
              <a:t>Wel </a:t>
            </a:r>
            <a:r>
              <a:rPr lang="nl-BE" b="1" dirty="0"/>
              <a:t>aanwezigheid isolatie </a:t>
            </a:r>
            <a:r>
              <a:rPr lang="nl-BE" dirty="0"/>
              <a:t>invoeren</a:t>
            </a:r>
          </a:p>
          <a:p>
            <a:pPr lvl="2"/>
            <a:r>
              <a:rPr lang="nl-BE" dirty="0"/>
              <a:t>indien merendeel leidingen geïsoleerd </a:t>
            </a:r>
            <a:r>
              <a:rPr lang="nl-BE" dirty="0">
                <a:sym typeface="Wingdings" panose="05000000000000000000" pitchFamily="2" charset="2"/>
              </a:rPr>
              <a:t></a:t>
            </a:r>
            <a:r>
              <a:rPr lang="nl-BE" dirty="0"/>
              <a:t> ‘geïsoleerd’</a:t>
            </a:r>
          </a:p>
          <a:p>
            <a:pPr lvl="2"/>
            <a:r>
              <a:rPr lang="nl-BE" dirty="0"/>
              <a:t>indien isolatie afwezig of minder dan de helft geïsoleerd </a:t>
            </a:r>
            <a:r>
              <a:rPr lang="nl-BE" dirty="0">
                <a:sym typeface="Wingdings" panose="05000000000000000000" pitchFamily="2" charset="2"/>
              </a:rPr>
              <a:t></a:t>
            </a:r>
            <a:r>
              <a:rPr lang="nl-BE" dirty="0"/>
              <a:t> ‘niet geïsoleerd’</a:t>
            </a:r>
          </a:p>
          <a:p>
            <a:pPr lvl="2"/>
            <a:r>
              <a:rPr lang="nl-BE" dirty="0"/>
              <a:t>indien geen vaststelling mogelijk </a:t>
            </a:r>
            <a:r>
              <a:rPr lang="nl-BE" dirty="0">
                <a:sym typeface="Wingdings" panose="05000000000000000000" pitchFamily="2" charset="2"/>
              </a:rPr>
              <a:t> ‘onbekend’</a:t>
            </a:r>
            <a:endParaRPr lang="nl-BE" dirty="0"/>
          </a:p>
          <a:p>
            <a:pPr lvl="1"/>
            <a:r>
              <a:rPr lang="nl-BE" dirty="0"/>
              <a:t>Enkel bij </a:t>
            </a:r>
            <a:r>
              <a:rPr lang="nl-BE" b="1" dirty="0"/>
              <a:t>collectieve</a:t>
            </a:r>
            <a:r>
              <a:rPr lang="nl-BE" dirty="0"/>
              <a:t> </a:t>
            </a:r>
            <a:r>
              <a:rPr lang="nl-BE" b="1" dirty="0"/>
              <a:t>installaties</a:t>
            </a:r>
          </a:p>
          <a:p>
            <a:pPr lvl="2"/>
            <a:r>
              <a:rPr lang="nl-BE" dirty="0"/>
              <a:t>aantal equivalente (woon)eenheden op circulatieleiding</a:t>
            </a:r>
          </a:p>
          <a:p>
            <a:pPr lvl="3"/>
            <a:r>
              <a:rPr lang="nl-BE" dirty="0"/>
              <a:t>indien aantal onbekend, aantal eenheden in gebouw delen door aantal systemen voor SWW in gebouw</a:t>
            </a:r>
          </a:p>
          <a:p>
            <a:pPr lvl="2"/>
            <a:endParaRPr lang="nl-BE" dirty="0"/>
          </a:p>
          <a:p>
            <a:pPr lvl="2"/>
            <a:endParaRPr lang="nl-BE" dirty="0"/>
          </a:p>
          <a:p>
            <a:pPr lvl="1"/>
            <a:endParaRPr lang="nl-BE" dirty="0"/>
          </a:p>
          <a:p>
            <a:pPr lvl="1"/>
            <a:endParaRPr lang="nl-BE" dirty="0"/>
          </a:p>
          <a:p>
            <a:endParaRPr lang="nl-BE" dirty="0"/>
          </a:p>
        </p:txBody>
      </p:sp>
      <p:sp>
        <p:nvSpPr>
          <p:cNvPr id="8" name="Titel 1">
            <a:extLst>
              <a:ext uri="{FF2B5EF4-FFF2-40B4-BE49-F238E27FC236}">
                <a16:creationId xmlns:a16="http://schemas.microsoft.com/office/drawing/2014/main" id="{E8673161-3253-49C3-9278-D67134255A47}"/>
              </a:ext>
            </a:extLst>
          </p:cNvPr>
          <p:cNvSpPr>
            <a:spLocks noGrp="1"/>
          </p:cNvSpPr>
          <p:nvPr>
            <p:ph type="title"/>
          </p:nvPr>
        </p:nvSpPr>
        <p:spPr>
          <a:xfrm>
            <a:off x="539552" y="548680"/>
            <a:ext cx="8352928" cy="1080120"/>
          </a:xfrm>
        </p:spPr>
        <p:txBody>
          <a:bodyPr/>
          <a:lstStyle/>
          <a:p>
            <a:pPr algn="l"/>
            <a:r>
              <a:rPr lang="nl-BE" sz="3100" dirty="0"/>
              <a:t>Stap 3F - Distributie SWW</a:t>
            </a:r>
          </a:p>
        </p:txBody>
      </p:sp>
    </p:spTree>
    <p:extLst>
      <p:ext uri="{BB962C8B-B14F-4D97-AF65-F5344CB8AC3E}">
        <p14:creationId xmlns:p14="http://schemas.microsoft.com/office/powerpoint/2010/main" val="27077854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AF0BAEEF-DF31-4FC9-BCCD-A998BA854580}"/>
              </a:ext>
            </a:extLst>
          </p:cNvPr>
          <p:cNvSpPr/>
          <p:nvPr/>
        </p:nvSpPr>
        <p:spPr>
          <a:xfrm>
            <a:off x="467544" y="5805264"/>
            <a:ext cx="2232248" cy="91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85</a:t>
            </a:fld>
            <a:endParaRPr lang="nl-BE" sz="1100">
              <a:solidFill>
                <a:srgbClr val="105269"/>
              </a:solidFill>
            </a:endParaRPr>
          </a:p>
        </p:txBody>
      </p:sp>
      <p:sp>
        <p:nvSpPr>
          <p:cNvPr id="11" name="Titel 1">
            <a:extLst>
              <a:ext uri="{FF2B5EF4-FFF2-40B4-BE49-F238E27FC236}">
                <a16:creationId xmlns:a16="http://schemas.microsoft.com/office/drawing/2014/main" id="{858F4CF4-017B-4FA1-80B5-A62F08015491}"/>
              </a:ext>
            </a:extLst>
          </p:cNvPr>
          <p:cNvSpPr>
            <a:spLocks noGrp="1"/>
          </p:cNvSpPr>
          <p:nvPr>
            <p:ph type="title"/>
          </p:nvPr>
        </p:nvSpPr>
        <p:spPr/>
        <p:txBody>
          <a:bodyPr/>
          <a:lstStyle/>
          <a:p>
            <a:pPr algn="l"/>
            <a:r>
              <a:rPr lang="nl-BE" sz="2800" err="1"/>
              <a:t>Combilusleiding</a:t>
            </a:r>
            <a:endParaRPr lang="nl-BE" sz="2800"/>
          </a:p>
        </p:txBody>
      </p:sp>
      <p:sp>
        <p:nvSpPr>
          <p:cNvPr id="6" name="Tijdelijke aanduiding voor inhoud 5">
            <a:extLst>
              <a:ext uri="{FF2B5EF4-FFF2-40B4-BE49-F238E27FC236}">
                <a16:creationId xmlns:a16="http://schemas.microsoft.com/office/drawing/2014/main" id="{6BB28594-0072-407B-911C-6ABC1D69A007}"/>
              </a:ext>
            </a:extLst>
          </p:cNvPr>
          <p:cNvSpPr>
            <a:spLocks noGrp="1"/>
          </p:cNvSpPr>
          <p:nvPr>
            <p:ph sz="half" idx="2"/>
          </p:nvPr>
        </p:nvSpPr>
        <p:spPr/>
        <p:txBody>
          <a:bodyPr/>
          <a:lstStyle/>
          <a:p>
            <a:pPr lvl="2"/>
            <a:endParaRPr lang="nl-BE"/>
          </a:p>
          <a:p>
            <a:pPr lvl="2"/>
            <a:endParaRPr lang="nl-BE"/>
          </a:p>
          <a:p>
            <a:pPr lvl="1"/>
            <a:endParaRPr lang="nl-BE"/>
          </a:p>
          <a:p>
            <a:pPr lvl="1"/>
            <a:endParaRPr lang="nl-BE"/>
          </a:p>
          <a:p>
            <a:endParaRPr lang="nl-BE"/>
          </a:p>
        </p:txBody>
      </p:sp>
      <p:pic>
        <p:nvPicPr>
          <p:cNvPr id="8" name="Afbeelding 7" descr="Afbeelding met binnen, gebouw, vloer, openbaar&#10;&#10;Automatisch gegenereerde beschrijving">
            <a:extLst>
              <a:ext uri="{FF2B5EF4-FFF2-40B4-BE49-F238E27FC236}">
                <a16:creationId xmlns:a16="http://schemas.microsoft.com/office/drawing/2014/main" id="{35E0E730-E253-4A41-B3B8-DADA878209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61" b="41709"/>
          <a:stretch/>
        </p:blipFill>
        <p:spPr>
          <a:xfrm>
            <a:off x="801794" y="1147416"/>
            <a:ext cx="4680520" cy="5261469"/>
          </a:xfrm>
          <a:prstGeom prst="rect">
            <a:avLst/>
          </a:prstGeom>
        </p:spPr>
      </p:pic>
      <p:sp>
        <p:nvSpPr>
          <p:cNvPr id="4" name="Tekstvak 3">
            <a:extLst>
              <a:ext uri="{FF2B5EF4-FFF2-40B4-BE49-F238E27FC236}">
                <a16:creationId xmlns:a16="http://schemas.microsoft.com/office/drawing/2014/main" id="{8AB06BC2-4FB7-4E78-8631-9A89199DE904}"/>
              </a:ext>
            </a:extLst>
          </p:cNvPr>
          <p:cNvSpPr txBox="1"/>
          <p:nvPr/>
        </p:nvSpPr>
        <p:spPr>
          <a:xfrm>
            <a:off x="5744556" y="3131819"/>
            <a:ext cx="2931900" cy="430887"/>
          </a:xfrm>
          <a:prstGeom prst="rect">
            <a:avLst/>
          </a:prstGeom>
          <a:noFill/>
        </p:spPr>
        <p:txBody>
          <a:bodyPr wrap="square" rtlCol="0">
            <a:spAutoFit/>
          </a:bodyPr>
          <a:lstStyle/>
          <a:p>
            <a:r>
              <a:rPr lang="nl-BE" sz="2200"/>
              <a:t>Geïsoleerde </a:t>
            </a:r>
            <a:r>
              <a:rPr lang="nl-BE" sz="2200" err="1"/>
              <a:t>combilus</a:t>
            </a:r>
            <a:endParaRPr lang="nl-BE" sz="2200"/>
          </a:p>
        </p:txBody>
      </p:sp>
      <p:cxnSp>
        <p:nvCxnSpPr>
          <p:cNvPr id="9" name="Rechte verbindingslijn met pijl 8">
            <a:extLst>
              <a:ext uri="{FF2B5EF4-FFF2-40B4-BE49-F238E27FC236}">
                <a16:creationId xmlns:a16="http://schemas.microsoft.com/office/drawing/2014/main" id="{052B3A85-0EFF-4620-81CC-51D4FFC10494}"/>
              </a:ext>
            </a:extLst>
          </p:cNvPr>
          <p:cNvCxnSpPr>
            <a:cxnSpLocks/>
            <a:stCxn id="4" idx="1"/>
          </p:cNvCxnSpPr>
          <p:nvPr/>
        </p:nvCxnSpPr>
        <p:spPr>
          <a:xfrm flipH="1" flipV="1">
            <a:off x="2123728" y="2227537"/>
            <a:ext cx="3620828" cy="1119726"/>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268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86</a:t>
            </a:fld>
            <a:endParaRPr lang="nl-BE" sz="1100">
              <a:solidFill>
                <a:srgbClr val="105269"/>
              </a:solidFill>
            </a:endParaRPr>
          </a:p>
        </p:txBody>
      </p:sp>
      <p:pic>
        <p:nvPicPr>
          <p:cNvPr id="3" name="Afbeelding 2">
            <a:extLst>
              <a:ext uri="{FF2B5EF4-FFF2-40B4-BE49-F238E27FC236}">
                <a16:creationId xmlns:a16="http://schemas.microsoft.com/office/drawing/2014/main" id="{6F446580-465B-4248-A04A-9FCB3A695824}"/>
              </a:ext>
            </a:extLst>
          </p:cNvPr>
          <p:cNvPicPr>
            <a:picLocks noChangeAspect="1"/>
          </p:cNvPicPr>
          <p:nvPr/>
        </p:nvPicPr>
        <p:blipFill>
          <a:blip r:embed="rId2"/>
          <a:stretch>
            <a:fillRect/>
          </a:stretch>
        </p:blipFill>
        <p:spPr>
          <a:xfrm>
            <a:off x="971600" y="3429000"/>
            <a:ext cx="3750623" cy="3148459"/>
          </a:xfrm>
          <a:prstGeom prst="rect">
            <a:avLst/>
          </a:prstGeom>
        </p:spPr>
      </p:pic>
      <p:sp>
        <p:nvSpPr>
          <p:cNvPr id="7" name="Tijdelijke aanduiding voor inhoud 5">
            <a:extLst>
              <a:ext uri="{FF2B5EF4-FFF2-40B4-BE49-F238E27FC236}">
                <a16:creationId xmlns:a16="http://schemas.microsoft.com/office/drawing/2014/main" id="{880858EC-EA0A-48FD-9E59-EC73AE39C91F}"/>
              </a:ext>
            </a:extLst>
          </p:cNvPr>
          <p:cNvSpPr txBox="1">
            <a:spLocks/>
          </p:cNvSpPr>
          <p:nvPr/>
        </p:nvSpPr>
        <p:spPr>
          <a:xfrm>
            <a:off x="560453" y="161776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Elektrisch verwarmingslint</a:t>
            </a:r>
          </a:p>
          <a:p>
            <a:pPr lvl="1"/>
            <a:r>
              <a:rPr lang="nl-BE" dirty="0"/>
              <a:t>Elektrische kabel </a:t>
            </a:r>
          </a:p>
          <a:p>
            <a:pPr lvl="2"/>
            <a:r>
              <a:rPr lang="nl-BE" dirty="0"/>
              <a:t>voor bescherming tegen bevriezing</a:t>
            </a:r>
          </a:p>
          <a:p>
            <a:pPr lvl="2"/>
            <a:r>
              <a:rPr lang="nl-BE" dirty="0"/>
              <a:t>om distributieverliezen te minimaliseren</a:t>
            </a:r>
          </a:p>
          <a:p>
            <a:pPr lvl="1"/>
            <a:r>
              <a:rPr lang="nl-BE" b="1" dirty="0"/>
              <a:t>niet</a:t>
            </a:r>
            <a:r>
              <a:rPr lang="nl-BE" dirty="0"/>
              <a:t> in software invoeren!</a:t>
            </a:r>
          </a:p>
          <a:p>
            <a:pPr lvl="1"/>
            <a:endParaRPr lang="nl-BE" dirty="0"/>
          </a:p>
          <a:p>
            <a:pPr lvl="2"/>
            <a:endParaRPr lang="nl-BE" dirty="0"/>
          </a:p>
          <a:p>
            <a:pPr lvl="5"/>
            <a:endParaRPr lang="nl-BE" dirty="0"/>
          </a:p>
          <a:p>
            <a:pPr lvl="1"/>
            <a:endParaRPr lang="nl-BE" dirty="0"/>
          </a:p>
          <a:p>
            <a:pPr lvl="1"/>
            <a:endParaRPr lang="nl-BE" dirty="0"/>
          </a:p>
          <a:p>
            <a:endParaRPr lang="nl-BE" dirty="0"/>
          </a:p>
        </p:txBody>
      </p:sp>
      <p:pic>
        <p:nvPicPr>
          <p:cNvPr id="8" name="Graphic 7" descr="Opmerking belangrijk">
            <a:extLst>
              <a:ext uri="{FF2B5EF4-FFF2-40B4-BE49-F238E27FC236}">
                <a16:creationId xmlns:a16="http://schemas.microsoft.com/office/drawing/2014/main" id="{9FBD2CE4-2BD0-412C-B73B-FAEBD7E80A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2240" y="368660"/>
            <a:ext cx="1656184" cy="1656184"/>
          </a:xfrm>
          <a:prstGeom prst="rect">
            <a:avLst/>
          </a:prstGeom>
        </p:spPr>
      </p:pic>
      <p:sp>
        <p:nvSpPr>
          <p:cNvPr id="9" name="Titel 1">
            <a:extLst>
              <a:ext uri="{FF2B5EF4-FFF2-40B4-BE49-F238E27FC236}">
                <a16:creationId xmlns:a16="http://schemas.microsoft.com/office/drawing/2014/main" id="{2D0ACE26-9260-4A9A-A5AA-424DDA4755B4}"/>
              </a:ext>
            </a:extLst>
          </p:cNvPr>
          <p:cNvSpPr>
            <a:spLocks noGrp="1"/>
          </p:cNvSpPr>
          <p:nvPr>
            <p:ph type="title"/>
          </p:nvPr>
        </p:nvSpPr>
        <p:spPr>
          <a:xfrm>
            <a:off x="539552" y="548680"/>
            <a:ext cx="8352928" cy="1080120"/>
          </a:xfrm>
        </p:spPr>
        <p:txBody>
          <a:bodyPr/>
          <a:lstStyle/>
          <a:p>
            <a:pPr algn="l"/>
            <a:r>
              <a:rPr lang="nl-BE" sz="3100" dirty="0"/>
              <a:t>Stap 3F - Distributie SWW</a:t>
            </a:r>
          </a:p>
        </p:txBody>
      </p:sp>
    </p:spTree>
    <p:extLst>
      <p:ext uri="{BB962C8B-B14F-4D97-AF65-F5344CB8AC3E}">
        <p14:creationId xmlns:p14="http://schemas.microsoft.com/office/powerpoint/2010/main" val="37845969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latin typeface="Calibri"/>
                <a:cs typeface="Calibri"/>
              </a:rPr>
              <a:t>Herinner uit </a:t>
            </a:r>
            <a:r>
              <a:rPr lang="nl-BE" dirty="0">
                <a:solidFill>
                  <a:srgbClr val="FF0000"/>
                </a:solidFill>
                <a:latin typeface="Calibri"/>
                <a:cs typeface="Calibri"/>
              </a:rPr>
              <a:t>d</a:t>
            </a:r>
            <a:r>
              <a:rPr lang="nl-BE" dirty="0">
                <a:solidFill>
                  <a:srgbClr val="FF0000"/>
                </a:solidFill>
              </a:rPr>
              <a:t>eel VI Ruimteverwarming</a:t>
            </a:r>
          </a:p>
          <a:p>
            <a:pPr marL="575655" lvl="1" indent="-287655"/>
            <a:r>
              <a:rPr lang="nl-BE" b="1" dirty="0"/>
              <a:t>Eenheid </a:t>
            </a:r>
          </a:p>
          <a:p>
            <a:pPr marL="863655" lvl="2" indent="-287655"/>
            <a:r>
              <a:rPr lang="nl-BE" dirty="0"/>
              <a:t>1 wooneenheid = 1 E</a:t>
            </a:r>
          </a:p>
          <a:p>
            <a:pPr marL="863655" lvl="2" indent="-287655"/>
            <a:r>
              <a:rPr lang="nl-BE" dirty="0"/>
              <a:t>1 kleine niet-residentiële eenheid = 1 E</a:t>
            </a:r>
          </a:p>
          <a:p>
            <a:pPr marL="575655" lvl="1" indent="-287655"/>
            <a:r>
              <a:rPr lang="nl-BE" b="1" dirty="0"/>
              <a:t>E</a:t>
            </a:r>
            <a:r>
              <a:rPr lang="nl-BE" sz="2200" b="1" dirty="0"/>
              <a:t>quivalente eenheid</a:t>
            </a:r>
          </a:p>
          <a:p>
            <a:pPr marL="863655" lvl="2" indent="-287655"/>
            <a:r>
              <a:rPr lang="nl-BE" dirty="0"/>
              <a:t>3 studentenkamers = 1 EQ E</a:t>
            </a:r>
          </a:p>
          <a:p>
            <a:pPr marL="863655" lvl="2" indent="-287655"/>
            <a:r>
              <a:rPr lang="nl-BE" dirty="0"/>
              <a:t>Grote niet-residentiële bestemming(en) = 1 EQ E</a:t>
            </a:r>
          </a:p>
          <a:p>
            <a:pPr marL="863655" lvl="2" indent="-287655"/>
            <a:r>
              <a:rPr lang="nl-BE" dirty="0"/>
              <a:t>Niet-residentieel deel </a:t>
            </a:r>
            <a:r>
              <a:rPr lang="nl-BE" b="1" dirty="0"/>
              <a:t>niet</a:t>
            </a:r>
            <a:r>
              <a:rPr lang="nl-BE" dirty="0"/>
              <a:t> opgenomen in EPC van wooneenheid = 2 EQ E in totaal (ook omgekeerd van toepassing)</a:t>
            </a:r>
          </a:p>
          <a:p>
            <a:pPr marL="863655" lvl="2" indent="-287655"/>
            <a:r>
              <a:rPr lang="nl-BE" dirty="0"/>
              <a:t>Niet-residentieel deel </a:t>
            </a:r>
            <a:r>
              <a:rPr lang="nl-BE" b="1" dirty="0"/>
              <a:t>wel</a:t>
            </a:r>
            <a:r>
              <a:rPr lang="nl-BE" dirty="0"/>
              <a:t> opgenomen in EPC van wooneenheid = 1 EQ E in totaal (ook omgekeerd van toepassing)</a:t>
            </a:r>
          </a:p>
          <a:p>
            <a:pPr marL="863655" lvl="2" indent="-287655"/>
            <a:r>
              <a:rPr lang="nl-BE" dirty="0"/>
              <a:t>Eenheid met onbekende bestemming = 1 EQ E</a:t>
            </a:r>
          </a:p>
          <a:p>
            <a:pPr marL="863655" lvl="2" indent="-287655"/>
            <a:r>
              <a:rPr lang="nl-BE" dirty="0"/>
              <a:t>Gemeenschappelijke ruimten van een appartementsgebouw = 0 EQ E</a:t>
            </a:r>
          </a:p>
          <a:p>
            <a:pPr marL="1151945" lvl="3" indent="-287655"/>
            <a:endParaRPr lang="en-US" dirty="0"/>
          </a:p>
          <a:p>
            <a:pPr marL="1151945" lvl="3" indent="-287655"/>
            <a:endParaRPr lang="en-US" sz="1800" dirty="0"/>
          </a:p>
          <a:p>
            <a:pPr marL="863945" lvl="2" indent="-287655"/>
            <a:endParaRPr lang="en-US" sz="1800" dirty="0"/>
          </a:p>
          <a:p>
            <a:pPr marL="288290" lvl="1" indent="0">
              <a:buNone/>
            </a:pPr>
            <a:endParaRPr lang="en-US" sz="2000" dirty="0"/>
          </a:p>
          <a:p>
            <a:pPr marL="288290" lvl="1"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288000" lvl="1"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en-US" dirty="0"/>
          </a:p>
          <a:p>
            <a:pPr marL="0" indent="0">
              <a:buNone/>
            </a:pP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87</a:t>
            </a:fld>
            <a:endParaRPr lang="nl-BE" sz="1100" dirty="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dirty="0"/>
              <a:t>(Equivalente) eenheden</a:t>
            </a:r>
          </a:p>
        </p:txBody>
      </p:sp>
    </p:spTree>
    <p:extLst>
      <p:ext uri="{BB962C8B-B14F-4D97-AF65-F5344CB8AC3E}">
        <p14:creationId xmlns:p14="http://schemas.microsoft.com/office/powerpoint/2010/main" val="26724435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C3C09D87-8C61-405A-B9BE-08EDB214FA21}"/>
              </a:ext>
            </a:extLst>
          </p:cNvPr>
          <p:cNvSpPr txBox="1">
            <a:spLocks/>
          </p:cNvSpPr>
          <p:nvPr/>
        </p:nvSpPr>
        <p:spPr>
          <a:xfrm>
            <a:off x="539552" y="1052736"/>
            <a:ext cx="8352928" cy="4248472"/>
          </a:xfrm>
          <a:prstGeom prst="rect">
            <a:avLst/>
          </a:prstGeom>
        </p:spPr>
        <p:txBody>
          <a:bodyPr>
            <a:normAutofit/>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nl-BE" dirty="0"/>
              <a:t>De energiedeskundige stelt het volgende vast:</a:t>
            </a:r>
          </a:p>
          <a:p>
            <a:pPr lvl="1">
              <a:buFont typeface="Wingdings" panose="05000000000000000000" pitchFamily="2" charset="2"/>
              <a:buChar char="ü"/>
            </a:pPr>
            <a:r>
              <a:rPr lang="nl-BE" sz="2000" dirty="0"/>
              <a:t>In de technische ruimte staat een collectief voorraadvat voor SWW van 600l gevoed door een ketel op gas die ook instaat voor de opwekking van ruimteverwarming. Het vat is geïsoleerd. Er zijn geen andere gegevens te achterhalen.</a:t>
            </a:r>
          </a:p>
          <a:p>
            <a:pPr lvl="1">
              <a:buFont typeface="Wingdings" panose="05000000000000000000" pitchFamily="2" charset="2"/>
              <a:buChar char="ü"/>
            </a:pPr>
            <a:r>
              <a:rPr lang="nl-BE" sz="2000" dirty="0"/>
              <a:t>Water in voorraadvat wordt opgewarmd via een externe warmtewisselaar.</a:t>
            </a:r>
          </a:p>
          <a:p>
            <a:pPr lvl="1">
              <a:buFont typeface="Wingdings" panose="05000000000000000000" pitchFamily="2" charset="2"/>
              <a:buChar char="ü"/>
            </a:pPr>
            <a:r>
              <a:rPr lang="nl-BE" sz="2000" dirty="0"/>
              <a:t>Het sanitair warm water wordt verdeeld via een </a:t>
            </a:r>
            <a:r>
              <a:rPr lang="nl-BE" sz="2000" dirty="0" err="1"/>
              <a:t>ongeïsoleerde</a:t>
            </a:r>
            <a:r>
              <a:rPr lang="nl-BE" sz="2000" dirty="0"/>
              <a:t> circulatieleiding.</a:t>
            </a:r>
          </a:p>
          <a:p>
            <a:pPr lvl="1">
              <a:buFont typeface="Wingdings" panose="05000000000000000000" pitchFamily="2" charset="2"/>
              <a:buChar char="ü"/>
            </a:pPr>
            <a:r>
              <a:rPr lang="nl-BE" sz="2000" dirty="0"/>
              <a:t>Er zijn 3 appartementen en 2 winkels (</a:t>
            </a:r>
            <a:r>
              <a:rPr lang="nl-BE" sz="2000" dirty="0" err="1"/>
              <a:t>kNR</a:t>
            </a:r>
            <a:r>
              <a:rPr lang="nl-BE" sz="2000" dirty="0"/>
              <a:t>) aanwezig in het gebouw + de gemeenschappelijke delen. Alle zijn aangesloten op de installatie en op de circulatieleidingen. </a:t>
            </a:r>
          </a:p>
          <a:p>
            <a:pPr marL="288000" lvl="1" indent="0">
              <a:buNone/>
            </a:pPr>
            <a:endParaRPr lang="nl-BE" sz="1000" dirty="0"/>
          </a:p>
          <a:p>
            <a:pPr marL="288000" lvl="1" indent="0">
              <a:buNone/>
            </a:pPr>
            <a:r>
              <a:rPr lang="nl-BE" dirty="0"/>
              <a:t>Wat voert de energiedeskundige in de software in?</a:t>
            </a:r>
          </a:p>
          <a:p>
            <a:pPr marL="57150" indent="0">
              <a:buFontTx/>
              <a:buNone/>
            </a:pPr>
            <a:endParaRPr lang="nl-BE" dirty="0"/>
          </a:p>
          <a:p>
            <a:pPr marL="57150" indent="0">
              <a:buFontTx/>
              <a:buNone/>
            </a:pPr>
            <a:endParaRPr lang="nl-BE" sz="2000" dirty="0"/>
          </a:p>
        </p:txBody>
      </p:sp>
      <p:pic>
        <p:nvPicPr>
          <p:cNvPr id="4" name="Afbeelding 3">
            <a:extLst>
              <a:ext uri="{FF2B5EF4-FFF2-40B4-BE49-F238E27FC236}">
                <a16:creationId xmlns:a16="http://schemas.microsoft.com/office/drawing/2014/main" id="{0189954C-DC21-42AF-A54E-0702F77A17DE}"/>
              </a:ext>
            </a:extLst>
          </p:cNvPr>
          <p:cNvPicPr>
            <a:picLocks noChangeAspect="1"/>
          </p:cNvPicPr>
          <p:nvPr/>
        </p:nvPicPr>
        <p:blipFill rotWithShape="1">
          <a:blip r:embed="rId6"/>
          <a:srcRect l="27951" t="34600" r="47637" b="52800"/>
          <a:stretch/>
        </p:blipFill>
        <p:spPr>
          <a:xfrm>
            <a:off x="1944202" y="5094475"/>
            <a:ext cx="4896544" cy="1421578"/>
          </a:xfrm>
          <a:prstGeom prst="rect">
            <a:avLst/>
          </a:prstGeom>
        </p:spPr>
      </p:pic>
    </p:spTree>
    <p:extLst>
      <p:ext uri="{BB962C8B-B14F-4D97-AF65-F5344CB8AC3E}">
        <p14:creationId xmlns:p14="http://schemas.microsoft.com/office/powerpoint/2010/main" val="4492063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C3C09D87-8C61-405A-B9BE-08EDB214FA21}"/>
              </a:ext>
            </a:extLst>
          </p:cNvPr>
          <p:cNvSpPr txBox="1">
            <a:spLocks/>
          </p:cNvSpPr>
          <p:nvPr/>
        </p:nvSpPr>
        <p:spPr>
          <a:xfrm>
            <a:off x="395536" y="857427"/>
            <a:ext cx="8352928" cy="5658782"/>
          </a:xfrm>
          <a:prstGeom prst="rect">
            <a:avLst/>
          </a:prstGeom>
        </p:spPr>
        <p:txBody>
          <a:bodyPr>
            <a:normAutofit lnSpcReduction="10000"/>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150" indent="0">
              <a:buFontTx/>
              <a:buNone/>
            </a:pPr>
            <a:r>
              <a:rPr lang="nl-BE" b="1" dirty="0">
                <a:solidFill>
                  <a:srgbClr val="FF0000"/>
                </a:solidFill>
              </a:rPr>
              <a:t>Oplossing:</a:t>
            </a:r>
          </a:p>
          <a:p>
            <a:pPr marL="287655" indent="-287655"/>
            <a:r>
              <a:rPr lang="nl-BE" sz="2400" dirty="0">
                <a:latin typeface="Calibri"/>
                <a:cs typeface="Calibri"/>
              </a:rPr>
              <a:t>Opwekker</a:t>
            </a:r>
          </a:p>
          <a:p>
            <a:pPr marL="575655" lvl="1" indent="-287655"/>
            <a:r>
              <a:rPr lang="nl-BE" dirty="0"/>
              <a:t>Soort = ‘collectief’ </a:t>
            </a:r>
          </a:p>
          <a:p>
            <a:pPr marL="575655" lvl="1" indent="-287655"/>
            <a:r>
              <a:rPr lang="nl-BE" dirty="0"/>
              <a:t>Gekoppeld aan RV </a:t>
            </a:r>
          </a:p>
          <a:p>
            <a:pPr marL="575655" lvl="1" indent="-287655"/>
            <a:r>
              <a:rPr lang="nl-BE" dirty="0"/>
              <a:t>Energiedrager = ‘gas’</a:t>
            </a:r>
          </a:p>
          <a:p>
            <a:pPr marL="575655" lvl="1" indent="-287655"/>
            <a:r>
              <a:rPr lang="nl-BE" dirty="0"/>
              <a:t>Type toestel gekoppeld aan CV = ‘Andere’, want grootschalige installatie</a:t>
            </a:r>
          </a:p>
          <a:p>
            <a:pPr marL="575655" lvl="1" indent="-287655"/>
            <a:r>
              <a:rPr lang="nl-BE" dirty="0"/>
              <a:t>Referentiejaar fabricage = ‘onbekend’</a:t>
            </a:r>
          </a:p>
          <a:p>
            <a:pPr marL="287655" indent="-287655"/>
            <a:r>
              <a:rPr lang="nl-BE" sz="2400" dirty="0">
                <a:latin typeface="Calibri"/>
                <a:cs typeface="Calibri"/>
              </a:rPr>
              <a:t>Voorraad</a:t>
            </a:r>
          </a:p>
          <a:p>
            <a:pPr marL="575655" lvl="1" indent="-287655"/>
            <a:r>
              <a:rPr lang="nl-BE" dirty="0"/>
              <a:t>Volume 600l</a:t>
            </a:r>
          </a:p>
          <a:p>
            <a:pPr marL="575655" lvl="1" indent="-287655"/>
            <a:r>
              <a:rPr lang="nl-BE" dirty="0"/>
              <a:t>Isolatie aanwezig</a:t>
            </a:r>
          </a:p>
          <a:p>
            <a:pPr marL="575655" lvl="1" indent="-287655"/>
            <a:r>
              <a:rPr lang="nl-BE" dirty="0"/>
              <a:t>Geen energielabel of andere labels </a:t>
            </a:r>
          </a:p>
          <a:p>
            <a:pPr marL="575655" lvl="1" indent="-287655"/>
            <a:r>
              <a:rPr lang="nl-BE" dirty="0"/>
              <a:t>Voorraadvat en opwekker zijn gescheiden (externe warmtewisselaar) en vormen dus geen geheel </a:t>
            </a:r>
            <a:r>
              <a:rPr lang="nl-BE" dirty="0">
                <a:sym typeface="Wingdings" panose="05000000000000000000" pitchFamily="2" charset="2"/>
              </a:rPr>
              <a:t> niet aanvinken</a:t>
            </a:r>
          </a:p>
          <a:p>
            <a:pPr marL="575655" lvl="1" indent="-287655"/>
            <a:r>
              <a:rPr lang="nl-BE" dirty="0"/>
              <a:t>Aantal EQ E = 5</a:t>
            </a:r>
          </a:p>
          <a:p>
            <a:pPr marL="287655" indent="-287655"/>
            <a:r>
              <a:rPr lang="nl-BE" sz="2400" dirty="0">
                <a:latin typeface="Calibri"/>
                <a:cs typeface="Calibri"/>
              </a:rPr>
              <a:t>Leidingen</a:t>
            </a:r>
          </a:p>
          <a:p>
            <a:pPr marL="575655" lvl="1" indent="-287655"/>
            <a:r>
              <a:rPr lang="nl-BE" dirty="0"/>
              <a:t>‘Circulatieleiding </a:t>
            </a:r>
            <a:r>
              <a:rPr lang="nl-BE" dirty="0" err="1"/>
              <a:t>ongeïsoleerd</a:t>
            </a:r>
            <a:r>
              <a:rPr lang="nl-BE" dirty="0"/>
              <a:t>’</a:t>
            </a:r>
          </a:p>
          <a:p>
            <a:pPr marL="575655" lvl="1" indent="-287655"/>
            <a:r>
              <a:rPr lang="nl-BE" dirty="0"/>
              <a:t>Aantal EQ E = 5</a:t>
            </a:r>
          </a:p>
        </p:txBody>
      </p:sp>
    </p:spTree>
    <p:extLst>
      <p:ext uri="{BB962C8B-B14F-4D97-AF65-F5344CB8AC3E}">
        <p14:creationId xmlns:p14="http://schemas.microsoft.com/office/powerpoint/2010/main" val="335386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46223A1-C58D-45BC-8DB3-AA5CA9C4AFDF}"/>
              </a:ext>
            </a:extLst>
          </p:cNvPr>
          <p:cNvSpPr/>
          <p:nvPr/>
        </p:nvSpPr>
        <p:spPr>
          <a:xfrm>
            <a:off x="467544" y="5877272"/>
            <a:ext cx="230425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inhoud 4">
            <a:extLst>
              <a:ext uri="{FF2B5EF4-FFF2-40B4-BE49-F238E27FC236}">
                <a16:creationId xmlns:a16="http://schemas.microsoft.com/office/drawing/2014/main" id="{1990459E-1CD3-42D2-AE26-F643A104B516}"/>
              </a:ext>
            </a:extLst>
          </p:cNvPr>
          <p:cNvSpPr txBox="1">
            <a:spLocks/>
          </p:cNvSpPr>
          <p:nvPr/>
        </p:nvSpPr>
        <p:spPr>
          <a:xfrm>
            <a:off x="539552" y="1628799"/>
            <a:ext cx="8352928" cy="5092675"/>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dirty="0"/>
              <a:t>Collectieve</a:t>
            </a:r>
            <a:r>
              <a:rPr lang="nl-BE" dirty="0"/>
              <a:t> installatie met individuele warmtewisselaar in eenheid</a:t>
            </a:r>
          </a:p>
          <a:p>
            <a:pPr lvl="1"/>
            <a:r>
              <a:rPr lang="nl-BE" dirty="0"/>
              <a:t>Hoe herkennen?</a:t>
            </a:r>
          </a:p>
          <a:p>
            <a:pPr lvl="2"/>
            <a:r>
              <a:rPr lang="nl-BE" dirty="0"/>
              <a:t>geen opwekker maar </a:t>
            </a:r>
            <a:r>
              <a:rPr lang="nl-BE" dirty="0" err="1"/>
              <a:t>afleverset</a:t>
            </a:r>
            <a:r>
              <a:rPr lang="nl-BE" dirty="0"/>
              <a:t> SWW aanwezig in elke eenheid</a:t>
            </a:r>
          </a:p>
          <a:p>
            <a:pPr marL="288290" lvl="1" indent="0">
              <a:buNone/>
            </a:pPr>
            <a:endParaRPr lang="en-US" sz="2000" dirty="0">
              <a:solidFill>
                <a:schemeClr val="accent1">
                  <a:lumMod val="75000"/>
                </a:schemeClr>
              </a:solidFill>
              <a:latin typeface="Verdana" panose="020B0604030504040204" pitchFamily="34" charset="0"/>
              <a:ea typeface="Verdana" panose="020B0604030504040204" pitchFamily="34" charset="0"/>
            </a:endParaRPr>
          </a:p>
          <a:p>
            <a:pPr lvl="2"/>
            <a:endParaRPr lang="nl-BE" dirty="0"/>
          </a:p>
          <a:p>
            <a:pPr marL="1152000" lvl="4" indent="0">
              <a:buNone/>
            </a:pPr>
            <a:endParaRPr lang="nl-BE" dirty="0"/>
          </a:p>
          <a:p>
            <a:pPr marL="864000" lvl="3" indent="0">
              <a:buNone/>
            </a:pPr>
            <a:endParaRPr lang="nl-BE" dirty="0"/>
          </a:p>
          <a:p>
            <a:pPr lvl="3"/>
            <a:endParaRPr lang="nl-BE" dirty="0"/>
          </a:p>
          <a:p>
            <a:pPr marL="288290" lvl="1" indent="0">
              <a:buNone/>
            </a:pPr>
            <a:endParaRPr lang="nl-BE" sz="2400" dirty="0">
              <a:solidFill>
                <a:schemeClr val="accent1">
                  <a:lumMod val="75000"/>
                </a:schemeClr>
              </a:solidFill>
              <a:latin typeface="Verdana" panose="020B0604030504040204" pitchFamily="34" charset="0"/>
              <a:ea typeface="Verdana" panose="020B0604030504040204" pitchFamily="34" charset="0"/>
            </a:endParaRPr>
          </a:p>
          <a:p>
            <a:pPr marL="288000" lvl="1" indent="0">
              <a:buNone/>
            </a:pPr>
            <a:r>
              <a:rPr lang="en-US" sz="2400" b="1" dirty="0">
                <a:solidFill>
                  <a:schemeClr val="accent1">
                    <a:lumMod val="75000"/>
                  </a:schemeClr>
                </a:solidFill>
                <a:latin typeface="Verdana" panose="020B0604030504040204" pitchFamily="34" charset="0"/>
                <a:ea typeface="Verdana" panose="020B0604030504040204" pitchFamily="34" charset="0"/>
              </a:rPr>
              <a:t>	</a:t>
            </a:r>
            <a:endParaRPr lang="en-US" dirty="0"/>
          </a:p>
          <a:p>
            <a:pPr marL="0" indent="0">
              <a:buNone/>
            </a:pPr>
            <a:endParaRPr lang="nl-BE" sz="17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a:t>
            </a:fld>
            <a:endParaRPr lang="nl-BE" sz="1100">
              <a:solidFill>
                <a:srgbClr val="105269"/>
              </a:solidFill>
            </a:endParaRPr>
          </a:p>
        </p:txBody>
      </p:sp>
      <p:sp>
        <p:nvSpPr>
          <p:cNvPr id="6" name="Titel 3">
            <a:extLst>
              <a:ext uri="{FF2B5EF4-FFF2-40B4-BE49-F238E27FC236}">
                <a16:creationId xmlns:a16="http://schemas.microsoft.com/office/drawing/2014/main" id="{2459FF0C-B8E4-4AF2-8D0F-9673864657BA}"/>
              </a:ext>
            </a:extLst>
          </p:cNvPr>
          <p:cNvSpPr txBox="1">
            <a:spLocks/>
          </p:cNvSpPr>
          <p:nvPr/>
        </p:nvSpPr>
        <p:spPr>
          <a:xfrm>
            <a:off x="576064" y="548680"/>
            <a:ext cx="860444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lnSpc>
                <a:spcPct val="100000"/>
              </a:lnSpc>
            </a:pPr>
            <a:r>
              <a:rPr lang="nl-BE" sz="3100"/>
              <a:t>Collectieve installatie</a:t>
            </a:r>
          </a:p>
        </p:txBody>
      </p:sp>
      <p:pic>
        <p:nvPicPr>
          <p:cNvPr id="19" name="Afbeelding 18" descr="Afbeelding met binnen, tafel, zitten, items&#10;&#10;Automatisch gegenereerde beschrijving">
            <a:extLst>
              <a:ext uri="{FF2B5EF4-FFF2-40B4-BE49-F238E27FC236}">
                <a16:creationId xmlns:a16="http://schemas.microsoft.com/office/drawing/2014/main" id="{A91A931F-DEB8-4E13-AB85-8434B3290C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104132" y="3262513"/>
            <a:ext cx="3687972" cy="2765979"/>
          </a:xfrm>
          <a:prstGeom prst="rect">
            <a:avLst/>
          </a:prstGeom>
        </p:spPr>
      </p:pic>
      <p:pic>
        <p:nvPicPr>
          <p:cNvPr id="20" name="Afbeelding 19" descr="Afbeelding met binnen, object, keuken, gootsteen&#10;&#10;Automatisch gegenereerde beschrijving">
            <a:extLst>
              <a:ext uri="{FF2B5EF4-FFF2-40B4-BE49-F238E27FC236}">
                <a16:creationId xmlns:a16="http://schemas.microsoft.com/office/drawing/2014/main" id="{28C7EB95-D76F-495D-805A-16179FF3A9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9673" y="2801517"/>
            <a:ext cx="2765980" cy="3687974"/>
          </a:xfrm>
          <a:prstGeom prst="rect">
            <a:avLst/>
          </a:prstGeom>
        </p:spPr>
      </p:pic>
    </p:spTree>
    <p:extLst>
      <p:ext uri="{BB962C8B-B14F-4D97-AF65-F5344CB8AC3E}">
        <p14:creationId xmlns:p14="http://schemas.microsoft.com/office/powerpoint/2010/main" val="17407641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0DBD2-680F-4A6A-AE98-35188454322D}"/>
              </a:ext>
            </a:extLst>
          </p:cNvPr>
          <p:cNvSpPr>
            <a:spLocks noGrp="1"/>
          </p:cNvSpPr>
          <p:nvPr>
            <p:ph type="title"/>
          </p:nvPr>
        </p:nvSpPr>
        <p:spPr/>
        <p:txBody>
          <a:bodyPr/>
          <a:lstStyle/>
          <a:p>
            <a:pPr algn="l"/>
            <a:r>
              <a:rPr lang="nl-BE" dirty="0"/>
              <a:t>Stappenplan SWW - </a:t>
            </a:r>
            <a:r>
              <a:rPr lang="nl-BE" dirty="0">
                <a:solidFill>
                  <a:srgbClr val="FF0000"/>
                </a:solidFill>
              </a:rPr>
              <a:t>Stap 4 </a:t>
            </a:r>
            <a:r>
              <a:rPr lang="nl-BE" dirty="0"/>
              <a:t>(VIII.3)</a:t>
            </a:r>
            <a:br>
              <a:rPr lang="nl-BE" dirty="0"/>
            </a:br>
            <a:br>
              <a:rPr lang="nl-BE" dirty="0"/>
            </a:br>
            <a:endParaRPr lang="nl-BE" dirty="0"/>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4023662" y="1429179"/>
            <a:ext cx="4647231" cy="4248472"/>
          </a:xfrm>
        </p:spPr>
        <p:txBody>
          <a:bodyPr/>
          <a:lstStyle/>
          <a:p>
            <a:pPr marL="288000" lvl="1" indent="0">
              <a:buNone/>
            </a:pPr>
            <a:endParaRPr lang="nl-BE" dirty="0"/>
          </a:p>
          <a:p>
            <a:pPr marL="288000" lvl="1">
              <a:buSzPct val="90000"/>
              <a:buBlip>
                <a:blip r:embed="rId2"/>
              </a:buBlip>
            </a:pPr>
            <a:r>
              <a:rPr lang="nl-BE" b="1" dirty="0"/>
              <a:t>Overzicht invoerparameters</a:t>
            </a:r>
          </a:p>
          <a:p>
            <a:pPr marL="288000" lvl="1">
              <a:buSzPct val="90000"/>
              <a:buBlip>
                <a:blip r:embed="rId2"/>
              </a:buBlip>
            </a:pPr>
            <a:r>
              <a:rPr lang="nl-BE" b="1" dirty="0">
                <a:solidFill>
                  <a:srgbClr val="FF0000"/>
                </a:solidFill>
              </a:rPr>
              <a:t>Zie deel X: Zonne-energie</a:t>
            </a:r>
          </a:p>
          <a:p>
            <a:pPr lvl="1"/>
            <a:r>
              <a:rPr lang="nl-BE" dirty="0"/>
              <a:t>Oriëntatie, </a:t>
            </a:r>
          </a:p>
          <a:p>
            <a:pPr lvl="1"/>
            <a:r>
              <a:rPr lang="nl-BE" dirty="0"/>
              <a:t>Apertuuroppervlakte</a:t>
            </a:r>
          </a:p>
          <a:p>
            <a:pPr lvl="1"/>
            <a:r>
              <a:rPr lang="nl-BE" dirty="0"/>
              <a:t>Aantal (equivalente) eenheden</a:t>
            </a:r>
          </a:p>
          <a:p>
            <a:pPr lvl="1"/>
            <a:r>
              <a:rPr lang="nl-BE" dirty="0"/>
              <a:t>Soort opwekker voor </a:t>
            </a:r>
            <a:r>
              <a:rPr lang="nl-BE" dirty="0" err="1"/>
              <a:t>naverwarming</a:t>
            </a:r>
            <a:r>
              <a:rPr lang="nl-BE" dirty="0"/>
              <a:t> van SWW</a:t>
            </a:r>
          </a:p>
          <a:p>
            <a:pPr marL="288000" lvl="1">
              <a:buSzPct val="90000"/>
              <a:buBlip>
                <a:blip r:embed="rId2"/>
              </a:buBlip>
            </a:pPr>
            <a:endParaRPr lang="nl-BE" dirty="0"/>
          </a:p>
          <a:p>
            <a:pPr marL="288000" lvl="1" indent="0">
              <a:buNone/>
            </a:pPr>
            <a:endParaRPr lang="nl-BE" dirty="0"/>
          </a:p>
          <a:p>
            <a:pPr lvl="1">
              <a:buFont typeface="Arial" panose="020B0604020202020204" pitchFamily="34" charset="0"/>
              <a:buChar char="•"/>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90</a:t>
            </a:fld>
            <a:endParaRPr lang="nl-BE" sz="1100">
              <a:solidFill>
                <a:srgbClr val="105269"/>
              </a:solidFill>
            </a:endParaRPr>
          </a:p>
        </p:txBody>
      </p:sp>
      <p:graphicFrame>
        <p:nvGraphicFramePr>
          <p:cNvPr id="6" name="Diagram 5">
            <a:extLst>
              <a:ext uri="{FF2B5EF4-FFF2-40B4-BE49-F238E27FC236}">
                <a16:creationId xmlns:a16="http://schemas.microsoft.com/office/drawing/2014/main" id="{87116C5C-5997-4A8E-82A1-F8AE1FC8F1F6}"/>
              </a:ext>
            </a:extLst>
          </p:cNvPr>
          <p:cNvGraphicFramePr/>
          <p:nvPr>
            <p:extLst>
              <p:ext uri="{D42A27DB-BD31-4B8C-83A1-F6EECF244321}">
                <p14:modId xmlns:p14="http://schemas.microsoft.com/office/powerpoint/2010/main" val="926738520"/>
              </p:ext>
            </p:extLst>
          </p:nvPr>
        </p:nvGraphicFramePr>
        <p:xfrm>
          <a:off x="539552" y="1727394"/>
          <a:ext cx="1872208" cy="1826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 rechts 7">
            <a:extLst>
              <a:ext uri="{FF2B5EF4-FFF2-40B4-BE49-F238E27FC236}">
                <a16:creationId xmlns:a16="http://schemas.microsoft.com/office/drawing/2014/main" id="{09C6ED54-E500-4CF1-A3B2-AF9A5A2F9CB6}"/>
              </a:ext>
            </a:extLst>
          </p:cNvPr>
          <p:cNvSpPr/>
          <p:nvPr/>
        </p:nvSpPr>
        <p:spPr>
          <a:xfrm>
            <a:off x="2606872" y="2170468"/>
            <a:ext cx="593678" cy="477672"/>
          </a:xfrm>
          <a:prstGeom prst="rightArrow">
            <a:avLst/>
          </a:prstGeom>
          <a:solidFill>
            <a:srgbClr val="1052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rgbClr val="FFFF00"/>
              </a:solidFill>
            </a:endParaRPr>
          </a:p>
        </p:txBody>
      </p:sp>
      <p:pic>
        <p:nvPicPr>
          <p:cNvPr id="7" name="Afbeelding 6" descr="Afbeelding met buiten, gebouw, huis, zitten&#10;&#10;Automatisch gegenereerde beschrijving">
            <a:extLst>
              <a:ext uri="{FF2B5EF4-FFF2-40B4-BE49-F238E27FC236}">
                <a16:creationId xmlns:a16="http://schemas.microsoft.com/office/drawing/2014/main" id="{009B3248-CFCF-43E0-9F12-481F7BEEAB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27" b="14659"/>
          <a:stretch/>
        </p:blipFill>
        <p:spPr>
          <a:xfrm>
            <a:off x="429561" y="3806314"/>
            <a:ext cx="3777614" cy="2799446"/>
          </a:xfrm>
          <a:prstGeom prst="rect">
            <a:avLst/>
          </a:prstGeom>
        </p:spPr>
      </p:pic>
    </p:spTree>
    <p:extLst>
      <p:ext uri="{BB962C8B-B14F-4D97-AF65-F5344CB8AC3E}">
        <p14:creationId xmlns:p14="http://schemas.microsoft.com/office/powerpoint/2010/main" val="1099993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C5408-76D7-48CE-8DCE-1DE8AFD6A47B}"/>
              </a:ext>
            </a:extLst>
          </p:cNvPr>
          <p:cNvSpPr>
            <a:spLocks noGrp="1"/>
          </p:cNvSpPr>
          <p:nvPr>
            <p:ph type="title"/>
          </p:nvPr>
        </p:nvSpPr>
        <p:spPr/>
        <p:txBody>
          <a:bodyPr/>
          <a:lstStyle/>
          <a:p>
            <a:pPr algn="l"/>
            <a:r>
              <a:rPr lang="nl-NL">
                <a:latin typeface="Calibri"/>
                <a:cs typeface="Calibri"/>
              </a:rPr>
              <a:t>Deel VIII Sanitair warm water</a:t>
            </a:r>
            <a:endParaRPr lang="nl-BE"/>
          </a:p>
        </p:txBody>
      </p:sp>
      <p:sp>
        <p:nvSpPr>
          <p:cNvPr id="3" name="Tijdelijke aanduiding voor inhoud 2">
            <a:extLst>
              <a:ext uri="{FF2B5EF4-FFF2-40B4-BE49-F238E27FC236}">
                <a16:creationId xmlns:a16="http://schemas.microsoft.com/office/drawing/2014/main" id="{902BA83F-6195-41D6-A5FF-41304F23CB2E}"/>
              </a:ext>
            </a:extLst>
          </p:cNvPr>
          <p:cNvSpPr>
            <a:spLocks noGrp="1"/>
          </p:cNvSpPr>
          <p:nvPr>
            <p:ph sz="half" idx="2"/>
          </p:nvPr>
        </p:nvSpPr>
        <p:spPr/>
        <p:txBody>
          <a:bodyPr/>
          <a:lstStyle/>
          <a:p>
            <a:pPr marL="287945" indent="-287655"/>
            <a:r>
              <a:rPr lang="nl-NL" dirty="0">
                <a:latin typeface="Calibri"/>
                <a:cs typeface="Calibri"/>
              </a:rPr>
              <a:t>Algemene principes Sanitair Warm Water</a:t>
            </a:r>
          </a:p>
          <a:p>
            <a:pPr marL="287945" indent="-287655"/>
            <a:r>
              <a:rPr lang="nl-NL" dirty="0">
                <a:latin typeface="Calibri"/>
                <a:cs typeface="Calibri"/>
              </a:rPr>
              <a:t>Installaties voor SWW</a:t>
            </a:r>
          </a:p>
          <a:p>
            <a:pPr marL="575945" lvl="1" indent="-287655"/>
            <a:r>
              <a:rPr lang="nl-NL" sz="2000" dirty="0">
                <a:latin typeface="Calibri"/>
                <a:cs typeface="Calibri"/>
              </a:rPr>
              <a:t>Opwekking</a:t>
            </a:r>
          </a:p>
          <a:p>
            <a:pPr marL="575945" lvl="1" indent="-287655"/>
            <a:r>
              <a:rPr lang="nl-NL" sz="2000" dirty="0">
                <a:latin typeface="Calibri"/>
                <a:cs typeface="Calibri"/>
              </a:rPr>
              <a:t>Opslag</a:t>
            </a:r>
          </a:p>
          <a:p>
            <a:pPr marL="575945" lvl="1" indent="-287655"/>
            <a:r>
              <a:rPr lang="nl-NL" sz="2000" dirty="0">
                <a:latin typeface="Calibri"/>
                <a:cs typeface="Calibri"/>
              </a:rPr>
              <a:t>Distributie</a:t>
            </a:r>
          </a:p>
          <a:p>
            <a:pPr marL="575945" lvl="1" indent="-287655"/>
            <a:r>
              <a:rPr lang="nl-NL" sz="2000" dirty="0">
                <a:latin typeface="Calibri"/>
                <a:cs typeface="Calibri"/>
              </a:rPr>
              <a:t>Afgifte</a:t>
            </a:r>
          </a:p>
          <a:p>
            <a:pPr marL="287945" indent="-287655"/>
            <a:r>
              <a:rPr lang="nl-NL" dirty="0">
                <a:latin typeface="Calibri"/>
                <a:cs typeface="Calibri"/>
              </a:rPr>
              <a:t>Stappenplan </a:t>
            </a:r>
          </a:p>
          <a:p>
            <a:pPr marL="287945" indent="-287655"/>
            <a:r>
              <a:rPr lang="nl-NL" b="1" dirty="0">
                <a:solidFill>
                  <a:srgbClr val="FF0000"/>
                </a:solidFill>
                <a:latin typeface="Calibri"/>
                <a:cs typeface="Calibri"/>
              </a:rPr>
              <a:t>Specifieke bewijsstukken</a:t>
            </a:r>
          </a:p>
          <a:p>
            <a:pPr marL="287945" indent="-287655"/>
            <a:r>
              <a:rPr lang="nl-NL" dirty="0">
                <a:latin typeface="Calibri"/>
                <a:cs typeface="Calibri"/>
              </a:rPr>
              <a:t>Sanitair warm water in EPC</a:t>
            </a:r>
          </a:p>
          <a:p>
            <a:pPr marL="0" indent="0">
              <a:buNone/>
            </a:pPr>
            <a:endParaRPr lang="nl-BE" dirty="0"/>
          </a:p>
        </p:txBody>
      </p:sp>
    </p:spTree>
    <p:extLst>
      <p:ext uri="{BB962C8B-B14F-4D97-AF65-F5344CB8AC3E}">
        <p14:creationId xmlns:p14="http://schemas.microsoft.com/office/powerpoint/2010/main" val="1937522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b="1" dirty="0"/>
              <a:t>(Energie)labels</a:t>
            </a:r>
          </a:p>
          <a:p>
            <a:pPr lvl="1"/>
            <a:r>
              <a:rPr lang="nl-BE" dirty="0"/>
              <a:t>Energielabel opwekker</a:t>
            </a:r>
          </a:p>
          <a:p>
            <a:pPr lvl="1"/>
            <a:r>
              <a:rPr lang="nl-BE" dirty="0"/>
              <a:t>Energielabel voorraadvat</a:t>
            </a:r>
          </a:p>
          <a:p>
            <a:pPr lvl="1"/>
            <a:r>
              <a:rPr lang="nl-BE" dirty="0"/>
              <a:t>Productlabel voorraadvat: </a:t>
            </a:r>
            <a:r>
              <a:rPr lang="nl-BE" dirty="0" err="1"/>
              <a:t>blaue</a:t>
            </a:r>
            <a:r>
              <a:rPr lang="nl-BE" dirty="0"/>
              <a:t> engel, energy star of NF</a:t>
            </a:r>
          </a:p>
          <a:p>
            <a:pPr lvl="1"/>
            <a:endParaRPr lang="nl-BE" dirty="0"/>
          </a:p>
          <a:p>
            <a:endParaRPr lang="nl-BE" dirty="0"/>
          </a:p>
          <a:p>
            <a:pPr marL="288000" lvl="1" indent="0">
              <a:buNone/>
            </a:pPr>
            <a:endParaRPr lang="nl-BE" dirty="0"/>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92</a:t>
            </a:fld>
            <a:endParaRPr lang="nl-BE" sz="1100">
              <a:solidFill>
                <a:srgbClr val="105269"/>
              </a:solidFill>
            </a:endParaRPr>
          </a:p>
        </p:txBody>
      </p:sp>
      <p:pic>
        <p:nvPicPr>
          <p:cNvPr id="6" name="Afbeelding 5">
            <a:extLst>
              <a:ext uri="{FF2B5EF4-FFF2-40B4-BE49-F238E27FC236}">
                <a16:creationId xmlns:a16="http://schemas.microsoft.com/office/drawing/2014/main" id="{2FC712DF-93FC-4D2D-A765-C74409BAB3F3}"/>
              </a:ext>
            </a:extLst>
          </p:cNvPr>
          <p:cNvPicPr>
            <a:picLocks noChangeAspect="1"/>
          </p:cNvPicPr>
          <p:nvPr/>
        </p:nvPicPr>
        <p:blipFill>
          <a:blip r:embed="rId3"/>
          <a:stretch>
            <a:fillRect/>
          </a:stretch>
        </p:blipFill>
        <p:spPr>
          <a:xfrm>
            <a:off x="853386" y="3068960"/>
            <a:ext cx="7751062" cy="3469952"/>
          </a:xfrm>
          <a:prstGeom prst="rect">
            <a:avLst/>
          </a:prstGeom>
        </p:spPr>
      </p:pic>
      <p:sp>
        <p:nvSpPr>
          <p:cNvPr id="11" name="Titel 1">
            <a:extLst>
              <a:ext uri="{FF2B5EF4-FFF2-40B4-BE49-F238E27FC236}">
                <a16:creationId xmlns:a16="http://schemas.microsoft.com/office/drawing/2014/main" id="{F0D81721-7561-4280-B12A-52FCB72F1768}"/>
              </a:ext>
            </a:extLst>
          </p:cNvPr>
          <p:cNvSpPr>
            <a:spLocks noGrp="1"/>
          </p:cNvSpPr>
          <p:nvPr>
            <p:ph type="title"/>
          </p:nvPr>
        </p:nvSpPr>
        <p:spPr>
          <a:xfrm>
            <a:off x="539552" y="548680"/>
            <a:ext cx="8352928" cy="1080120"/>
          </a:xfrm>
        </p:spPr>
        <p:txBody>
          <a:bodyPr/>
          <a:lstStyle/>
          <a:p>
            <a:pPr algn="l"/>
            <a:r>
              <a:rPr lang="nl-BE"/>
              <a:t>Specifieke bewijsstukken (VIII.2)</a:t>
            </a:r>
            <a:br>
              <a:rPr lang="nl-BE"/>
            </a:br>
            <a:endParaRPr lang="nl-BE"/>
          </a:p>
        </p:txBody>
      </p:sp>
    </p:spTree>
    <p:extLst>
      <p:ext uri="{BB962C8B-B14F-4D97-AF65-F5344CB8AC3E}">
        <p14:creationId xmlns:p14="http://schemas.microsoft.com/office/powerpoint/2010/main" val="2486015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DF3EAB1-B5DB-4DA5-8EE8-C84AD1EF4C52}"/>
              </a:ext>
            </a:extLst>
          </p:cNvPr>
          <p:cNvSpPr>
            <a:spLocks noGrp="1"/>
          </p:cNvSpPr>
          <p:nvPr>
            <p:ph type="title"/>
          </p:nvPr>
        </p:nvSpPr>
        <p:spPr/>
        <p:txBody>
          <a:bodyPr/>
          <a:lstStyle/>
          <a:p>
            <a:pPr algn="l"/>
            <a:r>
              <a:rPr lang="nl-BE" sz="3100" dirty="0"/>
              <a:t>Energielabel (VIII.2.1.2)</a:t>
            </a:r>
            <a:br>
              <a:rPr lang="nl-BE" sz="3100" dirty="0"/>
            </a:br>
            <a:endParaRPr lang="nl-BE" sz="3100" dirty="0"/>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Energielabel </a:t>
            </a:r>
            <a:r>
              <a:rPr lang="nl-BE" b="1" dirty="0"/>
              <a:t>opwekker</a:t>
            </a:r>
            <a:r>
              <a:rPr lang="nl-BE" dirty="0">
                <a:solidFill>
                  <a:srgbClr val="FF0000"/>
                </a:solidFill>
              </a:rPr>
              <a:t> </a:t>
            </a:r>
          </a:p>
          <a:p>
            <a:pPr lvl="1"/>
            <a:r>
              <a:rPr lang="nl-BE" dirty="0"/>
              <a:t>Opwekker = te herkennen aan icoon ‘kraantje’</a:t>
            </a:r>
          </a:p>
          <a:p>
            <a:pPr lvl="2"/>
            <a:r>
              <a:rPr lang="nl-BE" b="1" dirty="0"/>
              <a:t>energieklasse  </a:t>
            </a:r>
            <a:r>
              <a:rPr lang="nl-BE" dirty="0"/>
              <a:t>(pijltje met klasse)</a:t>
            </a:r>
          </a:p>
          <a:p>
            <a:pPr lvl="2"/>
            <a:r>
              <a:rPr lang="nl-BE" b="1" dirty="0"/>
              <a:t>capaciteitsprofiel </a:t>
            </a:r>
            <a:r>
              <a:rPr lang="nl-BE" dirty="0"/>
              <a:t>(letter bij kraantje)</a:t>
            </a:r>
          </a:p>
          <a:p>
            <a:pPr lvl="3"/>
            <a:r>
              <a:rPr lang="nl-BE" dirty="0"/>
              <a:t>tapprofiel en energieklasse geven minimaal rendement bij achterliggende berekening van kengetal</a:t>
            </a:r>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93</a:t>
            </a:fld>
            <a:endParaRPr lang="nl-BE" sz="1100">
              <a:solidFill>
                <a:srgbClr val="105269"/>
              </a:solidFill>
            </a:endParaRPr>
          </a:p>
        </p:txBody>
      </p:sp>
      <p:pic>
        <p:nvPicPr>
          <p:cNvPr id="15" name="Afbeelding 14">
            <a:extLst>
              <a:ext uri="{FF2B5EF4-FFF2-40B4-BE49-F238E27FC236}">
                <a16:creationId xmlns:a16="http://schemas.microsoft.com/office/drawing/2014/main" id="{2F2A6832-3074-4BA4-B7C4-C2F1DE7D150F}"/>
              </a:ext>
            </a:extLst>
          </p:cNvPr>
          <p:cNvPicPr>
            <a:picLocks noChangeAspect="1"/>
          </p:cNvPicPr>
          <p:nvPr/>
        </p:nvPicPr>
        <p:blipFill rotWithShape="1">
          <a:blip r:embed="rId3"/>
          <a:srcRect b="9702"/>
          <a:stretch/>
        </p:blipFill>
        <p:spPr>
          <a:xfrm>
            <a:off x="4640158" y="3613567"/>
            <a:ext cx="3827454" cy="2956758"/>
          </a:xfrm>
          <a:prstGeom prst="rect">
            <a:avLst/>
          </a:prstGeom>
        </p:spPr>
      </p:pic>
      <p:pic>
        <p:nvPicPr>
          <p:cNvPr id="2" name="Afbeelding 1">
            <a:extLst>
              <a:ext uri="{FF2B5EF4-FFF2-40B4-BE49-F238E27FC236}">
                <a16:creationId xmlns:a16="http://schemas.microsoft.com/office/drawing/2014/main" id="{78B6C69B-4B4A-432E-AF36-4F3CFADA1BDE}"/>
              </a:ext>
            </a:extLst>
          </p:cNvPr>
          <p:cNvPicPr>
            <a:picLocks noChangeAspect="1"/>
          </p:cNvPicPr>
          <p:nvPr/>
        </p:nvPicPr>
        <p:blipFill>
          <a:blip r:embed="rId4"/>
          <a:stretch>
            <a:fillRect/>
          </a:stretch>
        </p:blipFill>
        <p:spPr>
          <a:xfrm>
            <a:off x="2693639" y="3590175"/>
            <a:ext cx="1662338" cy="3243587"/>
          </a:xfrm>
          <a:prstGeom prst="rect">
            <a:avLst/>
          </a:prstGeom>
        </p:spPr>
      </p:pic>
    </p:spTree>
    <p:extLst>
      <p:ext uri="{BB962C8B-B14F-4D97-AF65-F5344CB8AC3E}">
        <p14:creationId xmlns:p14="http://schemas.microsoft.com/office/powerpoint/2010/main" val="2917951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Energielabel </a:t>
            </a:r>
            <a:r>
              <a:rPr lang="nl-BE" b="1" dirty="0"/>
              <a:t>opwekker</a:t>
            </a:r>
            <a:r>
              <a:rPr lang="nl-BE" dirty="0"/>
              <a:t> </a:t>
            </a:r>
          </a:p>
          <a:p>
            <a:pPr lvl="1"/>
            <a:r>
              <a:rPr lang="nl-BE" dirty="0"/>
              <a:t>Energieklasse A</a:t>
            </a:r>
          </a:p>
          <a:p>
            <a:pPr lvl="1"/>
            <a:r>
              <a:rPr lang="nl-BE" dirty="0"/>
              <a:t>Capaciteitsprofiel L</a:t>
            </a:r>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94</a:t>
            </a:fld>
            <a:endParaRPr lang="nl-BE" sz="1100" dirty="0">
              <a:solidFill>
                <a:srgbClr val="105269"/>
              </a:solidFill>
            </a:endParaRPr>
          </a:p>
        </p:txBody>
      </p:sp>
      <p:pic>
        <p:nvPicPr>
          <p:cNvPr id="2" name="Afbeelding 1">
            <a:extLst>
              <a:ext uri="{FF2B5EF4-FFF2-40B4-BE49-F238E27FC236}">
                <a16:creationId xmlns:a16="http://schemas.microsoft.com/office/drawing/2014/main" id="{78B6C69B-4B4A-432E-AF36-4F3CFADA1BDE}"/>
              </a:ext>
            </a:extLst>
          </p:cNvPr>
          <p:cNvPicPr>
            <a:picLocks noChangeAspect="1"/>
          </p:cNvPicPr>
          <p:nvPr/>
        </p:nvPicPr>
        <p:blipFill>
          <a:blip r:embed="rId3"/>
          <a:stretch>
            <a:fillRect/>
          </a:stretch>
        </p:blipFill>
        <p:spPr>
          <a:xfrm>
            <a:off x="3995936" y="1528605"/>
            <a:ext cx="2742457" cy="5351137"/>
          </a:xfrm>
          <a:prstGeom prst="rect">
            <a:avLst/>
          </a:prstGeom>
        </p:spPr>
      </p:pic>
      <p:sp>
        <p:nvSpPr>
          <p:cNvPr id="8" name="Titel 1">
            <a:extLst>
              <a:ext uri="{FF2B5EF4-FFF2-40B4-BE49-F238E27FC236}">
                <a16:creationId xmlns:a16="http://schemas.microsoft.com/office/drawing/2014/main" id="{C45A110F-0D1D-4B7E-B4CD-8988440774DB}"/>
              </a:ext>
            </a:extLst>
          </p:cNvPr>
          <p:cNvSpPr>
            <a:spLocks noGrp="1"/>
          </p:cNvSpPr>
          <p:nvPr>
            <p:ph type="title"/>
          </p:nvPr>
        </p:nvSpPr>
        <p:spPr>
          <a:xfrm>
            <a:off x="539552" y="548680"/>
            <a:ext cx="8352928" cy="1080120"/>
          </a:xfrm>
        </p:spPr>
        <p:txBody>
          <a:bodyPr/>
          <a:lstStyle/>
          <a:p>
            <a:pPr algn="l"/>
            <a:r>
              <a:rPr lang="nl-BE" sz="3100" dirty="0"/>
              <a:t>Energielabel - opwekker</a:t>
            </a:r>
          </a:p>
        </p:txBody>
      </p:sp>
    </p:spTree>
    <p:extLst>
      <p:ext uri="{BB962C8B-B14F-4D97-AF65-F5344CB8AC3E}">
        <p14:creationId xmlns:p14="http://schemas.microsoft.com/office/powerpoint/2010/main" val="37075750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539552" y="1628800"/>
            <a:ext cx="5532074" cy="4248472"/>
          </a:xfrm>
        </p:spPr>
        <p:txBody>
          <a:bodyPr/>
          <a:lstStyle/>
          <a:p>
            <a:r>
              <a:rPr lang="nl-BE" dirty="0"/>
              <a:t>Energielabel </a:t>
            </a:r>
            <a:r>
              <a:rPr lang="nl-BE" b="1" dirty="0"/>
              <a:t>opwekker </a:t>
            </a:r>
          </a:p>
          <a:p>
            <a:pPr lvl="1"/>
            <a:r>
              <a:rPr lang="nl-BE" dirty="0"/>
              <a:t>Combitoestel = te herkennen aan icoon ‘kraantje’</a:t>
            </a:r>
            <a:endParaRPr lang="nl-BE" u="sng" dirty="0"/>
          </a:p>
          <a:p>
            <a:pPr lvl="2"/>
            <a:r>
              <a:rPr lang="nl-BE" dirty="0"/>
              <a:t>toestellen voor ruimteverwarming &amp; SWW</a:t>
            </a:r>
          </a:p>
          <a:p>
            <a:pPr lvl="2"/>
            <a:r>
              <a:rPr lang="nl-BE" dirty="0"/>
              <a:t>kijken naar info voor opwekking SWW</a:t>
            </a:r>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95</a:t>
            </a:fld>
            <a:endParaRPr lang="nl-BE" sz="1100">
              <a:solidFill>
                <a:srgbClr val="105269"/>
              </a:solidFill>
            </a:endParaRPr>
          </a:p>
        </p:txBody>
      </p:sp>
      <p:pic>
        <p:nvPicPr>
          <p:cNvPr id="7" name="Afbeelding 6">
            <a:extLst>
              <a:ext uri="{FF2B5EF4-FFF2-40B4-BE49-F238E27FC236}">
                <a16:creationId xmlns:a16="http://schemas.microsoft.com/office/drawing/2014/main" id="{2696FE35-0837-4EC7-B951-FCEBEAE63779}"/>
              </a:ext>
            </a:extLst>
          </p:cNvPr>
          <p:cNvPicPr>
            <a:picLocks noChangeAspect="1"/>
          </p:cNvPicPr>
          <p:nvPr/>
        </p:nvPicPr>
        <p:blipFill>
          <a:blip r:embed="rId3"/>
          <a:stretch>
            <a:fillRect/>
          </a:stretch>
        </p:blipFill>
        <p:spPr>
          <a:xfrm>
            <a:off x="6248012" y="1335837"/>
            <a:ext cx="2356436" cy="4648134"/>
          </a:xfrm>
          <a:prstGeom prst="rect">
            <a:avLst/>
          </a:prstGeom>
        </p:spPr>
      </p:pic>
      <p:sp>
        <p:nvSpPr>
          <p:cNvPr id="8" name="Rechthoek 7">
            <a:extLst>
              <a:ext uri="{FF2B5EF4-FFF2-40B4-BE49-F238E27FC236}">
                <a16:creationId xmlns:a16="http://schemas.microsoft.com/office/drawing/2014/main" id="{29FA737C-93A3-4883-BC0A-72E172DDD733}"/>
              </a:ext>
            </a:extLst>
          </p:cNvPr>
          <p:cNvSpPr/>
          <p:nvPr/>
        </p:nvSpPr>
        <p:spPr>
          <a:xfrm>
            <a:off x="7954813" y="2618330"/>
            <a:ext cx="64807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BFCC6912-EC95-4590-BED1-B1CC00D6090C}"/>
              </a:ext>
            </a:extLst>
          </p:cNvPr>
          <p:cNvSpPr/>
          <p:nvPr/>
        </p:nvSpPr>
        <p:spPr>
          <a:xfrm>
            <a:off x="7445968" y="2260696"/>
            <a:ext cx="44254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0" name="Rechte verbindingslijn 9">
            <a:extLst>
              <a:ext uri="{FF2B5EF4-FFF2-40B4-BE49-F238E27FC236}">
                <a16:creationId xmlns:a16="http://schemas.microsoft.com/office/drawing/2014/main" id="{B021D6DD-EB2B-4491-8BCF-81B26C869859}"/>
              </a:ext>
            </a:extLst>
          </p:cNvPr>
          <p:cNvCxnSpPr>
            <a:cxnSpLocks/>
          </p:cNvCxnSpPr>
          <p:nvPr/>
        </p:nvCxnSpPr>
        <p:spPr>
          <a:xfrm>
            <a:off x="6381711" y="2188688"/>
            <a:ext cx="1048882" cy="1941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9B55A021-30E0-4FE4-AACF-52556A58A85F}"/>
              </a:ext>
            </a:extLst>
          </p:cNvPr>
          <p:cNvCxnSpPr>
            <a:cxnSpLocks/>
          </p:cNvCxnSpPr>
          <p:nvPr/>
        </p:nvCxnSpPr>
        <p:spPr>
          <a:xfrm flipH="1">
            <a:off x="6286545" y="2186282"/>
            <a:ext cx="1157860" cy="1944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itel 1">
            <a:extLst>
              <a:ext uri="{FF2B5EF4-FFF2-40B4-BE49-F238E27FC236}">
                <a16:creationId xmlns:a16="http://schemas.microsoft.com/office/drawing/2014/main" id="{0A91A411-E04D-4C5F-9F5E-853263361E2C}"/>
              </a:ext>
            </a:extLst>
          </p:cNvPr>
          <p:cNvSpPr>
            <a:spLocks noGrp="1"/>
          </p:cNvSpPr>
          <p:nvPr>
            <p:ph type="title"/>
          </p:nvPr>
        </p:nvSpPr>
        <p:spPr>
          <a:xfrm>
            <a:off x="539552" y="548680"/>
            <a:ext cx="8352928" cy="1080120"/>
          </a:xfrm>
        </p:spPr>
        <p:txBody>
          <a:bodyPr/>
          <a:lstStyle/>
          <a:p>
            <a:pPr algn="l"/>
            <a:r>
              <a:rPr lang="nl-BE" sz="3100" dirty="0"/>
              <a:t>Energielabel (VIII.2.1.2)</a:t>
            </a:r>
            <a:br>
              <a:rPr lang="nl-BE" sz="3100" dirty="0"/>
            </a:br>
            <a:endParaRPr lang="nl-BE" sz="3100" dirty="0"/>
          </a:p>
        </p:txBody>
      </p:sp>
    </p:spTree>
    <p:extLst>
      <p:ext uri="{BB962C8B-B14F-4D97-AF65-F5344CB8AC3E}">
        <p14:creationId xmlns:p14="http://schemas.microsoft.com/office/powerpoint/2010/main" val="27107644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539552" y="1628800"/>
            <a:ext cx="5544616" cy="4248472"/>
          </a:xfrm>
        </p:spPr>
        <p:txBody>
          <a:bodyPr/>
          <a:lstStyle/>
          <a:p>
            <a:r>
              <a:rPr lang="nl-BE" dirty="0"/>
              <a:t>Energielabel </a:t>
            </a:r>
            <a:r>
              <a:rPr lang="nl-BE" b="1" dirty="0"/>
              <a:t>voorraadvat </a:t>
            </a:r>
          </a:p>
          <a:p>
            <a:pPr lvl="1"/>
            <a:r>
              <a:rPr lang="nl-BE" dirty="0"/>
              <a:t>Voorraadvat = te herkennen aan icoon ‘vat’</a:t>
            </a:r>
          </a:p>
          <a:p>
            <a:pPr lvl="2"/>
            <a:r>
              <a:rPr lang="nl-BE" b="1" dirty="0"/>
              <a:t>energieklasse</a:t>
            </a:r>
            <a:r>
              <a:rPr lang="nl-BE" dirty="0"/>
              <a:t> (pijltje met klasse)</a:t>
            </a:r>
          </a:p>
          <a:p>
            <a:pPr lvl="2"/>
            <a:r>
              <a:rPr lang="nl-BE" b="1" dirty="0"/>
              <a:t>inhoud boilervat </a:t>
            </a:r>
            <a:r>
              <a:rPr lang="nl-BE" dirty="0"/>
              <a:t>(aantal liter water)</a:t>
            </a:r>
          </a:p>
          <a:p>
            <a:pPr lvl="2"/>
            <a:r>
              <a:rPr lang="nl-BE" dirty="0"/>
              <a:t>warmhoud verlies (aantal W verlies) </a:t>
            </a:r>
            <a:r>
              <a:rPr lang="nl-BE" dirty="0">
                <a:sym typeface="Wingdings" panose="05000000000000000000" pitchFamily="2" charset="2"/>
              </a:rPr>
              <a:t> niet in te voeren</a:t>
            </a:r>
            <a:endParaRPr lang="nl-BE" dirty="0"/>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96</a:t>
            </a:fld>
            <a:endParaRPr lang="nl-BE" sz="1100">
              <a:solidFill>
                <a:srgbClr val="105269"/>
              </a:solidFill>
            </a:endParaRPr>
          </a:p>
        </p:txBody>
      </p:sp>
      <p:pic>
        <p:nvPicPr>
          <p:cNvPr id="7" name="Picture 2">
            <a:extLst>
              <a:ext uri="{FF2B5EF4-FFF2-40B4-BE49-F238E27FC236}">
                <a16:creationId xmlns:a16="http://schemas.microsoft.com/office/drawing/2014/main" id="{04DA0D2D-F980-40F3-BAA3-38648CF9A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599978"/>
            <a:ext cx="2376264" cy="497357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721A55C0-806B-4F5F-8A13-A9EA1A2684FC}"/>
              </a:ext>
            </a:extLst>
          </p:cNvPr>
          <p:cNvSpPr/>
          <p:nvPr/>
        </p:nvSpPr>
        <p:spPr>
          <a:xfrm>
            <a:off x="7848364" y="2924944"/>
            <a:ext cx="64807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EA3E67DC-FAE7-48C8-B8FE-4365A3A0A9F8}"/>
              </a:ext>
            </a:extLst>
          </p:cNvPr>
          <p:cNvSpPr/>
          <p:nvPr/>
        </p:nvSpPr>
        <p:spPr>
          <a:xfrm>
            <a:off x="6228184" y="2464074"/>
            <a:ext cx="44254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4C22BD69-D0A5-4453-8F00-AA6C40EA107B}"/>
              </a:ext>
            </a:extLst>
          </p:cNvPr>
          <p:cNvSpPr/>
          <p:nvPr/>
        </p:nvSpPr>
        <p:spPr>
          <a:xfrm>
            <a:off x="6973774" y="5258022"/>
            <a:ext cx="1522662" cy="8352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
            <a:extLst>
              <a:ext uri="{FF2B5EF4-FFF2-40B4-BE49-F238E27FC236}">
                <a16:creationId xmlns:a16="http://schemas.microsoft.com/office/drawing/2014/main" id="{2338703C-C06E-4FFC-9BB7-2F268EFD583C}"/>
              </a:ext>
            </a:extLst>
          </p:cNvPr>
          <p:cNvSpPr>
            <a:spLocks noGrp="1"/>
          </p:cNvSpPr>
          <p:nvPr>
            <p:ph type="title"/>
          </p:nvPr>
        </p:nvSpPr>
        <p:spPr>
          <a:xfrm>
            <a:off x="539552" y="548680"/>
            <a:ext cx="8352928" cy="1080120"/>
          </a:xfrm>
        </p:spPr>
        <p:txBody>
          <a:bodyPr/>
          <a:lstStyle/>
          <a:p>
            <a:pPr algn="l"/>
            <a:r>
              <a:rPr lang="nl-BE" sz="3100" dirty="0"/>
              <a:t>Energielabel (VIII.2.1.2)</a:t>
            </a:r>
            <a:br>
              <a:rPr lang="nl-BE" sz="3100" dirty="0"/>
            </a:br>
            <a:endParaRPr lang="nl-BE" sz="3100" dirty="0"/>
          </a:p>
        </p:txBody>
      </p:sp>
    </p:spTree>
    <p:extLst>
      <p:ext uri="{BB962C8B-B14F-4D97-AF65-F5344CB8AC3E}">
        <p14:creationId xmlns:p14="http://schemas.microsoft.com/office/powerpoint/2010/main" val="32608963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DF3EAB1-B5DB-4DA5-8EE8-C84AD1EF4C52}"/>
              </a:ext>
            </a:extLst>
          </p:cNvPr>
          <p:cNvSpPr>
            <a:spLocks noGrp="1"/>
          </p:cNvSpPr>
          <p:nvPr>
            <p:ph type="title"/>
          </p:nvPr>
        </p:nvSpPr>
        <p:spPr/>
        <p:txBody>
          <a:bodyPr/>
          <a:lstStyle/>
          <a:p>
            <a:pPr algn="l"/>
            <a:r>
              <a:rPr lang="nl-BE" sz="3100" dirty="0"/>
              <a:t>Energielabel - voorraadvat</a:t>
            </a:r>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r>
              <a:rPr lang="nl-BE" dirty="0"/>
              <a:t>Energielabel </a:t>
            </a:r>
            <a:r>
              <a:rPr lang="nl-BE" b="1" dirty="0"/>
              <a:t>voorraadvat </a:t>
            </a:r>
          </a:p>
          <a:p>
            <a:pPr lvl="1"/>
            <a:r>
              <a:rPr lang="nl-BE" dirty="0"/>
              <a:t>Energieklasse A</a:t>
            </a:r>
          </a:p>
          <a:p>
            <a:pPr lvl="1"/>
            <a:r>
              <a:rPr lang="nl-BE" dirty="0"/>
              <a:t>Inhoud boilervat 180 liter</a:t>
            </a:r>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dirty="0">
                <a:solidFill>
                  <a:srgbClr val="105269"/>
                </a:solidFill>
              </a:rPr>
              <a:t>│</a:t>
            </a:r>
            <a:fld id="{F9530E4E-3959-4AA6-B4F6-587002A3A35B}" type="slidenum">
              <a:rPr lang="nl-BE" sz="1100" smtClean="0">
                <a:solidFill>
                  <a:srgbClr val="105269"/>
                </a:solidFill>
              </a:rPr>
              <a:pPr algn="r"/>
              <a:t>97</a:t>
            </a:fld>
            <a:endParaRPr lang="nl-BE" sz="1100" dirty="0">
              <a:solidFill>
                <a:srgbClr val="105269"/>
              </a:solidFill>
            </a:endParaRPr>
          </a:p>
        </p:txBody>
      </p:sp>
      <p:pic>
        <p:nvPicPr>
          <p:cNvPr id="7" name="Picture 2">
            <a:extLst>
              <a:ext uri="{FF2B5EF4-FFF2-40B4-BE49-F238E27FC236}">
                <a16:creationId xmlns:a16="http://schemas.microsoft.com/office/drawing/2014/main" id="{04DA0D2D-F980-40F3-BAA3-38648CF9A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736" y="1088740"/>
            <a:ext cx="2880320" cy="6028575"/>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a:extLst>
              <a:ext uri="{FF2B5EF4-FFF2-40B4-BE49-F238E27FC236}">
                <a16:creationId xmlns:a16="http://schemas.microsoft.com/office/drawing/2014/main" id="{721A55C0-806B-4F5F-8A13-A9EA1A2684FC}"/>
              </a:ext>
            </a:extLst>
          </p:cNvPr>
          <p:cNvSpPr/>
          <p:nvPr/>
        </p:nvSpPr>
        <p:spPr>
          <a:xfrm>
            <a:off x="7439455" y="2712433"/>
            <a:ext cx="785542" cy="491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EA3E67DC-FAE7-48C8-B8FE-4365A3A0A9F8}"/>
              </a:ext>
            </a:extLst>
          </p:cNvPr>
          <p:cNvSpPr/>
          <p:nvPr/>
        </p:nvSpPr>
        <p:spPr>
          <a:xfrm>
            <a:off x="5462736" y="2216943"/>
            <a:ext cx="536415" cy="491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4C22BD69-D0A5-4453-8F00-AA6C40EA107B}"/>
              </a:ext>
            </a:extLst>
          </p:cNvPr>
          <p:cNvSpPr/>
          <p:nvPr/>
        </p:nvSpPr>
        <p:spPr>
          <a:xfrm>
            <a:off x="6406013" y="5563580"/>
            <a:ext cx="1845651" cy="951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a:extLst>
              <a:ext uri="{FF2B5EF4-FFF2-40B4-BE49-F238E27FC236}">
                <a16:creationId xmlns:a16="http://schemas.microsoft.com/office/drawing/2014/main" id="{7A8DBDFB-E874-4E87-8A30-F8C2D9ED72C8}"/>
              </a:ext>
            </a:extLst>
          </p:cNvPr>
          <p:cNvSpPr txBox="1"/>
          <p:nvPr/>
        </p:nvSpPr>
        <p:spPr>
          <a:xfrm>
            <a:off x="6743865" y="5708217"/>
            <a:ext cx="1080120" cy="584775"/>
          </a:xfrm>
          <a:prstGeom prst="rect">
            <a:avLst/>
          </a:prstGeom>
          <a:solidFill>
            <a:schemeClr val="bg1"/>
          </a:solidFill>
        </p:spPr>
        <p:txBody>
          <a:bodyPr wrap="square" rtlCol="0">
            <a:spAutoFit/>
          </a:bodyPr>
          <a:lstStyle/>
          <a:p>
            <a:r>
              <a:rPr lang="nl-BE" sz="3200" b="1" dirty="0"/>
              <a:t>180L</a:t>
            </a:r>
          </a:p>
        </p:txBody>
      </p:sp>
    </p:spTree>
    <p:extLst>
      <p:ext uri="{BB962C8B-B14F-4D97-AF65-F5344CB8AC3E}">
        <p14:creationId xmlns:p14="http://schemas.microsoft.com/office/powerpoint/2010/main" val="8759281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FA1F3182-38FE-49AF-8067-94EAD5BF72AD}"/>
              </a:ext>
            </a:extLst>
          </p:cNvPr>
          <p:cNvPicPr/>
          <p:nvPr/>
        </p:nvPicPr>
        <p:blipFill>
          <a:blip r:embed="rId3">
            <a:extLst>
              <a:ext uri="{28A0092B-C50C-407E-A947-70E740481C1C}">
                <a14:useLocalDpi xmlns:a14="http://schemas.microsoft.com/office/drawing/2010/main" val="0"/>
              </a:ext>
            </a:extLst>
          </a:blip>
          <a:stretch>
            <a:fillRect/>
          </a:stretch>
        </p:blipFill>
        <p:spPr>
          <a:xfrm>
            <a:off x="5702304" y="1628800"/>
            <a:ext cx="3478208" cy="4910112"/>
          </a:xfrm>
          <a:prstGeom prst="rect">
            <a:avLst/>
          </a:prstGeom>
        </p:spPr>
      </p:pic>
      <p:sp>
        <p:nvSpPr>
          <p:cNvPr id="6" name="Titel 1">
            <a:extLst>
              <a:ext uri="{FF2B5EF4-FFF2-40B4-BE49-F238E27FC236}">
                <a16:creationId xmlns:a16="http://schemas.microsoft.com/office/drawing/2014/main" id="{2DF3EAB1-B5DB-4DA5-8EE8-C84AD1EF4C52}"/>
              </a:ext>
            </a:extLst>
          </p:cNvPr>
          <p:cNvSpPr>
            <a:spLocks noGrp="1"/>
          </p:cNvSpPr>
          <p:nvPr>
            <p:ph type="title"/>
          </p:nvPr>
        </p:nvSpPr>
        <p:spPr/>
        <p:txBody>
          <a:bodyPr/>
          <a:lstStyle/>
          <a:p>
            <a:pPr algn="l"/>
            <a:r>
              <a:rPr lang="nl-BE" sz="3100" dirty="0"/>
              <a:t>Energielabel (VIII.2.1.2)</a:t>
            </a:r>
            <a:br>
              <a:rPr lang="nl-BE" sz="3100" dirty="0"/>
            </a:br>
            <a:endParaRPr lang="nl-BE" sz="3100" dirty="0"/>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a:xfrm>
            <a:off x="539552" y="1628800"/>
            <a:ext cx="5400600" cy="4248472"/>
          </a:xfrm>
        </p:spPr>
        <p:txBody>
          <a:bodyPr/>
          <a:lstStyle/>
          <a:p>
            <a:r>
              <a:rPr lang="nl-BE" dirty="0"/>
              <a:t>Pakketlabel</a:t>
            </a:r>
            <a:r>
              <a:rPr lang="nl-BE" b="1" dirty="0"/>
              <a:t> voorraadvat</a:t>
            </a:r>
          </a:p>
          <a:p>
            <a:pPr lvl="1"/>
            <a:r>
              <a:rPr lang="nl-BE" dirty="0"/>
              <a:t>Energieklasse </a:t>
            </a:r>
            <a:r>
              <a:rPr lang="nl-BE" b="1" dirty="0"/>
              <a:t>gecombineerd</a:t>
            </a:r>
            <a:r>
              <a:rPr lang="nl-BE" dirty="0"/>
              <a:t> product mag </a:t>
            </a:r>
            <a:r>
              <a:rPr lang="nl-BE" b="1" dirty="0"/>
              <a:t>niet</a:t>
            </a:r>
            <a:r>
              <a:rPr lang="nl-BE" dirty="0"/>
              <a:t> worden ingevoerd</a:t>
            </a:r>
          </a:p>
          <a:p>
            <a:pPr lvl="2"/>
            <a:r>
              <a:rPr lang="nl-BE" dirty="0"/>
              <a:t>b.v. zonneboiler met voorraadvat</a:t>
            </a:r>
          </a:p>
          <a:p>
            <a:pPr lvl="1"/>
            <a:r>
              <a:rPr lang="nl-BE" b="1" dirty="0"/>
              <a:t>Enkel</a:t>
            </a:r>
            <a:r>
              <a:rPr lang="nl-BE" dirty="0"/>
              <a:t> energieklasse installatie SWW</a:t>
            </a:r>
          </a:p>
          <a:p>
            <a:pPr lvl="2"/>
            <a:r>
              <a:rPr lang="nl-BE" dirty="0"/>
              <a:t>let altijd op icoontjes ‘kraan’ en ‘vat’</a:t>
            </a:r>
          </a:p>
          <a:p>
            <a:pPr marL="288000" lvl="1" indent="0">
              <a:buNone/>
            </a:pPr>
            <a:endParaRPr lang="nl-BE" dirty="0"/>
          </a:p>
          <a:p>
            <a:endParaRPr lang="nl-BE" dirty="0"/>
          </a:p>
          <a:p>
            <a:endParaRPr lang="nl-BE" dirty="0"/>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98</a:t>
            </a:fld>
            <a:endParaRPr lang="nl-BE" sz="1100">
              <a:solidFill>
                <a:srgbClr val="105269"/>
              </a:solidFill>
            </a:endParaRPr>
          </a:p>
        </p:txBody>
      </p:sp>
      <p:cxnSp>
        <p:nvCxnSpPr>
          <p:cNvPr id="9" name="Rechte verbindingslijn 8">
            <a:extLst>
              <a:ext uri="{FF2B5EF4-FFF2-40B4-BE49-F238E27FC236}">
                <a16:creationId xmlns:a16="http://schemas.microsoft.com/office/drawing/2014/main" id="{24FA0640-EE1C-489E-90D8-23D37CB89A90}"/>
              </a:ext>
            </a:extLst>
          </p:cNvPr>
          <p:cNvCxnSpPr>
            <a:cxnSpLocks/>
          </p:cNvCxnSpPr>
          <p:nvPr/>
        </p:nvCxnSpPr>
        <p:spPr>
          <a:xfrm>
            <a:off x="7921849" y="2856731"/>
            <a:ext cx="1440160" cy="2821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1D671870-AE60-42BA-A3B4-6E5A115D0C94}"/>
              </a:ext>
            </a:extLst>
          </p:cNvPr>
          <p:cNvCxnSpPr>
            <a:cxnSpLocks/>
          </p:cNvCxnSpPr>
          <p:nvPr/>
        </p:nvCxnSpPr>
        <p:spPr>
          <a:xfrm flipH="1">
            <a:off x="7849841" y="2928739"/>
            <a:ext cx="1440160" cy="2749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Pijl: omlaag 1">
            <a:extLst>
              <a:ext uri="{FF2B5EF4-FFF2-40B4-BE49-F238E27FC236}">
                <a16:creationId xmlns:a16="http://schemas.microsoft.com/office/drawing/2014/main" id="{75ACCD93-AD1F-4B00-BCB5-F153BC281C7F}"/>
              </a:ext>
            </a:extLst>
          </p:cNvPr>
          <p:cNvSpPr/>
          <p:nvPr/>
        </p:nvSpPr>
        <p:spPr>
          <a:xfrm>
            <a:off x="7596336" y="2463676"/>
            <a:ext cx="253505" cy="10801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55712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DF3EAB1-B5DB-4DA5-8EE8-C84AD1EF4C52}"/>
              </a:ext>
            </a:extLst>
          </p:cNvPr>
          <p:cNvSpPr>
            <a:spLocks noGrp="1"/>
          </p:cNvSpPr>
          <p:nvPr>
            <p:ph type="title"/>
          </p:nvPr>
        </p:nvSpPr>
        <p:spPr/>
        <p:txBody>
          <a:bodyPr/>
          <a:lstStyle/>
          <a:p>
            <a:pPr algn="l"/>
            <a:r>
              <a:rPr lang="nl-BE" sz="3100" dirty="0"/>
              <a:t>Kenplaat (VIII.2.2)</a:t>
            </a:r>
            <a:br>
              <a:rPr lang="nl-BE" sz="3100" dirty="0"/>
            </a:br>
            <a:endParaRPr lang="nl-BE" sz="3100" dirty="0"/>
          </a:p>
        </p:txBody>
      </p:sp>
      <p:sp>
        <p:nvSpPr>
          <p:cNvPr id="3" name="Tijdelijke aanduiding voor inhoud 2">
            <a:extLst>
              <a:ext uri="{FF2B5EF4-FFF2-40B4-BE49-F238E27FC236}">
                <a16:creationId xmlns:a16="http://schemas.microsoft.com/office/drawing/2014/main" id="{0E861FCE-A796-4828-AA7B-962869C1BCF5}"/>
              </a:ext>
            </a:extLst>
          </p:cNvPr>
          <p:cNvSpPr>
            <a:spLocks noGrp="1"/>
          </p:cNvSpPr>
          <p:nvPr>
            <p:ph sz="half" idx="2"/>
          </p:nvPr>
        </p:nvSpPr>
        <p:spPr/>
        <p:txBody>
          <a:bodyPr/>
          <a:lstStyle/>
          <a:p>
            <a:pPr marL="288000" lvl="2">
              <a:buBlip>
                <a:blip r:embed="rId3"/>
              </a:buBlip>
            </a:pPr>
            <a:r>
              <a:rPr lang="nl-BE" sz="2200"/>
              <a:t>Op toestel aanwezige kenplaat</a:t>
            </a:r>
          </a:p>
          <a:p>
            <a:pPr marL="288000" lvl="3" indent="0">
              <a:buNone/>
            </a:pPr>
            <a:endParaRPr lang="nl-BE" sz="2200"/>
          </a:p>
          <a:p>
            <a:endParaRPr lang="nl-BE"/>
          </a:p>
          <a:p>
            <a:endParaRPr lang="nl-BE"/>
          </a:p>
        </p:txBody>
      </p:sp>
      <p:sp>
        <p:nvSpPr>
          <p:cNvPr id="14" name="datum en dianummer">
            <a:extLst>
              <a:ext uri="{FF2B5EF4-FFF2-40B4-BE49-F238E27FC236}">
                <a16:creationId xmlns:a16="http://schemas.microsoft.com/office/drawing/2014/main" id="{35D186EE-1E57-495C-BCD4-2CA1B4BC91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99</a:t>
            </a:fld>
            <a:endParaRPr lang="nl-BE" sz="1100">
              <a:solidFill>
                <a:srgbClr val="105269"/>
              </a:solidFill>
            </a:endParaRPr>
          </a:p>
        </p:txBody>
      </p:sp>
      <p:pic>
        <p:nvPicPr>
          <p:cNvPr id="8" name="Afbeelding 7" descr="Afbeelding met binnen, zitten, klein, gootsteen&#10;&#10;Automatisch gegenereerde beschrijving">
            <a:extLst>
              <a:ext uri="{FF2B5EF4-FFF2-40B4-BE49-F238E27FC236}">
                <a16:creationId xmlns:a16="http://schemas.microsoft.com/office/drawing/2014/main" id="{3538677C-4E91-4A52-9487-F7B6B27375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76543" y="2128481"/>
            <a:ext cx="3252553" cy="2439415"/>
          </a:xfrm>
          <a:prstGeom prst="rect">
            <a:avLst/>
          </a:prstGeom>
        </p:spPr>
      </p:pic>
      <p:pic>
        <p:nvPicPr>
          <p:cNvPr id="13" name="Afbeelding 12" descr="Afbeelding met klok&#10;&#10;Automatisch gegenereerde beschrijving">
            <a:extLst>
              <a:ext uri="{FF2B5EF4-FFF2-40B4-BE49-F238E27FC236}">
                <a16:creationId xmlns:a16="http://schemas.microsoft.com/office/drawing/2014/main" id="{2BD7DF2E-DD7B-451F-8EA9-EC94E724B6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840" t="28618" r="20218" b="29381"/>
          <a:stretch/>
        </p:blipFill>
        <p:spPr>
          <a:xfrm rot="5400000">
            <a:off x="1664674" y="2378249"/>
            <a:ext cx="2767237" cy="2425194"/>
          </a:xfrm>
          <a:prstGeom prst="rect">
            <a:avLst/>
          </a:prstGeom>
        </p:spPr>
      </p:pic>
      <p:sp>
        <p:nvSpPr>
          <p:cNvPr id="15" name="Tekstvak 14">
            <a:extLst>
              <a:ext uri="{FF2B5EF4-FFF2-40B4-BE49-F238E27FC236}">
                <a16:creationId xmlns:a16="http://schemas.microsoft.com/office/drawing/2014/main" id="{1AC7C08B-2E74-4064-8A7B-7DBC1957D6E5}"/>
              </a:ext>
            </a:extLst>
          </p:cNvPr>
          <p:cNvSpPr txBox="1"/>
          <p:nvPr/>
        </p:nvSpPr>
        <p:spPr>
          <a:xfrm>
            <a:off x="2081847" y="5168171"/>
            <a:ext cx="8352928" cy="769441"/>
          </a:xfrm>
          <a:prstGeom prst="rect">
            <a:avLst/>
          </a:prstGeom>
          <a:noFill/>
        </p:spPr>
        <p:txBody>
          <a:bodyPr wrap="square" rtlCol="0">
            <a:spAutoFit/>
          </a:bodyPr>
          <a:lstStyle/>
          <a:p>
            <a:r>
              <a:rPr lang="nl-BE" sz="2200" dirty="0"/>
              <a:t>Kenplaat is vaak te vinden op achter/zijkant toestel </a:t>
            </a:r>
          </a:p>
          <a:p>
            <a:r>
              <a:rPr lang="nl-BE" sz="2200" dirty="0"/>
              <a:t>of binnenzijde van mantel</a:t>
            </a:r>
          </a:p>
        </p:txBody>
      </p:sp>
      <p:pic>
        <p:nvPicPr>
          <p:cNvPr id="16" name="Graphic 15" descr="Opmerking belangrijk">
            <a:extLst>
              <a:ext uri="{FF2B5EF4-FFF2-40B4-BE49-F238E27FC236}">
                <a16:creationId xmlns:a16="http://schemas.microsoft.com/office/drawing/2014/main" id="{2FB11D85-6840-420F-A5D7-45E3292045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2369" y="5121665"/>
            <a:ext cx="720080" cy="720080"/>
          </a:xfrm>
          <a:prstGeom prst="rect">
            <a:avLst/>
          </a:prstGeom>
        </p:spPr>
      </p:pic>
    </p:spTree>
    <p:extLst>
      <p:ext uri="{BB962C8B-B14F-4D97-AF65-F5344CB8AC3E}">
        <p14:creationId xmlns:p14="http://schemas.microsoft.com/office/powerpoint/2010/main" val="2973782033"/>
      </p:ext>
    </p:extLst>
  </p:cSld>
  <p:clrMapOvr>
    <a:masterClrMapping/>
  </p:clrMapOvr>
</p:sld>
</file>

<file path=ppt/theme/theme1.xml><?xml version="1.0" encoding="utf-8"?>
<a:theme xmlns:a="http://schemas.openxmlformats.org/drawingml/2006/main" name="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f4f80eca70b4135a9ced6669fdbdb3a xmlns="3bac7649-eb37-460d-9f8a-9ca85f036e36">
      <Terms xmlns="http://schemas.microsoft.com/office/infopath/2007/PartnerControls">
        <TermInfo xmlns="http://schemas.microsoft.com/office/infopath/2007/PartnerControls">
          <TermName xmlns="http://schemas.microsoft.com/office/infopath/2007/PartnerControls">EE Kwaliteit＆Onderst</TermName>
          <TermId xmlns="http://schemas.microsoft.com/office/infopath/2007/PartnerControls">3c277276-2e92-4ca5-b245-9649b52fab95</TermId>
        </TermInfo>
      </Term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4f534d97-444d-42f0-b631-03d6216b7578</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TermInfo xmlns="http://schemas.microsoft.com/office/infopath/2007/PartnerControls">
          <TermName xmlns="http://schemas.microsoft.com/office/infopath/2007/PartnerControls">Inspectieprotocol</TermName>
          <TermId xmlns="http://schemas.microsoft.com/office/infopath/2007/PartnerControls">59796ae8-e8bd-441c-ad91-4436b8cbc15f</TermId>
        </TermInfo>
      </Terms>
    </o64c163da4194d2da901314b913c9962>
    <Jaar_x0020_REG_x0020_ODV xmlns="3bac7649-eb37-460d-9f8a-9ca85f036e36">2021</Jaar_x0020_REG_x0020_ODV>
    <TaxCatchAll xmlns="9a9ec0f0-7796-43d0-ac1f-4c8c46ee0bd1">
      <Value>900</Value>
      <Value>420</Value>
      <Value>282</Value>
      <Value>281</Value>
      <Value>313</Value>
    </TaxCatchAll>
    <cf6c9fb545af48f7a36995ecbde93006 xmlns="8c9d9997-d67c-42a9-91b6-82cf79a793c3">
      <Terms xmlns="http://schemas.microsoft.com/office/infopath/2007/PartnerControls">
        <TermInfo xmlns="http://schemas.microsoft.com/office/infopath/2007/PartnerControls">
          <TermName xmlns="http://schemas.microsoft.com/office/infopath/2007/PartnerControls">EPC</TermName>
          <TermId xmlns="http://schemas.microsoft.com/office/infopath/2007/PartnerControls">afffb9f0-e9e8-4270-afb3-c6957e4ec211</TermId>
        </TermInfo>
      </Terms>
    </cf6c9fb545af48f7a36995ecbde93006>
    <gfbc9fa463924f638e13122842d4754a xmlns="3bac7649-eb37-460d-9f8a-9ca85f036e36">
      <Terms xmlns="http://schemas.microsoft.com/office/infopath/2007/PartnerControls">
        <TermInfo xmlns="http://schemas.microsoft.com/office/infopath/2007/PartnerControls">
          <TermName xmlns="http://schemas.microsoft.com/office/infopath/2007/PartnerControls">Gebouw</TermName>
          <TermId xmlns="http://schemas.microsoft.com/office/infopath/2007/PartnerControls">f9e32dab-b6df-4b9e-ba61-a8f7721f2182</TermId>
        </TermInfo>
      </Terms>
    </gfbc9fa463924f638e13122842d4754a>
    <_dlc_DocId xmlns="3bac7649-eb37-460d-9f8a-9ca85f036e36">CNSPRC6EMTMN-1624825353-76766</_dlc_DocId>
    <_dlc_DocIdUrl xmlns="3bac7649-eb37-460d-9f8a-9ca85f036e36">
      <Url>https://vlaamseoverheid.sharepoint.com/sites/vea-intern/_layouts/15/DocIdRedir.aspx?ID=CNSPRC6EMTMN-1624825353-76766</Url>
      <Description>CNSPRC6EMTMN-1624825353-76766</Description>
    </_dlc_DocIdUrl>
    <Gevalideerd xmlns="8c9d9997-d67c-42a9-91b6-82cf79a793c3">false</Gevalideerd>
    <Datum xmlns="8c9d9997-d67c-42a9-91b6-82cf79a793c3" xsi:nil="true"/>
    <lcf76f155ced4ddcb4097134ff3c332f xmlns="8c9d9997-d67c-42a9-91b6-82cf79a793c3">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9" ma:contentTypeDescription="" ma:contentTypeScope="" ma:versionID="dd9a5a67857d12ddadb8272983190455">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175dadc6ab0957365005acb7a4906281"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Location" minOccurs="0"/>
                <xsd:element ref="ns2:Gevalideerd" minOccurs="0"/>
                <xsd:element ref="ns2:MediaLengthInSeconds" minOccurs="0"/>
                <xsd:element ref="ns2:Datum"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Opmerking" ma:description="Optioneel veld. Maakt het eenvoudiger om de juiste PV terug te vinden als inspiratiebron bij het beantwoorden van een nieuwe PV."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Location" ma:index="41" nillable="true" ma:displayName="Location" ma:internalName="MediaServiceLocation" ma:readOnly="true">
      <xsd:simpleType>
        <xsd:restriction base="dms:Text"/>
      </xsd:simpleType>
    </xsd:element>
    <xsd:element name="Gevalideerd" ma:index="42" nillable="true" ma:displayName="Gevalideerd" ma:default="0" ma:format="Dropdown" ma:internalName="Gevalideer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element name="Datum" ma:index="44" nillable="true" ma:displayName="Datum" ma:format="DateTime" ma:internalName="Datum">
      <xsd:simpleType>
        <xsd:restriction base="dms:DateTime"/>
      </xsd:simpleType>
    </xsd:element>
    <xsd:element name="lcf76f155ced4ddcb4097134ff3c332f" ma:index="46"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4"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1167;#2024|745ccb64-ecb9-4e75-93e6-2266c2d9779b"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98B3D5-A106-4B09-90BB-9F869E9F7465}">
  <ds:schemaRefs>
    <ds:schemaRef ds:uri="http://schemas.microsoft.com/sharepoint/events"/>
  </ds:schemaRefs>
</ds:datastoreItem>
</file>

<file path=customXml/itemProps2.xml><?xml version="1.0" encoding="utf-8"?>
<ds:datastoreItem xmlns:ds="http://schemas.openxmlformats.org/officeDocument/2006/customXml" ds:itemID="{D50A4E5E-5C9E-4618-89A0-B23E6FC1E7F7}">
  <ds:schemaRefs>
    <ds:schemaRef ds:uri="http://schemas.microsoft.com/sharepoint/v3/contenttype/forms"/>
  </ds:schemaRefs>
</ds:datastoreItem>
</file>

<file path=customXml/itemProps3.xml><?xml version="1.0" encoding="utf-8"?>
<ds:datastoreItem xmlns:ds="http://schemas.openxmlformats.org/officeDocument/2006/customXml" ds:itemID="{1B904225-44DB-4FCD-A6B7-43FF36394BB5}">
  <ds:schemaRefs>
    <ds:schemaRef ds:uri="http://schemas.microsoft.com/office/2006/documentManagement/types"/>
    <ds:schemaRef ds:uri="http://schemas.microsoft.com/office/infopath/2007/PartnerControls"/>
    <ds:schemaRef ds:uri="3bac7649-eb37-460d-9f8a-9ca85f036e36"/>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9a9ec0f0-7796-43d0-ac1f-4c8c46ee0bd1"/>
    <ds:schemaRef ds:uri="8c9d9997-d67c-42a9-91b6-82cf79a793c3"/>
    <ds:schemaRef ds:uri="http://www.w3.org/XML/1998/namespace"/>
    <ds:schemaRef ds:uri="http://purl.org/dc/dcmitype/"/>
  </ds:schemaRefs>
</ds:datastoreItem>
</file>

<file path=customXml/itemProps4.xml><?xml version="1.0" encoding="utf-8"?>
<ds:datastoreItem xmlns:ds="http://schemas.openxmlformats.org/officeDocument/2006/customXml" ds:itemID="{E83CC9A3-D46D-44F3-B4E8-D230639CC2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c9d9997-d67c-42a9-91b6-82cf79a793c3"/>
    <ds:schemaRef ds:uri="3bac7649-eb37-460d-9f8a-9ca85f036e36"/>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129</TotalTime>
  <Words>4705</Words>
  <Application>Microsoft Office PowerPoint</Application>
  <PresentationFormat>On-screen Show (4:3)</PresentationFormat>
  <Paragraphs>1209</Paragraphs>
  <Slides>111</Slides>
  <Notes>57</Notes>
  <HiddenSlides>0</HiddenSlides>
  <MMClips>0</MMClips>
  <ScaleCrop>false</ScaleCrop>
  <HeadingPairs>
    <vt:vector size="4" baseType="variant">
      <vt:variant>
        <vt:lpstr>Theme</vt:lpstr>
      </vt:variant>
      <vt:variant>
        <vt:i4>2</vt:i4>
      </vt:variant>
      <vt:variant>
        <vt:lpstr>Slide Titles</vt:lpstr>
      </vt:variant>
      <vt:variant>
        <vt:i4>111</vt:i4>
      </vt:variant>
    </vt:vector>
  </HeadingPairs>
  <TitlesOfParts>
    <vt:vector size="113" baseType="lpstr">
      <vt:lpstr>VEA-light-zonder-foto</vt:lpstr>
      <vt:lpstr>1_VEA-light-zonder-foto</vt:lpstr>
      <vt:lpstr>DEEL  VIII: Sanitair warm water</vt:lpstr>
      <vt:lpstr>INHOUD INSPECTIEPROTOCOL  DEEL I: Inleiding DEEL II: Verzamelen van de invoergegevens DEEL III: Gegevens over de eenheid, het project en de eigenaar DEEL IV: Het beschermde volume, de bruikbare vloeroppervlakte, de gebouwschil en begrenzingen Deel V: Eigenschappen gebouwschil Deel VI: Ruimteverwarming Deel VII: Koeling Deel VIII: Sanitair warm water Deel IX: Ventilatie Deel X: Zonne-energie Deel XI: Verlichting</vt:lpstr>
      <vt:lpstr>Deel VIII Sanitair warm water</vt:lpstr>
      <vt:lpstr>Tabblad ‘Sanitair warm water’ </vt:lpstr>
      <vt:lpstr>PowerPoint Presentation</vt:lpstr>
      <vt:lpstr>PowerPoint Presentation</vt:lpstr>
      <vt:lpstr>PowerPoint Presentation</vt:lpstr>
      <vt:lpstr>PowerPoint Presentation</vt:lpstr>
      <vt:lpstr>PowerPoint Presentation</vt:lpstr>
      <vt:lpstr>Deel VIII Sanitair warm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Deel VIII Sanitair warm water</vt:lpstr>
      <vt:lpstr>PowerPoint Presentation</vt:lpstr>
      <vt:lpstr>PowerPoint Presentation</vt:lpstr>
      <vt:lpstr>PowerPoint Presentation</vt:lpstr>
      <vt:lpstr>PowerPoint Presentation</vt:lpstr>
      <vt:lpstr>Deel VIII Sanitair warm water</vt:lpstr>
      <vt:lpstr>PowerPoint Presentation</vt:lpstr>
      <vt:lpstr>PowerPoint Presentation</vt:lpstr>
      <vt:lpstr>PowerPoint Presentation</vt:lpstr>
      <vt:lpstr>PowerPoint Presentation</vt:lpstr>
      <vt:lpstr>PowerPoint Presentation</vt:lpstr>
      <vt:lpstr>PowerPoint Presentation</vt:lpstr>
      <vt:lpstr>Deel VIII Sanitair warm water</vt:lpstr>
      <vt:lpstr>Afgifte Sanitair warm water in detail bekeken (VIII.1.5)</vt:lpstr>
      <vt:lpstr>Deel VIII Sanitair warm water</vt:lpstr>
      <vt:lpstr>Stappenplan SWW - Stap 1 (VIII.3)  </vt:lpstr>
      <vt:lpstr>Stap 1 Aantal installaties voor SWW </vt:lpstr>
      <vt:lpstr>Stappenplan SWW - Stap 2 (VIII.3)  </vt:lpstr>
      <vt:lpstr>Stap 2 Bestemming SWW </vt:lpstr>
      <vt:lpstr>Stap 2 Bestemming SWW </vt:lpstr>
      <vt:lpstr>Stap 2 Bestemming SWW </vt:lpstr>
      <vt:lpstr>PowerPoint Presentation</vt:lpstr>
      <vt:lpstr>PowerPoint Presentation</vt:lpstr>
      <vt:lpstr>PowerPoint Presentation</vt:lpstr>
      <vt:lpstr>PowerPoint Presentation</vt:lpstr>
      <vt:lpstr>PowerPoint Presentation</vt:lpstr>
      <vt:lpstr>Stap 2 Bestemming SWW </vt:lpstr>
      <vt:lpstr>Stap 2 Bestemming SWW </vt:lpstr>
      <vt:lpstr>Stap 2 Bestemming SWW </vt:lpstr>
      <vt:lpstr>PowerPoint Presentation</vt:lpstr>
      <vt:lpstr>Stap 2 Bestemming SWW </vt:lpstr>
      <vt:lpstr>Stappenplan SWW - Stap 3 (VIII.3)  </vt:lpstr>
      <vt:lpstr>Stappenplan SWW - Stap 3 (VIII.3)  </vt:lpstr>
      <vt:lpstr>Stap 3 Karakteristieken (VIII.3)</vt:lpstr>
      <vt:lpstr>Stap 3A - Soort SWW</vt:lpstr>
      <vt:lpstr>Stap 3A - Soort SWW</vt:lpstr>
      <vt:lpstr>Stap 3B - Los of gekoppeld aan opwekker voor RV</vt:lpstr>
      <vt:lpstr>Stap 3C - Type opwekkingstoestel</vt:lpstr>
      <vt:lpstr>Stap 3C - Type opwekkingstoestel</vt:lpstr>
      <vt:lpstr>Stap 3C - Type opwekkingstoestel</vt:lpstr>
      <vt:lpstr>Type opwekkingstoestel: energiedrager</vt:lpstr>
      <vt:lpstr>Stap 3D - Voorraadvat</vt:lpstr>
      <vt:lpstr>Stap 3D - Voorraadvat</vt:lpstr>
      <vt:lpstr>Stap 3D - Voorraadvat</vt:lpstr>
      <vt:lpstr>Stap 3D - Type voorraadvat</vt:lpstr>
      <vt:lpstr>Stap 3D - Voorraadvat</vt:lpstr>
      <vt:lpstr>Stap 3D - Voorraadvat - Volume (VIII.7.1)</vt:lpstr>
      <vt:lpstr>Stap 3D - Voorraadvat - Volume (VIII.7.1)</vt:lpstr>
      <vt:lpstr>Stap 3D - Voorraadvat - Isolatie (VIII.7.2)</vt:lpstr>
      <vt:lpstr>PowerPoint Presentation</vt:lpstr>
      <vt:lpstr>Stap 3E – (Energie)label (VIII.2.1.2) </vt:lpstr>
      <vt:lpstr>Stap 3E – (Energie)label (VIII.2.1.2) </vt:lpstr>
      <vt:lpstr>Stap 3F - Distributie SWW</vt:lpstr>
      <vt:lpstr>Bepaling leidinglengte</vt:lpstr>
      <vt:lpstr>Stap 3F - Distributie SWW</vt:lpstr>
      <vt:lpstr>Stap 3F - Distributie SWW</vt:lpstr>
      <vt:lpstr>Stap 3F - Distributie SWW</vt:lpstr>
      <vt:lpstr>Combilusleiding</vt:lpstr>
      <vt:lpstr>Stap 3F - Distributie SWW</vt:lpstr>
      <vt:lpstr>PowerPoint Presentation</vt:lpstr>
      <vt:lpstr>PowerPoint Presentation</vt:lpstr>
      <vt:lpstr>PowerPoint Presentation</vt:lpstr>
      <vt:lpstr>Stappenplan SWW - Stap 4 (VIII.3)  </vt:lpstr>
      <vt:lpstr>Deel VIII Sanitair warm water</vt:lpstr>
      <vt:lpstr>Specifieke bewijsstukken (VIII.2) </vt:lpstr>
      <vt:lpstr>Energielabel (VIII.2.1.2) </vt:lpstr>
      <vt:lpstr>Energielabel - opwekker</vt:lpstr>
      <vt:lpstr>Energielabel (VIII.2.1.2) </vt:lpstr>
      <vt:lpstr>Energielabel (VIII.2.1.2) </vt:lpstr>
      <vt:lpstr>Energielabel - voorraadvat</vt:lpstr>
      <vt:lpstr>Energielabel (VIII.2.1.2) </vt:lpstr>
      <vt:lpstr>Kenplaat (VIII.2.2) </vt:lpstr>
      <vt:lpstr>Kenplaat (VIII.2.2) </vt:lpstr>
      <vt:lpstr>Halfopen woning</vt:lpstr>
      <vt:lpstr>PowerPoint Presentation</vt:lpstr>
      <vt:lpstr>Software invoer</vt:lpstr>
      <vt:lpstr>PowerPoint Presentation</vt:lpstr>
      <vt:lpstr>PowerPoint Presentation</vt:lpstr>
      <vt:lpstr>Software invoer</vt:lpstr>
      <vt:lpstr>Software invoer</vt:lpstr>
      <vt:lpstr>Deel VIII Sanitair warm water</vt:lpstr>
      <vt:lpstr>Installatie voor SWW in EPC</vt:lpstr>
      <vt:lpstr>Installatie voor SWW in EPC</vt:lpstr>
      <vt:lpstr>EINDE    DEEL  VIII Sanitair warm water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Deel VIII: SWW</dc:title>
  <dc:creator>Koen Denys</dc:creator>
  <cp:lastModifiedBy>Van Der Linden Elke</cp:lastModifiedBy>
  <cp:revision>13</cp:revision>
  <dcterms:created xsi:type="dcterms:W3CDTF">2020-05-16T08:54:41Z</dcterms:created>
  <dcterms:modified xsi:type="dcterms:W3CDTF">2024-01-30T10:11:13Z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Jaar">
    <vt:lpwstr>900;#2021|4f534d97-444d-42f0-b631-03d6216b7578</vt:lpwstr>
  </property>
  <property fmtid="{D5CDD505-2E9C-101B-9397-08002B2CF9AE}" pid="4" name="Jaar0">
    <vt:lpwstr>900;#2021|4f534d97-444d-42f0-b631-03d6216b7578</vt:lpwstr>
  </property>
  <property fmtid="{D5CDD505-2E9C-101B-9397-08002B2CF9AE}" pid="5" name="_dlc_DocIdItemGuid">
    <vt:lpwstr>820e94ce-b98f-4133-8f8b-e9c2f760f235</vt:lpwstr>
  </property>
  <property fmtid="{D5CDD505-2E9C-101B-9397-08002B2CF9AE}" pid="6" name="Vea EE Onderwerp">
    <vt:lpwstr>420;#Inspectieprotocol|59796ae8-e8bd-441c-ad91-4436b8cbc15f</vt:lpwstr>
  </property>
  <property fmtid="{D5CDD505-2E9C-101B-9397-08002B2CF9AE}" pid="7" name="Vea EE Thema">
    <vt:lpwstr>282;#Gebouw|f9e32dab-b6df-4b9e-ba61-a8f7721f2182</vt:lpwstr>
  </property>
  <property fmtid="{D5CDD505-2E9C-101B-9397-08002B2CF9AE}" pid="8" name="VEA EE Domein">
    <vt:lpwstr>313;#EPC|afffb9f0-e9e8-4270-afb3-c6957e4ec211</vt:lpwstr>
  </property>
  <property fmtid="{D5CDD505-2E9C-101B-9397-08002B2CF9AE}" pid="9" name="VeaTeam">
    <vt:lpwstr>281;#EE Kwaliteit＆Onderst|3c277276-2e92-4ca5-b245-9649b52fab95</vt:lpwstr>
  </property>
  <property fmtid="{D5CDD505-2E9C-101B-9397-08002B2CF9AE}" pid="10" name="VEA EE Defossilisering">
    <vt:lpwstr/>
  </property>
  <property fmtid="{D5CDD505-2E9C-101B-9397-08002B2CF9AE}" pid="11" name="Vea EE Doctype">
    <vt:lpwstr/>
  </property>
  <property fmtid="{D5CDD505-2E9C-101B-9397-08002B2CF9AE}" pid="12" name="MediaServiceImageTags">
    <vt:lpwstr/>
  </property>
</Properties>
</file>