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5"/>
  </p:sldMasterIdLst>
  <p:notesMasterIdLst>
    <p:notesMasterId r:id="rId242"/>
  </p:notesMasterIdLst>
  <p:handoutMasterIdLst>
    <p:handoutMasterId r:id="rId243"/>
  </p:handoutMasterIdLst>
  <p:sldIdLst>
    <p:sldId id="266" r:id="rId6"/>
    <p:sldId id="302" r:id="rId7"/>
    <p:sldId id="1018" r:id="rId8"/>
    <p:sldId id="740" r:id="rId9"/>
    <p:sldId id="998" r:id="rId10"/>
    <p:sldId id="818" r:id="rId11"/>
    <p:sldId id="819" r:id="rId12"/>
    <p:sldId id="786" r:id="rId13"/>
    <p:sldId id="787" r:id="rId14"/>
    <p:sldId id="1049" r:id="rId15"/>
    <p:sldId id="1013" r:id="rId16"/>
    <p:sldId id="788" r:id="rId17"/>
    <p:sldId id="1014" r:id="rId18"/>
    <p:sldId id="1015" r:id="rId19"/>
    <p:sldId id="1019" r:id="rId20"/>
    <p:sldId id="852" r:id="rId21"/>
    <p:sldId id="999" r:id="rId22"/>
    <p:sldId id="754" r:id="rId23"/>
    <p:sldId id="759" r:id="rId24"/>
    <p:sldId id="760" r:id="rId25"/>
    <p:sldId id="1000" r:id="rId26"/>
    <p:sldId id="764" r:id="rId27"/>
    <p:sldId id="748" r:id="rId28"/>
    <p:sldId id="978" r:id="rId29"/>
    <p:sldId id="979" r:id="rId30"/>
    <p:sldId id="980" r:id="rId31"/>
    <p:sldId id="1020" r:id="rId32"/>
    <p:sldId id="785" r:id="rId33"/>
    <p:sldId id="744" r:id="rId34"/>
    <p:sldId id="737" r:id="rId35"/>
    <p:sldId id="738" r:id="rId36"/>
    <p:sldId id="1001" r:id="rId37"/>
    <p:sldId id="743" r:id="rId38"/>
    <p:sldId id="820" r:id="rId39"/>
    <p:sldId id="742" r:id="rId40"/>
    <p:sldId id="775" r:id="rId41"/>
    <p:sldId id="981" r:id="rId42"/>
    <p:sldId id="982" r:id="rId43"/>
    <p:sldId id="771" r:id="rId44"/>
    <p:sldId id="772" r:id="rId45"/>
    <p:sldId id="773" r:id="rId46"/>
    <p:sldId id="507" r:id="rId47"/>
    <p:sldId id="1009" r:id="rId48"/>
    <p:sldId id="645" r:id="rId49"/>
    <p:sldId id="648" r:id="rId50"/>
    <p:sldId id="780" r:id="rId51"/>
    <p:sldId id="776" r:id="rId52"/>
    <p:sldId id="1002" r:id="rId53"/>
    <p:sldId id="783" r:id="rId54"/>
    <p:sldId id="782" r:id="rId55"/>
    <p:sldId id="832" r:id="rId56"/>
    <p:sldId id="1048" r:id="rId57"/>
    <p:sldId id="650" r:id="rId58"/>
    <p:sldId id="651" r:id="rId59"/>
    <p:sldId id="649" r:id="rId60"/>
    <p:sldId id="984" r:id="rId61"/>
    <p:sldId id="814" r:id="rId62"/>
    <p:sldId id="833" r:id="rId63"/>
    <p:sldId id="1003" r:id="rId64"/>
    <p:sldId id="834" r:id="rId65"/>
    <p:sldId id="1004" r:id="rId66"/>
    <p:sldId id="831" r:id="rId67"/>
    <p:sldId id="836" r:id="rId68"/>
    <p:sldId id="837" r:id="rId69"/>
    <p:sldId id="655" r:id="rId70"/>
    <p:sldId id="1044" r:id="rId71"/>
    <p:sldId id="838" r:id="rId72"/>
    <p:sldId id="841" r:id="rId73"/>
    <p:sldId id="840" r:id="rId74"/>
    <p:sldId id="1006" r:id="rId75"/>
    <p:sldId id="1005" r:id="rId76"/>
    <p:sldId id="842" r:id="rId77"/>
    <p:sldId id="1016" r:id="rId78"/>
    <p:sldId id="855" r:id="rId79"/>
    <p:sldId id="797" r:id="rId80"/>
    <p:sldId id="798" r:id="rId81"/>
    <p:sldId id="800" r:id="rId82"/>
    <p:sldId id="801" r:id="rId83"/>
    <p:sldId id="802" r:id="rId84"/>
    <p:sldId id="803" r:id="rId85"/>
    <p:sldId id="804" r:id="rId86"/>
    <p:sldId id="805" r:id="rId87"/>
    <p:sldId id="806" r:id="rId88"/>
    <p:sldId id="807" r:id="rId89"/>
    <p:sldId id="808" r:id="rId90"/>
    <p:sldId id="809" r:id="rId91"/>
    <p:sldId id="810" r:id="rId92"/>
    <p:sldId id="1054" r:id="rId93"/>
    <p:sldId id="812" r:id="rId94"/>
    <p:sldId id="813" r:id="rId95"/>
    <p:sldId id="1007" r:id="rId96"/>
    <p:sldId id="1008" r:id="rId97"/>
    <p:sldId id="1021" r:id="rId98"/>
    <p:sldId id="843" r:id="rId99"/>
    <p:sldId id="846" r:id="rId100"/>
    <p:sldId id="1022" r:id="rId101"/>
    <p:sldId id="847" r:id="rId102"/>
    <p:sldId id="848" r:id="rId103"/>
    <p:sldId id="849" r:id="rId104"/>
    <p:sldId id="850" r:id="rId105"/>
    <p:sldId id="851" r:id="rId106"/>
    <p:sldId id="860" r:id="rId107"/>
    <p:sldId id="857" r:id="rId108"/>
    <p:sldId id="985" r:id="rId109"/>
    <p:sldId id="986" r:id="rId110"/>
    <p:sldId id="862" r:id="rId111"/>
    <p:sldId id="863" r:id="rId112"/>
    <p:sldId id="864" r:id="rId113"/>
    <p:sldId id="678" r:id="rId114"/>
    <p:sldId id="679" r:id="rId115"/>
    <p:sldId id="867" r:id="rId116"/>
    <p:sldId id="868" r:id="rId117"/>
    <p:sldId id="866" r:id="rId118"/>
    <p:sldId id="869" r:id="rId119"/>
    <p:sldId id="870" r:id="rId120"/>
    <p:sldId id="872" r:id="rId121"/>
    <p:sldId id="873" r:id="rId122"/>
    <p:sldId id="1034" r:id="rId123"/>
    <p:sldId id="871" r:id="rId124"/>
    <p:sldId id="874" r:id="rId125"/>
    <p:sldId id="875" r:id="rId126"/>
    <p:sldId id="1046" r:id="rId127"/>
    <p:sldId id="844" r:id="rId128"/>
    <p:sldId id="988" r:id="rId129"/>
    <p:sldId id="989" r:id="rId130"/>
    <p:sldId id="877" r:id="rId131"/>
    <p:sldId id="880" r:id="rId132"/>
    <p:sldId id="881" r:id="rId133"/>
    <p:sldId id="688" r:id="rId134"/>
    <p:sldId id="882" r:id="rId135"/>
    <p:sldId id="1033" r:id="rId136"/>
    <p:sldId id="1053" r:id="rId137"/>
    <p:sldId id="845" r:id="rId138"/>
    <p:sldId id="990" r:id="rId139"/>
    <p:sldId id="991" r:id="rId140"/>
    <p:sldId id="993" r:id="rId141"/>
    <p:sldId id="994" r:id="rId142"/>
    <p:sldId id="884" r:id="rId143"/>
    <p:sldId id="889" r:id="rId144"/>
    <p:sldId id="890" r:id="rId145"/>
    <p:sldId id="892" r:id="rId146"/>
    <p:sldId id="886" r:id="rId147"/>
    <p:sldId id="887" r:id="rId148"/>
    <p:sldId id="888" r:id="rId149"/>
    <p:sldId id="1047" r:id="rId150"/>
    <p:sldId id="1023" r:id="rId151"/>
    <p:sldId id="1024" r:id="rId152"/>
    <p:sldId id="900" r:id="rId153"/>
    <p:sldId id="1025" r:id="rId154"/>
    <p:sldId id="758" r:id="rId155"/>
    <p:sldId id="1026" r:id="rId156"/>
    <p:sldId id="1027" r:id="rId157"/>
    <p:sldId id="925" r:id="rId158"/>
    <p:sldId id="1028" r:id="rId159"/>
    <p:sldId id="903" r:id="rId160"/>
    <p:sldId id="904" r:id="rId161"/>
    <p:sldId id="905" r:id="rId162"/>
    <p:sldId id="908" r:id="rId163"/>
    <p:sldId id="1035" r:id="rId164"/>
    <p:sldId id="910" r:id="rId165"/>
    <p:sldId id="927" r:id="rId166"/>
    <p:sldId id="913" r:id="rId167"/>
    <p:sldId id="756" r:id="rId168"/>
    <p:sldId id="928" r:id="rId169"/>
    <p:sldId id="930" r:id="rId170"/>
    <p:sldId id="929" r:id="rId171"/>
    <p:sldId id="703" r:id="rId172"/>
    <p:sldId id="1030" r:id="rId173"/>
    <p:sldId id="1032" r:id="rId174"/>
    <p:sldId id="1031" r:id="rId175"/>
    <p:sldId id="931" r:id="rId176"/>
    <p:sldId id="946" r:id="rId177"/>
    <p:sldId id="944" r:id="rId178"/>
    <p:sldId id="945" r:id="rId179"/>
    <p:sldId id="948" r:id="rId180"/>
    <p:sldId id="949" r:id="rId181"/>
    <p:sldId id="947" r:id="rId182"/>
    <p:sldId id="960" r:id="rId183"/>
    <p:sldId id="951" r:id="rId184"/>
    <p:sldId id="1036" r:id="rId185"/>
    <p:sldId id="952" r:id="rId186"/>
    <p:sldId id="1038" r:id="rId187"/>
    <p:sldId id="954" r:id="rId188"/>
    <p:sldId id="1039" r:id="rId189"/>
    <p:sldId id="955" r:id="rId190"/>
    <p:sldId id="957" r:id="rId191"/>
    <p:sldId id="959" r:id="rId192"/>
    <p:sldId id="958" r:id="rId193"/>
    <p:sldId id="1051" r:id="rId194"/>
    <p:sldId id="935" r:id="rId195"/>
    <p:sldId id="934" r:id="rId196"/>
    <p:sldId id="933" r:id="rId197"/>
    <p:sldId id="1040" r:id="rId198"/>
    <p:sldId id="975" r:id="rId199"/>
    <p:sldId id="977" r:id="rId200"/>
    <p:sldId id="974" r:id="rId201"/>
    <p:sldId id="972" r:id="rId202"/>
    <p:sldId id="966" r:id="rId203"/>
    <p:sldId id="962" r:id="rId204"/>
    <p:sldId id="963" r:id="rId205"/>
    <p:sldId id="1052" r:id="rId206"/>
    <p:sldId id="987" r:id="rId207"/>
    <p:sldId id="964" r:id="rId208"/>
    <p:sldId id="995" r:id="rId209"/>
    <p:sldId id="965" r:id="rId210"/>
    <p:sldId id="996" r:id="rId211"/>
    <p:sldId id="967" r:id="rId212"/>
    <p:sldId id="567" r:id="rId213"/>
    <p:sldId id="732" r:id="rId214"/>
    <p:sldId id="997" r:id="rId215"/>
    <p:sldId id="968" r:id="rId216"/>
    <p:sldId id="938" r:id="rId217"/>
    <p:sldId id="1041" r:id="rId218"/>
    <p:sldId id="941" r:id="rId219"/>
    <p:sldId id="943" r:id="rId220"/>
    <p:sldId id="940" r:id="rId221"/>
    <p:sldId id="721" r:id="rId222"/>
    <p:sldId id="942" r:id="rId223"/>
    <p:sldId id="720" r:id="rId224"/>
    <p:sldId id="1042" r:id="rId225"/>
    <p:sldId id="1029" r:id="rId226"/>
    <p:sldId id="918" r:id="rId227"/>
    <p:sldId id="912" r:id="rId228"/>
    <p:sldId id="924" r:id="rId229"/>
    <p:sldId id="920" r:id="rId230"/>
    <p:sldId id="922" r:id="rId231"/>
    <p:sldId id="921" r:id="rId232"/>
    <p:sldId id="919" r:id="rId233"/>
    <p:sldId id="825" r:id="rId234"/>
    <p:sldId id="826" r:id="rId235"/>
    <p:sldId id="1043" r:id="rId236"/>
    <p:sldId id="914" r:id="rId237"/>
    <p:sldId id="916" r:id="rId238"/>
    <p:sldId id="1045" r:id="rId239"/>
    <p:sldId id="917" r:id="rId240"/>
    <p:sldId id="375" r:id="rId241"/>
  </p:sldIdLst>
  <p:sldSz cx="9144000" cy="6858000" type="screen4x3"/>
  <p:notesSz cx="7102475" cy="102346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 Der Linden Elke" initials="VDLE" lastIdx="144" clrIdx="0"/>
  <p:cmAuthor id="2" name="Zegers Helene VEA" initials="ZHV" lastIdx="263" clrIdx="1"/>
  <p:cmAuthor id="3" name="Koen Aerts" initials="KA" lastIdx="3" clrIdx="2"/>
  <p:cmAuthor id="4" name="Van Der Linden Elke" initials="VE" lastIdx="5" clrIdx="3">
    <p:extLst>
      <p:ext uri="{19B8F6BF-5375-455C-9EA6-DF929625EA0E}">
        <p15:presenceInfo xmlns:p15="http://schemas.microsoft.com/office/powerpoint/2012/main" userId="S::elke.vanderlinden@vlaanderen.be::0fc987b5-c91c-46ff-80bf-fddd2e1bfa1d" providerId="AD"/>
      </p:ext>
    </p:extLst>
  </p:cmAuthor>
  <p:cmAuthor id="5" name="Zegers Helene" initials="ZH" lastIdx="43" clrIdx="4">
    <p:extLst>
      <p:ext uri="{19B8F6BF-5375-455C-9EA6-DF929625EA0E}">
        <p15:presenceInfo xmlns:p15="http://schemas.microsoft.com/office/powerpoint/2012/main" userId="S::helene.zegers@vlaanderen.be::940cc704-a3bb-4f59-8926-39fb3edab9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FFF00"/>
    <a:srgbClr val="1052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CD68D-BC3B-30B7-4EEB-4BCEE5AE0A01}" v="9" dt="2024-01-29T12:00:08.835"/>
    <p1510:client id="{5019D1ED-F2E4-BDE2-38A2-5C29E62D6625}" v="3" dt="2024-01-30T10:06:35.821"/>
    <p1510:client id="{D732BA99-1D5F-4C7F-B886-16AA16F95BED}" v="2" dt="2024-01-29T12:01:02.99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3224"/>
        <p:guide pos="2237"/>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theme" Target="theme/theme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tableStyles" Target="tableStyle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microsoft.com/office/2016/11/relationships/changesInfo" Target="changesInfos/changesInfo1.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microsoft.com/office/2015/10/relationships/revisionInfo" Target="revisionInfo.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4" Type="http://schemas.openxmlformats.org/officeDocument/2006/relationships/customXml" Target="../customXml/item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6" Type="http://schemas.openxmlformats.org/officeDocument/2006/relationships/slide" Target="slides/slide21.xml"/><Relationship Id="rId231" Type="http://schemas.openxmlformats.org/officeDocument/2006/relationships/slide" Target="slides/slide226.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notesMaster" Target="notesMasters/notesMaster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handoutMaster" Target="handoutMasters/handoutMaster1.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commentAuthors" Target="commentAuthors.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presProps" Target="presProps.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viewProps" Target="viewProps.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gers Helene" userId="S::helene.zegers@vlaanderen.be::940cc704-a3bb-4f59-8926-39fb3edab9de" providerId="AD" clId="Web-{2B982CAD-5A96-BCC2-DC76-92AC2EA58095}"/>
    <pc:docChg chg="">
      <pc:chgData name="Zegers Helene" userId="S::helene.zegers@vlaanderen.be::940cc704-a3bb-4f59-8926-39fb3edab9de" providerId="AD" clId="Web-{2B982CAD-5A96-BCC2-DC76-92AC2EA58095}" dt="2022-01-17T09:38:49.877" v="1"/>
      <pc:docMkLst>
        <pc:docMk/>
      </pc:docMkLst>
      <pc:sldChg chg="addCm">
        <pc:chgData name="Zegers Helene" userId="S::helene.zegers@vlaanderen.be::940cc704-a3bb-4f59-8926-39fb3edab9de" providerId="AD" clId="Web-{2B982CAD-5A96-BCC2-DC76-92AC2EA58095}" dt="2022-01-17T09:38:49.877" v="1"/>
        <pc:sldMkLst>
          <pc:docMk/>
          <pc:sldMk cId="508272758" sldId="743"/>
        </pc:sldMkLst>
      </pc:sldChg>
    </pc:docChg>
  </pc:docChgLst>
  <pc:docChgLst>
    <pc:chgData clId="Web-{5019D1ED-F2E4-BDE2-38A2-5C29E62D6625}"/>
    <pc:docChg chg="modSld">
      <pc:chgData name="" userId="" providerId="" clId="Web-{5019D1ED-F2E4-BDE2-38A2-5C29E62D6625}" dt="2024-01-30T10:06:31.634" v="0" actId="20577"/>
      <pc:docMkLst>
        <pc:docMk/>
      </pc:docMkLst>
      <pc:sldChg chg="modSp">
        <pc:chgData name="" userId="" providerId="" clId="Web-{5019D1ED-F2E4-BDE2-38A2-5C29E62D6625}" dt="2024-01-30T10:06:31.634" v="0" actId="20577"/>
        <pc:sldMkLst>
          <pc:docMk/>
          <pc:sldMk cId="4131280385" sldId="266"/>
        </pc:sldMkLst>
        <pc:spChg chg="mod">
          <ac:chgData name="" userId="" providerId="" clId="Web-{5019D1ED-F2E4-BDE2-38A2-5C29E62D6625}" dt="2024-01-30T10:06:31.634" v="0" actId="20577"/>
          <ac:spMkLst>
            <pc:docMk/>
            <pc:sldMk cId="4131280385" sldId="266"/>
            <ac:spMk id="3" creationId="{00000000-0000-0000-0000-000000000000}"/>
          </ac:spMkLst>
        </pc:spChg>
      </pc:sldChg>
    </pc:docChg>
  </pc:docChgLst>
  <pc:docChgLst>
    <pc:chgData name="Van Der Linden Elke" userId="S::elke.vanderlinden@vlaanderen.be::0fc987b5-c91c-46ff-80bf-fddd2e1bfa1d" providerId="AD" clId="Web-{5019D1ED-F2E4-BDE2-38A2-5C29E62D6625}"/>
    <pc:docChg chg="modSld">
      <pc:chgData name="Van Der Linden Elke" userId="S::elke.vanderlinden@vlaanderen.be::0fc987b5-c91c-46ff-80bf-fddd2e1bfa1d" providerId="AD" clId="Web-{5019D1ED-F2E4-BDE2-38A2-5C29E62D6625}" dt="2024-01-30T10:06:32.635" v="0" actId="20577"/>
      <pc:docMkLst>
        <pc:docMk/>
      </pc:docMkLst>
      <pc:sldChg chg="modSp">
        <pc:chgData name="Van Der Linden Elke" userId="S::elke.vanderlinden@vlaanderen.be::0fc987b5-c91c-46ff-80bf-fddd2e1bfa1d" providerId="AD" clId="Web-{5019D1ED-F2E4-BDE2-38A2-5C29E62D6625}" dt="2024-01-30T10:06:32.635" v="0" actId="20577"/>
        <pc:sldMkLst>
          <pc:docMk/>
          <pc:sldMk cId="4131280385" sldId="266"/>
        </pc:sldMkLst>
        <pc:spChg chg="mod">
          <ac:chgData name="Van Der Linden Elke" userId="S::elke.vanderlinden@vlaanderen.be::0fc987b5-c91c-46ff-80bf-fddd2e1bfa1d" providerId="AD" clId="Web-{5019D1ED-F2E4-BDE2-38A2-5C29E62D6625}" dt="2024-01-30T10:06:32.635" v="0" actId="20577"/>
          <ac:spMkLst>
            <pc:docMk/>
            <pc:sldMk cId="4131280385" sldId="266"/>
            <ac:spMk id="3" creationId="{00000000-0000-0000-0000-000000000000}"/>
          </ac:spMkLst>
        </pc:spChg>
      </pc:sldChg>
    </pc:docChg>
  </pc:docChgLst>
  <pc:docChgLst>
    <pc:chgData name="Van Der Linden Elke" userId="0fc987b5-c91c-46ff-80bf-fddd2e1bfa1d" providerId="ADAL" clId="{D732BA99-1D5F-4C7F-B886-16AA16F95BED}"/>
    <pc:docChg chg="undo custSel delSld modSld">
      <pc:chgData name="Van Der Linden Elke" userId="0fc987b5-c91c-46ff-80bf-fddd2e1bfa1d" providerId="ADAL" clId="{D732BA99-1D5F-4C7F-B886-16AA16F95BED}" dt="2024-01-29T12:03:53.965" v="1184" actId="20577"/>
      <pc:docMkLst>
        <pc:docMk/>
      </pc:docMkLst>
      <pc:sldChg chg="modSp mod">
        <pc:chgData name="Van Der Linden Elke" userId="0fc987b5-c91c-46ff-80bf-fddd2e1bfa1d" providerId="ADAL" clId="{D732BA99-1D5F-4C7F-B886-16AA16F95BED}" dt="2024-01-24T12:38:31.817" v="327" actId="6549"/>
        <pc:sldMkLst>
          <pc:docMk/>
          <pc:sldMk cId="2180404038" sldId="754"/>
        </pc:sldMkLst>
        <pc:spChg chg="mod">
          <ac:chgData name="Van Der Linden Elke" userId="0fc987b5-c91c-46ff-80bf-fddd2e1bfa1d" providerId="ADAL" clId="{D732BA99-1D5F-4C7F-B886-16AA16F95BED}" dt="2024-01-24T12:38:31.817" v="327" actId="6549"/>
          <ac:spMkLst>
            <pc:docMk/>
            <pc:sldMk cId="2180404038" sldId="754"/>
            <ac:spMk id="3" creationId="{74F9974D-A7B6-4009-859C-FC609B5FADBC}"/>
          </ac:spMkLst>
        </pc:spChg>
      </pc:sldChg>
      <pc:sldChg chg="modSp mod">
        <pc:chgData name="Van Der Linden Elke" userId="0fc987b5-c91c-46ff-80bf-fddd2e1bfa1d" providerId="ADAL" clId="{D732BA99-1D5F-4C7F-B886-16AA16F95BED}" dt="2024-01-24T12:39:32.239" v="329" actId="207"/>
        <pc:sldMkLst>
          <pc:docMk/>
          <pc:sldMk cId="3252784210" sldId="771"/>
        </pc:sldMkLst>
        <pc:spChg chg="mod">
          <ac:chgData name="Van Der Linden Elke" userId="0fc987b5-c91c-46ff-80bf-fddd2e1bfa1d" providerId="ADAL" clId="{D732BA99-1D5F-4C7F-B886-16AA16F95BED}" dt="2024-01-24T12:39:32.239" v="329" actId="207"/>
          <ac:spMkLst>
            <pc:docMk/>
            <pc:sldMk cId="3252784210" sldId="771"/>
            <ac:spMk id="8" creationId="{DFAAF8EA-12B4-4FED-8440-A08DEC2892EB}"/>
          </ac:spMkLst>
        </pc:spChg>
      </pc:sldChg>
      <pc:sldChg chg="modSp mod">
        <pc:chgData name="Van Der Linden Elke" userId="0fc987b5-c91c-46ff-80bf-fddd2e1bfa1d" providerId="ADAL" clId="{D732BA99-1D5F-4C7F-B886-16AA16F95BED}" dt="2024-01-24T12:39:24.114" v="328" actId="207"/>
        <pc:sldMkLst>
          <pc:docMk/>
          <pc:sldMk cId="1521989016" sldId="775"/>
        </pc:sldMkLst>
        <pc:spChg chg="mod">
          <ac:chgData name="Van Der Linden Elke" userId="0fc987b5-c91c-46ff-80bf-fddd2e1bfa1d" providerId="ADAL" clId="{D732BA99-1D5F-4C7F-B886-16AA16F95BED}" dt="2024-01-24T12:39:24.114" v="328" actId="207"/>
          <ac:spMkLst>
            <pc:docMk/>
            <pc:sldMk cId="1521989016" sldId="775"/>
            <ac:spMk id="8" creationId="{DFAAF8EA-12B4-4FED-8440-A08DEC2892EB}"/>
          </ac:spMkLst>
        </pc:spChg>
      </pc:sldChg>
      <pc:sldChg chg="modSp mod">
        <pc:chgData name="Van Der Linden Elke" userId="0fc987b5-c91c-46ff-80bf-fddd2e1bfa1d" providerId="ADAL" clId="{D732BA99-1D5F-4C7F-B886-16AA16F95BED}" dt="2024-01-24T12:39:55.674" v="331" actId="207"/>
        <pc:sldMkLst>
          <pc:docMk/>
          <pc:sldMk cId="1117244465" sldId="776"/>
        </pc:sldMkLst>
        <pc:spChg chg="mod">
          <ac:chgData name="Van Der Linden Elke" userId="0fc987b5-c91c-46ff-80bf-fddd2e1bfa1d" providerId="ADAL" clId="{D732BA99-1D5F-4C7F-B886-16AA16F95BED}" dt="2024-01-24T12:39:55.674" v="331" actId="207"/>
          <ac:spMkLst>
            <pc:docMk/>
            <pc:sldMk cId="1117244465" sldId="776"/>
            <ac:spMk id="8" creationId="{DFAAF8EA-12B4-4FED-8440-A08DEC2892EB}"/>
          </ac:spMkLst>
        </pc:spChg>
      </pc:sldChg>
      <pc:sldChg chg="modSp mod">
        <pc:chgData name="Van Der Linden Elke" userId="0fc987b5-c91c-46ff-80bf-fddd2e1bfa1d" providerId="ADAL" clId="{D732BA99-1D5F-4C7F-B886-16AA16F95BED}" dt="2024-01-24T12:39:48.930" v="330" actId="207"/>
        <pc:sldMkLst>
          <pc:docMk/>
          <pc:sldMk cId="2583917671" sldId="780"/>
        </pc:sldMkLst>
        <pc:spChg chg="mod">
          <ac:chgData name="Van Der Linden Elke" userId="0fc987b5-c91c-46ff-80bf-fddd2e1bfa1d" providerId="ADAL" clId="{D732BA99-1D5F-4C7F-B886-16AA16F95BED}" dt="2024-01-24T12:39:48.930" v="330" actId="207"/>
          <ac:spMkLst>
            <pc:docMk/>
            <pc:sldMk cId="2583917671" sldId="780"/>
            <ac:spMk id="8" creationId="{DFAAF8EA-12B4-4FED-8440-A08DEC2892EB}"/>
          </ac:spMkLst>
        </pc:spChg>
      </pc:sldChg>
      <pc:sldChg chg="modSp mod">
        <pc:chgData name="Van Der Linden Elke" userId="0fc987b5-c91c-46ff-80bf-fddd2e1bfa1d" providerId="ADAL" clId="{D732BA99-1D5F-4C7F-B886-16AA16F95BED}" dt="2024-01-24T12:35:26.066" v="0" actId="207"/>
        <pc:sldMkLst>
          <pc:docMk/>
          <pc:sldMk cId="939542385" sldId="786"/>
        </pc:sldMkLst>
        <pc:spChg chg="mod">
          <ac:chgData name="Van Der Linden Elke" userId="0fc987b5-c91c-46ff-80bf-fddd2e1bfa1d" providerId="ADAL" clId="{D732BA99-1D5F-4C7F-B886-16AA16F95BED}" dt="2024-01-24T12:35:26.066" v="0" actId="207"/>
          <ac:spMkLst>
            <pc:docMk/>
            <pc:sldMk cId="939542385" sldId="786"/>
            <ac:spMk id="17" creationId="{403BDDB7-4799-4E11-8D49-91E5FEA96D7C}"/>
          </ac:spMkLst>
        </pc:spChg>
      </pc:sldChg>
      <pc:sldChg chg="addSp delSp modSp mod">
        <pc:chgData name="Van Der Linden Elke" userId="0fc987b5-c91c-46ff-80bf-fddd2e1bfa1d" providerId="ADAL" clId="{D732BA99-1D5F-4C7F-B886-16AA16F95BED}" dt="2024-01-24T13:18:28.350" v="1091" actId="2085"/>
        <pc:sldMkLst>
          <pc:docMk/>
          <pc:sldMk cId="1075196877" sldId="803"/>
        </pc:sldMkLst>
        <pc:picChg chg="add mod ord modCrop">
          <ac:chgData name="Van Der Linden Elke" userId="0fc987b5-c91c-46ff-80bf-fddd2e1bfa1d" providerId="ADAL" clId="{D732BA99-1D5F-4C7F-B886-16AA16F95BED}" dt="2024-01-24T13:18:28.350" v="1091" actId="2085"/>
          <ac:picMkLst>
            <pc:docMk/>
            <pc:sldMk cId="1075196877" sldId="803"/>
            <ac:picMk id="2" creationId="{ABD77A38-2642-24AA-FE2B-D4D1FD38FC5F}"/>
          </ac:picMkLst>
        </pc:picChg>
        <pc:picChg chg="del">
          <ac:chgData name="Van Der Linden Elke" userId="0fc987b5-c91c-46ff-80bf-fddd2e1bfa1d" providerId="ADAL" clId="{D732BA99-1D5F-4C7F-B886-16AA16F95BED}" dt="2024-01-24T12:42:02.915" v="357" actId="478"/>
          <ac:picMkLst>
            <pc:docMk/>
            <pc:sldMk cId="1075196877" sldId="803"/>
            <ac:picMk id="5" creationId="{B4CC48BF-DD4B-4A88-943B-7CAAE940F237}"/>
          </ac:picMkLst>
        </pc:picChg>
      </pc:sldChg>
      <pc:sldChg chg="delSp mod">
        <pc:chgData name="Van Der Linden Elke" userId="0fc987b5-c91c-46ff-80bf-fddd2e1bfa1d" providerId="ADAL" clId="{D732BA99-1D5F-4C7F-B886-16AA16F95BED}" dt="2024-01-24T12:43:21.296" v="365" actId="478"/>
        <pc:sldMkLst>
          <pc:docMk/>
          <pc:sldMk cId="4224213903" sldId="810"/>
        </pc:sldMkLst>
        <pc:spChg chg="del">
          <ac:chgData name="Van Der Linden Elke" userId="0fc987b5-c91c-46ff-80bf-fddd2e1bfa1d" providerId="ADAL" clId="{D732BA99-1D5F-4C7F-B886-16AA16F95BED}" dt="2024-01-24T12:43:21.296" v="365" actId="478"/>
          <ac:spMkLst>
            <pc:docMk/>
            <pc:sldMk cId="4224213903" sldId="810"/>
            <ac:spMk id="7" creationId="{A5ED5316-534B-469B-8BFA-BAAAFA92631C}"/>
          </ac:spMkLst>
        </pc:spChg>
        <pc:picChg chg="del">
          <ac:chgData name="Van Der Linden Elke" userId="0fc987b5-c91c-46ff-80bf-fddd2e1bfa1d" providerId="ADAL" clId="{D732BA99-1D5F-4C7F-B886-16AA16F95BED}" dt="2024-01-24T12:43:17.087" v="364" actId="478"/>
          <ac:picMkLst>
            <pc:docMk/>
            <pc:sldMk cId="4224213903" sldId="810"/>
            <ac:picMk id="6" creationId="{870F59A4-CD15-4DE2-A3C2-0256DFD0A075}"/>
          </ac:picMkLst>
        </pc:picChg>
      </pc:sldChg>
      <pc:sldChg chg="modSp mod">
        <pc:chgData name="Van Der Linden Elke" userId="0fc987b5-c91c-46ff-80bf-fddd2e1bfa1d" providerId="ADAL" clId="{D732BA99-1D5F-4C7F-B886-16AA16F95BED}" dt="2024-01-24T12:46:08.296" v="460"/>
        <pc:sldMkLst>
          <pc:docMk/>
          <pc:sldMk cId="1370109772" sldId="866"/>
        </pc:sldMkLst>
        <pc:spChg chg="mod">
          <ac:chgData name="Van Der Linden Elke" userId="0fc987b5-c91c-46ff-80bf-fddd2e1bfa1d" providerId="ADAL" clId="{D732BA99-1D5F-4C7F-B886-16AA16F95BED}" dt="2024-01-24T12:46:08.296" v="460"/>
          <ac:spMkLst>
            <pc:docMk/>
            <pc:sldMk cId="1370109772" sldId="866"/>
            <ac:spMk id="6" creationId="{AB23617D-0A0F-49CF-B466-CD10DDA90E8D}"/>
          </ac:spMkLst>
        </pc:spChg>
      </pc:sldChg>
      <pc:sldChg chg="modSp mod">
        <pc:chgData name="Van Der Linden Elke" userId="0fc987b5-c91c-46ff-80bf-fddd2e1bfa1d" providerId="ADAL" clId="{D732BA99-1D5F-4C7F-B886-16AA16F95BED}" dt="2024-01-24T12:45:39.172" v="459" actId="207"/>
        <pc:sldMkLst>
          <pc:docMk/>
          <pc:sldMk cId="2195858332" sldId="867"/>
        </pc:sldMkLst>
        <pc:spChg chg="mod">
          <ac:chgData name="Van Der Linden Elke" userId="0fc987b5-c91c-46ff-80bf-fddd2e1bfa1d" providerId="ADAL" clId="{D732BA99-1D5F-4C7F-B886-16AA16F95BED}" dt="2024-01-24T12:45:39.172" v="459" actId="207"/>
          <ac:spMkLst>
            <pc:docMk/>
            <pc:sldMk cId="2195858332" sldId="867"/>
            <ac:spMk id="6" creationId="{AB23617D-0A0F-49CF-B466-CD10DDA90E8D}"/>
          </ac:spMkLst>
        </pc:spChg>
      </pc:sldChg>
      <pc:sldChg chg="modSp mod">
        <pc:chgData name="Van Der Linden Elke" userId="0fc987b5-c91c-46ff-80bf-fddd2e1bfa1d" providerId="ADAL" clId="{D732BA99-1D5F-4C7F-B886-16AA16F95BED}" dt="2024-01-29T12:02:51.655" v="1168" actId="207"/>
        <pc:sldMkLst>
          <pc:docMk/>
          <pc:sldMk cId="1768018660" sldId="875"/>
        </pc:sldMkLst>
        <pc:spChg chg="mod">
          <ac:chgData name="Van Der Linden Elke" userId="0fc987b5-c91c-46ff-80bf-fddd2e1bfa1d" providerId="ADAL" clId="{D732BA99-1D5F-4C7F-B886-16AA16F95BED}" dt="2024-01-29T12:02:51.655" v="1168" actId="207"/>
          <ac:spMkLst>
            <pc:docMk/>
            <pc:sldMk cId="1768018660" sldId="875"/>
            <ac:spMk id="6" creationId="{AB23617D-0A0F-49CF-B466-CD10DDA90E8D}"/>
          </ac:spMkLst>
        </pc:spChg>
      </pc:sldChg>
      <pc:sldChg chg="modSp mod">
        <pc:chgData name="Van Der Linden Elke" userId="0fc987b5-c91c-46ff-80bf-fddd2e1bfa1d" providerId="ADAL" clId="{D732BA99-1D5F-4C7F-B886-16AA16F95BED}" dt="2024-01-24T12:47:08.885" v="461" actId="207"/>
        <pc:sldMkLst>
          <pc:docMk/>
          <pc:sldMk cId="1951207011" sldId="888"/>
        </pc:sldMkLst>
        <pc:spChg chg="mod">
          <ac:chgData name="Van Der Linden Elke" userId="0fc987b5-c91c-46ff-80bf-fddd2e1bfa1d" providerId="ADAL" clId="{D732BA99-1D5F-4C7F-B886-16AA16F95BED}" dt="2024-01-24T12:47:08.885" v="461" actId="207"/>
          <ac:spMkLst>
            <pc:docMk/>
            <pc:sldMk cId="1951207011" sldId="888"/>
            <ac:spMk id="6" creationId="{AB23617D-0A0F-49CF-B466-CD10DDA90E8D}"/>
          </ac:spMkLst>
        </pc:spChg>
      </pc:sldChg>
      <pc:sldChg chg="modSp mod">
        <pc:chgData name="Van Der Linden Elke" userId="0fc987b5-c91c-46ff-80bf-fddd2e1bfa1d" providerId="ADAL" clId="{D732BA99-1D5F-4C7F-B886-16AA16F95BED}" dt="2024-01-24T13:19:49.928" v="1093" actId="207"/>
        <pc:sldMkLst>
          <pc:docMk/>
          <pc:sldMk cId="794878019" sldId="929"/>
        </pc:sldMkLst>
        <pc:spChg chg="mod">
          <ac:chgData name="Van Der Linden Elke" userId="0fc987b5-c91c-46ff-80bf-fddd2e1bfa1d" providerId="ADAL" clId="{D732BA99-1D5F-4C7F-B886-16AA16F95BED}" dt="2024-01-24T13:19:49.928" v="1093" actId="207"/>
          <ac:spMkLst>
            <pc:docMk/>
            <pc:sldMk cId="794878019" sldId="929"/>
            <ac:spMk id="3" creationId="{74F9974D-A7B6-4009-859C-FC609B5FADBC}"/>
          </ac:spMkLst>
        </pc:spChg>
      </pc:sldChg>
      <pc:sldChg chg="modSp mod">
        <pc:chgData name="Van Der Linden Elke" userId="0fc987b5-c91c-46ff-80bf-fddd2e1bfa1d" providerId="ADAL" clId="{D732BA99-1D5F-4C7F-B886-16AA16F95BED}" dt="2024-01-24T13:14:49.486" v="1080" actId="207"/>
        <pc:sldMkLst>
          <pc:docMk/>
          <pc:sldMk cId="42036084" sldId="942"/>
        </pc:sldMkLst>
        <pc:spChg chg="mod">
          <ac:chgData name="Van Der Linden Elke" userId="0fc987b5-c91c-46ff-80bf-fddd2e1bfa1d" providerId="ADAL" clId="{D732BA99-1D5F-4C7F-B886-16AA16F95BED}" dt="2024-01-24T13:14:49.486" v="1080" actId="207"/>
          <ac:spMkLst>
            <pc:docMk/>
            <pc:sldMk cId="42036084" sldId="942"/>
            <ac:spMk id="3" creationId="{74F9974D-A7B6-4009-859C-FC609B5FADBC}"/>
          </ac:spMkLst>
        </pc:spChg>
      </pc:sldChg>
      <pc:sldChg chg="modSp mod">
        <pc:chgData name="Van Der Linden Elke" userId="0fc987b5-c91c-46ff-80bf-fddd2e1bfa1d" providerId="ADAL" clId="{D732BA99-1D5F-4C7F-B886-16AA16F95BED}" dt="2024-01-24T13:14:40.211" v="1079" actId="207"/>
        <pc:sldMkLst>
          <pc:docMk/>
          <pc:sldMk cId="1933761584" sldId="943"/>
        </pc:sldMkLst>
        <pc:spChg chg="mod">
          <ac:chgData name="Van Der Linden Elke" userId="0fc987b5-c91c-46ff-80bf-fddd2e1bfa1d" providerId="ADAL" clId="{D732BA99-1D5F-4C7F-B886-16AA16F95BED}" dt="2024-01-24T13:14:40.211" v="1079" actId="207"/>
          <ac:spMkLst>
            <pc:docMk/>
            <pc:sldMk cId="1933761584" sldId="943"/>
            <ac:spMk id="3" creationId="{74F9974D-A7B6-4009-859C-FC609B5FADBC}"/>
          </ac:spMkLst>
        </pc:spChg>
      </pc:sldChg>
      <pc:sldChg chg="modSp mod">
        <pc:chgData name="Van Der Linden Elke" userId="0fc987b5-c91c-46ff-80bf-fddd2e1bfa1d" providerId="ADAL" clId="{D732BA99-1D5F-4C7F-B886-16AA16F95BED}" dt="2024-01-24T12:47:51.891" v="462" actId="207"/>
        <pc:sldMkLst>
          <pc:docMk/>
          <pc:sldMk cId="308111290" sldId="944"/>
        </pc:sldMkLst>
        <pc:spChg chg="mod">
          <ac:chgData name="Van Der Linden Elke" userId="0fc987b5-c91c-46ff-80bf-fddd2e1bfa1d" providerId="ADAL" clId="{D732BA99-1D5F-4C7F-B886-16AA16F95BED}" dt="2024-01-24T12:47:51.891" v="462" actId="207"/>
          <ac:spMkLst>
            <pc:docMk/>
            <pc:sldMk cId="308111290" sldId="944"/>
            <ac:spMk id="3" creationId="{74F9974D-A7B6-4009-859C-FC609B5FADBC}"/>
          </ac:spMkLst>
        </pc:spChg>
      </pc:sldChg>
      <pc:sldChg chg="modSp mod">
        <pc:chgData name="Van Der Linden Elke" userId="0fc987b5-c91c-46ff-80bf-fddd2e1bfa1d" providerId="ADAL" clId="{D732BA99-1D5F-4C7F-B886-16AA16F95BED}" dt="2024-01-24T13:06:23.596" v="823" actId="6549"/>
        <pc:sldMkLst>
          <pc:docMk/>
          <pc:sldMk cId="102369112" sldId="945"/>
        </pc:sldMkLst>
        <pc:spChg chg="mod">
          <ac:chgData name="Van Der Linden Elke" userId="0fc987b5-c91c-46ff-80bf-fddd2e1bfa1d" providerId="ADAL" clId="{D732BA99-1D5F-4C7F-B886-16AA16F95BED}" dt="2024-01-24T13:06:23.596" v="823" actId="6549"/>
          <ac:spMkLst>
            <pc:docMk/>
            <pc:sldMk cId="102369112" sldId="945"/>
            <ac:spMk id="3" creationId="{74F9974D-A7B6-4009-859C-FC609B5FADBC}"/>
          </ac:spMkLst>
        </pc:spChg>
        <pc:picChg chg="mod">
          <ac:chgData name="Van Der Linden Elke" userId="0fc987b5-c91c-46ff-80bf-fddd2e1bfa1d" providerId="ADAL" clId="{D732BA99-1D5F-4C7F-B886-16AA16F95BED}" dt="2024-01-24T13:03:54.948" v="695" actId="1076"/>
          <ac:picMkLst>
            <pc:docMk/>
            <pc:sldMk cId="102369112" sldId="945"/>
            <ac:picMk id="5" creationId="{406782BE-E6D2-4C98-ADEC-80F71A43F640}"/>
          </ac:picMkLst>
        </pc:picChg>
      </pc:sldChg>
      <pc:sldChg chg="modSp mod">
        <pc:chgData name="Van Der Linden Elke" userId="0fc987b5-c91c-46ff-80bf-fddd2e1bfa1d" providerId="ADAL" clId="{D732BA99-1D5F-4C7F-B886-16AA16F95BED}" dt="2024-01-24T13:21:41.225" v="1165" actId="20577"/>
        <pc:sldMkLst>
          <pc:docMk/>
          <pc:sldMk cId="2576874121" sldId="954"/>
        </pc:sldMkLst>
        <pc:spChg chg="mod">
          <ac:chgData name="Van Der Linden Elke" userId="0fc987b5-c91c-46ff-80bf-fddd2e1bfa1d" providerId="ADAL" clId="{D732BA99-1D5F-4C7F-B886-16AA16F95BED}" dt="2024-01-24T13:21:41.225" v="1165" actId="20577"/>
          <ac:spMkLst>
            <pc:docMk/>
            <pc:sldMk cId="2576874121" sldId="954"/>
            <ac:spMk id="3" creationId="{74F9974D-A7B6-4009-859C-FC609B5FADBC}"/>
          </ac:spMkLst>
        </pc:spChg>
      </pc:sldChg>
      <pc:sldChg chg="modSp mod">
        <pc:chgData name="Van Der Linden Elke" userId="0fc987b5-c91c-46ff-80bf-fddd2e1bfa1d" providerId="ADAL" clId="{D732BA99-1D5F-4C7F-B886-16AA16F95BED}" dt="2024-01-24T13:12:05.927" v="1064" actId="207"/>
        <pc:sldMkLst>
          <pc:docMk/>
          <pc:sldMk cId="1299917232" sldId="955"/>
        </pc:sldMkLst>
        <pc:spChg chg="mod">
          <ac:chgData name="Van Der Linden Elke" userId="0fc987b5-c91c-46ff-80bf-fddd2e1bfa1d" providerId="ADAL" clId="{D732BA99-1D5F-4C7F-B886-16AA16F95BED}" dt="2024-01-24T13:12:05.927" v="1064" actId="207"/>
          <ac:spMkLst>
            <pc:docMk/>
            <pc:sldMk cId="1299917232" sldId="955"/>
            <ac:spMk id="3" creationId="{74F9974D-A7B6-4009-859C-FC609B5FADBC}"/>
          </ac:spMkLst>
        </pc:spChg>
      </pc:sldChg>
      <pc:sldChg chg="modSp mod">
        <pc:chgData name="Van Der Linden Elke" userId="0fc987b5-c91c-46ff-80bf-fddd2e1bfa1d" providerId="ADAL" clId="{D732BA99-1D5F-4C7F-B886-16AA16F95BED}" dt="2024-01-24T13:12:16.901" v="1067" actId="207"/>
        <pc:sldMkLst>
          <pc:docMk/>
          <pc:sldMk cId="4277072391" sldId="957"/>
        </pc:sldMkLst>
        <pc:spChg chg="mod">
          <ac:chgData name="Van Der Linden Elke" userId="0fc987b5-c91c-46ff-80bf-fddd2e1bfa1d" providerId="ADAL" clId="{D732BA99-1D5F-4C7F-B886-16AA16F95BED}" dt="2024-01-24T13:12:16.901" v="1067" actId="207"/>
          <ac:spMkLst>
            <pc:docMk/>
            <pc:sldMk cId="4277072391" sldId="957"/>
            <ac:spMk id="3" creationId="{74F9974D-A7B6-4009-859C-FC609B5FADBC}"/>
          </ac:spMkLst>
        </pc:spChg>
      </pc:sldChg>
      <pc:sldChg chg="modSp mod">
        <pc:chgData name="Van Der Linden Elke" userId="0fc987b5-c91c-46ff-80bf-fddd2e1bfa1d" providerId="ADAL" clId="{D732BA99-1D5F-4C7F-B886-16AA16F95BED}" dt="2024-01-24T13:12:59.935" v="1072" actId="207"/>
        <pc:sldMkLst>
          <pc:docMk/>
          <pc:sldMk cId="2521262419" sldId="958"/>
        </pc:sldMkLst>
        <pc:spChg chg="mod">
          <ac:chgData name="Van Der Linden Elke" userId="0fc987b5-c91c-46ff-80bf-fddd2e1bfa1d" providerId="ADAL" clId="{D732BA99-1D5F-4C7F-B886-16AA16F95BED}" dt="2024-01-24T13:12:59.935" v="1072" actId="207"/>
          <ac:spMkLst>
            <pc:docMk/>
            <pc:sldMk cId="2521262419" sldId="958"/>
            <ac:spMk id="3" creationId="{74F9974D-A7B6-4009-859C-FC609B5FADBC}"/>
          </ac:spMkLst>
        </pc:spChg>
      </pc:sldChg>
      <pc:sldChg chg="modSp mod">
        <pc:chgData name="Van Der Linden Elke" userId="0fc987b5-c91c-46ff-80bf-fddd2e1bfa1d" providerId="ADAL" clId="{D732BA99-1D5F-4C7F-B886-16AA16F95BED}" dt="2024-01-24T13:12:26.300" v="1068" actId="207"/>
        <pc:sldMkLst>
          <pc:docMk/>
          <pc:sldMk cId="4224677624" sldId="959"/>
        </pc:sldMkLst>
        <pc:spChg chg="mod">
          <ac:chgData name="Van Der Linden Elke" userId="0fc987b5-c91c-46ff-80bf-fddd2e1bfa1d" providerId="ADAL" clId="{D732BA99-1D5F-4C7F-B886-16AA16F95BED}" dt="2024-01-24T13:12:26.300" v="1068" actId="207"/>
          <ac:spMkLst>
            <pc:docMk/>
            <pc:sldMk cId="4224677624" sldId="959"/>
            <ac:spMk id="3" creationId="{74F9974D-A7B6-4009-859C-FC609B5FADBC}"/>
          </ac:spMkLst>
        </pc:spChg>
      </pc:sldChg>
      <pc:sldChg chg="modSp mod">
        <pc:chgData name="Van Der Linden Elke" userId="0fc987b5-c91c-46ff-80bf-fddd2e1bfa1d" providerId="ADAL" clId="{D732BA99-1D5F-4C7F-B886-16AA16F95BED}" dt="2024-01-24T13:14:16.886" v="1077" actId="207"/>
        <pc:sldMkLst>
          <pc:docMk/>
          <pc:sldMk cId="2501453564" sldId="972"/>
        </pc:sldMkLst>
        <pc:spChg chg="mod">
          <ac:chgData name="Van Der Linden Elke" userId="0fc987b5-c91c-46ff-80bf-fddd2e1bfa1d" providerId="ADAL" clId="{D732BA99-1D5F-4C7F-B886-16AA16F95BED}" dt="2024-01-24T13:14:16.886" v="1077" actId="207"/>
          <ac:spMkLst>
            <pc:docMk/>
            <pc:sldMk cId="2501453564" sldId="972"/>
            <ac:spMk id="3" creationId="{74F9974D-A7B6-4009-859C-FC609B5FADBC}"/>
          </ac:spMkLst>
        </pc:spChg>
      </pc:sldChg>
      <pc:sldChg chg="modSp mod">
        <pc:chgData name="Van Der Linden Elke" userId="0fc987b5-c91c-46ff-80bf-fddd2e1bfa1d" providerId="ADAL" clId="{D732BA99-1D5F-4C7F-B886-16AA16F95BED}" dt="2024-01-24T13:19:33.650" v="1092" actId="207"/>
        <pc:sldMkLst>
          <pc:docMk/>
          <pc:sldMk cId="32371307" sldId="1026"/>
        </pc:sldMkLst>
        <pc:spChg chg="mod">
          <ac:chgData name="Van Der Linden Elke" userId="0fc987b5-c91c-46ff-80bf-fddd2e1bfa1d" providerId="ADAL" clId="{D732BA99-1D5F-4C7F-B886-16AA16F95BED}" dt="2024-01-24T13:19:33.650" v="1092" actId="207"/>
          <ac:spMkLst>
            <pc:docMk/>
            <pc:sldMk cId="32371307" sldId="1026"/>
            <ac:spMk id="15" creationId="{BC870194-CF50-4C29-9AD8-1CCCFCBA0E56}"/>
          </ac:spMkLst>
        </pc:spChg>
      </pc:sldChg>
      <pc:sldChg chg="del">
        <pc:chgData name="Van Der Linden Elke" userId="0fc987b5-c91c-46ff-80bf-fddd2e1bfa1d" providerId="ADAL" clId="{D732BA99-1D5F-4C7F-B886-16AA16F95BED}" dt="2024-01-24T13:10:34.613" v="1031" actId="47"/>
        <pc:sldMkLst>
          <pc:docMk/>
          <pc:sldMk cId="1226066933" sldId="1037"/>
        </pc:sldMkLst>
      </pc:sldChg>
      <pc:sldChg chg="modSp mod">
        <pc:chgData name="Van Der Linden Elke" userId="0fc987b5-c91c-46ff-80bf-fddd2e1bfa1d" providerId="ADAL" clId="{D732BA99-1D5F-4C7F-B886-16AA16F95BED}" dt="2024-01-29T12:03:53.965" v="1184" actId="20577"/>
        <pc:sldMkLst>
          <pc:docMk/>
          <pc:sldMk cId="744886469" sldId="1038"/>
        </pc:sldMkLst>
        <pc:spChg chg="mod">
          <ac:chgData name="Van Der Linden Elke" userId="0fc987b5-c91c-46ff-80bf-fddd2e1bfa1d" providerId="ADAL" clId="{D732BA99-1D5F-4C7F-B886-16AA16F95BED}" dt="2024-01-29T12:03:53.965" v="1184" actId="20577"/>
          <ac:spMkLst>
            <pc:docMk/>
            <pc:sldMk cId="744886469" sldId="1038"/>
            <ac:spMk id="3" creationId="{74F9974D-A7B6-4009-859C-FC609B5FADBC}"/>
          </ac:spMkLst>
        </pc:spChg>
        <pc:picChg chg="mod">
          <ac:chgData name="Van Der Linden Elke" userId="0fc987b5-c91c-46ff-80bf-fddd2e1bfa1d" providerId="ADAL" clId="{D732BA99-1D5F-4C7F-B886-16AA16F95BED}" dt="2024-01-24T13:07:55.189" v="826" actId="1076"/>
          <ac:picMkLst>
            <pc:docMk/>
            <pc:sldMk cId="744886469" sldId="1038"/>
            <ac:picMk id="5" creationId="{26E4F70A-265B-47BA-9E31-0FF76B8B2CC8}"/>
          </ac:picMkLst>
        </pc:picChg>
      </pc:sldChg>
      <pc:sldChg chg="modSp mod">
        <pc:chgData name="Van Der Linden Elke" userId="0fc987b5-c91c-46ff-80bf-fddd2e1bfa1d" providerId="ADAL" clId="{D732BA99-1D5F-4C7F-B886-16AA16F95BED}" dt="2024-01-24T13:11:56.278" v="1063" actId="207"/>
        <pc:sldMkLst>
          <pc:docMk/>
          <pc:sldMk cId="3246543443" sldId="1039"/>
        </pc:sldMkLst>
        <pc:spChg chg="mod">
          <ac:chgData name="Van Der Linden Elke" userId="0fc987b5-c91c-46ff-80bf-fddd2e1bfa1d" providerId="ADAL" clId="{D732BA99-1D5F-4C7F-B886-16AA16F95BED}" dt="2024-01-24T13:11:56.278" v="1063" actId="207"/>
          <ac:spMkLst>
            <pc:docMk/>
            <pc:sldMk cId="3246543443" sldId="1039"/>
            <ac:spMk id="3" creationId="{74F9974D-A7B6-4009-859C-FC609B5FADBC}"/>
          </ac:spMkLst>
        </pc:spChg>
      </pc:sldChg>
      <pc:sldChg chg="modSp mod">
        <pc:chgData name="Van Der Linden Elke" userId="0fc987b5-c91c-46ff-80bf-fddd2e1bfa1d" providerId="ADAL" clId="{D732BA99-1D5F-4C7F-B886-16AA16F95BED}" dt="2024-01-24T13:16:54.262" v="1081" actId="207"/>
        <pc:sldMkLst>
          <pc:docMk/>
          <pc:sldMk cId="2136291737" sldId="1048"/>
        </pc:sldMkLst>
        <pc:spChg chg="mod">
          <ac:chgData name="Van Der Linden Elke" userId="0fc987b5-c91c-46ff-80bf-fddd2e1bfa1d" providerId="ADAL" clId="{D732BA99-1D5F-4C7F-B886-16AA16F95BED}" dt="2024-01-24T13:16:54.262" v="1081" actId="207"/>
          <ac:spMkLst>
            <pc:docMk/>
            <pc:sldMk cId="2136291737" sldId="1048"/>
            <ac:spMk id="8" creationId="{DFAAF8EA-12B4-4FED-8440-A08DEC2892EB}"/>
          </ac:spMkLst>
        </pc:spChg>
      </pc:sldChg>
      <pc:sldChg chg="modSp mod">
        <pc:chgData name="Van Der Linden Elke" userId="0fc987b5-c91c-46ff-80bf-fddd2e1bfa1d" providerId="ADAL" clId="{D732BA99-1D5F-4C7F-B886-16AA16F95BED}" dt="2024-01-24T12:35:36.134" v="1" actId="207"/>
        <pc:sldMkLst>
          <pc:docMk/>
          <pc:sldMk cId="336433084" sldId="1049"/>
        </pc:sldMkLst>
        <pc:spChg chg="mod">
          <ac:chgData name="Van Der Linden Elke" userId="0fc987b5-c91c-46ff-80bf-fddd2e1bfa1d" providerId="ADAL" clId="{D732BA99-1D5F-4C7F-B886-16AA16F95BED}" dt="2024-01-24T12:35:36.134" v="1" actId="207"/>
          <ac:spMkLst>
            <pc:docMk/>
            <pc:sldMk cId="336433084" sldId="1049"/>
            <ac:spMk id="17" creationId="{403BDDB7-4799-4E11-8D49-91E5FEA96D7C}"/>
          </ac:spMkLst>
        </pc:spChg>
      </pc:sldChg>
      <pc:sldChg chg="modSp mod">
        <pc:chgData name="Van Der Linden Elke" userId="0fc987b5-c91c-46ff-80bf-fddd2e1bfa1d" providerId="ADAL" clId="{D732BA99-1D5F-4C7F-B886-16AA16F95BED}" dt="2024-01-24T13:13:45.866" v="1076" actId="20577"/>
        <pc:sldMkLst>
          <pc:docMk/>
          <pc:sldMk cId="4035790756" sldId="1051"/>
        </pc:sldMkLst>
        <pc:spChg chg="mod">
          <ac:chgData name="Van Der Linden Elke" userId="0fc987b5-c91c-46ff-80bf-fddd2e1bfa1d" providerId="ADAL" clId="{D732BA99-1D5F-4C7F-B886-16AA16F95BED}" dt="2024-01-24T13:13:45.866" v="1076" actId="20577"/>
          <ac:spMkLst>
            <pc:docMk/>
            <pc:sldMk cId="4035790756" sldId="1051"/>
            <ac:spMk id="6" creationId="{00000000-0000-0000-0000-000000000000}"/>
          </ac:spMkLst>
        </pc:spChg>
      </pc:sldChg>
      <pc:sldChg chg="modSp mod">
        <pc:chgData name="Van Der Linden Elke" userId="0fc987b5-c91c-46ff-80bf-fddd2e1bfa1d" providerId="ADAL" clId="{D732BA99-1D5F-4C7F-B886-16AA16F95BED}" dt="2024-01-24T13:14:24.966" v="1078" actId="207"/>
        <pc:sldMkLst>
          <pc:docMk/>
          <pc:sldMk cId="543953866" sldId="1052"/>
        </pc:sldMkLst>
        <pc:spChg chg="mod">
          <ac:chgData name="Van Der Linden Elke" userId="0fc987b5-c91c-46ff-80bf-fddd2e1bfa1d" providerId="ADAL" clId="{D732BA99-1D5F-4C7F-B886-16AA16F95BED}" dt="2024-01-24T13:14:24.966" v="1078" actId="207"/>
          <ac:spMkLst>
            <pc:docMk/>
            <pc:sldMk cId="543953866" sldId="1052"/>
            <ac:spMk id="3" creationId="{74F9974D-A7B6-4009-859C-FC609B5FADBC}"/>
          </ac:spMkLst>
        </pc:spChg>
      </pc:sldChg>
      <pc:sldChg chg="addSp delSp modSp mod">
        <pc:chgData name="Van Der Linden Elke" userId="0fc987b5-c91c-46ff-80bf-fddd2e1bfa1d" providerId="ADAL" clId="{D732BA99-1D5F-4C7F-B886-16AA16F95BED}" dt="2024-01-24T12:43:50.030" v="372" actId="14100"/>
        <pc:sldMkLst>
          <pc:docMk/>
          <pc:sldMk cId="2480444849" sldId="1054"/>
        </pc:sldMkLst>
        <pc:spChg chg="del mod">
          <ac:chgData name="Van Der Linden Elke" userId="0fc987b5-c91c-46ff-80bf-fddd2e1bfa1d" providerId="ADAL" clId="{D732BA99-1D5F-4C7F-B886-16AA16F95BED}" dt="2024-01-24T12:43:28.136" v="369" actId="478"/>
          <ac:spMkLst>
            <pc:docMk/>
            <pc:sldMk cId="2480444849" sldId="1054"/>
            <ac:spMk id="7" creationId="{A5ED5316-534B-469B-8BFA-BAAAFA92631C}"/>
          </ac:spMkLst>
        </pc:spChg>
        <pc:picChg chg="add mod">
          <ac:chgData name="Van Der Linden Elke" userId="0fc987b5-c91c-46ff-80bf-fddd2e1bfa1d" providerId="ADAL" clId="{D732BA99-1D5F-4C7F-B886-16AA16F95BED}" dt="2024-01-24T12:43:50.030" v="372" actId="14100"/>
          <ac:picMkLst>
            <pc:docMk/>
            <pc:sldMk cId="2480444849" sldId="1054"/>
            <ac:picMk id="2" creationId="{69F64DBF-6557-7C4D-8EB1-31A42957A5F0}"/>
          </ac:picMkLst>
        </pc:picChg>
        <pc:picChg chg="del">
          <ac:chgData name="Van Der Linden Elke" userId="0fc987b5-c91c-46ff-80bf-fddd2e1bfa1d" providerId="ADAL" clId="{D732BA99-1D5F-4C7F-B886-16AA16F95BED}" dt="2024-01-24T12:43:23.854" v="366" actId="478"/>
          <ac:picMkLst>
            <pc:docMk/>
            <pc:sldMk cId="2480444849" sldId="1054"/>
            <ac:picMk id="5" creationId="{95D518D7-D37F-4590-A0AE-0719BB60C420}"/>
          </ac:picMkLst>
        </pc:picChg>
        <pc:picChg chg="del">
          <ac:chgData name="Van Der Linden Elke" userId="0fc987b5-c91c-46ff-80bf-fddd2e1bfa1d" providerId="ADAL" clId="{D732BA99-1D5F-4C7F-B886-16AA16F95BED}" dt="2024-01-24T12:43:24.987" v="367" actId="478"/>
          <ac:picMkLst>
            <pc:docMk/>
            <pc:sldMk cId="2480444849" sldId="1054"/>
            <ac:picMk id="6" creationId="{870F59A4-CD15-4DE2-A3C2-0256DFD0A075}"/>
          </ac:picMkLst>
        </pc:picChg>
      </pc:sldChg>
    </pc:docChg>
  </pc:docChgLst>
  <pc:docChgLst>
    <pc:chgData name="Van Der Linden Elke" userId="S::elke.vanderlinden@vlaanderen.be::0fc987b5-c91c-46ff-80bf-fddd2e1bfa1d" providerId="AD" clId="Web-{2CDCD68D-BC3B-30B7-4EEB-4BCEE5AE0A01}"/>
    <pc:docChg chg="modSld">
      <pc:chgData name="Van Der Linden Elke" userId="S::elke.vanderlinden@vlaanderen.be::0fc987b5-c91c-46ff-80bf-fddd2e1bfa1d" providerId="AD" clId="Web-{2CDCD68D-BC3B-30B7-4EEB-4BCEE5AE0A01}" dt="2024-01-29T12:00:08.835" v="8" actId="20577"/>
      <pc:docMkLst>
        <pc:docMk/>
      </pc:docMkLst>
      <pc:sldChg chg="modSp">
        <pc:chgData name="Van Der Linden Elke" userId="S::elke.vanderlinden@vlaanderen.be::0fc987b5-c91c-46ff-80bf-fddd2e1bfa1d" providerId="AD" clId="Web-{2CDCD68D-BC3B-30B7-4EEB-4BCEE5AE0A01}" dt="2024-01-29T12:00:08.835" v="8" actId="20577"/>
        <pc:sldMkLst>
          <pc:docMk/>
          <pc:sldMk cId="2180404038" sldId="754"/>
        </pc:sldMkLst>
        <pc:spChg chg="mod">
          <ac:chgData name="Van Der Linden Elke" userId="S::elke.vanderlinden@vlaanderen.be::0fc987b5-c91c-46ff-80bf-fddd2e1bfa1d" providerId="AD" clId="Web-{2CDCD68D-BC3B-30B7-4EEB-4BCEE5AE0A01}" dt="2024-01-29T12:00:08.835" v="8" actId="20577"/>
          <ac:spMkLst>
            <pc:docMk/>
            <pc:sldMk cId="2180404038" sldId="754"/>
            <ac:spMk id="3" creationId="{74F9974D-A7B6-4009-859C-FC609B5FADBC}"/>
          </ac:spMkLst>
        </pc:spChg>
      </pc:sldChg>
    </pc:docChg>
  </pc:docChgLst>
  <pc:docChgLst>
    <pc:chgData name="Van Der Linden Elke" userId="0fc987b5-c91c-46ff-80bf-fddd2e1bfa1d" providerId="ADAL" clId="{0D48B0DF-67D9-4D19-913D-9C6B05CFEC25}"/>
    <pc:docChg chg="undo custSel delSld modSld sldOrd">
      <pc:chgData name="Van Der Linden Elke" userId="0fc987b5-c91c-46ff-80bf-fddd2e1bfa1d" providerId="ADAL" clId="{0D48B0DF-67D9-4D19-913D-9C6B05CFEC25}" dt="2022-01-18T13:47:11.766" v="3688" actId="478"/>
      <pc:docMkLst>
        <pc:docMk/>
      </pc:docMkLst>
      <pc:sldChg chg="delSp mod addCm delCm modCm">
        <pc:chgData name="Van Der Linden Elke" userId="0fc987b5-c91c-46ff-80bf-fddd2e1bfa1d" providerId="ADAL" clId="{0D48B0DF-67D9-4D19-913D-9C6B05CFEC25}" dt="2022-01-18T08:56:14.466" v="3666" actId="478"/>
        <pc:sldMkLst>
          <pc:docMk/>
          <pc:sldMk cId="508272758" sldId="743"/>
        </pc:sldMkLst>
        <pc:picChg chg="del">
          <ac:chgData name="Van Der Linden Elke" userId="0fc987b5-c91c-46ff-80bf-fddd2e1bfa1d" providerId="ADAL" clId="{0D48B0DF-67D9-4D19-913D-9C6B05CFEC25}" dt="2022-01-18T08:56:14.466" v="3666" actId="478"/>
          <ac:picMkLst>
            <pc:docMk/>
            <pc:sldMk cId="508272758" sldId="743"/>
            <ac:picMk id="7" creationId="{706A058F-35D9-49EE-B7B8-574BA486C286}"/>
          </ac:picMkLst>
        </pc:picChg>
      </pc:sldChg>
      <pc:sldChg chg="addSp delSp modSp mod addCm modCm">
        <pc:chgData name="Van Der Linden Elke" userId="0fc987b5-c91c-46ff-80bf-fddd2e1bfa1d" providerId="ADAL" clId="{0D48B0DF-67D9-4D19-913D-9C6B05CFEC25}" dt="2022-01-18T13:47:11.766" v="3688" actId="478"/>
        <pc:sldMkLst>
          <pc:docMk/>
          <pc:sldMk cId="3749424248" sldId="756"/>
        </pc:sldMkLst>
        <pc:picChg chg="add del mod">
          <ac:chgData name="Van Der Linden Elke" userId="0fc987b5-c91c-46ff-80bf-fddd2e1bfa1d" providerId="ADAL" clId="{0D48B0DF-67D9-4D19-913D-9C6B05CFEC25}" dt="2022-01-18T13:47:11.766" v="3688" actId="478"/>
          <ac:picMkLst>
            <pc:docMk/>
            <pc:sldMk cId="3749424248" sldId="756"/>
            <ac:picMk id="4" creationId="{AD225688-4BA2-475F-83A0-422AC166281B}"/>
          </ac:picMkLst>
        </pc:picChg>
        <pc:picChg chg="add del mod">
          <ac:chgData name="Van Der Linden Elke" userId="0fc987b5-c91c-46ff-80bf-fddd2e1bfa1d" providerId="ADAL" clId="{0D48B0DF-67D9-4D19-913D-9C6B05CFEC25}" dt="2022-01-18T13:44:59.445" v="3680" actId="478"/>
          <ac:picMkLst>
            <pc:docMk/>
            <pc:sldMk cId="3749424248" sldId="756"/>
            <ac:picMk id="6" creationId="{6A779ECC-B98B-4091-A7DC-D32164406094}"/>
          </ac:picMkLst>
        </pc:picChg>
        <pc:picChg chg="del">
          <ac:chgData name="Van Der Linden Elke" userId="0fc987b5-c91c-46ff-80bf-fddd2e1bfa1d" providerId="ADAL" clId="{0D48B0DF-67D9-4D19-913D-9C6B05CFEC25}" dt="2022-01-17T14:34:23.640" v="2040" actId="478"/>
          <ac:picMkLst>
            <pc:docMk/>
            <pc:sldMk cId="3749424248" sldId="756"/>
            <ac:picMk id="7" creationId="{2A9DD04D-F646-4E4E-94E0-72B5B1E8BA82}"/>
          </ac:picMkLst>
        </pc:picChg>
        <pc:picChg chg="add del mod">
          <ac:chgData name="Van Der Linden Elke" userId="0fc987b5-c91c-46ff-80bf-fddd2e1bfa1d" providerId="ADAL" clId="{0D48B0DF-67D9-4D19-913D-9C6B05CFEC25}" dt="2022-01-18T13:45:10.943" v="3682" actId="478"/>
          <ac:picMkLst>
            <pc:docMk/>
            <pc:sldMk cId="3749424248" sldId="756"/>
            <ac:picMk id="8" creationId="{D849D52B-4891-4330-91CB-F9B07CCE1BDF}"/>
          </ac:picMkLst>
        </pc:picChg>
        <pc:picChg chg="add del mod">
          <ac:chgData name="Van Der Linden Elke" userId="0fc987b5-c91c-46ff-80bf-fddd2e1bfa1d" providerId="ADAL" clId="{0D48B0DF-67D9-4D19-913D-9C6B05CFEC25}" dt="2022-01-18T13:45:44.458" v="3684" actId="478"/>
          <ac:picMkLst>
            <pc:docMk/>
            <pc:sldMk cId="3749424248" sldId="756"/>
            <ac:picMk id="9" creationId="{86592783-BBE0-4C1B-942A-9CCB51999BE5}"/>
          </ac:picMkLst>
        </pc:picChg>
        <pc:picChg chg="add del mod">
          <ac:chgData name="Van Der Linden Elke" userId="0fc987b5-c91c-46ff-80bf-fddd2e1bfa1d" providerId="ADAL" clId="{0D48B0DF-67D9-4D19-913D-9C6B05CFEC25}" dt="2022-01-18T13:45:58.967" v="3686" actId="478"/>
          <ac:picMkLst>
            <pc:docMk/>
            <pc:sldMk cId="3749424248" sldId="756"/>
            <ac:picMk id="11" creationId="{3480E8D0-2353-4A26-BBCE-EE94729BE3D3}"/>
          </ac:picMkLst>
        </pc:picChg>
      </pc:sldChg>
      <pc:sldChg chg="modSp mod addCm modCm">
        <pc:chgData name="Van Der Linden Elke" userId="0fc987b5-c91c-46ff-80bf-fddd2e1bfa1d" providerId="ADAL" clId="{0D48B0DF-67D9-4D19-913D-9C6B05CFEC25}" dt="2022-01-18T08:57:11.339" v="3669"/>
        <pc:sldMkLst>
          <pc:docMk/>
          <pc:sldMk cId="3252784210" sldId="771"/>
        </pc:sldMkLst>
        <pc:spChg chg="mod">
          <ac:chgData name="Van Der Linden Elke" userId="0fc987b5-c91c-46ff-80bf-fddd2e1bfa1d" providerId="ADAL" clId="{0D48B0DF-67D9-4D19-913D-9C6B05CFEC25}" dt="2022-01-17T09:51:57.044" v="1498" actId="20577"/>
          <ac:spMkLst>
            <pc:docMk/>
            <pc:sldMk cId="3252784210" sldId="771"/>
            <ac:spMk id="8" creationId="{DFAAF8EA-12B4-4FED-8440-A08DEC2892EB}"/>
          </ac:spMkLst>
        </pc:spChg>
      </pc:sldChg>
      <pc:sldChg chg="modSp mod addCm delCm modCm">
        <pc:chgData name="Van Der Linden Elke" userId="0fc987b5-c91c-46ff-80bf-fddd2e1bfa1d" providerId="ADAL" clId="{0D48B0DF-67D9-4D19-913D-9C6B05CFEC25}" dt="2022-01-18T08:56:31.689" v="3667" actId="1592"/>
        <pc:sldMkLst>
          <pc:docMk/>
          <pc:sldMk cId="1521989016" sldId="775"/>
        </pc:sldMkLst>
        <pc:spChg chg="mod">
          <ac:chgData name="Van Der Linden Elke" userId="0fc987b5-c91c-46ff-80bf-fddd2e1bfa1d" providerId="ADAL" clId="{0D48B0DF-67D9-4D19-913D-9C6B05CFEC25}" dt="2022-01-17T09:53:44.435" v="1734" actId="6549"/>
          <ac:spMkLst>
            <pc:docMk/>
            <pc:sldMk cId="1521989016" sldId="775"/>
            <ac:spMk id="8" creationId="{DFAAF8EA-12B4-4FED-8440-A08DEC2892EB}"/>
          </ac:spMkLst>
        </pc:spChg>
      </pc:sldChg>
      <pc:sldChg chg="addCm modCm">
        <pc:chgData name="Van Der Linden Elke" userId="0fc987b5-c91c-46ff-80bf-fddd2e1bfa1d" providerId="ADAL" clId="{0D48B0DF-67D9-4D19-913D-9C6B05CFEC25}" dt="2022-01-18T08:58:13.487" v="3673"/>
        <pc:sldMkLst>
          <pc:docMk/>
          <pc:sldMk cId="1117244465" sldId="776"/>
        </pc:sldMkLst>
      </pc:sldChg>
      <pc:sldChg chg="addCm modCm">
        <pc:chgData name="Van Der Linden Elke" userId="0fc987b5-c91c-46ff-80bf-fddd2e1bfa1d" providerId="ADAL" clId="{0D48B0DF-67D9-4D19-913D-9C6B05CFEC25}" dt="2022-01-18T08:57:41.378" v="3671"/>
        <pc:sldMkLst>
          <pc:docMk/>
          <pc:sldMk cId="2583917671" sldId="780"/>
        </pc:sldMkLst>
      </pc:sldChg>
      <pc:sldChg chg="modSp mod addCm modCm">
        <pc:chgData name="Van Der Linden Elke" userId="0fc987b5-c91c-46ff-80bf-fddd2e1bfa1d" providerId="ADAL" clId="{0D48B0DF-67D9-4D19-913D-9C6B05CFEC25}" dt="2022-01-17T08:55:40.511" v="57"/>
        <pc:sldMkLst>
          <pc:docMk/>
          <pc:sldMk cId="939542385" sldId="786"/>
        </pc:sldMkLst>
        <pc:spChg chg="mod">
          <ac:chgData name="Van Der Linden Elke" userId="0fc987b5-c91c-46ff-80bf-fddd2e1bfa1d" providerId="ADAL" clId="{0D48B0DF-67D9-4D19-913D-9C6B05CFEC25}" dt="2022-01-17T08:54:39.325" v="55" actId="6549"/>
          <ac:spMkLst>
            <pc:docMk/>
            <pc:sldMk cId="939542385" sldId="786"/>
            <ac:spMk id="17" creationId="{403BDDB7-4799-4E11-8D49-91E5FEA96D7C}"/>
          </ac:spMkLst>
        </pc:spChg>
      </pc:sldChg>
      <pc:sldChg chg="delSp modSp mod">
        <pc:chgData name="Van Der Linden Elke" userId="0fc987b5-c91c-46ff-80bf-fddd2e1bfa1d" providerId="ADAL" clId="{0D48B0DF-67D9-4D19-913D-9C6B05CFEC25}" dt="2022-01-18T08:12:19.579" v="3662" actId="6549"/>
        <pc:sldMkLst>
          <pc:docMk/>
          <pc:sldMk cId="2530255769" sldId="787"/>
        </pc:sldMkLst>
        <pc:spChg chg="mod">
          <ac:chgData name="Van Der Linden Elke" userId="0fc987b5-c91c-46ff-80bf-fddd2e1bfa1d" providerId="ADAL" clId="{0D48B0DF-67D9-4D19-913D-9C6B05CFEC25}" dt="2022-01-18T08:12:19.579" v="3662" actId="6549"/>
          <ac:spMkLst>
            <pc:docMk/>
            <pc:sldMk cId="2530255769" sldId="787"/>
            <ac:spMk id="17" creationId="{403BDDB7-4799-4E11-8D49-91E5FEA96D7C}"/>
          </ac:spMkLst>
        </pc:spChg>
        <pc:picChg chg="del mod">
          <ac:chgData name="Van Der Linden Elke" userId="0fc987b5-c91c-46ff-80bf-fddd2e1bfa1d" providerId="ADAL" clId="{0D48B0DF-67D9-4D19-913D-9C6B05CFEC25}" dt="2022-01-17T09:00:36.504" v="269" actId="478"/>
          <ac:picMkLst>
            <pc:docMk/>
            <pc:sldMk cId="2530255769" sldId="787"/>
            <ac:picMk id="6" creationId="{6F31DADC-D4E3-4AA2-8655-66AB8890939E}"/>
          </ac:picMkLst>
        </pc:picChg>
        <pc:picChg chg="del mod">
          <ac:chgData name="Van Der Linden Elke" userId="0fc987b5-c91c-46ff-80bf-fddd2e1bfa1d" providerId="ADAL" clId="{0D48B0DF-67D9-4D19-913D-9C6B05CFEC25}" dt="2022-01-17T09:00:37.271" v="270" actId="478"/>
          <ac:picMkLst>
            <pc:docMk/>
            <pc:sldMk cId="2530255769" sldId="787"/>
            <ac:picMk id="7" creationId="{025E7EFF-023F-48BC-B114-17AAA225AD71}"/>
          </ac:picMkLst>
        </pc:picChg>
      </pc:sldChg>
      <pc:sldChg chg="del">
        <pc:chgData name="Van Der Linden Elke" userId="0fc987b5-c91c-46ff-80bf-fddd2e1bfa1d" providerId="ADAL" clId="{0D48B0DF-67D9-4D19-913D-9C6B05CFEC25}" dt="2022-01-17T09:03:47.595" v="304" actId="47"/>
        <pc:sldMkLst>
          <pc:docMk/>
          <pc:sldMk cId="2251469115" sldId="789"/>
        </pc:sldMkLst>
      </pc:sldChg>
      <pc:sldChg chg="addSp modSp mod addCm modCm">
        <pc:chgData name="Van Der Linden Elke" userId="0fc987b5-c91c-46ff-80bf-fddd2e1bfa1d" providerId="ADAL" clId="{0D48B0DF-67D9-4D19-913D-9C6B05CFEC25}" dt="2022-01-17T12:51:45.944" v="1870"/>
        <pc:sldMkLst>
          <pc:docMk/>
          <pc:sldMk cId="4224213903" sldId="810"/>
        </pc:sldMkLst>
        <pc:spChg chg="add mod">
          <ac:chgData name="Van Der Linden Elke" userId="0fc987b5-c91c-46ff-80bf-fddd2e1bfa1d" providerId="ADAL" clId="{0D48B0DF-67D9-4D19-913D-9C6B05CFEC25}" dt="2022-01-17T12:50:41.337" v="1868" actId="947"/>
          <ac:spMkLst>
            <pc:docMk/>
            <pc:sldMk cId="4224213903" sldId="810"/>
            <ac:spMk id="7" creationId="{A5ED5316-534B-469B-8BFA-BAAAFA92631C}"/>
          </ac:spMkLst>
        </pc:spChg>
        <pc:picChg chg="mod">
          <ac:chgData name="Van Der Linden Elke" userId="0fc987b5-c91c-46ff-80bf-fddd2e1bfa1d" providerId="ADAL" clId="{0D48B0DF-67D9-4D19-913D-9C6B05CFEC25}" dt="2022-01-17T12:49:12.462" v="1780" actId="1036"/>
          <ac:picMkLst>
            <pc:docMk/>
            <pc:sldMk cId="4224213903" sldId="810"/>
            <ac:picMk id="5" creationId="{95D518D7-D37F-4590-A0AE-0719BB60C420}"/>
          </ac:picMkLst>
        </pc:picChg>
        <pc:picChg chg="mod">
          <ac:chgData name="Van Der Linden Elke" userId="0fc987b5-c91c-46ff-80bf-fddd2e1bfa1d" providerId="ADAL" clId="{0D48B0DF-67D9-4D19-913D-9C6B05CFEC25}" dt="2022-01-17T12:48:49.981" v="1762" actId="1035"/>
          <ac:picMkLst>
            <pc:docMk/>
            <pc:sldMk cId="4224213903" sldId="810"/>
            <ac:picMk id="6" creationId="{870F59A4-CD15-4DE2-A3C2-0256DFD0A075}"/>
          </ac:picMkLst>
        </pc:picChg>
      </pc:sldChg>
      <pc:sldChg chg="modSp mod">
        <pc:chgData name="Van Der Linden Elke" userId="0fc987b5-c91c-46ff-80bf-fddd2e1bfa1d" providerId="ADAL" clId="{0D48B0DF-67D9-4D19-913D-9C6B05CFEC25}" dt="2022-01-17T12:46:27.244" v="1742" actId="207"/>
        <pc:sldMkLst>
          <pc:docMk/>
          <pc:sldMk cId="3468104445" sldId="832"/>
        </pc:sldMkLst>
        <pc:spChg chg="mod">
          <ac:chgData name="Van Der Linden Elke" userId="0fc987b5-c91c-46ff-80bf-fddd2e1bfa1d" providerId="ADAL" clId="{0D48B0DF-67D9-4D19-913D-9C6B05CFEC25}" dt="2022-01-17T12:46:27.244" v="1742" actId="207"/>
          <ac:spMkLst>
            <pc:docMk/>
            <pc:sldMk cId="3468104445" sldId="832"/>
            <ac:spMk id="8" creationId="{DFAAF8EA-12B4-4FED-8440-A08DEC2892EB}"/>
          </ac:spMkLst>
        </pc:spChg>
      </pc:sldChg>
      <pc:sldChg chg="addCm modCm">
        <pc:chgData name="Van Der Linden Elke" userId="0fc987b5-c91c-46ff-80bf-fddd2e1bfa1d" providerId="ADAL" clId="{0D48B0DF-67D9-4D19-913D-9C6B05CFEC25}" dt="2022-01-17T12:54:01.696" v="1874"/>
        <pc:sldMkLst>
          <pc:docMk/>
          <pc:sldMk cId="2741862276" sldId="846"/>
        </pc:sldMkLst>
      </pc:sldChg>
      <pc:sldChg chg="modSp mod">
        <pc:chgData name="Van Der Linden Elke" userId="0fc987b5-c91c-46ff-80bf-fddd2e1bfa1d" providerId="ADAL" clId="{0D48B0DF-67D9-4D19-913D-9C6B05CFEC25}" dt="2022-01-17T15:55:05.221" v="3658" actId="20577"/>
        <pc:sldMkLst>
          <pc:docMk/>
          <pc:sldMk cId="3864512920" sldId="917"/>
        </pc:sldMkLst>
        <pc:spChg chg="mod">
          <ac:chgData name="Van Der Linden Elke" userId="0fc987b5-c91c-46ff-80bf-fddd2e1bfa1d" providerId="ADAL" clId="{0D48B0DF-67D9-4D19-913D-9C6B05CFEC25}" dt="2022-01-17T15:55:05.221" v="3658" actId="20577"/>
          <ac:spMkLst>
            <pc:docMk/>
            <pc:sldMk cId="3864512920" sldId="917"/>
            <ac:spMk id="6" creationId="{AB23617D-0A0F-49CF-B466-CD10DDA90E8D}"/>
          </ac:spMkLst>
        </pc:spChg>
      </pc:sldChg>
      <pc:sldChg chg="delSp mod addCm modCm">
        <pc:chgData name="Van Der Linden Elke" userId="0fc987b5-c91c-46ff-80bf-fddd2e1bfa1d" providerId="ADAL" clId="{0D48B0DF-67D9-4D19-913D-9C6B05CFEC25}" dt="2022-01-17T14:36:00.962" v="2046" actId="478"/>
        <pc:sldMkLst>
          <pc:docMk/>
          <pc:sldMk cId="3254948599" sldId="928"/>
        </pc:sldMkLst>
        <pc:picChg chg="del">
          <ac:chgData name="Van Der Linden Elke" userId="0fc987b5-c91c-46ff-80bf-fddd2e1bfa1d" providerId="ADAL" clId="{0D48B0DF-67D9-4D19-913D-9C6B05CFEC25}" dt="2022-01-17T14:36:00.962" v="2046" actId="478"/>
          <ac:picMkLst>
            <pc:docMk/>
            <pc:sldMk cId="3254948599" sldId="928"/>
            <ac:picMk id="9" creationId="{9BFFE75D-96B6-4E4A-AEA8-BCEB3399A2FD}"/>
          </ac:picMkLst>
        </pc:picChg>
      </pc:sldChg>
      <pc:sldChg chg="delSp modSp mod">
        <pc:chgData name="Van Der Linden Elke" userId="0fc987b5-c91c-46ff-80bf-fddd2e1bfa1d" providerId="ADAL" clId="{0D48B0DF-67D9-4D19-913D-9C6B05CFEC25}" dt="2022-01-17T14:36:05.283" v="2048" actId="478"/>
        <pc:sldMkLst>
          <pc:docMk/>
          <pc:sldMk cId="794878019" sldId="929"/>
        </pc:sldMkLst>
        <pc:spChg chg="mod">
          <ac:chgData name="Van Der Linden Elke" userId="0fc987b5-c91c-46ff-80bf-fddd2e1bfa1d" providerId="ADAL" clId="{0D48B0DF-67D9-4D19-913D-9C6B05CFEC25}" dt="2022-01-17T14:32:36.938" v="2039" actId="255"/>
          <ac:spMkLst>
            <pc:docMk/>
            <pc:sldMk cId="794878019" sldId="929"/>
            <ac:spMk id="3" creationId="{74F9974D-A7B6-4009-859C-FC609B5FADBC}"/>
          </ac:spMkLst>
        </pc:spChg>
        <pc:picChg chg="del">
          <ac:chgData name="Van Der Linden Elke" userId="0fc987b5-c91c-46ff-80bf-fddd2e1bfa1d" providerId="ADAL" clId="{0D48B0DF-67D9-4D19-913D-9C6B05CFEC25}" dt="2022-01-17T14:36:05.283" v="2048" actId="478"/>
          <ac:picMkLst>
            <pc:docMk/>
            <pc:sldMk cId="794878019" sldId="929"/>
            <ac:picMk id="5" creationId="{1AE282D1-A486-4E6A-9E89-C5B9DEA6B984}"/>
          </ac:picMkLst>
        </pc:picChg>
      </pc:sldChg>
      <pc:sldChg chg="delSp modSp mod">
        <pc:chgData name="Van Der Linden Elke" userId="0fc987b5-c91c-46ff-80bf-fddd2e1bfa1d" providerId="ADAL" clId="{0D48B0DF-67D9-4D19-913D-9C6B05CFEC25}" dt="2022-01-17T14:36:03.200" v="2047" actId="478"/>
        <pc:sldMkLst>
          <pc:docMk/>
          <pc:sldMk cId="1294592620" sldId="930"/>
        </pc:sldMkLst>
        <pc:spChg chg="mod">
          <ac:chgData name="Van Der Linden Elke" userId="0fc987b5-c91c-46ff-80bf-fddd2e1bfa1d" providerId="ADAL" clId="{0D48B0DF-67D9-4D19-913D-9C6B05CFEC25}" dt="2022-01-17T14:29:23.393" v="2028" actId="5793"/>
          <ac:spMkLst>
            <pc:docMk/>
            <pc:sldMk cId="1294592620" sldId="930"/>
            <ac:spMk id="3" creationId="{74F9974D-A7B6-4009-859C-FC609B5FADBC}"/>
          </ac:spMkLst>
        </pc:spChg>
        <pc:picChg chg="del">
          <ac:chgData name="Van Der Linden Elke" userId="0fc987b5-c91c-46ff-80bf-fddd2e1bfa1d" providerId="ADAL" clId="{0D48B0DF-67D9-4D19-913D-9C6B05CFEC25}" dt="2022-01-17T14:36:03.200" v="2047" actId="478"/>
          <ac:picMkLst>
            <pc:docMk/>
            <pc:sldMk cId="1294592620" sldId="930"/>
            <ac:picMk id="5" creationId="{A323E07D-6902-4653-B87C-E2B562AE5699}"/>
          </ac:picMkLst>
        </pc:picChg>
      </pc:sldChg>
      <pc:sldChg chg="delSp mod">
        <pc:chgData name="Van Der Linden Elke" userId="0fc987b5-c91c-46ff-80bf-fddd2e1bfa1d" providerId="ADAL" clId="{0D48B0DF-67D9-4D19-913D-9C6B05CFEC25}" dt="2022-01-17T14:36:11.467" v="2049" actId="478"/>
        <pc:sldMkLst>
          <pc:docMk/>
          <pc:sldMk cId="1345441627" sldId="931"/>
        </pc:sldMkLst>
        <pc:picChg chg="del">
          <ac:chgData name="Van Der Linden Elke" userId="0fc987b5-c91c-46ff-80bf-fddd2e1bfa1d" providerId="ADAL" clId="{0D48B0DF-67D9-4D19-913D-9C6B05CFEC25}" dt="2022-01-17T14:36:11.467" v="2049" actId="478"/>
          <ac:picMkLst>
            <pc:docMk/>
            <pc:sldMk cId="1345441627" sldId="931"/>
            <ac:picMk id="5" creationId="{18BE2C80-2CEA-4BF7-8939-FC33567744DD}"/>
          </ac:picMkLst>
        </pc:picChg>
      </pc:sldChg>
      <pc:sldChg chg="delSp mod">
        <pc:chgData name="Van Der Linden Elke" userId="0fc987b5-c91c-46ff-80bf-fddd2e1bfa1d" providerId="ADAL" clId="{0D48B0DF-67D9-4D19-913D-9C6B05CFEC25}" dt="2022-01-17T15:42:30.870" v="3175" actId="478"/>
        <pc:sldMkLst>
          <pc:docMk/>
          <pc:sldMk cId="3707329666" sldId="933"/>
        </pc:sldMkLst>
        <pc:picChg chg="del">
          <ac:chgData name="Van Der Linden Elke" userId="0fc987b5-c91c-46ff-80bf-fddd2e1bfa1d" providerId="ADAL" clId="{0D48B0DF-67D9-4D19-913D-9C6B05CFEC25}" dt="2022-01-17T15:42:30.870" v="3175" actId="478"/>
          <ac:picMkLst>
            <pc:docMk/>
            <pc:sldMk cId="3707329666" sldId="933"/>
            <ac:picMk id="5" creationId="{15301E11-A112-4370-938A-7891669D779B}"/>
          </ac:picMkLst>
        </pc:picChg>
      </pc:sldChg>
      <pc:sldChg chg="delSp mod">
        <pc:chgData name="Van Der Linden Elke" userId="0fc987b5-c91c-46ff-80bf-fddd2e1bfa1d" providerId="ADAL" clId="{0D48B0DF-67D9-4D19-913D-9C6B05CFEC25}" dt="2022-01-17T15:42:27.129" v="3174" actId="478"/>
        <pc:sldMkLst>
          <pc:docMk/>
          <pc:sldMk cId="1272591653" sldId="934"/>
        </pc:sldMkLst>
        <pc:picChg chg="del">
          <ac:chgData name="Van Der Linden Elke" userId="0fc987b5-c91c-46ff-80bf-fddd2e1bfa1d" providerId="ADAL" clId="{0D48B0DF-67D9-4D19-913D-9C6B05CFEC25}" dt="2022-01-17T15:42:27.129" v="3174" actId="478"/>
          <ac:picMkLst>
            <pc:docMk/>
            <pc:sldMk cId="1272591653" sldId="934"/>
            <ac:picMk id="5" creationId="{AB450D58-76A5-49E8-8775-139CE60C065E}"/>
          </ac:picMkLst>
        </pc:picChg>
      </pc:sldChg>
      <pc:sldChg chg="delSp mod">
        <pc:chgData name="Van Der Linden Elke" userId="0fc987b5-c91c-46ff-80bf-fddd2e1bfa1d" providerId="ADAL" clId="{0D48B0DF-67D9-4D19-913D-9C6B05CFEC25}" dt="2022-01-17T15:42:22.850" v="3173" actId="478"/>
        <pc:sldMkLst>
          <pc:docMk/>
          <pc:sldMk cId="2949146285" sldId="935"/>
        </pc:sldMkLst>
        <pc:picChg chg="del">
          <ac:chgData name="Van Der Linden Elke" userId="0fc987b5-c91c-46ff-80bf-fddd2e1bfa1d" providerId="ADAL" clId="{0D48B0DF-67D9-4D19-913D-9C6B05CFEC25}" dt="2022-01-17T15:42:22.850" v="3173" actId="478"/>
          <ac:picMkLst>
            <pc:docMk/>
            <pc:sldMk cId="2949146285" sldId="935"/>
            <ac:picMk id="5" creationId="{1C06E6AB-997E-4359-BEFA-788AE7F0D4F9}"/>
          </ac:picMkLst>
        </pc:picChg>
      </pc:sldChg>
      <pc:sldChg chg="delSp mod">
        <pc:chgData name="Van Der Linden Elke" userId="0fc987b5-c91c-46ff-80bf-fddd2e1bfa1d" providerId="ADAL" clId="{0D48B0DF-67D9-4D19-913D-9C6B05CFEC25}" dt="2022-01-17T15:17:33.709" v="2285" actId="478"/>
        <pc:sldMkLst>
          <pc:docMk/>
          <pc:sldMk cId="1965255743" sldId="938"/>
        </pc:sldMkLst>
        <pc:picChg chg="del">
          <ac:chgData name="Van Der Linden Elke" userId="0fc987b5-c91c-46ff-80bf-fddd2e1bfa1d" providerId="ADAL" clId="{0D48B0DF-67D9-4D19-913D-9C6B05CFEC25}" dt="2022-01-17T15:17:33.709" v="2285" actId="478"/>
          <ac:picMkLst>
            <pc:docMk/>
            <pc:sldMk cId="1965255743" sldId="938"/>
            <ac:picMk id="5" creationId="{24CA4FC0-546E-4710-8184-4200B3FF0A0F}"/>
          </ac:picMkLst>
        </pc:picChg>
      </pc:sldChg>
      <pc:sldChg chg="delSp modSp mod">
        <pc:chgData name="Van Der Linden Elke" userId="0fc987b5-c91c-46ff-80bf-fddd2e1bfa1d" providerId="ADAL" clId="{0D48B0DF-67D9-4D19-913D-9C6B05CFEC25}" dt="2022-01-17T15:17:25.891" v="2283" actId="478"/>
        <pc:sldMkLst>
          <pc:docMk/>
          <pc:sldMk cId="1782938063" sldId="941"/>
        </pc:sldMkLst>
        <pc:picChg chg="del mod">
          <ac:chgData name="Van Der Linden Elke" userId="0fc987b5-c91c-46ff-80bf-fddd2e1bfa1d" providerId="ADAL" clId="{0D48B0DF-67D9-4D19-913D-9C6B05CFEC25}" dt="2022-01-17T15:17:25.891" v="2283" actId="478"/>
          <ac:picMkLst>
            <pc:docMk/>
            <pc:sldMk cId="1782938063" sldId="941"/>
            <ac:picMk id="6" creationId="{5A8BC5FC-9AB6-44D5-83DF-82FCE3F7D9D4}"/>
          </ac:picMkLst>
        </pc:picChg>
      </pc:sldChg>
      <pc:sldChg chg="delSp modSp mod">
        <pc:chgData name="Van Der Linden Elke" userId="0fc987b5-c91c-46ff-80bf-fddd2e1bfa1d" providerId="ADAL" clId="{0D48B0DF-67D9-4D19-913D-9C6B05CFEC25}" dt="2022-01-17T15:20:16.518" v="2434" actId="947"/>
        <pc:sldMkLst>
          <pc:docMk/>
          <pc:sldMk cId="1933761584" sldId="943"/>
        </pc:sldMkLst>
        <pc:spChg chg="mod">
          <ac:chgData name="Van Der Linden Elke" userId="0fc987b5-c91c-46ff-80bf-fddd2e1bfa1d" providerId="ADAL" clId="{0D48B0DF-67D9-4D19-913D-9C6B05CFEC25}" dt="2022-01-17T15:20:16.518" v="2434" actId="947"/>
          <ac:spMkLst>
            <pc:docMk/>
            <pc:sldMk cId="1933761584" sldId="943"/>
            <ac:spMk id="3" creationId="{74F9974D-A7B6-4009-859C-FC609B5FADBC}"/>
          </ac:spMkLst>
        </pc:spChg>
        <pc:picChg chg="del">
          <ac:chgData name="Van Der Linden Elke" userId="0fc987b5-c91c-46ff-80bf-fddd2e1bfa1d" providerId="ADAL" clId="{0D48B0DF-67D9-4D19-913D-9C6B05CFEC25}" dt="2022-01-17T15:17:21.913" v="2281" actId="478"/>
          <ac:picMkLst>
            <pc:docMk/>
            <pc:sldMk cId="1933761584" sldId="943"/>
            <ac:picMk id="5" creationId="{2932AA01-048E-467F-9C3E-F214B955DA25}"/>
          </ac:picMkLst>
        </pc:picChg>
      </pc:sldChg>
      <pc:sldChg chg="modSp mod">
        <pc:chgData name="Van Der Linden Elke" userId="0fc987b5-c91c-46ff-80bf-fddd2e1bfa1d" providerId="ADAL" clId="{0D48B0DF-67D9-4D19-913D-9C6B05CFEC25}" dt="2022-01-17T15:31:18.816" v="2810" actId="6549"/>
        <pc:sldMkLst>
          <pc:docMk/>
          <pc:sldMk cId="308111290" sldId="944"/>
        </pc:sldMkLst>
        <pc:spChg chg="mod">
          <ac:chgData name="Van Der Linden Elke" userId="0fc987b5-c91c-46ff-80bf-fddd2e1bfa1d" providerId="ADAL" clId="{0D48B0DF-67D9-4D19-913D-9C6B05CFEC25}" dt="2022-01-17T15:31:18.816" v="2810" actId="6549"/>
          <ac:spMkLst>
            <pc:docMk/>
            <pc:sldMk cId="308111290" sldId="944"/>
            <ac:spMk id="3" creationId="{74F9974D-A7B6-4009-859C-FC609B5FADBC}"/>
          </ac:spMkLst>
        </pc:spChg>
      </pc:sldChg>
      <pc:sldChg chg="modSp mod ord">
        <pc:chgData name="Van Der Linden Elke" userId="0fc987b5-c91c-46ff-80bf-fddd2e1bfa1d" providerId="ADAL" clId="{0D48B0DF-67D9-4D19-913D-9C6B05CFEC25}" dt="2022-01-17T15:39:00.445" v="3120" actId="6549"/>
        <pc:sldMkLst>
          <pc:docMk/>
          <pc:sldMk cId="4224677624" sldId="959"/>
        </pc:sldMkLst>
        <pc:spChg chg="mod">
          <ac:chgData name="Van Der Linden Elke" userId="0fc987b5-c91c-46ff-80bf-fddd2e1bfa1d" providerId="ADAL" clId="{0D48B0DF-67D9-4D19-913D-9C6B05CFEC25}" dt="2022-01-17T15:39:00.445" v="3120" actId="6549"/>
          <ac:spMkLst>
            <pc:docMk/>
            <pc:sldMk cId="4224677624" sldId="959"/>
            <ac:spMk id="3" creationId="{74F9974D-A7B6-4009-859C-FC609B5FADBC}"/>
          </ac:spMkLst>
        </pc:spChg>
      </pc:sldChg>
      <pc:sldChg chg="addSp delSp modSp mod addCm modCm">
        <pc:chgData name="Van Der Linden Elke" userId="0fc987b5-c91c-46ff-80bf-fddd2e1bfa1d" providerId="ADAL" clId="{0D48B0DF-67D9-4D19-913D-9C6B05CFEC25}" dt="2022-01-17T15:46:25.929" v="3186"/>
        <pc:sldMkLst>
          <pc:docMk/>
          <pc:sldMk cId="3398728619" sldId="963"/>
        </pc:sldMkLst>
        <pc:spChg chg="mod">
          <ac:chgData name="Van Der Linden Elke" userId="0fc987b5-c91c-46ff-80bf-fddd2e1bfa1d" providerId="ADAL" clId="{0D48B0DF-67D9-4D19-913D-9C6B05CFEC25}" dt="2022-01-17T15:45:23.154" v="3178" actId="6549"/>
          <ac:spMkLst>
            <pc:docMk/>
            <pc:sldMk cId="3398728619" sldId="963"/>
            <ac:spMk id="3" creationId="{74F9974D-A7B6-4009-859C-FC609B5FADBC}"/>
          </ac:spMkLst>
        </pc:spChg>
        <pc:picChg chg="add mod">
          <ac:chgData name="Van Der Linden Elke" userId="0fc987b5-c91c-46ff-80bf-fddd2e1bfa1d" providerId="ADAL" clId="{0D48B0DF-67D9-4D19-913D-9C6B05CFEC25}" dt="2022-01-17T15:45:48.281" v="3184"/>
          <ac:picMkLst>
            <pc:docMk/>
            <pc:sldMk cId="3398728619" sldId="963"/>
            <ac:picMk id="8" creationId="{B7499B37-1E01-4F41-B064-786F296515D6}"/>
          </ac:picMkLst>
        </pc:picChg>
        <pc:picChg chg="add mod">
          <ac:chgData name="Van Der Linden Elke" userId="0fc987b5-c91c-46ff-80bf-fddd2e1bfa1d" providerId="ADAL" clId="{0D48B0DF-67D9-4D19-913D-9C6B05CFEC25}" dt="2022-01-17T15:45:48.281" v="3184"/>
          <ac:picMkLst>
            <pc:docMk/>
            <pc:sldMk cId="3398728619" sldId="963"/>
            <ac:picMk id="9" creationId="{D718CC02-B271-4EFB-AB0D-59B3BAFCF55E}"/>
          </ac:picMkLst>
        </pc:picChg>
        <pc:picChg chg="del">
          <ac:chgData name="Van Der Linden Elke" userId="0fc987b5-c91c-46ff-80bf-fddd2e1bfa1d" providerId="ADAL" clId="{0D48B0DF-67D9-4D19-913D-9C6B05CFEC25}" dt="2022-01-17T15:45:27.284" v="3180" actId="478"/>
          <ac:picMkLst>
            <pc:docMk/>
            <pc:sldMk cId="3398728619" sldId="963"/>
            <ac:picMk id="11" creationId="{11326AE2-4A5A-4A43-92A8-6FBAD4446F58}"/>
          </ac:picMkLst>
        </pc:picChg>
        <pc:picChg chg="add mod">
          <ac:chgData name="Van Der Linden Elke" userId="0fc987b5-c91c-46ff-80bf-fddd2e1bfa1d" providerId="ADAL" clId="{0D48B0DF-67D9-4D19-913D-9C6B05CFEC25}" dt="2022-01-17T15:45:48.281" v="3184"/>
          <ac:picMkLst>
            <pc:docMk/>
            <pc:sldMk cId="3398728619" sldId="963"/>
            <ac:picMk id="12" creationId="{7FFE40B0-467B-4694-8FAA-D9FEBE78A777}"/>
          </ac:picMkLst>
        </pc:picChg>
        <pc:picChg chg="del">
          <ac:chgData name="Van Der Linden Elke" userId="0fc987b5-c91c-46ff-80bf-fddd2e1bfa1d" providerId="ADAL" clId="{0D48B0DF-67D9-4D19-913D-9C6B05CFEC25}" dt="2022-01-17T15:45:26.504" v="3179" actId="478"/>
          <ac:picMkLst>
            <pc:docMk/>
            <pc:sldMk cId="3398728619" sldId="963"/>
            <ac:picMk id="14" creationId="{A244518A-DE0B-4466-8596-6E0D3C9321A1}"/>
          </ac:picMkLst>
        </pc:picChg>
        <pc:picChg chg="del">
          <ac:chgData name="Van Der Linden Elke" userId="0fc987b5-c91c-46ff-80bf-fddd2e1bfa1d" providerId="ADAL" clId="{0D48B0DF-67D9-4D19-913D-9C6B05CFEC25}" dt="2022-01-17T15:45:28.101" v="3181" actId="478"/>
          <ac:picMkLst>
            <pc:docMk/>
            <pc:sldMk cId="3398728619" sldId="963"/>
            <ac:picMk id="2049" creationId="{6F7BF69F-DDB1-4EBA-A89E-4E46B9E260AD}"/>
          </ac:picMkLst>
        </pc:picChg>
      </pc:sldChg>
      <pc:sldChg chg="modSp mod addCm modCm">
        <pc:chgData name="Van Der Linden Elke" userId="0fc987b5-c91c-46ff-80bf-fddd2e1bfa1d" providerId="ADAL" clId="{0D48B0DF-67D9-4D19-913D-9C6B05CFEC25}" dt="2022-01-18T13:25:08.144" v="3675"/>
        <pc:sldMkLst>
          <pc:docMk/>
          <pc:sldMk cId="2262605414" sldId="986"/>
        </pc:sldMkLst>
        <pc:spChg chg="mod">
          <ac:chgData name="Van Der Linden Elke" userId="0fc987b5-c91c-46ff-80bf-fddd2e1bfa1d" providerId="ADAL" clId="{0D48B0DF-67D9-4D19-913D-9C6B05CFEC25}" dt="2022-01-17T12:55:20.310" v="1878" actId="20577"/>
          <ac:spMkLst>
            <pc:docMk/>
            <pc:sldMk cId="2262605414" sldId="986"/>
            <ac:spMk id="4" creationId="{8880F9BE-5C07-4A04-BFE2-E8D875C096EF}"/>
          </ac:spMkLst>
        </pc:spChg>
      </pc:sldChg>
      <pc:sldChg chg="modSp mod ord addCm modCm">
        <pc:chgData name="Van Der Linden Elke" userId="0fc987b5-c91c-46ff-80bf-fddd2e1bfa1d" providerId="ADAL" clId="{0D48B0DF-67D9-4D19-913D-9C6B05CFEC25}" dt="2022-01-17T15:14:37.886" v="2280" actId="6549"/>
        <pc:sldMkLst>
          <pc:docMk/>
          <pc:sldMk cId="32371307" sldId="1026"/>
        </pc:sldMkLst>
        <pc:spChg chg="mod">
          <ac:chgData name="Van Der Linden Elke" userId="0fc987b5-c91c-46ff-80bf-fddd2e1bfa1d" providerId="ADAL" clId="{0D48B0DF-67D9-4D19-913D-9C6B05CFEC25}" dt="2022-01-17T15:14:37.886" v="2280" actId="6549"/>
          <ac:spMkLst>
            <pc:docMk/>
            <pc:sldMk cId="32371307" sldId="1026"/>
            <ac:spMk id="15" creationId="{BC870194-CF50-4C29-9AD8-1CCCFCBA0E56}"/>
          </ac:spMkLst>
        </pc:spChg>
      </pc:sldChg>
      <pc:sldChg chg="addCm modCm">
        <pc:chgData name="Van Der Linden Elke" userId="0fc987b5-c91c-46ff-80bf-fddd2e1bfa1d" providerId="ADAL" clId="{0D48B0DF-67D9-4D19-913D-9C6B05CFEC25}" dt="2022-01-18T13:25:52.400" v="3676"/>
        <pc:sldMkLst>
          <pc:docMk/>
          <pc:sldMk cId="1841023531" sldId="1033"/>
        </pc:sldMkLst>
      </pc:sldChg>
      <pc:sldChg chg="addCm modCm">
        <pc:chgData name="Van Der Linden Elke" userId="0fc987b5-c91c-46ff-80bf-fddd2e1bfa1d" providerId="ADAL" clId="{0D48B0DF-67D9-4D19-913D-9C6B05CFEC25}" dt="2022-01-17T14:39:57.959" v="2051"/>
        <pc:sldMkLst>
          <pc:docMk/>
          <pc:sldMk cId="1782093957" sldId="1036"/>
        </pc:sldMkLst>
      </pc:sldChg>
      <pc:sldChg chg="delSp mod">
        <pc:chgData name="Van Der Linden Elke" userId="0fc987b5-c91c-46ff-80bf-fddd2e1bfa1d" providerId="ADAL" clId="{0D48B0DF-67D9-4D19-913D-9C6B05CFEC25}" dt="2022-01-17T15:42:34.895" v="3176" actId="478"/>
        <pc:sldMkLst>
          <pc:docMk/>
          <pc:sldMk cId="1656705419" sldId="1040"/>
        </pc:sldMkLst>
        <pc:picChg chg="del">
          <ac:chgData name="Van Der Linden Elke" userId="0fc987b5-c91c-46ff-80bf-fddd2e1bfa1d" providerId="ADAL" clId="{0D48B0DF-67D9-4D19-913D-9C6B05CFEC25}" dt="2022-01-17T15:42:34.895" v="3176" actId="478"/>
          <ac:picMkLst>
            <pc:docMk/>
            <pc:sldMk cId="1656705419" sldId="1040"/>
            <ac:picMk id="5" creationId="{15301E11-A112-4370-938A-7891669D779B}"/>
          </ac:picMkLst>
        </pc:picChg>
      </pc:sldChg>
      <pc:sldChg chg="delSp mod">
        <pc:chgData name="Van Der Linden Elke" userId="0fc987b5-c91c-46ff-80bf-fddd2e1bfa1d" providerId="ADAL" clId="{0D48B0DF-67D9-4D19-913D-9C6B05CFEC25}" dt="2022-01-17T15:17:29.293" v="2284" actId="478"/>
        <pc:sldMkLst>
          <pc:docMk/>
          <pc:sldMk cId="3309433815" sldId="1041"/>
        </pc:sldMkLst>
        <pc:picChg chg="del">
          <ac:chgData name="Van Der Linden Elke" userId="0fc987b5-c91c-46ff-80bf-fddd2e1bfa1d" providerId="ADAL" clId="{0D48B0DF-67D9-4D19-913D-9C6B05CFEC25}" dt="2022-01-17T15:17:29.293" v="2284" actId="478"/>
          <ac:picMkLst>
            <pc:docMk/>
            <pc:sldMk cId="3309433815" sldId="1041"/>
            <ac:picMk id="5" creationId="{24CA4FC0-546E-4710-8184-4200B3FF0A0F}"/>
          </ac:picMkLst>
        </pc:picChg>
      </pc:sldChg>
      <pc:sldChg chg="modSp mod addCm modCm">
        <pc:chgData name="Van Der Linden Elke" userId="0fc987b5-c91c-46ff-80bf-fddd2e1bfa1d" providerId="ADAL" clId="{0D48B0DF-67D9-4D19-913D-9C6B05CFEC25}" dt="2022-01-18T08:58:43.015" v="3674"/>
        <pc:sldMkLst>
          <pc:docMk/>
          <pc:sldMk cId="2136291737" sldId="1048"/>
        </pc:sldMkLst>
        <pc:spChg chg="mod">
          <ac:chgData name="Van Der Linden Elke" userId="0fc987b5-c91c-46ff-80bf-fddd2e1bfa1d" providerId="ADAL" clId="{0D48B0DF-67D9-4D19-913D-9C6B05CFEC25}" dt="2022-01-17T12:46:19.671" v="1741"/>
          <ac:spMkLst>
            <pc:docMk/>
            <pc:sldMk cId="2136291737" sldId="1048"/>
            <ac:spMk id="8" creationId="{DFAAF8EA-12B4-4FED-8440-A08DEC2892EB}"/>
          </ac:spMkLst>
        </pc:spChg>
      </pc:sldChg>
      <pc:sldChg chg="modSp mod addCm modCm">
        <pc:chgData name="Van Der Linden Elke" userId="0fc987b5-c91c-46ff-80bf-fddd2e1bfa1d" providerId="ADAL" clId="{0D48B0DF-67D9-4D19-913D-9C6B05CFEC25}" dt="2022-01-18T08:12:29.951" v="3664" actId="1076"/>
        <pc:sldMkLst>
          <pc:docMk/>
          <pc:sldMk cId="336433084" sldId="1049"/>
        </pc:sldMkLst>
        <pc:spChg chg="mod">
          <ac:chgData name="Van Der Linden Elke" userId="0fc987b5-c91c-46ff-80bf-fddd2e1bfa1d" providerId="ADAL" clId="{0D48B0DF-67D9-4D19-913D-9C6B05CFEC25}" dt="2022-01-18T08:12:13.717" v="3660" actId="21"/>
          <ac:spMkLst>
            <pc:docMk/>
            <pc:sldMk cId="336433084" sldId="1049"/>
            <ac:spMk id="17" creationId="{403BDDB7-4799-4E11-8D49-91E5FEA96D7C}"/>
          </ac:spMkLst>
        </pc:spChg>
        <pc:picChg chg="mod">
          <ac:chgData name="Van Der Linden Elke" userId="0fc987b5-c91c-46ff-80bf-fddd2e1bfa1d" providerId="ADAL" clId="{0D48B0DF-67D9-4D19-913D-9C6B05CFEC25}" dt="2022-01-18T08:12:25.794" v="3663" actId="1076"/>
          <ac:picMkLst>
            <pc:docMk/>
            <pc:sldMk cId="336433084" sldId="1049"/>
            <ac:picMk id="6" creationId="{6F31DADC-D4E3-4AA2-8655-66AB8890939E}"/>
          </ac:picMkLst>
        </pc:picChg>
        <pc:picChg chg="mod">
          <ac:chgData name="Van Der Linden Elke" userId="0fc987b5-c91c-46ff-80bf-fddd2e1bfa1d" providerId="ADAL" clId="{0D48B0DF-67D9-4D19-913D-9C6B05CFEC25}" dt="2022-01-18T08:12:29.951" v="3664" actId="1076"/>
          <ac:picMkLst>
            <pc:docMk/>
            <pc:sldMk cId="336433084" sldId="1049"/>
            <ac:picMk id="7" creationId="{025E7EFF-023F-48BC-B114-17AAA225AD71}"/>
          </ac:picMkLst>
        </pc:picChg>
      </pc:sldChg>
      <pc:sldChg chg="del">
        <pc:chgData name="Van Der Linden Elke" userId="0fc987b5-c91c-46ff-80bf-fddd2e1bfa1d" providerId="ADAL" clId="{0D48B0DF-67D9-4D19-913D-9C6B05CFEC25}" dt="2022-01-18T13:26:18.889" v="3677" actId="47"/>
        <pc:sldMkLst>
          <pc:docMk/>
          <pc:sldMk cId="795669440" sldId="1050"/>
        </pc:sldMkLst>
      </pc:sldChg>
      <pc:sldChg chg="modSp mod ord addCm">
        <pc:chgData name="Van Der Linden Elke" userId="0fc987b5-c91c-46ff-80bf-fddd2e1bfa1d" providerId="ADAL" clId="{0D48B0DF-67D9-4D19-913D-9C6B05CFEC25}" dt="2022-01-17T15:42:18.137" v="3172"/>
        <pc:sldMkLst>
          <pc:docMk/>
          <pc:sldMk cId="4035790756" sldId="1051"/>
        </pc:sldMkLst>
        <pc:spChg chg="mod">
          <ac:chgData name="Van Der Linden Elke" userId="0fc987b5-c91c-46ff-80bf-fddd2e1bfa1d" providerId="ADAL" clId="{0D48B0DF-67D9-4D19-913D-9C6B05CFEC25}" dt="2022-01-17T15:40:24.224" v="3169" actId="6549"/>
          <ac:spMkLst>
            <pc:docMk/>
            <pc:sldMk cId="4035790756" sldId="1051"/>
            <ac:spMk id="6" creationId="{00000000-0000-0000-0000-000000000000}"/>
          </ac:spMkLst>
        </pc:spChg>
      </pc:sldChg>
      <pc:sldChg chg="delSp modSp mod addCm modCm">
        <pc:chgData name="Van Der Linden Elke" userId="0fc987b5-c91c-46ff-80bf-fddd2e1bfa1d" providerId="ADAL" clId="{0D48B0DF-67D9-4D19-913D-9C6B05CFEC25}" dt="2022-01-17T15:53:09.150" v="3615" actId="1589"/>
        <pc:sldMkLst>
          <pc:docMk/>
          <pc:sldMk cId="543953866" sldId="1052"/>
        </pc:sldMkLst>
        <pc:spChg chg="mod">
          <ac:chgData name="Van Der Linden Elke" userId="0fc987b5-c91c-46ff-80bf-fddd2e1bfa1d" providerId="ADAL" clId="{0D48B0DF-67D9-4D19-913D-9C6B05CFEC25}" dt="2022-01-17T15:50:53.523" v="3614" actId="15"/>
          <ac:spMkLst>
            <pc:docMk/>
            <pc:sldMk cId="543953866" sldId="1052"/>
            <ac:spMk id="3" creationId="{74F9974D-A7B6-4009-859C-FC609B5FADBC}"/>
          </ac:spMkLst>
        </pc:spChg>
        <pc:picChg chg="del">
          <ac:chgData name="Van Der Linden Elke" userId="0fc987b5-c91c-46ff-80bf-fddd2e1bfa1d" providerId="ADAL" clId="{0D48B0DF-67D9-4D19-913D-9C6B05CFEC25}" dt="2022-01-17T15:45:45.976" v="3183" actId="21"/>
          <ac:picMkLst>
            <pc:docMk/>
            <pc:sldMk cId="543953866" sldId="1052"/>
            <ac:picMk id="11" creationId="{11326AE2-4A5A-4A43-92A8-6FBAD4446F58}"/>
          </ac:picMkLst>
        </pc:picChg>
        <pc:picChg chg="del">
          <ac:chgData name="Van Der Linden Elke" userId="0fc987b5-c91c-46ff-80bf-fddd2e1bfa1d" providerId="ADAL" clId="{0D48B0DF-67D9-4D19-913D-9C6B05CFEC25}" dt="2022-01-17T15:45:45.976" v="3183" actId="21"/>
          <ac:picMkLst>
            <pc:docMk/>
            <pc:sldMk cId="543953866" sldId="1052"/>
            <ac:picMk id="14" creationId="{A244518A-DE0B-4466-8596-6E0D3C9321A1}"/>
          </ac:picMkLst>
        </pc:picChg>
        <pc:picChg chg="del">
          <ac:chgData name="Van Der Linden Elke" userId="0fc987b5-c91c-46ff-80bf-fddd2e1bfa1d" providerId="ADAL" clId="{0D48B0DF-67D9-4D19-913D-9C6B05CFEC25}" dt="2022-01-17T15:45:45.976" v="3183" actId="21"/>
          <ac:picMkLst>
            <pc:docMk/>
            <pc:sldMk cId="543953866" sldId="1052"/>
            <ac:picMk id="2049" creationId="{6F7BF69F-DDB1-4EBA-A89E-4E46B9E260AD}"/>
          </ac:picMkLst>
        </pc:picChg>
      </pc:sldChg>
      <pc:sldChg chg="modSp del mod">
        <pc:chgData name="Van Der Linden Elke" userId="0fc987b5-c91c-46ff-80bf-fddd2e1bfa1d" providerId="ADAL" clId="{0D48B0DF-67D9-4D19-913D-9C6B05CFEC25}" dt="2022-01-17T15:38:37.565" v="3096" actId="47"/>
        <pc:sldMkLst>
          <pc:docMk/>
          <pc:sldMk cId="2918730150" sldId="1052"/>
        </pc:sldMkLst>
        <pc:spChg chg="mod">
          <ac:chgData name="Van Der Linden Elke" userId="0fc987b5-c91c-46ff-80bf-fddd2e1bfa1d" providerId="ADAL" clId="{0D48B0DF-67D9-4D19-913D-9C6B05CFEC25}" dt="2022-01-17T15:26:07.425" v="2483" actId="20577"/>
          <ac:spMkLst>
            <pc:docMk/>
            <pc:sldMk cId="2918730150" sldId="1052"/>
            <ac:spMk id="6" creationId="{00000000-0000-0000-0000-000000000000}"/>
          </ac:spMkLst>
        </pc:spChg>
      </pc:sldChg>
    </pc:docChg>
  </pc:docChgLst>
  <pc:docChgLst>
    <pc:chgData name="Van Der Linden Elke" userId="0fc987b5-c91c-46ff-80bf-fddd2e1bfa1d" providerId="ADAL" clId="{2211653C-0ABC-402D-A3D2-6EA3332D9551}"/>
    <pc:docChg chg="custSel modSld">
      <pc:chgData name="Van Der Linden Elke" userId="0fc987b5-c91c-46ff-80bf-fddd2e1bfa1d" providerId="ADAL" clId="{2211653C-0ABC-402D-A3D2-6EA3332D9551}" dt="2022-02-08T08:14:11.647" v="0" actId="478"/>
      <pc:docMkLst>
        <pc:docMk/>
      </pc:docMkLst>
      <pc:sldChg chg="delSp mod">
        <pc:chgData name="Van Der Linden Elke" userId="0fc987b5-c91c-46ff-80bf-fddd2e1bfa1d" providerId="ADAL" clId="{2211653C-0ABC-402D-A3D2-6EA3332D9551}" dt="2022-02-08T08:14:11.647" v="0" actId="478"/>
        <pc:sldMkLst>
          <pc:docMk/>
          <pc:sldMk cId="4035790756" sldId="1051"/>
        </pc:sldMkLst>
        <pc:spChg chg="del">
          <ac:chgData name="Van Der Linden Elke" userId="0fc987b5-c91c-46ff-80bf-fddd2e1bfa1d" providerId="ADAL" clId="{2211653C-0ABC-402D-A3D2-6EA3332D9551}" dt="2022-02-08T08:14:11.647" v="0" actId="478"/>
          <ac:spMkLst>
            <pc:docMk/>
            <pc:sldMk cId="4035790756" sldId="1051"/>
            <ac:spMk id="2" creationId="{1A1FFB02-FF88-4AFC-AA37-B91AD394292D}"/>
          </ac:spMkLst>
        </pc:spChg>
      </pc:sldChg>
    </pc:docChg>
  </pc:docChgLst>
  <pc:docChgLst>
    <pc:chgData name="Zegers Helene" userId="940cc704-a3bb-4f59-8926-39fb3edab9de" providerId="ADAL" clId="{B39CEF17-6E38-4FFF-B298-40FA6B53D605}"/>
    <pc:docChg chg="undo redo custSel addSld delSld modSld">
      <pc:chgData name="Zegers Helene" userId="940cc704-a3bb-4f59-8926-39fb3edab9de" providerId="ADAL" clId="{B39CEF17-6E38-4FFF-B298-40FA6B53D605}" dt="2022-02-02T16:44:29.825" v="1468" actId="207"/>
      <pc:docMkLst>
        <pc:docMk/>
      </pc:docMkLst>
      <pc:sldChg chg="addSp delSp modSp mod delCm">
        <pc:chgData name="Zegers Helene" userId="940cc704-a3bb-4f59-8926-39fb3edab9de" providerId="ADAL" clId="{B39CEF17-6E38-4FFF-B298-40FA6B53D605}" dt="2022-02-02T16:08:31.357" v="335" actId="179"/>
        <pc:sldMkLst>
          <pc:docMk/>
          <pc:sldMk cId="508272758" sldId="743"/>
        </pc:sldMkLst>
        <pc:spChg chg="mod">
          <ac:chgData name="Zegers Helene" userId="940cc704-a3bb-4f59-8926-39fb3edab9de" providerId="ADAL" clId="{B39CEF17-6E38-4FFF-B298-40FA6B53D605}" dt="2022-02-02T16:08:31.357" v="335" actId="179"/>
          <ac:spMkLst>
            <pc:docMk/>
            <pc:sldMk cId="508272758" sldId="743"/>
            <ac:spMk id="3" creationId="{74F9974D-A7B6-4009-859C-FC609B5FADBC}"/>
          </ac:spMkLst>
        </pc:spChg>
        <pc:picChg chg="add del">
          <ac:chgData name="Zegers Helene" userId="940cc704-a3bb-4f59-8926-39fb3edab9de" providerId="ADAL" clId="{B39CEF17-6E38-4FFF-B298-40FA6B53D605}" dt="2022-02-02T16:02:15.439" v="14" actId="478"/>
          <ac:picMkLst>
            <pc:docMk/>
            <pc:sldMk cId="508272758" sldId="743"/>
            <ac:picMk id="4" creationId="{A5A6C024-3866-400B-A86F-FA4AA1F50BFB}"/>
          </ac:picMkLst>
        </pc:picChg>
        <pc:picChg chg="add del mod">
          <ac:chgData name="Zegers Helene" userId="940cc704-a3bb-4f59-8926-39fb3edab9de" providerId="ADAL" clId="{B39CEF17-6E38-4FFF-B298-40FA6B53D605}" dt="2022-02-02T16:01:58.231" v="12" actId="478"/>
          <ac:picMkLst>
            <pc:docMk/>
            <pc:sldMk cId="508272758" sldId="743"/>
            <ac:picMk id="5" creationId="{E00EF7C1-A304-407D-813E-0B20AA3515AB}"/>
          </ac:picMkLst>
        </pc:picChg>
        <pc:picChg chg="add mod">
          <ac:chgData name="Zegers Helene" userId="940cc704-a3bb-4f59-8926-39fb3edab9de" providerId="ADAL" clId="{B39CEF17-6E38-4FFF-B298-40FA6B53D605}" dt="2022-02-02T16:04:16.501" v="55" actId="1076"/>
          <ac:picMkLst>
            <pc:docMk/>
            <pc:sldMk cId="508272758" sldId="743"/>
            <ac:picMk id="7" creationId="{41F9340A-64CB-492D-9E97-51DE6A2749EE}"/>
          </ac:picMkLst>
        </pc:picChg>
      </pc:sldChg>
      <pc:sldChg chg="addSp modSp mod delCm">
        <pc:chgData name="Zegers Helene" userId="940cc704-a3bb-4f59-8926-39fb3edab9de" providerId="ADAL" clId="{B39CEF17-6E38-4FFF-B298-40FA6B53D605}" dt="2022-02-02T16:26:33.763" v="737" actId="1592"/>
        <pc:sldMkLst>
          <pc:docMk/>
          <pc:sldMk cId="3749424248" sldId="756"/>
        </pc:sldMkLst>
        <pc:picChg chg="add mod">
          <ac:chgData name="Zegers Helene" userId="940cc704-a3bb-4f59-8926-39fb3edab9de" providerId="ADAL" clId="{B39CEF17-6E38-4FFF-B298-40FA6B53D605}" dt="2022-02-02T16:26:29.952" v="736" actId="1076"/>
          <ac:picMkLst>
            <pc:docMk/>
            <pc:sldMk cId="3749424248" sldId="756"/>
            <ac:picMk id="5" creationId="{D080475E-495B-435F-83C3-DF1E030A21C4}"/>
          </ac:picMkLst>
        </pc:picChg>
      </pc:sldChg>
      <pc:sldChg chg="modSp mod delCm">
        <pc:chgData name="Zegers Helene" userId="940cc704-a3bb-4f59-8926-39fb3edab9de" providerId="ADAL" clId="{B39CEF17-6E38-4FFF-B298-40FA6B53D605}" dt="2022-02-02T16:10:17.565" v="442" actId="1592"/>
        <pc:sldMkLst>
          <pc:docMk/>
          <pc:sldMk cId="3252784210" sldId="771"/>
        </pc:sldMkLst>
        <pc:spChg chg="mod">
          <ac:chgData name="Zegers Helene" userId="940cc704-a3bb-4f59-8926-39fb3edab9de" providerId="ADAL" clId="{B39CEF17-6E38-4FFF-B298-40FA6B53D605}" dt="2022-02-02T16:10:12.885" v="441" actId="5793"/>
          <ac:spMkLst>
            <pc:docMk/>
            <pc:sldMk cId="3252784210" sldId="771"/>
            <ac:spMk id="8" creationId="{DFAAF8EA-12B4-4FED-8440-A08DEC2892EB}"/>
          </ac:spMkLst>
        </pc:spChg>
      </pc:sldChg>
      <pc:sldChg chg="modSp mod delCm">
        <pc:chgData name="Zegers Helene" userId="940cc704-a3bb-4f59-8926-39fb3edab9de" providerId="ADAL" clId="{B39CEF17-6E38-4FFF-B298-40FA6B53D605}" dt="2022-02-02T16:09:04.216" v="358" actId="20577"/>
        <pc:sldMkLst>
          <pc:docMk/>
          <pc:sldMk cId="1521989016" sldId="775"/>
        </pc:sldMkLst>
        <pc:spChg chg="mod">
          <ac:chgData name="Zegers Helene" userId="940cc704-a3bb-4f59-8926-39fb3edab9de" providerId="ADAL" clId="{B39CEF17-6E38-4FFF-B298-40FA6B53D605}" dt="2022-02-02T16:09:04.216" v="358" actId="20577"/>
          <ac:spMkLst>
            <pc:docMk/>
            <pc:sldMk cId="1521989016" sldId="775"/>
            <ac:spMk id="8" creationId="{DFAAF8EA-12B4-4FED-8440-A08DEC2892EB}"/>
          </ac:spMkLst>
        </pc:spChg>
      </pc:sldChg>
      <pc:sldChg chg="modSp mod delCm">
        <pc:chgData name="Zegers Helene" userId="940cc704-a3bb-4f59-8926-39fb3edab9de" providerId="ADAL" clId="{B39CEF17-6E38-4FFF-B298-40FA6B53D605}" dt="2022-02-02T16:11:33.085" v="451" actId="1592"/>
        <pc:sldMkLst>
          <pc:docMk/>
          <pc:sldMk cId="1117244465" sldId="776"/>
        </pc:sldMkLst>
        <pc:spChg chg="mod">
          <ac:chgData name="Zegers Helene" userId="940cc704-a3bb-4f59-8926-39fb3edab9de" providerId="ADAL" clId="{B39CEF17-6E38-4FFF-B298-40FA6B53D605}" dt="2022-02-02T16:11:23.087" v="450" actId="20577"/>
          <ac:spMkLst>
            <pc:docMk/>
            <pc:sldMk cId="1117244465" sldId="776"/>
            <ac:spMk id="8" creationId="{DFAAF8EA-12B4-4FED-8440-A08DEC2892EB}"/>
          </ac:spMkLst>
        </pc:spChg>
      </pc:sldChg>
      <pc:sldChg chg="modSp mod delCm">
        <pc:chgData name="Zegers Helene" userId="940cc704-a3bb-4f59-8926-39fb3edab9de" providerId="ADAL" clId="{B39CEF17-6E38-4FFF-B298-40FA6B53D605}" dt="2022-02-02T16:10:59.201" v="444" actId="1592"/>
        <pc:sldMkLst>
          <pc:docMk/>
          <pc:sldMk cId="2583917671" sldId="780"/>
        </pc:sldMkLst>
        <pc:spChg chg="mod">
          <ac:chgData name="Zegers Helene" userId="940cc704-a3bb-4f59-8926-39fb3edab9de" providerId="ADAL" clId="{B39CEF17-6E38-4FFF-B298-40FA6B53D605}" dt="2022-02-02T16:10:42.612" v="443" actId="207"/>
          <ac:spMkLst>
            <pc:docMk/>
            <pc:sldMk cId="2583917671" sldId="780"/>
            <ac:spMk id="8" creationId="{DFAAF8EA-12B4-4FED-8440-A08DEC2892EB}"/>
          </ac:spMkLst>
        </pc:spChg>
      </pc:sldChg>
      <pc:sldChg chg="modSp mod delCm">
        <pc:chgData name="Zegers Helene" userId="940cc704-a3bb-4f59-8926-39fb3edab9de" providerId="ADAL" clId="{B39CEF17-6E38-4FFF-B298-40FA6B53D605}" dt="2022-02-02T15:58:27.079" v="1" actId="1592"/>
        <pc:sldMkLst>
          <pc:docMk/>
          <pc:sldMk cId="939542385" sldId="786"/>
        </pc:sldMkLst>
        <pc:spChg chg="mod">
          <ac:chgData name="Zegers Helene" userId="940cc704-a3bb-4f59-8926-39fb3edab9de" providerId="ADAL" clId="{B39CEF17-6E38-4FFF-B298-40FA6B53D605}" dt="2022-02-02T15:58:08.362" v="0" actId="207"/>
          <ac:spMkLst>
            <pc:docMk/>
            <pc:sldMk cId="939542385" sldId="786"/>
            <ac:spMk id="17" creationId="{403BDDB7-4799-4E11-8D49-91E5FEA96D7C}"/>
          </ac:spMkLst>
        </pc:spChg>
      </pc:sldChg>
      <pc:sldChg chg="modSp mod">
        <pc:chgData name="Zegers Helene" userId="940cc704-a3bb-4f59-8926-39fb3edab9de" providerId="ADAL" clId="{B39CEF17-6E38-4FFF-B298-40FA6B53D605}" dt="2022-02-02T15:58:36.123" v="4" actId="20577"/>
        <pc:sldMkLst>
          <pc:docMk/>
          <pc:sldMk cId="2530255769" sldId="787"/>
        </pc:sldMkLst>
        <pc:spChg chg="mod">
          <ac:chgData name="Zegers Helene" userId="940cc704-a3bb-4f59-8926-39fb3edab9de" providerId="ADAL" clId="{B39CEF17-6E38-4FFF-B298-40FA6B53D605}" dt="2022-02-02T15:58:36.123" v="4" actId="20577"/>
          <ac:spMkLst>
            <pc:docMk/>
            <pc:sldMk cId="2530255769" sldId="787"/>
            <ac:spMk id="17" creationId="{403BDDB7-4799-4E11-8D49-91E5FEA96D7C}"/>
          </ac:spMkLst>
        </pc:spChg>
      </pc:sldChg>
      <pc:sldChg chg="modSp mod delCm">
        <pc:chgData name="Zegers Helene" userId="940cc704-a3bb-4f59-8926-39fb3edab9de" providerId="ADAL" clId="{B39CEF17-6E38-4FFF-B298-40FA6B53D605}" dt="2022-02-02T16:17:48.365" v="525" actId="1592"/>
        <pc:sldMkLst>
          <pc:docMk/>
          <pc:sldMk cId="4224213903" sldId="810"/>
        </pc:sldMkLst>
        <pc:spChg chg="mod">
          <ac:chgData name="Zegers Helene" userId="940cc704-a3bb-4f59-8926-39fb3edab9de" providerId="ADAL" clId="{B39CEF17-6E38-4FFF-B298-40FA6B53D605}" dt="2022-02-02T16:17:44.920" v="524" actId="20577"/>
          <ac:spMkLst>
            <pc:docMk/>
            <pc:sldMk cId="4224213903" sldId="810"/>
            <ac:spMk id="7" creationId="{A5ED5316-534B-469B-8BFA-BAAAFA92631C}"/>
          </ac:spMkLst>
        </pc:spChg>
      </pc:sldChg>
      <pc:sldChg chg="modSp mod">
        <pc:chgData name="Zegers Helene" userId="940cc704-a3bb-4f59-8926-39fb3edab9de" providerId="ADAL" clId="{B39CEF17-6E38-4FFF-B298-40FA6B53D605}" dt="2022-02-02T16:13:01.237" v="481" actId="20577"/>
        <pc:sldMkLst>
          <pc:docMk/>
          <pc:sldMk cId="3468104445" sldId="832"/>
        </pc:sldMkLst>
        <pc:spChg chg="mod">
          <ac:chgData name="Zegers Helene" userId="940cc704-a3bb-4f59-8926-39fb3edab9de" providerId="ADAL" clId="{B39CEF17-6E38-4FFF-B298-40FA6B53D605}" dt="2022-02-02T16:13:01.237" v="481" actId="20577"/>
          <ac:spMkLst>
            <pc:docMk/>
            <pc:sldMk cId="3468104445" sldId="832"/>
            <ac:spMk id="8" creationId="{DFAAF8EA-12B4-4FED-8440-A08DEC2892EB}"/>
          </ac:spMkLst>
        </pc:spChg>
      </pc:sldChg>
      <pc:sldChg chg="delCm">
        <pc:chgData name="Zegers Helene" userId="940cc704-a3bb-4f59-8926-39fb3edab9de" providerId="ADAL" clId="{B39CEF17-6E38-4FFF-B298-40FA6B53D605}" dt="2022-02-02T16:18:19.013" v="526" actId="1592"/>
        <pc:sldMkLst>
          <pc:docMk/>
          <pc:sldMk cId="2741862276" sldId="846"/>
        </pc:sldMkLst>
      </pc:sldChg>
      <pc:sldChg chg="modSp mod">
        <pc:chgData name="Zegers Helene" userId="940cc704-a3bb-4f59-8926-39fb3edab9de" providerId="ADAL" clId="{B39CEF17-6E38-4FFF-B298-40FA6B53D605}" dt="2022-02-02T16:21:42.286" v="598" actId="207"/>
        <pc:sldMkLst>
          <pc:docMk/>
          <pc:sldMk cId="3782840368" sldId="874"/>
        </pc:sldMkLst>
        <pc:spChg chg="mod">
          <ac:chgData name="Zegers Helene" userId="940cc704-a3bb-4f59-8926-39fb3edab9de" providerId="ADAL" clId="{B39CEF17-6E38-4FFF-B298-40FA6B53D605}" dt="2022-02-02T16:21:42.286" v="598" actId="207"/>
          <ac:spMkLst>
            <pc:docMk/>
            <pc:sldMk cId="3782840368" sldId="874"/>
            <ac:spMk id="6" creationId="{AB23617D-0A0F-49CF-B466-CD10DDA90E8D}"/>
          </ac:spMkLst>
        </pc:spChg>
      </pc:sldChg>
      <pc:sldChg chg="modSp mod">
        <pc:chgData name="Zegers Helene" userId="940cc704-a3bb-4f59-8926-39fb3edab9de" providerId="ADAL" clId="{B39CEF17-6E38-4FFF-B298-40FA6B53D605}" dt="2022-02-02T16:21:55.437" v="601" actId="20577"/>
        <pc:sldMkLst>
          <pc:docMk/>
          <pc:sldMk cId="1768018660" sldId="875"/>
        </pc:sldMkLst>
        <pc:spChg chg="mod">
          <ac:chgData name="Zegers Helene" userId="940cc704-a3bb-4f59-8926-39fb3edab9de" providerId="ADAL" clId="{B39CEF17-6E38-4FFF-B298-40FA6B53D605}" dt="2022-02-02T16:21:55.437" v="601" actId="20577"/>
          <ac:spMkLst>
            <pc:docMk/>
            <pc:sldMk cId="1768018660" sldId="875"/>
            <ac:spMk id="6" creationId="{AB23617D-0A0F-49CF-B466-CD10DDA90E8D}"/>
          </ac:spMkLst>
        </pc:spChg>
      </pc:sldChg>
      <pc:sldChg chg="delCm">
        <pc:chgData name="Zegers Helene" userId="940cc704-a3bb-4f59-8926-39fb3edab9de" providerId="ADAL" clId="{B39CEF17-6E38-4FFF-B298-40FA6B53D605}" dt="2022-02-02T16:41:59.336" v="1452" actId="1592"/>
        <pc:sldMkLst>
          <pc:docMk/>
          <pc:sldMk cId="3254948599" sldId="928"/>
        </pc:sldMkLst>
      </pc:sldChg>
      <pc:sldChg chg="modSp mod">
        <pc:chgData name="Zegers Helene" userId="940cc704-a3bb-4f59-8926-39fb3edab9de" providerId="ADAL" clId="{B39CEF17-6E38-4FFF-B298-40FA6B53D605}" dt="2022-02-02T16:28:00.433" v="773" actId="20577"/>
        <pc:sldMkLst>
          <pc:docMk/>
          <pc:sldMk cId="794878019" sldId="929"/>
        </pc:sldMkLst>
        <pc:spChg chg="mod">
          <ac:chgData name="Zegers Helene" userId="940cc704-a3bb-4f59-8926-39fb3edab9de" providerId="ADAL" clId="{B39CEF17-6E38-4FFF-B298-40FA6B53D605}" dt="2022-02-02T16:28:00.433" v="773" actId="20577"/>
          <ac:spMkLst>
            <pc:docMk/>
            <pc:sldMk cId="794878019" sldId="929"/>
            <ac:spMk id="3" creationId="{74F9974D-A7B6-4009-859C-FC609B5FADBC}"/>
          </ac:spMkLst>
        </pc:spChg>
      </pc:sldChg>
      <pc:sldChg chg="modSp mod">
        <pc:chgData name="Zegers Helene" userId="940cc704-a3bb-4f59-8926-39fb3edab9de" providerId="ADAL" clId="{B39CEF17-6E38-4FFF-B298-40FA6B53D605}" dt="2022-02-02T16:43:28.344" v="1466" actId="20577"/>
        <pc:sldMkLst>
          <pc:docMk/>
          <pc:sldMk cId="42036084" sldId="942"/>
        </pc:sldMkLst>
        <pc:spChg chg="mod">
          <ac:chgData name="Zegers Helene" userId="940cc704-a3bb-4f59-8926-39fb3edab9de" providerId="ADAL" clId="{B39CEF17-6E38-4FFF-B298-40FA6B53D605}" dt="2022-02-02T16:43:28.344" v="1466" actId="20577"/>
          <ac:spMkLst>
            <pc:docMk/>
            <pc:sldMk cId="42036084" sldId="942"/>
            <ac:spMk id="3" creationId="{74F9974D-A7B6-4009-859C-FC609B5FADBC}"/>
          </ac:spMkLst>
        </pc:spChg>
      </pc:sldChg>
      <pc:sldChg chg="modSp mod">
        <pc:chgData name="Zegers Helene" userId="940cc704-a3bb-4f59-8926-39fb3edab9de" providerId="ADAL" clId="{B39CEF17-6E38-4FFF-B298-40FA6B53D605}" dt="2022-02-02T16:40:04.807" v="1449" actId="179"/>
        <pc:sldMkLst>
          <pc:docMk/>
          <pc:sldMk cId="1933761584" sldId="943"/>
        </pc:sldMkLst>
        <pc:spChg chg="mod">
          <ac:chgData name="Zegers Helene" userId="940cc704-a3bb-4f59-8926-39fb3edab9de" providerId="ADAL" clId="{B39CEF17-6E38-4FFF-B298-40FA6B53D605}" dt="2022-02-02T16:40:04.807" v="1449" actId="179"/>
          <ac:spMkLst>
            <pc:docMk/>
            <pc:sldMk cId="1933761584" sldId="943"/>
            <ac:spMk id="3" creationId="{74F9974D-A7B6-4009-859C-FC609B5FADBC}"/>
          </ac:spMkLst>
        </pc:spChg>
      </pc:sldChg>
      <pc:sldChg chg="modSp mod">
        <pc:chgData name="Zegers Helene" userId="940cc704-a3bb-4f59-8926-39fb3edab9de" providerId="ADAL" clId="{B39CEF17-6E38-4FFF-B298-40FA6B53D605}" dt="2022-02-02T16:29:45.389" v="778" actId="207"/>
        <pc:sldMkLst>
          <pc:docMk/>
          <pc:sldMk cId="308111290" sldId="944"/>
        </pc:sldMkLst>
        <pc:spChg chg="mod">
          <ac:chgData name="Zegers Helene" userId="940cc704-a3bb-4f59-8926-39fb3edab9de" providerId="ADAL" clId="{B39CEF17-6E38-4FFF-B298-40FA6B53D605}" dt="2022-02-02T16:29:45.389" v="778" actId="207"/>
          <ac:spMkLst>
            <pc:docMk/>
            <pc:sldMk cId="308111290" sldId="944"/>
            <ac:spMk id="3" creationId="{74F9974D-A7B6-4009-859C-FC609B5FADBC}"/>
          </ac:spMkLst>
        </pc:spChg>
      </pc:sldChg>
      <pc:sldChg chg="modSp mod">
        <pc:chgData name="Zegers Helene" userId="940cc704-a3bb-4f59-8926-39fb3edab9de" providerId="ADAL" clId="{B39CEF17-6E38-4FFF-B298-40FA6B53D605}" dt="2022-02-02T16:33:05.354" v="1114" actId="20577"/>
        <pc:sldMkLst>
          <pc:docMk/>
          <pc:sldMk cId="4224677624" sldId="959"/>
        </pc:sldMkLst>
        <pc:spChg chg="mod">
          <ac:chgData name="Zegers Helene" userId="940cc704-a3bb-4f59-8926-39fb3edab9de" providerId="ADAL" clId="{B39CEF17-6E38-4FFF-B298-40FA6B53D605}" dt="2022-02-02T16:33:05.354" v="1114" actId="20577"/>
          <ac:spMkLst>
            <pc:docMk/>
            <pc:sldMk cId="4224677624" sldId="959"/>
            <ac:spMk id="3" creationId="{74F9974D-A7B6-4009-859C-FC609B5FADBC}"/>
          </ac:spMkLst>
        </pc:spChg>
      </pc:sldChg>
      <pc:sldChg chg="modSp mod delCm">
        <pc:chgData name="Zegers Helene" userId="940cc704-a3bb-4f59-8926-39fb3edab9de" providerId="ADAL" clId="{B39CEF17-6E38-4FFF-B298-40FA6B53D605}" dt="2022-02-02T16:36:59.886" v="1381" actId="1592"/>
        <pc:sldMkLst>
          <pc:docMk/>
          <pc:sldMk cId="3398728619" sldId="963"/>
        </pc:sldMkLst>
        <pc:spChg chg="mod">
          <ac:chgData name="Zegers Helene" userId="940cc704-a3bb-4f59-8926-39fb3edab9de" providerId="ADAL" clId="{B39CEF17-6E38-4FFF-B298-40FA6B53D605}" dt="2022-02-02T16:36:54.944" v="1380" actId="6549"/>
          <ac:spMkLst>
            <pc:docMk/>
            <pc:sldMk cId="3398728619" sldId="963"/>
            <ac:spMk id="3" creationId="{74F9974D-A7B6-4009-859C-FC609B5FADBC}"/>
          </ac:spMkLst>
        </pc:spChg>
      </pc:sldChg>
      <pc:sldChg chg="modSp mod">
        <pc:chgData name="Zegers Helene" userId="940cc704-a3bb-4f59-8926-39fb3edab9de" providerId="ADAL" clId="{B39CEF17-6E38-4FFF-B298-40FA6B53D605}" dt="2022-02-02T16:44:29.825" v="1468" actId="207"/>
        <pc:sldMkLst>
          <pc:docMk/>
          <pc:sldMk cId="2501453564" sldId="972"/>
        </pc:sldMkLst>
        <pc:spChg chg="mod">
          <ac:chgData name="Zegers Helene" userId="940cc704-a3bb-4f59-8926-39fb3edab9de" providerId="ADAL" clId="{B39CEF17-6E38-4FFF-B298-40FA6B53D605}" dt="2022-02-02T16:44:29.825" v="1468" actId="207"/>
          <ac:spMkLst>
            <pc:docMk/>
            <pc:sldMk cId="2501453564" sldId="972"/>
            <ac:spMk id="3" creationId="{74F9974D-A7B6-4009-859C-FC609B5FADBC}"/>
          </ac:spMkLst>
        </pc:spChg>
      </pc:sldChg>
      <pc:sldChg chg="modSp mod delCm">
        <pc:chgData name="Zegers Helene" userId="940cc704-a3bb-4f59-8926-39fb3edab9de" providerId="ADAL" clId="{B39CEF17-6E38-4FFF-B298-40FA6B53D605}" dt="2022-02-02T16:19:59.923" v="597" actId="1076"/>
        <pc:sldMkLst>
          <pc:docMk/>
          <pc:sldMk cId="2262605414" sldId="986"/>
        </pc:sldMkLst>
        <pc:spChg chg="mod">
          <ac:chgData name="Zegers Helene" userId="940cc704-a3bb-4f59-8926-39fb3edab9de" providerId="ADAL" clId="{B39CEF17-6E38-4FFF-B298-40FA6B53D605}" dt="2022-02-02T16:19:55.152" v="596" actId="1076"/>
          <ac:spMkLst>
            <pc:docMk/>
            <pc:sldMk cId="2262605414" sldId="986"/>
            <ac:spMk id="4" creationId="{8880F9BE-5C07-4A04-BFE2-E8D875C096EF}"/>
          </ac:spMkLst>
        </pc:spChg>
        <pc:picChg chg="mod">
          <ac:chgData name="Zegers Helene" userId="940cc704-a3bb-4f59-8926-39fb3edab9de" providerId="ADAL" clId="{B39CEF17-6E38-4FFF-B298-40FA6B53D605}" dt="2022-02-02T16:19:59.923" v="597" actId="1076"/>
          <ac:picMkLst>
            <pc:docMk/>
            <pc:sldMk cId="2262605414" sldId="986"/>
            <ac:picMk id="5" creationId="{6B5D4E82-BDFF-4D32-9CBB-453FBD8CED7C}"/>
          </ac:picMkLst>
        </pc:picChg>
      </pc:sldChg>
      <pc:sldChg chg="modSp mod">
        <pc:chgData name="Zegers Helene" userId="940cc704-a3bb-4f59-8926-39fb3edab9de" providerId="ADAL" clId="{B39CEF17-6E38-4FFF-B298-40FA6B53D605}" dt="2022-02-02T15:59:33.722" v="9" actId="20577"/>
        <pc:sldMkLst>
          <pc:docMk/>
          <pc:sldMk cId="1364819535" sldId="1013"/>
        </pc:sldMkLst>
        <pc:spChg chg="mod">
          <ac:chgData name="Zegers Helene" userId="940cc704-a3bb-4f59-8926-39fb3edab9de" providerId="ADAL" clId="{B39CEF17-6E38-4FFF-B298-40FA6B53D605}" dt="2022-02-02T15:59:33.722" v="9" actId="20577"/>
          <ac:spMkLst>
            <pc:docMk/>
            <pc:sldMk cId="1364819535" sldId="1013"/>
            <ac:spMk id="17" creationId="{403BDDB7-4799-4E11-8D49-91E5FEA96D7C}"/>
          </ac:spMkLst>
        </pc:spChg>
      </pc:sldChg>
      <pc:sldChg chg="modSp mod delCm">
        <pc:chgData name="Zegers Helene" userId="940cc704-a3bb-4f59-8926-39fb3edab9de" providerId="ADAL" clId="{B39CEF17-6E38-4FFF-B298-40FA6B53D605}" dt="2022-02-02T16:40:40.679" v="1451" actId="1592"/>
        <pc:sldMkLst>
          <pc:docMk/>
          <pc:sldMk cId="32371307" sldId="1026"/>
        </pc:sldMkLst>
        <pc:spChg chg="mod">
          <ac:chgData name="Zegers Helene" userId="940cc704-a3bb-4f59-8926-39fb3edab9de" providerId="ADAL" clId="{B39CEF17-6E38-4FFF-B298-40FA6B53D605}" dt="2022-02-02T16:24:49.323" v="733" actId="20577"/>
          <ac:spMkLst>
            <pc:docMk/>
            <pc:sldMk cId="32371307" sldId="1026"/>
            <ac:spMk id="15" creationId="{BC870194-CF50-4C29-9AD8-1CCCFCBA0E56}"/>
          </ac:spMkLst>
        </pc:spChg>
      </pc:sldChg>
      <pc:sldChg chg="modSp mod delCm">
        <pc:chgData name="Zegers Helene" userId="940cc704-a3bb-4f59-8926-39fb3edab9de" providerId="ADAL" clId="{B39CEF17-6E38-4FFF-B298-40FA6B53D605}" dt="2022-02-02T16:24:00.450" v="723" actId="1592"/>
        <pc:sldMkLst>
          <pc:docMk/>
          <pc:sldMk cId="1841023531" sldId="1033"/>
        </pc:sldMkLst>
        <pc:spChg chg="mod">
          <ac:chgData name="Zegers Helene" userId="940cc704-a3bb-4f59-8926-39fb3edab9de" providerId="ADAL" clId="{B39CEF17-6E38-4FFF-B298-40FA6B53D605}" dt="2022-02-02T16:22:41.309" v="649" actId="20577"/>
          <ac:spMkLst>
            <pc:docMk/>
            <pc:sldMk cId="1841023531" sldId="1033"/>
            <ac:spMk id="6" creationId="{AB23617D-0A0F-49CF-B466-CD10DDA90E8D}"/>
          </ac:spMkLst>
        </pc:spChg>
      </pc:sldChg>
      <pc:sldChg chg="addSp modSp mod delCm">
        <pc:chgData name="Zegers Helene" userId="940cc704-a3bb-4f59-8926-39fb3edab9de" providerId="ADAL" clId="{B39CEF17-6E38-4FFF-B298-40FA6B53D605}" dt="2022-02-02T16:31:20.866" v="1027" actId="1592"/>
        <pc:sldMkLst>
          <pc:docMk/>
          <pc:sldMk cId="1782093957" sldId="1036"/>
        </pc:sldMkLst>
        <pc:spChg chg="mod">
          <ac:chgData name="Zegers Helene" userId="940cc704-a3bb-4f59-8926-39fb3edab9de" providerId="ADAL" clId="{B39CEF17-6E38-4FFF-B298-40FA6B53D605}" dt="2022-02-02T16:31:10.923" v="1026" actId="20577"/>
          <ac:spMkLst>
            <pc:docMk/>
            <pc:sldMk cId="1782093957" sldId="1036"/>
            <ac:spMk id="3" creationId="{74F9974D-A7B6-4009-859C-FC609B5FADBC}"/>
          </ac:spMkLst>
        </pc:spChg>
        <pc:picChg chg="add mod">
          <ac:chgData name="Zegers Helene" userId="940cc704-a3bb-4f59-8926-39fb3edab9de" providerId="ADAL" clId="{B39CEF17-6E38-4FFF-B298-40FA6B53D605}" dt="2022-02-02T16:30:38.212" v="882" actId="14100"/>
          <ac:picMkLst>
            <pc:docMk/>
            <pc:sldMk cId="1782093957" sldId="1036"/>
            <ac:picMk id="6" creationId="{D4E60F66-8950-46E9-9184-0FB9DEA1AC80}"/>
          </ac:picMkLst>
        </pc:picChg>
        <pc:picChg chg="mod">
          <ac:chgData name="Zegers Helene" userId="940cc704-a3bb-4f59-8926-39fb3edab9de" providerId="ADAL" clId="{B39CEF17-6E38-4FFF-B298-40FA6B53D605}" dt="2022-02-02T16:30:33.442" v="879" actId="1076"/>
          <ac:picMkLst>
            <pc:docMk/>
            <pc:sldMk cId="1782093957" sldId="1036"/>
            <ac:picMk id="8" creationId="{678B7338-639C-4532-83AA-C07AE20D3552}"/>
          </ac:picMkLst>
        </pc:picChg>
      </pc:sldChg>
      <pc:sldChg chg="modSp mod">
        <pc:chgData name="Zegers Helene" userId="940cc704-a3bb-4f59-8926-39fb3edab9de" providerId="ADAL" clId="{B39CEF17-6E38-4FFF-B298-40FA6B53D605}" dt="2022-02-02T16:38:51.961" v="1421" actId="20577"/>
        <pc:sldMkLst>
          <pc:docMk/>
          <pc:sldMk cId="3309433815" sldId="1041"/>
        </pc:sldMkLst>
        <pc:spChg chg="mod">
          <ac:chgData name="Zegers Helene" userId="940cc704-a3bb-4f59-8926-39fb3edab9de" providerId="ADAL" clId="{B39CEF17-6E38-4FFF-B298-40FA6B53D605}" dt="2022-02-02T16:38:51.961" v="1421" actId="20577"/>
          <ac:spMkLst>
            <pc:docMk/>
            <pc:sldMk cId="3309433815" sldId="1041"/>
            <ac:spMk id="3" creationId="{74F9974D-A7B6-4009-859C-FC609B5FADBC}"/>
          </ac:spMkLst>
        </pc:spChg>
      </pc:sldChg>
      <pc:sldChg chg="modSp mod delCm">
        <pc:chgData name="Zegers Helene" userId="940cc704-a3bb-4f59-8926-39fb3edab9de" providerId="ADAL" clId="{B39CEF17-6E38-4FFF-B298-40FA6B53D605}" dt="2022-02-02T16:40:33.690" v="1450" actId="1592"/>
        <pc:sldMkLst>
          <pc:docMk/>
          <pc:sldMk cId="2136291737" sldId="1048"/>
        </pc:sldMkLst>
        <pc:spChg chg="mod">
          <ac:chgData name="Zegers Helene" userId="940cc704-a3bb-4f59-8926-39fb3edab9de" providerId="ADAL" clId="{B39CEF17-6E38-4FFF-B298-40FA6B53D605}" dt="2022-02-02T16:16:47.184" v="513" actId="6549"/>
          <ac:spMkLst>
            <pc:docMk/>
            <pc:sldMk cId="2136291737" sldId="1048"/>
            <ac:spMk id="8" creationId="{DFAAF8EA-12B4-4FED-8440-A08DEC2892EB}"/>
          </ac:spMkLst>
        </pc:spChg>
      </pc:sldChg>
      <pc:sldChg chg="modSp mod delCm">
        <pc:chgData name="Zegers Helene" userId="940cc704-a3bb-4f59-8926-39fb3edab9de" providerId="ADAL" clId="{B39CEF17-6E38-4FFF-B298-40FA6B53D605}" dt="2022-02-02T15:59:26.913" v="6" actId="1592"/>
        <pc:sldMkLst>
          <pc:docMk/>
          <pc:sldMk cId="336433084" sldId="1049"/>
        </pc:sldMkLst>
        <pc:spChg chg="mod">
          <ac:chgData name="Zegers Helene" userId="940cc704-a3bb-4f59-8926-39fb3edab9de" providerId="ADAL" clId="{B39CEF17-6E38-4FFF-B298-40FA6B53D605}" dt="2022-02-02T15:59:24.905" v="5" actId="207"/>
          <ac:spMkLst>
            <pc:docMk/>
            <pc:sldMk cId="336433084" sldId="1049"/>
            <ac:spMk id="17" creationId="{403BDDB7-4799-4E11-8D49-91E5FEA96D7C}"/>
          </ac:spMkLst>
        </pc:spChg>
      </pc:sldChg>
      <pc:sldChg chg="addSp modSp mod modClrScheme delCm chgLayout">
        <pc:chgData name="Zegers Helene" userId="940cc704-a3bb-4f59-8926-39fb3edab9de" providerId="ADAL" clId="{B39CEF17-6E38-4FFF-B298-40FA6B53D605}" dt="2022-02-02T16:38:28.508" v="1412" actId="20577"/>
        <pc:sldMkLst>
          <pc:docMk/>
          <pc:sldMk cId="4035790756" sldId="1051"/>
        </pc:sldMkLst>
        <pc:spChg chg="add mod ord">
          <ac:chgData name="Zegers Helene" userId="940cc704-a3bb-4f59-8926-39fb3edab9de" providerId="ADAL" clId="{B39CEF17-6E38-4FFF-B298-40FA6B53D605}" dt="2022-02-02T16:34:16.017" v="1156" actId="700"/>
          <ac:spMkLst>
            <pc:docMk/>
            <pc:sldMk cId="4035790756" sldId="1051"/>
            <ac:spMk id="2" creationId="{1A1FFB02-FF88-4AFC-AA37-B91AD394292D}"/>
          </ac:spMkLst>
        </pc:spChg>
        <pc:spChg chg="mod ord">
          <ac:chgData name="Zegers Helene" userId="940cc704-a3bb-4f59-8926-39fb3edab9de" providerId="ADAL" clId="{B39CEF17-6E38-4FFF-B298-40FA6B53D605}" dt="2022-02-02T16:38:28.508" v="1412" actId="20577"/>
          <ac:spMkLst>
            <pc:docMk/>
            <pc:sldMk cId="4035790756" sldId="1051"/>
            <ac:spMk id="6" creationId="{00000000-0000-0000-0000-000000000000}"/>
          </ac:spMkLst>
        </pc:spChg>
        <pc:picChg chg="add mod">
          <ac:chgData name="Zegers Helene" userId="940cc704-a3bb-4f59-8926-39fb3edab9de" providerId="ADAL" clId="{B39CEF17-6E38-4FFF-B298-40FA6B53D605}" dt="2022-02-02T16:38:26.181" v="1408" actId="1076"/>
          <ac:picMkLst>
            <pc:docMk/>
            <pc:sldMk cId="4035790756" sldId="1051"/>
            <ac:picMk id="4" creationId="{AA429B1C-1E40-48FB-A529-1A9C9C92AE4A}"/>
          </ac:picMkLst>
        </pc:picChg>
      </pc:sldChg>
      <pc:sldChg chg="modSp mod delCm">
        <pc:chgData name="Zegers Helene" userId="940cc704-a3bb-4f59-8926-39fb3edab9de" providerId="ADAL" clId="{B39CEF17-6E38-4FFF-B298-40FA6B53D605}" dt="2022-02-02T16:37:37.689" v="1392" actId="1592"/>
        <pc:sldMkLst>
          <pc:docMk/>
          <pc:sldMk cId="543953866" sldId="1052"/>
        </pc:sldMkLst>
        <pc:spChg chg="mod">
          <ac:chgData name="Zegers Helene" userId="940cc704-a3bb-4f59-8926-39fb3edab9de" providerId="ADAL" clId="{B39CEF17-6E38-4FFF-B298-40FA6B53D605}" dt="2022-02-02T16:37:20.851" v="1390" actId="207"/>
          <ac:spMkLst>
            <pc:docMk/>
            <pc:sldMk cId="543953866" sldId="1052"/>
            <ac:spMk id="3" creationId="{74F9974D-A7B6-4009-859C-FC609B5FADBC}"/>
          </ac:spMkLst>
        </pc:spChg>
      </pc:sldChg>
      <pc:sldChg chg="addSp delSp modSp add mod modClrScheme chgLayout">
        <pc:chgData name="Zegers Helene" userId="940cc704-a3bb-4f59-8926-39fb3edab9de" providerId="ADAL" clId="{B39CEF17-6E38-4FFF-B298-40FA6B53D605}" dt="2022-02-02T16:24:05.076" v="724" actId="6549"/>
        <pc:sldMkLst>
          <pc:docMk/>
          <pc:sldMk cId="341553544" sldId="1053"/>
        </pc:sldMkLst>
        <pc:spChg chg="add mod ord">
          <ac:chgData name="Zegers Helene" userId="940cc704-a3bb-4f59-8926-39fb3edab9de" providerId="ADAL" clId="{B39CEF17-6E38-4FFF-B298-40FA6B53D605}" dt="2022-02-02T16:24:05.076" v="724" actId="6549"/>
          <ac:spMkLst>
            <pc:docMk/>
            <pc:sldMk cId="341553544" sldId="1053"/>
            <ac:spMk id="2" creationId="{D7C80BEB-07DB-44D0-8A69-B059BBA45672}"/>
          </ac:spMkLst>
        </pc:spChg>
        <pc:spChg chg="mod ord">
          <ac:chgData name="Zegers Helene" userId="940cc704-a3bb-4f59-8926-39fb3edab9de" providerId="ADAL" clId="{B39CEF17-6E38-4FFF-B298-40FA6B53D605}" dt="2022-02-02T16:22:53.927" v="652" actId="20577"/>
          <ac:spMkLst>
            <pc:docMk/>
            <pc:sldMk cId="341553544" sldId="1053"/>
            <ac:spMk id="4" creationId="{B8EDB93D-5628-45C7-B6C2-456A178851A0}"/>
          </ac:spMkLst>
        </pc:spChg>
        <pc:spChg chg="del">
          <ac:chgData name="Zegers Helene" userId="940cc704-a3bb-4f59-8926-39fb3edab9de" providerId="ADAL" clId="{B39CEF17-6E38-4FFF-B298-40FA6B53D605}" dt="2022-02-02T16:23:02.050" v="653" actId="478"/>
          <ac:spMkLst>
            <pc:docMk/>
            <pc:sldMk cId="341553544" sldId="1053"/>
            <ac:spMk id="6" creationId="{AB23617D-0A0F-49CF-B466-CD10DDA90E8D}"/>
          </ac:spMkLst>
        </pc:spChg>
      </pc:sldChg>
      <pc:sldChg chg="addSp delSp modSp add del mod">
        <pc:chgData name="Zegers Helene" userId="940cc704-a3bb-4f59-8926-39fb3edab9de" providerId="ADAL" clId="{B39CEF17-6E38-4FFF-B298-40FA6B53D605}" dt="2022-02-02T16:31:24.762" v="1028" actId="47"/>
        <pc:sldMkLst>
          <pc:docMk/>
          <pc:sldMk cId="1133630680" sldId="1054"/>
        </pc:sldMkLst>
        <pc:picChg chg="add mod">
          <ac:chgData name="Zegers Helene" userId="940cc704-a3bb-4f59-8926-39fb3edab9de" providerId="ADAL" clId="{B39CEF17-6E38-4FFF-B298-40FA6B53D605}" dt="2022-02-02T16:29:28.253" v="777" actId="1076"/>
          <ac:picMkLst>
            <pc:docMk/>
            <pc:sldMk cId="1133630680" sldId="1054"/>
            <ac:picMk id="6" creationId="{20C69D1A-1EC0-4C52-A7E6-BA22C2B79954}"/>
          </ac:picMkLst>
        </pc:picChg>
        <pc:picChg chg="del">
          <ac:chgData name="Zegers Helene" userId="940cc704-a3bb-4f59-8926-39fb3edab9de" providerId="ADAL" clId="{B39CEF17-6E38-4FFF-B298-40FA6B53D605}" dt="2022-02-02T16:29:25.787" v="775" actId="478"/>
          <ac:picMkLst>
            <pc:docMk/>
            <pc:sldMk cId="1133630680" sldId="1054"/>
            <ac:picMk id="8" creationId="{678B7338-639C-4532-83AA-C07AE20D355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7739" cy="511731"/>
          </a:xfrm>
          <a:prstGeom prst="rect">
            <a:avLst/>
          </a:prstGeom>
        </p:spPr>
        <p:txBody>
          <a:bodyPr vert="horz" lIns="94778" tIns="47389" rIns="94778" bIns="47389" rtlCol="0"/>
          <a:lstStyle>
            <a:lvl1pPr algn="l">
              <a:defRPr sz="1200"/>
            </a:lvl1pPr>
          </a:lstStyle>
          <a:p>
            <a:endParaRPr lang="nl-BE"/>
          </a:p>
        </p:txBody>
      </p:sp>
      <p:sp>
        <p:nvSpPr>
          <p:cNvPr id="3" name="Tijdelijke aanduiding voor datum 2"/>
          <p:cNvSpPr>
            <a:spLocks noGrp="1"/>
          </p:cNvSpPr>
          <p:nvPr>
            <p:ph type="dt" sz="quarter" idx="1"/>
          </p:nvPr>
        </p:nvSpPr>
        <p:spPr>
          <a:xfrm>
            <a:off x="4023093" y="0"/>
            <a:ext cx="3077739" cy="511731"/>
          </a:xfrm>
          <a:prstGeom prst="rect">
            <a:avLst/>
          </a:prstGeom>
        </p:spPr>
        <p:txBody>
          <a:bodyPr vert="horz" lIns="94778" tIns="47389" rIns="94778" bIns="47389" rtlCol="0"/>
          <a:lstStyle>
            <a:lvl1pPr algn="r">
              <a:defRPr sz="1200"/>
            </a:lvl1pPr>
          </a:lstStyle>
          <a:p>
            <a:endParaRPr lang="nl-BE"/>
          </a:p>
        </p:txBody>
      </p:sp>
      <p:sp>
        <p:nvSpPr>
          <p:cNvPr id="4" name="Tijdelijke aanduiding voor voettekst 3"/>
          <p:cNvSpPr>
            <a:spLocks noGrp="1"/>
          </p:cNvSpPr>
          <p:nvPr>
            <p:ph type="ftr" sz="quarter" idx="2"/>
          </p:nvPr>
        </p:nvSpPr>
        <p:spPr>
          <a:xfrm>
            <a:off x="0" y="9721106"/>
            <a:ext cx="3077739" cy="511731"/>
          </a:xfrm>
          <a:prstGeom prst="rect">
            <a:avLst/>
          </a:prstGeom>
        </p:spPr>
        <p:txBody>
          <a:bodyPr vert="horz" lIns="94778" tIns="47389" rIns="94778" bIns="47389"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4023093" y="9721106"/>
            <a:ext cx="3077739" cy="511731"/>
          </a:xfrm>
          <a:prstGeom prst="rect">
            <a:avLst/>
          </a:prstGeom>
        </p:spPr>
        <p:txBody>
          <a:bodyPr vert="horz" lIns="94778" tIns="47389" rIns="94778" bIns="47389" rtlCol="0" anchor="b"/>
          <a:lstStyle>
            <a:lvl1pPr algn="r">
              <a:defRPr sz="1200"/>
            </a:lvl1pPr>
          </a:lstStyle>
          <a:p>
            <a:fld id="{785A6FEA-2027-477E-A994-97C99A320A91}" type="slidenum">
              <a:rPr lang="nl-BE" smtClean="0"/>
              <a:t>‹#›</a:t>
            </a:fld>
            <a:endParaRPr lang="nl-BE"/>
          </a:p>
        </p:txBody>
      </p:sp>
    </p:spTree>
    <p:extLst>
      <p:ext uri="{BB962C8B-B14F-4D97-AF65-F5344CB8AC3E}">
        <p14:creationId xmlns:p14="http://schemas.microsoft.com/office/powerpoint/2010/main" val="12195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293" cy="512058"/>
          </a:xfrm>
          <a:prstGeom prst="rect">
            <a:avLst/>
          </a:prstGeom>
        </p:spPr>
        <p:txBody>
          <a:bodyPr vert="horz" lIns="94778" tIns="47389" rIns="94778" bIns="47389" rtlCol="0"/>
          <a:lstStyle>
            <a:lvl1pPr algn="l">
              <a:defRPr sz="1200"/>
            </a:lvl1pPr>
          </a:lstStyle>
          <a:p>
            <a:endParaRPr lang="nl-BE"/>
          </a:p>
        </p:txBody>
      </p:sp>
      <p:sp>
        <p:nvSpPr>
          <p:cNvPr id="3" name="Tijdelijke aanduiding voor datum 2"/>
          <p:cNvSpPr>
            <a:spLocks noGrp="1"/>
          </p:cNvSpPr>
          <p:nvPr>
            <p:ph type="dt" idx="1"/>
          </p:nvPr>
        </p:nvSpPr>
        <p:spPr>
          <a:xfrm>
            <a:off x="4022524" y="0"/>
            <a:ext cx="3078293" cy="512058"/>
          </a:xfrm>
          <a:prstGeom prst="rect">
            <a:avLst/>
          </a:prstGeom>
        </p:spPr>
        <p:txBody>
          <a:bodyPr vert="horz" lIns="94778" tIns="47389" rIns="94778" bIns="47389" rtlCol="0"/>
          <a:lstStyle>
            <a:lvl1pPr algn="r">
              <a:defRPr sz="1200"/>
            </a:lvl1pPr>
          </a:lstStyle>
          <a:p>
            <a:endParaRPr lang="nl-BE"/>
          </a:p>
        </p:txBody>
      </p:sp>
      <p:sp>
        <p:nvSpPr>
          <p:cNvPr id="4" name="Tijdelijke aanduiding voor dia-afbeelding 3"/>
          <p:cNvSpPr>
            <a:spLocks noGrp="1" noRot="1" noChangeAspect="1"/>
          </p:cNvSpPr>
          <p:nvPr>
            <p:ph type="sldImg" idx="2"/>
          </p:nvPr>
        </p:nvSpPr>
        <p:spPr>
          <a:xfrm>
            <a:off x="992188" y="766763"/>
            <a:ext cx="5118100" cy="3838575"/>
          </a:xfrm>
          <a:prstGeom prst="rect">
            <a:avLst/>
          </a:prstGeom>
          <a:noFill/>
          <a:ln w="12700">
            <a:solidFill>
              <a:prstClr val="black"/>
            </a:solidFill>
          </a:ln>
        </p:spPr>
        <p:txBody>
          <a:bodyPr vert="horz" lIns="94778" tIns="47389" rIns="94778" bIns="47389" rtlCol="0" anchor="ctr"/>
          <a:lstStyle/>
          <a:p>
            <a:endParaRPr lang="nl-BE"/>
          </a:p>
        </p:txBody>
      </p:sp>
      <p:sp>
        <p:nvSpPr>
          <p:cNvPr id="5" name="Tijdelijke aanduiding voor notities 4"/>
          <p:cNvSpPr>
            <a:spLocks noGrp="1"/>
          </p:cNvSpPr>
          <p:nvPr>
            <p:ph type="body" sz="quarter" idx="3"/>
          </p:nvPr>
        </p:nvSpPr>
        <p:spPr>
          <a:xfrm>
            <a:off x="710248" y="4862096"/>
            <a:ext cx="5681980" cy="4605249"/>
          </a:xfrm>
          <a:prstGeom prst="rect">
            <a:avLst/>
          </a:prstGeom>
        </p:spPr>
        <p:txBody>
          <a:bodyPr vert="horz" lIns="94778" tIns="47389" rIns="94778" bIns="47389"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720919"/>
            <a:ext cx="3078293" cy="512058"/>
          </a:xfrm>
          <a:prstGeom prst="rect">
            <a:avLst/>
          </a:prstGeom>
        </p:spPr>
        <p:txBody>
          <a:bodyPr vert="horz" lIns="94778" tIns="47389" rIns="94778" bIns="47389"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4022524" y="9720919"/>
            <a:ext cx="3078293" cy="512058"/>
          </a:xfrm>
          <a:prstGeom prst="rect">
            <a:avLst/>
          </a:prstGeom>
        </p:spPr>
        <p:txBody>
          <a:bodyPr vert="horz" lIns="94778" tIns="47389" rIns="94778" bIns="47389" rtlCol="0" anchor="b"/>
          <a:lstStyle>
            <a:lvl1pPr algn="r">
              <a:defRPr sz="1200"/>
            </a:lvl1pPr>
          </a:lstStyle>
          <a:p>
            <a:fld id="{22D8FA8F-556B-4E54-8758-21E02D639AD8}" type="slidenum">
              <a:rPr lang="nl-BE" smtClean="0"/>
              <a:t>‹#›</a:t>
            </a:fld>
            <a:endParaRPr lang="nl-BE"/>
          </a:p>
        </p:txBody>
      </p:sp>
    </p:spTree>
    <p:extLst>
      <p:ext uri="{BB962C8B-B14F-4D97-AF65-F5344CB8AC3E}">
        <p14:creationId xmlns:p14="http://schemas.microsoft.com/office/powerpoint/2010/main" val="17986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a:t>
            </a:fld>
            <a:endParaRPr lang="nl-BE"/>
          </a:p>
        </p:txBody>
      </p:sp>
    </p:spTree>
    <p:extLst>
      <p:ext uri="{BB962C8B-B14F-4D97-AF65-F5344CB8AC3E}">
        <p14:creationId xmlns:p14="http://schemas.microsoft.com/office/powerpoint/2010/main" val="61774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116</a:t>
            </a:fld>
            <a:endParaRPr lang="nl-BE"/>
          </a:p>
        </p:txBody>
      </p:sp>
    </p:spTree>
    <p:extLst>
      <p:ext uri="{BB962C8B-B14F-4D97-AF65-F5344CB8AC3E}">
        <p14:creationId xmlns:p14="http://schemas.microsoft.com/office/powerpoint/2010/main" val="359514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slide-standaar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2" name="titel"/>
          <p:cNvSpPr>
            <a:spLocks noGrp="1"/>
          </p:cNvSpPr>
          <p:nvPr>
            <p:ph type="ctrTitle"/>
          </p:nvPr>
        </p:nvSpPr>
        <p:spPr>
          <a:xfrm>
            <a:off x="1259632" y="2060848"/>
            <a:ext cx="7416824" cy="2043658"/>
          </a:xfrm>
          <a:prstGeom prst="rect">
            <a:avLst/>
          </a:prstGeom>
        </p:spPr>
        <p:txBody>
          <a:bodyPr>
            <a:normAutofit/>
          </a:bodyPr>
          <a:lstStyle>
            <a:lvl1pPr>
              <a:lnSpc>
                <a:spcPts val="5400"/>
              </a:lnSpc>
              <a:defRPr sz="5400" baseline="0">
                <a:solidFill>
                  <a:srgbClr val="105269"/>
                </a:solidFill>
              </a:defRPr>
            </a:lvl1pPr>
          </a:lstStyle>
          <a:p>
            <a:r>
              <a:rPr lang="nl-NL"/>
              <a:t>Klik om stijl te bewerken</a:t>
            </a:r>
          </a:p>
        </p:txBody>
      </p:sp>
    </p:spTree>
    <p:extLst>
      <p:ext uri="{BB962C8B-B14F-4D97-AF65-F5344CB8AC3E}">
        <p14:creationId xmlns:p14="http://schemas.microsoft.com/office/powerpoint/2010/main" val="406102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sslide">
    <p:spTree>
      <p:nvGrpSpPr>
        <p:cNvPr id="1" name=""/>
        <p:cNvGrpSpPr/>
        <p:nvPr/>
      </p:nvGrpSpPr>
      <p:grpSpPr>
        <a:xfrm>
          <a:off x="0" y="0"/>
          <a:ext cx="0" cy="0"/>
          <a:chOff x="0" y="0"/>
          <a:chExt cx="0" cy="0"/>
        </a:xfrm>
      </p:grpSpPr>
      <p:sp>
        <p:nvSpPr>
          <p:cNvPr id="8" name="titel"/>
          <p:cNvSpPr>
            <a:spLocks noGrp="1"/>
          </p:cNvSpPr>
          <p:nvPr>
            <p:ph type="title"/>
          </p:nvPr>
        </p:nvSpPr>
        <p:spPr>
          <a:xfrm>
            <a:off x="495162" y="397755"/>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495162" y="1477875"/>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Tree>
    <p:extLst>
      <p:ext uri="{BB962C8B-B14F-4D97-AF65-F5344CB8AC3E}">
        <p14:creationId xmlns:p14="http://schemas.microsoft.com/office/powerpoint/2010/main" val="129265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468530" y="3888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468530" y="14690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105269"/>
                </a:solidFill>
                <a:latin typeface="+mj-lt"/>
              </a:rPr>
              <a:t>oefening</a:t>
            </a:r>
          </a:p>
        </p:txBody>
      </p:sp>
      <p:pic>
        <p:nvPicPr>
          <p:cNvPr id="7" name="Graphic 6" descr="Klembord">
            <a:extLst>
              <a:ext uri="{FF2B5EF4-FFF2-40B4-BE49-F238E27FC236}">
                <a16:creationId xmlns:a16="http://schemas.microsoft.com/office/drawing/2014/main" id="{524BFD92-F5C3-471D-BD53-843286F15B4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1860" y="160745"/>
            <a:ext cx="775869" cy="775869"/>
          </a:xfrm>
          <a:prstGeom prst="rect">
            <a:avLst/>
          </a:prstGeom>
        </p:spPr>
      </p:pic>
    </p:spTree>
    <p:extLst>
      <p:ext uri="{BB962C8B-B14F-4D97-AF65-F5344CB8AC3E}">
        <p14:creationId xmlns:p14="http://schemas.microsoft.com/office/powerpoint/2010/main" val="212739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04040" y="344492"/>
            <a:ext cx="8352928" cy="1080120"/>
          </a:xfrm>
          <a:prstGeom prst="rect">
            <a:avLst/>
          </a:prstGeom>
        </p:spPr>
        <p:txBody>
          <a:bodyPr/>
          <a:lstStyle>
            <a:lvl1pPr algn="l">
              <a:defRPr/>
            </a:lvl1pPr>
          </a:lstStyle>
          <a:p>
            <a:r>
              <a:rPr lang="nl-NL"/>
              <a:t>Klik om stijl te bewerken</a:t>
            </a:r>
            <a:endParaRPr lang="nl-BE"/>
          </a:p>
        </p:txBody>
      </p:sp>
      <p:sp>
        <p:nvSpPr>
          <p:cNvPr id="9" name="modelstijl"/>
          <p:cNvSpPr>
            <a:spLocks noGrp="1"/>
          </p:cNvSpPr>
          <p:nvPr>
            <p:ph sz="half" idx="2"/>
          </p:nvPr>
        </p:nvSpPr>
        <p:spPr>
          <a:xfrm>
            <a:off x="504040" y="1424612"/>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herkennen</a:t>
            </a:r>
          </a:p>
        </p:txBody>
      </p:sp>
      <p:pic>
        <p:nvPicPr>
          <p:cNvPr id="11" name="Graphic 10" descr="Oog">
            <a:extLst>
              <a:ext uri="{FF2B5EF4-FFF2-40B4-BE49-F238E27FC236}">
                <a16:creationId xmlns:a16="http://schemas.microsoft.com/office/drawing/2014/main" id="{2C8851FD-F32B-4B23-8BCA-4F00F2542E9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13162" y="84972"/>
            <a:ext cx="1033266" cy="1033266"/>
          </a:xfrm>
          <a:prstGeom prst="rect">
            <a:avLst/>
          </a:prstGeom>
        </p:spPr>
      </p:pic>
    </p:spTree>
    <p:extLst>
      <p:ext uri="{BB962C8B-B14F-4D97-AF65-F5344CB8AC3E}">
        <p14:creationId xmlns:p14="http://schemas.microsoft.com/office/powerpoint/2010/main" val="3773626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504040" y="371125"/>
            <a:ext cx="8352928" cy="1080120"/>
          </a:xfrm>
          <a:prstGeom prst="rect">
            <a:avLst/>
          </a:prstGeom>
        </p:spPr>
        <p:txBody>
          <a:bodyPr/>
          <a:lstStyle>
            <a:lvl1pPr algn="l">
              <a:defRPr/>
            </a:lvl1pPr>
          </a:lstStyle>
          <a:p>
            <a:r>
              <a:rPr lang="nl-NL"/>
              <a:t>Klik om stijl te bewerken</a:t>
            </a:r>
            <a:endParaRPr lang="nl-BE"/>
          </a:p>
        </p:txBody>
      </p:sp>
      <p:sp>
        <p:nvSpPr>
          <p:cNvPr id="9" name="modelstijl"/>
          <p:cNvSpPr>
            <a:spLocks noGrp="1"/>
          </p:cNvSpPr>
          <p:nvPr>
            <p:ph sz="half" idx="2"/>
          </p:nvPr>
        </p:nvSpPr>
        <p:spPr>
          <a:xfrm>
            <a:off x="504040" y="1451245"/>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369332"/>
          </a:xfrm>
          <a:prstGeom prst="rect">
            <a:avLst/>
          </a:prstGeom>
          <a:noFill/>
        </p:spPr>
        <p:txBody>
          <a:bodyPr wrap="square" rtlCol="0">
            <a:spAutoFit/>
          </a:bodyPr>
          <a:lstStyle/>
          <a:p>
            <a:pPr algn="ctr"/>
            <a:r>
              <a:rPr lang="nl-BE" sz="1800" b="1" i="0" u="none" cap="small" baseline="0">
                <a:solidFill>
                  <a:srgbClr val="FFFF00"/>
                </a:solidFill>
                <a:latin typeface="+mj-lt"/>
              </a:rPr>
              <a:t>voorbeeld</a:t>
            </a:r>
          </a:p>
        </p:txBody>
      </p:sp>
      <p:pic>
        <p:nvPicPr>
          <p:cNvPr id="3" name="Graphic 2" descr="Architectuur">
            <a:extLst>
              <a:ext uri="{FF2B5EF4-FFF2-40B4-BE49-F238E27FC236}">
                <a16:creationId xmlns:a16="http://schemas.microsoft.com/office/drawing/2014/main" id="{49A79C45-4433-43D6-8D5D-C4C8F306CE9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3363" y="193526"/>
            <a:ext cx="724041" cy="724041"/>
          </a:xfrm>
          <a:prstGeom prst="rect">
            <a:avLst/>
          </a:prstGeom>
        </p:spPr>
      </p:pic>
    </p:spTree>
    <p:extLst>
      <p:ext uri="{BB962C8B-B14F-4D97-AF65-F5344CB8AC3E}">
        <p14:creationId xmlns:p14="http://schemas.microsoft.com/office/powerpoint/2010/main" val="2035137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basisslide">
    <p:spTree>
      <p:nvGrpSpPr>
        <p:cNvPr id="1" name=""/>
        <p:cNvGrpSpPr/>
        <p:nvPr/>
      </p:nvGrpSpPr>
      <p:grpSpPr>
        <a:xfrm>
          <a:off x="0" y="0"/>
          <a:ext cx="0" cy="0"/>
          <a:chOff x="0" y="0"/>
          <a:chExt cx="0" cy="0"/>
        </a:xfrm>
      </p:grpSpPr>
      <p:sp>
        <p:nvSpPr>
          <p:cNvPr id="5" name="Ovaal 4">
            <a:extLst>
              <a:ext uri="{FF2B5EF4-FFF2-40B4-BE49-F238E27FC236}">
                <a16:creationId xmlns:a16="http://schemas.microsoft.com/office/drawing/2014/main" id="{B4BD41A4-28D0-40DE-BBE7-72FD387FB40E}"/>
              </a:ext>
            </a:extLst>
          </p:cNvPr>
          <p:cNvSpPr/>
          <p:nvPr userDrawn="1"/>
        </p:nvSpPr>
        <p:spPr>
          <a:xfrm>
            <a:off x="7853731" y="116632"/>
            <a:ext cx="1152128" cy="1152128"/>
          </a:xfrm>
          <a:prstGeom prst="ellipse">
            <a:avLst/>
          </a:prstGeom>
          <a:solidFill>
            <a:srgbClr val="10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p:cNvSpPr>
            <a:spLocks noGrp="1"/>
          </p:cNvSpPr>
          <p:nvPr>
            <p:ph type="title"/>
          </p:nvPr>
        </p:nvSpPr>
        <p:spPr>
          <a:xfrm>
            <a:off x="468529" y="38000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468529" y="146012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4" name="Tekstvak 3">
            <a:extLst>
              <a:ext uri="{FF2B5EF4-FFF2-40B4-BE49-F238E27FC236}">
                <a16:creationId xmlns:a16="http://schemas.microsoft.com/office/drawing/2014/main" id="{B2C28E49-4BDB-4FA2-908F-F69E1A587BEF}"/>
              </a:ext>
            </a:extLst>
          </p:cNvPr>
          <p:cNvSpPr txBox="1"/>
          <p:nvPr userDrawn="1"/>
        </p:nvSpPr>
        <p:spPr>
          <a:xfrm>
            <a:off x="7771829" y="756283"/>
            <a:ext cx="1315929" cy="400110"/>
          </a:xfrm>
          <a:prstGeom prst="rect">
            <a:avLst/>
          </a:prstGeom>
          <a:noFill/>
        </p:spPr>
        <p:txBody>
          <a:bodyPr wrap="square" rtlCol="0">
            <a:spAutoFit/>
          </a:bodyPr>
          <a:lstStyle/>
          <a:p>
            <a:pPr algn="ctr"/>
            <a:r>
              <a:rPr lang="nl-BE" sz="2000" b="1" i="0" u="none" cap="small" baseline="0">
                <a:solidFill>
                  <a:srgbClr val="FFFF00"/>
                </a:solidFill>
                <a:latin typeface="+mj-lt"/>
              </a:rPr>
              <a:t>tip</a:t>
            </a:r>
          </a:p>
        </p:txBody>
      </p:sp>
      <p:pic>
        <p:nvPicPr>
          <p:cNvPr id="11" name="Graphic 10" descr="Gloeilamp">
            <a:extLst>
              <a:ext uri="{FF2B5EF4-FFF2-40B4-BE49-F238E27FC236}">
                <a16:creationId xmlns:a16="http://schemas.microsoft.com/office/drawing/2014/main" id="{9EDDE8B1-4BB9-484A-9AA5-F4C3DE18AB6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00392" y="222919"/>
            <a:ext cx="651521" cy="651521"/>
          </a:xfrm>
          <a:prstGeom prst="rect">
            <a:avLst/>
          </a:prstGeom>
        </p:spPr>
      </p:pic>
    </p:spTree>
    <p:extLst>
      <p:ext uri="{BB962C8B-B14F-4D97-AF65-F5344CB8AC3E}">
        <p14:creationId xmlns:p14="http://schemas.microsoft.com/office/powerpoint/2010/main" val="23291858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76511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733" r:id="rId3"/>
    <p:sldLayoutId id="2147483736" r:id="rId4"/>
    <p:sldLayoutId id="2147483730" r:id="rId5"/>
    <p:sldLayoutId id="2147483731" r:id="rId6"/>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4.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3.jpeg"/><Relationship Id="rId2" Type="http://schemas.openxmlformats.org/officeDocument/2006/relationships/image" Target="../media/image99.jpeg"/><Relationship Id="rId1" Type="http://schemas.openxmlformats.org/officeDocument/2006/relationships/slideLayout" Target="../slideLayouts/slideLayout5.xml"/><Relationship Id="rId6" Type="http://schemas.openxmlformats.org/officeDocument/2006/relationships/image" Target="../media/image102.jpeg"/><Relationship Id="rId5" Type="http://schemas.openxmlformats.org/officeDocument/2006/relationships/image" Target="../media/image62.jpeg"/><Relationship Id="rId4" Type="http://schemas.openxmlformats.org/officeDocument/2006/relationships/image" Target="../media/image101.jpeg"/></Relationships>
</file>

<file path=ppt/slides/_rels/slide101.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04.jpeg"/><Relationship Id="rId5" Type="http://schemas.openxmlformats.org/officeDocument/2006/relationships/image" Target="../media/image4.png"/><Relationship Id="rId10" Type="http://schemas.openxmlformats.org/officeDocument/2006/relationships/image" Target="../media/image107.jpeg"/><Relationship Id="rId4" Type="http://schemas.openxmlformats.org/officeDocument/2006/relationships/image" Target="../media/image3.png"/><Relationship Id="rId9" Type="http://schemas.openxmlformats.org/officeDocument/2006/relationships/image" Target="../media/image106.jpeg"/></Relationships>
</file>

<file path=ppt/slides/_rels/slide10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2.png"/><Relationship Id="rId7" Type="http://schemas.openxmlformats.org/officeDocument/2006/relationships/image" Target="../media/image10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4.pn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11.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3.jpe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14.png"/><Relationship Id="rId5" Type="http://schemas.openxmlformats.org/officeDocument/2006/relationships/image" Target="../media/image4.png"/><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2.png"/><Relationship Id="rId7" Type="http://schemas.openxmlformats.org/officeDocument/2006/relationships/image" Target="../media/image11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4.png"/><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19.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8.em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svg"/></Relationships>
</file>

<file path=ppt/slides/_rels/slide109.xml.rels><?xml version="1.0" encoding="UTF-8" standalone="yes"?>
<Relationships xmlns="http://schemas.openxmlformats.org/package/2006/relationships"><Relationship Id="rId3" Type="http://schemas.openxmlformats.org/officeDocument/2006/relationships/image" Target="../media/image120.emf"/><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3.jpeg"/><Relationship Id="rId7" Type="http://schemas.openxmlformats.org/officeDocument/2006/relationships/image" Target="../media/image3.png"/><Relationship Id="rId2" Type="http://schemas.openxmlformats.org/officeDocument/2006/relationships/image" Target="../media/image122.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4.jpe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2.png"/><Relationship Id="rId7" Type="http://schemas.openxmlformats.org/officeDocument/2006/relationships/image" Target="../media/image12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4.png"/><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png"/><Relationship Id="rId7" Type="http://schemas.openxmlformats.org/officeDocument/2006/relationships/image" Target="../media/image1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28.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4.png"/><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1.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30.jpeg"/><Relationship Id="rId5" Type="http://schemas.openxmlformats.org/officeDocument/2006/relationships/image" Target="../media/image4.png"/><Relationship Id="rId4" Type="http://schemas.openxmlformats.org/officeDocument/2006/relationships/image" Target="../media/image3.png"/></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3.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32.jpeg"/><Relationship Id="rId5" Type="http://schemas.openxmlformats.org/officeDocument/2006/relationships/image" Target="../media/image4.png"/><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7.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2.png"/><Relationship Id="rId7" Type="http://schemas.openxmlformats.org/officeDocument/2006/relationships/image" Target="../media/image13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4.png"/><Relationship Id="rId4" Type="http://schemas.openxmlformats.org/officeDocument/2006/relationships/image" Target="../media/image3.png"/></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4.png"/><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40.emf"/><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4.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2.png"/><Relationship Id="rId7" Type="http://schemas.openxmlformats.org/officeDocument/2006/relationships/image" Target="../media/image145.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png"/><Relationship Id="rId4" Type="http://schemas.openxmlformats.org/officeDocument/2006/relationships/image" Target="../media/image3.png"/></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8.emf"/><Relationship Id="rId5" Type="http://schemas.openxmlformats.org/officeDocument/2006/relationships/image" Target="../media/image4.png"/><Relationship Id="rId4" Type="http://schemas.openxmlformats.org/officeDocument/2006/relationships/image" Target="../media/image3.png"/></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4.png"/><Relationship Id="rId4" Type="http://schemas.openxmlformats.org/officeDocument/2006/relationships/image" Target="../media/image3.png"/></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52.jpeg"/><Relationship Id="rId4" Type="http://schemas.openxmlformats.org/officeDocument/2006/relationships/image" Target="../media/image3.png"/></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www.vgi-fiv.be/nl/"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62.jpeg"/></Relationships>
</file>

<file path=ppt/slides/_rels/slide168.xml.rels><?xml version="1.0" encoding="UTF-8" standalone="yes"?>
<Relationships xmlns="http://schemas.openxmlformats.org/package/2006/relationships"><Relationship Id="rId3" Type="http://schemas.openxmlformats.org/officeDocument/2006/relationships/image" Target="../media/image164.emf"/><Relationship Id="rId7" Type="http://schemas.openxmlformats.org/officeDocument/2006/relationships/image" Target="../media/image167.png"/><Relationship Id="rId2" Type="http://schemas.openxmlformats.org/officeDocument/2006/relationships/image" Target="../media/image163.emf"/><Relationship Id="rId1" Type="http://schemas.openxmlformats.org/officeDocument/2006/relationships/slideLayout" Target="../slideLayouts/slideLayout6.xml"/><Relationship Id="rId6" Type="http://schemas.openxmlformats.org/officeDocument/2006/relationships/image" Target="../media/image166.emf"/><Relationship Id="rId5" Type="http://schemas.openxmlformats.org/officeDocument/2006/relationships/image" Target="../media/image1.png"/><Relationship Id="rId4" Type="http://schemas.openxmlformats.org/officeDocument/2006/relationships/image" Target="../media/image165.jpeg"/></Relationships>
</file>

<file path=ppt/slides/_rels/slide16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6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72.e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e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butg.be/" TargetMode="External"/><Relationship Id="rId2" Type="http://schemas.openxmlformats.org/officeDocument/2006/relationships/hyperlink" Target="http://www.epbd.be/"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18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vgi-fiv.be/nl/" TargetMode="External"/><Relationship Id="rId2" Type="http://schemas.openxmlformats.org/officeDocument/2006/relationships/hyperlink" Target="http://www.vibe.be/" TargetMode="Externa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png"/></Relationships>
</file>

<file path=ppt/slides/_rels/slide19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3.jpeg"/><Relationship Id="rId4" Type="http://schemas.openxmlformats.org/officeDocument/2006/relationships/image" Target="../media/image192.jpeg"/></Relationships>
</file>

<file path=ppt/slides/_rels/slide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5.jpe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94.jpeg"/><Relationship Id="rId5" Type="http://schemas.openxmlformats.org/officeDocument/2006/relationships/image" Target="../media/image4.png"/><Relationship Id="rId4" Type="http://schemas.openxmlformats.org/officeDocument/2006/relationships/image" Target="../media/image3.png"/></Relationships>
</file>

<file path=ppt/slides/_rels/slide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7.jpe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96.jpeg"/><Relationship Id="rId5" Type="http://schemas.openxmlformats.org/officeDocument/2006/relationships/image" Target="../media/image4.png"/><Relationship Id="rId4" Type="http://schemas.openxmlformats.org/officeDocument/2006/relationships/image" Target="../media/image3.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3.xml"/><Relationship Id="rId4" Type="http://schemas.openxmlformats.org/officeDocument/2006/relationships/image" Target="../media/image200.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 Id="rId4" Type="http://schemas.openxmlformats.org/officeDocument/2006/relationships/image" Target="../media/image203.jpeg"/></Relationships>
</file>

<file path=ppt/slides/_rels/slide20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png"/><Relationship Id="rId1" Type="http://schemas.openxmlformats.org/officeDocument/2006/relationships/slideLayout" Target="../slideLayouts/slideLayout6.xml"/><Relationship Id="rId4" Type="http://schemas.openxmlformats.org/officeDocument/2006/relationships/image" Target="../media/image20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3.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emf"/><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21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7.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7.emf"/><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2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2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2.png"/><Relationship Id="rId7" Type="http://schemas.openxmlformats.org/officeDocument/2006/relationships/image" Target="../media/image22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0.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23.jpeg"/></Relationships>
</file>

<file path=ppt/slides/_rels/slide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4.jpeg"/><Relationship Id="rId5" Type="http://schemas.openxmlformats.org/officeDocument/2006/relationships/image" Target="../media/image4.png"/><Relationship Id="rId4" Type="http://schemas.openxmlformats.org/officeDocument/2006/relationships/image" Target="../media/image3.png"/></Relationships>
</file>

<file path=ppt/slides/_rels/slide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227.jpeg"/><Relationship Id="rId4" Type="http://schemas.openxmlformats.org/officeDocument/2006/relationships/image" Target="../media/image2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3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229.png"/></Relationships>
</file>

<file path=ppt/slides/_rels/slide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1.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0.emf"/><Relationship Id="rId5" Type="http://schemas.openxmlformats.org/officeDocument/2006/relationships/image" Target="../media/image4.png"/><Relationship Id="rId4" Type="http://schemas.openxmlformats.org/officeDocument/2006/relationships/image" Target="../media/image3.png"/></Relationships>
</file>

<file path=ppt/slides/_rels/slide2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2.jpeg"/><Relationship Id="rId5" Type="http://schemas.openxmlformats.org/officeDocument/2006/relationships/image" Target="../media/image4.png"/><Relationship Id="rId4" Type="http://schemas.openxmlformats.org/officeDocument/2006/relationships/image" Target="../media/image3.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2.png"/><Relationship Id="rId7"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4.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60.jpeg"/><Relationship Id="rId7" Type="http://schemas.openxmlformats.org/officeDocument/2006/relationships/image" Target="../media/image51.jpeg"/><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5.emf"/><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emf"/><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emf"/><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60.jpeg"/></Relationships>
</file>

<file path=ppt/slides/_rels/slide7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74.jpeg"/></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emf"/><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80.jpeg"/></Relationships>
</file>

<file path=ppt/slides/_rels/slide8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83.emf"/><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4.emf"/><Relationship Id="rId1" Type="http://schemas.openxmlformats.org/officeDocument/2006/relationships/slideLayout" Target="../slideLayouts/slideLayout4.xml"/><Relationship Id="rId4" Type="http://schemas.openxmlformats.org/officeDocument/2006/relationships/image" Target="../media/image18.svg"/></Relationships>
</file>

<file path=ppt/slides/_rels/slide8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95.jpeg"/><Relationship Id="rId2" Type="http://schemas.openxmlformats.org/officeDocument/2006/relationships/image" Target="../media/image91.jpeg"/><Relationship Id="rId1" Type="http://schemas.openxmlformats.org/officeDocument/2006/relationships/slideLayout" Target="../slideLayouts/slideLayout5.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9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2.png"/><Relationship Id="rId7" Type="http://schemas.openxmlformats.org/officeDocument/2006/relationships/image" Target="../media/image97.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96.jpeg"/><Relationship Id="rId5" Type="http://schemas.openxmlformats.org/officeDocument/2006/relationships/image" Target="../media/image4.png"/><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827584" y="5013176"/>
            <a:ext cx="7848872" cy="1152128"/>
          </a:xfrm>
        </p:spPr>
        <p:txBody>
          <a:bodyPr lIns="91440" tIns="45720" rIns="91440" bIns="45720" anchor="t">
            <a:normAutofit/>
          </a:bodyPr>
          <a:lstStyle/>
          <a:p>
            <a:pPr algn="ctr"/>
            <a:r>
              <a:rPr lang="nl-BE" sz="2400" b="1">
                <a:solidFill>
                  <a:srgbClr val="105269"/>
                </a:solidFill>
              </a:rPr>
              <a:t>Jouw naam</a:t>
            </a:r>
          </a:p>
          <a:p>
            <a:pPr algn="ctr"/>
            <a:endParaRPr lang="nl-BE" sz="2400">
              <a:solidFill>
                <a:srgbClr val="105269"/>
              </a:solidFill>
            </a:endParaRPr>
          </a:p>
          <a:p>
            <a:pPr algn="ctr"/>
            <a:r>
              <a:rPr lang="nl-BE" sz="2000">
                <a:solidFill>
                  <a:srgbClr val="105269"/>
                </a:solidFill>
                <a:latin typeface="Calibri"/>
                <a:ea typeface="Calibri"/>
                <a:cs typeface="Calibri"/>
              </a:rPr>
              <a:t>Datum … maand … 2024</a:t>
            </a:r>
            <a:endParaRPr lang="nl-BE" sz="1400">
              <a:solidFill>
                <a:srgbClr val="105269"/>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a:t>
            </a:fld>
            <a:endParaRPr lang="nl-BE" sz="1100">
              <a:solidFill>
                <a:srgbClr val="105269"/>
              </a:solidFill>
            </a:endParaRPr>
          </a:p>
        </p:txBody>
      </p:sp>
      <p:sp>
        <p:nvSpPr>
          <p:cNvPr id="5" name="titel"/>
          <p:cNvSpPr>
            <a:spLocks noGrp="1"/>
          </p:cNvSpPr>
          <p:nvPr>
            <p:ph type="ctrTitle"/>
          </p:nvPr>
        </p:nvSpPr>
        <p:spPr>
          <a:xfrm>
            <a:off x="719572" y="2060848"/>
            <a:ext cx="8064896" cy="2304256"/>
          </a:xfrm>
          <a:prstGeom prst="rect">
            <a:avLst/>
          </a:prstGeom>
        </p:spPr>
        <p:txBody>
          <a:bodyPr>
            <a:normAutofit/>
          </a:bodyPr>
          <a:lstStyle>
            <a:lvl1pPr>
              <a:lnSpc>
                <a:spcPts val="5400"/>
              </a:lnSpc>
              <a:defRPr sz="5400" baseline="0">
                <a:solidFill>
                  <a:srgbClr val="105269"/>
                </a:solidFill>
              </a:defRPr>
            </a:lvl1pPr>
          </a:lstStyle>
          <a:p>
            <a:pPr algn="ctr"/>
            <a:r>
              <a:rPr lang="nl-BE" sz="3700"/>
              <a:t>DEEL  V:</a:t>
            </a:r>
            <a:br>
              <a:rPr lang="nl-BE" sz="3700"/>
            </a:br>
            <a:r>
              <a:rPr lang="nl-BE" sz="3700"/>
              <a:t>Eigenschappen</a:t>
            </a:r>
            <a:br>
              <a:rPr lang="nl-BE" sz="3700"/>
            </a:br>
            <a:r>
              <a:rPr lang="nl-BE" sz="3700"/>
              <a:t>Gebouwschil</a:t>
            </a:r>
          </a:p>
        </p:txBody>
      </p:sp>
    </p:spTree>
    <p:extLst>
      <p:ext uri="{BB962C8B-B14F-4D97-AF65-F5344CB8AC3E}">
        <p14:creationId xmlns:p14="http://schemas.microsoft.com/office/powerpoint/2010/main" val="413128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82990" y="378994"/>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Begrippen - schildelen (V.1.2)</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522266" y="1451255"/>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Luchtlaag</a:t>
            </a:r>
          </a:p>
          <a:p>
            <a:pPr lvl="1"/>
            <a:r>
              <a:rPr lang="nl-BE"/>
              <a:t>Sterk geventileerde lagen niet in rekening brengen </a:t>
            </a:r>
          </a:p>
          <a:p>
            <a:pPr lvl="2"/>
            <a:r>
              <a:rPr lang="nl-NL" altLang="nl-BE"/>
              <a:t>Voorbeelden van sterk geventileerde luchtlagen</a:t>
            </a:r>
          </a:p>
          <a:p>
            <a:pPr lvl="3"/>
            <a:r>
              <a:rPr lang="nl-NL" altLang="nl-BE"/>
              <a:t>Luchtlaag bij muren achter een </a:t>
            </a:r>
          </a:p>
          <a:p>
            <a:pPr marL="864000" lvl="3" indent="0">
              <a:buNone/>
            </a:pPr>
            <a:r>
              <a:rPr lang="nl-NL" altLang="nl-BE"/>
              <a:t>		buitenafwerking (leien) op stijl- en regelwerk</a:t>
            </a:r>
          </a:p>
          <a:p>
            <a:pPr lvl="3"/>
            <a:r>
              <a:rPr lang="nl-NL" altLang="nl-BE"/>
              <a:t>Luchtlaag bij daken tussen onderdak en dakpannen</a:t>
            </a:r>
          </a:p>
          <a:p>
            <a:pPr lvl="3"/>
            <a:endParaRPr lang="nl-NL" altLang="nl-BE">
              <a:solidFill>
                <a:schemeClr val="accent6"/>
              </a:solidFill>
            </a:endParaRPr>
          </a:p>
          <a:p>
            <a:pPr lvl="3"/>
            <a:endParaRPr lang="nl-NL" altLang="nl-BE"/>
          </a:p>
          <a:p>
            <a:pPr lvl="3"/>
            <a:endParaRPr lang="nl-NL" altLang="nl-BE"/>
          </a:p>
          <a:p>
            <a:pPr lvl="3"/>
            <a:endParaRPr lang="nl-NL" altLang="nl-BE"/>
          </a:p>
          <a:p>
            <a:pPr lvl="3"/>
            <a:endParaRPr lang="nl-NL" altLang="nl-BE"/>
          </a:p>
          <a:p>
            <a:pPr lvl="1"/>
            <a:r>
              <a:rPr lang="nl-BE"/>
              <a:t>Luchtlaag &gt; 30 cm = ruimte → te toetsen aan het stappenplan voor het bepalen van het beschermde volume  (zie deel IV)</a:t>
            </a:r>
          </a:p>
          <a:p>
            <a:pPr lvl="1"/>
            <a:r>
              <a:rPr lang="nl-BE"/>
              <a:t>Luchtlaag ≠ spouw</a:t>
            </a:r>
          </a:p>
          <a:p>
            <a:pPr marL="864000" lvl="3" indent="0">
              <a:buNone/>
            </a:pPr>
            <a:endParaRPr lang="nl-NL" altLang="nl-BE"/>
          </a:p>
          <a:p>
            <a:pPr lvl="2"/>
            <a:endParaRPr lang="nl-BE"/>
          </a:p>
          <a:p>
            <a:pPr lvl="3"/>
            <a:endParaRPr lang="nl-NL" altLang="nl-BE"/>
          </a:p>
          <a:p>
            <a:pPr marL="288000" lvl="1" indent="0">
              <a:buNone/>
            </a:pPr>
            <a:endParaRPr lang="nl-BE"/>
          </a:p>
          <a:p>
            <a:endParaRPr lang="nl-BE"/>
          </a:p>
          <a:p>
            <a:endParaRPr lang="nl-BE"/>
          </a:p>
        </p:txBody>
      </p:sp>
      <p:pic>
        <p:nvPicPr>
          <p:cNvPr id="6" name="Afbeelding 5">
            <a:extLst>
              <a:ext uri="{FF2B5EF4-FFF2-40B4-BE49-F238E27FC236}">
                <a16:creationId xmlns:a16="http://schemas.microsoft.com/office/drawing/2014/main" id="{6F31DADC-D4E3-4AA2-8655-66AB8890939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148978" y="3506830"/>
            <a:ext cx="1552237" cy="1287591"/>
          </a:xfrm>
          <a:prstGeom prst="rect">
            <a:avLst/>
          </a:prstGeom>
        </p:spPr>
      </p:pic>
      <p:pic>
        <p:nvPicPr>
          <p:cNvPr id="7" name="Afbeelding 6">
            <a:extLst>
              <a:ext uri="{FF2B5EF4-FFF2-40B4-BE49-F238E27FC236}">
                <a16:creationId xmlns:a16="http://schemas.microsoft.com/office/drawing/2014/main" id="{025E7EFF-023F-48BC-B114-17AAA225AD71}"/>
              </a:ext>
            </a:extLst>
          </p:cNvPr>
          <p:cNvPicPr/>
          <p:nvPr/>
        </p:nvPicPr>
        <p:blipFill rotWithShape="1">
          <a:blip r:embed="rId7">
            <a:extLst>
              <a:ext uri="{28A0092B-C50C-407E-A947-70E740481C1C}">
                <a14:useLocalDpi xmlns:a14="http://schemas.microsoft.com/office/drawing/2010/main" val="0"/>
              </a:ext>
            </a:extLst>
          </a:blip>
          <a:srcRect r="25286"/>
          <a:stretch/>
        </p:blipFill>
        <p:spPr bwMode="auto">
          <a:xfrm>
            <a:off x="6740491" y="3506829"/>
            <a:ext cx="1622442" cy="12875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4330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kstvak 38130">
            <a:extLst>
              <a:ext uri="{FF2B5EF4-FFF2-40B4-BE49-F238E27FC236}">
                <a16:creationId xmlns:a16="http://schemas.microsoft.com/office/drawing/2014/main" id="{7036DA91-3BD1-47D8-94D1-FCCC0D10620F}"/>
              </a:ext>
            </a:extLst>
          </p:cNvPr>
          <p:cNvSpPr txBox="1"/>
          <p:nvPr/>
        </p:nvSpPr>
        <p:spPr>
          <a:xfrm>
            <a:off x="2576513" y="10217150"/>
            <a:ext cx="2790825" cy="4064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rPr>
              <a:t>Figuur 7: Lijmen van binnenisolatie</a:t>
            </a:r>
          </a:p>
        </p:txBody>
      </p:sp>
      <p:sp>
        <p:nvSpPr>
          <p:cNvPr id="22" name="Tekstvak 38131">
            <a:extLst>
              <a:ext uri="{FF2B5EF4-FFF2-40B4-BE49-F238E27FC236}">
                <a16:creationId xmlns:a16="http://schemas.microsoft.com/office/drawing/2014/main" id="{5F752803-9991-4872-BA44-BE5BDB43E90A}"/>
              </a:ext>
            </a:extLst>
          </p:cNvPr>
          <p:cNvSpPr txBox="1"/>
          <p:nvPr/>
        </p:nvSpPr>
        <p:spPr>
          <a:xfrm>
            <a:off x="6030913" y="10210800"/>
            <a:ext cx="1876425" cy="4064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rPr>
              <a:t>Figuur 8: Lijm op binnenisolatie</a:t>
            </a:r>
          </a:p>
        </p:txBody>
      </p:sp>
      <p:pic>
        <p:nvPicPr>
          <p:cNvPr id="18" name="Afbeelding 17">
            <a:extLst>
              <a:ext uri="{FF2B5EF4-FFF2-40B4-BE49-F238E27FC236}">
                <a16:creationId xmlns:a16="http://schemas.microsoft.com/office/drawing/2014/main" id="{D618B1AF-E2AC-49FB-8C04-48B0C0BB9479}"/>
              </a:ext>
            </a:extLst>
          </p:cNvPr>
          <p:cNvPicPr/>
          <p:nvPr/>
        </p:nvPicPr>
        <p:blipFill rotWithShape="1">
          <a:blip r:embed="rId2" cstate="print">
            <a:extLst>
              <a:ext uri="{28A0092B-C50C-407E-A947-70E740481C1C}">
                <a14:useLocalDpi xmlns:a14="http://schemas.microsoft.com/office/drawing/2010/main" val="0"/>
              </a:ext>
            </a:extLst>
          </a:blip>
          <a:srcRect r="24105"/>
          <a:stretch/>
        </p:blipFill>
        <p:spPr bwMode="auto">
          <a:xfrm>
            <a:off x="5160910" y="790029"/>
            <a:ext cx="2638298" cy="2135087"/>
          </a:xfrm>
          <a:prstGeom prst="rect">
            <a:avLst/>
          </a:prstGeom>
          <a:ln>
            <a:noFill/>
          </a:ln>
          <a:extLst>
            <a:ext uri="{53640926-AAD7-44D8-BBD7-CCE9431645EC}">
              <a14:shadowObscured xmlns:a14="http://schemas.microsoft.com/office/drawing/2010/main"/>
            </a:ext>
          </a:extLst>
        </p:spPr>
      </p:pic>
      <p:pic>
        <p:nvPicPr>
          <p:cNvPr id="19" name="Afbeelding 18">
            <a:extLst>
              <a:ext uri="{FF2B5EF4-FFF2-40B4-BE49-F238E27FC236}">
                <a16:creationId xmlns:a16="http://schemas.microsoft.com/office/drawing/2014/main" id="{B2C4BC0C-1A81-4149-8AAB-20A724C7B893}"/>
              </a:ext>
            </a:extLst>
          </p:cNvPr>
          <p:cNvPicPr/>
          <p:nvPr/>
        </p:nvPicPr>
        <p:blipFill rotWithShape="1">
          <a:blip r:embed="rId3" cstate="print">
            <a:extLst>
              <a:ext uri="{28A0092B-C50C-407E-A947-70E740481C1C}">
                <a14:useLocalDpi xmlns:a14="http://schemas.microsoft.com/office/drawing/2010/main" val="0"/>
              </a:ext>
            </a:extLst>
          </a:blip>
          <a:srcRect r="17471"/>
          <a:stretch/>
        </p:blipFill>
        <p:spPr bwMode="auto">
          <a:xfrm rot="5400000">
            <a:off x="2729095" y="643633"/>
            <a:ext cx="2135087" cy="2440253"/>
          </a:xfrm>
          <a:prstGeom prst="rect">
            <a:avLst/>
          </a:prstGeom>
          <a:ln>
            <a:noFill/>
          </a:ln>
          <a:extLst>
            <a:ext uri="{53640926-AAD7-44D8-BBD7-CCE9431645EC}">
              <a14:shadowObscured xmlns:a14="http://schemas.microsoft.com/office/drawing/2010/main"/>
            </a:ext>
          </a:extLst>
        </p:spPr>
      </p:pic>
      <p:sp>
        <p:nvSpPr>
          <p:cNvPr id="20" name="Tekstvak 170">
            <a:extLst>
              <a:ext uri="{FF2B5EF4-FFF2-40B4-BE49-F238E27FC236}">
                <a16:creationId xmlns:a16="http://schemas.microsoft.com/office/drawing/2014/main" id="{2B30538B-1A69-4E66-8DB9-53BDA933CEDB}"/>
              </a:ext>
            </a:extLst>
          </p:cNvPr>
          <p:cNvSpPr txBox="1"/>
          <p:nvPr/>
        </p:nvSpPr>
        <p:spPr>
          <a:xfrm>
            <a:off x="416596" y="3018939"/>
            <a:ext cx="2071949"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Steenstrips</a:t>
            </a:r>
          </a:p>
        </p:txBody>
      </p:sp>
      <p:sp>
        <p:nvSpPr>
          <p:cNvPr id="23" name="Tekstvak 178">
            <a:extLst>
              <a:ext uri="{FF2B5EF4-FFF2-40B4-BE49-F238E27FC236}">
                <a16:creationId xmlns:a16="http://schemas.microsoft.com/office/drawing/2014/main" id="{31462BDE-D2C4-443A-9296-A73BC7DA409B}"/>
              </a:ext>
            </a:extLst>
          </p:cNvPr>
          <p:cNvSpPr txBox="1"/>
          <p:nvPr/>
        </p:nvSpPr>
        <p:spPr>
          <a:xfrm>
            <a:off x="5388091" y="3018940"/>
            <a:ext cx="2315866"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Metalen beplating</a:t>
            </a:r>
          </a:p>
        </p:txBody>
      </p:sp>
      <p:sp>
        <p:nvSpPr>
          <p:cNvPr id="24" name="Tekstvak 201">
            <a:extLst>
              <a:ext uri="{FF2B5EF4-FFF2-40B4-BE49-F238E27FC236}">
                <a16:creationId xmlns:a16="http://schemas.microsoft.com/office/drawing/2014/main" id="{BC3D1CB9-16B3-4ADD-979C-5281DD658C46}"/>
              </a:ext>
            </a:extLst>
          </p:cNvPr>
          <p:cNvSpPr txBox="1"/>
          <p:nvPr/>
        </p:nvSpPr>
        <p:spPr>
          <a:xfrm>
            <a:off x="2488545" y="3018941"/>
            <a:ext cx="2672365"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Pleisterlaag (roze) op EPS (wit)</a:t>
            </a:r>
          </a:p>
        </p:txBody>
      </p:sp>
      <p:pic>
        <p:nvPicPr>
          <p:cNvPr id="27" name="Afbeelding 26">
            <a:extLst>
              <a:ext uri="{FF2B5EF4-FFF2-40B4-BE49-F238E27FC236}">
                <a16:creationId xmlns:a16="http://schemas.microsoft.com/office/drawing/2014/main" id="{7D7ADCB7-04D7-4441-9B76-8E588F3005D1}"/>
              </a:ext>
            </a:extLst>
          </p:cNvPr>
          <p:cNvPicPr/>
          <p:nvPr/>
        </p:nvPicPr>
        <p:blipFill rotWithShape="1">
          <a:blip r:embed="rId4" cstate="print">
            <a:extLst>
              <a:ext uri="{28A0092B-C50C-407E-A947-70E740481C1C}">
                <a14:useLocalDpi xmlns:a14="http://schemas.microsoft.com/office/drawing/2010/main" val="0"/>
              </a:ext>
            </a:extLst>
          </a:blip>
          <a:srcRect l="54808" t="8041"/>
          <a:stretch/>
        </p:blipFill>
        <p:spPr bwMode="auto">
          <a:xfrm>
            <a:off x="416596" y="790029"/>
            <a:ext cx="1953839" cy="2141272"/>
          </a:xfrm>
          <a:prstGeom prst="rect">
            <a:avLst/>
          </a:prstGeom>
          <a:ln>
            <a:noFill/>
          </a:ln>
          <a:extLst>
            <a:ext uri="{53640926-AAD7-44D8-BBD7-CCE9431645EC}">
              <a14:shadowObscured xmlns:a14="http://schemas.microsoft.com/office/drawing/2010/main"/>
            </a:ext>
          </a:extLst>
        </p:spPr>
      </p:pic>
      <p:pic>
        <p:nvPicPr>
          <p:cNvPr id="28" name="Afbeelding 27">
            <a:extLst>
              <a:ext uri="{FF2B5EF4-FFF2-40B4-BE49-F238E27FC236}">
                <a16:creationId xmlns:a16="http://schemas.microsoft.com/office/drawing/2014/main" id="{52010C68-18FB-4521-9B4D-5AA0C5AC6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508" y="3307892"/>
            <a:ext cx="2339393" cy="2954266"/>
          </a:xfrm>
          <a:prstGeom prst="rect">
            <a:avLst/>
          </a:prstGeom>
        </p:spPr>
      </p:pic>
      <p:pic>
        <p:nvPicPr>
          <p:cNvPr id="29" name="Afbeelding 28">
            <a:extLst>
              <a:ext uri="{FF2B5EF4-FFF2-40B4-BE49-F238E27FC236}">
                <a16:creationId xmlns:a16="http://schemas.microsoft.com/office/drawing/2014/main" id="{0AE6EAF1-570A-4785-874C-75015EBEE3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5492" y="3307892"/>
            <a:ext cx="2039850" cy="1707212"/>
          </a:xfrm>
          <a:prstGeom prst="rect">
            <a:avLst/>
          </a:prstGeom>
        </p:spPr>
      </p:pic>
      <p:pic>
        <p:nvPicPr>
          <p:cNvPr id="30" name="Afbeelding 29">
            <a:extLst>
              <a:ext uri="{FF2B5EF4-FFF2-40B4-BE49-F238E27FC236}">
                <a16:creationId xmlns:a16="http://schemas.microsoft.com/office/drawing/2014/main" id="{75D1EAC5-7B03-43E4-81D1-7DEC1C9476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3901" y="3307892"/>
            <a:ext cx="2167837" cy="2954266"/>
          </a:xfrm>
          <a:prstGeom prst="rect">
            <a:avLst/>
          </a:prstGeom>
        </p:spPr>
      </p:pic>
      <p:sp>
        <p:nvSpPr>
          <p:cNvPr id="31" name="Tekstvak 170">
            <a:extLst>
              <a:ext uri="{FF2B5EF4-FFF2-40B4-BE49-F238E27FC236}">
                <a16:creationId xmlns:a16="http://schemas.microsoft.com/office/drawing/2014/main" id="{D9409C37-9ADA-481B-84FA-6250F11F99B1}"/>
              </a:ext>
            </a:extLst>
          </p:cNvPr>
          <p:cNvSpPr txBox="1"/>
          <p:nvPr/>
        </p:nvSpPr>
        <p:spPr>
          <a:xfrm>
            <a:off x="6969125" y="5088888"/>
            <a:ext cx="2071949"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Buitenisolatie  op </a:t>
            </a:r>
            <a:r>
              <a:rPr lang="nl-BE" sz="1000" i="1" err="1">
                <a:effectLst/>
                <a:latin typeface="Calibri" panose="020F0502020204030204" pitchFamily="34" charset="0"/>
                <a:ea typeface="Times New Roman" panose="02020603050405020304" pitchFamily="18" charset="0"/>
                <a:cs typeface="Times New Roman" panose="02020603050405020304" pitchFamily="18" charset="0"/>
              </a:rPr>
              <a:t>snelbouw</a:t>
            </a:r>
            <a:endParaRPr lang="nl-BE" sz="1000" i="1">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datum en dianummer">
            <a:extLst>
              <a:ext uri="{FF2B5EF4-FFF2-40B4-BE49-F238E27FC236}">
                <a16:creationId xmlns:a16="http://schemas.microsoft.com/office/drawing/2014/main" id="{299D3A56-7676-414E-87DD-79D91BA2CD2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100</a:t>
            </a:fld>
            <a:endParaRPr lang="nl-BE" sz="1100">
              <a:solidFill>
                <a:srgbClr val="105269"/>
              </a:solidFill>
            </a:endParaRPr>
          </a:p>
        </p:txBody>
      </p:sp>
    </p:spTree>
    <p:extLst>
      <p:ext uri="{BB962C8B-B14F-4D97-AF65-F5344CB8AC3E}">
        <p14:creationId xmlns:p14="http://schemas.microsoft.com/office/powerpoint/2010/main" val="23616576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7577-4587-46B0-9FE9-6AD8D6DBBB71}"/>
              </a:ext>
            </a:extLst>
          </p:cNvPr>
          <p:cNvSpPr>
            <a:spLocks noGrp="1"/>
          </p:cNvSpPr>
          <p:nvPr>
            <p:ph type="title"/>
          </p:nvPr>
        </p:nvSpPr>
        <p:spPr/>
        <p:txBody>
          <a:bodyPr/>
          <a:lstStyle/>
          <a:p>
            <a:r>
              <a:rPr lang="nl-BE"/>
              <a:t>Herkennen van isolatie en luchtlaag</a:t>
            </a:r>
          </a:p>
        </p:txBody>
      </p:sp>
      <p:sp>
        <p:nvSpPr>
          <p:cNvPr id="4" name="Tijdelijke aanduiding voor inhoud 2">
            <a:extLst>
              <a:ext uri="{FF2B5EF4-FFF2-40B4-BE49-F238E27FC236}">
                <a16:creationId xmlns:a16="http://schemas.microsoft.com/office/drawing/2014/main" id="{47977F70-3F7E-4098-8B20-DE88284CA727}"/>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Inspectietips </a:t>
            </a:r>
            <a:r>
              <a:rPr lang="nl-BE"/>
              <a:t>&gt; vervolg</a:t>
            </a:r>
            <a:endParaRPr lang="nl-BE" b="1"/>
          </a:p>
          <a:p>
            <a:pPr lvl="1"/>
            <a:r>
              <a:rPr lang="nl-BE" b="1">
                <a:solidFill>
                  <a:srgbClr val="FF0000"/>
                </a:solidFill>
              </a:rPr>
              <a:t>Luchtlaag</a:t>
            </a:r>
            <a:r>
              <a:rPr lang="nl-BE"/>
              <a:t> aan de </a:t>
            </a:r>
            <a:r>
              <a:rPr lang="nl-BE" b="1">
                <a:solidFill>
                  <a:srgbClr val="FF0000"/>
                </a:solidFill>
              </a:rPr>
              <a:t>buitenzijde</a:t>
            </a:r>
          </a:p>
          <a:p>
            <a:pPr lvl="2"/>
            <a:r>
              <a:rPr lang="fr-BE" altLang="nl-BE" err="1"/>
              <a:t>Meestal</a:t>
            </a:r>
            <a:r>
              <a:rPr lang="fr-BE" altLang="nl-BE"/>
              <a:t> onder de </a:t>
            </a:r>
            <a:r>
              <a:rPr lang="fr-BE" altLang="nl-BE" err="1"/>
              <a:t>vorm</a:t>
            </a:r>
            <a:r>
              <a:rPr lang="fr-BE" altLang="nl-BE"/>
              <a:t> van </a:t>
            </a:r>
            <a:r>
              <a:rPr lang="fr-BE" altLang="nl-BE" err="1"/>
              <a:t>houten</a:t>
            </a:r>
            <a:r>
              <a:rPr lang="fr-BE" altLang="nl-BE"/>
              <a:t> </a:t>
            </a:r>
          </a:p>
          <a:p>
            <a:pPr marL="576000" lvl="2" indent="0">
              <a:buNone/>
            </a:pPr>
            <a:r>
              <a:rPr lang="fr-BE" altLang="nl-BE"/>
              <a:t>	of </a:t>
            </a:r>
            <a:r>
              <a:rPr lang="fr-BE" altLang="nl-BE" err="1"/>
              <a:t>metalen</a:t>
            </a:r>
            <a:r>
              <a:rPr lang="fr-BE" altLang="nl-BE"/>
              <a:t> </a:t>
            </a:r>
            <a:r>
              <a:rPr lang="fr-BE" altLang="nl-BE" err="1"/>
              <a:t>structuur</a:t>
            </a:r>
            <a:r>
              <a:rPr lang="fr-BE" altLang="nl-BE"/>
              <a:t> op </a:t>
            </a:r>
            <a:r>
              <a:rPr lang="fr-BE" altLang="nl-BE" err="1"/>
              <a:t>isoaltielaag</a:t>
            </a:r>
            <a:r>
              <a:rPr lang="fr-BE" altLang="nl-BE"/>
              <a:t> of </a:t>
            </a:r>
          </a:p>
          <a:p>
            <a:pPr marL="576000" lvl="2" indent="0">
              <a:buNone/>
            </a:pPr>
            <a:r>
              <a:rPr lang="fr-BE" altLang="nl-BE"/>
              <a:t>      op </a:t>
            </a:r>
            <a:r>
              <a:rPr lang="fr-BE" altLang="nl-BE" err="1"/>
              <a:t>dragende</a:t>
            </a:r>
            <a:r>
              <a:rPr lang="fr-BE" altLang="nl-BE"/>
              <a:t> </a:t>
            </a:r>
            <a:r>
              <a:rPr lang="fr-BE" altLang="nl-BE" err="1"/>
              <a:t>structuur</a:t>
            </a:r>
            <a:endParaRPr lang="fr-BE" altLang="nl-BE"/>
          </a:p>
          <a:p>
            <a:pPr lvl="2"/>
            <a:r>
              <a:rPr lang="fr-BE" altLang="nl-BE" b="1">
                <a:solidFill>
                  <a:srgbClr val="38373A"/>
                </a:solidFill>
                <a:sym typeface="Symbol" panose="05050102010706020507" pitchFamily="18" charset="2"/>
              </a:rPr>
              <a:t>Let op! </a:t>
            </a:r>
          </a:p>
          <a:p>
            <a:pPr lvl="3"/>
            <a:r>
              <a:rPr lang="fr-BE" altLang="nl-BE" err="1">
                <a:solidFill>
                  <a:srgbClr val="38373A"/>
                </a:solidFill>
                <a:sym typeface="Symbol" panose="05050102010706020507" pitchFamily="18" charset="2"/>
              </a:rPr>
              <a:t>Bij</a:t>
            </a:r>
            <a:r>
              <a:rPr lang="fr-BE" altLang="nl-BE">
                <a:solidFill>
                  <a:srgbClr val="38373A"/>
                </a:solidFill>
                <a:sym typeface="Symbol" panose="05050102010706020507" pitchFamily="18" charset="2"/>
              </a:rPr>
              <a:t> </a:t>
            </a:r>
            <a:r>
              <a:rPr lang="fr-BE" altLang="nl-BE" b="1" err="1">
                <a:solidFill>
                  <a:srgbClr val="38373A"/>
                </a:solidFill>
                <a:sym typeface="Symbol" panose="05050102010706020507" pitchFamily="18" charset="2"/>
              </a:rPr>
              <a:t>sterk</a:t>
            </a:r>
            <a:r>
              <a:rPr lang="fr-BE" altLang="nl-BE" b="1">
                <a:solidFill>
                  <a:srgbClr val="38373A"/>
                </a:solidFill>
                <a:sym typeface="Symbol" panose="05050102010706020507" pitchFamily="18" charset="2"/>
              </a:rPr>
              <a:t> </a:t>
            </a:r>
            <a:r>
              <a:rPr lang="fr-BE" altLang="nl-BE" b="1" err="1">
                <a:solidFill>
                  <a:srgbClr val="38373A"/>
                </a:solidFill>
                <a:sym typeface="Symbol" panose="05050102010706020507" pitchFamily="18" charset="2"/>
              </a:rPr>
              <a:t>geventileerde</a:t>
            </a:r>
            <a:r>
              <a:rPr lang="fr-BE" altLang="nl-BE" b="1">
                <a:solidFill>
                  <a:srgbClr val="38373A"/>
                </a:solidFill>
                <a:sym typeface="Symbol" panose="05050102010706020507" pitchFamily="18" charset="2"/>
              </a:rPr>
              <a:t> </a:t>
            </a:r>
            <a:r>
              <a:rPr lang="fr-BE" altLang="nl-BE" err="1">
                <a:solidFill>
                  <a:srgbClr val="38373A"/>
                </a:solidFill>
                <a:sym typeface="Symbol" panose="05050102010706020507" pitchFamily="18" charset="2"/>
              </a:rPr>
              <a:t>luchtlagen</a:t>
            </a:r>
            <a:r>
              <a:rPr lang="fr-BE" altLang="nl-BE">
                <a:solidFill>
                  <a:srgbClr val="38373A"/>
                </a:solidFill>
                <a:sym typeface="Symbol" panose="05050102010706020507" pitchFamily="18" charset="2"/>
              </a:rPr>
              <a:t> </a:t>
            </a:r>
            <a:r>
              <a:rPr lang="nl-BE">
                <a:cs typeface="Calibri" panose="020F0502020204030204" pitchFamily="34" charset="0"/>
                <a:sym typeface="Wingdings" panose="05000000000000000000" pitchFamily="2" charset="2"/>
              </a:rPr>
              <a:t></a:t>
            </a:r>
            <a:r>
              <a:rPr lang="fr-BE" altLang="nl-BE">
                <a:solidFill>
                  <a:srgbClr val="38373A"/>
                </a:solidFill>
                <a:sym typeface="Symbol" panose="05050102010706020507" pitchFamily="18" charset="2"/>
              </a:rPr>
              <a:t> </a:t>
            </a:r>
            <a:r>
              <a:rPr lang="fr-BE" altLang="nl-BE" err="1">
                <a:solidFill>
                  <a:srgbClr val="38373A"/>
                </a:solidFill>
                <a:sym typeface="Symbol" panose="05050102010706020507" pitchFamily="18" charset="2"/>
              </a:rPr>
              <a:t>luchtlaag</a:t>
            </a:r>
            <a:r>
              <a:rPr lang="fr-BE" altLang="nl-BE">
                <a:solidFill>
                  <a:srgbClr val="38373A"/>
                </a:solidFill>
                <a:sym typeface="Symbol" panose="05050102010706020507" pitchFamily="18" charset="2"/>
              </a:rPr>
              <a:t> niet </a:t>
            </a:r>
            <a:r>
              <a:rPr lang="fr-BE" altLang="nl-BE" err="1">
                <a:solidFill>
                  <a:srgbClr val="38373A"/>
                </a:solidFill>
                <a:sym typeface="Symbol" panose="05050102010706020507" pitchFamily="18" charset="2"/>
              </a:rPr>
              <a:t>invoeren</a:t>
            </a:r>
            <a:endParaRPr lang="fr-BE" altLang="nl-BE">
              <a:solidFill>
                <a:srgbClr val="38373A"/>
              </a:solidFill>
              <a:sym typeface="Symbol" panose="05050102010706020507" pitchFamily="18" charset="2"/>
            </a:endParaRPr>
          </a:p>
          <a:p>
            <a:pPr lvl="3"/>
            <a:r>
              <a:rPr lang="fr-BE" altLang="nl-BE" err="1">
                <a:solidFill>
                  <a:srgbClr val="38373A"/>
                </a:solidFill>
                <a:sym typeface="Symbol" panose="05050102010706020507" pitchFamily="18" charset="2"/>
              </a:rPr>
              <a:t>Voorbeelden</a:t>
            </a:r>
            <a:r>
              <a:rPr lang="fr-BE" altLang="nl-BE">
                <a:solidFill>
                  <a:srgbClr val="38373A"/>
                </a:solidFill>
                <a:sym typeface="Symbol" panose="05050102010706020507" pitchFamily="18" charset="2"/>
              </a:rPr>
              <a:t> van </a:t>
            </a:r>
            <a:r>
              <a:rPr lang="fr-BE" altLang="nl-BE" err="1">
                <a:solidFill>
                  <a:srgbClr val="38373A"/>
                </a:solidFill>
                <a:sym typeface="Symbol" panose="05050102010706020507" pitchFamily="18" charset="2"/>
              </a:rPr>
              <a:t>sterk</a:t>
            </a:r>
            <a:r>
              <a:rPr lang="fr-BE" altLang="nl-BE">
                <a:solidFill>
                  <a:srgbClr val="38373A"/>
                </a:solidFill>
                <a:sym typeface="Symbol" panose="05050102010706020507" pitchFamily="18" charset="2"/>
              </a:rPr>
              <a:t> </a:t>
            </a:r>
            <a:r>
              <a:rPr lang="fr-BE" altLang="nl-BE" err="1">
                <a:solidFill>
                  <a:srgbClr val="38373A"/>
                </a:solidFill>
                <a:sym typeface="Symbol" panose="05050102010706020507" pitchFamily="18" charset="2"/>
              </a:rPr>
              <a:t>geventileerde</a:t>
            </a:r>
            <a:r>
              <a:rPr lang="fr-BE" altLang="nl-BE">
                <a:solidFill>
                  <a:srgbClr val="38373A"/>
                </a:solidFill>
                <a:sym typeface="Symbol" panose="05050102010706020507" pitchFamily="18" charset="2"/>
              </a:rPr>
              <a:t> </a:t>
            </a:r>
            <a:r>
              <a:rPr lang="fr-BE" altLang="nl-BE" err="1">
                <a:solidFill>
                  <a:srgbClr val="38373A"/>
                </a:solidFill>
                <a:sym typeface="Symbol" panose="05050102010706020507" pitchFamily="18" charset="2"/>
              </a:rPr>
              <a:t>luchtlagen</a:t>
            </a:r>
            <a:endParaRPr lang="fr-BE" altLang="nl-BE">
              <a:solidFill>
                <a:srgbClr val="38373A"/>
              </a:solidFill>
              <a:sym typeface="Symbol" panose="05050102010706020507" pitchFamily="18" charset="2"/>
            </a:endParaRPr>
          </a:p>
          <a:p>
            <a:pPr lvl="2"/>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pic>
        <p:nvPicPr>
          <p:cNvPr id="5" name="Afbeelding 4">
            <a:extLst>
              <a:ext uri="{FF2B5EF4-FFF2-40B4-BE49-F238E27FC236}">
                <a16:creationId xmlns:a16="http://schemas.microsoft.com/office/drawing/2014/main" id="{130E0D2A-EB63-49B6-BC39-EE7B9D7A039C}"/>
              </a:ext>
            </a:extLst>
          </p:cNvPr>
          <p:cNvPicPr/>
          <p:nvPr/>
        </p:nvPicPr>
        <p:blipFill>
          <a:blip r:embed="rId6">
            <a:extLst>
              <a:ext uri="{28A0092B-C50C-407E-A947-70E740481C1C}">
                <a14:useLocalDpi xmlns:a14="http://schemas.microsoft.com/office/drawing/2010/main" val="0"/>
              </a:ext>
            </a:extLst>
          </a:blip>
          <a:stretch>
            <a:fillRect/>
          </a:stretch>
        </p:blipFill>
        <p:spPr>
          <a:xfrm>
            <a:off x="3328035" y="4339992"/>
            <a:ext cx="3255010" cy="2353310"/>
          </a:xfrm>
          <a:prstGeom prst="rect">
            <a:avLst/>
          </a:prstGeom>
        </p:spPr>
      </p:pic>
      <p:pic>
        <p:nvPicPr>
          <p:cNvPr id="6" name="Afbeelding 5">
            <a:extLst>
              <a:ext uri="{FF2B5EF4-FFF2-40B4-BE49-F238E27FC236}">
                <a16:creationId xmlns:a16="http://schemas.microsoft.com/office/drawing/2014/main" id="{98A608C4-9FD0-4FCC-B65F-366434F3F47F}"/>
              </a:ext>
            </a:extLst>
          </p:cNvPr>
          <p:cNvPicPr/>
          <p:nvPr/>
        </p:nvPicPr>
        <p:blipFill rotWithShape="1">
          <a:blip r:embed="rId7">
            <a:extLst>
              <a:ext uri="{28A0092B-C50C-407E-A947-70E740481C1C}">
                <a14:useLocalDpi xmlns:a14="http://schemas.microsoft.com/office/drawing/2010/main" val="0"/>
              </a:ext>
            </a:extLst>
          </a:blip>
          <a:srcRect r="25286"/>
          <a:stretch/>
        </p:blipFill>
        <p:spPr bwMode="auto">
          <a:xfrm>
            <a:off x="6714490" y="4339992"/>
            <a:ext cx="2400300" cy="2353310"/>
          </a:xfrm>
          <a:prstGeom prst="rect">
            <a:avLst/>
          </a:prstGeom>
          <a:ln>
            <a:noFill/>
          </a:ln>
          <a:extLst>
            <a:ext uri="{53640926-AAD7-44D8-BBD7-CCE9431645EC}">
              <a14:shadowObscured xmlns:a14="http://schemas.microsoft.com/office/drawing/2010/main"/>
            </a:ext>
          </a:extLst>
        </p:spPr>
      </p:pic>
      <p:sp>
        <p:nvSpPr>
          <p:cNvPr id="7" name="Tekstvak 22358">
            <a:extLst>
              <a:ext uri="{FF2B5EF4-FFF2-40B4-BE49-F238E27FC236}">
                <a16:creationId xmlns:a16="http://schemas.microsoft.com/office/drawing/2014/main" id="{7784A5C5-35D8-4124-9155-BCD0EFF6940C}"/>
              </a:ext>
            </a:extLst>
          </p:cNvPr>
          <p:cNvSpPr txBox="1"/>
          <p:nvPr/>
        </p:nvSpPr>
        <p:spPr>
          <a:xfrm>
            <a:off x="3328035" y="6689492"/>
            <a:ext cx="3255010"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Luchtlaag achter tegelpannen</a:t>
            </a:r>
          </a:p>
        </p:txBody>
      </p:sp>
      <p:sp>
        <p:nvSpPr>
          <p:cNvPr id="8" name="Tekstvak 22359">
            <a:extLst>
              <a:ext uri="{FF2B5EF4-FFF2-40B4-BE49-F238E27FC236}">
                <a16:creationId xmlns:a16="http://schemas.microsoft.com/office/drawing/2014/main" id="{E71E4C96-B0E5-419B-9024-0D4EC4A46B32}"/>
              </a:ext>
            </a:extLst>
          </p:cNvPr>
          <p:cNvSpPr txBox="1"/>
          <p:nvPr/>
        </p:nvSpPr>
        <p:spPr>
          <a:xfrm>
            <a:off x="6743700" y="6686952"/>
            <a:ext cx="2400300"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Luchtlaag achter beplating</a:t>
            </a:r>
          </a:p>
        </p:txBody>
      </p:sp>
      <p:pic>
        <p:nvPicPr>
          <p:cNvPr id="9" name="Picture 3">
            <a:extLst>
              <a:ext uri="{FF2B5EF4-FFF2-40B4-BE49-F238E27FC236}">
                <a16:creationId xmlns:a16="http://schemas.microsoft.com/office/drawing/2014/main" id="{430EB144-5FBB-41C8-8D04-FBF96D64B8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9776" y="1424612"/>
            <a:ext cx="3384223" cy="19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a:extLst>
              <a:ext uri="{FF2B5EF4-FFF2-40B4-BE49-F238E27FC236}">
                <a16:creationId xmlns:a16="http://schemas.microsoft.com/office/drawing/2014/main" id="{E1CF8FE9-839C-43A7-9386-436F81FE61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3919" y="4358132"/>
            <a:ext cx="1389375" cy="2328819"/>
          </a:xfrm>
          <a:prstGeom prst="rect">
            <a:avLst/>
          </a:prstGeom>
        </p:spPr>
      </p:pic>
      <p:pic>
        <p:nvPicPr>
          <p:cNvPr id="11" name="Afbeelding 10">
            <a:extLst>
              <a:ext uri="{FF2B5EF4-FFF2-40B4-BE49-F238E27FC236}">
                <a16:creationId xmlns:a16="http://schemas.microsoft.com/office/drawing/2014/main" id="{E56EC17D-04B0-47F9-8862-E920235659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9551" y="4362342"/>
            <a:ext cx="1746639" cy="2328852"/>
          </a:xfrm>
          <a:prstGeom prst="rect">
            <a:avLst/>
          </a:prstGeom>
        </p:spPr>
      </p:pic>
      <p:sp>
        <p:nvSpPr>
          <p:cNvPr id="12" name="Tekstvak 22358">
            <a:extLst>
              <a:ext uri="{FF2B5EF4-FFF2-40B4-BE49-F238E27FC236}">
                <a16:creationId xmlns:a16="http://schemas.microsoft.com/office/drawing/2014/main" id="{942DF04B-4866-4F36-972C-815CD6CBA00E}"/>
              </a:ext>
            </a:extLst>
          </p:cNvPr>
          <p:cNvSpPr txBox="1"/>
          <p:nvPr/>
        </p:nvSpPr>
        <p:spPr>
          <a:xfrm>
            <a:off x="289551" y="6671440"/>
            <a:ext cx="3255010"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Luchtlaag achter leien</a:t>
            </a:r>
          </a:p>
        </p:txBody>
      </p:sp>
    </p:spTree>
    <p:extLst>
      <p:ext uri="{BB962C8B-B14F-4D97-AF65-F5344CB8AC3E}">
        <p14:creationId xmlns:p14="http://schemas.microsoft.com/office/powerpoint/2010/main" val="22438499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Herkennen van isolatie en luchtlaag</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Traditionele spouw</a:t>
            </a:r>
          </a:p>
          <a:p>
            <a:pPr lvl="1"/>
            <a:r>
              <a:rPr lang="nl-BE"/>
              <a:t>Opbouw</a:t>
            </a:r>
          </a:p>
          <a:p>
            <a:pPr lvl="2"/>
            <a:r>
              <a:rPr lang="nl-BE"/>
              <a:t>Dragende binnenmuur</a:t>
            </a:r>
          </a:p>
          <a:p>
            <a:pPr lvl="2"/>
            <a:r>
              <a:rPr lang="nl-BE"/>
              <a:t>Gevelsteen</a:t>
            </a:r>
          </a:p>
          <a:p>
            <a:pPr lvl="2"/>
            <a:r>
              <a:rPr lang="nl-BE"/>
              <a:t>Daartussen opening</a:t>
            </a:r>
          </a:p>
          <a:p>
            <a:pPr lvl="3"/>
            <a:r>
              <a:rPr lang="nl-BE"/>
              <a:t>Ofwel niet gevuld </a:t>
            </a:r>
            <a:r>
              <a:rPr lang="nl-BE">
                <a:cs typeface="Calibri" panose="020F0502020204030204" pitchFamily="34" charset="0"/>
                <a:sym typeface="Wingdings" panose="05000000000000000000" pitchFamily="2" charset="2"/>
              </a:rPr>
              <a:t></a:t>
            </a:r>
            <a:r>
              <a:rPr lang="nl-BE"/>
              <a:t> matig of niet geventileerde luchtlaag invoeren</a:t>
            </a:r>
          </a:p>
          <a:p>
            <a:pPr lvl="3"/>
            <a:r>
              <a:rPr lang="nl-BE"/>
              <a:t>Ofwel volledig gevuld met isolatie (eventueel via na-isolatie)</a:t>
            </a:r>
          </a:p>
          <a:p>
            <a:pPr lvl="3"/>
            <a:r>
              <a:rPr lang="nl-BE"/>
              <a:t>Ofwel gedeeltelijk gevuld met isolatie</a:t>
            </a:r>
          </a:p>
          <a:p>
            <a:pPr lvl="4"/>
            <a:r>
              <a:rPr lang="nl-BE"/>
              <a:t>Als luchtlaag gedeelte ≥ 2 cm </a:t>
            </a:r>
            <a:r>
              <a:rPr lang="nl-BE">
                <a:cs typeface="Calibri" panose="020F0502020204030204" pitchFamily="34" charset="0"/>
                <a:sym typeface="Wingdings" panose="05000000000000000000" pitchFamily="2" charset="2"/>
              </a:rPr>
              <a:t></a:t>
            </a:r>
            <a:r>
              <a:rPr lang="nl-BE"/>
              <a:t> matig of niet geventileerde luchtlaag invoeren</a:t>
            </a:r>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pic>
        <p:nvPicPr>
          <p:cNvPr id="7" name="Afbeelding 6">
            <a:extLst>
              <a:ext uri="{FF2B5EF4-FFF2-40B4-BE49-F238E27FC236}">
                <a16:creationId xmlns:a16="http://schemas.microsoft.com/office/drawing/2014/main" id="{4A4009A0-2CE3-408A-812E-A7D489DE372B}"/>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495300" y="4652825"/>
            <a:ext cx="2776235" cy="1904887"/>
          </a:xfrm>
          <a:prstGeom prst="rect">
            <a:avLst/>
          </a:prstGeom>
          <a:noFill/>
          <a:ln>
            <a:noFill/>
          </a:ln>
        </p:spPr>
      </p:pic>
      <p:sp>
        <p:nvSpPr>
          <p:cNvPr id="8" name="Tekstvak 31">
            <a:extLst>
              <a:ext uri="{FF2B5EF4-FFF2-40B4-BE49-F238E27FC236}">
                <a16:creationId xmlns:a16="http://schemas.microsoft.com/office/drawing/2014/main" id="{101FB017-7553-4D6D-91AA-F4C473049724}"/>
              </a:ext>
            </a:extLst>
          </p:cNvPr>
          <p:cNvSpPr txBox="1"/>
          <p:nvPr/>
        </p:nvSpPr>
        <p:spPr>
          <a:xfrm>
            <a:off x="221673" y="6567139"/>
            <a:ext cx="3148547" cy="18203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200" i="1">
                <a:effectLst/>
                <a:latin typeface="Calibri" panose="020F0502020204030204" pitchFamily="34" charset="0"/>
                <a:ea typeface="Times New Roman" panose="02020603050405020304" pitchFamily="18" charset="0"/>
                <a:cs typeface="Times New Roman" panose="02020603050405020304" pitchFamily="18" charset="0"/>
              </a:rPr>
              <a:t>Spouwmuur gedeeltelijk gevuld met isolatie</a:t>
            </a:r>
          </a:p>
        </p:txBody>
      </p:sp>
      <p:pic>
        <p:nvPicPr>
          <p:cNvPr id="9" name="Afbeelding 8">
            <a:extLst>
              <a:ext uri="{FF2B5EF4-FFF2-40B4-BE49-F238E27FC236}">
                <a16:creationId xmlns:a16="http://schemas.microsoft.com/office/drawing/2014/main" id="{CD43A02A-F364-4903-AE36-72AB97336B09}"/>
              </a:ext>
            </a:extLst>
          </p:cNvPr>
          <p:cNvPicPr/>
          <p:nvPr/>
        </p:nvPicPr>
        <p:blipFill rotWithShape="1">
          <a:blip r:embed="rId7" cstate="print">
            <a:extLst>
              <a:ext uri="{28A0092B-C50C-407E-A947-70E740481C1C}">
                <a14:useLocalDpi xmlns:a14="http://schemas.microsoft.com/office/drawing/2010/main" val="0"/>
              </a:ext>
            </a:extLst>
          </a:blip>
          <a:srcRect l="132" t="-2064" r="-132" b="23701"/>
          <a:stretch/>
        </p:blipFill>
        <p:spPr>
          <a:xfrm>
            <a:off x="3372348" y="4631001"/>
            <a:ext cx="2187944" cy="1904887"/>
          </a:xfrm>
          <a:prstGeom prst="rect">
            <a:avLst/>
          </a:prstGeom>
        </p:spPr>
      </p:pic>
      <p:sp>
        <p:nvSpPr>
          <p:cNvPr id="10" name="Tekstvak 22362">
            <a:extLst>
              <a:ext uri="{FF2B5EF4-FFF2-40B4-BE49-F238E27FC236}">
                <a16:creationId xmlns:a16="http://schemas.microsoft.com/office/drawing/2014/main" id="{71BD9B2C-C6FC-481B-9280-CB31D42978DF}"/>
              </a:ext>
            </a:extLst>
          </p:cNvPr>
          <p:cNvSpPr txBox="1"/>
          <p:nvPr/>
        </p:nvSpPr>
        <p:spPr>
          <a:xfrm>
            <a:off x="3369291" y="6566647"/>
            <a:ext cx="2605441" cy="17953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200" i="1">
                <a:effectLst/>
                <a:latin typeface="Calibri" panose="020F0502020204030204" pitchFamily="34" charset="0"/>
                <a:ea typeface="Times New Roman" panose="02020603050405020304" pitchFamily="18" charset="0"/>
                <a:cs typeface="Times New Roman" panose="02020603050405020304" pitchFamily="18" charset="0"/>
              </a:rPr>
              <a:t>Na-isoleren van traditionele spouw</a:t>
            </a:r>
          </a:p>
        </p:txBody>
      </p:sp>
      <p:pic>
        <p:nvPicPr>
          <p:cNvPr id="11" name="Afbeelding 10">
            <a:extLst>
              <a:ext uri="{FF2B5EF4-FFF2-40B4-BE49-F238E27FC236}">
                <a16:creationId xmlns:a16="http://schemas.microsoft.com/office/drawing/2014/main" id="{181FFBDD-48F6-4649-B421-C51BCB062B0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661104" y="4674437"/>
            <a:ext cx="2605441" cy="1861451"/>
          </a:xfrm>
          <a:prstGeom prst="rect">
            <a:avLst/>
          </a:prstGeom>
        </p:spPr>
      </p:pic>
      <p:sp>
        <p:nvSpPr>
          <p:cNvPr id="2" name="Rechthoek 1">
            <a:extLst>
              <a:ext uri="{FF2B5EF4-FFF2-40B4-BE49-F238E27FC236}">
                <a16:creationId xmlns:a16="http://schemas.microsoft.com/office/drawing/2014/main" id="{F02EC81C-8B0D-4497-9C7D-AC32AF78915D}"/>
              </a:ext>
            </a:extLst>
          </p:cNvPr>
          <p:cNvSpPr/>
          <p:nvPr/>
        </p:nvSpPr>
        <p:spPr>
          <a:xfrm>
            <a:off x="6216074" y="6503777"/>
            <a:ext cx="2005677" cy="276999"/>
          </a:xfrm>
          <a:prstGeom prst="rect">
            <a:avLst/>
          </a:prstGeom>
        </p:spPr>
        <p:txBody>
          <a:bodyPr wrap="none">
            <a:spAutoFit/>
          </a:bodyPr>
          <a:lstStyle/>
          <a:p>
            <a:r>
              <a:rPr lang="nl-BE" sz="1200" i="1">
                <a:latin typeface="Calibri" panose="020F0502020204030204" pitchFamily="34" charset="0"/>
                <a:ea typeface="Times New Roman" panose="02020603050405020304" pitchFamily="18" charset="0"/>
                <a:cs typeface="Times New Roman" panose="02020603050405020304" pitchFamily="18" charset="0"/>
              </a:rPr>
              <a:t>Inblaasopening bij na-isolatie</a:t>
            </a:r>
            <a:endParaRPr lang="nl-BE" sz="1200" i="1"/>
          </a:p>
        </p:txBody>
      </p:sp>
    </p:spTree>
    <p:extLst>
      <p:ext uri="{BB962C8B-B14F-4D97-AF65-F5344CB8AC3E}">
        <p14:creationId xmlns:p14="http://schemas.microsoft.com/office/powerpoint/2010/main" val="4081388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7577-4587-46B0-9FE9-6AD8D6DBBB71}"/>
              </a:ext>
            </a:extLst>
          </p:cNvPr>
          <p:cNvSpPr>
            <a:spLocks noGrp="1"/>
          </p:cNvSpPr>
          <p:nvPr>
            <p:ph type="title"/>
          </p:nvPr>
        </p:nvSpPr>
        <p:spPr/>
        <p:txBody>
          <a:bodyPr/>
          <a:lstStyle/>
          <a:p>
            <a:r>
              <a:rPr lang="nl-BE"/>
              <a:t>Herkennen van isolatie en luchtlaag</a:t>
            </a:r>
          </a:p>
        </p:txBody>
      </p:sp>
      <p:sp>
        <p:nvSpPr>
          <p:cNvPr id="4" name="Tijdelijke aanduiding voor inhoud 2">
            <a:extLst>
              <a:ext uri="{FF2B5EF4-FFF2-40B4-BE49-F238E27FC236}">
                <a16:creationId xmlns:a16="http://schemas.microsoft.com/office/drawing/2014/main" id="{47977F70-3F7E-4098-8B20-DE88284CA727}"/>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Traditionele spouw </a:t>
            </a:r>
            <a:r>
              <a:rPr lang="nl-BE"/>
              <a:t>&gt; vervolg</a:t>
            </a:r>
            <a:endParaRPr lang="nl-BE" b="1">
              <a:solidFill>
                <a:srgbClr val="FF0000"/>
              </a:solidFill>
            </a:endParaRPr>
          </a:p>
          <a:p>
            <a:pPr lvl="1"/>
            <a:r>
              <a:rPr lang="nl-BE"/>
              <a:t>Inspectietips isolatie</a:t>
            </a:r>
          </a:p>
          <a:p>
            <a:pPr marL="863655" lvl="2" indent="-287655"/>
            <a:r>
              <a:rPr lang="fr-BE" altLang="nl-BE"/>
              <a:t>Met </a:t>
            </a:r>
            <a:r>
              <a:rPr lang="fr-BE" altLang="nl-BE" err="1"/>
              <a:t>haakje</a:t>
            </a:r>
            <a:r>
              <a:rPr lang="fr-BE" altLang="nl-BE"/>
              <a:t> via </a:t>
            </a:r>
            <a:r>
              <a:rPr lang="fr-BE" altLang="nl-BE" err="1"/>
              <a:t>stootvoeg</a:t>
            </a:r>
            <a:r>
              <a:rPr lang="fr-BE" altLang="nl-BE"/>
              <a:t> of </a:t>
            </a:r>
            <a:r>
              <a:rPr lang="fr-BE" altLang="nl-BE" err="1"/>
              <a:t>isolatieopening</a:t>
            </a:r>
            <a:r>
              <a:rPr lang="fr-BE" altLang="nl-BE"/>
              <a:t> (let op </a:t>
            </a:r>
            <a:r>
              <a:rPr lang="fr-BE" altLang="nl-BE" err="1"/>
              <a:t>vochtkeringen</a:t>
            </a:r>
            <a:r>
              <a:rPr lang="fr-BE" altLang="nl-BE"/>
              <a:t>!)</a:t>
            </a:r>
          </a:p>
          <a:p>
            <a:pPr marL="863655" lvl="2" indent="-287655"/>
            <a:r>
              <a:rPr lang="fr-BE" altLang="nl-BE" err="1"/>
              <a:t>Gaatje</a:t>
            </a:r>
            <a:r>
              <a:rPr lang="fr-BE" altLang="nl-BE"/>
              <a:t> </a:t>
            </a:r>
            <a:r>
              <a:rPr lang="fr-BE" altLang="nl-BE" err="1"/>
              <a:t>boren</a:t>
            </a:r>
            <a:r>
              <a:rPr lang="fr-BE" altLang="nl-BE"/>
              <a:t> in </a:t>
            </a:r>
            <a:r>
              <a:rPr lang="fr-BE" altLang="nl-BE" err="1"/>
              <a:t>voeg</a:t>
            </a:r>
            <a:r>
              <a:rPr lang="fr-BE" altLang="nl-BE"/>
              <a:t> </a:t>
            </a:r>
            <a:r>
              <a:rPr lang="nl-BE">
                <a:cs typeface="Calibri" panose="020F0502020204030204" pitchFamily="34" charset="0"/>
                <a:sym typeface="Wingdings" panose="05000000000000000000" pitchFamily="2" charset="2"/>
              </a:rPr>
              <a:t></a:t>
            </a:r>
            <a:r>
              <a:rPr lang="fr-BE" altLang="nl-BE"/>
              <a:t> </a:t>
            </a:r>
            <a:r>
              <a:rPr lang="fr-BE" altLang="nl-BE" err="1"/>
              <a:t>endoscoop</a:t>
            </a:r>
            <a:endParaRPr lang="fr-BE" altLang="nl-BE"/>
          </a:p>
          <a:p>
            <a:pPr marL="863655" lvl="2" indent="-287655"/>
            <a:r>
              <a:rPr lang="fr-BE" altLang="nl-BE"/>
              <a:t>Na-</a:t>
            </a:r>
            <a:r>
              <a:rPr lang="fr-BE" altLang="nl-BE" err="1"/>
              <a:t>isolatie</a:t>
            </a:r>
            <a:r>
              <a:rPr lang="fr-BE" altLang="nl-BE"/>
              <a:t>: </a:t>
            </a:r>
            <a:r>
              <a:rPr lang="fr-BE" altLang="nl-BE" err="1"/>
              <a:t>boorgaten</a:t>
            </a:r>
            <a:r>
              <a:rPr lang="fr-BE" altLang="nl-BE"/>
              <a:t> in </a:t>
            </a:r>
            <a:r>
              <a:rPr lang="fr-BE" altLang="nl-BE" err="1"/>
              <a:t>voegen</a:t>
            </a:r>
            <a:r>
              <a:rPr lang="fr-BE" altLang="nl-BE"/>
              <a:t> </a:t>
            </a:r>
            <a:r>
              <a:rPr lang="fr-BE" altLang="nl-BE" err="1"/>
              <a:t>zichtbaar</a:t>
            </a:r>
            <a:endParaRPr lang="fr-BE" altLang="nl-BE"/>
          </a:p>
          <a:p>
            <a:pPr marL="863655" lvl="2" indent="-287655"/>
            <a:r>
              <a:rPr lang="fr-BE" altLang="nl-BE" err="1"/>
              <a:t>Soms</a:t>
            </a:r>
            <a:r>
              <a:rPr lang="fr-BE" altLang="nl-BE"/>
              <a:t> </a:t>
            </a:r>
            <a:r>
              <a:rPr lang="fr-BE" altLang="nl-BE" err="1"/>
              <a:t>is</a:t>
            </a:r>
            <a:r>
              <a:rPr lang="fr-BE" altLang="nl-BE"/>
              <a:t> </a:t>
            </a:r>
            <a:r>
              <a:rPr lang="fr-BE" altLang="nl-BE" err="1"/>
              <a:t>spouw</a:t>
            </a:r>
            <a:r>
              <a:rPr lang="fr-BE" altLang="nl-BE"/>
              <a:t>/</a:t>
            </a:r>
            <a:r>
              <a:rPr lang="fr-BE" altLang="nl-BE" err="1"/>
              <a:t>muuropbouw</a:t>
            </a:r>
            <a:r>
              <a:rPr lang="fr-BE" altLang="nl-BE"/>
              <a:t> </a:t>
            </a:r>
            <a:r>
              <a:rPr lang="fr-BE" altLang="nl-BE" err="1"/>
              <a:t>zichtbaar</a:t>
            </a:r>
            <a:r>
              <a:rPr lang="fr-BE" altLang="nl-BE"/>
              <a:t> via </a:t>
            </a:r>
            <a:r>
              <a:rPr lang="fr-BE" altLang="nl-BE" err="1"/>
              <a:t>zolderverdieping</a:t>
            </a:r>
            <a:endParaRPr lang="fr-BE" altLang="nl-BE"/>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pic>
        <p:nvPicPr>
          <p:cNvPr id="8" name="Picture 2" descr="http://www.bouwenwonen.net/foto/news/120131-4.jpg">
            <a:extLst>
              <a:ext uri="{FF2B5EF4-FFF2-40B4-BE49-F238E27FC236}">
                <a16:creationId xmlns:a16="http://schemas.microsoft.com/office/drawing/2014/main" id="{D79DBF41-A70A-42DC-B2C6-BD3EF1208D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927" y="3968268"/>
            <a:ext cx="2407030" cy="162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www.trotec-blog.com/nl/files/2010/06/Inspecteren-van-een-spouw-1.jpg">
            <a:extLst>
              <a:ext uri="{FF2B5EF4-FFF2-40B4-BE49-F238E27FC236}">
                <a16:creationId xmlns:a16="http://schemas.microsoft.com/office/drawing/2014/main" id="{66A8EE30-6DE1-4C2D-85F2-78C38549AF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461" y="3958287"/>
            <a:ext cx="2174742" cy="163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65BAEF85-277F-40CE-A69E-5292381396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6981" y="3968268"/>
            <a:ext cx="2169975" cy="162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fbeelding 10">
            <a:extLst>
              <a:ext uri="{FF2B5EF4-FFF2-40B4-BE49-F238E27FC236}">
                <a16:creationId xmlns:a16="http://schemas.microsoft.com/office/drawing/2014/main" id="{AA9A72EE-1DD7-4551-8832-6B7EBC9A0D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09585" y="3968268"/>
            <a:ext cx="1440160" cy="1620116"/>
          </a:xfrm>
          <a:prstGeom prst="rect">
            <a:avLst/>
          </a:prstGeom>
        </p:spPr>
      </p:pic>
      <p:sp>
        <p:nvSpPr>
          <p:cNvPr id="12" name="datum en dianummer">
            <a:extLst>
              <a:ext uri="{FF2B5EF4-FFF2-40B4-BE49-F238E27FC236}">
                <a16:creationId xmlns:a16="http://schemas.microsoft.com/office/drawing/2014/main" id="{5DE9812E-460F-4BE3-9AEC-1C1BC620B31E}"/>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103</a:t>
            </a:fld>
            <a:endParaRPr lang="nl-BE" sz="1100">
              <a:solidFill>
                <a:srgbClr val="105269"/>
              </a:solidFill>
            </a:endParaRPr>
          </a:p>
        </p:txBody>
      </p:sp>
    </p:spTree>
    <p:extLst>
      <p:ext uri="{BB962C8B-B14F-4D97-AF65-F5344CB8AC3E}">
        <p14:creationId xmlns:p14="http://schemas.microsoft.com/office/powerpoint/2010/main" val="30172406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5DE9812E-460F-4BE3-9AEC-1C1BC620B31E}"/>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104</a:t>
            </a:fld>
            <a:endParaRPr lang="nl-BE" sz="1100">
              <a:solidFill>
                <a:srgbClr val="105269"/>
              </a:solidFill>
            </a:endParaRPr>
          </a:p>
        </p:txBody>
      </p:sp>
      <p:sp>
        <p:nvSpPr>
          <p:cNvPr id="13" name="Titel 1">
            <a:extLst>
              <a:ext uri="{FF2B5EF4-FFF2-40B4-BE49-F238E27FC236}">
                <a16:creationId xmlns:a16="http://schemas.microsoft.com/office/drawing/2014/main" id="{C41F0175-3FA2-4DE9-8C87-6BE4EEEB5E1C}"/>
              </a:ext>
            </a:extLst>
          </p:cNvPr>
          <p:cNvSpPr>
            <a:spLocks noGrp="1"/>
          </p:cNvSpPr>
          <p:nvPr>
            <p:ph type="title"/>
          </p:nvPr>
        </p:nvSpPr>
        <p:spPr>
          <a:xfrm>
            <a:off x="495300" y="398463"/>
            <a:ext cx="8353425" cy="1079500"/>
          </a:xfrm>
        </p:spPr>
        <p:txBody>
          <a:bodyPr/>
          <a:lstStyle/>
          <a:p>
            <a:pPr algn="l"/>
            <a:r>
              <a:rPr lang="nl-BE"/>
              <a:t>Herkennen van isolatie en luchtlaag</a:t>
            </a:r>
          </a:p>
        </p:txBody>
      </p:sp>
      <p:sp>
        <p:nvSpPr>
          <p:cNvPr id="14" name="Tijdelijke aanduiding voor inhoud 2">
            <a:extLst>
              <a:ext uri="{FF2B5EF4-FFF2-40B4-BE49-F238E27FC236}">
                <a16:creationId xmlns:a16="http://schemas.microsoft.com/office/drawing/2014/main" id="{1448BEED-0008-4CCC-9874-0B003DCB1345}"/>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Traditionele spouw </a:t>
            </a:r>
            <a:r>
              <a:rPr lang="nl-BE"/>
              <a:t>&gt; vervolg</a:t>
            </a:r>
            <a:endParaRPr lang="nl-BE" b="1">
              <a:solidFill>
                <a:srgbClr val="FF0000"/>
              </a:solidFill>
            </a:endParaRPr>
          </a:p>
          <a:p>
            <a:pPr lvl="1"/>
            <a:r>
              <a:rPr lang="nl-BE" b="1"/>
              <a:t>Bijzonder gevallen</a:t>
            </a:r>
          </a:p>
          <a:p>
            <a:pPr lvl="2"/>
            <a:r>
              <a:rPr lang="nl-BE"/>
              <a:t>Aan de buitenkant van een reeds bestaande spouwmuur =&gt; bijkomend nieuwe gevelsteen + spouw toegevoegd</a:t>
            </a:r>
          </a:p>
          <a:p>
            <a:pPr lvl="3"/>
            <a:r>
              <a:rPr lang="nl-BE"/>
              <a:t>Isolatie in bestaande spouwmuur </a:t>
            </a:r>
            <a:r>
              <a:rPr lang="nl-BE">
                <a:cs typeface="Calibri" panose="020F0502020204030204" pitchFamily="34" charset="0"/>
                <a:sym typeface="Wingdings" panose="05000000000000000000" pitchFamily="2" charset="2"/>
              </a:rPr>
              <a:t></a:t>
            </a:r>
            <a:r>
              <a:rPr lang="nl-BE"/>
              <a:t> type ‘binnen’</a:t>
            </a:r>
          </a:p>
          <a:p>
            <a:pPr lvl="3"/>
            <a:r>
              <a:rPr lang="nl-BE"/>
              <a:t>Luchtlaag in bestaande spouwmuur </a:t>
            </a:r>
            <a:r>
              <a:rPr lang="nl-BE">
                <a:cs typeface="Calibri" panose="020F0502020204030204" pitchFamily="34" charset="0"/>
                <a:sym typeface="Wingdings" panose="05000000000000000000" pitchFamily="2" charset="2"/>
              </a:rPr>
              <a:t></a:t>
            </a:r>
            <a:r>
              <a:rPr lang="nl-BE"/>
              <a:t> type ’andere’</a:t>
            </a:r>
          </a:p>
          <a:p>
            <a:pPr lvl="3"/>
            <a:r>
              <a:rPr lang="nl-BE"/>
              <a:t>Isolatie/luchtlaag in nieuwe spouw </a:t>
            </a:r>
            <a:r>
              <a:rPr lang="nl-BE">
                <a:cs typeface="Calibri" panose="020F0502020204030204" pitchFamily="34" charset="0"/>
                <a:sym typeface="Wingdings" panose="05000000000000000000" pitchFamily="2" charset="2"/>
              </a:rPr>
              <a:t></a:t>
            </a:r>
            <a:r>
              <a:rPr lang="nl-BE"/>
              <a:t> traditionele spouw</a:t>
            </a:r>
          </a:p>
          <a:p>
            <a:pPr lvl="2"/>
            <a:r>
              <a:rPr lang="nl-BE"/>
              <a:t>Aan de buitenkant van een massieve muur wordt nieuwe gevelsteen + spouw toegevoegd</a:t>
            </a:r>
          </a:p>
          <a:p>
            <a:pPr lvl="3"/>
            <a:r>
              <a:rPr lang="nl-BE"/>
              <a:t>Isolatie/luchtlaag in nieuwe spouw </a:t>
            </a:r>
            <a:r>
              <a:rPr lang="nl-BE">
                <a:cs typeface="Calibri" panose="020F0502020204030204" pitchFamily="34" charset="0"/>
                <a:sym typeface="Wingdings" panose="05000000000000000000" pitchFamily="2" charset="2"/>
              </a:rPr>
              <a:t></a:t>
            </a:r>
            <a:r>
              <a:rPr lang="nl-BE"/>
              <a:t> traditionele spouw</a:t>
            </a:r>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spTree>
    <p:extLst>
      <p:ext uri="{BB962C8B-B14F-4D97-AF65-F5344CB8AC3E}">
        <p14:creationId xmlns:p14="http://schemas.microsoft.com/office/powerpoint/2010/main" val="41166107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5DE9812E-460F-4BE3-9AEC-1C1BC620B31E}"/>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105</a:t>
            </a:fld>
            <a:endParaRPr lang="nl-BE" sz="1100">
              <a:solidFill>
                <a:srgbClr val="105269"/>
              </a:solidFill>
            </a:endParaRPr>
          </a:p>
        </p:txBody>
      </p:sp>
      <p:sp>
        <p:nvSpPr>
          <p:cNvPr id="3" name="Titel 1">
            <a:extLst>
              <a:ext uri="{FF2B5EF4-FFF2-40B4-BE49-F238E27FC236}">
                <a16:creationId xmlns:a16="http://schemas.microsoft.com/office/drawing/2014/main" id="{F27D6109-0C73-4F2B-AB08-D0D1AD99BD33}"/>
              </a:ext>
            </a:extLst>
          </p:cNvPr>
          <p:cNvSpPr>
            <a:spLocks noGrp="1"/>
          </p:cNvSpPr>
          <p:nvPr>
            <p:ph type="title"/>
          </p:nvPr>
        </p:nvSpPr>
        <p:spPr>
          <a:xfrm>
            <a:off x="495300" y="398463"/>
            <a:ext cx="8353425" cy="1079500"/>
          </a:xfrm>
        </p:spPr>
        <p:txBody>
          <a:bodyPr/>
          <a:lstStyle/>
          <a:p>
            <a:pPr algn="l"/>
            <a:r>
              <a:rPr lang="nl-BE"/>
              <a:t>Herkennen van isolatie en luchtlaag</a:t>
            </a:r>
          </a:p>
        </p:txBody>
      </p:sp>
      <p:sp>
        <p:nvSpPr>
          <p:cNvPr id="4" name="Tijdelijke aanduiding voor inhoud 2">
            <a:extLst>
              <a:ext uri="{FF2B5EF4-FFF2-40B4-BE49-F238E27FC236}">
                <a16:creationId xmlns:a16="http://schemas.microsoft.com/office/drawing/2014/main" id="{8880F9BE-5C07-4A04-BFE2-E8D875C096EF}"/>
              </a:ext>
            </a:extLst>
          </p:cNvPr>
          <p:cNvSpPr txBox="1">
            <a:spLocks/>
          </p:cNvSpPr>
          <p:nvPr/>
        </p:nvSpPr>
        <p:spPr>
          <a:xfrm>
            <a:off x="495300" y="2883957"/>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Houtskeletbouw</a:t>
            </a:r>
          </a:p>
          <a:p>
            <a:pPr lvl="1"/>
            <a:r>
              <a:rPr lang="nl-BE"/>
              <a:t>Opbouw</a:t>
            </a:r>
          </a:p>
          <a:p>
            <a:pPr lvl="2"/>
            <a:r>
              <a:rPr lang="nl-BE"/>
              <a:t>Dragende structuur = houtskelet</a:t>
            </a:r>
          </a:p>
          <a:p>
            <a:pPr lvl="2"/>
            <a:r>
              <a:rPr lang="nl-BE"/>
              <a:t>Inspectietips</a:t>
            </a:r>
          </a:p>
          <a:p>
            <a:pPr lvl="3"/>
            <a:r>
              <a:rPr lang="nl-BE"/>
              <a:t>Afdichtplaatsjes van stopcontacten of schakelaars losschroeven</a:t>
            </a:r>
          </a:p>
          <a:p>
            <a:pPr lvl="3"/>
            <a:r>
              <a:rPr lang="nl-BE"/>
              <a:t>Eventueel vaststellingen ter hoogte van de zolder</a:t>
            </a:r>
          </a:p>
          <a:p>
            <a:pPr lvl="3"/>
            <a:r>
              <a:rPr lang="nl-BE"/>
              <a:t>Meestal soepel isolatiemateriaal zoals MW of cellulose</a:t>
            </a:r>
          </a:p>
          <a:p>
            <a:pPr lvl="2"/>
            <a:r>
              <a:rPr lang="nl-BE"/>
              <a:t>Aannames</a:t>
            </a:r>
          </a:p>
          <a:p>
            <a:pPr lvl="3"/>
            <a:r>
              <a:rPr lang="nl-BE"/>
              <a:t>Isolatie in houtskelet is altijd </a:t>
            </a:r>
            <a:r>
              <a:rPr lang="nl-BE" b="1"/>
              <a:t>onderbroken </a:t>
            </a:r>
            <a:r>
              <a:rPr lang="nl-BE">
                <a:sym typeface="Wingdings" panose="05000000000000000000" pitchFamily="2" charset="2"/>
              </a:rPr>
              <a:t> automatisch ingevuld in EPC-software</a:t>
            </a:r>
            <a:endParaRPr lang="nl-BE"/>
          </a:p>
          <a:p>
            <a:pPr lvl="3"/>
            <a:r>
              <a:rPr lang="nl-BE"/>
              <a:t>Isolatie in dragende structuur </a:t>
            </a:r>
            <a:r>
              <a:rPr lang="nl-BE">
                <a:cs typeface="Calibri" panose="020F0502020204030204" pitchFamily="34" charset="0"/>
                <a:sym typeface="Wingdings" panose="05000000000000000000" pitchFamily="2" charset="2"/>
              </a:rPr>
              <a:t></a:t>
            </a:r>
            <a:r>
              <a:rPr lang="nl-BE"/>
              <a:t> plaats ‘houtskelet’</a:t>
            </a:r>
          </a:p>
          <a:p>
            <a:pPr lvl="3"/>
            <a:r>
              <a:rPr lang="nl-BE"/>
              <a:t>Isolatie in leidingspouw </a:t>
            </a:r>
            <a:r>
              <a:rPr lang="nl-BE">
                <a:cs typeface="Calibri" panose="020F0502020204030204" pitchFamily="34" charset="0"/>
                <a:sym typeface="Wingdings" panose="05000000000000000000" pitchFamily="2" charset="2"/>
              </a:rPr>
              <a:t></a:t>
            </a:r>
            <a:r>
              <a:rPr lang="nl-BE"/>
              <a:t> plaats ‘andere’</a:t>
            </a:r>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pic>
        <p:nvPicPr>
          <p:cNvPr id="5" name="Picture 2">
            <a:extLst>
              <a:ext uri="{FF2B5EF4-FFF2-40B4-BE49-F238E27FC236}">
                <a16:creationId xmlns:a16="http://schemas.microsoft.com/office/drawing/2014/main" id="{6B5D4E82-BDFF-4D32-9CBB-453FBD8CED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0351" y="1692626"/>
            <a:ext cx="5682680" cy="173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26054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Hoofdtypes </a:t>
            </a:r>
            <a:r>
              <a:rPr lang="nl-BE" sz="3200"/>
              <a:t>(V.2.4.2)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4 hoofdtypes</a:t>
            </a:r>
          </a:p>
          <a:p>
            <a:pPr lvl="1"/>
            <a:r>
              <a:rPr lang="nl-BE"/>
              <a:t>Hoofdtype 1: Muren niet in cellenbeton of niet in isolerende </a:t>
            </a:r>
            <a:r>
              <a:rPr lang="nl-BE" err="1"/>
              <a:t>snelbouwsteen</a:t>
            </a:r>
            <a:endParaRPr lang="nl-BE"/>
          </a:p>
          <a:p>
            <a:pPr lvl="1"/>
            <a:r>
              <a:rPr lang="nl-BE"/>
              <a:t>Hoofdtype 2: Muren in isolerende </a:t>
            </a:r>
            <a:r>
              <a:rPr lang="nl-BE" err="1"/>
              <a:t>snelbouwsteen</a:t>
            </a:r>
            <a:endParaRPr lang="nl-BE"/>
          </a:p>
          <a:p>
            <a:pPr lvl="1"/>
            <a:r>
              <a:rPr lang="nl-BE"/>
              <a:t>Hoofdtype 3: Muren in cellenbeton </a:t>
            </a:r>
          </a:p>
          <a:p>
            <a:pPr lvl="1"/>
            <a:r>
              <a:rPr lang="nl-BE"/>
              <a:t>Hoofdtype 4: Muren in cellenbeton van minstens 23cm   </a:t>
            </a:r>
          </a:p>
          <a:p>
            <a:endParaRPr lang="nl-BE"/>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sp>
        <p:nvSpPr>
          <p:cNvPr id="5" name="datum en dianummer">
            <a:extLst>
              <a:ext uri="{FF2B5EF4-FFF2-40B4-BE49-F238E27FC236}">
                <a16:creationId xmlns:a16="http://schemas.microsoft.com/office/drawing/2014/main" id="{DD9ABAB0-0345-4B59-A234-045232D94AD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106</a:t>
            </a:fld>
            <a:endParaRPr lang="nl-BE" sz="1100">
              <a:solidFill>
                <a:srgbClr val="105269"/>
              </a:solidFill>
            </a:endParaRPr>
          </a:p>
        </p:txBody>
      </p:sp>
    </p:spTree>
    <p:extLst>
      <p:ext uri="{BB962C8B-B14F-4D97-AF65-F5344CB8AC3E}">
        <p14:creationId xmlns:p14="http://schemas.microsoft.com/office/powerpoint/2010/main" val="22588369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Hoofdtypes </a:t>
            </a:r>
            <a:r>
              <a:rPr lang="nl-BE" sz="2800"/>
              <a:t>(V.2.4.2)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Hoofdtype 1: Muren niet in cellenbeton of niet in isolerende </a:t>
            </a:r>
            <a:r>
              <a:rPr lang="nl-BE" b="1" err="1"/>
              <a:t>snelbouwsteen</a:t>
            </a:r>
            <a:endParaRPr lang="nl-BE" b="1"/>
          </a:p>
          <a:p>
            <a:pPr lvl="1"/>
            <a:r>
              <a:rPr lang="nl-BE"/>
              <a:t>Alle muren niet van hoofdtype 2, 3 of 4</a:t>
            </a:r>
          </a:p>
          <a:p>
            <a:pPr lvl="1"/>
            <a:r>
              <a:rPr lang="nl-BE"/>
              <a:t>Voorbeelden</a:t>
            </a:r>
          </a:p>
          <a:p>
            <a:pPr marL="863655" lvl="2" indent="-287655"/>
            <a:r>
              <a:rPr lang="nl-BE">
                <a:solidFill>
                  <a:srgbClr val="38373A"/>
                </a:solidFill>
              </a:rPr>
              <a:t>Traditionele spouwmuren opgebouwd uit gewone </a:t>
            </a:r>
            <a:r>
              <a:rPr lang="nl-BE" err="1">
                <a:solidFill>
                  <a:srgbClr val="38373A"/>
                </a:solidFill>
              </a:rPr>
              <a:t>snelbouwsteen</a:t>
            </a:r>
            <a:r>
              <a:rPr lang="nl-BE">
                <a:solidFill>
                  <a:srgbClr val="38373A"/>
                </a:solidFill>
              </a:rPr>
              <a:t>, baksteen, beton …</a:t>
            </a:r>
          </a:p>
          <a:p>
            <a:pPr marL="863655" lvl="2" indent="-287655"/>
            <a:r>
              <a:rPr lang="nl-BE">
                <a:solidFill>
                  <a:srgbClr val="38373A"/>
                </a:solidFill>
              </a:rPr>
              <a:t>Massieve muren opgebouwd uit baksteen, natuursteen, kalkzandsteen</a:t>
            </a:r>
            <a:r>
              <a:rPr lang="nl-NL">
                <a:solidFill>
                  <a:srgbClr val="38373A"/>
                </a:solidFill>
              </a:rPr>
              <a:t> (≠ cellenbeton</a:t>
            </a:r>
            <a:r>
              <a:rPr lang="nl-BE">
                <a:solidFill>
                  <a:srgbClr val="38373A"/>
                </a:solidFill>
              </a:rPr>
              <a:t>) …</a:t>
            </a:r>
          </a:p>
          <a:p>
            <a:pPr marL="863655" lvl="2" indent="-287655"/>
            <a:r>
              <a:rPr lang="nl-BE">
                <a:solidFill>
                  <a:srgbClr val="38373A"/>
                </a:solidFill>
              </a:rPr>
              <a:t>Houten stijlmuren (zoals bij houtskeletbouw)</a:t>
            </a:r>
          </a:p>
          <a:p>
            <a:pPr marL="863655" lvl="2" indent="-287655"/>
            <a:r>
              <a:rPr lang="nl-BE">
                <a:solidFill>
                  <a:srgbClr val="38373A"/>
                </a:solidFill>
              </a:rPr>
              <a:t>M</a:t>
            </a:r>
            <a:r>
              <a:rPr lang="nl-NL" err="1">
                <a:solidFill>
                  <a:srgbClr val="38373A"/>
                </a:solidFill>
              </a:rPr>
              <a:t>assieve</a:t>
            </a:r>
            <a:r>
              <a:rPr lang="nl-NL">
                <a:solidFill>
                  <a:srgbClr val="38373A"/>
                </a:solidFill>
              </a:rPr>
              <a:t> houten muren</a:t>
            </a:r>
            <a:endParaRPr lang="nl-BE"/>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pic>
        <p:nvPicPr>
          <p:cNvPr id="5" name="Afbeelding 4">
            <a:extLst>
              <a:ext uri="{FF2B5EF4-FFF2-40B4-BE49-F238E27FC236}">
                <a16:creationId xmlns:a16="http://schemas.microsoft.com/office/drawing/2014/main" id="{3892913C-5D70-4085-BCBE-B19C7CE20B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631" y="4926816"/>
            <a:ext cx="1846464" cy="1688422"/>
          </a:xfrm>
          <a:prstGeom prst="rect">
            <a:avLst/>
          </a:prstGeom>
        </p:spPr>
      </p:pic>
      <p:pic>
        <p:nvPicPr>
          <p:cNvPr id="7" name="Afbeelding 6">
            <a:extLst>
              <a:ext uri="{FF2B5EF4-FFF2-40B4-BE49-F238E27FC236}">
                <a16:creationId xmlns:a16="http://schemas.microsoft.com/office/drawing/2014/main" id="{AB3F923E-D8E9-4BC6-BFC2-A197F472E5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465" y="4926685"/>
            <a:ext cx="2579488" cy="1688095"/>
          </a:xfrm>
          <a:prstGeom prst="rect">
            <a:avLst/>
          </a:prstGeom>
        </p:spPr>
      </p:pic>
      <p:pic>
        <p:nvPicPr>
          <p:cNvPr id="10" name="Picture 2" descr="M:\_000_VIVES-associatie-KUL\VIVES-Cursus-2019-2020_2°semester\_2019-2020_VEA-CURSUS_EPC_W-KNR-GD\HFDST-05_eigenschappen-schildelen\XPS-spouwmuur.jpg">
            <a:extLst>
              <a:ext uri="{FF2B5EF4-FFF2-40B4-BE49-F238E27FC236}">
                <a16:creationId xmlns:a16="http://schemas.microsoft.com/office/drawing/2014/main" id="{93428288-B882-43C1-B566-C6F94685BD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8718" y="4926685"/>
            <a:ext cx="1776017" cy="1688095"/>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22358">
            <a:extLst>
              <a:ext uri="{FF2B5EF4-FFF2-40B4-BE49-F238E27FC236}">
                <a16:creationId xmlns:a16="http://schemas.microsoft.com/office/drawing/2014/main" id="{EAE1DD19-93CF-4AFA-BA94-BD9A9876EA36}"/>
              </a:ext>
            </a:extLst>
          </p:cNvPr>
          <p:cNvSpPr txBox="1"/>
          <p:nvPr/>
        </p:nvSpPr>
        <p:spPr>
          <a:xfrm>
            <a:off x="3766631" y="6614780"/>
            <a:ext cx="1846464"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latin typeface="Calibri" panose="020F0502020204030204" pitchFamily="34" charset="0"/>
                <a:ea typeface="Times New Roman" panose="02020603050405020304" pitchFamily="18" charset="0"/>
                <a:cs typeface="Times New Roman" panose="02020603050405020304" pitchFamily="18" charset="0"/>
              </a:rPr>
              <a:t>Dragende muur in beton</a:t>
            </a:r>
            <a:endParaRPr lang="nl-BE" sz="1000" i="1">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kstvak 22358">
            <a:extLst>
              <a:ext uri="{FF2B5EF4-FFF2-40B4-BE49-F238E27FC236}">
                <a16:creationId xmlns:a16="http://schemas.microsoft.com/office/drawing/2014/main" id="{70D3EFA5-CFB5-4588-8D75-9C613001814E}"/>
              </a:ext>
            </a:extLst>
          </p:cNvPr>
          <p:cNvSpPr txBox="1"/>
          <p:nvPr/>
        </p:nvSpPr>
        <p:spPr>
          <a:xfrm>
            <a:off x="6183438" y="6624605"/>
            <a:ext cx="1846464"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latin typeface="Calibri" panose="020F0502020204030204" pitchFamily="34" charset="0"/>
                <a:ea typeface="Times New Roman" panose="02020603050405020304" pitchFamily="18" charset="0"/>
                <a:cs typeface="Times New Roman" panose="02020603050405020304" pitchFamily="18" charset="0"/>
              </a:rPr>
              <a:t>Dragende muur in </a:t>
            </a:r>
            <a:r>
              <a:rPr lang="nl-BE" sz="1000" i="1" err="1">
                <a:latin typeface="Calibri" panose="020F0502020204030204" pitchFamily="34" charset="0"/>
                <a:ea typeface="Times New Roman" panose="02020603050405020304" pitchFamily="18" charset="0"/>
                <a:cs typeface="Times New Roman" panose="02020603050405020304" pitchFamily="18" charset="0"/>
              </a:rPr>
              <a:t>argexbeton</a:t>
            </a:r>
            <a:endParaRPr lang="nl-BE" sz="1000" i="1">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kstvak 22358">
            <a:extLst>
              <a:ext uri="{FF2B5EF4-FFF2-40B4-BE49-F238E27FC236}">
                <a16:creationId xmlns:a16="http://schemas.microsoft.com/office/drawing/2014/main" id="{66E8F725-7128-4694-963B-56DC1EAA60CC}"/>
              </a:ext>
            </a:extLst>
          </p:cNvPr>
          <p:cNvSpPr txBox="1"/>
          <p:nvPr/>
        </p:nvSpPr>
        <p:spPr>
          <a:xfrm>
            <a:off x="440891" y="6592901"/>
            <a:ext cx="1846464"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latin typeface="Calibri" panose="020F0502020204030204" pitchFamily="34" charset="0"/>
                <a:ea typeface="Times New Roman" panose="02020603050405020304" pitchFamily="18" charset="0"/>
                <a:cs typeface="Times New Roman" panose="02020603050405020304" pitchFamily="18" charset="0"/>
              </a:rPr>
              <a:t>Dragende muur in kalkzandsteen</a:t>
            </a:r>
            <a:endParaRPr lang="nl-BE" sz="1000" i="1">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datum en dianummer">
            <a:extLst>
              <a:ext uri="{FF2B5EF4-FFF2-40B4-BE49-F238E27FC236}">
                <a16:creationId xmlns:a16="http://schemas.microsoft.com/office/drawing/2014/main" id="{B8077E9F-78D4-4333-9BA9-134BE046D412}"/>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107</a:t>
            </a:fld>
            <a:endParaRPr lang="nl-BE" sz="1100">
              <a:solidFill>
                <a:srgbClr val="105269"/>
              </a:solidFill>
            </a:endParaRPr>
          </a:p>
        </p:txBody>
      </p:sp>
    </p:spTree>
    <p:extLst>
      <p:ext uri="{BB962C8B-B14F-4D97-AF65-F5344CB8AC3E}">
        <p14:creationId xmlns:p14="http://schemas.microsoft.com/office/powerpoint/2010/main" val="15634415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Hoofdtypes </a:t>
            </a:r>
            <a:r>
              <a:rPr lang="nl-BE" sz="3200"/>
              <a:t>(V.2.4.2)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Hoofdtype 2: Muren in isolerende </a:t>
            </a:r>
            <a:r>
              <a:rPr lang="nl-BE" b="1" err="1"/>
              <a:t>snelbouwsteen</a:t>
            </a:r>
            <a:endParaRPr lang="nl-BE" b="1"/>
          </a:p>
          <a:p>
            <a:pPr lvl="1"/>
            <a:r>
              <a:rPr lang="nl-BE"/>
              <a:t>2 Voorwaarden</a:t>
            </a:r>
          </a:p>
          <a:p>
            <a:pPr lvl="2"/>
            <a:r>
              <a:rPr lang="nl-BE"/>
              <a:t>En opgebouwd uit </a:t>
            </a:r>
            <a:r>
              <a:rPr lang="nl-BE" b="1"/>
              <a:t>isolerende </a:t>
            </a:r>
            <a:r>
              <a:rPr lang="nl-BE" b="1" err="1"/>
              <a:t>snelbouwstenen</a:t>
            </a:r>
            <a:endParaRPr lang="nl-BE"/>
          </a:p>
          <a:p>
            <a:pPr lvl="3"/>
            <a:r>
              <a:rPr lang="nl-BE" b="1">
                <a:solidFill>
                  <a:srgbClr val="FF0000"/>
                </a:solidFill>
              </a:rPr>
              <a:t>Bewijsstuk</a:t>
            </a:r>
            <a:r>
              <a:rPr lang="nl-BE"/>
              <a:t> nodig</a:t>
            </a:r>
          </a:p>
          <a:p>
            <a:pPr lvl="4"/>
            <a:r>
              <a:rPr lang="nl-BE"/>
              <a:t>Met vermelding van ‘isolerende </a:t>
            </a:r>
            <a:r>
              <a:rPr lang="nl-BE" err="1"/>
              <a:t>snelbouwstenen</a:t>
            </a:r>
            <a:r>
              <a:rPr lang="nl-BE"/>
              <a:t>’ of </a:t>
            </a:r>
          </a:p>
          <a:p>
            <a:pPr lvl="4"/>
            <a:r>
              <a:rPr lang="nl-BE"/>
              <a:t>Aantoont dat </a:t>
            </a:r>
            <a:r>
              <a:rPr lang="el-GR"/>
              <a:t>λ</a:t>
            </a:r>
            <a:r>
              <a:rPr lang="nl-BE"/>
              <a:t>-waarde van steen maximaal 0,350 W/</a:t>
            </a:r>
            <a:r>
              <a:rPr lang="nl-BE" err="1"/>
              <a:t>mK</a:t>
            </a:r>
            <a:r>
              <a:rPr lang="nl-BE"/>
              <a:t> is of steen een volumemasse van maximaal 1000 kg/m³ heeft</a:t>
            </a:r>
          </a:p>
          <a:p>
            <a:pPr lvl="2"/>
            <a:r>
              <a:rPr lang="nl-BE" b="1"/>
              <a:t>En</a:t>
            </a:r>
            <a:r>
              <a:rPr lang="nl-BE"/>
              <a:t> voorzien van een</a:t>
            </a:r>
            <a:r>
              <a:rPr lang="nl-BE" b="1"/>
              <a:t> buitenafwerking </a:t>
            </a:r>
          </a:p>
          <a:p>
            <a:pPr lvl="3"/>
            <a:r>
              <a:rPr lang="nl-BE"/>
              <a:t>= </a:t>
            </a:r>
            <a:r>
              <a:rPr lang="nl-BE" err="1"/>
              <a:t>afwerkingslaag</a:t>
            </a:r>
            <a:r>
              <a:rPr lang="nl-BE"/>
              <a:t> aan de buitenzijde van de constructie die het regenwater weerhoudt om in de constructie te dringen</a:t>
            </a:r>
          </a:p>
          <a:p>
            <a:pPr lvl="4"/>
            <a:r>
              <a:rPr lang="nl-BE"/>
              <a:t>Zie ook bij ‘begrippen’</a:t>
            </a:r>
          </a:p>
          <a:p>
            <a:endParaRPr lang="nl-BE"/>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pic>
        <p:nvPicPr>
          <p:cNvPr id="7" name="Picture 6">
            <a:extLst>
              <a:ext uri="{FF2B5EF4-FFF2-40B4-BE49-F238E27FC236}">
                <a16:creationId xmlns:a16="http://schemas.microsoft.com/office/drawing/2014/main" id="{9C4B3DDD-D447-4A66-B7B4-4ED0C464FE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2896" y="1343319"/>
            <a:ext cx="1706760" cy="1183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0DD27330-1451-4466-9FB4-F1A07150BF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2167" y="5252465"/>
            <a:ext cx="2407952" cy="124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um en dianummer">
            <a:extLst>
              <a:ext uri="{FF2B5EF4-FFF2-40B4-BE49-F238E27FC236}">
                <a16:creationId xmlns:a16="http://schemas.microsoft.com/office/drawing/2014/main" id="{B79BDC45-3C2F-4468-8404-3B04E13365EC}"/>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108</a:t>
            </a:fld>
            <a:endParaRPr lang="nl-BE" sz="1100">
              <a:solidFill>
                <a:srgbClr val="105269"/>
              </a:solidFill>
            </a:endParaRPr>
          </a:p>
        </p:txBody>
      </p:sp>
      <p:pic>
        <p:nvPicPr>
          <p:cNvPr id="10" name="Graphic 9" descr="Opmerking belangrijk">
            <a:extLst>
              <a:ext uri="{FF2B5EF4-FFF2-40B4-BE49-F238E27FC236}">
                <a16:creationId xmlns:a16="http://schemas.microsoft.com/office/drawing/2014/main" id="{EB9A601F-10E0-4561-AA4D-AEF679017B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4874" y="2346723"/>
            <a:ext cx="720080" cy="720080"/>
          </a:xfrm>
          <a:prstGeom prst="rect">
            <a:avLst/>
          </a:prstGeom>
        </p:spPr>
      </p:pic>
    </p:spTree>
    <p:extLst>
      <p:ext uri="{BB962C8B-B14F-4D97-AF65-F5344CB8AC3E}">
        <p14:creationId xmlns:p14="http://schemas.microsoft.com/office/powerpoint/2010/main" val="11871421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109</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109</a:t>
            </a:fld>
            <a:endParaRPr lang="nl-BE" sz="1100">
              <a:solidFill>
                <a:srgbClr val="105269"/>
              </a:solidFill>
            </a:endParaRPr>
          </a:p>
        </p:txBody>
      </p:sp>
      <p:sp>
        <p:nvSpPr>
          <p:cNvPr id="2" name="Rechthoek 1"/>
          <p:cNvSpPr/>
          <p:nvPr/>
        </p:nvSpPr>
        <p:spPr>
          <a:xfrm>
            <a:off x="467618" y="6464953"/>
            <a:ext cx="7601396" cy="369332"/>
          </a:xfrm>
          <a:prstGeom prst="rect">
            <a:avLst/>
          </a:prstGeom>
        </p:spPr>
        <p:txBody>
          <a:bodyPr wrap="square">
            <a:spAutoFit/>
          </a:bodyPr>
          <a:lstStyle/>
          <a:p>
            <a:pPr marL="287655" lvl="2" indent="-287655">
              <a:lnSpc>
                <a:spcPct val="90000"/>
              </a:lnSpc>
              <a:spcBef>
                <a:spcPts val="300"/>
              </a:spcBef>
              <a:buSzPct val="90000"/>
              <a:buBlip>
                <a:blip r:embed="rId2"/>
              </a:buBlip>
            </a:pPr>
            <a:r>
              <a:rPr lang="nl-BE" sz="2000">
                <a:latin typeface="Calibri" panose="020F0502020204030204" pitchFamily="34" charset="0"/>
              </a:rPr>
              <a:t>traditionele spouwmuren opgebouwd uit isolerende </a:t>
            </a:r>
            <a:r>
              <a:rPr lang="nl-BE" sz="2000" err="1">
                <a:latin typeface="Calibri" panose="020F0502020204030204" pitchFamily="34" charset="0"/>
              </a:rPr>
              <a:t>snelbouwsteen</a:t>
            </a:r>
            <a:r>
              <a:rPr lang="nl-BE" sz="2000">
                <a:latin typeface="Calibri" panose="020F0502020204030204" pitchFamily="34" charset="0"/>
              </a:rPr>
              <a:t>; </a:t>
            </a:r>
          </a:p>
        </p:txBody>
      </p:sp>
      <p:grpSp>
        <p:nvGrpSpPr>
          <p:cNvPr id="4" name="Groep 3">
            <a:extLst>
              <a:ext uri="{FF2B5EF4-FFF2-40B4-BE49-F238E27FC236}">
                <a16:creationId xmlns:a16="http://schemas.microsoft.com/office/drawing/2014/main" id="{7CCCFAA7-42BA-4A22-92FB-8DB24A57698F}"/>
              </a:ext>
            </a:extLst>
          </p:cNvPr>
          <p:cNvGrpSpPr/>
          <p:nvPr/>
        </p:nvGrpSpPr>
        <p:grpSpPr>
          <a:xfrm>
            <a:off x="323528" y="3916524"/>
            <a:ext cx="7646168" cy="2941476"/>
            <a:chOff x="422846" y="1165289"/>
            <a:chExt cx="7646168" cy="2941476"/>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46" y="1165289"/>
              <a:ext cx="7646168" cy="2941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hoek 7"/>
            <p:cNvSpPr/>
            <p:nvPr/>
          </p:nvSpPr>
          <p:spPr>
            <a:xfrm>
              <a:off x="4460106" y="3084415"/>
              <a:ext cx="576064" cy="9978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6159500" y="2684364"/>
              <a:ext cx="1036910" cy="13979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3" name="Rechte verbindingslijn 12"/>
            <p:cNvCxnSpPr/>
            <p:nvPr/>
          </p:nvCxnSpPr>
          <p:spPr>
            <a:xfrm>
              <a:off x="3467100" y="3084415"/>
              <a:ext cx="946150" cy="9978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a:off x="3467100" y="3084415"/>
              <a:ext cx="993006" cy="9461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4" name="Afbeelding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0182" y="1437889"/>
            <a:ext cx="2426843" cy="2501900"/>
          </a:xfrm>
          <a:prstGeom prst="rect">
            <a:avLst/>
          </a:prstGeom>
        </p:spPr>
      </p:pic>
      <p:sp>
        <p:nvSpPr>
          <p:cNvPr id="15" name="Tijdelijke aanduiding voor inhoud 2">
            <a:extLst>
              <a:ext uri="{FF2B5EF4-FFF2-40B4-BE49-F238E27FC236}">
                <a16:creationId xmlns:a16="http://schemas.microsoft.com/office/drawing/2014/main" id="{A9B2144C-7166-4B83-B88A-DD70574FFC60}"/>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76000" lvl="2" indent="0">
              <a:buNone/>
            </a:pPr>
            <a:r>
              <a:rPr lang="nl-BE"/>
              <a:t>Voorbeeld traditionele spouwmuren </a:t>
            </a:r>
          </a:p>
          <a:p>
            <a:pPr marL="576000" lvl="2" indent="0">
              <a:buNone/>
            </a:pPr>
            <a:r>
              <a:rPr lang="nl-BE"/>
              <a:t>opgebouwd met isolerende </a:t>
            </a:r>
            <a:r>
              <a:rPr lang="nl-BE" err="1"/>
              <a:t>snelbouwsteen</a:t>
            </a:r>
            <a:endParaRPr lang="nl-BE"/>
          </a:p>
          <a:p>
            <a:endParaRPr lang="nl-BE"/>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spTree>
    <p:extLst>
      <p:ext uri="{BB962C8B-B14F-4D97-AF65-F5344CB8AC3E}">
        <p14:creationId xmlns:p14="http://schemas.microsoft.com/office/powerpoint/2010/main" val="176947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82990" y="388423"/>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Begrippen - schildelen (V.1.2)</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522266" y="1460684"/>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Spouw</a:t>
            </a:r>
            <a:endParaRPr lang="nl-BE"/>
          </a:p>
          <a:p>
            <a:pPr lvl="1"/>
            <a:r>
              <a:rPr lang="nl-BE"/>
              <a:t>Spouw = laag tussen twee andere materiaallagen</a:t>
            </a:r>
          </a:p>
          <a:p>
            <a:pPr lvl="1"/>
            <a:r>
              <a:rPr lang="nl-BE"/>
              <a:t>Kan dus gevuld zijn met een luchtlaag maar evengoed met  evengoed met isolatie of beide</a:t>
            </a:r>
          </a:p>
          <a:p>
            <a:pPr marL="864000" lvl="3" indent="0">
              <a:buNone/>
            </a:pPr>
            <a:endParaRPr lang="nl-NL" altLang="nl-BE"/>
          </a:p>
          <a:p>
            <a:pPr marL="288000" lvl="1" indent="0">
              <a:buNone/>
            </a:pPr>
            <a:endParaRPr lang="nl-BE"/>
          </a:p>
          <a:p>
            <a:endParaRPr lang="nl-BE"/>
          </a:p>
          <a:p>
            <a:endParaRPr lang="nl-BE"/>
          </a:p>
        </p:txBody>
      </p:sp>
    </p:spTree>
    <p:extLst>
      <p:ext uri="{BB962C8B-B14F-4D97-AF65-F5344CB8AC3E}">
        <p14:creationId xmlns:p14="http://schemas.microsoft.com/office/powerpoint/2010/main" val="13648195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110</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110</a:t>
            </a:fld>
            <a:endParaRPr lang="nl-BE" sz="1100">
              <a:solidFill>
                <a:srgbClr val="105269"/>
              </a:solidFill>
            </a:endParaRPr>
          </a:p>
        </p:txBody>
      </p:sp>
      <p:pic>
        <p:nvPicPr>
          <p:cNvPr id="4098" name="Picture 2" descr="https://www.juwoe.de/Produkdetails/BE_NL/S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688809"/>
            <a:ext cx="7512050" cy="27111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erarbeitungs-Tipps - JUWÖ - Poroton Ziegel Wer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4313930"/>
            <a:ext cx="228600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erlegen mit dem VD System - JUWÖ - Poroton Ziegel Wer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024" y="4313930"/>
            <a:ext cx="2301875" cy="2493698"/>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2">
            <a:extLst>
              <a:ext uri="{FF2B5EF4-FFF2-40B4-BE49-F238E27FC236}">
                <a16:creationId xmlns:a16="http://schemas.microsoft.com/office/drawing/2014/main" id="{A1784ECD-DA3F-49C3-8C48-8BCE83F92C8B}"/>
              </a:ext>
            </a:extLst>
          </p:cNvPr>
          <p:cNvSpPr txBox="1">
            <a:spLocks/>
          </p:cNvSpPr>
          <p:nvPr/>
        </p:nvSpPr>
        <p:spPr>
          <a:xfrm>
            <a:off x="-158503" y="1101371"/>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576000" lvl="2" indent="0">
              <a:buNone/>
            </a:pPr>
            <a:r>
              <a:rPr lang="nl-BE"/>
              <a:t>Voorbeeld massieve muren opgebouwd uit isolerende </a:t>
            </a:r>
            <a:r>
              <a:rPr lang="nl-BE" err="1"/>
              <a:t>snelbouwsteen</a:t>
            </a:r>
            <a:r>
              <a:rPr lang="nl-BE"/>
              <a:t> met een buitenbepleistering</a:t>
            </a:r>
          </a:p>
          <a:p>
            <a:endParaRPr lang="nl-BE"/>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spTree>
    <p:extLst>
      <p:ext uri="{BB962C8B-B14F-4D97-AF65-F5344CB8AC3E}">
        <p14:creationId xmlns:p14="http://schemas.microsoft.com/office/powerpoint/2010/main" val="34155574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Hoofdtypes </a:t>
            </a:r>
            <a:r>
              <a:rPr lang="nl-BE" sz="3200"/>
              <a:t>(V.2.4.2)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Hoofdtype 3: Muren in cellenbeton </a:t>
            </a:r>
          </a:p>
          <a:p>
            <a:pPr lvl="1"/>
            <a:r>
              <a:rPr lang="nl-BE"/>
              <a:t>2 Voorwaarden</a:t>
            </a:r>
          </a:p>
          <a:p>
            <a:pPr lvl="2"/>
            <a:r>
              <a:rPr lang="nl-BE" b="1"/>
              <a:t>En </a:t>
            </a:r>
            <a:r>
              <a:rPr lang="nl-BE"/>
              <a:t>dragende structuur uitgevoerd in </a:t>
            </a:r>
            <a:r>
              <a:rPr lang="nl-BE" b="1"/>
              <a:t>cellenbeton</a:t>
            </a:r>
          </a:p>
          <a:p>
            <a:pPr lvl="3"/>
            <a:r>
              <a:rPr lang="nl-BE"/>
              <a:t>Dikte &lt; 23 cm of dikte onbekend</a:t>
            </a:r>
          </a:p>
          <a:p>
            <a:pPr lvl="4"/>
            <a:r>
              <a:rPr lang="nl-BE"/>
              <a:t>Voorwaarden voor bepalen van de dikte van de cellenbeton</a:t>
            </a:r>
          </a:p>
          <a:p>
            <a:pPr lvl="5"/>
            <a:r>
              <a:rPr lang="nl-BE"/>
              <a:t>Plan:</a:t>
            </a:r>
          </a:p>
          <a:p>
            <a:pPr lvl="6"/>
            <a:r>
              <a:rPr lang="nl-BE"/>
              <a:t>Geen dikte meten op plan; alleen als de dikte wordt vermeld (afmeting op plan, vermelding van de dikte … wordt deze aanvaard</a:t>
            </a:r>
          </a:p>
          <a:p>
            <a:pPr lvl="5"/>
            <a:r>
              <a:rPr lang="nl-BE"/>
              <a:t>Detailfoto:</a:t>
            </a:r>
          </a:p>
          <a:p>
            <a:pPr lvl="6"/>
            <a:r>
              <a:rPr lang="nl-BE"/>
              <a:t>Om te kunnen afleiden van een detailfoto moet minstens de dikte van een andere </a:t>
            </a:r>
            <a:r>
              <a:rPr lang="nl-BE" err="1"/>
              <a:t>materiaallaag</a:t>
            </a:r>
            <a:r>
              <a:rPr lang="nl-BE"/>
              <a:t> bekend zijn; dan mag regel van drie toegepast worden</a:t>
            </a:r>
          </a:p>
          <a:p>
            <a:pPr lvl="2"/>
            <a:r>
              <a:rPr lang="nl-BE" b="1"/>
              <a:t>En</a:t>
            </a:r>
            <a:r>
              <a:rPr lang="nl-BE"/>
              <a:t> </a:t>
            </a:r>
            <a:r>
              <a:rPr lang="nl-BE">
                <a:solidFill>
                  <a:schemeClr val="accent4"/>
                </a:solidFill>
              </a:rPr>
              <a:t>voor de muren met begrenzing buiten </a:t>
            </a:r>
            <a:r>
              <a:rPr lang="nl-BE"/>
              <a:t>een </a:t>
            </a:r>
            <a:r>
              <a:rPr lang="nl-BE" b="1"/>
              <a:t>buitenafwerking</a:t>
            </a:r>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sp>
        <p:nvSpPr>
          <p:cNvPr id="10" name="datum en dianummer">
            <a:extLst>
              <a:ext uri="{FF2B5EF4-FFF2-40B4-BE49-F238E27FC236}">
                <a16:creationId xmlns:a16="http://schemas.microsoft.com/office/drawing/2014/main" id="{1F9B243E-ADCA-4423-85D3-A72AEC0EA83F}"/>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111</a:t>
            </a:fld>
            <a:endParaRPr lang="nl-BE" sz="1100">
              <a:solidFill>
                <a:srgbClr val="105269"/>
              </a:solidFill>
            </a:endParaRPr>
          </a:p>
        </p:txBody>
      </p:sp>
    </p:spTree>
    <p:extLst>
      <p:ext uri="{BB962C8B-B14F-4D97-AF65-F5344CB8AC3E}">
        <p14:creationId xmlns:p14="http://schemas.microsoft.com/office/powerpoint/2010/main" val="21958583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Hoofdtypes </a:t>
            </a:r>
            <a:r>
              <a:rPr lang="nl-BE" sz="3200"/>
              <a:t>(V.2.4.2)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Hoofdtype 3: Muren in cellenbeton </a:t>
            </a:r>
            <a:r>
              <a:rPr lang="nl-BE"/>
              <a:t>&gt; vervolg </a:t>
            </a:r>
          </a:p>
          <a:p>
            <a:pPr lvl="1"/>
            <a:r>
              <a:rPr lang="nl-BE"/>
              <a:t>Voorbeelden</a:t>
            </a:r>
          </a:p>
          <a:p>
            <a:pPr lvl="2"/>
            <a:r>
              <a:rPr lang="nl-BE"/>
              <a:t>Spouwmuren opgebouwd uit 15 cm cellenbeton afgewerkt met een gevelsteen</a:t>
            </a:r>
          </a:p>
          <a:p>
            <a:pPr lvl="2"/>
            <a:r>
              <a:rPr lang="nl-BE"/>
              <a:t>Massieve muren opgebouwd uit 20cm cellenbeton met binnen- en buitenbepleistering</a:t>
            </a:r>
          </a:p>
          <a:p>
            <a:pPr lvl="1"/>
            <a:r>
              <a:rPr lang="nl-BE"/>
              <a:t>Inspectietips</a:t>
            </a:r>
          </a:p>
          <a:p>
            <a:pPr lvl="2"/>
            <a:r>
              <a:rPr lang="nl-BE"/>
              <a:t>Vroeger: grijs en gegroefd</a:t>
            </a:r>
          </a:p>
          <a:p>
            <a:pPr lvl="2"/>
            <a:r>
              <a:rPr lang="nl-BE"/>
              <a:t>Vanaf jaren ’80: wit en verlijmd</a:t>
            </a:r>
          </a:p>
          <a:p>
            <a:pPr lvl="2"/>
            <a:r>
              <a:rPr lang="nl-BE"/>
              <a:t>Niet verwarren met kalkzandsteenblokken</a:t>
            </a:r>
          </a:p>
          <a:p>
            <a:pPr lvl="3"/>
            <a:r>
              <a:rPr lang="nl-BE"/>
              <a:t>Gelijkaardig uitzicht maar minder poreus</a:t>
            </a: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pic>
        <p:nvPicPr>
          <p:cNvPr id="5" name="Afbeelding 4" descr="gegroefde gemetselde muur (niet-geschilderd)">
            <a:extLst>
              <a:ext uri="{FF2B5EF4-FFF2-40B4-BE49-F238E27FC236}">
                <a16:creationId xmlns:a16="http://schemas.microsoft.com/office/drawing/2014/main" id="{D67C4A6B-968D-41B5-9105-BF844493AF7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0464" y="5018630"/>
            <a:ext cx="1922145" cy="1439545"/>
          </a:xfrm>
          <a:prstGeom prst="rect">
            <a:avLst/>
          </a:prstGeom>
          <a:noFill/>
          <a:ln>
            <a:noFill/>
          </a:ln>
        </p:spPr>
      </p:pic>
      <p:pic>
        <p:nvPicPr>
          <p:cNvPr id="7" name="Afbeelding 6" descr="recente gladde blokken (niet geschilderd)">
            <a:extLst>
              <a:ext uri="{FF2B5EF4-FFF2-40B4-BE49-F238E27FC236}">
                <a16:creationId xmlns:a16="http://schemas.microsoft.com/office/drawing/2014/main" id="{5542608B-AEE2-4A48-836B-B65030F0C44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8339" y="5018630"/>
            <a:ext cx="1922145" cy="1439545"/>
          </a:xfrm>
          <a:prstGeom prst="rect">
            <a:avLst/>
          </a:prstGeom>
          <a:noFill/>
          <a:ln>
            <a:noFill/>
          </a:ln>
        </p:spPr>
      </p:pic>
      <p:pic>
        <p:nvPicPr>
          <p:cNvPr id="8" name="Afbeelding 7">
            <a:extLst>
              <a:ext uri="{FF2B5EF4-FFF2-40B4-BE49-F238E27FC236}">
                <a16:creationId xmlns:a16="http://schemas.microsoft.com/office/drawing/2014/main" id="{1A46C609-ECAC-4874-80AD-95AA81A6B16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936214" y="5018630"/>
            <a:ext cx="1670050" cy="1439545"/>
          </a:xfrm>
          <a:prstGeom prst="rect">
            <a:avLst/>
          </a:prstGeom>
        </p:spPr>
      </p:pic>
      <p:sp>
        <p:nvSpPr>
          <p:cNvPr id="9" name="Tekstvak 215">
            <a:extLst>
              <a:ext uri="{FF2B5EF4-FFF2-40B4-BE49-F238E27FC236}">
                <a16:creationId xmlns:a16="http://schemas.microsoft.com/office/drawing/2014/main" id="{47CC2153-A56B-4BE4-B514-25AD260C87BA}"/>
              </a:ext>
            </a:extLst>
          </p:cNvPr>
          <p:cNvSpPr txBox="1"/>
          <p:nvPr/>
        </p:nvSpPr>
        <p:spPr>
          <a:xfrm>
            <a:off x="2836019" y="6514690"/>
            <a:ext cx="1922145" cy="34804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Cellenbetonblokken van voor de jaren ‘80</a:t>
            </a:r>
          </a:p>
        </p:txBody>
      </p:sp>
      <p:sp>
        <p:nvSpPr>
          <p:cNvPr id="10" name="Tekstvak 220">
            <a:extLst>
              <a:ext uri="{FF2B5EF4-FFF2-40B4-BE49-F238E27FC236}">
                <a16:creationId xmlns:a16="http://schemas.microsoft.com/office/drawing/2014/main" id="{5859518E-EB43-4BAF-8D37-210E5B8C6F68}"/>
              </a:ext>
            </a:extLst>
          </p:cNvPr>
          <p:cNvSpPr txBox="1"/>
          <p:nvPr/>
        </p:nvSpPr>
        <p:spPr>
          <a:xfrm>
            <a:off x="4823569" y="6515325"/>
            <a:ext cx="1922145" cy="34804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Cellenbetonblokken van na de jaren '80</a:t>
            </a:r>
          </a:p>
        </p:txBody>
      </p:sp>
      <p:sp>
        <p:nvSpPr>
          <p:cNvPr id="11" name="Tekstvak 234">
            <a:extLst>
              <a:ext uri="{FF2B5EF4-FFF2-40B4-BE49-F238E27FC236}">
                <a16:creationId xmlns:a16="http://schemas.microsoft.com/office/drawing/2014/main" id="{FF21DF18-9034-4DE2-9D61-596BCBDC1A49}"/>
              </a:ext>
            </a:extLst>
          </p:cNvPr>
          <p:cNvSpPr txBox="1"/>
          <p:nvPr/>
        </p:nvSpPr>
        <p:spPr>
          <a:xfrm>
            <a:off x="6994634" y="6515325"/>
            <a:ext cx="1670050"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Poreus oppervlak cellenbeton</a:t>
            </a:r>
          </a:p>
        </p:txBody>
      </p:sp>
      <p:sp>
        <p:nvSpPr>
          <p:cNvPr id="12" name="datum en dianummer">
            <a:extLst>
              <a:ext uri="{FF2B5EF4-FFF2-40B4-BE49-F238E27FC236}">
                <a16:creationId xmlns:a16="http://schemas.microsoft.com/office/drawing/2014/main" id="{8276EC5C-58DD-464B-83CF-4DA07B022D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112</a:t>
            </a:fld>
            <a:endParaRPr lang="nl-BE" sz="1100">
              <a:solidFill>
                <a:srgbClr val="105269"/>
              </a:solidFill>
            </a:endParaRPr>
          </a:p>
        </p:txBody>
      </p:sp>
    </p:spTree>
    <p:extLst>
      <p:ext uri="{BB962C8B-B14F-4D97-AF65-F5344CB8AC3E}">
        <p14:creationId xmlns:p14="http://schemas.microsoft.com/office/powerpoint/2010/main" val="27669591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Hoofdtypes </a:t>
            </a:r>
            <a:r>
              <a:rPr lang="nl-BE" sz="3200"/>
              <a:t>(V.2.4.2)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Hoofdtype 4: Muren in cellenbeton van minstens 23cm   </a:t>
            </a:r>
          </a:p>
          <a:p>
            <a:pPr lvl="1"/>
            <a:r>
              <a:rPr lang="nl-BE"/>
              <a:t>2 Voorwaarden</a:t>
            </a:r>
          </a:p>
          <a:p>
            <a:pPr lvl="2"/>
            <a:r>
              <a:rPr lang="nl-BE" b="1"/>
              <a:t>En</a:t>
            </a:r>
            <a:r>
              <a:rPr lang="nl-BE"/>
              <a:t> dragende structuur is uitgevoerd in </a:t>
            </a:r>
            <a:r>
              <a:rPr lang="nl-BE" b="1"/>
              <a:t>cellenbeton</a:t>
            </a:r>
          </a:p>
          <a:p>
            <a:pPr lvl="3"/>
            <a:r>
              <a:rPr lang="nl-BE" b="1"/>
              <a:t>Dikte </a:t>
            </a:r>
            <a:r>
              <a:rPr lang="nl-BE" b="1">
                <a:solidFill>
                  <a:srgbClr val="FF0000"/>
                </a:solidFill>
              </a:rPr>
              <a:t>&gt; 23 cm</a:t>
            </a:r>
          </a:p>
          <a:p>
            <a:pPr lvl="4"/>
            <a:r>
              <a:rPr lang="nl-BE"/>
              <a:t>Voorwaarden voor bepalen van de dikte van de cellenbeton</a:t>
            </a:r>
          </a:p>
          <a:p>
            <a:pPr lvl="5"/>
            <a:r>
              <a:rPr lang="nl-BE"/>
              <a:t>Plan:</a:t>
            </a:r>
          </a:p>
          <a:p>
            <a:pPr lvl="6"/>
            <a:r>
              <a:rPr lang="nl-BE"/>
              <a:t>Geen dikte meten op plan; alleen als de dikte wordt vermeld (afmeting op plan, vermelding van de dikte … wordt deze aanvaard</a:t>
            </a:r>
          </a:p>
          <a:p>
            <a:pPr lvl="5"/>
            <a:r>
              <a:rPr lang="nl-BE"/>
              <a:t>Detailfoto:</a:t>
            </a:r>
          </a:p>
          <a:p>
            <a:pPr lvl="6"/>
            <a:r>
              <a:rPr lang="nl-BE"/>
              <a:t>Om te kunnen afleiden van een detailfoto moet minstens de dikte van een andere </a:t>
            </a:r>
            <a:r>
              <a:rPr lang="nl-BE" err="1"/>
              <a:t>materiaallaaag</a:t>
            </a:r>
            <a:r>
              <a:rPr lang="nl-BE"/>
              <a:t> bekend zijn; dan mag regel van drie toegepast worden</a:t>
            </a:r>
          </a:p>
          <a:p>
            <a:pPr lvl="2"/>
            <a:r>
              <a:rPr lang="nl-BE" b="1"/>
              <a:t>En</a:t>
            </a:r>
            <a:r>
              <a:rPr lang="nl-BE"/>
              <a:t> </a:t>
            </a:r>
            <a:r>
              <a:rPr lang="nl-BE">
                <a:solidFill>
                  <a:schemeClr val="accent4"/>
                </a:solidFill>
              </a:rPr>
              <a:t>voor de muren met begrenzing buiten </a:t>
            </a:r>
            <a:r>
              <a:rPr lang="nl-BE"/>
              <a:t>een </a:t>
            </a:r>
            <a:r>
              <a:rPr lang="nl-BE" b="1"/>
              <a:t>buitenafwerking</a:t>
            </a:r>
          </a:p>
          <a:p>
            <a:endParaRPr lang="nl-BE"/>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sp>
        <p:nvSpPr>
          <p:cNvPr id="5" name="datum en dianummer">
            <a:extLst>
              <a:ext uri="{FF2B5EF4-FFF2-40B4-BE49-F238E27FC236}">
                <a16:creationId xmlns:a16="http://schemas.microsoft.com/office/drawing/2014/main" id="{54B3C481-3CA6-411B-BB38-FA5D45754769}"/>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113</a:t>
            </a:fld>
            <a:endParaRPr lang="nl-BE" sz="1100">
              <a:solidFill>
                <a:srgbClr val="105269"/>
              </a:solidFill>
            </a:endParaRPr>
          </a:p>
        </p:txBody>
      </p:sp>
    </p:spTree>
    <p:extLst>
      <p:ext uri="{BB962C8B-B14F-4D97-AF65-F5344CB8AC3E}">
        <p14:creationId xmlns:p14="http://schemas.microsoft.com/office/powerpoint/2010/main" val="13701097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Hoofdtypes </a:t>
            </a:r>
            <a:r>
              <a:rPr lang="nl-BE" sz="3200"/>
              <a:t>(V.2.4.2)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Hoofdtype 4: Muren in cellenbeton van minstens 23cm </a:t>
            </a:r>
            <a:r>
              <a:rPr lang="nl-BE"/>
              <a:t>&gt; vervolg</a:t>
            </a:r>
            <a:r>
              <a:rPr lang="nl-BE" b="1"/>
              <a:t> </a:t>
            </a:r>
          </a:p>
          <a:p>
            <a:pPr lvl="1"/>
            <a:r>
              <a:rPr lang="nl-BE"/>
              <a:t>Voorbeelden</a:t>
            </a:r>
          </a:p>
          <a:p>
            <a:pPr lvl="2"/>
            <a:r>
              <a:rPr lang="nl-BE"/>
              <a:t>Spouwmuren opgebouwd uit 25 cm cellenbeton afgewerkt met een gevelsteen</a:t>
            </a:r>
          </a:p>
          <a:p>
            <a:pPr lvl="2"/>
            <a:r>
              <a:rPr lang="nl-BE"/>
              <a:t>Massieve muren opgebouwd uit 30cm cellenbeton met binnen- en buitenbepleistering</a:t>
            </a:r>
          </a:p>
          <a:p>
            <a:pPr marL="576000" lvl="2" indent="0">
              <a:buNone/>
            </a:pPr>
            <a:endParaRPr lang="fr-BE" altLang="nl-BE"/>
          </a:p>
          <a:p>
            <a:pPr marL="864000" lvl="3" indent="0">
              <a:buNone/>
            </a:pPr>
            <a:endParaRPr lang="nl-BE" alt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114</a:t>
            </a:fld>
            <a:endParaRPr lang="nl-BE" sz="1100">
              <a:solidFill>
                <a:srgbClr val="105269"/>
              </a:solidFill>
            </a:endParaRPr>
          </a:p>
        </p:txBody>
      </p:sp>
    </p:spTree>
    <p:extLst>
      <p:ext uri="{BB962C8B-B14F-4D97-AF65-F5344CB8AC3E}">
        <p14:creationId xmlns:p14="http://schemas.microsoft.com/office/powerpoint/2010/main" val="11558831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aannamen </a:t>
            </a:r>
            <a:r>
              <a:rPr lang="nl-BE" sz="3200"/>
              <a:t>(V.2.4.3)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 isolatie in een traditionele spouwmuur </a:t>
            </a:r>
          </a:p>
          <a:p>
            <a:pPr lvl="1"/>
            <a:r>
              <a:rPr lang="nl-BE"/>
              <a:t>Is </a:t>
            </a:r>
            <a:r>
              <a:rPr lang="nl-BE">
                <a:solidFill>
                  <a:srgbClr val="FF0000"/>
                </a:solidFill>
              </a:rPr>
              <a:t>niet</a:t>
            </a:r>
            <a:r>
              <a:rPr lang="nl-BE"/>
              <a:t> </a:t>
            </a:r>
            <a:r>
              <a:rPr lang="nl-BE">
                <a:solidFill>
                  <a:srgbClr val="FF0000"/>
                </a:solidFill>
              </a:rPr>
              <a:t>onderbroken</a:t>
            </a:r>
          </a:p>
          <a:p>
            <a:pPr lvl="2"/>
            <a:r>
              <a:rPr lang="nl-BE"/>
              <a:t>Tenzij bewijsstukken of visuele inspectie dit tegenspreekt</a:t>
            </a:r>
          </a:p>
          <a:p>
            <a:endParaRPr lang="nl-BE" altLang="nl-BE"/>
          </a:p>
          <a:p>
            <a:r>
              <a:rPr lang="nl-BE" altLang="nl-BE"/>
              <a:t>AANNAME: buitenafwerking op stijl- en regelwerk</a:t>
            </a:r>
          </a:p>
          <a:p>
            <a:pPr lvl="1"/>
            <a:r>
              <a:rPr lang="nl-BE" altLang="nl-BE"/>
              <a:t>Gevels met een afwerking (beplating, leien of pannen, …) op een metalen of houten stijl- en regelwerk</a:t>
            </a:r>
          </a:p>
          <a:p>
            <a:pPr lvl="2"/>
            <a:r>
              <a:rPr lang="nl-BE" altLang="nl-BE"/>
              <a:t>Beschikken direct achter deze afwerking over een </a:t>
            </a:r>
            <a:r>
              <a:rPr lang="nl-BE" altLang="nl-BE">
                <a:solidFill>
                  <a:srgbClr val="FF0000"/>
                </a:solidFill>
              </a:rPr>
              <a:t>sterk geventileerde spouw =&gt; dus niet in rekening brengen als luchtlaag (zie V.1.2.3)</a:t>
            </a:r>
          </a:p>
          <a:p>
            <a:pPr marL="576000" lvl="2" indent="0">
              <a:buNone/>
            </a:pPr>
            <a:endParaRPr lang="nl-BE" alt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115</a:t>
            </a:fld>
            <a:endParaRPr lang="nl-BE" sz="1100">
              <a:solidFill>
                <a:srgbClr val="105269"/>
              </a:solidFill>
            </a:endParaRPr>
          </a:p>
        </p:txBody>
      </p:sp>
    </p:spTree>
    <p:extLst>
      <p:ext uri="{BB962C8B-B14F-4D97-AF65-F5344CB8AC3E}">
        <p14:creationId xmlns:p14="http://schemas.microsoft.com/office/powerpoint/2010/main" val="6628489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aannamen </a:t>
            </a:r>
            <a:r>
              <a:rPr lang="nl-BE" sz="3200"/>
              <a:t>(V.2.4.3)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 na-isolatie van een spouwmuur</a:t>
            </a:r>
          </a:p>
          <a:p>
            <a:pPr lvl="1"/>
            <a:r>
              <a:rPr lang="nl-BE"/>
              <a:t>Als de ED de (dichtgemetselde) boorgaten van na-isolatie ter plaatse vaststelt </a:t>
            </a:r>
            <a:r>
              <a:rPr lang="nl-BE" sz="2400">
                <a:cs typeface="Calibri" panose="020F0502020204030204" pitchFamily="34" charset="0"/>
                <a:sym typeface="Wingdings" panose="05000000000000000000" pitchFamily="2" charset="2"/>
              </a:rPr>
              <a:t></a:t>
            </a:r>
            <a:r>
              <a:rPr lang="nl-BE"/>
              <a:t> </a:t>
            </a:r>
            <a:r>
              <a:rPr lang="nl-BE">
                <a:solidFill>
                  <a:srgbClr val="FF0000"/>
                </a:solidFill>
              </a:rPr>
              <a:t>isolatie ‘aanwezig’</a:t>
            </a:r>
          </a:p>
          <a:p>
            <a:pPr lvl="1"/>
            <a:r>
              <a:rPr lang="nl-BE"/>
              <a:t>Aanname geldt </a:t>
            </a:r>
            <a:r>
              <a:rPr lang="nl-BE" b="1"/>
              <a:t>niet</a:t>
            </a:r>
            <a:r>
              <a:rPr lang="nl-BE"/>
              <a:t> als er enkel boorgaten zijn aan de onderzijde</a:t>
            </a:r>
          </a:p>
          <a:p>
            <a:pPr lvl="2"/>
            <a:r>
              <a:rPr lang="nl-BE"/>
              <a:t>Wijst eerder op behandeling tegen opstijgend vocht</a:t>
            </a:r>
          </a:p>
          <a:p>
            <a:pPr lvl="2"/>
            <a:r>
              <a:rPr lang="nl-BE"/>
              <a:t>Tenzij vaststellingen of bewijsstukken dit toch aantonen</a:t>
            </a:r>
          </a:p>
          <a:p>
            <a:pPr lvl="2"/>
            <a:r>
              <a:rPr lang="nl-BE" b="1"/>
              <a:t>Let op</a:t>
            </a:r>
            <a:r>
              <a:rPr lang="nl-BE"/>
              <a:t>: de afwezigheid van boorgaten sluit plaatsing van na-isolatie niet uit </a:t>
            </a:r>
            <a:r>
              <a:rPr lang="nl-BE">
                <a:sym typeface="Wingdings" panose="05000000000000000000" pitchFamily="2" charset="2"/>
              </a:rPr>
              <a:t> </a:t>
            </a:r>
            <a:r>
              <a:rPr lang="nl-BE"/>
              <a:t>dan bewijsstukken nodig die dit aantonen</a:t>
            </a:r>
          </a:p>
          <a:p>
            <a:pPr marL="576000" lvl="2" indent="0">
              <a:buNone/>
            </a:pPr>
            <a:endParaRPr lang="nl-BE" alt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116</a:t>
            </a:fld>
            <a:endParaRPr lang="nl-BE" sz="1100">
              <a:solidFill>
                <a:srgbClr val="105269"/>
              </a:solidFill>
            </a:endParaRPr>
          </a:p>
        </p:txBody>
      </p:sp>
      <p:pic>
        <p:nvPicPr>
          <p:cNvPr id="5" name="Picture 2" descr="http://www.bouwenwonen.net/foto/news/120131-4.jpg">
            <a:extLst>
              <a:ext uri="{FF2B5EF4-FFF2-40B4-BE49-F238E27FC236}">
                <a16:creationId xmlns:a16="http://schemas.microsoft.com/office/drawing/2014/main" id="{4DCD97D8-1FC7-40F8-A8FF-2CC7AE8D8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539" y="5049970"/>
            <a:ext cx="2407030" cy="162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E408AD49-9A26-49A2-8905-689707ABB6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4593" y="5049970"/>
            <a:ext cx="2169975" cy="162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8D484392-F48C-43CC-BC9A-89DA2B6254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 y="4971332"/>
            <a:ext cx="3540403" cy="194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77911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aannamen </a:t>
            </a:r>
            <a:r>
              <a:rPr lang="nl-BE" sz="3200"/>
              <a:t>(V.2.4.3)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05258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 dampscherm</a:t>
            </a:r>
          </a:p>
          <a:p>
            <a:pPr lvl="1"/>
            <a:r>
              <a:rPr lang="nl-BE"/>
              <a:t>Dampscherm is noodzakelijk bij </a:t>
            </a:r>
            <a:r>
              <a:rPr lang="nl-BE" err="1"/>
              <a:t>binnenisolatie</a:t>
            </a:r>
            <a:endParaRPr lang="nl-BE"/>
          </a:p>
          <a:p>
            <a:pPr lvl="2"/>
            <a:r>
              <a:rPr lang="nl-BE"/>
              <a:t>Om te vermijden dat vochtige lucht van de binnenruimte doordringt naar de </a:t>
            </a:r>
            <a:r>
              <a:rPr lang="nl-BE" err="1"/>
              <a:t>binnenisolatie</a:t>
            </a:r>
            <a:r>
              <a:rPr lang="nl-BE"/>
              <a:t> en interne condensatie veroorzaakt</a:t>
            </a:r>
          </a:p>
          <a:p>
            <a:pPr lvl="1"/>
            <a:r>
              <a:rPr lang="nl-BE"/>
              <a:t>Als dampscherm aan de binnenzijde vastgesteld of aangetoond wordt </a:t>
            </a:r>
            <a:r>
              <a:rPr lang="nl-BE" sz="2400">
                <a:cs typeface="Calibri" panose="020F0502020204030204" pitchFamily="34" charset="0"/>
                <a:sym typeface="Wingdings" panose="05000000000000000000" pitchFamily="2" charset="2"/>
              </a:rPr>
              <a:t></a:t>
            </a:r>
            <a:r>
              <a:rPr lang="nl-BE"/>
              <a:t> </a:t>
            </a:r>
            <a:r>
              <a:rPr lang="nl-BE">
                <a:solidFill>
                  <a:srgbClr val="FF0000"/>
                </a:solidFill>
              </a:rPr>
              <a:t>‘isolatie aanwezig’ </a:t>
            </a:r>
            <a:r>
              <a:rPr lang="nl-BE" err="1"/>
              <a:t>ipv</a:t>
            </a:r>
            <a:r>
              <a:rPr lang="nl-BE"/>
              <a:t> ‘isolatie onbekend’</a:t>
            </a:r>
            <a:endParaRPr lang="nl-BE" alt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117</a:t>
            </a:fld>
            <a:endParaRPr lang="nl-BE" sz="1100">
              <a:solidFill>
                <a:srgbClr val="105269"/>
              </a:solidFill>
            </a:endParaRPr>
          </a:p>
        </p:txBody>
      </p:sp>
    </p:spTree>
    <p:extLst>
      <p:ext uri="{BB962C8B-B14F-4D97-AF65-F5344CB8AC3E}">
        <p14:creationId xmlns:p14="http://schemas.microsoft.com/office/powerpoint/2010/main" val="13544605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aannamen </a:t>
            </a:r>
            <a:r>
              <a:rPr lang="nl-BE" sz="3200"/>
              <a:t>(V.2.4.3)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05258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 dampscherm &gt; vervolg</a:t>
            </a:r>
          </a:p>
          <a:p>
            <a:pPr lvl="1"/>
            <a:r>
              <a:rPr lang="nl-BE"/>
              <a:t>Dampscherm aanwezig?</a:t>
            </a:r>
          </a:p>
          <a:p>
            <a:pPr lvl="2"/>
            <a:r>
              <a:rPr lang="nl-BE"/>
              <a:t>Of door visuele vaststelling van een</a:t>
            </a:r>
          </a:p>
          <a:p>
            <a:pPr lvl="3"/>
            <a:r>
              <a:rPr lang="nl-BE"/>
              <a:t>dunne kunststoffolie (polyethyleen/polyamide)</a:t>
            </a:r>
          </a:p>
          <a:p>
            <a:pPr lvl="3"/>
            <a:r>
              <a:rPr lang="nl-BE"/>
              <a:t>aluminiumzijde aan een isolatiemateriaal zoals bij PUR</a:t>
            </a:r>
          </a:p>
          <a:p>
            <a:pPr lvl="3"/>
            <a:r>
              <a:rPr lang="nl-BE"/>
              <a:t>papierzijde aan een isolatiemateriaal zoals bij spijkerflensdekens</a:t>
            </a:r>
          </a:p>
          <a:p>
            <a:pPr lvl="2"/>
            <a:r>
              <a:rPr lang="nl-BE"/>
              <a:t>Of door bewijsstukken</a:t>
            </a:r>
          </a:p>
          <a:p>
            <a:pPr lvl="3"/>
            <a:r>
              <a:rPr lang="nl-BE"/>
              <a:t>die aantonen dat de geplaatste folie </a:t>
            </a:r>
            <a:r>
              <a:rPr lang="nl-BE" err="1"/>
              <a:t>dampremmend</a:t>
            </a:r>
            <a:r>
              <a:rPr lang="nl-BE"/>
              <a:t> is (</a:t>
            </a:r>
            <a:r>
              <a:rPr lang="nl-BE" err="1"/>
              <a:t>S</a:t>
            </a:r>
            <a:r>
              <a:rPr lang="nl-BE" baseline="-25000" err="1"/>
              <a:t>d</a:t>
            </a:r>
            <a:r>
              <a:rPr lang="nl-BE"/>
              <a:t>-waarde &gt; 5m) </a:t>
            </a:r>
            <a:endParaRPr lang="nl-BE" alt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118</a:t>
            </a:fld>
            <a:endParaRPr lang="nl-BE" sz="1100">
              <a:solidFill>
                <a:srgbClr val="105269"/>
              </a:solidFill>
            </a:endParaRPr>
          </a:p>
        </p:txBody>
      </p:sp>
      <p:pic>
        <p:nvPicPr>
          <p:cNvPr id="5" name="Afbeelding 4">
            <a:extLst>
              <a:ext uri="{FF2B5EF4-FFF2-40B4-BE49-F238E27FC236}">
                <a16:creationId xmlns:a16="http://schemas.microsoft.com/office/drawing/2014/main" id="{03B03288-9F5B-44DD-93D4-6C8360134A3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550306" y="4567450"/>
            <a:ext cx="2997582" cy="2154025"/>
          </a:xfrm>
          <a:prstGeom prst="rect">
            <a:avLst/>
          </a:prstGeom>
        </p:spPr>
      </p:pic>
    </p:spTree>
    <p:extLst>
      <p:ext uri="{BB962C8B-B14F-4D97-AF65-F5344CB8AC3E}">
        <p14:creationId xmlns:p14="http://schemas.microsoft.com/office/powerpoint/2010/main" val="6518783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aannamen </a:t>
            </a:r>
            <a:r>
              <a:rPr lang="nl-BE" sz="3200"/>
              <a:t>(V.2.4.3)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 muren opgetrokken in dezelfde bouwfase en met dezelfde opbouw</a:t>
            </a:r>
          </a:p>
          <a:p>
            <a:pPr lvl="1"/>
            <a:r>
              <a:rPr lang="nl-BE"/>
              <a:t>Bij vaststelling van een gevelvlak ter plaatse</a:t>
            </a:r>
          </a:p>
          <a:p>
            <a:pPr lvl="2"/>
            <a:r>
              <a:rPr lang="nl-BE"/>
              <a:t>Neemt ED aan dat de gevelvlakken </a:t>
            </a:r>
            <a:r>
              <a:rPr lang="nl-BE">
                <a:solidFill>
                  <a:srgbClr val="FF0000"/>
                </a:solidFill>
              </a:rPr>
              <a:t>opgetrokken in dezelfde bouwfase, met dezelfde opbouw (materialen, dikte en samenstelling) en dezelfde begrenzing</a:t>
            </a:r>
          </a:p>
          <a:p>
            <a:pPr lvl="3"/>
            <a:r>
              <a:rPr lang="nl-BE">
                <a:solidFill>
                  <a:srgbClr val="FF0000"/>
                </a:solidFill>
              </a:rPr>
              <a:t>ook dezelfde invoergegevens hebben</a:t>
            </a:r>
          </a:p>
          <a:p>
            <a:pPr marL="576000" lvl="2" indent="0">
              <a:buNone/>
            </a:pPr>
            <a:r>
              <a:rPr lang="nl-BE"/>
              <a:t> </a:t>
            </a:r>
            <a:endParaRPr lang="nl-BE" alt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119</a:t>
            </a:fld>
            <a:endParaRPr lang="nl-BE" sz="1100">
              <a:solidFill>
                <a:srgbClr val="105269"/>
              </a:solidFill>
            </a:endParaRPr>
          </a:p>
        </p:txBody>
      </p:sp>
    </p:spTree>
    <p:extLst>
      <p:ext uri="{BB962C8B-B14F-4D97-AF65-F5344CB8AC3E}">
        <p14:creationId xmlns:p14="http://schemas.microsoft.com/office/powerpoint/2010/main" val="1354165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35855" y="407275"/>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Begrippen - schildelen (V.1.2)</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475131" y="1479536"/>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Hoofdtype </a:t>
            </a:r>
          </a:p>
          <a:p>
            <a:r>
              <a:rPr lang="nl-BE" b="1"/>
              <a:t>Bij gevels/daken/vloer</a:t>
            </a:r>
          </a:p>
          <a:p>
            <a:pPr lvl="1"/>
            <a:r>
              <a:rPr lang="nl-BE"/>
              <a:t>Na aftrek van isolatie en luchtlaag</a:t>
            </a:r>
          </a:p>
          <a:p>
            <a:pPr lvl="2"/>
            <a:r>
              <a:rPr lang="nl-BE"/>
              <a:t>= resterende deel van de constructie</a:t>
            </a:r>
          </a:p>
          <a:p>
            <a:pPr lvl="1"/>
            <a:r>
              <a:rPr lang="nl-BE"/>
              <a:t>Onderverdeeld in beperkt aantal hoofdtypen</a:t>
            </a:r>
          </a:p>
          <a:p>
            <a:pPr lvl="2"/>
            <a:r>
              <a:rPr lang="nl-BE"/>
              <a:t>Gevels/muren → 4 hoofdtypen</a:t>
            </a:r>
          </a:p>
          <a:p>
            <a:pPr lvl="2"/>
            <a:r>
              <a:rPr lang="nl-BE"/>
              <a:t>Vloeren → 2 hoofdtypen</a:t>
            </a:r>
          </a:p>
          <a:p>
            <a:pPr lvl="2"/>
            <a:r>
              <a:rPr lang="nl-BE"/>
              <a:t>Daken: hellend/plat/plafond → elk 2 hoofdtypen</a:t>
            </a:r>
          </a:p>
          <a:p>
            <a:pPr lvl="3"/>
            <a:r>
              <a:rPr lang="nl-BE"/>
              <a:t>Voorbeeld hellend dak: </a:t>
            </a:r>
          </a:p>
          <a:p>
            <a:pPr lvl="4"/>
            <a:r>
              <a:rPr lang="nl-BE"/>
              <a:t>Hoofdtype hellend dak in ‘riet’</a:t>
            </a:r>
          </a:p>
          <a:p>
            <a:pPr lvl="4"/>
            <a:r>
              <a:rPr lang="nl-BE"/>
              <a:t>Hoofdtype ‘standaard’ → overige hellende daken</a:t>
            </a:r>
          </a:p>
          <a:p>
            <a:pPr marL="864000" lvl="3" indent="0">
              <a:buNone/>
            </a:pPr>
            <a:endParaRPr lang="nl-NL" altLang="nl-BE"/>
          </a:p>
          <a:p>
            <a:pPr marL="288000" lvl="1" indent="0">
              <a:buNone/>
            </a:pPr>
            <a:endParaRPr lang="nl-BE"/>
          </a:p>
          <a:p>
            <a:endParaRPr lang="nl-BE"/>
          </a:p>
          <a:p>
            <a:endParaRPr lang="nl-BE"/>
          </a:p>
        </p:txBody>
      </p:sp>
    </p:spTree>
    <p:extLst>
      <p:ext uri="{BB962C8B-B14F-4D97-AF65-F5344CB8AC3E}">
        <p14:creationId xmlns:p14="http://schemas.microsoft.com/office/powerpoint/2010/main" val="3815717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aannamen </a:t>
            </a:r>
            <a:r>
              <a:rPr lang="nl-BE" sz="3200"/>
              <a:t>(V.2.4.3)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 muren grenzend aan AOR of grond of muren op de perceelsgrens</a:t>
            </a:r>
          </a:p>
          <a:p>
            <a:pPr lvl="1"/>
            <a:r>
              <a:rPr lang="nl-BE"/>
              <a:t>‘</a:t>
            </a:r>
            <a:r>
              <a:rPr lang="nl-BE">
                <a:solidFill>
                  <a:srgbClr val="FF0000"/>
                </a:solidFill>
              </a:rPr>
              <a:t>Isolatie afwezig</a:t>
            </a:r>
            <a:r>
              <a:rPr lang="nl-BE"/>
              <a:t>’ </a:t>
            </a:r>
            <a:r>
              <a:rPr lang="nl-BE" err="1"/>
              <a:t>ipv</a:t>
            </a:r>
            <a:r>
              <a:rPr lang="nl-BE"/>
              <a:t> ‘isolatie onbekend’</a:t>
            </a:r>
          </a:p>
          <a:p>
            <a:pPr lvl="1"/>
            <a:r>
              <a:rPr lang="nl-BE"/>
              <a:t>Voor muren</a:t>
            </a:r>
          </a:p>
          <a:p>
            <a:pPr lvl="2"/>
            <a:r>
              <a:rPr lang="nl-BE"/>
              <a:t>Grenzend aan een AOR waarbij de AOR in </a:t>
            </a:r>
            <a:r>
              <a:rPr lang="nl-BE" b="1"/>
              <a:t>dezelfde </a:t>
            </a:r>
            <a:r>
              <a:rPr lang="nl-BE"/>
              <a:t>bouwfase als het beschermde volume gerealiseerd werd</a:t>
            </a:r>
          </a:p>
          <a:p>
            <a:pPr lvl="3"/>
            <a:r>
              <a:rPr lang="nl-BE"/>
              <a:t>Tenzij muren grenzend aan de zijdelingse </a:t>
            </a:r>
            <a:r>
              <a:rPr lang="nl-BE" err="1"/>
              <a:t>daktippen</a:t>
            </a:r>
            <a:endParaRPr lang="nl-BE"/>
          </a:p>
          <a:p>
            <a:pPr lvl="2"/>
            <a:r>
              <a:rPr lang="nl-BE"/>
              <a:t>Grenzend aan </a:t>
            </a:r>
            <a:r>
              <a:rPr lang="nl-BE" b="1"/>
              <a:t>grond</a:t>
            </a:r>
          </a:p>
          <a:p>
            <a:pPr lvl="2"/>
            <a:r>
              <a:rPr lang="nl-BE"/>
              <a:t>Op de </a:t>
            </a:r>
            <a:r>
              <a:rPr lang="nl-BE" b="1"/>
              <a:t>perceelsgrens</a:t>
            </a:r>
          </a:p>
          <a:p>
            <a:pPr lvl="3"/>
            <a:r>
              <a:rPr lang="nl-BE"/>
              <a:t>Tenzij muren op de rooilijn (grens tussen openbare weg en het perceel)</a:t>
            </a:r>
          </a:p>
          <a:p>
            <a:pPr marL="576000" lvl="2" indent="0">
              <a:buNone/>
            </a:pPr>
            <a:endParaRPr lang="nl-BE" alt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120</a:t>
            </a:fld>
            <a:endParaRPr lang="nl-BE" sz="1100">
              <a:solidFill>
                <a:srgbClr val="105269"/>
              </a:solidFill>
            </a:endParaRPr>
          </a:p>
        </p:txBody>
      </p:sp>
    </p:spTree>
    <p:extLst>
      <p:ext uri="{BB962C8B-B14F-4D97-AF65-F5344CB8AC3E}">
        <p14:creationId xmlns:p14="http://schemas.microsoft.com/office/powerpoint/2010/main" val="37828403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aannamen (V.2.4.3)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 elektrische verwarming</a:t>
            </a:r>
          </a:p>
          <a:p>
            <a:pPr lvl="1"/>
            <a:r>
              <a:rPr lang="nl-BE">
                <a:solidFill>
                  <a:srgbClr val="FF0000"/>
                </a:solidFill>
              </a:rPr>
              <a:t>‘isolatie aanwezig’</a:t>
            </a:r>
          </a:p>
          <a:p>
            <a:pPr lvl="1"/>
            <a:r>
              <a:rPr lang="nl-BE"/>
              <a:t>Bij muren van eenheden/gebouwen</a:t>
            </a:r>
          </a:p>
          <a:p>
            <a:pPr lvl="2"/>
            <a:r>
              <a:rPr lang="nl-BE"/>
              <a:t>Die niet grenzend aan een AVR</a:t>
            </a:r>
          </a:p>
          <a:p>
            <a:pPr lvl="2"/>
            <a:r>
              <a:rPr lang="nl-BE" b="1"/>
              <a:t>En</a:t>
            </a:r>
            <a:r>
              <a:rPr lang="nl-BE"/>
              <a:t> waarvan</a:t>
            </a:r>
          </a:p>
          <a:p>
            <a:pPr lvl="3"/>
            <a:r>
              <a:rPr lang="nl-BE"/>
              <a:t>En het referentiejaar bouw of renovatie </a:t>
            </a:r>
            <a:r>
              <a:rPr lang="nl-BE" b="1"/>
              <a:t>jonger is dan 1960</a:t>
            </a:r>
          </a:p>
          <a:p>
            <a:pPr lvl="3"/>
            <a:r>
              <a:rPr lang="nl-BE"/>
              <a:t>En het BV volledig met </a:t>
            </a:r>
            <a:r>
              <a:rPr lang="nl-BE" err="1"/>
              <a:t>gebouwgebonden</a:t>
            </a:r>
            <a:r>
              <a:rPr lang="nl-BE"/>
              <a:t> elektrische verwarming verwarmd wordt én deze verwarming geplaatst werd tijdens </a:t>
            </a:r>
            <a:r>
              <a:rPr lang="nl-BE" b="1"/>
              <a:t>dezelfde bouwfase </a:t>
            </a:r>
            <a:r>
              <a:rPr lang="nl-BE"/>
              <a:t>als de bouw van de eenheid/gebouw</a:t>
            </a:r>
          </a:p>
          <a:p>
            <a:pPr lvl="4"/>
            <a:r>
              <a:rPr lang="nl-BE"/>
              <a:t>Plaatsing van elektrische verwarming in bouwfase</a:t>
            </a:r>
          </a:p>
          <a:p>
            <a:pPr lvl="5"/>
            <a:r>
              <a:rPr lang="nl-BE"/>
              <a:t>Aan te tonen door bewijsstukken</a:t>
            </a:r>
          </a:p>
          <a:p>
            <a:pPr lvl="4"/>
            <a:r>
              <a:rPr lang="nl-BE"/>
              <a:t>Als de elektrische verwarming werd verwijderd, moet aangetoond worden dat aan bovenstaande punten is voldaan.</a:t>
            </a:r>
          </a:p>
          <a:p>
            <a:pPr lvl="4"/>
            <a:r>
              <a:rPr lang="nl-BE" b="1"/>
              <a:t>Let op: </a:t>
            </a:r>
            <a:r>
              <a:rPr lang="nl-BE"/>
              <a:t>Bijkomende decentrale toestellen sluiten deze aanname niet uit als de plaatsing gebeurde na de bouwfase</a:t>
            </a:r>
          </a:p>
          <a:p>
            <a:pPr lvl="5"/>
            <a:r>
              <a:rPr lang="nl-BE"/>
              <a:t>Aan te tonen met vaststellingen of bewijsstukken</a:t>
            </a:r>
          </a:p>
          <a:p>
            <a:pPr lvl="1"/>
            <a:r>
              <a:rPr lang="nl-BE"/>
              <a:t>! Ook van toepassing bij het EPC gemeenschappelijke delen</a:t>
            </a:r>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121</a:t>
            </a:fld>
            <a:endParaRPr lang="nl-BE" sz="1100">
              <a:solidFill>
                <a:srgbClr val="105269"/>
              </a:solidFill>
            </a:endParaRPr>
          </a:p>
        </p:txBody>
      </p:sp>
    </p:spTree>
    <p:extLst>
      <p:ext uri="{BB962C8B-B14F-4D97-AF65-F5344CB8AC3E}">
        <p14:creationId xmlns:p14="http://schemas.microsoft.com/office/powerpoint/2010/main" val="17680186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Gevels: aannamen (V.2.4.3)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a:t>
            </a:r>
          </a:p>
          <a:p>
            <a:pPr lvl="1"/>
            <a:r>
              <a:rPr lang="nl-BE"/>
              <a:t>Als aanname in strijd zou zijn met een andere aanname </a:t>
            </a:r>
          </a:p>
          <a:p>
            <a:pPr lvl="2"/>
            <a:r>
              <a:rPr lang="nl-BE">
                <a:cs typeface="Calibri" panose="020F0502020204030204" pitchFamily="34" charset="0"/>
                <a:sym typeface="Wingdings" panose="05000000000000000000" pitchFamily="2" charset="2"/>
              </a:rPr>
              <a:t></a:t>
            </a:r>
            <a:r>
              <a:rPr lang="nl-BE"/>
              <a:t> primeert de 1ste aanname bij de opsomming</a:t>
            </a:r>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122</a:t>
            </a:fld>
            <a:endParaRPr lang="nl-BE" sz="1100">
              <a:solidFill>
                <a:srgbClr val="105269"/>
              </a:solidFill>
            </a:endParaRPr>
          </a:p>
        </p:txBody>
      </p:sp>
    </p:spTree>
    <p:extLst>
      <p:ext uri="{BB962C8B-B14F-4D97-AF65-F5344CB8AC3E}">
        <p14:creationId xmlns:p14="http://schemas.microsoft.com/office/powerpoint/2010/main" val="29721007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123</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solidFill>
                  <a:srgbClr val="FF0000"/>
                </a:solidFill>
              </a:rPr>
              <a:t>Vloeren</a:t>
            </a:r>
            <a:r>
              <a:rPr lang="nl-BE"/>
              <a:t> in detail bekeken (V.2.5)</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a:t>Herkennen</a:t>
            </a:r>
          </a:p>
          <a:p>
            <a:pPr marL="575655" lvl="1" indent="-287655"/>
            <a:r>
              <a:rPr lang="nl-BE" altLang="nl-BE"/>
              <a:t>Isolatie</a:t>
            </a:r>
          </a:p>
          <a:p>
            <a:pPr marL="575655" lvl="1" indent="-287655"/>
            <a:r>
              <a:rPr lang="nl-BE" altLang="nl-BE"/>
              <a:t>luchtlaag</a:t>
            </a:r>
          </a:p>
          <a:p>
            <a:pPr marL="287655" indent="-287655"/>
            <a:r>
              <a:rPr lang="nl-BE" altLang="nl-BE"/>
              <a:t>Hoofdtypen</a:t>
            </a:r>
          </a:p>
          <a:p>
            <a:pPr marL="287655" indent="-287655"/>
            <a:r>
              <a:rPr lang="nl-BE" altLang="nl-BE"/>
              <a:t>Aannamen</a:t>
            </a:r>
          </a:p>
          <a:p>
            <a:pPr marL="575655" lvl="1" indent="-287655"/>
            <a:r>
              <a:rPr lang="nl-BE" altLang="nl-BE"/>
              <a:t>Herhaling hiërarchie</a:t>
            </a:r>
          </a:p>
          <a:p>
            <a:pPr marL="863655" lvl="2" indent="-287655"/>
            <a:r>
              <a:rPr lang="nl-BE" altLang="nl-BE"/>
              <a:t>Vaststellingen &gt; bewijsstukken &gt; aannamen</a:t>
            </a:r>
          </a:p>
        </p:txBody>
      </p:sp>
    </p:spTree>
    <p:extLst>
      <p:ext uri="{BB962C8B-B14F-4D97-AF65-F5344CB8AC3E}">
        <p14:creationId xmlns:p14="http://schemas.microsoft.com/office/powerpoint/2010/main" val="1027392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B966099-7B51-4DAA-AB59-352CB85503FE}"/>
              </a:ext>
            </a:extLst>
          </p:cNvPr>
          <p:cNvSpPr txBox="1">
            <a:spLocks/>
          </p:cNvSpPr>
          <p:nvPr/>
        </p:nvSpPr>
        <p:spPr>
          <a:xfrm>
            <a:off x="495300" y="398463"/>
            <a:ext cx="8353425" cy="1079500"/>
          </a:xfrm>
          <a:prstGeom prst="rect">
            <a:avLst/>
          </a:prstGeom>
        </p:spPr>
        <p:txBody>
          <a:bodyPr/>
          <a:lst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a:t>Herkennen van isolatie en luchtlaag</a:t>
            </a:r>
          </a:p>
        </p:txBody>
      </p:sp>
      <p:sp>
        <p:nvSpPr>
          <p:cNvPr id="5" name="Tijdelijke aanduiding voor inhoud 2">
            <a:extLst>
              <a:ext uri="{FF2B5EF4-FFF2-40B4-BE49-F238E27FC236}">
                <a16:creationId xmlns:a16="http://schemas.microsoft.com/office/drawing/2014/main" id="{2B6CC23D-A9FC-4502-8C7F-313403D2B932}"/>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Isolatie</a:t>
            </a:r>
          </a:p>
          <a:p>
            <a:pPr lvl="1"/>
            <a:r>
              <a:rPr lang="nl-BE"/>
              <a:t>Inspectietips</a:t>
            </a:r>
          </a:p>
          <a:p>
            <a:pPr lvl="2"/>
            <a:r>
              <a:rPr lang="nl-BE"/>
              <a:t>Vloerisolatie is vaak niet visueel vast te stellen </a:t>
            </a:r>
            <a:r>
              <a:rPr lang="nl-BE">
                <a:cs typeface="Calibri" panose="020F0502020204030204" pitchFamily="34" charset="0"/>
                <a:sym typeface="Wingdings" panose="05000000000000000000" pitchFamily="2" charset="2"/>
              </a:rPr>
              <a:t></a:t>
            </a:r>
            <a:r>
              <a:rPr lang="nl-BE"/>
              <a:t> bekijk daarom onderkant van de vloerplaat </a:t>
            </a:r>
            <a:r>
              <a:rPr lang="nl-BE" err="1"/>
              <a:t>thv</a:t>
            </a:r>
            <a:r>
              <a:rPr lang="nl-BE"/>
              <a:t> trapopening …</a:t>
            </a:r>
          </a:p>
          <a:p>
            <a:pPr lvl="1"/>
            <a:r>
              <a:rPr lang="nl-BE"/>
              <a:t>Vloerisolatie tussen (houten) roostering </a:t>
            </a:r>
            <a:r>
              <a:rPr lang="nl-BE" sz="2400">
                <a:cs typeface="Calibri" panose="020F0502020204030204" pitchFamily="34" charset="0"/>
                <a:sym typeface="Wingdings" panose="05000000000000000000" pitchFamily="2" charset="2"/>
              </a:rPr>
              <a:t></a:t>
            </a:r>
            <a:r>
              <a:rPr lang="nl-BE"/>
              <a:t> met onderbreking</a:t>
            </a:r>
          </a:p>
          <a:p>
            <a:pPr lvl="1"/>
            <a:r>
              <a:rPr lang="nl-BE"/>
              <a:t>isolerende </a:t>
            </a:r>
            <a:r>
              <a:rPr lang="nl-BE" err="1"/>
              <a:t>uitvullingslaag</a:t>
            </a:r>
            <a:r>
              <a:rPr lang="nl-BE"/>
              <a:t> =&gt; isolerende mortel</a:t>
            </a:r>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pic>
        <p:nvPicPr>
          <p:cNvPr id="6" name="Afbeelding 5">
            <a:extLst>
              <a:ext uri="{FF2B5EF4-FFF2-40B4-BE49-F238E27FC236}">
                <a16:creationId xmlns:a16="http://schemas.microsoft.com/office/drawing/2014/main" id="{CFC4EDFD-88B7-4102-8A9F-609645928B6D}"/>
              </a:ext>
            </a:extLst>
          </p:cNvPr>
          <p:cNvPicPr/>
          <p:nvPr/>
        </p:nvPicPr>
        <p:blipFill rotWithShape="1">
          <a:blip r:embed="rId6">
            <a:extLst>
              <a:ext uri="{28A0092B-C50C-407E-A947-70E740481C1C}">
                <a14:useLocalDpi xmlns:a14="http://schemas.microsoft.com/office/drawing/2010/main" val="0"/>
              </a:ext>
            </a:extLst>
          </a:blip>
          <a:srcRect t="5785" r="7013" b="31633"/>
          <a:stretch/>
        </p:blipFill>
        <p:spPr bwMode="auto">
          <a:xfrm>
            <a:off x="772998" y="3903457"/>
            <a:ext cx="2856893" cy="2038631"/>
          </a:xfrm>
          <a:prstGeom prst="rect">
            <a:avLst/>
          </a:prstGeom>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6964F6E1-28CD-4D65-93F1-288E638208F7}"/>
              </a:ext>
            </a:extLst>
          </p:cNvPr>
          <p:cNvPicPr/>
          <p:nvPr/>
        </p:nvPicPr>
        <p:blipFill rotWithShape="1">
          <a:blip r:embed="rId7">
            <a:extLst>
              <a:ext uri="{28A0092B-C50C-407E-A947-70E740481C1C}">
                <a14:useLocalDpi xmlns:a14="http://schemas.microsoft.com/office/drawing/2010/main" val="0"/>
              </a:ext>
            </a:extLst>
          </a:blip>
          <a:srcRect l="13393"/>
          <a:stretch/>
        </p:blipFill>
        <p:spPr bwMode="auto">
          <a:xfrm>
            <a:off x="4212801" y="3903457"/>
            <a:ext cx="3277890" cy="2038631"/>
          </a:xfrm>
          <a:prstGeom prst="rect">
            <a:avLst/>
          </a:prstGeom>
          <a:ln>
            <a:noFill/>
          </a:ln>
          <a:extLst>
            <a:ext uri="{53640926-AAD7-44D8-BBD7-CCE9431645EC}">
              <a14:shadowObscured xmlns:a14="http://schemas.microsoft.com/office/drawing/2010/main"/>
            </a:ext>
          </a:extLst>
        </p:spPr>
      </p:pic>
      <p:sp>
        <p:nvSpPr>
          <p:cNvPr id="8" name="Tekstvak 37893">
            <a:extLst>
              <a:ext uri="{FF2B5EF4-FFF2-40B4-BE49-F238E27FC236}">
                <a16:creationId xmlns:a16="http://schemas.microsoft.com/office/drawing/2014/main" id="{59FEA9E8-8F80-4511-BB6C-FCCC0D6F591F}"/>
              </a:ext>
            </a:extLst>
          </p:cNvPr>
          <p:cNvSpPr txBox="1"/>
          <p:nvPr/>
        </p:nvSpPr>
        <p:spPr>
          <a:xfrm>
            <a:off x="3934789" y="6002936"/>
            <a:ext cx="3555902" cy="18203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400" i="1">
                <a:effectLst/>
                <a:latin typeface="Calibri" panose="020F0502020204030204" pitchFamily="34" charset="0"/>
                <a:ea typeface="Times New Roman" panose="02020603050405020304" pitchFamily="18" charset="0"/>
                <a:cs typeface="Times New Roman" panose="02020603050405020304" pitchFamily="18" charset="0"/>
              </a:rPr>
              <a:t> Isolerende mortel met EPS korrels</a:t>
            </a:r>
          </a:p>
        </p:txBody>
      </p:sp>
      <p:sp>
        <p:nvSpPr>
          <p:cNvPr id="9" name="Tekstvak 37894">
            <a:extLst>
              <a:ext uri="{FF2B5EF4-FFF2-40B4-BE49-F238E27FC236}">
                <a16:creationId xmlns:a16="http://schemas.microsoft.com/office/drawing/2014/main" id="{50704788-EEA5-44D4-B8B1-73736A55A620}"/>
              </a:ext>
            </a:extLst>
          </p:cNvPr>
          <p:cNvSpPr txBox="1"/>
          <p:nvPr/>
        </p:nvSpPr>
        <p:spPr>
          <a:xfrm>
            <a:off x="2126944" y="6002936"/>
            <a:ext cx="1807845" cy="18203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400" i="1">
                <a:effectLst/>
                <a:latin typeface="Calibri" panose="020F0502020204030204" pitchFamily="34" charset="0"/>
                <a:ea typeface="Times New Roman" panose="02020603050405020304" pitchFamily="18" charset="0"/>
                <a:cs typeface="Times New Roman" panose="02020603050405020304" pitchFamily="18" charset="0"/>
              </a:rPr>
              <a:t>PUR in situ</a:t>
            </a:r>
          </a:p>
        </p:txBody>
      </p:sp>
    </p:spTree>
    <p:extLst>
      <p:ext uri="{BB962C8B-B14F-4D97-AF65-F5344CB8AC3E}">
        <p14:creationId xmlns:p14="http://schemas.microsoft.com/office/powerpoint/2010/main" val="9601695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B966099-7B51-4DAA-AB59-352CB85503FE}"/>
              </a:ext>
            </a:extLst>
          </p:cNvPr>
          <p:cNvSpPr txBox="1">
            <a:spLocks/>
          </p:cNvSpPr>
          <p:nvPr/>
        </p:nvSpPr>
        <p:spPr>
          <a:xfrm>
            <a:off x="495300" y="398463"/>
            <a:ext cx="8353425" cy="1079500"/>
          </a:xfrm>
          <a:prstGeom prst="rect">
            <a:avLst/>
          </a:prstGeom>
        </p:spPr>
        <p:txBody>
          <a:bodyPr/>
          <a:lst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a:t>Herkennen van isolatie en luchtlaag</a:t>
            </a:r>
          </a:p>
        </p:txBody>
      </p:sp>
      <p:sp>
        <p:nvSpPr>
          <p:cNvPr id="11" name="Tijdelijke aanduiding voor inhoud 2">
            <a:extLst>
              <a:ext uri="{FF2B5EF4-FFF2-40B4-BE49-F238E27FC236}">
                <a16:creationId xmlns:a16="http://schemas.microsoft.com/office/drawing/2014/main" id="{444AF835-3275-46D9-B8E5-2141CD7155F6}"/>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Luchtlaag</a:t>
            </a:r>
          </a:p>
          <a:p>
            <a:pPr lvl="1"/>
            <a:r>
              <a:rPr lang="nl-BE"/>
              <a:t>Inspectietips</a:t>
            </a:r>
          </a:p>
          <a:p>
            <a:pPr lvl="2"/>
            <a:r>
              <a:rPr lang="nl-BE"/>
              <a:t>Vaak niet visueel vast te stellen</a:t>
            </a:r>
          </a:p>
          <a:p>
            <a:pPr lvl="1"/>
            <a:r>
              <a:rPr lang="nl-BE"/>
              <a:t>In geval van holle welfsels of vloer uit balken en botten</a:t>
            </a:r>
          </a:p>
          <a:p>
            <a:pPr lvl="2"/>
            <a:r>
              <a:rPr lang="nl-BE"/>
              <a:t>Luchtlaag niet afzonderlijk inrekenen</a:t>
            </a:r>
          </a:p>
          <a:p>
            <a:pPr lvl="3"/>
            <a:r>
              <a:rPr lang="nl-BE"/>
              <a:t>Want reeds vervat in de warmteweerstand van het hoofdtype</a:t>
            </a:r>
          </a:p>
          <a:p>
            <a:pPr lvl="1"/>
            <a:r>
              <a:rPr lang="nl-BE"/>
              <a:t>In geval van vloeren met houten roostering</a:t>
            </a:r>
          </a:p>
          <a:p>
            <a:pPr lvl="2"/>
            <a:r>
              <a:rPr lang="nl-BE"/>
              <a:t>Niet (volledig) gevuld met isolatie</a:t>
            </a:r>
          </a:p>
          <a:p>
            <a:pPr lvl="2"/>
            <a:r>
              <a:rPr lang="nl-BE"/>
              <a:t>Wel luchtlaag inrekenen</a:t>
            </a:r>
          </a:p>
          <a:p>
            <a:pPr marL="576000" lvl="2" indent="0">
              <a:buNone/>
            </a:pPr>
            <a:endParaRPr lang="fr-BE" altLang="nl-BE"/>
          </a:p>
          <a:p>
            <a:pPr marL="864000" lvl="3" indent="0">
              <a:buNone/>
            </a:pPr>
            <a:endParaRPr lang="nl-BE" altLang="nl-BE"/>
          </a:p>
        </p:txBody>
      </p:sp>
      <p:pic>
        <p:nvPicPr>
          <p:cNvPr id="12" name="Afbeelding 11">
            <a:extLst>
              <a:ext uri="{FF2B5EF4-FFF2-40B4-BE49-F238E27FC236}">
                <a16:creationId xmlns:a16="http://schemas.microsoft.com/office/drawing/2014/main" id="{0521AEF0-CA0D-482A-BF49-4B917E35EA97}"/>
              </a:ext>
            </a:extLst>
          </p:cNvPr>
          <p:cNvPicPr/>
          <p:nvPr/>
        </p:nvPicPr>
        <p:blipFill>
          <a:blip r:embed="rId6">
            <a:extLst>
              <a:ext uri="{28A0092B-C50C-407E-A947-70E740481C1C}">
                <a14:useLocalDpi xmlns:a14="http://schemas.microsoft.com/office/drawing/2010/main" val="0"/>
              </a:ext>
            </a:extLst>
          </a:blip>
          <a:stretch>
            <a:fillRect/>
          </a:stretch>
        </p:blipFill>
        <p:spPr>
          <a:xfrm>
            <a:off x="2469821" y="4449452"/>
            <a:ext cx="2937294" cy="1968243"/>
          </a:xfrm>
          <a:prstGeom prst="rect">
            <a:avLst/>
          </a:prstGeom>
        </p:spPr>
      </p:pic>
      <p:pic>
        <p:nvPicPr>
          <p:cNvPr id="13" name="Afbeelding 12">
            <a:extLst>
              <a:ext uri="{FF2B5EF4-FFF2-40B4-BE49-F238E27FC236}">
                <a16:creationId xmlns:a16="http://schemas.microsoft.com/office/drawing/2014/main" id="{F5E4733A-6EBC-4772-8DF2-9CD9957D6C51}"/>
              </a:ext>
            </a:extLst>
          </p:cNvPr>
          <p:cNvPicPr/>
          <p:nvPr/>
        </p:nvPicPr>
        <p:blipFill>
          <a:blip r:embed="rId7">
            <a:extLst>
              <a:ext uri="{28A0092B-C50C-407E-A947-70E740481C1C}">
                <a14:useLocalDpi xmlns:a14="http://schemas.microsoft.com/office/drawing/2010/main" val="0"/>
              </a:ext>
            </a:extLst>
          </a:blip>
          <a:stretch>
            <a:fillRect/>
          </a:stretch>
        </p:blipFill>
        <p:spPr>
          <a:xfrm>
            <a:off x="5472530" y="4448987"/>
            <a:ext cx="2944381" cy="1970613"/>
          </a:xfrm>
          <a:prstGeom prst="rect">
            <a:avLst/>
          </a:prstGeom>
        </p:spPr>
      </p:pic>
      <p:sp>
        <p:nvSpPr>
          <p:cNvPr id="14" name="Tekstvak 37915">
            <a:extLst>
              <a:ext uri="{FF2B5EF4-FFF2-40B4-BE49-F238E27FC236}">
                <a16:creationId xmlns:a16="http://schemas.microsoft.com/office/drawing/2014/main" id="{1D261E21-5C92-48A1-B954-659CECBD5D2A}"/>
              </a:ext>
            </a:extLst>
          </p:cNvPr>
          <p:cNvSpPr txBox="1"/>
          <p:nvPr/>
        </p:nvSpPr>
        <p:spPr>
          <a:xfrm>
            <a:off x="2687869" y="6478020"/>
            <a:ext cx="2368550"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Holle welfsels</a:t>
            </a:r>
          </a:p>
        </p:txBody>
      </p:sp>
      <p:sp>
        <p:nvSpPr>
          <p:cNvPr id="15" name="Tekstvak 37916">
            <a:extLst>
              <a:ext uri="{FF2B5EF4-FFF2-40B4-BE49-F238E27FC236}">
                <a16:creationId xmlns:a16="http://schemas.microsoft.com/office/drawing/2014/main" id="{27588F8F-081C-47AF-9079-A58EB060C3E3}"/>
              </a:ext>
            </a:extLst>
          </p:cNvPr>
          <p:cNvSpPr txBox="1"/>
          <p:nvPr/>
        </p:nvSpPr>
        <p:spPr>
          <a:xfrm>
            <a:off x="6078449" y="6479925"/>
            <a:ext cx="2374265"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Potten en balken</a:t>
            </a:r>
          </a:p>
        </p:txBody>
      </p:sp>
    </p:spTree>
    <p:extLst>
      <p:ext uri="{BB962C8B-B14F-4D97-AF65-F5344CB8AC3E}">
        <p14:creationId xmlns:p14="http://schemas.microsoft.com/office/powerpoint/2010/main" val="23590017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Vloeren: hoofdtypes (V.2.5.2)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2 </a:t>
            </a:r>
            <a:r>
              <a:rPr lang="nl-BE" b="1">
                <a:solidFill>
                  <a:srgbClr val="FF0000"/>
                </a:solidFill>
              </a:rPr>
              <a:t>hoofdtypes</a:t>
            </a:r>
          </a:p>
          <a:p>
            <a:pPr lvl="1"/>
            <a:r>
              <a:rPr lang="nl-BE"/>
              <a:t>Hoofdtype 1: Vloeren met standaardconstructie</a:t>
            </a:r>
          </a:p>
          <a:p>
            <a:pPr lvl="1"/>
            <a:r>
              <a:rPr lang="nl-BE"/>
              <a:t>Hoofdtype 2: Muren met een cellenbetonconstructie</a:t>
            </a:r>
          </a:p>
          <a:p>
            <a:pPr marL="0" indent="0">
              <a:buNone/>
            </a:pPr>
            <a:endParaRPr lang="nl-BE"/>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sp>
        <p:nvSpPr>
          <p:cNvPr id="5" name="datum en dianummer">
            <a:extLst>
              <a:ext uri="{FF2B5EF4-FFF2-40B4-BE49-F238E27FC236}">
                <a16:creationId xmlns:a16="http://schemas.microsoft.com/office/drawing/2014/main" id="{DD9ABAB0-0345-4B59-A234-045232D94AD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126</a:t>
            </a:fld>
            <a:endParaRPr lang="nl-BE" sz="1100">
              <a:solidFill>
                <a:srgbClr val="105269"/>
              </a:solidFill>
            </a:endParaRPr>
          </a:p>
        </p:txBody>
      </p:sp>
    </p:spTree>
    <p:extLst>
      <p:ext uri="{BB962C8B-B14F-4D97-AF65-F5344CB8AC3E}">
        <p14:creationId xmlns:p14="http://schemas.microsoft.com/office/powerpoint/2010/main" val="16399875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Vloeren: hoofdtypes (V.2.5.2)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Hoofdtype 1: vloeren met standaardconstructie</a:t>
            </a:r>
          </a:p>
          <a:p>
            <a:pPr lvl="1"/>
            <a:r>
              <a:rPr lang="nl-BE"/>
              <a:t>Alle vloeren die niet onder hoofdtype 2 vallen dus met draagstructuur beton, hout, staal of combinaties </a:t>
            </a:r>
          </a:p>
          <a:p>
            <a:pPr lvl="1"/>
            <a:r>
              <a:rPr lang="nl-BE"/>
              <a:t>Voorbeelden</a:t>
            </a:r>
          </a:p>
          <a:p>
            <a:pPr lvl="2"/>
            <a:r>
              <a:rPr lang="nl-BE"/>
              <a:t>Houten vloeren</a:t>
            </a:r>
          </a:p>
          <a:p>
            <a:pPr lvl="2"/>
            <a:r>
              <a:rPr lang="nl-BE"/>
              <a:t>Massieve vloeren niet in cellenbeton</a:t>
            </a:r>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sp>
        <p:nvSpPr>
          <p:cNvPr id="10" name="datum en dianummer">
            <a:extLst>
              <a:ext uri="{FF2B5EF4-FFF2-40B4-BE49-F238E27FC236}">
                <a16:creationId xmlns:a16="http://schemas.microsoft.com/office/drawing/2014/main" id="{1F9B243E-ADCA-4423-85D3-A72AEC0EA83F}"/>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127</a:t>
            </a:fld>
            <a:endParaRPr lang="nl-BE" sz="1100">
              <a:solidFill>
                <a:srgbClr val="105269"/>
              </a:solidFill>
            </a:endParaRPr>
          </a:p>
        </p:txBody>
      </p:sp>
      <p:pic>
        <p:nvPicPr>
          <p:cNvPr id="7" name="Afbeelding 6">
            <a:extLst>
              <a:ext uri="{FF2B5EF4-FFF2-40B4-BE49-F238E27FC236}">
                <a16:creationId xmlns:a16="http://schemas.microsoft.com/office/drawing/2014/main" id="{211BE3AA-31AC-4AEB-B451-D6030AEF68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8230" y="3650519"/>
            <a:ext cx="2618570" cy="2006672"/>
          </a:xfrm>
          <a:prstGeom prst="rect">
            <a:avLst/>
          </a:prstGeom>
        </p:spPr>
      </p:pic>
      <p:pic>
        <p:nvPicPr>
          <p:cNvPr id="8" name="Afbeelding 7">
            <a:extLst>
              <a:ext uri="{FF2B5EF4-FFF2-40B4-BE49-F238E27FC236}">
                <a16:creationId xmlns:a16="http://schemas.microsoft.com/office/drawing/2014/main" id="{BABFAF31-19C3-4C37-A9CE-5BB4B4F82E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050" y="3657600"/>
            <a:ext cx="2496886" cy="1999591"/>
          </a:xfrm>
          <a:prstGeom prst="rect">
            <a:avLst/>
          </a:prstGeom>
        </p:spPr>
      </p:pic>
      <p:pic>
        <p:nvPicPr>
          <p:cNvPr id="9" name="Afbeelding 8">
            <a:extLst>
              <a:ext uri="{FF2B5EF4-FFF2-40B4-BE49-F238E27FC236}">
                <a16:creationId xmlns:a16="http://schemas.microsoft.com/office/drawing/2014/main" id="{20D03A3A-36D8-45BE-A320-A6A38B1BA4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3280" y="3657600"/>
            <a:ext cx="2947950" cy="1999591"/>
          </a:xfrm>
          <a:prstGeom prst="rect">
            <a:avLst/>
          </a:prstGeom>
        </p:spPr>
      </p:pic>
      <p:sp>
        <p:nvSpPr>
          <p:cNvPr id="11" name="Rechthoek 10">
            <a:extLst>
              <a:ext uri="{FF2B5EF4-FFF2-40B4-BE49-F238E27FC236}">
                <a16:creationId xmlns:a16="http://schemas.microsoft.com/office/drawing/2014/main" id="{72086EFD-433E-495F-A43F-17AD6B7E663F}"/>
              </a:ext>
            </a:extLst>
          </p:cNvPr>
          <p:cNvSpPr/>
          <p:nvPr/>
        </p:nvSpPr>
        <p:spPr>
          <a:xfrm>
            <a:off x="341050" y="5657191"/>
            <a:ext cx="1934247" cy="338554"/>
          </a:xfrm>
          <a:prstGeom prst="rect">
            <a:avLst/>
          </a:prstGeom>
        </p:spPr>
        <p:txBody>
          <a:bodyPr wrap="none">
            <a:spAutoFit/>
          </a:bodyPr>
          <a:lstStyle/>
          <a:p>
            <a:r>
              <a:rPr lang="nl-BE" sz="1600">
                <a:solidFill>
                  <a:srgbClr val="38373A"/>
                </a:solidFill>
                <a:latin typeface="Calibri" panose="020F0502020204030204" pitchFamily="34" charset="0"/>
              </a:rPr>
              <a:t>Houten vloer woning</a:t>
            </a:r>
            <a:endParaRPr lang="nl-NL" sz="1600"/>
          </a:p>
        </p:txBody>
      </p:sp>
      <p:sp>
        <p:nvSpPr>
          <p:cNvPr id="12" name="Rechthoek 11">
            <a:extLst>
              <a:ext uri="{FF2B5EF4-FFF2-40B4-BE49-F238E27FC236}">
                <a16:creationId xmlns:a16="http://schemas.microsoft.com/office/drawing/2014/main" id="{95539164-7410-4626-A6B4-DFAB1A08AE30}"/>
              </a:ext>
            </a:extLst>
          </p:cNvPr>
          <p:cNvSpPr/>
          <p:nvPr/>
        </p:nvSpPr>
        <p:spPr>
          <a:xfrm>
            <a:off x="2993280" y="5657191"/>
            <a:ext cx="2418291" cy="584775"/>
          </a:xfrm>
          <a:prstGeom prst="rect">
            <a:avLst/>
          </a:prstGeom>
        </p:spPr>
        <p:txBody>
          <a:bodyPr wrap="none">
            <a:spAutoFit/>
          </a:bodyPr>
          <a:lstStyle/>
          <a:p>
            <a:r>
              <a:rPr lang="nl-BE" sz="1600">
                <a:solidFill>
                  <a:srgbClr val="38373A"/>
                </a:solidFill>
                <a:latin typeface="Calibri" panose="020F0502020204030204" pitchFamily="34" charset="0"/>
              </a:rPr>
              <a:t>Holle betonwelfsels in KNR</a:t>
            </a:r>
          </a:p>
          <a:p>
            <a:r>
              <a:rPr lang="nl-BE" sz="1600"/>
              <a:t>( </a:t>
            </a:r>
            <a:r>
              <a:rPr lang="nl-BE" sz="1600">
                <a:solidFill>
                  <a:srgbClr val="38373A"/>
                </a:solidFill>
                <a:latin typeface="Calibri" panose="020F0502020204030204" pitchFamily="34" charset="0"/>
              </a:rPr>
              <a:t>BVO &lt; 500 m² )</a:t>
            </a:r>
            <a:endParaRPr lang="nl-NL" sz="1600">
              <a:solidFill>
                <a:srgbClr val="38373A"/>
              </a:solidFill>
              <a:latin typeface="Calibri" panose="020F0502020204030204" pitchFamily="34" charset="0"/>
            </a:endParaRPr>
          </a:p>
        </p:txBody>
      </p:sp>
      <p:sp>
        <p:nvSpPr>
          <p:cNvPr id="13" name="Rechthoek 12">
            <a:extLst>
              <a:ext uri="{FF2B5EF4-FFF2-40B4-BE49-F238E27FC236}">
                <a16:creationId xmlns:a16="http://schemas.microsoft.com/office/drawing/2014/main" id="{447E5607-9C9D-4350-B5D7-28CD8A1C5CE6}"/>
              </a:ext>
            </a:extLst>
          </p:cNvPr>
          <p:cNvSpPr/>
          <p:nvPr/>
        </p:nvSpPr>
        <p:spPr>
          <a:xfrm>
            <a:off x="6068230" y="5657191"/>
            <a:ext cx="2422394" cy="338554"/>
          </a:xfrm>
          <a:prstGeom prst="rect">
            <a:avLst/>
          </a:prstGeom>
        </p:spPr>
        <p:txBody>
          <a:bodyPr wrap="none">
            <a:spAutoFit/>
          </a:bodyPr>
          <a:lstStyle/>
          <a:p>
            <a:r>
              <a:rPr lang="nl-BE" sz="1600">
                <a:solidFill>
                  <a:srgbClr val="38373A"/>
                </a:solidFill>
                <a:latin typeface="Calibri" panose="020F0502020204030204" pitchFamily="34" charset="0"/>
              </a:rPr>
              <a:t>Combinatievloer in woning</a:t>
            </a:r>
            <a:endParaRPr lang="nl-NL" sz="1600"/>
          </a:p>
        </p:txBody>
      </p:sp>
    </p:spTree>
    <p:extLst>
      <p:ext uri="{BB962C8B-B14F-4D97-AF65-F5344CB8AC3E}">
        <p14:creationId xmlns:p14="http://schemas.microsoft.com/office/powerpoint/2010/main" val="3691928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Vloeren: hoofdtypes (V.2.5.2)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Hoofdtype 2: vloeren met een cellenbetonconstructie</a:t>
            </a:r>
          </a:p>
          <a:p>
            <a:pPr lvl="1"/>
            <a:r>
              <a:rPr lang="nl-BE"/>
              <a:t>Alle vloeren met dragende structuur = cellenbeton</a:t>
            </a:r>
          </a:p>
          <a:p>
            <a:pPr lvl="2"/>
            <a:r>
              <a:rPr lang="nl-BE"/>
              <a:t>Op basis van visuele inspectie of bewijsstuk</a:t>
            </a:r>
          </a:p>
          <a:p>
            <a:pPr lvl="1"/>
            <a:r>
              <a:rPr lang="nl-BE"/>
              <a:t>Cellenbeton</a:t>
            </a:r>
          </a:p>
          <a:p>
            <a:pPr lvl="2"/>
            <a:r>
              <a:rPr lang="nl-BE"/>
              <a:t>Poreus/isolerend materiaal na chemische reactie door toevoeging van toeslagstoffen</a:t>
            </a:r>
          </a:p>
          <a:p>
            <a:pPr lvl="2"/>
            <a:r>
              <a:rPr lang="nl-BE"/>
              <a:t>Gegoten in mal en dan verhit</a:t>
            </a:r>
          </a:p>
          <a:p>
            <a:pPr lvl="2"/>
            <a:r>
              <a:rPr lang="nl-BE" err="1"/>
              <a:t>Volumieke</a:t>
            </a:r>
            <a:r>
              <a:rPr lang="nl-BE"/>
              <a:t> massa =&gt; van 300 tot 800 kg/m³</a:t>
            </a:r>
          </a:p>
          <a:p>
            <a:pPr lvl="2"/>
            <a:endParaRPr lang="nl-BE"/>
          </a:p>
          <a:p>
            <a:pPr lvl="1"/>
            <a:r>
              <a:rPr lang="nl-BE"/>
              <a:t>≠ Schuimbeton</a:t>
            </a:r>
          </a:p>
          <a:p>
            <a:pPr lvl="2"/>
            <a:r>
              <a:rPr lang="nl-BE"/>
              <a:t>Cementmengeling die </a:t>
            </a:r>
            <a:r>
              <a:rPr lang="nl-BE" err="1"/>
              <a:t>verschuimd</a:t>
            </a:r>
            <a:r>
              <a:rPr lang="nl-BE"/>
              <a:t> bij levering</a:t>
            </a:r>
          </a:p>
          <a:p>
            <a:pPr lvl="2"/>
            <a:r>
              <a:rPr lang="nl-BE"/>
              <a:t>Toegepast als uitvulling maar niet voor dragende </a:t>
            </a:r>
            <a:r>
              <a:rPr lang="nl-BE" err="1"/>
              <a:t>cies</a:t>
            </a:r>
            <a:endParaRPr lang="nl-BE"/>
          </a:p>
          <a:p>
            <a:pPr lvl="1"/>
            <a:r>
              <a:rPr lang="nl-BE" u="sng"/>
              <a:t>Goed om weten</a:t>
            </a:r>
            <a:r>
              <a:rPr lang="nl-BE"/>
              <a:t>: </a:t>
            </a:r>
          </a:p>
          <a:p>
            <a:pPr lvl="2"/>
            <a:r>
              <a:rPr lang="nl-BE"/>
              <a:t>Cellenbetonconstructie =&gt; worden niet uitgevoerd op volle grond</a:t>
            </a:r>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sp>
        <p:nvSpPr>
          <p:cNvPr id="10" name="datum en dianummer">
            <a:extLst>
              <a:ext uri="{FF2B5EF4-FFF2-40B4-BE49-F238E27FC236}">
                <a16:creationId xmlns:a16="http://schemas.microsoft.com/office/drawing/2014/main" id="{1F9B243E-ADCA-4423-85D3-A72AEC0EA83F}"/>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128</a:t>
            </a:fld>
            <a:endParaRPr lang="nl-BE" sz="1100">
              <a:solidFill>
                <a:srgbClr val="105269"/>
              </a:solidFill>
            </a:endParaRPr>
          </a:p>
        </p:txBody>
      </p:sp>
      <p:pic>
        <p:nvPicPr>
          <p:cNvPr id="2" name="Afbeelding 1">
            <a:extLst>
              <a:ext uri="{FF2B5EF4-FFF2-40B4-BE49-F238E27FC236}">
                <a16:creationId xmlns:a16="http://schemas.microsoft.com/office/drawing/2014/main" id="{4337ED98-3289-4CE3-9CE2-AE5F3F7D0CD2}"/>
              </a:ext>
            </a:extLst>
          </p:cNvPr>
          <p:cNvPicPr>
            <a:picLocks noChangeAspect="1"/>
          </p:cNvPicPr>
          <p:nvPr/>
        </p:nvPicPr>
        <p:blipFill>
          <a:blip r:embed="rId6"/>
          <a:stretch>
            <a:fillRect/>
          </a:stretch>
        </p:blipFill>
        <p:spPr>
          <a:xfrm>
            <a:off x="7199904" y="3421371"/>
            <a:ext cx="1849948" cy="1849948"/>
          </a:xfrm>
          <a:prstGeom prst="rect">
            <a:avLst/>
          </a:prstGeom>
        </p:spPr>
      </p:pic>
      <p:pic>
        <p:nvPicPr>
          <p:cNvPr id="7" name="Picture 5">
            <a:extLst>
              <a:ext uri="{FF2B5EF4-FFF2-40B4-BE49-F238E27FC236}">
                <a16:creationId xmlns:a16="http://schemas.microsoft.com/office/drawing/2014/main" id="{5F0AAF3E-FE6F-454A-B31C-9A6909CFA6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6548" y="1061027"/>
            <a:ext cx="1849948" cy="166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Rechte verbindingslijn 7">
            <a:extLst>
              <a:ext uri="{FF2B5EF4-FFF2-40B4-BE49-F238E27FC236}">
                <a16:creationId xmlns:a16="http://schemas.microsoft.com/office/drawing/2014/main" id="{9BFC45D1-8BAF-493F-9B34-FD7044139AF0}"/>
              </a:ext>
            </a:extLst>
          </p:cNvPr>
          <p:cNvCxnSpPr>
            <a:cxnSpLocks/>
          </p:cNvCxnSpPr>
          <p:nvPr/>
        </p:nvCxnSpPr>
        <p:spPr>
          <a:xfrm>
            <a:off x="7208768" y="3429000"/>
            <a:ext cx="1827728" cy="18423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1322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59273"/>
            <a:ext cx="9144000" cy="4098727"/>
          </a:xfrm>
          <a:prstGeom prst="rect">
            <a:avLst/>
          </a:prstGeom>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129</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129</a:t>
            </a:fld>
            <a:endParaRPr lang="nl-BE" sz="1100">
              <a:solidFill>
                <a:srgbClr val="105269"/>
              </a:solidFill>
            </a:endParaRPr>
          </a:p>
        </p:txBody>
      </p:sp>
      <p:pic>
        <p:nvPicPr>
          <p:cNvPr id="5" name="Afbeelding 4"/>
          <p:cNvPicPr>
            <a:picLocks noChangeAspect="1"/>
          </p:cNvPicPr>
          <p:nvPr/>
        </p:nvPicPr>
        <p:blipFill>
          <a:blip r:embed="rId3"/>
          <a:stretch>
            <a:fillRect/>
          </a:stretch>
        </p:blipFill>
        <p:spPr>
          <a:xfrm>
            <a:off x="6184899" y="1570186"/>
            <a:ext cx="1041401" cy="1108549"/>
          </a:xfrm>
          <a:prstGeom prst="rect">
            <a:avLst/>
          </a:prstGeom>
        </p:spPr>
      </p:pic>
      <p:pic>
        <p:nvPicPr>
          <p:cNvPr id="6" name="Afbeelding 5"/>
          <p:cNvPicPr>
            <a:picLocks noChangeAspect="1"/>
          </p:cNvPicPr>
          <p:nvPr/>
        </p:nvPicPr>
        <p:blipFill>
          <a:blip r:embed="rId4"/>
          <a:stretch>
            <a:fillRect/>
          </a:stretch>
        </p:blipFill>
        <p:spPr>
          <a:xfrm>
            <a:off x="7483341" y="1373336"/>
            <a:ext cx="1553155" cy="2308223"/>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9" y="1022497"/>
            <a:ext cx="5097482" cy="1962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9850" y="993628"/>
            <a:ext cx="2378136" cy="1990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845" y="5322524"/>
            <a:ext cx="2593635" cy="1398951"/>
          </a:xfrm>
          <a:prstGeom prst="rect">
            <a:avLst/>
          </a:prstGeom>
        </p:spPr>
      </p:pic>
      <p:sp>
        <p:nvSpPr>
          <p:cNvPr id="8" name="Rechthoek 7"/>
          <p:cNvSpPr/>
          <p:nvPr/>
        </p:nvSpPr>
        <p:spPr>
          <a:xfrm>
            <a:off x="267845" y="4953192"/>
            <a:ext cx="2593635" cy="369332"/>
          </a:xfrm>
          <a:prstGeom prst="rect">
            <a:avLst/>
          </a:prstGeom>
          <a:solidFill>
            <a:schemeClr val="bg1"/>
          </a:solidFill>
        </p:spPr>
        <p:txBody>
          <a:bodyPr wrap="square">
            <a:spAutoFit/>
          </a:bodyPr>
          <a:lstStyle/>
          <a:p>
            <a:pPr marL="0" lvl="1">
              <a:lnSpc>
                <a:spcPct val="90000"/>
              </a:lnSpc>
              <a:spcBef>
                <a:spcPts val="300"/>
              </a:spcBef>
              <a:buSzPct val="90000"/>
            </a:pPr>
            <a:r>
              <a:rPr lang="nl-BE" sz="2000">
                <a:solidFill>
                  <a:srgbClr val="38373A"/>
                </a:solidFill>
                <a:latin typeface="Calibri" panose="020F0502020204030204" pitchFamily="34" charset="0"/>
              </a:rPr>
              <a:t>- Plaatsing in dambord</a:t>
            </a:r>
          </a:p>
        </p:txBody>
      </p:sp>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5277" y="3762097"/>
            <a:ext cx="3201219" cy="287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328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35855" y="407275"/>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Begrippen - schildelen (V.1.2)</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475131" y="1479536"/>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Hoofdtype </a:t>
            </a:r>
          </a:p>
          <a:p>
            <a:r>
              <a:rPr lang="nl-BE" b="1"/>
              <a:t>Bij openingen</a:t>
            </a:r>
          </a:p>
          <a:p>
            <a:pPr lvl="1"/>
            <a:r>
              <a:rPr lang="nl-BE"/>
              <a:t>Beglazing</a:t>
            </a:r>
          </a:p>
          <a:p>
            <a:pPr lvl="1"/>
            <a:r>
              <a:rPr lang="nl-BE"/>
              <a:t>Profielen</a:t>
            </a:r>
          </a:p>
          <a:p>
            <a:pPr lvl="1"/>
            <a:r>
              <a:rPr lang="nl-BE"/>
              <a:t>Paneel / deur</a:t>
            </a:r>
          </a:p>
          <a:p>
            <a:pPr lvl="1"/>
            <a:endParaRPr lang="nl-BE"/>
          </a:p>
          <a:p>
            <a:pPr marL="864000" lvl="3" indent="0">
              <a:buNone/>
            </a:pPr>
            <a:endParaRPr lang="nl-NL" altLang="nl-BE"/>
          </a:p>
          <a:p>
            <a:pPr marL="288000" lvl="1" indent="0">
              <a:buNone/>
            </a:pPr>
            <a:endParaRPr lang="nl-BE"/>
          </a:p>
          <a:p>
            <a:endParaRPr lang="nl-BE"/>
          </a:p>
          <a:p>
            <a:endParaRPr lang="nl-BE"/>
          </a:p>
        </p:txBody>
      </p:sp>
    </p:spTree>
    <p:extLst>
      <p:ext uri="{BB962C8B-B14F-4D97-AF65-F5344CB8AC3E}">
        <p14:creationId xmlns:p14="http://schemas.microsoft.com/office/powerpoint/2010/main" val="32448758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Vloeren: aannamen (V.2.5.3)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 vloervlakken opgetrokken in dezelfde bouwfase en met dezelfde opbouw</a:t>
            </a:r>
          </a:p>
          <a:p>
            <a:pPr lvl="1"/>
            <a:r>
              <a:rPr lang="nl-BE"/>
              <a:t>Bij vaststelling van een vloervlak ter plaatse</a:t>
            </a:r>
          </a:p>
          <a:p>
            <a:pPr lvl="2"/>
            <a:r>
              <a:rPr lang="nl-BE"/>
              <a:t>Neemt ED aan dat de vloervlakken </a:t>
            </a:r>
            <a:r>
              <a:rPr lang="nl-BE">
                <a:solidFill>
                  <a:srgbClr val="FF0000"/>
                </a:solidFill>
              </a:rPr>
              <a:t>opgetrokken in dezelfde bouwfase, met dezelfde opbouw (materialen, dikte en samenstelling) en dezelfde begrenzing </a:t>
            </a:r>
          </a:p>
          <a:p>
            <a:pPr lvl="3"/>
            <a:r>
              <a:rPr lang="nl-BE">
                <a:solidFill>
                  <a:srgbClr val="FF0000"/>
                </a:solidFill>
              </a:rPr>
              <a:t>ook dezelfde invoergegevens hebben</a:t>
            </a:r>
            <a:endParaRPr lang="nl-BE"/>
          </a:p>
          <a:p>
            <a:pPr lvl="2"/>
            <a:endParaRPr lang="nl-BE"/>
          </a:p>
          <a:p>
            <a:r>
              <a:rPr lang="nl-BE"/>
              <a:t>AANNAME bij elektrische verwarming</a:t>
            </a:r>
          </a:p>
          <a:p>
            <a:pPr lvl="1"/>
            <a:r>
              <a:rPr lang="nl-BE" b="1"/>
              <a:t>Niet </a:t>
            </a:r>
            <a:r>
              <a:rPr lang="nl-BE"/>
              <a:t>aannemen dat isolatie aanwezig is!</a:t>
            </a:r>
          </a:p>
          <a:p>
            <a:endParaRPr lang="nl-BE"/>
          </a:p>
          <a:p>
            <a:pPr marL="576000" lvl="2" indent="0">
              <a:buNone/>
            </a:pPr>
            <a:r>
              <a:rPr lang="nl-BE"/>
              <a:t> </a:t>
            </a:r>
            <a:endParaRPr lang="nl-BE" alt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130</a:t>
            </a:fld>
            <a:endParaRPr lang="nl-BE" sz="1100">
              <a:solidFill>
                <a:srgbClr val="105269"/>
              </a:solidFill>
            </a:endParaRPr>
          </a:p>
        </p:txBody>
      </p:sp>
      <p:pic>
        <p:nvPicPr>
          <p:cNvPr id="5" name="Graphic 4" descr="Opmerking belangrijk">
            <a:extLst>
              <a:ext uri="{FF2B5EF4-FFF2-40B4-BE49-F238E27FC236}">
                <a16:creationId xmlns:a16="http://schemas.microsoft.com/office/drawing/2014/main" id="{D9ECA0B4-CF5D-4181-8214-D16711E362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5666" y="4133940"/>
            <a:ext cx="720080" cy="720080"/>
          </a:xfrm>
          <a:prstGeom prst="rect">
            <a:avLst/>
          </a:prstGeom>
        </p:spPr>
      </p:pic>
    </p:spTree>
    <p:extLst>
      <p:ext uri="{BB962C8B-B14F-4D97-AF65-F5344CB8AC3E}">
        <p14:creationId xmlns:p14="http://schemas.microsoft.com/office/powerpoint/2010/main" val="94859320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Vloeren: aannamen (V.2.5.3)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r>
              <a:rPr lang="nl-BE" u="sng"/>
              <a:t>Niet vergeten</a:t>
            </a:r>
            <a:r>
              <a:rPr lang="nl-BE"/>
              <a:t>: als vloerverwarming aanwezig is </a:t>
            </a:r>
          </a:p>
          <a:p>
            <a:pPr lvl="1"/>
            <a:r>
              <a:rPr lang="nl-BE"/>
              <a:t>bij ruimteverwarming werd ‘oppervlakteverwarming’ aangeduid, al dan niet in combinatie met radiatoren/convectoren</a:t>
            </a:r>
          </a:p>
          <a:p>
            <a:pPr lvl="1"/>
            <a:r>
              <a:rPr lang="nl-BE"/>
              <a:t>Aanwezigheid van vloerverwarming in de software </a:t>
            </a:r>
            <a:r>
              <a:rPr lang="nl-BE">
                <a:solidFill>
                  <a:srgbClr val="FF0000"/>
                </a:solidFill>
              </a:rPr>
              <a:t>aanvinken</a:t>
            </a:r>
            <a:r>
              <a:rPr lang="nl-BE"/>
              <a:t> </a:t>
            </a:r>
            <a:r>
              <a:rPr lang="nl-BE">
                <a:solidFill>
                  <a:srgbClr val="FF0000"/>
                </a:solidFill>
              </a:rPr>
              <a:t>bij </a:t>
            </a:r>
            <a:r>
              <a:rPr lang="nl-BE"/>
              <a:t>het betreffende vloer </a:t>
            </a:r>
            <a:r>
              <a:rPr lang="nl-BE">
                <a:solidFill>
                  <a:srgbClr val="FF0000"/>
                </a:solidFill>
              </a:rPr>
              <a:t>in het tabblad ‘vloeren’</a:t>
            </a:r>
          </a:p>
          <a:p>
            <a:pPr lvl="1"/>
            <a:endParaRPr lang="nl-BE">
              <a:solidFill>
                <a:srgbClr val="FF0000"/>
              </a:solidFill>
            </a:endParaRPr>
          </a:p>
          <a:p>
            <a:pPr marL="576000" lvl="2" indent="0">
              <a:buNone/>
            </a:pPr>
            <a:r>
              <a:rPr lang="nl-BE"/>
              <a:t> </a:t>
            </a:r>
            <a:endParaRPr lang="nl-BE" alt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131</a:t>
            </a:fld>
            <a:endParaRPr lang="nl-BE" sz="1100">
              <a:solidFill>
                <a:srgbClr val="105269"/>
              </a:solidFill>
            </a:endParaRPr>
          </a:p>
        </p:txBody>
      </p:sp>
    </p:spTree>
    <p:extLst>
      <p:ext uri="{BB962C8B-B14F-4D97-AF65-F5344CB8AC3E}">
        <p14:creationId xmlns:p14="http://schemas.microsoft.com/office/powerpoint/2010/main" val="18410235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p:txBody>
          <a:bodyPr/>
          <a:lstStyle/>
          <a:p>
            <a:pPr algn="l"/>
            <a:r>
              <a:rPr lang="nl-BE"/>
              <a:t>Vloeren</a:t>
            </a:r>
          </a:p>
        </p:txBody>
      </p:sp>
      <p:sp>
        <p:nvSpPr>
          <p:cNvPr id="2" name="Tijdelijke aanduiding voor inhoud 1">
            <a:extLst>
              <a:ext uri="{FF2B5EF4-FFF2-40B4-BE49-F238E27FC236}">
                <a16:creationId xmlns:a16="http://schemas.microsoft.com/office/drawing/2014/main" id="{D7C80BEB-07DB-44D0-8A69-B059BBA45672}"/>
              </a:ext>
            </a:extLst>
          </p:cNvPr>
          <p:cNvSpPr>
            <a:spLocks noGrp="1"/>
          </p:cNvSpPr>
          <p:nvPr>
            <p:ph sz="half" idx="2"/>
          </p:nvPr>
        </p:nvSpPr>
        <p:spPr/>
        <p:txBody>
          <a:bodyPr/>
          <a:lstStyle/>
          <a:p>
            <a:r>
              <a:rPr lang="nl-BE"/>
              <a:t>Veelvoorkomende types vloerverwarming:</a:t>
            </a:r>
          </a:p>
          <a:p>
            <a:pPr lvl="1"/>
            <a:r>
              <a:rPr lang="nl-NL" sz="1800" b="0" i="0" u="none" strike="noStrike" baseline="0">
                <a:solidFill>
                  <a:srgbClr val="000000"/>
                </a:solidFill>
                <a:latin typeface="Calibri" panose="020F0502020204030204" pitchFamily="34" charset="0"/>
              </a:rPr>
              <a:t>Vloerverwarming waarbij warm water rondgestuurd wordt vanaf een centrale opwekker doorheen buisjes die ingebed zijn in de vloeropbouw </a:t>
            </a:r>
            <a:r>
              <a:rPr lang="nl-BE" sz="1800">
                <a:solidFill>
                  <a:srgbClr val="000000"/>
                </a:solidFill>
              </a:rPr>
              <a:t>(</a:t>
            </a:r>
            <a:r>
              <a:rPr lang="nl-BE" sz="1800" b="0" i="0" u="none" strike="noStrike" baseline="0">
                <a:solidFill>
                  <a:srgbClr val="000000"/>
                </a:solidFill>
                <a:latin typeface="Calibri" panose="020F0502020204030204" pitchFamily="34" charset="0"/>
              </a:rPr>
              <a:t>centrale installatie)</a:t>
            </a:r>
          </a:p>
          <a:p>
            <a:pPr lvl="1"/>
            <a:r>
              <a:rPr lang="nl-BE" sz="1800" b="0" i="0" u="none" strike="noStrike" baseline="0">
                <a:solidFill>
                  <a:srgbClr val="000000"/>
                </a:solidFill>
                <a:latin typeface="Calibri" panose="020F0502020204030204" pitchFamily="34" charset="0"/>
              </a:rPr>
              <a:t>Elektrische vloerverwarming (decentrale installatie)</a:t>
            </a:r>
            <a:r>
              <a:rPr lang="nl-NL" sz="1800" b="0" i="0" u="none" strike="noStrike" baseline="0">
                <a:solidFill>
                  <a:srgbClr val="000000"/>
                </a:solidFill>
                <a:latin typeface="Calibri" panose="020F0502020204030204" pitchFamily="34" charset="0"/>
              </a:rPr>
              <a:t> </a:t>
            </a:r>
          </a:p>
          <a:p>
            <a:endParaRPr 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132</a:t>
            </a:fld>
            <a:endParaRPr lang="nl-BE" sz="1100">
              <a:solidFill>
                <a:srgbClr val="105269"/>
              </a:solidFill>
            </a:endParaRPr>
          </a:p>
        </p:txBody>
      </p:sp>
    </p:spTree>
    <p:extLst>
      <p:ext uri="{BB962C8B-B14F-4D97-AF65-F5344CB8AC3E}">
        <p14:creationId xmlns:p14="http://schemas.microsoft.com/office/powerpoint/2010/main" val="34155354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133</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solidFill>
                  <a:srgbClr val="FF0000"/>
                </a:solidFill>
              </a:rPr>
              <a:t>Daken</a:t>
            </a:r>
            <a:r>
              <a:rPr lang="nl-BE"/>
              <a:t> in detail bekeken (V.2.6)</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a:t>Hellend dak, plat dak  als plafond</a:t>
            </a:r>
          </a:p>
          <a:p>
            <a:pPr marL="0" indent="0">
              <a:buNone/>
            </a:pPr>
            <a:endParaRPr lang="nl-BE" altLang="nl-BE"/>
          </a:p>
          <a:p>
            <a:pPr marL="287655" indent="-287655"/>
            <a:r>
              <a:rPr lang="nl-BE" altLang="nl-BE"/>
              <a:t>Herkennen</a:t>
            </a:r>
          </a:p>
          <a:p>
            <a:pPr marL="575655" lvl="1" indent="-287655"/>
            <a:r>
              <a:rPr lang="nl-BE" altLang="nl-BE"/>
              <a:t>Isolatie</a:t>
            </a:r>
          </a:p>
          <a:p>
            <a:pPr marL="575655" lvl="1" indent="-287655"/>
            <a:r>
              <a:rPr lang="nl-BE" altLang="nl-BE"/>
              <a:t>Luchtlaag</a:t>
            </a:r>
          </a:p>
          <a:p>
            <a:pPr marL="575655" lvl="1" indent="-287655"/>
            <a:r>
              <a:rPr lang="nl-BE" altLang="nl-BE"/>
              <a:t>Bijzondere gevallen</a:t>
            </a:r>
          </a:p>
          <a:p>
            <a:pPr marL="287655" indent="-287655"/>
            <a:r>
              <a:rPr lang="nl-BE" altLang="nl-BE"/>
              <a:t>Hoofdtypen</a:t>
            </a:r>
          </a:p>
          <a:p>
            <a:pPr marL="287655" indent="-287655"/>
            <a:r>
              <a:rPr lang="nl-BE" altLang="nl-BE"/>
              <a:t>Aannamen</a:t>
            </a:r>
          </a:p>
          <a:p>
            <a:pPr marL="575655" lvl="1" indent="-287655"/>
            <a:r>
              <a:rPr lang="nl-BE" altLang="nl-BE"/>
              <a:t>Herhaling hiërarchie</a:t>
            </a:r>
          </a:p>
          <a:p>
            <a:pPr marL="863655" lvl="2" indent="-287655"/>
            <a:r>
              <a:rPr lang="nl-BE" altLang="nl-BE"/>
              <a:t>Vaststellingen &gt; bewijsstukken &gt; aannamen</a:t>
            </a:r>
          </a:p>
          <a:p>
            <a:pPr marL="288000" lvl="1" indent="0">
              <a:buNone/>
            </a:pPr>
            <a:endParaRPr lang="nl-BE" altLang="nl-BE"/>
          </a:p>
        </p:txBody>
      </p:sp>
    </p:spTree>
    <p:extLst>
      <p:ext uri="{BB962C8B-B14F-4D97-AF65-F5344CB8AC3E}">
        <p14:creationId xmlns:p14="http://schemas.microsoft.com/office/powerpoint/2010/main" val="37811610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5DA685F3-EA01-4F4B-A467-70D053F3E06E}"/>
              </a:ext>
            </a:extLst>
          </p:cNvPr>
          <p:cNvSpPr>
            <a:spLocks noGrp="1"/>
          </p:cNvSpPr>
          <p:nvPr>
            <p:ph type="title"/>
          </p:nvPr>
        </p:nvSpPr>
        <p:spPr>
          <a:xfrm>
            <a:off x="495300" y="398463"/>
            <a:ext cx="8353425" cy="1079500"/>
          </a:xfrm>
        </p:spPr>
        <p:txBody>
          <a:bodyPr/>
          <a:lstStyle/>
          <a:p>
            <a:pPr algn="l"/>
            <a:r>
              <a:rPr lang="nl-BE"/>
              <a:t>Herkennen van isolatie en luchtlaag</a:t>
            </a:r>
          </a:p>
        </p:txBody>
      </p:sp>
      <p:sp>
        <p:nvSpPr>
          <p:cNvPr id="17" name="Tijdelijke aanduiding voor inhoud 2">
            <a:extLst>
              <a:ext uri="{FF2B5EF4-FFF2-40B4-BE49-F238E27FC236}">
                <a16:creationId xmlns:a16="http://schemas.microsoft.com/office/drawing/2014/main" id="{C39ECC70-BCEE-43E5-BBB7-F386DC937C2E}"/>
              </a:ext>
            </a:extLst>
          </p:cNvPr>
          <p:cNvSpPr txBox="1">
            <a:spLocks/>
          </p:cNvSpPr>
          <p:nvPr/>
        </p:nvSpPr>
        <p:spPr>
          <a:xfrm>
            <a:off x="596112" y="1424612"/>
            <a:ext cx="8252613"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Isolatie hellend dak/plat dak</a:t>
            </a:r>
          </a:p>
          <a:p>
            <a:pPr lvl="1"/>
            <a:r>
              <a:rPr lang="nl-BE"/>
              <a:t>Inspectietips</a:t>
            </a:r>
          </a:p>
          <a:p>
            <a:pPr lvl="2"/>
            <a:r>
              <a:rPr lang="nl-BE"/>
              <a:t>Vanaf ‘70 </a:t>
            </a:r>
            <a:r>
              <a:rPr lang="nl-BE">
                <a:cs typeface="Calibri" panose="020F0502020204030204" pitchFamily="34" charset="0"/>
                <a:sym typeface="Wingdings" panose="05000000000000000000" pitchFamily="2" charset="2"/>
              </a:rPr>
              <a:t></a:t>
            </a:r>
            <a:r>
              <a:rPr lang="nl-BE"/>
              <a:t> dakisolatie</a:t>
            </a:r>
          </a:p>
          <a:p>
            <a:pPr lvl="3"/>
            <a:r>
              <a:rPr lang="nl-BE"/>
              <a:t>Vaak niet meer zichtbaar door afwerking </a:t>
            </a:r>
          </a:p>
          <a:p>
            <a:pPr lvl="4"/>
            <a:r>
              <a:rPr lang="nl-BE"/>
              <a:t>bekijk eventueel onafgewerkte doorvoeropeningen van schouwen, inbouwspots of onafgewerkte dele van ingebouwde kasten of luiken</a:t>
            </a:r>
          </a:p>
          <a:p>
            <a:pPr lvl="3"/>
            <a:r>
              <a:rPr lang="nl-BE"/>
              <a:t>Indien isolatie rechtstreeks onder de dakpannen </a:t>
            </a:r>
            <a:r>
              <a:rPr lang="nl-BE">
                <a:cs typeface="Calibri" panose="020F0502020204030204" pitchFamily="34" charset="0"/>
                <a:sym typeface="Wingdings" panose="05000000000000000000" pitchFamily="2" charset="2"/>
              </a:rPr>
              <a:t></a:t>
            </a:r>
            <a:r>
              <a:rPr lang="nl-BE"/>
              <a:t> dakpan optillen</a:t>
            </a:r>
          </a:p>
          <a:p>
            <a:pPr lvl="1"/>
            <a:r>
              <a:rPr lang="nl-BE"/>
              <a:t>Indien isolatie onderbroken is door kepers/spanten/gordingen met afstand </a:t>
            </a:r>
            <a:r>
              <a:rPr lang="nl-BE">
                <a:cs typeface="Calibri" panose="020F0502020204030204" pitchFamily="34" charset="0"/>
              </a:rPr>
              <a:t>≤ 2</a:t>
            </a:r>
            <a:r>
              <a:rPr lang="nl-BE"/>
              <a:t>m =&gt; onderbreking aanduiden</a:t>
            </a:r>
          </a:p>
          <a:p>
            <a:pPr marL="576000" lvl="2" indent="0">
              <a:buNone/>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grpSp>
        <p:nvGrpSpPr>
          <p:cNvPr id="18" name="Groep 17">
            <a:extLst>
              <a:ext uri="{FF2B5EF4-FFF2-40B4-BE49-F238E27FC236}">
                <a16:creationId xmlns:a16="http://schemas.microsoft.com/office/drawing/2014/main" id="{F115E0D4-621A-48DE-A54D-3D237736BC0E}"/>
              </a:ext>
            </a:extLst>
          </p:cNvPr>
          <p:cNvGrpSpPr/>
          <p:nvPr/>
        </p:nvGrpSpPr>
        <p:grpSpPr>
          <a:xfrm>
            <a:off x="6018659" y="5149421"/>
            <a:ext cx="3923665" cy="1711750"/>
            <a:chOff x="0" y="18858"/>
            <a:chExt cx="3923665" cy="1711750"/>
          </a:xfrm>
        </p:grpSpPr>
        <p:sp>
          <p:nvSpPr>
            <p:cNvPr id="19" name="Tekstvak 37931">
              <a:extLst>
                <a:ext uri="{FF2B5EF4-FFF2-40B4-BE49-F238E27FC236}">
                  <a16:creationId xmlns:a16="http://schemas.microsoft.com/office/drawing/2014/main" id="{599A2D47-2C93-456B-ACF4-B4BEC4DE78DA}"/>
                </a:ext>
              </a:extLst>
            </p:cNvPr>
            <p:cNvSpPr txBox="1"/>
            <p:nvPr/>
          </p:nvSpPr>
          <p:spPr>
            <a:xfrm>
              <a:off x="0" y="1562100"/>
              <a:ext cx="3923665"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Isolatie tussen de kepers</a:t>
              </a:r>
            </a:p>
          </p:txBody>
        </p:sp>
        <p:pic>
          <p:nvPicPr>
            <p:cNvPr id="20" name="Afbeelding 19">
              <a:extLst>
                <a:ext uri="{FF2B5EF4-FFF2-40B4-BE49-F238E27FC236}">
                  <a16:creationId xmlns:a16="http://schemas.microsoft.com/office/drawing/2014/main" id="{A0327837-8AF7-40A3-A3B4-886575A741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18858"/>
              <a:ext cx="2257425" cy="1501140"/>
            </a:xfrm>
            <a:prstGeom prst="rect">
              <a:avLst/>
            </a:prstGeom>
          </p:spPr>
        </p:pic>
      </p:grpSp>
      <p:sp>
        <p:nvSpPr>
          <p:cNvPr id="21" name="Tekstvak 37919">
            <a:extLst>
              <a:ext uri="{FF2B5EF4-FFF2-40B4-BE49-F238E27FC236}">
                <a16:creationId xmlns:a16="http://schemas.microsoft.com/office/drawing/2014/main" id="{FE7C9862-C03C-40C7-949A-0F36EA37900E}"/>
              </a:ext>
            </a:extLst>
          </p:cNvPr>
          <p:cNvSpPr txBox="1"/>
          <p:nvPr/>
        </p:nvSpPr>
        <p:spPr>
          <a:xfrm>
            <a:off x="2395220" y="6652244"/>
            <a:ext cx="2176780"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Onafgewerkte doorvoeropeningen</a:t>
            </a:r>
          </a:p>
        </p:txBody>
      </p:sp>
      <p:sp>
        <p:nvSpPr>
          <p:cNvPr id="22" name="Tekstvak 14">
            <a:extLst>
              <a:ext uri="{FF2B5EF4-FFF2-40B4-BE49-F238E27FC236}">
                <a16:creationId xmlns:a16="http://schemas.microsoft.com/office/drawing/2014/main" id="{29D43EBC-11A6-4FC7-B2E2-E02FF0837301}"/>
              </a:ext>
            </a:extLst>
          </p:cNvPr>
          <p:cNvSpPr txBox="1"/>
          <p:nvPr/>
        </p:nvSpPr>
        <p:spPr>
          <a:xfrm>
            <a:off x="4572000" y="6641117"/>
            <a:ext cx="2616294"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Isolatie rechtstreeks onder dakpannen</a:t>
            </a:r>
          </a:p>
        </p:txBody>
      </p:sp>
      <p:pic>
        <p:nvPicPr>
          <p:cNvPr id="23" name="Afbeelding 22" descr="dakdoorvoer">
            <a:extLst>
              <a:ext uri="{FF2B5EF4-FFF2-40B4-BE49-F238E27FC236}">
                <a16:creationId xmlns:a16="http://schemas.microsoft.com/office/drawing/2014/main" id="{E5336D7B-C1B3-4BBC-BEA2-7D1AD92DAC5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9442" y="4992325"/>
            <a:ext cx="2176780" cy="1637665"/>
          </a:xfrm>
          <a:prstGeom prst="rect">
            <a:avLst/>
          </a:prstGeom>
          <a:noFill/>
          <a:ln>
            <a:noFill/>
          </a:ln>
        </p:spPr>
      </p:pic>
      <p:pic>
        <p:nvPicPr>
          <p:cNvPr id="24" name="Afbeelding 23">
            <a:extLst>
              <a:ext uri="{FF2B5EF4-FFF2-40B4-BE49-F238E27FC236}">
                <a16:creationId xmlns:a16="http://schemas.microsoft.com/office/drawing/2014/main" id="{A57EEE72-696C-47FE-8D01-E6F00CBAF8AF}"/>
              </a:ext>
            </a:extLst>
          </p:cNvPr>
          <p:cNvPicPr/>
          <p:nvPr/>
        </p:nvPicPr>
        <p:blipFill rotWithShape="1">
          <a:blip r:embed="rId8" cstate="print">
            <a:extLst>
              <a:ext uri="{28A0092B-C50C-407E-A947-70E740481C1C}">
                <a14:useLocalDpi xmlns:a14="http://schemas.microsoft.com/office/drawing/2010/main" val="0"/>
              </a:ext>
            </a:extLst>
          </a:blip>
          <a:srcRect r="22241"/>
          <a:stretch/>
        </p:blipFill>
        <p:spPr bwMode="auto">
          <a:xfrm>
            <a:off x="5146169" y="4996453"/>
            <a:ext cx="1689735" cy="16294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27757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um en dianummer">
            <a:extLst>
              <a:ext uri="{FF2B5EF4-FFF2-40B4-BE49-F238E27FC236}">
                <a16:creationId xmlns:a16="http://schemas.microsoft.com/office/drawing/2014/main" id="{6B46A1E1-72CD-4E54-A634-5D7B22DD5E9F}"/>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135</a:t>
            </a:fld>
            <a:endParaRPr lang="nl-BE" sz="1100">
              <a:solidFill>
                <a:srgbClr val="105269"/>
              </a:solidFill>
            </a:endParaRPr>
          </a:p>
        </p:txBody>
      </p:sp>
      <p:sp>
        <p:nvSpPr>
          <p:cNvPr id="14" name="Titel 1">
            <a:extLst>
              <a:ext uri="{FF2B5EF4-FFF2-40B4-BE49-F238E27FC236}">
                <a16:creationId xmlns:a16="http://schemas.microsoft.com/office/drawing/2014/main" id="{F1293C18-FC46-482F-86FF-56754CB64973}"/>
              </a:ext>
            </a:extLst>
          </p:cNvPr>
          <p:cNvSpPr>
            <a:spLocks noGrp="1"/>
          </p:cNvSpPr>
          <p:nvPr>
            <p:ph type="title"/>
          </p:nvPr>
        </p:nvSpPr>
        <p:spPr>
          <a:xfrm>
            <a:off x="495300" y="398463"/>
            <a:ext cx="8353425" cy="1079500"/>
          </a:xfrm>
        </p:spPr>
        <p:txBody>
          <a:bodyPr/>
          <a:lstStyle/>
          <a:p>
            <a:pPr algn="l"/>
            <a:r>
              <a:rPr lang="nl-BE"/>
              <a:t>Herkennen van isolatie en luchtlaag</a:t>
            </a:r>
          </a:p>
        </p:txBody>
      </p:sp>
      <p:sp>
        <p:nvSpPr>
          <p:cNvPr id="15" name="Tijdelijke aanduiding voor inhoud 2">
            <a:extLst>
              <a:ext uri="{FF2B5EF4-FFF2-40B4-BE49-F238E27FC236}">
                <a16:creationId xmlns:a16="http://schemas.microsoft.com/office/drawing/2014/main" id="{14DBA521-957E-4023-8E1E-59F5A0A8F86B}"/>
              </a:ext>
            </a:extLst>
          </p:cNvPr>
          <p:cNvSpPr txBox="1">
            <a:spLocks/>
          </p:cNvSpPr>
          <p:nvPr/>
        </p:nvSpPr>
        <p:spPr>
          <a:xfrm>
            <a:off x="596112" y="1424612"/>
            <a:ext cx="8252613"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Luchtlaag hellend dak</a:t>
            </a:r>
          </a:p>
          <a:p>
            <a:pPr lvl="1"/>
            <a:r>
              <a:rPr lang="nl-BE"/>
              <a:t>Bij klassiek hellend dak </a:t>
            </a:r>
            <a:r>
              <a:rPr lang="nl-BE" sz="2400">
                <a:cs typeface="Calibri" panose="020F0502020204030204" pitchFamily="34" charset="0"/>
                <a:sym typeface="Wingdings" panose="05000000000000000000" pitchFamily="2" charset="2"/>
              </a:rPr>
              <a:t></a:t>
            </a:r>
            <a:r>
              <a:rPr lang="nl-BE"/>
              <a:t> als luchtlaag aanwezig is tussen het onderdak en de </a:t>
            </a:r>
            <a:r>
              <a:rPr lang="nl-BE" err="1"/>
              <a:t>binnenafwerking</a:t>
            </a:r>
            <a:r>
              <a:rPr lang="nl-BE"/>
              <a:t> </a:t>
            </a:r>
            <a:r>
              <a:rPr lang="nl-BE" sz="2400">
                <a:cs typeface="Calibri" panose="020F0502020204030204" pitchFamily="34" charset="0"/>
                <a:sym typeface="Wingdings" panose="05000000000000000000" pitchFamily="2" charset="2"/>
              </a:rPr>
              <a:t></a:t>
            </a:r>
            <a:r>
              <a:rPr lang="nl-BE"/>
              <a:t> invoeren</a:t>
            </a:r>
          </a:p>
          <a:p>
            <a:r>
              <a:rPr lang="nl-BE" b="1">
                <a:solidFill>
                  <a:srgbClr val="FF0000"/>
                </a:solidFill>
              </a:rPr>
              <a:t>Luchtlaag plat dak/plafond</a:t>
            </a:r>
          </a:p>
          <a:p>
            <a:pPr lvl="1"/>
            <a:r>
              <a:rPr lang="nl-BE"/>
              <a:t>Holtes in holle welfsels of bij balken en potten</a:t>
            </a:r>
          </a:p>
          <a:p>
            <a:pPr lvl="2"/>
            <a:r>
              <a:rPr lang="nl-BE"/>
              <a:t>Niet als luchtlaag inrekening, want reeds verrekend in de warmteweerstand van het hoofdtype</a:t>
            </a:r>
          </a:p>
          <a:p>
            <a:pPr lvl="1"/>
            <a:r>
              <a:rPr lang="nl-BE"/>
              <a:t>Een niet (volledig) met isolatie gevulde houten roostering</a:t>
            </a:r>
          </a:p>
          <a:p>
            <a:pPr lvl="2"/>
            <a:r>
              <a:rPr lang="nl-BE"/>
              <a:t>Wel luchtlaag invoeren</a:t>
            </a:r>
          </a:p>
          <a:p>
            <a:pPr lvl="2">
              <a:buFont typeface="Arial" panose="020B0604020202020204" pitchFamily="34" charset="0"/>
              <a:buChar char="•"/>
            </a:pPr>
            <a:endParaRPr lang="fr-BE" altLang="nl-BE">
              <a:solidFill>
                <a:srgbClr val="38373A"/>
              </a:solidFill>
              <a:sym typeface="Symbol" panose="05050102010706020507" pitchFamily="18" charset="2"/>
            </a:endParaRPr>
          </a:p>
          <a:p>
            <a:pPr marL="576000" lvl="2" indent="0">
              <a:buNone/>
            </a:pPr>
            <a:endParaRPr lang="fr-BE" altLang="nl-BE"/>
          </a:p>
          <a:p>
            <a:pPr marL="864000" lvl="3" indent="0">
              <a:buNone/>
            </a:pPr>
            <a:endParaRPr lang="nl-BE" altLang="nl-BE"/>
          </a:p>
        </p:txBody>
      </p:sp>
    </p:spTree>
    <p:extLst>
      <p:ext uri="{BB962C8B-B14F-4D97-AF65-F5344CB8AC3E}">
        <p14:creationId xmlns:p14="http://schemas.microsoft.com/office/powerpoint/2010/main" val="42385841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 en dianummer">
            <a:extLst>
              <a:ext uri="{FF2B5EF4-FFF2-40B4-BE49-F238E27FC236}">
                <a16:creationId xmlns:a16="http://schemas.microsoft.com/office/drawing/2014/main" id="{616C8C7C-2F7E-4E5D-95AD-973C690A94B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136</a:t>
            </a:fld>
            <a:endParaRPr lang="nl-BE" sz="1100">
              <a:solidFill>
                <a:srgbClr val="105269"/>
              </a:solidFill>
            </a:endParaRPr>
          </a:p>
        </p:txBody>
      </p:sp>
      <p:sp>
        <p:nvSpPr>
          <p:cNvPr id="3" name="Titel 1">
            <a:extLst>
              <a:ext uri="{FF2B5EF4-FFF2-40B4-BE49-F238E27FC236}">
                <a16:creationId xmlns:a16="http://schemas.microsoft.com/office/drawing/2014/main" id="{3955668D-7EBE-4073-B1E3-0C7D90336374}"/>
              </a:ext>
            </a:extLst>
          </p:cNvPr>
          <p:cNvSpPr>
            <a:spLocks noGrp="1"/>
          </p:cNvSpPr>
          <p:nvPr>
            <p:ph type="title"/>
          </p:nvPr>
        </p:nvSpPr>
        <p:spPr>
          <a:xfrm>
            <a:off x="495300" y="398463"/>
            <a:ext cx="8353425" cy="1079500"/>
          </a:xfrm>
        </p:spPr>
        <p:txBody>
          <a:bodyPr/>
          <a:lstStyle/>
          <a:p>
            <a:r>
              <a:rPr lang="nl-BE"/>
              <a:t>Herkennen van isolatie en luchtlaag</a:t>
            </a:r>
          </a:p>
        </p:txBody>
      </p:sp>
      <p:sp>
        <p:nvSpPr>
          <p:cNvPr id="4" name="Tijdelijke aanduiding voor inhoud 2">
            <a:extLst>
              <a:ext uri="{FF2B5EF4-FFF2-40B4-BE49-F238E27FC236}">
                <a16:creationId xmlns:a16="http://schemas.microsoft.com/office/drawing/2014/main" id="{4EF12409-23AC-4E7D-9D49-DE0A265AC966}"/>
              </a:ext>
            </a:extLst>
          </p:cNvPr>
          <p:cNvSpPr txBox="1">
            <a:spLocks/>
          </p:cNvSpPr>
          <p:nvPr/>
        </p:nvSpPr>
        <p:spPr>
          <a:xfrm>
            <a:off x="596112" y="1424612"/>
            <a:ext cx="8252613"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Plaats</a:t>
            </a:r>
            <a:r>
              <a:rPr lang="nl-BE" b="1"/>
              <a:t> van de isolatie op het platte dak</a:t>
            </a:r>
          </a:p>
          <a:p>
            <a:pPr lvl="1"/>
            <a:r>
              <a:rPr lang="nl-BE"/>
              <a:t>Doel: berekening van prijsindicaties bij woningen</a:t>
            </a:r>
          </a:p>
          <a:p>
            <a:pPr lvl="1"/>
            <a:r>
              <a:rPr lang="nl-BE" b="1"/>
              <a:t>Bovenop de </a:t>
            </a:r>
            <a:r>
              <a:rPr lang="nl-BE" b="1" err="1"/>
              <a:t>dakafdichting</a:t>
            </a:r>
            <a:endParaRPr lang="nl-BE" b="1"/>
          </a:p>
          <a:p>
            <a:pPr lvl="2"/>
            <a:r>
              <a:rPr lang="nl-BE"/>
              <a:t>= Omgekeerd dak</a:t>
            </a:r>
          </a:p>
          <a:p>
            <a:pPr lvl="2"/>
            <a:r>
              <a:rPr lang="nl-BE"/>
              <a:t>Isolatie = weersbestendig isolatiemateriaal zoals XPS + ballast (tegen het wegwaaien)</a:t>
            </a:r>
          </a:p>
          <a:p>
            <a:pPr lvl="3"/>
            <a:r>
              <a:rPr lang="nl-BE"/>
              <a:t>Inspectietip isolatie </a:t>
            </a:r>
            <a:r>
              <a:rPr lang="nl-BE">
                <a:cs typeface="Calibri" panose="020F0502020204030204" pitchFamily="34" charset="0"/>
                <a:sym typeface="Wingdings" panose="05000000000000000000" pitchFamily="2" charset="2"/>
              </a:rPr>
              <a:t></a:t>
            </a:r>
            <a:r>
              <a:rPr lang="nl-BE"/>
              <a:t> wegnemen ballast om isolatie vast te stellen</a:t>
            </a:r>
          </a:p>
          <a:p>
            <a:pPr lvl="1"/>
            <a:r>
              <a:rPr lang="nl-BE" b="1"/>
              <a:t>Onder de </a:t>
            </a:r>
            <a:r>
              <a:rPr lang="nl-BE" b="1" err="1"/>
              <a:t>dakafdichting</a:t>
            </a:r>
            <a:endParaRPr lang="nl-BE" b="1"/>
          </a:p>
          <a:p>
            <a:pPr lvl="2"/>
            <a:r>
              <a:rPr lang="nl-BE"/>
              <a:t>= 2 mogelijkheden</a:t>
            </a:r>
          </a:p>
          <a:p>
            <a:pPr lvl="3"/>
            <a:r>
              <a:rPr lang="nl-BE"/>
              <a:t>Net onder de </a:t>
            </a:r>
            <a:r>
              <a:rPr lang="nl-BE" err="1"/>
              <a:t>dakafdichting</a:t>
            </a:r>
            <a:r>
              <a:rPr lang="nl-BE"/>
              <a:t> en boven dakbeschot = warm dak</a:t>
            </a:r>
          </a:p>
          <a:p>
            <a:pPr lvl="4"/>
            <a:r>
              <a:rPr lang="nl-BE"/>
              <a:t>Moeilijk vast te stellen zonder destructief onderzoek</a:t>
            </a:r>
          </a:p>
          <a:p>
            <a:pPr lvl="3"/>
            <a:r>
              <a:rPr lang="nl-BE"/>
              <a:t>Onder het dakbeschot = koud dak</a:t>
            </a:r>
          </a:p>
          <a:p>
            <a:pPr lvl="4"/>
            <a:r>
              <a:rPr lang="nl-BE"/>
              <a:t>Soms vast te stellen via openingen in de </a:t>
            </a:r>
            <a:r>
              <a:rPr lang="nl-BE" err="1"/>
              <a:t>binnenafwerking</a:t>
            </a:r>
            <a:r>
              <a:rPr lang="nl-BE"/>
              <a:t>, inbouwspots, …</a:t>
            </a:r>
          </a:p>
          <a:p>
            <a:pPr marL="576000" lvl="2" indent="0">
              <a:buNone/>
            </a:pPr>
            <a:endParaRPr lang="nl-BE" altLang="nl-BE"/>
          </a:p>
        </p:txBody>
      </p:sp>
    </p:spTree>
    <p:extLst>
      <p:ext uri="{BB962C8B-B14F-4D97-AF65-F5344CB8AC3E}">
        <p14:creationId xmlns:p14="http://schemas.microsoft.com/office/powerpoint/2010/main" val="18405542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 en dianummer">
            <a:extLst>
              <a:ext uri="{FF2B5EF4-FFF2-40B4-BE49-F238E27FC236}">
                <a16:creationId xmlns:a16="http://schemas.microsoft.com/office/drawing/2014/main" id="{616C8C7C-2F7E-4E5D-95AD-973C690A94B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137</a:t>
            </a:fld>
            <a:endParaRPr lang="nl-BE" sz="1100">
              <a:solidFill>
                <a:srgbClr val="105269"/>
              </a:solidFill>
            </a:endParaRPr>
          </a:p>
        </p:txBody>
      </p:sp>
      <p:sp>
        <p:nvSpPr>
          <p:cNvPr id="3" name="Titel 1">
            <a:extLst>
              <a:ext uri="{FF2B5EF4-FFF2-40B4-BE49-F238E27FC236}">
                <a16:creationId xmlns:a16="http://schemas.microsoft.com/office/drawing/2014/main" id="{34369DD9-9137-46E2-937D-DBA464FE0672}"/>
              </a:ext>
            </a:extLst>
          </p:cNvPr>
          <p:cNvSpPr>
            <a:spLocks noGrp="1"/>
          </p:cNvSpPr>
          <p:nvPr>
            <p:ph type="title"/>
          </p:nvPr>
        </p:nvSpPr>
        <p:spPr>
          <a:xfrm>
            <a:off x="495300" y="398463"/>
            <a:ext cx="8353425" cy="1079500"/>
          </a:xfrm>
        </p:spPr>
        <p:txBody>
          <a:bodyPr/>
          <a:lstStyle/>
          <a:p>
            <a:r>
              <a:rPr lang="nl-BE"/>
              <a:t>Herkennen van isolatie en luchtlaag</a:t>
            </a:r>
          </a:p>
        </p:txBody>
      </p:sp>
      <p:sp>
        <p:nvSpPr>
          <p:cNvPr id="4" name="Tijdelijke aanduiding voor inhoud 2">
            <a:extLst>
              <a:ext uri="{FF2B5EF4-FFF2-40B4-BE49-F238E27FC236}">
                <a16:creationId xmlns:a16="http://schemas.microsoft.com/office/drawing/2014/main" id="{67715199-33CD-44A3-A61F-CB970ED984A1}"/>
              </a:ext>
            </a:extLst>
          </p:cNvPr>
          <p:cNvSpPr txBox="1">
            <a:spLocks/>
          </p:cNvSpPr>
          <p:nvPr/>
        </p:nvSpPr>
        <p:spPr>
          <a:xfrm>
            <a:off x="596112" y="1424612"/>
            <a:ext cx="8252613"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Plafond</a:t>
            </a:r>
          </a:p>
          <a:p>
            <a:pPr lvl="1"/>
            <a:r>
              <a:rPr lang="nl-BE"/>
              <a:t>Inspectietips </a:t>
            </a:r>
            <a:r>
              <a:rPr lang="nl-BE" b="1">
                <a:solidFill>
                  <a:srgbClr val="FF0000"/>
                </a:solidFill>
              </a:rPr>
              <a:t>isolatie</a:t>
            </a:r>
          </a:p>
          <a:p>
            <a:pPr lvl="2"/>
            <a:r>
              <a:rPr lang="nl-BE"/>
              <a:t>Bij houten plafondconstructie</a:t>
            </a:r>
          </a:p>
          <a:p>
            <a:pPr lvl="3"/>
            <a:r>
              <a:rPr lang="nl-BE"/>
              <a:t>Vaak minerale wol tussen de roosteringen</a:t>
            </a:r>
          </a:p>
          <a:p>
            <a:pPr lvl="2"/>
            <a:r>
              <a:rPr lang="nl-BE"/>
              <a:t>Bij massieve plafondconstructie</a:t>
            </a:r>
          </a:p>
          <a:p>
            <a:pPr lvl="3"/>
            <a:r>
              <a:rPr lang="nl-BE"/>
              <a:t>Isolatie of onder of boven de constructie</a:t>
            </a:r>
          </a:p>
          <a:p>
            <a:pPr lvl="4"/>
            <a:r>
              <a:rPr lang="nl-BE"/>
              <a:t>Indien onder de constructie </a:t>
            </a:r>
          </a:p>
          <a:p>
            <a:pPr lvl="5"/>
            <a:r>
              <a:rPr lang="nl-BE"/>
              <a:t>Mogelijk vast te stellen via openingen in de afwerking zoals inbouwspots</a:t>
            </a:r>
          </a:p>
          <a:p>
            <a:pPr lvl="4"/>
            <a:r>
              <a:rPr lang="nl-BE"/>
              <a:t>Indien boven de constructie</a:t>
            </a:r>
          </a:p>
          <a:p>
            <a:pPr lvl="5"/>
            <a:r>
              <a:rPr lang="nl-BE"/>
              <a:t>Enkel vast te stellen bij het ontbreken van de afwerking</a:t>
            </a:r>
          </a:p>
          <a:p>
            <a:pPr lvl="1"/>
            <a:r>
              <a:rPr lang="nl-BE"/>
              <a:t>Indien isolatie onderbroken is door kepers/spanten/gordingen met afstand </a:t>
            </a:r>
            <a:r>
              <a:rPr lang="nl-BE">
                <a:cs typeface="Calibri" panose="020F0502020204030204" pitchFamily="34" charset="0"/>
              </a:rPr>
              <a:t>≤ 2</a:t>
            </a:r>
            <a:r>
              <a:rPr lang="nl-BE"/>
              <a:t>m </a:t>
            </a:r>
            <a:r>
              <a:rPr lang="nl-BE" sz="2400">
                <a:cs typeface="Calibri" panose="020F0502020204030204" pitchFamily="34" charset="0"/>
                <a:sym typeface="Wingdings" panose="05000000000000000000" pitchFamily="2" charset="2"/>
              </a:rPr>
              <a:t></a:t>
            </a:r>
            <a:r>
              <a:rPr lang="nl-BE"/>
              <a:t> onderbreking aanduiden</a:t>
            </a:r>
          </a:p>
          <a:p>
            <a:pPr lvl="5"/>
            <a:endParaRPr lang="nl-BE"/>
          </a:p>
          <a:p>
            <a:pPr marL="864000" lvl="3" indent="0">
              <a:buNone/>
            </a:pPr>
            <a:endParaRPr lang="nl-BE" altLang="nl-BE"/>
          </a:p>
        </p:txBody>
      </p:sp>
    </p:spTree>
    <p:extLst>
      <p:ext uri="{BB962C8B-B14F-4D97-AF65-F5344CB8AC3E}">
        <p14:creationId xmlns:p14="http://schemas.microsoft.com/office/powerpoint/2010/main" val="8096056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Daken en plafonds: hoofdtype </a:t>
            </a:r>
            <a:r>
              <a:rPr lang="nl-BE" sz="3200"/>
              <a:t>(V.2.6.1)</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Hellende daken</a:t>
            </a:r>
          </a:p>
          <a:p>
            <a:pPr lvl="1"/>
            <a:r>
              <a:rPr lang="nl-BE" b="1"/>
              <a:t>2 hoofdtypes</a:t>
            </a:r>
          </a:p>
          <a:p>
            <a:pPr lvl="2"/>
            <a:r>
              <a:rPr lang="nl-BE"/>
              <a:t>Hoofdtype 1: Standaard hellende daken</a:t>
            </a:r>
          </a:p>
          <a:p>
            <a:pPr lvl="2"/>
            <a:r>
              <a:rPr lang="nl-BE"/>
              <a:t>Hoofdtype 2: Hellende daken in riet</a:t>
            </a:r>
          </a:p>
          <a:p>
            <a:pPr lvl="1"/>
            <a:endParaRPr lang="nl-BE"/>
          </a:p>
          <a:p>
            <a:r>
              <a:rPr lang="nl-BE" b="1"/>
              <a:t>Platte daken</a:t>
            </a:r>
          </a:p>
          <a:p>
            <a:pPr lvl="1"/>
            <a:r>
              <a:rPr lang="nl-BE" b="1"/>
              <a:t>2 hoofdtypes</a:t>
            </a:r>
          </a:p>
          <a:p>
            <a:pPr lvl="2"/>
            <a:r>
              <a:rPr lang="nl-BE"/>
              <a:t>Hoofdtype 1: Standaard platte daken</a:t>
            </a:r>
          </a:p>
          <a:p>
            <a:pPr lvl="2"/>
            <a:r>
              <a:rPr lang="nl-BE"/>
              <a:t>Hoofdtype 2: Platte daken met een cellenbetonconstructie</a:t>
            </a:r>
          </a:p>
          <a:p>
            <a:pPr lvl="2"/>
            <a:endParaRPr lang="nl-BE" altLang="nl-BE"/>
          </a:p>
          <a:p>
            <a:r>
              <a:rPr lang="nl-BE" b="1"/>
              <a:t>Plafonds</a:t>
            </a:r>
          </a:p>
          <a:p>
            <a:pPr lvl="1"/>
            <a:r>
              <a:rPr lang="nl-BE" b="1"/>
              <a:t>2 hoofdtypes</a:t>
            </a:r>
          </a:p>
          <a:p>
            <a:pPr lvl="2"/>
            <a:r>
              <a:rPr lang="nl-BE"/>
              <a:t>Hoofdtype 1: Standaard plafonds</a:t>
            </a:r>
          </a:p>
          <a:p>
            <a:pPr lvl="2"/>
            <a:r>
              <a:rPr lang="nl-BE"/>
              <a:t>Hoofdtype 2: Plafonds met een cellenbetonconstructie</a:t>
            </a:r>
            <a:endParaRPr lang="fr-BE" altLang="nl-BE"/>
          </a:p>
          <a:p>
            <a:pPr lvl="2"/>
            <a:endParaRPr lang="fr-BE" altLang="nl-BE"/>
          </a:p>
          <a:p>
            <a:pPr marL="864000" lvl="3" indent="0">
              <a:buNone/>
            </a:pPr>
            <a:endParaRPr lang="nl-BE" altLang="nl-BE"/>
          </a:p>
        </p:txBody>
      </p:sp>
      <p:sp>
        <p:nvSpPr>
          <p:cNvPr id="5" name="datum en dianummer">
            <a:extLst>
              <a:ext uri="{FF2B5EF4-FFF2-40B4-BE49-F238E27FC236}">
                <a16:creationId xmlns:a16="http://schemas.microsoft.com/office/drawing/2014/main" id="{DD9ABAB0-0345-4B59-A234-045232D94AD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138</a:t>
            </a:fld>
            <a:endParaRPr lang="nl-BE" sz="1100">
              <a:solidFill>
                <a:srgbClr val="105269"/>
              </a:solidFill>
            </a:endParaRPr>
          </a:p>
        </p:txBody>
      </p:sp>
    </p:spTree>
    <p:extLst>
      <p:ext uri="{BB962C8B-B14F-4D97-AF65-F5344CB8AC3E}">
        <p14:creationId xmlns:p14="http://schemas.microsoft.com/office/powerpoint/2010/main" val="15964968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Daken en plafonds: hoofdtype </a:t>
            </a:r>
            <a:r>
              <a:rPr lang="nl-BE" sz="3200"/>
              <a:t>(V.2.6.1)</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Hellende daken</a:t>
            </a:r>
          </a:p>
          <a:p>
            <a:pPr lvl="1"/>
            <a:r>
              <a:rPr lang="nl-BE" b="1"/>
              <a:t>Hoofdtype 1: Standaard hellende daken</a:t>
            </a:r>
          </a:p>
          <a:p>
            <a:pPr lvl="2"/>
            <a:r>
              <a:rPr lang="nl-BE"/>
              <a:t>Alle daken niet in riet</a:t>
            </a:r>
          </a:p>
          <a:p>
            <a:pPr lvl="2"/>
            <a:r>
              <a:rPr lang="nl-BE"/>
              <a:t>Voorbeelden:</a:t>
            </a:r>
          </a:p>
          <a:p>
            <a:pPr lvl="3"/>
            <a:r>
              <a:rPr lang="nl-BE"/>
              <a:t>Pannen- of leiendak</a:t>
            </a:r>
          </a:p>
          <a:p>
            <a:pPr lvl="3"/>
            <a:r>
              <a:rPr lang="nl-BE"/>
              <a:t>Metalen dak</a:t>
            </a:r>
          </a:p>
          <a:p>
            <a:endParaRPr lang="nl-BE"/>
          </a:p>
          <a:p>
            <a:pPr lvl="1"/>
            <a:r>
              <a:rPr lang="nl-BE" b="1"/>
              <a:t>Hoofdtype 2: Hellende daken in riet</a:t>
            </a:r>
          </a:p>
          <a:p>
            <a:pPr marL="864000" lvl="3" indent="0">
              <a:buNone/>
            </a:pPr>
            <a:endParaRPr lang="nl-BE" altLang="nl-BE"/>
          </a:p>
        </p:txBody>
      </p:sp>
      <p:sp>
        <p:nvSpPr>
          <p:cNvPr id="5" name="datum en dianummer">
            <a:extLst>
              <a:ext uri="{FF2B5EF4-FFF2-40B4-BE49-F238E27FC236}">
                <a16:creationId xmlns:a16="http://schemas.microsoft.com/office/drawing/2014/main" id="{DD9ABAB0-0345-4B59-A234-045232D94AD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139</a:t>
            </a:fld>
            <a:endParaRPr lang="nl-BE" sz="1100">
              <a:solidFill>
                <a:srgbClr val="105269"/>
              </a:solidFill>
            </a:endParaRPr>
          </a:p>
        </p:txBody>
      </p:sp>
      <p:pic>
        <p:nvPicPr>
          <p:cNvPr id="7" name="Afbeelding 6">
            <a:extLst>
              <a:ext uri="{FF2B5EF4-FFF2-40B4-BE49-F238E27FC236}">
                <a16:creationId xmlns:a16="http://schemas.microsoft.com/office/drawing/2014/main" id="{107B9F83-9CA2-4199-BD79-78940F5663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465" y="3873623"/>
            <a:ext cx="2969423" cy="1852177"/>
          </a:xfrm>
          <a:prstGeom prst="rect">
            <a:avLst/>
          </a:prstGeom>
        </p:spPr>
      </p:pic>
    </p:spTree>
    <p:extLst>
      <p:ext uri="{BB962C8B-B14F-4D97-AF65-F5344CB8AC3E}">
        <p14:creationId xmlns:p14="http://schemas.microsoft.com/office/powerpoint/2010/main" val="353290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35855" y="407275"/>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Begrippen - schildelen (V.1.2)</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475131" y="1479536"/>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Buitenafwerking </a:t>
            </a:r>
          </a:p>
          <a:p>
            <a:pPr lvl="1"/>
            <a:r>
              <a:rPr lang="nl-BE" err="1"/>
              <a:t>Afwerkingslaag</a:t>
            </a:r>
            <a:r>
              <a:rPr lang="nl-BE"/>
              <a:t> aan buitenzijde van de constructie</a:t>
            </a:r>
          </a:p>
          <a:p>
            <a:pPr lvl="2"/>
            <a:r>
              <a:rPr lang="nl-BE"/>
              <a:t>Verhindert dat hemelwater in de constructie dringt</a:t>
            </a:r>
          </a:p>
          <a:p>
            <a:pPr lvl="2"/>
            <a:endParaRPr lang="nl-BE"/>
          </a:p>
          <a:p>
            <a:pPr lvl="2"/>
            <a:r>
              <a:rPr lang="nl-BE"/>
              <a:t>Voorbeelden :</a:t>
            </a:r>
          </a:p>
          <a:p>
            <a:pPr lvl="3"/>
            <a:r>
              <a:rPr lang="nl-BE"/>
              <a:t>Wel een </a:t>
            </a:r>
            <a:r>
              <a:rPr lang="nl-BE" err="1"/>
              <a:t>afwerkingslaag</a:t>
            </a:r>
            <a:r>
              <a:rPr lang="nl-BE"/>
              <a:t>: buitenbepleistering, </a:t>
            </a:r>
            <a:r>
              <a:rPr lang="nl-BE" err="1"/>
              <a:t>cementering</a:t>
            </a:r>
            <a:r>
              <a:rPr lang="nl-BE"/>
              <a:t>, verglaasde tegels, leien, natuursteen, bebording</a:t>
            </a:r>
          </a:p>
          <a:p>
            <a:pPr lvl="3"/>
            <a:r>
              <a:rPr lang="nl-BE"/>
              <a:t>Geen </a:t>
            </a:r>
            <a:r>
              <a:rPr lang="nl-BE" err="1"/>
              <a:t>afwerkingslaag</a:t>
            </a:r>
            <a:r>
              <a:rPr lang="nl-BE"/>
              <a:t>: verven, coatings (oppervlaktebehandeling), </a:t>
            </a:r>
            <a:r>
              <a:rPr lang="nl-BE" err="1"/>
              <a:t>kaleien</a:t>
            </a:r>
            <a:endParaRPr lang="nl-BE"/>
          </a:p>
          <a:p>
            <a:pPr lvl="3"/>
            <a:endParaRPr lang="nl-BE"/>
          </a:p>
          <a:p>
            <a:pPr lvl="3"/>
            <a:endParaRPr lang="nl-BE"/>
          </a:p>
          <a:p>
            <a:pPr lvl="1"/>
            <a:endParaRPr lang="nl-BE"/>
          </a:p>
          <a:p>
            <a:pPr marL="864000" lvl="3" indent="0">
              <a:buNone/>
            </a:pPr>
            <a:endParaRPr lang="nl-NL" altLang="nl-BE"/>
          </a:p>
          <a:p>
            <a:pPr marL="288000" lvl="1" indent="0">
              <a:buNone/>
            </a:pPr>
            <a:endParaRPr lang="nl-BE"/>
          </a:p>
          <a:p>
            <a:endParaRPr lang="nl-BE"/>
          </a:p>
          <a:p>
            <a:endParaRPr lang="nl-BE"/>
          </a:p>
        </p:txBody>
      </p:sp>
    </p:spTree>
    <p:extLst>
      <p:ext uri="{BB962C8B-B14F-4D97-AF65-F5344CB8AC3E}">
        <p14:creationId xmlns:p14="http://schemas.microsoft.com/office/powerpoint/2010/main" val="38340070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Daken en plafonds: hoofdtype </a:t>
            </a:r>
            <a:r>
              <a:rPr lang="nl-BE" sz="3200"/>
              <a:t>(V.2.6.1)</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Platte daken</a:t>
            </a:r>
          </a:p>
          <a:p>
            <a:pPr lvl="1"/>
            <a:r>
              <a:rPr lang="nl-BE" b="1"/>
              <a:t>Hoofdtype 1: Standaard platte daken</a:t>
            </a:r>
          </a:p>
          <a:p>
            <a:pPr lvl="2"/>
            <a:r>
              <a:rPr lang="nl-BE"/>
              <a:t>Alle platte daken niet in cellenbeton</a:t>
            </a:r>
          </a:p>
          <a:p>
            <a:pPr lvl="2"/>
            <a:endParaRPr lang="nl-BE"/>
          </a:p>
          <a:p>
            <a:pPr lvl="1"/>
            <a:r>
              <a:rPr lang="nl-BE" b="1"/>
              <a:t>Hoofdtype 2: Platte daken met een cellenbetonconstructie</a:t>
            </a:r>
          </a:p>
          <a:p>
            <a:pPr lvl="2"/>
            <a:r>
              <a:rPr lang="nl-BE"/>
              <a:t>Dragende structuur in cellenbeton</a:t>
            </a:r>
          </a:p>
          <a:p>
            <a:pPr lvl="3"/>
            <a:r>
              <a:rPr lang="nl-BE"/>
              <a:t>Visuele inspectie of bewijsstukken</a:t>
            </a:r>
          </a:p>
          <a:p>
            <a:pPr lvl="3"/>
            <a:r>
              <a:rPr lang="nl-BE"/>
              <a:t>Herkenning cellenbeton </a:t>
            </a:r>
            <a:r>
              <a:rPr lang="nl-BE" err="1"/>
              <a:t>cfr</a:t>
            </a:r>
            <a:r>
              <a:rPr lang="nl-BE"/>
              <a:t> vloeren</a:t>
            </a:r>
          </a:p>
          <a:p>
            <a:pPr marL="576000" lvl="2" indent="0">
              <a:buNone/>
            </a:pPr>
            <a:endParaRPr lang="nl-BE"/>
          </a:p>
          <a:p>
            <a:pPr lvl="2"/>
            <a:endParaRPr lang="nl-BE" altLang="nl-BE"/>
          </a:p>
          <a:p>
            <a:pPr lvl="2"/>
            <a:endParaRPr lang="fr-BE" altLang="nl-BE"/>
          </a:p>
          <a:p>
            <a:pPr marL="864000" lvl="3" indent="0">
              <a:buNone/>
            </a:pPr>
            <a:endParaRPr lang="nl-BE" altLang="nl-BE"/>
          </a:p>
        </p:txBody>
      </p:sp>
      <p:sp>
        <p:nvSpPr>
          <p:cNvPr id="5" name="datum en dianummer">
            <a:extLst>
              <a:ext uri="{FF2B5EF4-FFF2-40B4-BE49-F238E27FC236}">
                <a16:creationId xmlns:a16="http://schemas.microsoft.com/office/drawing/2014/main" id="{DD9ABAB0-0345-4B59-A234-045232D94AD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140</a:t>
            </a:fld>
            <a:endParaRPr lang="nl-BE" sz="1100">
              <a:solidFill>
                <a:srgbClr val="105269"/>
              </a:solidFill>
            </a:endParaRPr>
          </a:p>
        </p:txBody>
      </p:sp>
    </p:spTree>
    <p:extLst>
      <p:ext uri="{BB962C8B-B14F-4D97-AF65-F5344CB8AC3E}">
        <p14:creationId xmlns:p14="http://schemas.microsoft.com/office/powerpoint/2010/main" val="34937584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Daken en plafonds: hoofdtype </a:t>
            </a:r>
            <a:r>
              <a:rPr lang="nl-BE" sz="3200"/>
              <a:t>(V.2.6.1)</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Plafonds</a:t>
            </a:r>
          </a:p>
          <a:p>
            <a:pPr lvl="1"/>
            <a:r>
              <a:rPr lang="nl-BE" b="1"/>
              <a:t>Hoofdtype 1: Standaard plafonds</a:t>
            </a:r>
          </a:p>
          <a:p>
            <a:pPr lvl="2"/>
            <a:r>
              <a:rPr lang="nl-BE"/>
              <a:t>Alle plafonds niet in cellenbeton</a:t>
            </a:r>
          </a:p>
          <a:p>
            <a:pPr lvl="2"/>
            <a:endParaRPr lang="nl-BE"/>
          </a:p>
          <a:p>
            <a:pPr lvl="1"/>
            <a:r>
              <a:rPr lang="nl-BE" b="1"/>
              <a:t>Hoofdtype 2: Plafonds met een cellenbetonconstructie</a:t>
            </a:r>
            <a:endParaRPr lang="fr-BE" altLang="nl-BE" b="1"/>
          </a:p>
          <a:p>
            <a:pPr lvl="2"/>
            <a:r>
              <a:rPr lang="nl-BE"/>
              <a:t>Dragende structuur in cellenbeton</a:t>
            </a:r>
          </a:p>
          <a:p>
            <a:pPr lvl="3"/>
            <a:r>
              <a:rPr lang="nl-BE"/>
              <a:t>Visuele inspectie of bewijsstukken</a:t>
            </a:r>
          </a:p>
          <a:p>
            <a:pPr lvl="3"/>
            <a:r>
              <a:rPr lang="nl-BE"/>
              <a:t>Herkenning cellenbeton </a:t>
            </a:r>
            <a:r>
              <a:rPr lang="nl-BE" err="1"/>
              <a:t>cfr</a:t>
            </a:r>
            <a:r>
              <a:rPr lang="nl-BE"/>
              <a:t> vloeren</a:t>
            </a:r>
          </a:p>
          <a:p>
            <a:pPr lvl="2"/>
            <a:endParaRPr lang="fr-BE" altLang="nl-BE"/>
          </a:p>
          <a:p>
            <a:pPr marL="864000" lvl="3" indent="0">
              <a:buNone/>
            </a:pPr>
            <a:endParaRPr lang="nl-BE" altLang="nl-BE"/>
          </a:p>
        </p:txBody>
      </p:sp>
      <p:sp>
        <p:nvSpPr>
          <p:cNvPr id="5" name="datum en dianummer">
            <a:extLst>
              <a:ext uri="{FF2B5EF4-FFF2-40B4-BE49-F238E27FC236}">
                <a16:creationId xmlns:a16="http://schemas.microsoft.com/office/drawing/2014/main" id="{DD9ABAB0-0345-4B59-A234-045232D94AD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141</a:t>
            </a:fld>
            <a:endParaRPr lang="nl-BE" sz="1100">
              <a:solidFill>
                <a:srgbClr val="105269"/>
              </a:solidFill>
            </a:endParaRPr>
          </a:p>
        </p:txBody>
      </p:sp>
      <p:pic>
        <p:nvPicPr>
          <p:cNvPr id="7" name="Afbeelding 6">
            <a:extLst>
              <a:ext uri="{FF2B5EF4-FFF2-40B4-BE49-F238E27FC236}">
                <a16:creationId xmlns:a16="http://schemas.microsoft.com/office/drawing/2014/main" id="{4569B12E-D4EB-49F4-8DF9-C26AE039B962}"/>
              </a:ext>
            </a:extLst>
          </p:cNvPr>
          <p:cNvPicPr>
            <a:picLocks noChangeAspect="1"/>
          </p:cNvPicPr>
          <p:nvPr/>
        </p:nvPicPr>
        <p:blipFill>
          <a:blip r:embed="rId6"/>
          <a:stretch>
            <a:fillRect/>
          </a:stretch>
        </p:blipFill>
        <p:spPr>
          <a:xfrm>
            <a:off x="2228026" y="4422846"/>
            <a:ext cx="3081563" cy="2298630"/>
          </a:xfrm>
          <a:prstGeom prst="rect">
            <a:avLst/>
          </a:prstGeom>
        </p:spPr>
      </p:pic>
      <p:pic>
        <p:nvPicPr>
          <p:cNvPr id="8" name="Picture 2" descr="http://www.webklik.nl/user_files/2010_03/109953/2013-03-14_11.14.50.jpg">
            <a:extLst>
              <a:ext uri="{FF2B5EF4-FFF2-40B4-BE49-F238E27FC236}">
                <a16:creationId xmlns:a16="http://schemas.microsoft.com/office/drawing/2014/main" id="{B8C8CE3C-B0E2-439E-9E99-F7043EA57D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5303" y="4415085"/>
            <a:ext cx="3075186" cy="230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8216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Daken en plafonds: aannamen </a:t>
            </a:r>
            <a:r>
              <a:rPr lang="nl-BE" sz="3200"/>
              <a:t>(V.2.6.4)</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 daken met pannen, leien of metalen dakbedekking</a:t>
            </a:r>
          </a:p>
          <a:p>
            <a:pPr lvl="1"/>
            <a:r>
              <a:rPr lang="nl-BE"/>
              <a:t>Luchtlaag tussen onderdak en de pannen, leien of metalen dakbedekking</a:t>
            </a:r>
          </a:p>
          <a:p>
            <a:pPr lvl="2"/>
            <a:r>
              <a:rPr lang="nl-BE"/>
              <a:t>Luchtlaag is </a:t>
            </a:r>
            <a:r>
              <a:rPr lang="nl-BE">
                <a:solidFill>
                  <a:srgbClr val="FF0000"/>
                </a:solidFill>
              </a:rPr>
              <a:t>sterk geventileerd </a:t>
            </a:r>
            <a:r>
              <a:rPr lang="nl-BE">
                <a:cs typeface="Calibri" panose="020F0502020204030204" pitchFamily="34" charset="0"/>
                <a:sym typeface="Wingdings" panose="05000000000000000000" pitchFamily="2" charset="2"/>
              </a:rPr>
              <a:t></a:t>
            </a:r>
            <a:r>
              <a:rPr lang="nl-BE"/>
              <a:t> niet inrekenen als luchtlaag</a:t>
            </a:r>
          </a:p>
          <a:p>
            <a:pPr marL="288000" lvl="1" indent="0">
              <a:buNone/>
            </a:pPr>
            <a:endParaRPr lang="nl-BE"/>
          </a:p>
          <a:p>
            <a:r>
              <a:rPr lang="nl-BE"/>
              <a:t>AANNAME dampscherm</a:t>
            </a:r>
          </a:p>
          <a:p>
            <a:pPr lvl="2"/>
            <a:r>
              <a:rPr lang="nl-BE"/>
              <a:t>Als aan de binnenzijde van het dak of plafond een dampscherm aanwezig is =&gt; </a:t>
            </a:r>
            <a:r>
              <a:rPr lang="nl-BE">
                <a:solidFill>
                  <a:srgbClr val="FF0000"/>
                </a:solidFill>
              </a:rPr>
              <a:t>isolatie ‘aanwezig’</a:t>
            </a:r>
          </a:p>
          <a:p>
            <a:pPr lvl="2"/>
            <a:r>
              <a:rPr lang="nl-BE"/>
              <a:t>Herkenning zie ‘gevels: aannamen’</a:t>
            </a:r>
          </a:p>
          <a:p>
            <a:pPr marL="576000" lvl="2" indent="0">
              <a:buNone/>
            </a:pPr>
            <a:r>
              <a:rPr lang="nl-BE"/>
              <a:t> </a:t>
            </a:r>
            <a:endParaRPr lang="nl-BE" alt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142</a:t>
            </a:fld>
            <a:endParaRPr lang="nl-BE" sz="1100">
              <a:solidFill>
                <a:srgbClr val="105269"/>
              </a:solidFill>
            </a:endParaRPr>
          </a:p>
        </p:txBody>
      </p:sp>
    </p:spTree>
    <p:extLst>
      <p:ext uri="{BB962C8B-B14F-4D97-AF65-F5344CB8AC3E}">
        <p14:creationId xmlns:p14="http://schemas.microsoft.com/office/powerpoint/2010/main" val="13935187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Daken en plafonds: aannamen (V.2.6.4)</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 dakvlakken opgetrokken in dezelfde bouwfase en met dezelfde opbouw</a:t>
            </a:r>
          </a:p>
          <a:p>
            <a:pPr lvl="1"/>
            <a:r>
              <a:rPr lang="nl-BE"/>
              <a:t>Bij vaststelling van een dakvlak ter plaatse</a:t>
            </a:r>
          </a:p>
          <a:p>
            <a:pPr lvl="2"/>
            <a:r>
              <a:rPr lang="nl-BE"/>
              <a:t>Neemt ED aan dat de dakvlakken opgetrokken </a:t>
            </a:r>
            <a:r>
              <a:rPr lang="nl-BE">
                <a:solidFill>
                  <a:srgbClr val="FF0000"/>
                </a:solidFill>
              </a:rPr>
              <a:t>in dezelfde bouwfase, met dezelfde opbouw (materiaal, dikte, samenstelling) en dezelfde begrenzing ook dezelfde invoergegevens </a:t>
            </a:r>
            <a:r>
              <a:rPr lang="nl-BE"/>
              <a:t>hebben</a:t>
            </a:r>
          </a:p>
          <a:p>
            <a:pPr lvl="2"/>
            <a:r>
              <a:rPr lang="nl-BE"/>
              <a:t>Voorbeeld</a:t>
            </a:r>
          </a:p>
          <a:p>
            <a:pPr lvl="3"/>
            <a:r>
              <a:rPr lang="nl-BE"/>
              <a:t>Tijdens het </a:t>
            </a:r>
            <a:r>
              <a:rPr lang="nl-BE" err="1"/>
              <a:t>plaatsbezoek</a:t>
            </a:r>
            <a:r>
              <a:rPr lang="nl-BE"/>
              <a:t> </a:t>
            </a:r>
            <a:r>
              <a:rPr lang="nl-BE">
                <a:cs typeface="Calibri" panose="020F0502020204030204" pitchFamily="34" charset="0"/>
                <a:sym typeface="Wingdings" panose="05000000000000000000" pitchFamily="2" charset="2"/>
              </a:rPr>
              <a:t></a:t>
            </a:r>
            <a:r>
              <a:rPr lang="nl-BE"/>
              <a:t> vaststelling isolatie in hellend dak voorkant van de woning</a:t>
            </a:r>
          </a:p>
          <a:p>
            <a:pPr lvl="3"/>
            <a:r>
              <a:rPr lang="nl-BE"/>
              <a:t>Gezien ook dak aan de achterkant in dezelfde periode gebouwd is en dezelfde opbouw/begrenzing heeft</a:t>
            </a:r>
          </a:p>
          <a:p>
            <a:pPr lvl="3"/>
            <a:r>
              <a:rPr lang="nl-BE"/>
              <a:t>Aanname: isolatie achterzijde = isolatie voorzijde</a:t>
            </a:r>
          </a:p>
          <a:p>
            <a:pPr lvl="3"/>
            <a:r>
              <a:rPr lang="nl-BE" b="1"/>
              <a:t>Let op</a:t>
            </a:r>
            <a:r>
              <a:rPr lang="nl-BE"/>
              <a:t>: Aanname isolatie voorzijde </a:t>
            </a:r>
            <a:r>
              <a:rPr lang="nl-BE">
                <a:cs typeface="Calibri" panose="020F0502020204030204" pitchFamily="34" charset="0"/>
                <a:sym typeface="Wingdings" panose="05000000000000000000" pitchFamily="2" charset="2"/>
              </a:rPr>
              <a:t></a:t>
            </a:r>
            <a:r>
              <a:rPr lang="nl-BE"/>
              <a:t> niet voor plafond want ander type schildeel, andere begrenzing (AOR) én andere opbouw</a:t>
            </a:r>
          </a:p>
          <a:p>
            <a:pPr marL="864000" lvl="3" indent="0">
              <a:buNone/>
            </a:pPr>
            <a:endParaRPr lang="nl-BE"/>
          </a:p>
          <a:p>
            <a:pPr marL="576000" lvl="2" indent="0">
              <a:buNone/>
            </a:pPr>
            <a:endParaRPr lang="nl-BE"/>
          </a:p>
          <a:p>
            <a:pPr lvl="2"/>
            <a:endParaRPr lang="nl-BE"/>
          </a:p>
          <a:p>
            <a:pPr marL="576000" lvl="2" indent="0">
              <a:buNone/>
            </a:pPr>
            <a:r>
              <a:rPr lang="nl-BE"/>
              <a:t> </a:t>
            </a:r>
            <a:endParaRPr lang="nl-BE" alt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143</a:t>
            </a:fld>
            <a:endParaRPr lang="nl-BE" sz="1100">
              <a:solidFill>
                <a:srgbClr val="105269"/>
              </a:solidFill>
            </a:endParaRPr>
          </a:p>
        </p:txBody>
      </p:sp>
    </p:spTree>
    <p:extLst>
      <p:ext uri="{BB962C8B-B14F-4D97-AF65-F5344CB8AC3E}">
        <p14:creationId xmlns:p14="http://schemas.microsoft.com/office/powerpoint/2010/main" val="18818149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Daken en plafonds: aannamen (V.2.6.4)</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 elektrische verwarming </a:t>
            </a:r>
          </a:p>
          <a:p>
            <a:pPr lvl="1"/>
            <a:r>
              <a:rPr lang="nl-BE">
                <a:solidFill>
                  <a:srgbClr val="FF0000"/>
                </a:solidFill>
              </a:rPr>
              <a:t>‘isolatie aanwezig’ </a:t>
            </a:r>
          </a:p>
          <a:p>
            <a:pPr lvl="1"/>
            <a:r>
              <a:rPr lang="nl-BE"/>
              <a:t>Bij daken/plafonds van eenheden/gebouwen</a:t>
            </a:r>
          </a:p>
          <a:p>
            <a:pPr lvl="2"/>
            <a:r>
              <a:rPr lang="nl-BE"/>
              <a:t>Niet grenzend aan AVR</a:t>
            </a:r>
          </a:p>
          <a:p>
            <a:pPr lvl="2"/>
            <a:r>
              <a:rPr lang="nl-BE" b="1"/>
              <a:t>En</a:t>
            </a:r>
            <a:r>
              <a:rPr lang="nl-BE"/>
              <a:t> waarvan</a:t>
            </a:r>
          </a:p>
          <a:p>
            <a:pPr lvl="3"/>
            <a:r>
              <a:rPr lang="nl-BE"/>
              <a:t>En het referentiejaar bouw of renovatie </a:t>
            </a:r>
            <a:r>
              <a:rPr lang="nl-BE" b="1"/>
              <a:t>jonger is dan 1960</a:t>
            </a:r>
          </a:p>
          <a:p>
            <a:pPr lvl="3"/>
            <a:r>
              <a:rPr lang="nl-BE"/>
              <a:t>En het BV volledig met </a:t>
            </a:r>
            <a:r>
              <a:rPr lang="nl-BE" err="1"/>
              <a:t>gebouwgebonden</a:t>
            </a:r>
            <a:r>
              <a:rPr lang="nl-BE"/>
              <a:t> elektrische verwarming verwarmd wordt én deze verwarming geplaatst werd tijdens </a:t>
            </a:r>
            <a:r>
              <a:rPr lang="nl-BE" b="1"/>
              <a:t>dezelfde bouwfase </a:t>
            </a:r>
            <a:r>
              <a:rPr lang="nl-BE"/>
              <a:t>als de bouw van de eenheid/gebouw</a:t>
            </a:r>
          </a:p>
          <a:p>
            <a:pPr lvl="4"/>
            <a:r>
              <a:rPr lang="nl-BE"/>
              <a:t>Plaatsing van elektrische verwarming in bouwfase</a:t>
            </a:r>
          </a:p>
          <a:p>
            <a:pPr lvl="5"/>
            <a:r>
              <a:rPr lang="nl-BE"/>
              <a:t>Aan te tonen door bewijsstukken</a:t>
            </a:r>
          </a:p>
          <a:p>
            <a:pPr lvl="4"/>
            <a:r>
              <a:rPr lang="nl-BE"/>
              <a:t>Als de elektrische verwarming werd verwijderd, moet aangetoond worden dat aan bovenstaande punten is voldaan.</a:t>
            </a:r>
          </a:p>
          <a:p>
            <a:pPr lvl="4"/>
            <a:r>
              <a:rPr lang="nl-BE" b="1"/>
              <a:t>Let op: </a:t>
            </a:r>
            <a:r>
              <a:rPr lang="nl-BE"/>
              <a:t>Bijkomende decentrale toestellen sluiten deze aanname niet uit als de plaatsing gebeurde na de bouwfase</a:t>
            </a:r>
          </a:p>
          <a:p>
            <a:pPr lvl="5"/>
            <a:r>
              <a:rPr lang="nl-BE"/>
              <a:t>Aan te tonen met vaststellingen of bewijsstukken</a:t>
            </a:r>
          </a:p>
          <a:p>
            <a:pPr lvl="1"/>
            <a:r>
              <a:rPr lang="nl-BE"/>
              <a:t>Ook van toepassing bij het EPC gemeenschappelijke delen</a:t>
            </a:r>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144</a:t>
            </a:fld>
            <a:endParaRPr lang="nl-BE" sz="1100">
              <a:solidFill>
                <a:srgbClr val="105269"/>
              </a:solidFill>
            </a:endParaRPr>
          </a:p>
        </p:txBody>
      </p:sp>
    </p:spTree>
    <p:extLst>
      <p:ext uri="{BB962C8B-B14F-4D97-AF65-F5344CB8AC3E}">
        <p14:creationId xmlns:p14="http://schemas.microsoft.com/office/powerpoint/2010/main" val="19512070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AANNAME</a:t>
            </a:r>
          </a:p>
          <a:p>
            <a:pPr lvl="1"/>
            <a:r>
              <a:rPr lang="nl-BE"/>
              <a:t>Als aanname in strijd zou zijn met een andere aanname </a:t>
            </a:r>
          </a:p>
          <a:p>
            <a:pPr lvl="2"/>
            <a:r>
              <a:rPr lang="nl-BE">
                <a:cs typeface="Calibri" panose="020F0502020204030204" pitchFamily="34" charset="0"/>
                <a:sym typeface="Wingdings" panose="05000000000000000000" pitchFamily="2" charset="2"/>
              </a:rPr>
              <a:t></a:t>
            </a:r>
            <a:r>
              <a:rPr lang="nl-BE"/>
              <a:t> primeert de 1ste aanname bij de opsomming</a:t>
            </a:r>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145</a:t>
            </a:fld>
            <a:endParaRPr lang="nl-BE" sz="1100">
              <a:solidFill>
                <a:srgbClr val="105269"/>
              </a:solidFill>
            </a:endParaRPr>
          </a:p>
        </p:txBody>
      </p:sp>
      <p:sp>
        <p:nvSpPr>
          <p:cNvPr id="7" name="Titel 1">
            <a:extLst>
              <a:ext uri="{FF2B5EF4-FFF2-40B4-BE49-F238E27FC236}">
                <a16:creationId xmlns:a16="http://schemas.microsoft.com/office/drawing/2014/main" id="{A7E1E847-4E0F-4946-96F0-5A3431CA607F}"/>
              </a:ext>
            </a:extLst>
          </p:cNvPr>
          <p:cNvSpPr>
            <a:spLocks noGrp="1"/>
          </p:cNvSpPr>
          <p:nvPr>
            <p:ph type="title"/>
          </p:nvPr>
        </p:nvSpPr>
        <p:spPr>
          <a:xfrm>
            <a:off x="495300" y="398463"/>
            <a:ext cx="8353425" cy="1079500"/>
          </a:xfrm>
        </p:spPr>
        <p:txBody>
          <a:bodyPr/>
          <a:lstStyle/>
          <a:p>
            <a:pPr algn="l"/>
            <a:r>
              <a:rPr lang="nl-BE"/>
              <a:t>Daken en plafonds: aannamen (V.2.6.4)</a:t>
            </a:r>
          </a:p>
        </p:txBody>
      </p:sp>
    </p:spTree>
    <p:extLst>
      <p:ext uri="{BB962C8B-B14F-4D97-AF65-F5344CB8AC3E}">
        <p14:creationId xmlns:p14="http://schemas.microsoft.com/office/powerpoint/2010/main" val="41176263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146</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Gebouwschil: Inhoud</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Begrippen</a:t>
            </a:r>
          </a:p>
          <a:p>
            <a:r>
              <a:rPr lang="nl-BE"/>
              <a:t>Bronnen voor getalswaarde van producteigenschappen</a:t>
            </a:r>
          </a:p>
          <a:p>
            <a:r>
              <a:rPr lang="nl-BE"/>
              <a:t>Gebouwschil:</a:t>
            </a:r>
          </a:p>
          <a:p>
            <a:pPr lvl="1"/>
            <a:r>
              <a:rPr lang="nl-BE"/>
              <a:t>Gevels, daken en vloeren</a:t>
            </a:r>
          </a:p>
          <a:p>
            <a:pPr lvl="2"/>
            <a:r>
              <a:rPr lang="nl-BE"/>
              <a:t>Stappenplan voor de bepaling van de U-waarde</a:t>
            </a:r>
          </a:p>
          <a:p>
            <a:pPr lvl="2"/>
            <a:r>
              <a:rPr lang="nl-BE"/>
              <a:t>Isolatie in detail bekeken</a:t>
            </a:r>
          </a:p>
          <a:p>
            <a:pPr lvl="2"/>
            <a:r>
              <a:rPr lang="nl-BE"/>
              <a:t>Gevels, vloeren en daken in detail bekeken</a:t>
            </a:r>
          </a:p>
          <a:p>
            <a:pPr lvl="2"/>
            <a:r>
              <a:rPr lang="nl-BE">
                <a:solidFill>
                  <a:srgbClr val="FF0000"/>
                </a:solidFill>
              </a:rPr>
              <a:t>Oneigenlijke openingen en fictieve schildelen</a:t>
            </a:r>
          </a:p>
          <a:p>
            <a:pPr lvl="1"/>
            <a:r>
              <a:rPr lang="nl-BE"/>
              <a:t>Openingen</a:t>
            </a:r>
          </a:p>
          <a:p>
            <a:pPr lvl="2"/>
            <a:r>
              <a:rPr lang="nl-BE"/>
              <a:t>Vensters</a:t>
            </a:r>
          </a:p>
          <a:p>
            <a:pPr lvl="3"/>
            <a:r>
              <a:rPr lang="nl-BE"/>
              <a:t>Stappenplan voor de bepaling van de U-waarde</a:t>
            </a:r>
          </a:p>
          <a:p>
            <a:pPr lvl="2"/>
            <a:r>
              <a:rPr lang="nl-BE"/>
              <a:t>Deuren en panelen</a:t>
            </a:r>
          </a:p>
          <a:p>
            <a:pPr lvl="3"/>
            <a:r>
              <a:rPr lang="nl-BE"/>
              <a:t>Stappenplan voor de bepaling van de U-waarde</a:t>
            </a:r>
          </a:p>
          <a:p>
            <a:pPr lvl="3"/>
            <a:r>
              <a:rPr lang="nl-BE"/>
              <a:t>Oneigenlijke openingen, voorzetramen, dubbele ramen</a:t>
            </a:r>
          </a:p>
          <a:p>
            <a:pPr lvl="3"/>
            <a:endParaRPr lang="nl-BE"/>
          </a:p>
          <a:p>
            <a:endParaRPr lang="nl-BE"/>
          </a:p>
        </p:txBody>
      </p:sp>
    </p:spTree>
    <p:extLst>
      <p:ext uri="{BB962C8B-B14F-4D97-AF65-F5344CB8AC3E}">
        <p14:creationId xmlns:p14="http://schemas.microsoft.com/office/powerpoint/2010/main" val="31280296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Oneigenlijke openingen (V.2.7.1)</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NL" altLang="nl-BE" b="1">
                <a:sym typeface="Wingdings" panose="05000000000000000000" pitchFamily="2" charset="2"/>
              </a:rPr>
              <a:t>Oneigenlijke openingen</a:t>
            </a:r>
          </a:p>
          <a:p>
            <a:pPr lvl="1"/>
            <a:r>
              <a:rPr lang="nl-BE"/>
              <a:t>Oneigenlijke opening?</a:t>
            </a:r>
          </a:p>
          <a:p>
            <a:pPr lvl="2"/>
            <a:r>
              <a:rPr lang="nl-BE"/>
              <a:t>zie deel IV.1.1.7</a:t>
            </a:r>
          </a:p>
          <a:p>
            <a:pPr lvl="1"/>
            <a:r>
              <a:rPr lang="nl-BE"/>
              <a:t>Uitgegaan van energetisch slechtste situatie	</a:t>
            </a:r>
          </a:p>
          <a:p>
            <a:pPr lvl="2"/>
            <a:r>
              <a:rPr lang="nl-BE"/>
              <a:t>= hoofdtype 1 zonder isolatie en zonder luchtlaag</a:t>
            </a:r>
          </a:p>
          <a:p>
            <a:pPr lvl="2"/>
            <a:r>
              <a:rPr lang="nl-BE"/>
              <a:t>Aanname vermelden in het vrije invoerveld</a:t>
            </a:r>
          </a:p>
          <a:p>
            <a:pPr lvl="3"/>
            <a:r>
              <a:rPr lang="nl-BE"/>
              <a:t>Verschijnt dan ook op het EPC</a:t>
            </a:r>
          </a:p>
          <a:p>
            <a:pPr marL="575655" lvl="1" indent="-287655"/>
            <a:r>
              <a:rPr lang="nl-BE"/>
              <a:t>Aanname wordt vermeld in het vrije invoerveld </a:t>
            </a:r>
          </a:p>
          <a:p>
            <a:pPr lvl="1"/>
            <a:endParaRPr 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147</a:t>
            </a:fld>
            <a:endParaRPr lang="nl-BE" sz="1100">
              <a:solidFill>
                <a:srgbClr val="105269"/>
              </a:solidFill>
            </a:endParaRPr>
          </a:p>
        </p:txBody>
      </p:sp>
    </p:spTree>
    <p:extLst>
      <p:ext uri="{BB962C8B-B14F-4D97-AF65-F5344CB8AC3E}">
        <p14:creationId xmlns:p14="http://schemas.microsoft.com/office/powerpoint/2010/main" val="27282995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Fictieve schildelen (V.2.7.2)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2"/>
              </a:buBlip>
            </a:pPr>
            <a:r>
              <a:rPr lang="nl-NL" altLang="nl-BE" b="1">
                <a:sym typeface="Wingdings" panose="05000000000000000000" pitchFamily="2" charset="2"/>
              </a:rPr>
              <a:t>Fictieve schildelen</a:t>
            </a:r>
          </a:p>
          <a:p>
            <a:pPr lvl="1"/>
            <a:r>
              <a:rPr lang="nl-NL" altLang="nl-BE">
                <a:sym typeface="Wingdings" panose="05000000000000000000" pitchFamily="2" charset="2"/>
              </a:rPr>
              <a:t>Fictief schildeel?</a:t>
            </a:r>
          </a:p>
          <a:p>
            <a:pPr lvl="2"/>
            <a:r>
              <a:rPr lang="nl-NL" altLang="nl-BE">
                <a:sym typeface="Wingdings" panose="05000000000000000000" pitchFamily="2" charset="2"/>
              </a:rPr>
              <a:t>Zie deel IV.1.2.8</a:t>
            </a:r>
          </a:p>
          <a:p>
            <a:pPr lvl="1"/>
            <a:r>
              <a:rPr lang="nl-BE"/>
              <a:t>Of overnemen van de eigenschappen van het schildeel waarin de opening zich bevindt</a:t>
            </a:r>
          </a:p>
          <a:p>
            <a:pPr lvl="1"/>
            <a:r>
              <a:rPr lang="nl-BE"/>
              <a:t>Of meest voorkomende aangrenzende schildeel</a:t>
            </a:r>
          </a:p>
          <a:p>
            <a:pPr lvl="1"/>
            <a:endParaRPr 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148</a:t>
            </a:fld>
            <a:endParaRPr lang="nl-BE" sz="1100">
              <a:solidFill>
                <a:srgbClr val="105269"/>
              </a:solidFill>
            </a:endParaRPr>
          </a:p>
        </p:txBody>
      </p:sp>
    </p:spTree>
    <p:extLst>
      <p:ext uri="{BB962C8B-B14F-4D97-AF65-F5344CB8AC3E}">
        <p14:creationId xmlns:p14="http://schemas.microsoft.com/office/powerpoint/2010/main" val="3981332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149</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Gebouwschil: Inhoud</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Begrippen</a:t>
            </a:r>
          </a:p>
          <a:p>
            <a:r>
              <a:rPr lang="nl-BE"/>
              <a:t>Bronnen voor getalswaarde van producteigenschappen</a:t>
            </a:r>
          </a:p>
          <a:p>
            <a:r>
              <a:rPr lang="nl-BE" b="1"/>
              <a:t>Gebouwschil:</a:t>
            </a:r>
          </a:p>
          <a:p>
            <a:pPr lvl="1"/>
            <a:r>
              <a:rPr lang="nl-BE"/>
              <a:t>Gevels, daken en vloeren</a:t>
            </a:r>
          </a:p>
          <a:p>
            <a:pPr lvl="2"/>
            <a:r>
              <a:rPr lang="nl-BE"/>
              <a:t>Stappenplan voor de bepaling van de U-waarde</a:t>
            </a:r>
          </a:p>
          <a:p>
            <a:pPr lvl="2"/>
            <a:r>
              <a:rPr lang="nl-BE"/>
              <a:t>Isolatie in detail bekeken</a:t>
            </a:r>
          </a:p>
          <a:p>
            <a:pPr lvl="2"/>
            <a:r>
              <a:rPr lang="nl-BE"/>
              <a:t>Gevels, vloeren en daken in detail bekeken</a:t>
            </a:r>
          </a:p>
          <a:p>
            <a:pPr lvl="2"/>
            <a:r>
              <a:rPr lang="nl-BE"/>
              <a:t>Oneigenlijke openingen en fictieve schildelen</a:t>
            </a:r>
          </a:p>
          <a:p>
            <a:pPr lvl="1"/>
            <a:r>
              <a:rPr lang="nl-BE">
                <a:solidFill>
                  <a:srgbClr val="FF0000"/>
                </a:solidFill>
              </a:rPr>
              <a:t>Openingen</a:t>
            </a:r>
          </a:p>
          <a:p>
            <a:pPr lvl="2"/>
            <a:r>
              <a:rPr lang="nl-BE"/>
              <a:t>Vensters</a:t>
            </a:r>
          </a:p>
          <a:p>
            <a:pPr lvl="3"/>
            <a:r>
              <a:rPr lang="nl-BE"/>
              <a:t>Stappenplan voor de bepaling van de U-waarde</a:t>
            </a:r>
          </a:p>
          <a:p>
            <a:pPr lvl="2"/>
            <a:r>
              <a:rPr lang="nl-BE"/>
              <a:t>Deuren en panelen</a:t>
            </a:r>
          </a:p>
          <a:p>
            <a:pPr lvl="3"/>
            <a:r>
              <a:rPr lang="nl-BE"/>
              <a:t>Stappenplan voor de bepaling van de U-waarde</a:t>
            </a:r>
          </a:p>
          <a:p>
            <a:pPr lvl="3"/>
            <a:r>
              <a:rPr lang="nl-BE"/>
              <a:t>Oneigenlijke openingen, voorzetramen, dubbele ramen</a:t>
            </a:r>
          </a:p>
          <a:p>
            <a:pPr lvl="3"/>
            <a:endParaRPr lang="nl-BE"/>
          </a:p>
          <a:p>
            <a:endParaRPr lang="nl-BE"/>
          </a:p>
        </p:txBody>
      </p:sp>
    </p:spTree>
    <p:extLst>
      <p:ext uri="{BB962C8B-B14F-4D97-AF65-F5344CB8AC3E}">
        <p14:creationId xmlns:p14="http://schemas.microsoft.com/office/powerpoint/2010/main" val="2404069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Gebouwschil: Inhoud</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Begrippen</a:t>
            </a:r>
          </a:p>
          <a:p>
            <a:r>
              <a:rPr lang="nl-BE">
                <a:solidFill>
                  <a:srgbClr val="FF0000"/>
                </a:solidFill>
              </a:rPr>
              <a:t>Getalswaarde van producteigenschappen → bronnen</a:t>
            </a:r>
          </a:p>
          <a:p>
            <a:r>
              <a:rPr lang="nl-BE"/>
              <a:t>Gebouwschil:</a:t>
            </a:r>
          </a:p>
          <a:p>
            <a:pPr lvl="1"/>
            <a:r>
              <a:rPr lang="nl-BE"/>
              <a:t>Gevels, daken en vloeren</a:t>
            </a:r>
          </a:p>
          <a:p>
            <a:pPr lvl="2"/>
            <a:r>
              <a:rPr lang="nl-BE"/>
              <a:t>Stappenplan voor de bepaling van de U-waarde</a:t>
            </a:r>
          </a:p>
          <a:p>
            <a:pPr lvl="2"/>
            <a:r>
              <a:rPr lang="nl-BE"/>
              <a:t>Isolatie in detail bekeken</a:t>
            </a:r>
          </a:p>
          <a:p>
            <a:pPr lvl="2"/>
            <a:r>
              <a:rPr lang="nl-BE"/>
              <a:t>Gevels, vloeren en daken in detail bekeken</a:t>
            </a:r>
          </a:p>
          <a:p>
            <a:pPr lvl="2"/>
            <a:r>
              <a:rPr lang="nl-BE"/>
              <a:t>Oneigenlijke openingen en fictieve schildelen</a:t>
            </a:r>
          </a:p>
          <a:p>
            <a:pPr lvl="1"/>
            <a:r>
              <a:rPr lang="nl-BE"/>
              <a:t>Openingen</a:t>
            </a:r>
          </a:p>
          <a:p>
            <a:pPr lvl="2"/>
            <a:r>
              <a:rPr lang="nl-BE"/>
              <a:t>Vensters</a:t>
            </a:r>
          </a:p>
          <a:p>
            <a:pPr lvl="3"/>
            <a:r>
              <a:rPr lang="nl-BE"/>
              <a:t>Stappenplan voor de bepaling van de U-waarde</a:t>
            </a:r>
          </a:p>
          <a:p>
            <a:pPr lvl="2"/>
            <a:r>
              <a:rPr lang="nl-BE"/>
              <a:t>Deuren en panelen</a:t>
            </a:r>
          </a:p>
          <a:p>
            <a:pPr lvl="3"/>
            <a:r>
              <a:rPr lang="nl-BE"/>
              <a:t>Stappenplan voor de bepaling van de U-waarde</a:t>
            </a:r>
          </a:p>
          <a:p>
            <a:pPr lvl="3"/>
            <a:r>
              <a:rPr lang="nl-BE"/>
              <a:t>Oneigenlijke openingen, voorzetramen, dubbele ramen</a:t>
            </a:r>
          </a:p>
          <a:p>
            <a:pPr lvl="3"/>
            <a:endParaRPr lang="nl-BE">
              <a:solidFill>
                <a:srgbClr val="FF0000"/>
              </a:solidFill>
            </a:endParaRPr>
          </a:p>
          <a:p>
            <a:endParaRPr lang="nl-BE"/>
          </a:p>
        </p:txBody>
      </p:sp>
    </p:spTree>
    <p:extLst>
      <p:ext uri="{BB962C8B-B14F-4D97-AF65-F5344CB8AC3E}">
        <p14:creationId xmlns:p14="http://schemas.microsoft.com/office/powerpoint/2010/main" val="36611349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150</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539552" y="54868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Openingen invoeren in de software</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Zie deel IV</a:t>
            </a:r>
          </a:p>
          <a:p>
            <a:pPr lvl="1"/>
            <a:r>
              <a:rPr lang="nl-BE"/>
              <a:t>Openingen zijn gekoppeld aan de aangemaakte gevels, daken en vloeren</a:t>
            </a:r>
          </a:p>
          <a:p>
            <a:pPr lvl="2"/>
            <a:endParaRPr lang="nl-BE">
              <a:solidFill>
                <a:srgbClr val="FF0000"/>
              </a:solidFill>
            </a:endParaRPr>
          </a:p>
          <a:p>
            <a:pPr lvl="2"/>
            <a:endParaRPr lang="nl-BE">
              <a:solidFill>
                <a:srgbClr val="FF0000"/>
              </a:solidFill>
            </a:endParaRPr>
          </a:p>
          <a:p>
            <a:pPr lvl="2"/>
            <a:endParaRPr lang="nl-BE">
              <a:solidFill>
                <a:srgbClr val="FF0000"/>
              </a:solidFill>
            </a:endParaRPr>
          </a:p>
          <a:p>
            <a:pPr lvl="2"/>
            <a:endParaRPr lang="nl-BE">
              <a:solidFill>
                <a:srgbClr val="FF0000"/>
              </a:solidFill>
            </a:endParaRPr>
          </a:p>
          <a:p>
            <a:pPr lvl="2"/>
            <a:endParaRPr lang="nl-BE">
              <a:solidFill>
                <a:srgbClr val="FF0000"/>
              </a:solidFill>
            </a:endParaRPr>
          </a:p>
          <a:p>
            <a:pPr lvl="1"/>
            <a:endParaRPr lang="nl-BE"/>
          </a:p>
          <a:p>
            <a:pPr lvl="1"/>
            <a:r>
              <a:rPr lang="nl-BE"/>
              <a:t>3 types</a:t>
            </a:r>
            <a:r>
              <a:rPr lang="nl-BE" strike="sngStrike"/>
              <a:t> </a:t>
            </a:r>
          </a:p>
          <a:p>
            <a:pPr lvl="2"/>
            <a:r>
              <a:rPr lang="nl-BE"/>
              <a:t>Glas</a:t>
            </a:r>
            <a:endParaRPr lang="nl-BE" strike="sngStrike"/>
          </a:p>
          <a:p>
            <a:pPr lvl="2"/>
            <a:r>
              <a:rPr lang="nl-BE"/>
              <a:t>Paneel</a:t>
            </a:r>
            <a:endParaRPr lang="nl-BE" strike="sngStrike"/>
          </a:p>
          <a:p>
            <a:pPr lvl="2"/>
            <a:r>
              <a:rPr lang="nl-BE"/>
              <a:t>Deur</a:t>
            </a:r>
            <a:endParaRPr lang="nl-BE" strike="sngStrike"/>
          </a:p>
          <a:p>
            <a:pPr marL="864000" lvl="3" indent="0">
              <a:buNone/>
            </a:pPr>
            <a:endParaRPr lang="nl-BE">
              <a:solidFill>
                <a:srgbClr val="FF0000"/>
              </a:solidFill>
            </a:endParaRPr>
          </a:p>
          <a:p>
            <a:endParaRPr lang="nl-BE"/>
          </a:p>
        </p:txBody>
      </p:sp>
      <p:pic>
        <p:nvPicPr>
          <p:cNvPr id="4" name="Afbeelding 3">
            <a:extLst>
              <a:ext uri="{FF2B5EF4-FFF2-40B4-BE49-F238E27FC236}">
                <a16:creationId xmlns:a16="http://schemas.microsoft.com/office/drawing/2014/main" id="{26CFFA83-14F7-46D3-9804-3D53EB01AE89}"/>
              </a:ext>
            </a:extLst>
          </p:cNvPr>
          <p:cNvPicPr>
            <a:picLocks noChangeAspect="1"/>
          </p:cNvPicPr>
          <p:nvPr/>
        </p:nvPicPr>
        <p:blipFill rotWithShape="1">
          <a:blip r:embed="rId6"/>
          <a:srcRect l="11238" t="45437" r="12371" b="28359"/>
          <a:stretch/>
        </p:blipFill>
        <p:spPr>
          <a:xfrm>
            <a:off x="429669" y="2733159"/>
            <a:ext cx="8587269" cy="1580222"/>
          </a:xfrm>
          <a:prstGeom prst="rect">
            <a:avLst/>
          </a:prstGeom>
        </p:spPr>
      </p:pic>
      <p:sp>
        <p:nvSpPr>
          <p:cNvPr id="7" name="Rechthoek 6">
            <a:extLst>
              <a:ext uri="{FF2B5EF4-FFF2-40B4-BE49-F238E27FC236}">
                <a16:creationId xmlns:a16="http://schemas.microsoft.com/office/drawing/2014/main" id="{625F46E2-2615-4E05-9B5B-C03D6E976BAA}"/>
              </a:ext>
            </a:extLst>
          </p:cNvPr>
          <p:cNvSpPr/>
          <p:nvPr/>
        </p:nvSpPr>
        <p:spPr>
          <a:xfrm flipV="1">
            <a:off x="554127" y="3615794"/>
            <a:ext cx="8462812" cy="5373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799E600E-24B2-40CC-9F0D-BC4B9A237E30}"/>
              </a:ext>
            </a:extLst>
          </p:cNvPr>
          <p:cNvPicPr>
            <a:picLocks noChangeAspect="1"/>
          </p:cNvPicPr>
          <p:nvPr/>
        </p:nvPicPr>
        <p:blipFill rotWithShape="1">
          <a:blip r:embed="rId7"/>
          <a:srcRect l="11856" t="32480" r="11443" b="53026"/>
          <a:stretch/>
        </p:blipFill>
        <p:spPr>
          <a:xfrm>
            <a:off x="429669" y="5811283"/>
            <a:ext cx="8606828" cy="872484"/>
          </a:xfrm>
          <a:prstGeom prst="rect">
            <a:avLst/>
          </a:prstGeom>
        </p:spPr>
      </p:pic>
      <p:sp>
        <p:nvSpPr>
          <p:cNvPr id="11" name="Rechthoek 10">
            <a:extLst>
              <a:ext uri="{FF2B5EF4-FFF2-40B4-BE49-F238E27FC236}">
                <a16:creationId xmlns:a16="http://schemas.microsoft.com/office/drawing/2014/main" id="{715568E7-0B36-485B-877C-4D4ACD944FB0}"/>
              </a:ext>
            </a:extLst>
          </p:cNvPr>
          <p:cNvSpPr/>
          <p:nvPr/>
        </p:nvSpPr>
        <p:spPr>
          <a:xfrm flipV="1">
            <a:off x="446297" y="5880290"/>
            <a:ext cx="8697703" cy="77031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158182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151</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Glas, paneel en deur</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Vensters (met of zonder profiel) en </a:t>
            </a:r>
            <a:r>
              <a:rPr lang="nl-BE" b="1" err="1"/>
              <a:t>beglaasde</a:t>
            </a:r>
            <a:r>
              <a:rPr lang="nl-BE"/>
              <a:t> delen van deuren, poorten en panelen</a:t>
            </a:r>
          </a:p>
          <a:p>
            <a:pPr lvl="1"/>
            <a:r>
              <a:rPr lang="nl-BE"/>
              <a:t>Type opening = ‘</a:t>
            </a:r>
            <a:r>
              <a:rPr lang="nl-BE" b="1"/>
              <a:t>glas</a:t>
            </a:r>
            <a:r>
              <a:rPr lang="nl-BE"/>
              <a:t>’</a:t>
            </a:r>
          </a:p>
          <a:p>
            <a:r>
              <a:rPr lang="nl-BE"/>
              <a:t>Opake openingen die men kan </a:t>
            </a:r>
            <a:r>
              <a:rPr lang="nl-BE" b="1"/>
              <a:t>openen en sluiten</a:t>
            </a:r>
          </a:p>
          <a:p>
            <a:pPr lvl="1"/>
            <a:r>
              <a:rPr lang="nl-BE"/>
              <a:t>Type opening = ‘</a:t>
            </a:r>
            <a:r>
              <a:rPr lang="nl-BE" b="1"/>
              <a:t>deur</a:t>
            </a:r>
            <a:r>
              <a:rPr lang="nl-BE"/>
              <a:t>’</a:t>
            </a:r>
          </a:p>
          <a:p>
            <a:pPr lvl="2"/>
            <a:r>
              <a:rPr lang="nl-BE"/>
              <a:t>Ook garagepoorten </a:t>
            </a:r>
          </a:p>
          <a:p>
            <a:r>
              <a:rPr lang="nl-BE"/>
              <a:t>Opake openingen die vast zijn en men dus </a:t>
            </a:r>
            <a:r>
              <a:rPr lang="nl-BE" b="1"/>
              <a:t>niet kan openen en sluiten</a:t>
            </a:r>
          </a:p>
          <a:p>
            <a:pPr lvl="1"/>
            <a:r>
              <a:rPr lang="nl-BE"/>
              <a:t>Type opening = ‘</a:t>
            </a:r>
            <a:r>
              <a:rPr lang="nl-BE" b="1"/>
              <a:t>paneel</a:t>
            </a:r>
            <a:r>
              <a:rPr lang="nl-BE"/>
              <a:t>’</a:t>
            </a:r>
          </a:p>
          <a:p>
            <a:r>
              <a:rPr lang="nl-BE"/>
              <a:t>Openingen die deels opaak, deels </a:t>
            </a:r>
            <a:r>
              <a:rPr lang="nl-BE" err="1"/>
              <a:t>beglaasd</a:t>
            </a:r>
            <a:r>
              <a:rPr lang="nl-BE"/>
              <a:t> zijn</a:t>
            </a:r>
          </a:p>
          <a:p>
            <a:pPr lvl="1"/>
            <a:r>
              <a:rPr lang="nl-BE"/>
              <a:t>Opening </a:t>
            </a:r>
            <a:r>
              <a:rPr lang="nl-BE" b="1"/>
              <a:t>opdelen per type </a:t>
            </a:r>
            <a:r>
              <a:rPr lang="nl-BE"/>
              <a:t>en </a:t>
            </a:r>
            <a:r>
              <a:rPr lang="nl-BE" b="1"/>
              <a:t>apart</a:t>
            </a:r>
            <a:r>
              <a:rPr lang="nl-BE"/>
              <a:t> opmeten en invoeren</a:t>
            </a:r>
          </a:p>
          <a:p>
            <a:r>
              <a:rPr lang="nl-BE"/>
              <a:t>Naast de vulling (glas, deur en paneel) moet ook het profieltype ingevoerd worden</a:t>
            </a:r>
          </a:p>
          <a:p>
            <a:pPr lvl="1"/>
            <a:endParaRPr lang="nl-BE"/>
          </a:p>
        </p:txBody>
      </p:sp>
    </p:spTree>
    <p:extLst>
      <p:ext uri="{BB962C8B-B14F-4D97-AF65-F5344CB8AC3E}">
        <p14:creationId xmlns:p14="http://schemas.microsoft.com/office/powerpoint/2010/main" val="323713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152</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Glas, paneel en deur</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Bijzonder geval</a:t>
            </a:r>
            <a:r>
              <a:rPr lang="nl-BE"/>
              <a:t>: </a:t>
            </a:r>
          </a:p>
          <a:p>
            <a:pPr lvl="1"/>
            <a:r>
              <a:rPr lang="nl-BE"/>
              <a:t>Een paneel, deur of beglazing die aan de binnen- of buitenzijde ook nog een muur (of deel van een dak) bevat, wordt ingegeven als muur (of dak) </a:t>
            </a:r>
          </a:p>
          <a:p>
            <a:pPr lvl="1"/>
            <a:endParaRPr lang="nl-BE"/>
          </a:p>
        </p:txBody>
      </p:sp>
    </p:spTree>
    <p:extLst>
      <p:ext uri="{BB962C8B-B14F-4D97-AF65-F5344CB8AC3E}">
        <p14:creationId xmlns:p14="http://schemas.microsoft.com/office/powerpoint/2010/main" val="70332248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153</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153</a:t>
            </a:fld>
            <a:endParaRPr lang="nl-BE" sz="1100">
              <a:solidFill>
                <a:srgbClr val="105269"/>
              </a:solidFill>
            </a:endParaRPr>
          </a:p>
        </p:txBody>
      </p:sp>
      <p:sp>
        <p:nvSpPr>
          <p:cNvPr id="2" name="Rechthoek 1"/>
          <p:cNvSpPr/>
          <p:nvPr/>
        </p:nvSpPr>
        <p:spPr>
          <a:xfrm>
            <a:off x="4246323" y="1542948"/>
            <a:ext cx="4164904" cy="3907223"/>
          </a:xfrm>
          <a:prstGeom prst="rect">
            <a:avLst/>
          </a:prstGeom>
        </p:spPr>
        <p:txBody>
          <a:bodyPr wrap="square">
            <a:spAutoFit/>
          </a:bodyPr>
          <a:lstStyle/>
          <a:p>
            <a:pPr marL="288000" lvl="0" indent="-288000">
              <a:lnSpc>
                <a:spcPct val="90000"/>
              </a:lnSpc>
              <a:spcBef>
                <a:spcPts val="300"/>
              </a:spcBef>
              <a:buSzPct val="90000"/>
              <a:buBlip>
                <a:blip r:embed="rId2"/>
              </a:buBlip>
            </a:pPr>
            <a:r>
              <a:rPr lang="nl-BE" sz="2000" b="1">
                <a:solidFill>
                  <a:srgbClr val="38373A"/>
                </a:solidFill>
                <a:latin typeface="Calibri" panose="020F0502020204030204" pitchFamily="34" charset="0"/>
              </a:rPr>
              <a:t>Wanneer deur, wanneer paneel?</a:t>
            </a:r>
          </a:p>
          <a:p>
            <a:pPr marL="575655" lvl="1" indent="-287655">
              <a:lnSpc>
                <a:spcPct val="90000"/>
              </a:lnSpc>
              <a:spcBef>
                <a:spcPts val="300"/>
              </a:spcBef>
              <a:buSzPct val="70000"/>
              <a:buBlip>
                <a:blip r:embed="rId3"/>
              </a:buBlip>
            </a:pPr>
            <a:r>
              <a:rPr lang="nl-BE" sz="2200">
                <a:latin typeface="Calibri" panose="020F0502020204030204" pitchFamily="34" charset="0"/>
              </a:rPr>
              <a:t>Hier zien we een deur en glas.</a:t>
            </a:r>
          </a:p>
          <a:p>
            <a:pPr marL="575655" lvl="1" indent="-287655">
              <a:lnSpc>
                <a:spcPct val="90000"/>
              </a:lnSpc>
              <a:spcBef>
                <a:spcPts val="300"/>
              </a:spcBef>
              <a:buSzPct val="70000"/>
              <a:buBlip>
                <a:blip r:embed="rId3"/>
              </a:buBlip>
            </a:pPr>
            <a:r>
              <a:rPr lang="nl-BE" sz="2200">
                <a:latin typeface="Calibri" panose="020F0502020204030204" pitchFamily="34" charset="0"/>
              </a:rPr>
              <a:t>Opake deel van de deur wordt als deur ingevoerd</a:t>
            </a:r>
          </a:p>
          <a:p>
            <a:pPr marL="288000" lvl="1">
              <a:lnSpc>
                <a:spcPct val="90000"/>
              </a:lnSpc>
              <a:spcBef>
                <a:spcPts val="300"/>
              </a:spcBef>
              <a:buSzPct val="70000"/>
            </a:pPr>
            <a:endParaRPr lang="nl-BE" sz="2200">
              <a:latin typeface="Calibri" panose="020F0502020204030204" pitchFamily="34" charset="0"/>
            </a:endParaRPr>
          </a:p>
          <a:p>
            <a:pPr marL="288000" lvl="1">
              <a:lnSpc>
                <a:spcPct val="90000"/>
              </a:lnSpc>
              <a:spcBef>
                <a:spcPts val="300"/>
              </a:spcBef>
              <a:buSzPct val="70000"/>
            </a:pPr>
            <a:r>
              <a:rPr lang="nl-BE" sz="2200">
                <a:latin typeface="Calibri" panose="020F0502020204030204" pitchFamily="34" charset="0"/>
              </a:rPr>
              <a:t>Variant</a:t>
            </a:r>
          </a:p>
          <a:p>
            <a:pPr marL="575655" lvl="1" indent="-287655">
              <a:lnSpc>
                <a:spcPct val="90000"/>
              </a:lnSpc>
              <a:spcBef>
                <a:spcPts val="300"/>
              </a:spcBef>
              <a:buSzPct val="70000"/>
              <a:buBlip>
                <a:blip r:embed="rId3"/>
              </a:buBlip>
            </a:pPr>
            <a:r>
              <a:rPr lang="nl-BE" sz="2200">
                <a:latin typeface="Calibri" panose="020F0502020204030204" pitchFamily="34" charset="0"/>
              </a:rPr>
              <a:t>Een opaak deel dat niet kan opengaan wordt ingevoerd als paneel</a:t>
            </a:r>
          </a:p>
          <a:p>
            <a:pPr marL="863655" lvl="2" indent="-287655">
              <a:lnSpc>
                <a:spcPct val="90000"/>
              </a:lnSpc>
              <a:spcBef>
                <a:spcPts val="300"/>
              </a:spcBef>
              <a:buSzPct val="90000"/>
              <a:buBlip>
                <a:blip r:embed="rId4"/>
              </a:buBlip>
            </a:pPr>
            <a:r>
              <a:rPr lang="nl-BE" sz="2000">
                <a:latin typeface="Calibri" panose="020F0502020204030204" pitchFamily="34" charset="0"/>
              </a:rPr>
              <a:t>Voorbeeld</a:t>
            </a:r>
          </a:p>
          <a:p>
            <a:pPr marL="1320855" lvl="3" indent="-287655">
              <a:lnSpc>
                <a:spcPct val="90000"/>
              </a:lnSpc>
              <a:spcBef>
                <a:spcPts val="300"/>
              </a:spcBef>
              <a:buSzPct val="90000"/>
              <a:buBlip>
                <a:blip r:embed="rId4"/>
              </a:buBlip>
            </a:pPr>
            <a:r>
              <a:rPr lang="nl-BE" sz="2000">
                <a:latin typeface="Calibri" panose="020F0502020204030204" pitchFamily="34" charset="0"/>
              </a:rPr>
              <a:t>Onderste verandadelen die vast zijn (= paneel)</a:t>
            </a:r>
          </a:p>
        </p:txBody>
      </p:sp>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895" y="119599"/>
            <a:ext cx="3740219" cy="6649278"/>
          </a:xfrm>
          <a:prstGeom prst="rect">
            <a:avLst/>
          </a:prstGeom>
        </p:spPr>
      </p:pic>
      <p:sp>
        <p:nvSpPr>
          <p:cNvPr id="7" name="Rechthoek 6"/>
          <p:cNvSpPr/>
          <p:nvPr/>
        </p:nvSpPr>
        <p:spPr>
          <a:xfrm>
            <a:off x="1547632" y="2280680"/>
            <a:ext cx="1225015" cy="353366"/>
          </a:xfrm>
          <a:prstGeom prst="rect">
            <a:avLst/>
          </a:prstGeom>
          <a:solidFill>
            <a:schemeClr val="bg1"/>
          </a:solidFill>
        </p:spPr>
        <p:txBody>
          <a:bodyPr wrap="none">
            <a:spAutoFit/>
          </a:bodyPr>
          <a:lstStyle/>
          <a:p>
            <a:pPr marL="0" lvl="1">
              <a:lnSpc>
                <a:spcPct val="110000"/>
              </a:lnSpc>
              <a:spcBef>
                <a:spcPts val="300"/>
              </a:spcBef>
              <a:buSzPct val="90000"/>
              <a:defRPr/>
            </a:pPr>
            <a:r>
              <a:rPr lang="nl-NL" sz="1700">
                <a:solidFill>
                  <a:srgbClr val="4B7284">
                    <a:lumMod val="75000"/>
                  </a:srgbClr>
                </a:solidFill>
                <a:latin typeface="Verdana" panose="020B0604030504040204" pitchFamily="34" charset="0"/>
                <a:ea typeface="Verdana" panose="020B0604030504040204" pitchFamily="34" charset="0"/>
                <a:cs typeface="Verdana" panose="020B0604030504040204" pitchFamily="34" charset="0"/>
              </a:rPr>
              <a:t>beglazing</a:t>
            </a:r>
          </a:p>
        </p:txBody>
      </p:sp>
      <p:sp>
        <p:nvSpPr>
          <p:cNvPr id="8" name="Rechthoek 7"/>
          <p:cNvSpPr/>
          <p:nvPr/>
        </p:nvSpPr>
        <p:spPr>
          <a:xfrm>
            <a:off x="1786771" y="4484849"/>
            <a:ext cx="681597" cy="353366"/>
          </a:xfrm>
          <a:prstGeom prst="rect">
            <a:avLst/>
          </a:prstGeom>
          <a:solidFill>
            <a:schemeClr val="bg1"/>
          </a:solidFill>
        </p:spPr>
        <p:txBody>
          <a:bodyPr wrap="none">
            <a:spAutoFit/>
          </a:bodyPr>
          <a:lstStyle/>
          <a:p>
            <a:pPr marL="0" lvl="1">
              <a:lnSpc>
                <a:spcPct val="110000"/>
              </a:lnSpc>
              <a:spcBef>
                <a:spcPts val="300"/>
              </a:spcBef>
              <a:buSzPct val="90000"/>
              <a:defRPr/>
            </a:pPr>
            <a:r>
              <a:rPr lang="nl-NL" sz="1700">
                <a:solidFill>
                  <a:srgbClr val="4B7284">
                    <a:lumMod val="75000"/>
                  </a:srgbClr>
                </a:solidFill>
                <a:latin typeface="Verdana" panose="020B0604030504040204" pitchFamily="34" charset="0"/>
                <a:ea typeface="Verdana" panose="020B0604030504040204" pitchFamily="34" charset="0"/>
                <a:cs typeface="Verdana" panose="020B0604030504040204" pitchFamily="34" charset="0"/>
              </a:rPr>
              <a:t>deur</a:t>
            </a:r>
          </a:p>
        </p:txBody>
      </p:sp>
      <p:sp>
        <p:nvSpPr>
          <p:cNvPr id="9" name="Rechthoek 8"/>
          <p:cNvSpPr/>
          <p:nvPr/>
        </p:nvSpPr>
        <p:spPr>
          <a:xfrm>
            <a:off x="1691393" y="822532"/>
            <a:ext cx="872355" cy="353366"/>
          </a:xfrm>
          <a:prstGeom prst="rect">
            <a:avLst/>
          </a:prstGeom>
          <a:solidFill>
            <a:schemeClr val="bg1"/>
          </a:solidFill>
        </p:spPr>
        <p:txBody>
          <a:bodyPr wrap="none">
            <a:spAutoFit/>
          </a:bodyPr>
          <a:lstStyle/>
          <a:p>
            <a:pPr marL="0" lvl="1">
              <a:lnSpc>
                <a:spcPct val="110000"/>
              </a:lnSpc>
              <a:spcBef>
                <a:spcPts val="300"/>
              </a:spcBef>
              <a:buSzPct val="90000"/>
              <a:defRPr/>
            </a:pPr>
            <a:r>
              <a:rPr lang="nl-NL" sz="1700">
                <a:solidFill>
                  <a:srgbClr val="4B7284">
                    <a:lumMod val="75000"/>
                  </a:srgbClr>
                </a:solidFill>
                <a:latin typeface="Verdana" panose="020B0604030504040204" pitchFamily="34" charset="0"/>
                <a:ea typeface="Verdana" panose="020B0604030504040204" pitchFamily="34" charset="0"/>
                <a:cs typeface="Verdana" panose="020B0604030504040204" pitchFamily="34" charset="0"/>
              </a:rPr>
              <a:t>profiel</a:t>
            </a:r>
          </a:p>
        </p:txBody>
      </p:sp>
      <p:sp>
        <p:nvSpPr>
          <p:cNvPr id="10" name="Rechthoek 9"/>
          <p:cNvSpPr/>
          <p:nvPr/>
        </p:nvSpPr>
        <p:spPr>
          <a:xfrm>
            <a:off x="1723960" y="3267555"/>
            <a:ext cx="872355" cy="353366"/>
          </a:xfrm>
          <a:prstGeom prst="rect">
            <a:avLst/>
          </a:prstGeom>
          <a:solidFill>
            <a:schemeClr val="bg1"/>
          </a:solidFill>
        </p:spPr>
        <p:txBody>
          <a:bodyPr wrap="none">
            <a:spAutoFit/>
          </a:bodyPr>
          <a:lstStyle/>
          <a:p>
            <a:pPr marL="0" lvl="1">
              <a:lnSpc>
                <a:spcPct val="110000"/>
              </a:lnSpc>
              <a:spcBef>
                <a:spcPts val="300"/>
              </a:spcBef>
              <a:buSzPct val="90000"/>
              <a:defRPr/>
            </a:pPr>
            <a:r>
              <a:rPr lang="nl-NL" sz="1700">
                <a:solidFill>
                  <a:srgbClr val="4B7284">
                    <a:lumMod val="75000"/>
                  </a:srgbClr>
                </a:solidFill>
                <a:latin typeface="Verdana" panose="020B0604030504040204" pitchFamily="34" charset="0"/>
                <a:ea typeface="Verdana" panose="020B0604030504040204" pitchFamily="34" charset="0"/>
                <a:cs typeface="Verdana" panose="020B0604030504040204" pitchFamily="34" charset="0"/>
              </a:rPr>
              <a:t>profiel</a:t>
            </a:r>
          </a:p>
        </p:txBody>
      </p:sp>
      <p:sp>
        <p:nvSpPr>
          <p:cNvPr id="11" name="Rechthoek 10"/>
          <p:cNvSpPr/>
          <p:nvPr/>
        </p:nvSpPr>
        <p:spPr>
          <a:xfrm>
            <a:off x="1841283" y="5932165"/>
            <a:ext cx="872355" cy="353366"/>
          </a:xfrm>
          <a:prstGeom prst="rect">
            <a:avLst/>
          </a:prstGeom>
          <a:solidFill>
            <a:schemeClr val="bg1"/>
          </a:solidFill>
        </p:spPr>
        <p:txBody>
          <a:bodyPr wrap="none">
            <a:spAutoFit/>
          </a:bodyPr>
          <a:lstStyle/>
          <a:p>
            <a:pPr marL="0" lvl="1">
              <a:lnSpc>
                <a:spcPct val="110000"/>
              </a:lnSpc>
              <a:spcBef>
                <a:spcPts val="300"/>
              </a:spcBef>
              <a:buSzPct val="90000"/>
              <a:defRPr/>
            </a:pPr>
            <a:r>
              <a:rPr lang="nl-NL" sz="1700">
                <a:solidFill>
                  <a:srgbClr val="4B7284">
                    <a:lumMod val="75000"/>
                  </a:srgbClr>
                </a:solidFill>
                <a:latin typeface="Verdana" panose="020B0604030504040204" pitchFamily="34" charset="0"/>
                <a:ea typeface="Verdana" panose="020B0604030504040204" pitchFamily="34" charset="0"/>
                <a:cs typeface="Verdana" panose="020B0604030504040204" pitchFamily="34" charset="0"/>
              </a:rPr>
              <a:t>profiel</a:t>
            </a:r>
          </a:p>
        </p:txBody>
      </p:sp>
    </p:spTree>
    <p:extLst>
      <p:ext uri="{BB962C8B-B14F-4D97-AF65-F5344CB8AC3E}">
        <p14:creationId xmlns:p14="http://schemas.microsoft.com/office/powerpoint/2010/main" val="15969839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154</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Gebouwschil: Inhoud</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Begrippen</a:t>
            </a:r>
          </a:p>
          <a:p>
            <a:r>
              <a:rPr lang="nl-BE"/>
              <a:t>Bronnen voor getalswaarde van producteigenschappen</a:t>
            </a:r>
          </a:p>
          <a:p>
            <a:r>
              <a:rPr lang="nl-BE" b="1"/>
              <a:t>Gebouwschil:</a:t>
            </a:r>
          </a:p>
          <a:p>
            <a:pPr lvl="1"/>
            <a:r>
              <a:rPr lang="nl-BE"/>
              <a:t>Gevels, daken en vloeren</a:t>
            </a:r>
          </a:p>
          <a:p>
            <a:pPr lvl="2"/>
            <a:r>
              <a:rPr lang="nl-BE"/>
              <a:t>Stappenplan voor de bepaling van de U-waarde</a:t>
            </a:r>
          </a:p>
          <a:p>
            <a:pPr lvl="2"/>
            <a:r>
              <a:rPr lang="nl-BE"/>
              <a:t>Isolatie in detail bekeken</a:t>
            </a:r>
          </a:p>
          <a:p>
            <a:pPr lvl="2"/>
            <a:r>
              <a:rPr lang="nl-BE"/>
              <a:t>Gevels, vloeren en daken in detail bekeken</a:t>
            </a:r>
          </a:p>
          <a:p>
            <a:pPr lvl="2"/>
            <a:r>
              <a:rPr lang="nl-BE"/>
              <a:t>Oneigenlijke openingen en fictieve schildelen</a:t>
            </a:r>
          </a:p>
          <a:p>
            <a:pPr lvl="1"/>
            <a:r>
              <a:rPr lang="nl-BE">
                <a:solidFill>
                  <a:srgbClr val="FF0000"/>
                </a:solidFill>
              </a:rPr>
              <a:t>Openingen</a:t>
            </a:r>
          </a:p>
          <a:p>
            <a:pPr lvl="2"/>
            <a:r>
              <a:rPr lang="nl-BE">
                <a:solidFill>
                  <a:srgbClr val="FF0000"/>
                </a:solidFill>
              </a:rPr>
              <a:t>Vensters</a:t>
            </a:r>
          </a:p>
          <a:p>
            <a:pPr lvl="3"/>
            <a:r>
              <a:rPr lang="nl-BE">
                <a:solidFill>
                  <a:srgbClr val="FF0000"/>
                </a:solidFill>
              </a:rPr>
              <a:t>Stappenplan voor de bepaling van de U-waarde</a:t>
            </a:r>
          </a:p>
          <a:p>
            <a:pPr lvl="2"/>
            <a:r>
              <a:rPr lang="nl-BE"/>
              <a:t>Deuren en panelen</a:t>
            </a:r>
          </a:p>
          <a:p>
            <a:pPr lvl="3"/>
            <a:r>
              <a:rPr lang="nl-BE"/>
              <a:t>Stappenplan voor de bepaling van de U-waarde</a:t>
            </a:r>
          </a:p>
          <a:p>
            <a:pPr lvl="3"/>
            <a:r>
              <a:rPr lang="nl-BE"/>
              <a:t>Oneigenlijke openingen, voorzetramen, dubbele ramen</a:t>
            </a:r>
          </a:p>
          <a:p>
            <a:pPr lvl="3"/>
            <a:endParaRPr lang="nl-BE"/>
          </a:p>
          <a:p>
            <a:endParaRPr lang="nl-BE"/>
          </a:p>
        </p:txBody>
      </p:sp>
    </p:spTree>
    <p:extLst>
      <p:ext uri="{BB962C8B-B14F-4D97-AF65-F5344CB8AC3E}">
        <p14:creationId xmlns:p14="http://schemas.microsoft.com/office/powerpoint/2010/main" val="34712039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155</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64136" y="407275"/>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531693" y="1517244"/>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Doel: U-waarde bepalen op basis van eigenschappen</a:t>
            </a:r>
          </a:p>
          <a:p>
            <a:pPr lvl="1"/>
            <a:r>
              <a:rPr lang="nl-BE"/>
              <a:t>Opzet stappenplan: eigenschappen bepalen </a:t>
            </a:r>
          </a:p>
          <a:p>
            <a:pPr lvl="2"/>
            <a:r>
              <a:rPr lang="nl-BE"/>
              <a:t>U-waarde venster</a:t>
            </a:r>
          </a:p>
          <a:p>
            <a:pPr lvl="3"/>
            <a:r>
              <a:rPr lang="nl-BE"/>
              <a:t>U-waarde glas + g-waarde glas</a:t>
            </a:r>
          </a:p>
          <a:p>
            <a:pPr lvl="4"/>
            <a:r>
              <a:rPr lang="nl-BE"/>
              <a:t>Hoofdtype glas</a:t>
            </a:r>
          </a:p>
          <a:p>
            <a:pPr lvl="3"/>
            <a:r>
              <a:rPr lang="nl-BE"/>
              <a:t>U-waarde profiel</a:t>
            </a:r>
          </a:p>
          <a:p>
            <a:pPr lvl="4"/>
            <a:r>
              <a:rPr lang="nl-BE"/>
              <a:t>Hoofdtype profiel</a:t>
            </a:r>
          </a:p>
          <a:p>
            <a:endParaRPr lang="nl-BE"/>
          </a:p>
          <a:p>
            <a:pPr lvl="1"/>
            <a:r>
              <a:rPr lang="nl-BE" u="sng"/>
              <a:t>Goed om weten</a:t>
            </a:r>
            <a:r>
              <a:rPr lang="nl-BE"/>
              <a:t>: stappenplan volgt softwareschermen</a:t>
            </a:r>
          </a:p>
          <a:p>
            <a:endParaRPr lang="nl-BE"/>
          </a:p>
          <a:p>
            <a:endParaRPr lang="nl-BE"/>
          </a:p>
        </p:txBody>
      </p:sp>
    </p:spTree>
    <p:extLst>
      <p:ext uri="{BB962C8B-B14F-4D97-AF65-F5344CB8AC3E}">
        <p14:creationId xmlns:p14="http://schemas.microsoft.com/office/powerpoint/2010/main" val="12142407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D9244280-BD3A-47C8-9989-DAAD33E79CFE}"/>
              </a:ext>
            </a:extLst>
          </p:cNvPr>
          <p:cNvPicPr>
            <a:picLocks noChangeAspect="1"/>
          </p:cNvPicPr>
          <p:nvPr/>
        </p:nvPicPr>
        <p:blipFill rotWithShape="1">
          <a:blip r:embed="rId2">
            <a:extLst>
              <a:ext uri="{28A0092B-C50C-407E-A947-70E740481C1C}">
                <a14:useLocalDpi xmlns:a14="http://schemas.microsoft.com/office/drawing/2010/main" val="0"/>
              </a:ext>
            </a:extLst>
          </a:blip>
          <a:srcRect t="8748"/>
          <a:stretch/>
        </p:blipFill>
        <p:spPr>
          <a:xfrm>
            <a:off x="398050" y="1611975"/>
            <a:ext cx="8651680" cy="4708689"/>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156</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501844" y="388423"/>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11" name="Rechthoek 10">
            <a:extLst>
              <a:ext uri="{FF2B5EF4-FFF2-40B4-BE49-F238E27FC236}">
                <a16:creationId xmlns:a16="http://schemas.microsoft.com/office/drawing/2014/main" id="{A50CDFE1-C0A6-4DBE-A010-0B98E43BF44C}"/>
              </a:ext>
            </a:extLst>
          </p:cNvPr>
          <p:cNvSpPr/>
          <p:nvPr/>
        </p:nvSpPr>
        <p:spPr>
          <a:xfrm>
            <a:off x="349787" y="1544426"/>
            <a:ext cx="8697703" cy="15946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08966341-FCD0-4835-BE14-1584E2F0B4F4}"/>
              </a:ext>
            </a:extLst>
          </p:cNvPr>
          <p:cNvSpPr/>
          <p:nvPr/>
        </p:nvSpPr>
        <p:spPr>
          <a:xfrm>
            <a:off x="349787" y="4733823"/>
            <a:ext cx="8697703" cy="7178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5CCC620D-3679-4EC7-9969-6B211232E626}"/>
              </a:ext>
            </a:extLst>
          </p:cNvPr>
          <p:cNvSpPr/>
          <p:nvPr/>
        </p:nvSpPr>
        <p:spPr>
          <a:xfrm>
            <a:off x="349787" y="3139124"/>
            <a:ext cx="8697703" cy="15946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A7CAC000-BB6E-4123-A50F-25D128048202}"/>
              </a:ext>
            </a:extLst>
          </p:cNvPr>
          <p:cNvSpPr/>
          <p:nvPr/>
        </p:nvSpPr>
        <p:spPr>
          <a:xfrm>
            <a:off x="350804" y="5451655"/>
            <a:ext cx="8697703" cy="76969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jdelijke aanduiding voor inhoud 2">
            <a:extLst>
              <a:ext uri="{FF2B5EF4-FFF2-40B4-BE49-F238E27FC236}">
                <a16:creationId xmlns:a16="http://schemas.microsoft.com/office/drawing/2014/main" id="{89DF4A68-8B40-4DA6-8768-68B311169614}"/>
              </a:ext>
            </a:extLst>
          </p:cNvPr>
          <p:cNvSpPr>
            <a:spLocks noGrp="1"/>
          </p:cNvSpPr>
          <p:nvPr>
            <p:ph sz="half" idx="2"/>
          </p:nvPr>
        </p:nvSpPr>
        <p:spPr>
          <a:xfrm>
            <a:off x="683567" y="1420651"/>
            <a:ext cx="8352928" cy="4248472"/>
          </a:xfrm>
        </p:spPr>
        <p:txBody>
          <a:bodyPr/>
          <a:lstStyle/>
          <a:p>
            <a:pPr marL="0" indent="0" algn="r">
              <a:buNone/>
            </a:pPr>
            <a:endParaRPr lang="nl-BE">
              <a:solidFill>
                <a:srgbClr val="FF0000"/>
              </a:solidFill>
            </a:endParaRP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r>
              <a:rPr lang="nl-BE">
                <a:solidFill>
                  <a:srgbClr val="FF0000"/>
                </a:solidFill>
              </a:rPr>
              <a:t>Type, naam, oriëntatie, oppervlakte, begrenzing, diepte</a:t>
            </a:r>
          </a:p>
          <a:p>
            <a:pPr marL="0" indent="0" algn="r">
              <a:buNone/>
            </a:pPr>
            <a:r>
              <a:rPr lang="nl-BE">
                <a:solidFill>
                  <a:srgbClr val="FF0000"/>
                </a:solidFill>
              </a:rPr>
              <a:t>Invoer venster</a:t>
            </a: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r>
              <a:rPr lang="nl-BE">
                <a:solidFill>
                  <a:srgbClr val="FF0000"/>
                </a:solidFill>
              </a:rPr>
              <a:t>Invoer glas</a:t>
            </a:r>
          </a:p>
          <a:p>
            <a:pPr marL="0" indent="0" algn="r">
              <a:buNone/>
            </a:pPr>
            <a:endParaRPr lang="nl-BE">
              <a:solidFill>
                <a:srgbClr val="FF0000"/>
              </a:solidFill>
            </a:endParaRPr>
          </a:p>
          <a:p>
            <a:pPr marL="0" indent="0" algn="r">
              <a:buNone/>
            </a:pPr>
            <a:r>
              <a:rPr lang="nl-BE">
                <a:solidFill>
                  <a:srgbClr val="FF0000"/>
                </a:solidFill>
              </a:rPr>
              <a:t>Invoer profiel</a:t>
            </a:r>
          </a:p>
          <a:p>
            <a:pPr marL="0" indent="0" algn="r">
              <a:buNone/>
            </a:pPr>
            <a:endParaRPr lang="nl-BE">
              <a:solidFill>
                <a:srgbClr val="FF0000"/>
              </a:solidFill>
            </a:endParaRPr>
          </a:p>
          <a:p>
            <a:pPr marL="0" indent="0" algn="r">
              <a:buNone/>
            </a:pPr>
            <a:r>
              <a:rPr lang="nl-BE">
                <a:solidFill>
                  <a:srgbClr val="FF0000"/>
                </a:solidFill>
              </a:rPr>
              <a:t>Resultaat van de eigenschappen</a:t>
            </a:r>
          </a:p>
          <a:p>
            <a:pPr marL="0" indent="0" algn="r">
              <a:buNone/>
            </a:pPr>
            <a:r>
              <a:rPr lang="nl-BE"/>
              <a:t> </a:t>
            </a:r>
          </a:p>
        </p:txBody>
      </p:sp>
      <p:sp>
        <p:nvSpPr>
          <p:cNvPr id="15" name="Rechthoek 14">
            <a:extLst>
              <a:ext uri="{FF2B5EF4-FFF2-40B4-BE49-F238E27FC236}">
                <a16:creationId xmlns:a16="http://schemas.microsoft.com/office/drawing/2014/main" id="{CC25FB17-F600-481F-9B78-FB4CDE223FA5}"/>
              </a:ext>
            </a:extLst>
          </p:cNvPr>
          <p:cNvSpPr/>
          <p:nvPr/>
        </p:nvSpPr>
        <p:spPr>
          <a:xfrm>
            <a:off x="351355" y="3140692"/>
            <a:ext cx="8697703" cy="4895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836136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157</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45282" y="36957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45282" y="1449690"/>
            <a:ext cx="8352928" cy="4248472"/>
          </a:xfrm>
        </p:spPr>
        <p:txBody>
          <a:bodyPr/>
          <a:lstStyle/>
          <a:p>
            <a:r>
              <a:rPr lang="nl-NL" altLang="nl-BE" b="1"/>
              <a:t>Begrippen:</a:t>
            </a:r>
          </a:p>
          <a:p>
            <a:r>
              <a:rPr lang="nl-NL" altLang="nl-BE"/>
              <a:t>U-waarde van een opening</a:t>
            </a:r>
          </a:p>
          <a:p>
            <a:pPr lvl="1"/>
            <a:r>
              <a:rPr lang="nl-NL" altLang="nl-BE"/>
              <a:t>Afhankelijk van U-waarde glas/deur/paneel en U-waarde profiel</a:t>
            </a:r>
          </a:p>
          <a:p>
            <a:pPr lvl="1"/>
            <a:r>
              <a:rPr lang="nl-BE"/>
              <a:t>Hoe groter de U-waarde, hoe slechter de opening isoleert tegen warmteverliezen</a:t>
            </a:r>
          </a:p>
          <a:p>
            <a:r>
              <a:rPr lang="nl-NL" altLang="nl-BE"/>
              <a:t>g-waarde van het glas</a:t>
            </a:r>
          </a:p>
          <a:p>
            <a:pPr lvl="1"/>
            <a:r>
              <a:rPr lang="nl-NL" altLang="nl-BE"/>
              <a:t>= zonnetoetredingsfactor</a:t>
            </a:r>
          </a:p>
          <a:p>
            <a:pPr lvl="1"/>
            <a:r>
              <a:rPr lang="nl-NL" altLang="nl-BE"/>
              <a:t>= verhouding tussen doorgelaten en invallende zonnestraling</a:t>
            </a:r>
          </a:p>
          <a:p>
            <a:endParaRPr lang="nl-BE"/>
          </a:p>
        </p:txBody>
      </p:sp>
    </p:spTree>
    <p:extLst>
      <p:ext uri="{BB962C8B-B14F-4D97-AF65-F5344CB8AC3E}">
        <p14:creationId xmlns:p14="http://schemas.microsoft.com/office/powerpoint/2010/main" val="35913646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158</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Getalswaarden van producteigenschappen</a:t>
            </a:r>
          </a:p>
          <a:p>
            <a:pPr lvl="1"/>
            <a:r>
              <a:rPr lang="nl-BE"/>
              <a:t>Welke voor vensters?</a:t>
            </a:r>
          </a:p>
          <a:p>
            <a:pPr lvl="2"/>
            <a:r>
              <a:rPr lang="nl-BE"/>
              <a:t>U-waarde van glas, profiel, venster of volledig schildeel</a:t>
            </a:r>
          </a:p>
          <a:p>
            <a:pPr lvl="2"/>
            <a:r>
              <a:rPr lang="nl-BE"/>
              <a:t>g-waarde van glas</a:t>
            </a:r>
          </a:p>
          <a:p>
            <a:pPr lvl="1"/>
            <a:r>
              <a:rPr lang="nl-BE"/>
              <a:t>Welke voor deuren/panelen? =&gt; </a:t>
            </a:r>
            <a:r>
              <a:rPr lang="nl-BE" err="1"/>
              <a:t>cfr</a:t>
            </a:r>
            <a:r>
              <a:rPr lang="nl-BE"/>
              <a:t> deel IV</a:t>
            </a:r>
          </a:p>
          <a:p>
            <a:pPr lvl="2"/>
            <a:r>
              <a:rPr lang="nl-BE"/>
              <a:t>Te vinden op bijvoorbeeld kenplaat van een garagepoort </a:t>
            </a:r>
          </a:p>
        </p:txBody>
      </p:sp>
      <p:pic>
        <p:nvPicPr>
          <p:cNvPr id="5" name="Afbeelding 4">
            <a:extLst>
              <a:ext uri="{FF2B5EF4-FFF2-40B4-BE49-F238E27FC236}">
                <a16:creationId xmlns:a16="http://schemas.microsoft.com/office/drawing/2014/main" id="{3BA3E7C0-3D6B-4AD9-B7A9-D7DF7DF5940E}"/>
              </a:ext>
            </a:extLst>
          </p:cNvPr>
          <p:cNvPicPr/>
          <p:nvPr/>
        </p:nvPicPr>
        <p:blipFill rotWithShape="1">
          <a:blip r:embed="rId2" cstate="print">
            <a:extLst>
              <a:ext uri="{28A0092B-C50C-407E-A947-70E740481C1C}">
                <a14:useLocalDpi xmlns:a14="http://schemas.microsoft.com/office/drawing/2010/main" val="0"/>
              </a:ext>
            </a:extLst>
          </a:blip>
          <a:srcRect l="34646" t="41101" r="21259" b="11806"/>
          <a:stretch/>
        </p:blipFill>
        <p:spPr bwMode="auto">
          <a:xfrm>
            <a:off x="2632881" y="3429000"/>
            <a:ext cx="2391699" cy="32924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227962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159</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Getalswaarden van producteigenschappen</a:t>
            </a:r>
          </a:p>
          <a:p>
            <a:pPr lvl="1"/>
            <a:r>
              <a:rPr lang="nl-BE" b="1"/>
              <a:t>Herinner</a:t>
            </a:r>
            <a:r>
              <a:rPr lang="nl-BE"/>
              <a:t>:</a:t>
            </a:r>
          </a:p>
          <a:p>
            <a:pPr lvl="2"/>
            <a:r>
              <a:rPr lang="nl-BE"/>
              <a:t>Enkel getalswaarden uit </a:t>
            </a:r>
            <a:r>
              <a:rPr lang="nl-BE">
                <a:solidFill>
                  <a:srgbClr val="FF0000"/>
                </a:solidFill>
              </a:rPr>
              <a:t>specifieke bronnen </a:t>
            </a:r>
            <a:r>
              <a:rPr lang="nl-BE"/>
              <a:t>mogen worden gebruikt bij de opmaak van een EPC</a:t>
            </a:r>
          </a:p>
          <a:p>
            <a:pPr lvl="2"/>
            <a:r>
              <a:rPr lang="nl-BE"/>
              <a:t>Als deze getalswaarden bekend zijn uit </a:t>
            </a:r>
            <a:r>
              <a:rPr lang="nl-BE" b="1"/>
              <a:t>specifieke bronnen</a:t>
            </a:r>
          </a:p>
          <a:p>
            <a:pPr lvl="3"/>
            <a:r>
              <a:rPr lang="nl-BE"/>
              <a:t>Dan</a:t>
            </a:r>
            <a:r>
              <a:rPr lang="nl-BE">
                <a:solidFill>
                  <a:srgbClr val="FF0000"/>
                </a:solidFill>
              </a:rPr>
              <a:t> moeten</a:t>
            </a:r>
            <a:r>
              <a:rPr lang="nl-BE"/>
              <a:t> deze ingevoerd worden in de software</a:t>
            </a:r>
          </a:p>
          <a:p>
            <a:pPr lvl="2"/>
            <a:r>
              <a:rPr lang="nl-BE"/>
              <a:t>Tenzij anders vermeld in het IP</a:t>
            </a:r>
          </a:p>
          <a:p>
            <a:pPr lvl="2"/>
            <a:r>
              <a:rPr lang="nl-BE"/>
              <a:t>Bij aanwezigheid van een markering of als het merk en type van een product gekend is</a:t>
            </a:r>
          </a:p>
          <a:p>
            <a:pPr lvl="3"/>
            <a:r>
              <a:rPr lang="nl-BE"/>
              <a:t>Dan</a:t>
            </a:r>
            <a:r>
              <a:rPr lang="nl-BE">
                <a:solidFill>
                  <a:srgbClr val="FF0000"/>
                </a:solidFill>
              </a:rPr>
              <a:t> moeten </a:t>
            </a:r>
            <a:r>
              <a:rPr lang="nl-BE"/>
              <a:t>de getalswaarden van het product opgezocht worden</a:t>
            </a:r>
          </a:p>
        </p:txBody>
      </p:sp>
    </p:spTree>
    <p:extLst>
      <p:ext uri="{BB962C8B-B14F-4D97-AF65-F5344CB8AC3E}">
        <p14:creationId xmlns:p14="http://schemas.microsoft.com/office/powerpoint/2010/main" val="136362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a:t>Getalswaarden van producteigenschappen</a:t>
            </a:r>
          </a:p>
          <a:p>
            <a:pPr lvl="1"/>
            <a:r>
              <a:rPr lang="nl-BE"/>
              <a:t>Welke?</a:t>
            </a:r>
          </a:p>
          <a:p>
            <a:pPr lvl="2"/>
            <a:r>
              <a:rPr lang="nl-NL" altLang="nl-BE"/>
              <a:t>λ-waarde </a:t>
            </a:r>
            <a:r>
              <a:rPr lang="nl-BE"/>
              <a:t>of R-waarde van een isolerend materiaal</a:t>
            </a:r>
          </a:p>
          <a:p>
            <a:pPr lvl="2"/>
            <a:r>
              <a:rPr lang="nl-BE"/>
              <a:t>R-waarde van een volledig schildeel</a:t>
            </a:r>
          </a:p>
          <a:p>
            <a:pPr lvl="2"/>
            <a:r>
              <a:rPr lang="nl-BE"/>
              <a:t>Maar ook</a:t>
            </a:r>
          </a:p>
          <a:p>
            <a:pPr lvl="3"/>
            <a:r>
              <a:rPr lang="nl-BE"/>
              <a:t>U-waarde van glas, profiel, venster of volledig schildeel</a:t>
            </a:r>
          </a:p>
          <a:p>
            <a:pPr lvl="3"/>
            <a:r>
              <a:rPr lang="nl-BE"/>
              <a:t>g-waarde van glas</a:t>
            </a:r>
          </a:p>
          <a:p>
            <a:r>
              <a:rPr lang="nl-BE"/>
              <a:t>Enkel getalswaarden uit </a:t>
            </a:r>
            <a:r>
              <a:rPr lang="nl-BE">
                <a:solidFill>
                  <a:srgbClr val="FF0000"/>
                </a:solidFill>
              </a:rPr>
              <a:t>specifieke bronnen </a:t>
            </a:r>
            <a:r>
              <a:rPr lang="nl-BE"/>
              <a:t>mogen worden gebruikt bij de opmaak van een EPC</a:t>
            </a:r>
          </a:p>
          <a:p>
            <a:r>
              <a:rPr lang="nl-BE"/>
              <a:t>Als deze getalswaarden bekend zijn uit specifieke bronnen</a:t>
            </a:r>
          </a:p>
          <a:p>
            <a:pPr lvl="1"/>
            <a:r>
              <a:rPr lang="nl-BE"/>
              <a:t>Dan</a:t>
            </a:r>
            <a:r>
              <a:rPr lang="nl-BE">
                <a:solidFill>
                  <a:srgbClr val="FF0000"/>
                </a:solidFill>
              </a:rPr>
              <a:t> moeten</a:t>
            </a:r>
            <a:r>
              <a:rPr lang="nl-BE"/>
              <a:t> deze ingevoerd worden in de software</a:t>
            </a:r>
          </a:p>
          <a:p>
            <a:pPr lvl="1"/>
            <a:r>
              <a:rPr lang="nl-BE"/>
              <a:t>Tenzij anders vermeld in het IP</a:t>
            </a:r>
          </a:p>
          <a:p>
            <a:endParaRPr lang="nl-BE"/>
          </a:p>
        </p:txBody>
      </p:sp>
      <p:sp>
        <p:nvSpPr>
          <p:cNvPr id="5" name="Titel 1">
            <a:extLst>
              <a:ext uri="{FF2B5EF4-FFF2-40B4-BE49-F238E27FC236}">
                <a16:creationId xmlns:a16="http://schemas.microsoft.com/office/drawing/2014/main" id="{6733BA2D-1547-4834-A6F7-356C40CB606E}"/>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Getalswaarde van producteigenschappen 							</a:t>
            </a:r>
            <a:r>
              <a:rPr lang="nl-BE" sz="3200"/>
              <a:t>(V.1.3)</a:t>
            </a:r>
          </a:p>
        </p:txBody>
      </p:sp>
      <p:pic>
        <p:nvPicPr>
          <p:cNvPr id="7" name="Graphic 1" descr="Waarschuwing">
            <a:extLst>
              <a:ext uri="{FF2B5EF4-FFF2-40B4-BE49-F238E27FC236}">
                <a16:creationId xmlns:a16="http://schemas.microsoft.com/office/drawing/2014/main" id="{467D8BCA-7D46-40BD-9C0C-E9D8BCDE1D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7509" y="4058166"/>
            <a:ext cx="396721" cy="396721"/>
          </a:xfrm>
          <a:prstGeom prst="rect">
            <a:avLst/>
          </a:prstGeom>
        </p:spPr>
      </p:pic>
      <p:pic>
        <p:nvPicPr>
          <p:cNvPr id="8" name="Graphic 1" descr="Waarschuwing">
            <a:extLst>
              <a:ext uri="{FF2B5EF4-FFF2-40B4-BE49-F238E27FC236}">
                <a16:creationId xmlns:a16="http://schemas.microsoft.com/office/drawing/2014/main" id="{A840584B-C4AF-4D35-B24E-6A6FE0CFBA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7509" y="4660948"/>
            <a:ext cx="396721" cy="396721"/>
          </a:xfrm>
          <a:prstGeom prst="rect">
            <a:avLst/>
          </a:prstGeom>
        </p:spPr>
      </p:pic>
    </p:spTree>
    <p:extLst>
      <p:ext uri="{BB962C8B-B14F-4D97-AF65-F5344CB8AC3E}">
        <p14:creationId xmlns:p14="http://schemas.microsoft.com/office/powerpoint/2010/main" val="29568392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160</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35855" y="397848"/>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35855" y="1477968"/>
            <a:ext cx="8352928" cy="4248472"/>
          </a:xfrm>
        </p:spPr>
        <p:txBody>
          <a:bodyPr/>
          <a:lstStyle/>
          <a:p>
            <a:r>
              <a:rPr lang="nl-BE" b="1"/>
              <a:t>Enkele specifieke bronnen voor de getalswaarden van producteigenschappen in de kijker </a:t>
            </a:r>
            <a:r>
              <a:rPr lang="nl-BE"/>
              <a:t>&gt; vervolg</a:t>
            </a:r>
          </a:p>
          <a:p>
            <a:pPr lvl="1"/>
            <a:r>
              <a:rPr lang="nl-BE"/>
              <a:t>Producteigenschappen bij de CE-markering van het product</a:t>
            </a:r>
          </a:p>
          <a:p>
            <a:pPr lvl="1"/>
            <a:r>
              <a:rPr lang="nl-BE">
                <a:solidFill>
                  <a:srgbClr val="FF0000"/>
                </a:solidFill>
              </a:rPr>
              <a:t>Tabel van het verbond van de glasindustrie </a:t>
            </a:r>
            <a:r>
              <a:rPr lang="nl-BE" sz="2400">
                <a:cs typeface="Calibri" panose="020F0502020204030204" pitchFamily="34" charset="0"/>
                <a:sym typeface="Wingdings" panose="05000000000000000000" pitchFamily="2" charset="2"/>
              </a:rPr>
              <a:t></a:t>
            </a:r>
            <a:r>
              <a:rPr lang="nl-BE"/>
              <a:t> </a:t>
            </a:r>
            <a:r>
              <a:rPr lang="nl-BE">
                <a:hlinkClick r:id="rId2"/>
              </a:rPr>
              <a:t>http://www.vgi-fiv.be/nl/</a:t>
            </a:r>
            <a:endParaRPr lang="nl-BE"/>
          </a:p>
          <a:p>
            <a:pPr lvl="2"/>
            <a:r>
              <a:rPr lang="nl-BE"/>
              <a:t>Website over technische specificaties over zontoetredingsfactor en de U-waarden van Belgische beglazing</a:t>
            </a:r>
          </a:p>
          <a:p>
            <a:pPr lvl="3"/>
            <a:r>
              <a:rPr lang="nl-BE"/>
              <a:t>Klik op ‘technische publicaties: een glasheldere kijk op de Belgische beglazing’</a:t>
            </a:r>
          </a:p>
          <a:p>
            <a:endParaRPr lang="nl-BE"/>
          </a:p>
          <a:p>
            <a:pPr lvl="1"/>
            <a:r>
              <a:rPr lang="nl-BE"/>
              <a:t>Volledige overzicht zie begin deel V</a:t>
            </a:r>
          </a:p>
        </p:txBody>
      </p:sp>
    </p:spTree>
    <p:extLst>
      <p:ext uri="{BB962C8B-B14F-4D97-AF65-F5344CB8AC3E}">
        <p14:creationId xmlns:p14="http://schemas.microsoft.com/office/powerpoint/2010/main" val="30333685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2BDD79B-A30A-4037-ADE3-1CE6735E6980}"/>
              </a:ext>
            </a:extLst>
          </p:cNvPr>
          <p:cNvPicPr>
            <a:picLocks noChangeAspect="1"/>
          </p:cNvPicPr>
          <p:nvPr/>
        </p:nvPicPr>
        <p:blipFill>
          <a:blip r:embed="rId2"/>
          <a:stretch>
            <a:fillRect/>
          </a:stretch>
        </p:blipFill>
        <p:spPr>
          <a:xfrm>
            <a:off x="376616" y="0"/>
            <a:ext cx="8767384" cy="4703336"/>
          </a:xfrm>
          <a:prstGeom prst="rect">
            <a:avLst/>
          </a:prstGeom>
        </p:spPr>
      </p:pic>
      <p:sp>
        <p:nvSpPr>
          <p:cNvPr id="13" name="Rechthoek 12">
            <a:extLst>
              <a:ext uri="{FF2B5EF4-FFF2-40B4-BE49-F238E27FC236}">
                <a16:creationId xmlns:a16="http://schemas.microsoft.com/office/drawing/2014/main" id="{AD4F1F4F-D0A4-4511-9D46-F15B789C3058}"/>
              </a:ext>
            </a:extLst>
          </p:cNvPr>
          <p:cNvSpPr/>
          <p:nvPr/>
        </p:nvSpPr>
        <p:spPr>
          <a:xfrm>
            <a:off x="3770082" y="1362472"/>
            <a:ext cx="1838866" cy="13807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4B1C3A9-CA92-4DC4-A7D4-23088494DB06}"/>
              </a:ext>
            </a:extLst>
          </p:cNvPr>
          <p:cNvSpPr/>
          <p:nvPr/>
        </p:nvSpPr>
        <p:spPr>
          <a:xfrm>
            <a:off x="376615" y="91425"/>
            <a:ext cx="8682543" cy="3893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FB3BF237-B5DE-447E-BB42-72A3A59F014A}"/>
              </a:ext>
            </a:extLst>
          </p:cNvPr>
          <p:cNvPicPr>
            <a:picLocks noChangeAspect="1"/>
          </p:cNvPicPr>
          <p:nvPr/>
        </p:nvPicPr>
        <p:blipFill rotWithShape="1">
          <a:blip r:embed="rId3"/>
          <a:srcRect l="-1077" t="2857" r="13843" b="1262"/>
          <a:stretch/>
        </p:blipFill>
        <p:spPr>
          <a:xfrm>
            <a:off x="489736" y="952937"/>
            <a:ext cx="7636169" cy="4502527"/>
          </a:xfrm>
          <a:prstGeom prst="rect">
            <a:avLst/>
          </a:prstGeom>
        </p:spPr>
      </p:pic>
      <p:pic>
        <p:nvPicPr>
          <p:cNvPr id="5" name="Afbeelding 4">
            <a:extLst>
              <a:ext uri="{FF2B5EF4-FFF2-40B4-BE49-F238E27FC236}">
                <a16:creationId xmlns:a16="http://schemas.microsoft.com/office/drawing/2014/main" id="{2994521F-36E7-4A88-9A55-9F30E22F5B64}"/>
              </a:ext>
            </a:extLst>
          </p:cNvPr>
          <p:cNvPicPr>
            <a:picLocks noChangeAspect="1"/>
          </p:cNvPicPr>
          <p:nvPr/>
        </p:nvPicPr>
        <p:blipFill rotWithShape="1">
          <a:blip r:embed="rId4"/>
          <a:srcRect l="13918" t="13535" r="14227" b="3062"/>
          <a:stretch/>
        </p:blipFill>
        <p:spPr>
          <a:xfrm>
            <a:off x="2196901" y="1913641"/>
            <a:ext cx="6570483" cy="4091233"/>
          </a:xfrm>
          <a:prstGeom prst="rect">
            <a:avLst/>
          </a:prstGeom>
        </p:spPr>
      </p:pic>
      <p:pic>
        <p:nvPicPr>
          <p:cNvPr id="6" name="Afbeelding 5">
            <a:extLst>
              <a:ext uri="{FF2B5EF4-FFF2-40B4-BE49-F238E27FC236}">
                <a16:creationId xmlns:a16="http://schemas.microsoft.com/office/drawing/2014/main" id="{3D2101D9-6D20-4D30-8C24-4536EB5223E0}"/>
              </a:ext>
            </a:extLst>
          </p:cNvPr>
          <p:cNvPicPr>
            <a:picLocks noChangeAspect="1"/>
          </p:cNvPicPr>
          <p:nvPr/>
        </p:nvPicPr>
        <p:blipFill rotWithShape="1">
          <a:blip r:embed="rId5"/>
          <a:srcRect l="14021" t="15073" r="15361"/>
          <a:stretch/>
        </p:blipFill>
        <p:spPr>
          <a:xfrm>
            <a:off x="2686639" y="2895037"/>
            <a:ext cx="6457361" cy="4166009"/>
          </a:xfrm>
          <a:prstGeom prst="rect">
            <a:avLst/>
          </a:prstGeom>
        </p:spPr>
      </p:pic>
    </p:spTree>
    <p:extLst>
      <p:ext uri="{BB962C8B-B14F-4D97-AF65-F5344CB8AC3E}">
        <p14:creationId xmlns:p14="http://schemas.microsoft.com/office/powerpoint/2010/main" val="272822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162</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82990" y="416702"/>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82990" y="1496822"/>
            <a:ext cx="8352928" cy="4248472"/>
          </a:xfrm>
        </p:spPr>
        <p:txBody>
          <a:bodyPr/>
          <a:lstStyle/>
          <a:p>
            <a:r>
              <a:rPr lang="nl-BE" b="1"/>
              <a:t>Enkele specifieke bronnen voor de getalswaarden van producteigenschappen in de kijker </a:t>
            </a:r>
            <a:r>
              <a:rPr lang="nl-BE"/>
              <a:t>&gt; vervolg</a:t>
            </a:r>
          </a:p>
          <a:p>
            <a:pPr lvl="1"/>
            <a:r>
              <a:rPr lang="nl-BE"/>
              <a:t>Technische documentatie van fabrikanten</a:t>
            </a:r>
          </a:p>
          <a:p>
            <a:pPr lvl="2"/>
            <a:r>
              <a:rPr lang="nl-NL" altLang="nl-BE"/>
              <a:t>Voor U-waarden van beglazing: </a:t>
            </a:r>
          </a:p>
          <a:p>
            <a:pPr lvl="3"/>
            <a:r>
              <a:rPr lang="nl-NL" altLang="nl-BE"/>
              <a:t>Technische documentatie moet </a:t>
            </a:r>
            <a:r>
              <a:rPr lang="nl-NL" altLang="nl-BE">
                <a:solidFill>
                  <a:srgbClr val="FF0000"/>
                </a:solidFill>
              </a:rPr>
              <a:t>melding</a:t>
            </a:r>
            <a:r>
              <a:rPr lang="nl-NL" altLang="nl-BE"/>
              <a:t> maken van de </a:t>
            </a:r>
            <a:r>
              <a:rPr lang="nl-NL" altLang="nl-BE">
                <a:solidFill>
                  <a:srgbClr val="FF0000"/>
                </a:solidFill>
              </a:rPr>
              <a:t>normen </a:t>
            </a:r>
            <a:r>
              <a:rPr lang="nl-BE" altLang="nl-BE">
                <a:solidFill>
                  <a:srgbClr val="FF0000"/>
                </a:solidFill>
              </a:rPr>
              <a:t>NBN EN 673, NBN EN 674 of NBN EN 675.</a:t>
            </a:r>
          </a:p>
          <a:p>
            <a:pPr lvl="2"/>
            <a:r>
              <a:rPr lang="nl-NL" altLang="nl-BE"/>
              <a:t>Voor U-waarden van profielen: </a:t>
            </a:r>
          </a:p>
          <a:p>
            <a:pPr lvl="3"/>
            <a:r>
              <a:rPr lang="nl-NL" altLang="nl-BE"/>
              <a:t>Technische documentatie moet </a:t>
            </a:r>
            <a:r>
              <a:rPr lang="nl-NL" altLang="nl-BE">
                <a:solidFill>
                  <a:srgbClr val="FF0000"/>
                </a:solidFill>
              </a:rPr>
              <a:t>melding</a:t>
            </a:r>
            <a:r>
              <a:rPr lang="nl-NL" altLang="nl-BE"/>
              <a:t> maken van de normen </a:t>
            </a:r>
            <a:r>
              <a:rPr lang="nl-BE" altLang="nl-BE">
                <a:solidFill>
                  <a:srgbClr val="FF0000"/>
                </a:solidFill>
              </a:rPr>
              <a:t>NBN EN 12412-2 (proefondervindelijke bepaling) of NBN EN ISO 10077-2 (numerieke berekeningswijze)</a:t>
            </a:r>
            <a:r>
              <a:rPr lang="nl-BE" altLang="nl-BE"/>
              <a:t>.</a:t>
            </a:r>
          </a:p>
          <a:p>
            <a:pPr lvl="1"/>
            <a:endParaRPr lang="nl-BE"/>
          </a:p>
          <a:p>
            <a:pPr lvl="1"/>
            <a:r>
              <a:rPr lang="nl-BE"/>
              <a:t>Volledige lijst zie begin van dit deel V</a:t>
            </a:r>
          </a:p>
          <a:p>
            <a:pPr lvl="1"/>
            <a:endParaRPr lang="nl-BE"/>
          </a:p>
          <a:p>
            <a:pPr lvl="1"/>
            <a:endParaRPr lang="nl-BE"/>
          </a:p>
          <a:p>
            <a:endParaRPr lang="nl-BE"/>
          </a:p>
        </p:txBody>
      </p:sp>
    </p:spTree>
    <p:extLst>
      <p:ext uri="{BB962C8B-B14F-4D97-AF65-F5344CB8AC3E}">
        <p14:creationId xmlns:p14="http://schemas.microsoft.com/office/powerpoint/2010/main" val="18048915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539552" y="54868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p:txBody>
          <a:bodyPr/>
          <a:lstStyle/>
          <a:p>
            <a:r>
              <a:rPr lang="nl-BE"/>
              <a:t>Stappenplan</a:t>
            </a:r>
          </a:p>
          <a:p>
            <a:pPr lvl="1"/>
            <a:r>
              <a:rPr lang="nl-BE"/>
              <a:t>7 stappen</a:t>
            </a:r>
          </a:p>
          <a:p>
            <a:pPr lvl="1"/>
            <a:r>
              <a:rPr lang="nl-BE"/>
              <a:t>Zie IP V.3.1.1</a:t>
            </a:r>
          </a:p>
          <a:p>
            <a:endParaRPr lang="nl-BE"/>
          </a:p>
        </p:txBody>
      </p:sp>
      <p:pic>
        <p:nvPicPr>
          <p:cNvPr id="5" name="Afbeelding 4">
            <a:extLst>
              <a:ext uri="{FF2B5EF4-FFF2-40B4-BE49-F238E27FC236}">
                <a16:creationId xmlns:a16="http://schemas.microsoft.com/office/drawing/2014/main" id="{D080475E-495B-435F-83C3-DF1E030A21C4}"/>
              </a:ext>
            </a:extLst>
          </p:cNvPr>
          <p:cNvPicPr/>
          <p:nvPr/>
        </p:nvPicPr>
        <p:blipFill rotWithShape="1">
          <a:blip r:embed="rId2">
            <a:extLst>
              <a:ext uri="{28A0092B-C50C-407E-A947-70E740481C1C}">
                <a14:useLocalDpi xmlns:a14="http://schemas.microsoft.com/office/drawing/2010/main" val="0"/>
              </a:ext>
            </a:extLst>
          </a:blip>
          <a:srcRect r="47740" b="12606"/>
          <a:stretch/>
        </p:blipFill>
        <p:spPr bwMode="auto">
          <a:xfrm>
            <a:off x="2767012" y="1170346"/>
            <a:ext cx="5202684" cy="54951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94242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5C0D18B-61B5-4361-8B82-F5A9177C205A}"/>
              </a:ext>
            </a:extLst>
          </p:cNvPr>
          <p:cNvPicPr>
            <a:picLocks noChangeAspect="1"/>
          </p:cNvPicPr>
          <p:nvPr/>
        </p:nvPicPr>
        <p:blipFill rotWithShape="1">
          <a:blip r:embed="rId2">
            <a:extLst>
              <a:ext uri="{28A0092B-C50C-407E-A947-70E740481C1C}">
                <a14:useLocalDpi xmlns:a14="http://schemas.microsoft.com/office/drawing/2010/main" val="0"/>
              </a:ext>
            </a:extLst>
          </a:blip>
          <a:srcRect b="24771"/>
          <a:stretch/>
        </p:blipFill>
        <p:spPr>
          <a:xfrm>
            <a:off x="2225784" y="3429000"/>
            <a:ext cx="6339480" cy="1573003"/>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164</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Stap 1: U-waarde van de beglazing bekend?</a:t>
            </a:r>
          </a:p>
          <a:p>
            <a:pPr lvl="1"/>
            <a:r>
              <a:rPr lang="nl-BE" b="1"/>
              <a:t>Stap 1A: Is HR+ of HR++ aangeduid in de afstandshouder tussen de glasbladen?</a:t>
            </a:r>
          </a:p>
          <a:p>
            <a:pPr lvl="2"/>
            <a:r>
              <a:rPr lang="nl-BE"/>
              <a:t>Ja </a:t>
            </a:r>
            <a:r>
              <a:rPr lang="nl-BE">
                <a:cs typeface="Calibri" panose="020F0502020204030204" pitchFamily="34" charset="0"/>
                <a:sym typeface="Wingdings" panose="05000000000000000000" pitchFamily="2" charset="2"/>
              </a:rPr>
              <a:t></a:t>
            </a:r>
            <a:r>
              <a:rPr lang="nl-BE"/>
              <a:t> vink ‘aanduiding in afstandshouder’ aan in software en selecteer juiste aanduiding</a:t>
            </a:r>
          </a:p>
          <a:p>
            <a:pPr lvl="2"/>
            <a:r>
              <a:rPr lang="nl-BE">
                <a:cs typeface="Calibri" panose="020F0502020204030204" pitchFamily="34" charset="0"/>
                <a:sym typeface="Wingdings" panose="05000000000000000000" pitchFamily="2" charset="2"/>
              </a:rPr>
              <a:t></a:t>
            </a:r>
            <a:r>
              <a:rPr lang="nl-BE"/>
              <a:t> stap 1B</a:t>
            </a:r>
          </a:p>
        </p:txBody>
      </p:sp>
      <p:sp>
        <p:nvSpPr>
          <p:cNvPr id="6" name="Ovaal 5">
            <a:extLst>
              <a:ext uri="{FF2B5EF4-FFF2-40B4-BE49-F238E27FC236}">
                <a16:creationId xmlns:a16="http://schemas.microsoft.com/office/drawing/2014/main" id="{DA7CC421-83CC-4FC7-9CA9-4AE6E646921E}"/>
              </a:ext>
            </a:extLst>
          </p:cNvPr>
          <p:cNvSpPr/>
          <p:nvPr/>
        </p:nvSpPr>
        <p:spPr>
          <a:xfrm>
            <a:off x="5952342" y="3882261"/>
            <a:ext cx="1146041" cy="112836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9DFE5E0C-B4E9-4DD1-97A7-CA35377FD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5784" y="5107745"/>
            <a:ext cx="6339481" cy="1679963"/>
          </a:xfrm>
          <a:prstGeom prst="rect">
            <a:avLst/>
          </a:prstGeom>
        </p:spPr>
      </p:pic>
      <p:sp>
        <p:nvSpPr>
          <p:cNvPr id="8" name="Ovaal 7">
            <a:extLst>
              <a:ext uri="{FF2B5EF4-FFF2-40B4-BE49-F238E27FC236}">
                <a16:creationId xmlns:a16="http://schemas.microsoft.com/office/drawing/2014/main" id="{6616229C-91EB-4B88-A3A7-6DDBB104017C}"/>
              </a:ext>
            </a:extLst>
          </p:cNvPr>
          <p:cNvSpPr/>
          <p:nvPr/>
        </p:nvSpPr>
        <p:spPr>
          <a:xfrm>
            <a:off x="4338112" y="5357625"/>
            <a:ext cx="1176568" cy="11779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494859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165</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lvl="1"/>
            <a:r>
              <a:rPr lang="nl-BE" b="1"/>
              <a:t>Stap 1B: Is de U-waarde van de beglazing gekend?</a:t>
            </a:r>
          </a:p>
          <a:p>
            <a:pPr lvl="2"/>
            <a:r>
              <a:rPr lang="nl-BE" err="1"/>
              <a:t>U</a:t>
            </a:r>
            <a:r>
              <a:rPr lang="nl-BE" baseline="-25000" err="1"/>
              <a:t>glas</a:t>
            </a:r>
            <a:r>
              <a:rPr lang="nl-BE" baseline="-25000"/>
              <a:t>, </a:t>
            </a:r>
            <a:r>
              <a:rPr lang="nl-BE" err="1"/>
              <a:t>U</a:t>
            </a:r>
            <a:r>
              <a:rPr lang="nl-BE" baseline="-25000" err="1"/>
              <a:t>g</a:t>
            </a:r>
            <a:endParaRPr lang="nl-BE" baseline="-25000"/>
          </a:p>
          <a:p>
            <a:pPr lvl="2"/>
            <a:r>
              <a:rPr lang="nl-BE" b="1"/>
              <a:t>Bronnen:</a:t>
            </a:r>
          </a:p>
          <a:p>
            <a:pPr lvl="3"/>
            <a:r>
              <a:rPr lang="nl-BE"/>
              <a:t>Of vermelding van de U-waarde in de afstandshouder</a:t>
            </a:r>
          </a:p>
          <a:p>
            <a:pPr lvl="3"/>
            <a:r>
              <a:rPr lang="nl-BE"/>
              <a:t>Of een vroeger EPC</a:t>
            </a:r>
          </a:p>
          <a:p>
            <a:pPr lvl="4"/>
            <a:r>
              <a:rPr lang="nl-BE"/>
              <a:t>Vermelding beglazing – bekende U-waarde bij de invoergegevens op het EPC</a:t>
            </a:r>
          </a:p>
          <a:p>
            <a:pPr lvl="3"/>
            <a:r>
              <a:rPr lang="nl-BE"/>
              <a:t>Of een EPB-aangifte</a:t>
            </a:r>
          </a:p>
          <a:p>
            <a:pPr lvl="4"/>
            <a:r>
              <a:rPr lang="nl-BE"/>
              <a:t>Vermelding U-waarde glas in het hoofd- of transmissieformulier</a:t>
            </a:r>
          </a:p>
          <a:p>
            <a:pPr lvl="3"/>
            <a:r>
              <a:rPr lang="nl-BE"/>
              <a:t>Of bronnen aanvaard voor de getalswaarden van producteigenschappen</a:t>
            </a:r>
          </a:p>
          <a:p>
            <a:pPr lvl="3"/>
            <a:r>
              <a:rPr lang="nl-BE"/>
              <a:t>Indien bekend</a:t>
            </a:r>
          </a:p>
          <a:p>
            <a:pPr lvl="4"/>
            <a:r>
              <a:rPr lang="nl-BE"/>
              <a:t>Dan </a:t>
            </a:r>
            <a:r>
              <a:rPr lang="nl-BE">
                <a:solidFill>
                  <a:srgbClr val="FF0000"/>
                </a:solidFill>
              </a:rPr>
              <a:t>moet</a:t>
            </a:r>
            <a:r>
              <a:rPr lang="nl-BE"/>
              <a:t> deze worden ingevuld in het EPC</a:t>
            </a:r>
          </a:p>
          <a:p>
            <a:pPr marL="1152000" lvl="4" indent="0">
              <a:buNone/>
            </a:pPr>
            <a:endParaRPr lang="nl-BE"/>
          </a:p>
        </p:txBody>
      </p:sp>
    </p:spTree>
    <p:extLst>
      <p:ext uri="{BB962C8B-B14F-4D97-AF65-F5344CB8AC3E}">
        <p14:creationId xmlns:p14="http://schemas.microsoft.com/office/powerpoint/2010/main" val="129459262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166</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Stap 1B: Is de U-waarde van de beglazing gekend </a:t>
            </a:r>
          </a:p>
          <a:p>
            <a:pPr marL="0" indent="0">
              <a:buNone/>
            </a:pPr>
            <a:r>
              <a:rPr lang="nl-BE" b="1"/>
              <a:t>     (</a:t>
            </a:r>
            <a:r>
              <a:rPr lang="nl-BE" b="1" err="1"/>
              <a:t>Ug</a:t>
            </a:r>
            <a:r>
              <a:rPr lang="nl-BE" b="1"/>
              <a:t>-waarde) ? </a:t>
            </a:r>
            <a:r>
              <a:rPr lang="nl-BE"/>
              <a:t>&gt; vervolg</a:t>
            </a:r>
          </a:p>
          <a:p>
            <a:pPr lvl="1"/>
            <a:r>
              <a:rPr lang="nl-BE"/>
              <a:t>Om de correcte U-waarde op te zoeken</a:t>
            </a:r>
          </a:p>
          <a:p>
            <a:pPr lvl="2"/>
            <a:r>
              <a:rPr lang="nl-BE"/>
              <a:t>Moet de dikte van de spouw en glasbladen en soms de spouwvulling (lucht of type gas) gekend zijn</a:t>
            </a:r>
          </a:p>
          <a:p>
            <a:pPr lvl="3"/>
            <a:r>
              <a:rPr lang="nl-BE"/>
              <a:t>Indien niet vermeld in de afstandshouder</a:t>
            </a:r>
          </a:p>
          <a:p>
            <a:pPr lvl="4"/>
            <a:r>
              <a:rPr lang="nl-BE"/>
              <a:t>Meten met een (digitale) glasdiktemeter</a:t>
            </a:r>
          </a:p>
          <a:p>
            <a:pPr lvl="3"/>
            <a:r>
              <a:rPr lang="nl-BE" b="1"/>
              <a:t>Let op:</a:t>
            </a:r>
            <a:r>
              <a:rPr lang="nl-BE"/>
              <a:t> </a:t>
            </a:r>
            <a:r>
              <a:rPr lang="nl-BE">
                <a:solidFill>
                  <a:srgbClr val="FF0000"/>
                </a:solidFill>
              </a:rPr>
              <a:t>tabel van het verbond van de glasindustrie primeert </a:t>
            </a:r>
            <a:r>
              <a:rPr lang="nl-BE"/>
              <a:t>op andere bewijsstukken/vaststellingen</a:t>
            </a:r>
          </a:p>
          <a:p>
            <a:pPr lvl="2"/>
            <a:r>
              <a:rPr lang="nl-BE">
                <a:sym typeface="Wingdings" panose="05000000000000000000" pitchFamily="2" charset="2"/>
              </a:rPr>
              <a:t> </a:t>
            </a:r>
            <a:r>
              <a:rPr lang="nl-BE"/>
              <a:t>stap 2</a:t>
            </a:r>
          </a:p>
        </p:txBody>
      </p:sp>
    </p:spTree>
    <p:extLst>
      <p:ext uri="{BB962C8B-B14F-4D97-AF65-F5344CB8AC3E}">
        <p14:creationId xmlns:p14="http://schemas.microsoft.com/office/powerpoint/2010/main" val="7948780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167</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167</a:t>
            </a:fld>
            <a:endParaRPr lang="nl-BE" sz="1100">
              <a:solidFill>
                <a:srgbClr val="105269"/>
              </a:solidFill>
            </a:endParaRPr>
          </a:p>
        </p:txBody>
      </p:sp>
      <p:sp>
        <p:nvSpPr>
          <p:cNvPr id="2" name="Titel 1">
            <a:extLst>
              <a:ext uri="{FF2B5EF4-FFF2-40B4-BE49-F238E27FC236}">
                <a16:creationId xmlns:a16="http://schemas.microsoft.com/office/drawing/2014/main" id="{A069F72F-B4D6-4F72-B4B3-D889A14D68CD}"/>
              </a:ext>
            </a:extLst>
          </p:cNvPr>
          <p:cNvSpPr>
            <a:spLocks noGrp="1"/>
          </p:cNvSpPr>
          <p:nvPr>
            <p:ph type="title"/>
          </p:nvPr>
        </p:nvSpPr>
        <p:spPr/>
        <p:txBody>
          <a:bodyPr/>
          <a:lstStyle/>
          <a:p>
            <a:pPr algn="l"/>
            <a:r>
              <a:rPr lang="nl-BE"/>
              <a:t>Handige tools om glasdikte en luchtspouw te meten</a:t>
            </a:r>
          </a:p>
        </p:txBody>
      </p:sp>
      <p:sp>
        <p:nvSpPr>
          <p:cNvPr id="4" name="Tijdelijke aanduiding voor inhoud 4"/>
          <p:cNvSpPr>
            <a:spLocks noGrp="1"/>
          </p:cNvSpPr>
          <p:nvPr>
            <p:ph sz="half" idx="2"/>
          </p:nvPr>
        </p:nvSpPr>
        <p:spPr/>
        <p:txBody>
          <a:bodyPr/>
          <a:lstStyle/>
          <a:p>
            <a:pPr marL="287655" lvl="1" indent="-287655">
              <a:buSzPct val="90000"/>
              <a:buBlip>
                <a:blip r:embed="rId2"/>
              </a:buBlip>
              <a:defRPr/>
            </a:pPr>
            <a:r>
              <a:rPr lang="nl-BE" sz="2000" b="1"/>
              <a:t>Glasdikte meten</a:t>
            </a:r>
          </a:p>
          <a:p>
            <a:pPr marL="575655" lvl="1" indent="-287655"/>
            <a:r>
              <a:rPr lang="nl-BE" sz="2000"/>
              <a:t>ED plaatst glasdiktemeter onder een hoek van 45 ° tegen het glas</a:t>
            </a:r>
          </a:p>
          <a:p>
            <a:pPr marL="575655" lvl="1" indent="-287655"/>
            <a:r>
              <a:rPr lang="nl-BE" sz="2000"/>
              <a:t>kijkt evenwijdig met de meter naar de weerspiegeling in het glas</a:t>
            </a:r>
          </a:p>
          <a:p>
            <a:pPr marL="863655" lvl="2" indent="-287655"/>
            <a:r>
              <a:rPr lang="nl-BE"/>
              <a:t>lijn op de glasdiktemeter wordt gereflecteerd op de beide zijden van het glasblad</a:t>
            </a:r>
          </a:p>
          <a:p>
            <a:pPr marL="1151655" lvl="3" indent="-287655"/>
            <a:r>
              <a:rPr lang="nl-BE"/>
              <a:t>Twee gereflecteerde lijnen worden zichtbaar</a:t>
            </a:r>
          </a:p>
          <a:p>
            <a:pPr marL="1151655" lvl="3" indent="-287655"/>
            <a:r>
              <a:rPr lang="nl-BE"/>
              <a:t>De tweede lijn valt samen met de overeenkomstige glasdikte</a:t>
            </a:r>
          </a:p>
          <a:p>
            <a:pPr marL="0" lvl="1" indent="0">
              <a:lnSpc>
                <a:spcPct val="110000"/>
              </a:lnSpc>
              <a:buSzPct val="9000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Picture 2" descr="http://www.whdiverse.nl/contents/media/l_50.a5100191.jpg">
            <a:extLst>
              <a:ext uri="{FF2B5EF4-FFF2-40B4-BE49-F238E27FC236}">
                <a16:creationId xmlns:a16="http://schemas.microsoft.com/office/drawing/2014/main" id="{7802A2C6-EBE1-404F-833B-E9C74926DF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355"/>
          <a:stretch/>
        </p:blipFill>
        <p:spPr bwMode="auto">
          <a:xfrm>
            <a:off x="468529" y="4034104"/>
            <a:ext cx="3699732" cy="24438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NEL EN CORRECT BEGLAZINGEN IDENTIFICEREN">
            <a:extLst>
              <a:ext uri="{FF2B5EF4-FFF2-40B4-BE49-F238E27FC236}">
                <a16:creationId xmlns:a16="http://schemas.microsoft.com/office/drawing/2014/main" id="{28C35170-9DE6-4435-B514-82D458653A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909" y="4362892"/>
            <a:ext cx="4526548" cy="173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95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468529" y="2986361"/>
            <a:ext cx="2615147" cy="2722231"/>
          </a:xfrm>
          <a:prstGeom prst="rect">
            <a:avLst/>
          </a:prstGeom>
        </p:spPr>
      </p:pic>
      <p:pic>
        <p:nvPicPr>
          <p:cNvPr id="7" name="Afbeelding 6"/>
          <p:cNvPicPr>
            <a:picLocks noChangeAspect="1"/>
          </p:cNvPicPr>
          <p:nvPr/>
        </p:nvPicPr>
        <p:blipFill>
          <a:blip r:embed="rId3"/>
          <a:stretch>
            <a:fillRect/>
          </a:stretch>
        </p:blipFill>
        <p:spPr>
          <a:xfrm flipH="1">
            <a:off x="4508370" y="4383739"/>
            <a:ext cx="2918798" cy="1295160"/>
          </a:xfrm>
          <a:prstGeom prst="rect">
            <a:avLst/>
          </a:prstGeom>
        </p:spPr>
      </p:pic>
      <p:pic>
        <p:nvPicPr>
          <p:cNvPr id="5" name="Picture 2" descr="Breur.nl - Glasdiktemeter kunststof"/>
          <p:cNvPicPr>
            <a:picLocks noChangeAspect="1" noChangeArrowheads="1"/>
          </p:cNvPicPr>
          <p:nvPr/>
        </p:nvPicPr>
        <p:blipFill rotWithShape="1">
          <a:blip r:embed="rId4">
            <a:extLst>
              <a:ext uri="{28A0092B-C50C-407E-A947-70E740481C1C}">
                <a14:useLocalDpi xmlns:a14="http://schemas.microsoft.com/office/drawing/2010/main" val="0"/>
              </a:ext>
            </a:extLst>
          </a:blip>
          <a:srcRect t="22329" b="23267"/>
          <a:stretch/>
        </p:blipFill>
        <p:spPr bwMode="auto">
          <a:xfrm>
            <a:off x="4553147" y="3043583"/>
            <a:ext cx="3470435" cy="1416054"/>
          </a:xfrm>
          <a:prstGeom prst="rect">
            <a:avLst/>
          </a:prstGeom>
          <a:noFill/>
          <a:extLst>
            <a:ext uri="{909E8E84-426E-40DD-AFC4-6F175D3DCCD1}">
              <a14:hiddenFill xmlns:a14="http://schemas.microsoft.com/office/drawing/2010/main">
                <a:solidFill>
                  <a:srgbClr val="FFFFFF"/>
                </a:solidFill>
              </a14:hiddenFill>
            </a:ext>
          </a:extLst>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168</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168</a:t>
            </a:fld>
            <a:endParaRPr lang="nl-BE" sz="1100">
              <a:solidFill>
                <a:srgbClr val="105269"/>
              </a:solidFill>
            </a:endParaRPr>
          </a:p>
        </p:txBody>
      </p:sp>
      <p:sp>
        <p:nvSpPr>
          <p:cNvPr id="2" name="Titel 1">
            <a:extLst>
              <a:ext uri="{FF2B5EF4-FFF2-40B4-BE49-F238E27FC236}">
                <a16:creationId xmlns:a16="http://schemas.microsoft.com/office/drawing/2014/main" id="{A069F72F-B4D6-4F72-B4B3-D889A14D68CD}"/>
              </a:ext>
            </a:extLst>
          </p:cNvPr>
          <p:cNvSpPr>
            <a:spLocks noGrp="1"/>
          </p:cNvSpPr>
          <p:nvPr>
            <p:ph type="title"/>
          </p:nvPr>
        </p:nvSpPr>
        <p:spPr/>
        <p:txBody>
          <a:bodyPr/>
          <a:lstStyle/>
          <a:p>
            <a:pPr algn="l"/>
            <a:r>
              <a:rPr lang="nl-BE"/>
              <a:t>Handige tools om glasdikte en luchtspouw te meten</a:t>
            </a:r>
          </a:p>
        </p:txBody>
      </p:sp>
      <p:sp>
        <p:nvSpPr>
          <p:cNvPr id="4" name="Tijdelijke aanduiding voor inhoud 4"/>
          <p:cNvSpPr>
            <a:spLocks noGrp="1"/>
          </p:cNvSpPr>
          <p:nvPr>
            <p:ph sz="half" idx="2"/>
          </p:nvPr>
        </p:nvSpPr>
        <p:spPr/>
        <p:txBody>
          <a:bodyPr/>
          <a:lstStyle/>
          <a:p>
            <a:pPr marL="287655" lvl="1" indent="-287655">
              <a:buSzPct val="90000"/>
              <a:buBlip>
                <a:blip r:embed="rId5"/>
              </a:buBlip>
              <a:defRPr/>
            </a:pPr>
            <a:r>
              <a:rPr lang="nl-BE" sz="2000" b="1"/>
              <a:t>Spouwbreedte meten </a:t>
            </a:r>
          </a:p>
          <a:p>
            <a:pPr marL="575655" lvl="1" indent="-287655"/>
            <a:r>
              <a:rPr lang="nl-BE" sz="2000"/>
              <a:t>Zelfde principe geldt voor meten spouwbreedte</a:t>
            </a:r>
          </a:p>
          <a:p>
            <a:pPr marL="863655" lvl="2" indent="-287655"/>
            <a:r>
              <a:rPr lang="nl-BE" sz="1800"/>
              <a:t>de tweede schuine lijn de overeenkomstige spouwbreedte doorkruist.</a:t>
            </a:r>
          </a:p>
          <a:p>
            <a:pPr marL="863655" lvl="2" indent="-287655"/>
            <a:r>
              <a:rPr lang="nl-BE" sz="1800"/>
              <a:t>spouwbreedte moet aan de rand en niet in het midden van de beglazing gemeten worden (want glas buigt door )</a:t>
            </a:r>
          </a:p>
          <a:p>
            <a:pPr marL="288000" lvl="2" indent="0">
              <a:lnSpc>
                <a:spcPct val="110000"/>
              </a:lnSpc>
              <a:buNone/>
            </a:pPr>
            <a:endParaRPr lang="nl-BE">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Afbeelding 7"/>
          <p:cNvPicPr>
            <a:picLocks noChangeAspect="1"/>
          </p:cNvPicPr>
          <p:nvPr/>
        </p:nvPicPr>
        <p:blipFill rotWithShape="1">
          <a:blip r:embed="rId6"/>
          <a:srcRect t="13386"/>
          <a:stretch/>
        </p:blipFill>
        <p:spPr>
          <a:xfrm>
            <a:off x="4553147" y="5625858"/>
            <a:ext cx="3159216" cy="1187298"/>
          </a:xfrm>
          <a:prstGeom prst="rect">
            <a:avLst/>
          </a:prstGeom>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6839" y="3751610"/>
            <a:ext cx="500123" cy="500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7619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169</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169</a:t>
            </a:fld>
            <a:endParaRPr lang="nl-BE" sz="1100">
              <a:solidFill>
                <a:srgbClr val="105269"/>
              </a:solidFill>
            </a:endParaRPr>
          </a:p>
        </p:txBody>
      </p:sp>
      <p:sp>
        <p:nvSpPr>
          <p:cNvPr id="2" name="Titel 1">
            <a:extLst>
              <a:ext uri="{FF2B5EF4-FFF2-40B4-BE49-F238E27FC236}">
                <a16:creationId xmlns:a16="http://schemas.microsoft.com/office/drawing/2014/main" id="{A069F72F-B4D6-4F72-B4B3-D889A14D68CD}"/>
              </a:ext>
            </a:extLst>
          </p:cNvPr>
          <p:cNvSpPr>
            <a:spLocks noGrp="1"/>
          </p:cNvSpPr>
          <p:nvPr>
            <p:ph type="title"/>
          </p:nvPr>
        </p:nvSpPr>
        <p:spPr/>
        <p:txBody>
          <a:bodyPr/>
          <a:lstStyle/>
          <a:p>
            <a:pPr algn="l"/>
            <a:r>
              <a:rPr lang="nl-BE"/>
              <a:t>Handige tools om glasdikte en luchtspouw te meten</a:t>
            </a:r>
          </a:p>
        </p:txBody>
      </p:sp>
      <p:sp>
        <p:nvSpPr>
          <p:cNvPr id="4" name="Tijdelijke aanduiding voor inhoud 4"/>
          <p:cNvSpPr>
            <a:spLocks noGrp="1"/>
          </p:cNvSpPr>
          <p:nvPr>
            <p:ph sz="half" idx="2"/>
          </p:nvPr>
        </p:nvSpPr>
        <p:spPr/>
        <p:txBody>
          <a:bodyPr/>
          <a:lstStyle/>
          <a:p>
            <a:pPr marL="287655" lvl="1" indent="-287655">
              <a:buSzPct val="90000"/>
              <a:buBlip>
                <a:blip r:embed="rId2"/>
              </a:buBlip>
              <a:defRPr/>
            </a:pPr>
            <a:r>
              <a:rPr lang="nl-BE" sz="2000" b="1"/>
              <a:t>Glasdikte en spouwbreedte digitaal meten</a:t>
            </a:r>
          </a:p>
          <a:p>
            <a:pPr marL="575655" lvl="1" indent="-287655"/>
            <a:r>
              <a:rPr lang="nl-BE" sz="2000">
                <a:solidFill>
                  <a:srgbClr val="38373A"/>
                </a:solidFill>
              </a:rPr>
              <a:t>ED plaatst glasdiktemeter tegen het glas en drukt op rood knopje</a:t>
            </a:r>
          </a:p>
          <a:p>
            <a:pPr marL="575655" lvl="1" indent="-287655"/>
            <a:r>
              <a:rPr lang="nl-BE" sz="2000">
                <a:solidFill>
                  <a:srgbClr val="38373A"/>
                </a:solidFill>
              </a:rPr>
              <a:t>Kijk onder 45° naar rechts en ziet de rode lijntjes oplichten</a:t>
            </a:r>
          </a:p>
          <a:p>
            <a:pPr marL="863655" lvl="2" indent="-287655"/>
            <a:r>
              <a:rPr lang="nl-BE">
                <a:solidFill>
                  <a:srgbClr val="38373A"/>
                </a:solidFill>
              </a:rPr>
              <a:t>Onderaan lees je de glasdikte af</a:t>
            </a:r>
          </a:p>
          <a:p>
            <a:pPr marL="863655" lvl="2" indent="-287655"/>
            <a:r>
              <a:rPr lang="nl-BE">
                <a:solidFill>
                  <a:srgbClr val="38373A"/>
                </a:solidFill>
              </a:rPr>
              <a:t>Bovenaan de glasspouwbreedte</a:t>
            </a:r>
            <a:endParaRPr lang="nl-BE">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4" descr="http://www.astek.nl/media/catalog/product/cache/4/image/500x500/9df78eab33525d08d6e5fb8d27136e95/b/o/bohle_glassbuddy.jpg">
            <a:extLst>
              <a:ext uri="{FF2B5EF4-FFF2-40B4-BE49-F238E27FC236}">
                <a16:creationId xmlns:a16="http://schemas.microsoft.com/office/drawing/2014/main" id="{60BC28C4-323B-4A6F-A348-3C16BB6EB2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993" y="2948798"/>
            <a:ext cx="3584872" cy="35848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www.gereedschappelijk.nl/media/catalog/product/cache/1/image/500x500/9df78eab33525d08d6e5fb8d27136e95/Merlin_Lazer_gla_4b4f29f3ca7cc.jpg">
            <a:extLst>
              <a:ext uri="{FF2B5EF4-FFF2-40B4-BE49-F238E27FC236}">
                <a16:creationId xmlns:a16="http://schemas.microsoft.com/office/drawing/2014/main" id="{657F55C9-F5D5-42A0-9F13-9CA13DB92E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8332" y="3185674"/>
            <a:ext cx="3170676" cy="317067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675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Getalswaarde van producteigenschappen 							</a:t>
            </a:r>
            <a:r>
              <a:rPr lang="nl-BE" sz="3200"/>
              <a:t>(V.1.3)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a:t>Getalswaarden van producteigenschappen &gt; vervolg</a:t>
            </a:r>
          </a:p>
          <a:p>
            <a:r>
              <a:rPr lang="nl-BE"/>
              <a:t>Bij markering of als het merk en type van een product gekend is</a:t>
            </a:r>
          </a:p>
          <a:p>
            <a:pPr lvl="1"/>
            <a:r>
              <a:rPr lang="nl-BE"/>
              <a:t>Dan</a:t>
            </a:r>
            <a:r>
              <a:rPr lang="nl-BE">
                <a:solidFill>
                  <a:srgbClr val="FF0000"/>
                </a:solidFill>
              </a:rPr>
              <a:t> moeten </a:t>
            </a:r>
            <a:r>
              <a:rPr lang="nl-BE"/>
              <a:t>de getalswaarden van het product opgezocht worden</a:t>
            </a:r>
          </a:p>
          <a:p>
            <a:pPr lvl="1"/>
            <a:r>
              <a:rPr lang="nl-BE"/>
              <a:t>Voorbeelden van markeringen:</a:t>
            </a:r>
          </a:p>
          <a:p>
            <a:pPr lvl="2"/>
            <a:r>
              <a:rPr lang="nl-BE"/>
              <a:t>Vermeldingen in de afstandshouder van beglazing</a:t>
            </a:r>
          </a:p>
          <a:p>
            <a:pPr lvl="2"/>
            <a:r>
              <a:rPr lang="nl-BE"/>
              <a:t>Kenplaatje op een garagepoort of ketel</a:t>
            </a:r>
          </a:p>
        </p:txBody>
      </p:sp>
      <p:pic>
        <p:nvPicPr>
          <p:cNvPr id="6" name="Afbeelding 5" descr="Afbeelding met zitten, groot, mes, klok&#10;&#10;Automatisch gegenereerde beschrijving">
            <a:extLst>
              <a:ext uri="{FF2B5EF4-FFF2-40B4-BE49-F238E27FC236}">
                <a16:creationId xmlns:a16="http://schemas.microsoft.com/office/drawing/2014/main" id="{36CB9F63-E789-4AFA-A863-3331E70FA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408" y="3681306"/>
            <a:ext cx="3971429" cy="2200000"/>
          </a:xfrm>
          <a:prstGeom prst="rect">
            <a:avLst/>
          </a:prstGeom>
        </p:spPr>
      </p:pic>
      <p:pic>
        <p:nvPicPr>
          <p:cNvPr id="9" name="Afbeelding 8">
            <a:extLst>
              <a:ext uri="{FF2B5EF4-FFF2-40B4-BE49-F238E27FC236}">
                <a16:creationId xmlns:a16="http://schemas.microsoft.com/office/drawing/2014/main" id="{5DF01F5A-B74B-4193-A436-93D93C53F107}"/>
              </a:ext>
            </a:extLst>
          </p:cNvPr>
          <p:cNvPicPr/>
          <p:nvPr/>
        </p:nvPicPr>
        <p:blipFill rotWithShape="1">
          <a:blip r:embed="rId3" cstate="print">
            <a:extLst>
              <a:ext uri="{28A0092B-C50C-407E-A947-70E740481C1C}">
                <a14:useLocalDpi xmlns:a14="http://schemas.microsoft.com/office/drawing/2010/main" val="0"/>
              </a:ext>
            </a:extLst>
          </a:blip>
          <a:srcRect l="34646" t="41101" r="21259" b="11806"/>
          <a:stretch/>
        </p:blipFill>
        <p:spPr bwMode="auto">
          <a:xfrm>
            <a:off x="5514680" y="3692624"/>
            <a:ext cx="2705493" cy="31653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950698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fbeelding 24">
            <a:extLst>
              <a:ext uri="{FF2B5EF4-FFF2-40B4-BE49-F238E27FC236}">
                <a16:creationId xmlns:a16="http://schemas.microsoft.com/office/drawing/2014/main" id="{CC388A6E-95FB-413A-847D-3E781A9ED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915" y="3751386"/>
            <a:ext cx="7620000" cy="3028950"/>
          </a:xfrm>
          <a:prstGeom prst="rect">
            <a:avLst/>
          </a:prstGeom>
          <a:ln>
            <a:noFill/>
          </a:ln>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170</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170</a:t>
            </a:fld>
            <a:endParaRPr lang="nl-BE" sz="1100">
              <a:solidFill>
                <a:srgbClr val="105269"/>
              </a:solidFill>
            </a:endParaRPr>
          </a:p>
        </p:txBody>
      </p:sp>
      <p:sp>
        <p:nvSpPr>
          <p:cNvPr id="2" name="Titel 1">
            <a:extLst>
              <a:ext uri="{FF2B5EF4-FFF2-40B4-BE49-F238E27FC236}">
                <a16:creationId xmlns:a16="http://schemas.microsoft.com/office/drawing/2014/main" id="{A069F72F-B4D6-4F72-B4B3-D889A14D68CD}"/>
              </a:ext>
            </a:extLst>
          </p:cNvPr>
          <p:cNvSpPr>
            <a:spLocks noGrp="1"/>
          </p:cNvSpPr>
          <p:nvPr>
            <p:ph type="title"/>
          </p:nvPr>
        </p:nvSpPr>
        <p:spPr/>
        <p:txBody>
          <a:bodyPr/>
          <a:lstStyle/>
          <a:p>
            <a:pPr algn="l"/>
            <a:r>
              <a:rPr lang="nl-BE"/>
              <a:t>Handige tools om glasdikte en luchtspouw te meten</a:t>
            </a:r>
          </a:p>
        </p:txBody>
      </p:sp>
      <p:sp>
        <p:nvSpPr>
          <p:cNvPr id="4" name="Tijdelijke aanduiding voor inhoud 4"/>
          <p:cNvSpPr>
            <a:spLocks noGrp="1"/>
          </p:cNvSpPr>
          <p:nvPr>
            <p:ph sz="half" idx="2"/>
          </p:nvPr>
        </p:nvSpPr>
        <p:spPr/>
        <p:txBody>
          <a:bodyPr/>
          <a:lstStyle/>
          <a:p>
            <a:pPr marL="287655" lvl="1" indent="-287655">
              <a:buSzPct val="90000"/>
              <a:buBlip>
                <a:blip r:embed="rId3"/>
              </a:buBlip>
              <a:defRPr/>
            </a:pPr>
            <a:r>
              <a:rPr lang="nl-BE" sz="2000" b="1"/>
              <a:t>Glasdikte en spouwbreedte digitaal meten</a:t>
            </a:r>
          </a:p>
          <a:p>
            <a:pPr marL="0" lvl="1" indent="0">
              <a:lnSpc>
                <a:spcPct val="110000"/>
              </a:lnSpc>
              <a:buSzPct val="90000"/>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Ovaal 19">
            <a:extLst>
              <a:ext uri="{FF2B5EF4-FFF2-40B4-BE49-F238E27FC236}">
                <a16:creationId xmlns:a16="http://schemas.microsoft.com/office/drawing/2014/main" id="{198D9A79-9135-4552-BA15-AFF6EF357B87}"/>
              </a:ext>
            </a:extLst>
          </p:cNvPr>
          <p:cNvSpPr/>
          <p:nvPr/>
        </p:nvSpPr>
        <p:spPr>
          <a:xfrm>
            <a:off x="2855934" y="4437104"/>
            <a:ext cx="1108554" cy="22174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5914A309-87E1-4901-AC85-C285E91DE216}"/>
              </a:ext>
            </a:extLst>
          </p:cNvPr>
          <p:cNvSpPr/>
          <p:nvPr/>
        </p:nvSpPr>
        <p:spPr>
          <a:xfrm>
            <a:off x="2556266" y="5674228"/>
            <a:ext cx="1470852" cy="25872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2" name="Rechte verbindingslijn met pijl 21">
            <a:extLst>
              <a:ext uri="{FF2B5EF4-FFF2-40B4-BE49-F238E27FC236}">
                <a16:creationId xmlns:a16="http://schemas.microsoft.com/office/drawing/2014/main" id="{C0E84D26-6774-457E-81A5-492A48C6FC3D}"/>
              </a:ext>
            </a:extLst>
          </p:cNvPr>
          <p:cNvCxnSpPr>
            <a:cxnSpLocks/>
          </p:cNvCxnSpPr>
          <p:nvPr/>
        </p:nvCxnSpPr>
        <p:spPr>
          <a:xfrm>
            <a:off x="3626448" y="5206458"/>
            <a:ext cx="870396" cy="29701"/>
          </a:xfrm>
          <a:prstGeom prst="straightConnector1">
            <a:avLst/>
          </a:prstGeom>
          <a:ln w="285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Ovaal 22">
            <a:extLst>
              <a:ext uri="{FF2B5EF4-FFF2-40B4-BE49-F238E27FC236}">
                <a16:creationId xmlns:a16="http://schemas.microsoft.com/office/drawing/2014/main" id="{4EEF12F4-B0BA-41EB-99CC-4F23222ADAF8}"/>
              </a:ext>
            </a:extLst>
          </p:cNvPr>
          <p:cNvSpPr/>
          <p:nvPr/>
        </p:nvSpPr>
        <p:spPr>
          <a:xfrm>
            <a:off x="4424738" y="5392259"/>
            <a:ext cx="216318" cy="21920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0000FF"/>
              </a:solidFill>
            </a:endParaRPr>
          </a:p>
        </p:txBody>
      </p:sp>
      <p:sp>
        <p:nvSpPr>
          <p:cNvPr id="24" name="Rechthoek 23">
            <a:extLst>
              <a:ext uri="{FF2B5EF4-FFF2-40B4-BE49-F238E27FC236}">
                <a16:creationId xmlns:a16="http://schemas.microsoft.com/office/drawing/2014/main" id="{F521D5D3-F99A-4104-A4A9-A6E3F333AA10}"/>
              </a:ext>
            </a:extLst>
          </p:cNvPr>
          <p:cNvSpPr/>
          <p:nvPr/>
        </p:nvSpPr>
        <p:spPr>
          <a:xfrm>
            <a:off x="923706" y="1805980"/>
            <a:ext cx="7619999" cy="1938992"/>
          </a:xfrm>
          <a:prstGeom prst="rect">
            <a:avLst/>
          </a:prstGeom>
          <a:solidFill>
            <a:schemeClr val="bg1"/>
          </a:solidFill>
          <a:ln>
            <a:noFill/>
          </a:ln>
        </p:spPr>
        <p:txBody>
          <a:bodyPr wrap="square">
            <a:spAutoFit/>
          </a:bodyPr>
          <a:lstStyle/>
          <a:p>
            <a:r>
              <a:rPr lang="nl-BE" sz="2000">
                <a:solidFill>
                  <a:srgbClr val="38373A"/>
                </a:solidFill>
                <a:latin typeface="Calibri" panose="020F0502020204030204" pitchFamily="34" charset="0"/>
              </a:rPr>
              <a:t>We lezen af:</a:t>
            </a:r>
          </a:p>
          <a:p>
            <a:r>
              <a:rPr lang="nl-BE" sz="2000">
                <a:solidFill>
                  <a:srgbClr val="38373A"/>
                </a:solidFill>
                <a:latin typeface="Calibri" panose="020F0502020204030204" pitchFamily="34" charset="0"/>
              </a:rPr>
              <a:t>-glasspouwbreedte = 14 mm</a:t>
            </a:r>
          </a:p>
          <a:p>
            <a:r>
              <a:rPr lang="nl-BE" sz="2000">
                <a:solidFill>
                  <a:srgbClr val="38373A"/>
                </a:solidFill>
                <a:latin typeface="Calibri" panose="020F0502020204030204" pitchFamily="34" charset="0"/>
              </a:rPr>
              <a:t>-glasdikte B</a:t>
            </a:r>
            <a:r>
              <a:rPr lang="nl-BE" sz="2000" baseline="-25000">
                <a:solidFill>
                  <a:srgbClr val="38373A"/>
                </a:solidFill>
                <a:latin typeface="Calibri" panose="020F0502020204030204" pitchFamily="34" charset="0"/>
              </a:rPr>
              <a:t>I</a:t>
            </a:r>
            <a:r>
              <a:rPr lang="nl-BE" sz="2000">
                <a:solidFill>
                  <a:srgbClr val="38373A"/>
                </a:solidFill>
                <a:latin typeface="Calibri" panose="020F0502020204030204" pitchFamily="34" charset="0"/>
              </a:rPr>
              <a:t> + B</a:t>
            </a:r>
            <a:r>
              <a:rPr lang="nl-BE" sz="2000" baseline="-25000">
                <a:solidFill>
                  <a:srgbClr val="38373A"/>
                </a:solidFill>
                <a:latin typeface="Calibri" panose="020F0502020204030204" pitchFamily="34" charset="0"/>
              </a:rPr>
              <a:t>E</a:t>
            </a:r>
            <a:r>
              <a:rPr lang="nl-BE" sz="2000">
                <a:solidFill>
                  <a:srgbClr val="38373A"/>
                </a:solidFill>
                <a:latin typeface="Calibri" panose="020F0502020204030204" pitchFamily="34" charset="0"/>
              </a:rPr>
              <a:t> = 4 mm</a:t>
            </a:r>
          </a:p>
          <a:p>
            <a:r>
              <a:rPr lang="nl-BE" sz="2000">
                <a:solidFill>
                  <a:srgbClr val="38373A"/>
                </a:solidFill>
                <a:latin typeface="Calibri" panose="020F0502020204030204" pitchFamily="34" charset="0"/>
              </a:rPr>
              <a:t>Glassamenstelling 4-14-4</a:t>
            </a:r>
          </a:p>
          <a:p>
            <a:r>
              <a:rPr lang="nl-BE" sz="2000">
                <a:solidFill>
                  <a:srgbClr val="38373A"/>
                </a:solidFill>
                <a:latin typeface="Calibri" panose="020F0502020204030204" pitchFamily="34" charset="0"/>
              </a:rPr>
              <a:t>Gecombineerd met merk + diktes opzoeken in tabel van het Verbond van de Glasindustrie</a:t>
            </a:r>
            <a:endParaRPr lang="nl-NL" sz="2000"/>
          </a:p>
        </p:txBody>
      </p:sp>
      <p:cxnSp>
        <p:nvCxnSpPr>
          <p:cNvPr id="28" name="Rechte verbindingslijn 27">
            <a:extLst>
              <a:ext uri="{FF2B5EF4-FFF2-40B4-BE49-F238E27FC236}">
                <a16:creationId xmlns:a16="http://schemas.microsoft.com/office/drawing/2014/main" id="{FE142DE4-0B58-4D3F-BA5B-DC1DBA0B586C}"/>
              </a:ext>
            </a:extLst>
          </p:cNvPr>
          <p:cNvCxnSpPr/>
          <p:nvPr/>
        </p:nvCxnSpPr>
        <p:spPr>
          <a:xfrm>
            <a:off x="4641056" y="5124450"/>
            <a:ext cx="0" cy="176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9667AEDF-0948-4469-8192-895EA0BA278E}"/>
              </a:ext>
            </a:extLst>
          </p:cNvPr>
          <p:cNvCxnSpPr/>
          <p:nvPr/>
        </p:nvCxnSpPr>
        <p:spPr>
          <a:xfrm>
            <a:off x="4533900" y="5118351"/>
            <a:ext cx="0" cy="176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5F0613C2-919D-4278-AF84-401A830D2850}"/>
              </a:ext>
            </a:extLst>
          </p:cNvPr>
          <p:cNvCxnSpPr/>
          <p:nvPr/>
        </p:nvCxnSpPr>
        <p:spPr>
          <a:xfrm>
            <a:off x="3626448" y="5096920"/>
            <a:ext cx="0" cy="176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607CD7B6-81DE-4F41-B1CD-EBC28A337309}"/>
              </a:ext>
            </a:extLst>
          </p:cNvPr>
          <p:cNvCxnSpPr/>
          <p:nvPr/>
        </p:nvCxnSpPr>
        <p:spPr>
          <a:xfrm>
            <a:off x="3464718" y="5096920"/>
            <a:ext cx="0" cy="1762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1188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171</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Stap 2: bepaal het hoofdtype van de beglazing</a:t>
            </a:r>
          </a:p>
          <a:p>
            <a:pPr lvl="1"/>
            <a:r>
              <a:rPr lang="nl-BE"/>
              <a:t>10 hoofdtypen</a:t>
            </a:r>
          </a:p>
          <a:p>
            <a:pPr lvl="2"/>
            <a:r>
              <a:rPr lang="nl-BE"/>
              <a:t>Voor (traditionele) vensters</a:t>
            </a:r>
          </a:p>
          <a:p>
            <a:pPr lvl="2"/>
            <a:r>
              <a:rPr lang="nl-BE"/>
              <a:t>Dakvlakvensters</a:t>
            </a:r>
          </a:p>
          <a:p>
            <a:pPr lvl="2"/>
            <a:r>
              <a:rPr lang="nl-BE"/>
              <a:t>Koepels</a:t>
            </a:r>
          </a:p>
          <a:p>
            <a:pPr lvl="2"/>
            <a:r>
              <a:rPr lang="nl-BE"/>
              <a:t>…</a:t>
            </a:r>
          </a:p>
          <a:p>
            <a:pPr lvl="2"/>
            <a:r>
              <a:rPr lang="nl-BE"/>
              <a:t>Alle andere doorschijnende constructies</a:t>
            </a:r>
          </a:p>
          <a:p>
            <a:pPr lvl="2"/>
            <a:endParaRPr lang="nl-BE"/>
          </a:p>
          <a:p>
            <a:pPr lvl="1"/>
            <a:endParaRPr lang="nl-BE"/>
          </a:p>
          <a:p>
            <a:pPr marL="288000" lvl="1" indent="0">
              <a:buNone/>
            </a:pPr>
            <a:endParaRPr lang="nl-BE"/>
          </a:p>
        </p:txBody>
      </p:sp>
    </p:spTree>
    <p:extLst>
      <p:ext uri="{BB962C8B-B14F-4D97-AF65-F5344CB8AC3E}">
        <p14:creationId xmlns:p14="http://schemas.microsoft.com/office/powerpoint/2010/main" val="134544162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172</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a:t>Wat bepaalt hoofdtype?</a:t>
            </a:r>
          </a:p>
          <a:p>
            <a:pPr lvl="1"/>
            <a:r>
              <a:rPr lang="nl-BE" b="1">
                <a:solidFill>
                  <a:srgbClr val="FF0000"/>
                </a:solidFill>
              </a:rPr>
              <a:t>Aantal glasbladen</a:t>
            </a:r>
          </a:p>
          <a:p>
            <a:pPr lvl="1"/>
            <a:r>
              <a:rPr lang="nl-BE" b="1" err="1">
                <a:solidFill>
                  <a:srgbClr val="FF0000"/>
                </a:solidFill>
              </a:rPr>
              <a:t>Low-e</a:t>
            </a:r>
            <a:r>
              <a:rPr lang="nl-BE" b="1">
                <a:solidFill>
                  <a:srgbClr val="FF0000"/>
                </a:solidFill>
              </a:rPr>
              <a:t> coating</a:t>
            </a:r>
          </a:p>
          <a:p>
            <a:pPr lvl="2"/>
            <a:r>
              <a:rPr lang="nl-BE"/>
              <a:t>Aanwezigheid</a:t>
            </a:r>
          </a:p>
          <a:p>
            <a:pPr lvl="2"/>
            <a:r>
              <a:rPr lang="nl-BE"/>
              <a:t>Plaats</a:t>
            </a:r>
          </a:p>
          <a:p>
            <a:r>
              <a:rPr lang="nl-BE"/>
              <a:t>Geen rekening houden met:</a:t>
            </a:r>
          </a:p>
          <a:p>
            <a:pPr lvl="1"/>
            <a:r>
              <a:rPr lang="nl-BE"/>
              <a:t>Spouwvulling</a:t>
            </a:r>
          </a:p>
          <a:p>
            <a:pPr lvl="1"/>
            <a:r>
              <a:rPr lang="nl-BE"/>
              <a:t>Glasdikte</a:t>
            </a:r>
          </a:p>
          <a:p>
            <a:pPr lvl="1"/>
            <a:r>
              <a:rPr lang="nl-BE"/>
              <a:t>Aanwezigheid zonwerende coating</a:t>
            </a:r>
          </a:p>
          <a:p>
            <a:pPr lvl="1"/>
            <a:r>
              <a:rPr lang="nl-BE"/>
              <a:t>Aanwezigheid van nadien aangebrachte film of folie</a:t>
            </a:r>
          </a:p>
          <a:p>
            <a:pPr lvl="1"/>
            <a:r>
              <a:rPr lang="nl-BE"/>
              <a:t>Aanwezig van een kuststoffolie </a:t>
            </a:r>
            <a:r>
              <a:rPr lang="nl-BE" err="1"/>
              <a:t>tss</a:t>
            </a:r>
            <a:r>
              <a:rPr lang="nl-BE"/>
              <a:t> de glaslagen voor gelaagd of akoestisch glas</a:t>
            </a:r>
          </a:p>
          <a:p>
            <a:pPr lvl="1"/>
            <a:r>
              <a:rPr lang="nl-BE"/>
              <a:t>Thermische behandeling voor gehard glas</a:t>
            </a:r>
          </a:p>
          <a:p>
            <a:pPr lvl="1"/>
            <a:endParaRPr lang="nl-BE"/>
          </a:p>
          <a:p>
            <a:pPr marL="288000" lvl="1" indent="0">
              <a:buNone/>
            </a:pPr>
            <a:endParaRPr lang="nl-BE"/>
          </a:p>
        </p:txBody>
      </p:sp>
    </p:spTree>
    <p:extLst>
      <p:ext uri="{BB962C8B-B14F-4D97-AF65-F5344CB8AC3E}">
        <p14:creationId xmlns:p14="http://schemas.microsoft.com/office/powerpoint/2010/main" val="7184715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solidFill>
                  <a:srgbClr val="FF0000"/>
                </a:solidFill>
              </a:rPr>
              <a:t>Aantal glasbladen</a:t>
            </a:r>
          </a:p>
          <a:p>
            <a:pPr lvl="1"/>
            <a:r>
              <a:rPr lang="nl-BE"/>
              <a:t>Materiaal glasblad =&gt; glas, kunststof, glas in lood of elk soort doorschijnend materiaal</a:t>
            </a:r>
          </a:p>
          <a:p>
            <a:pPr lvl="1"/>
            <a:r>
              <a:rPr lang="nl-BE"/>
              <a:t>Bij </a:t>
            </a:r>
          </a:p>
          <a:p>
            <a:pPr lvl="2"/>
            <a:r>
              <a:rPr lang="nl-BE"/>
              <a:t>1 glasblad =&gt; enkelvoudige beglazing</a:t>
            </a:r>
          </a:p>
          <a:p>
            <a:pPr lvl="2"/>
            <a:r>
              <a:rPr lang="nl-BE"/>
              <a:t>2 glasbladen + spouw </a:t>
            </a:r>
            <a:r>
              <a:rPr lang="nl-BE">
                <a:cs typeface="Calibri" panose="020F0502020204030204" pitchFamily="34" charset="0"/>
                <a:sym typeface="Wingdings" panose="05000000000000000000" pitchFamily="2" charset="2"/>
              </a:rPr>
              <a:t></a:t>
            </a:r>
            <a:r>
              <a:rPr lang="nl-BE"/>
              <a:t> dubbele beglazing</a:t>
            </a:r>
          </a:p>
          <a:p>
            <a:pPr lvl="2"/>
            <a:r>
              <a:rPr lang="nl-BE"/>
              <a:t>3 glasbladen + 2 spouwen </a:t>
            </a:r>
            <a:r>
              <a:rPr lang="nl-BE">
                <a:cs typeface="Calibri" panose="020F0502020204030204" pitchFamily="34" charset="0"/>
                <a:sym typeface="Wingdings" panose="05000000000000000000" pitchFamily="2" charset="2"/>
              </a:rPr>
              <a:t></a:t>
            </a:r>
            <a:r>
              <a:rPr lang="nl-BE"/>
              <a:t> drievoudige beglazing</a:t>
            </a:r>
          </a:p>
          <a:p>
            <a:pPr lvl="1"/>
            <a:r>
              <a:rPr lang="nl-BE"/>
              <a:t>Voorwaarden spouw</a:t>
            </a:r>
          </a:p>
          <a:p>
            <a:pPr lvl="2"/>
            <a:r>
              <a:rPr lang="nl-BE"/>
              <a:t>Hermetisch afgesloten ruimte gevuld met lucht of gas</a:t>
            </a:r>
          </a:p>
          <a:p>
            <a:pPr lvl="2"/>
            <a:r>
              <a:rPr lang="nl-BE">
                <a:cs typeface="Calibri" panose="020F0502020204030204" pitchFamily="34" charset="0"/>
              </a:rPr>
              <a:t>≤ </a:t>
            </a:r>
            <a:r>
              <a:rPr lang="nl-BE"/>
              <a:t>30 mm</a:t>
            </a:r>
          </a:p>
          <a:p>
            <a:pPr lvl="3"/>
            <a:r>
              <a:rPr lang="nl-BE"/>
              <a:t>Als spouw &gt; 30 mm </a:t>
            </a:r>
            <a:r>
              <a:rPr lang="nl-BE">
                <a:cs typeface="Calibri" panose="020F0502020204030204" pitchFamily="34" charset="0"/>
                <a:sym typeface="Wingdings" panose="05000000000000000000" pitchFamily="2" charset="2"/>
              </a:rPr>
              <a:t></a:t>
            </a:r>
            <a:r>
              <a:rPr lang="nl-BE"/>
              <a:t> zie bijzonder geval: voorzet- of dubbele ramen </a:t>
            </a:r>
          </a:p>
          <a:p>
            <a:pPr lvl="3"/>
            <a:r>
              <a:rPr lang="nl-BE"/>
              <a:t>Tenzij bij </a:t>
            </a:r>
            <a:r>
              <a:rPr lang="nl-BE" err="1"/>
              <a:t>meerwandige</a:t>
            </a:r>
            <a:r>
              <a:rPr lang="nl-BE"/>
              <a:t> koepels: spouwbreedte tussen lagen variabel </a:t>
            </a:r>
            <a:r>
              <a:rPr lang="nl-BE">
                <a:sym typeface="Wingdings" panose="05000000000000000000" pitchFamily="2" charset="2"/>
              </a:rPr>
              <a:t> niet nagaan of spouw &gt; 30 mm</a:t>
            </a:r>
            <a:endParaRPr lang="nl-BE"/>
          </a:p>
          <a:p>
            <a:pPr marL="288000" lvl="1" indent="0">
              <a:buNone/>
            </a:pPr>
            <a:endParaRPr lang="nl-BE"/>
          </a:p>
        </p:txBody>
      </p:sp>
    </p:spTree>
    <p:extLst>
      <p:ext uri="{BB962C8B-B14F-4D97-AF65-F5344CB8AC3E}">
        <p14:creationId xmlns:p14="http://schemas.microsoft.com/office/powerpoint/2010/main" val="3081112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174</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err="1">
                <a:solidFill>
                  <a:srgbClr val="FF0000"/>
                </a:solidFill>
              </a:rPr>
              <a:t>Low-e</a:t>
            </a:r>
            <a:r>
              <a:rPr lang="nl-BE" b="1">
                <a:solidFill>
                  <a:srgbClr val="FF0000"/>
                </a:solidFill>
              </a:rPr>
              <a:t> coating</a:t>
            </a:r>
          </a:p>
          <a:p>
            <a:pPr lvl="1"/>
            <a:r>
              <a:rPr lang="nl-BE">
                <a:solidFill>
                  <a:schemeClr val="accent4"/>
                </a:solidFill>
              </a:rPr>
              <a:t>Aanwezigheid en plaats te onderzoeken</a:t>
            </a:r>
          </a:p>
          <a:p>
            <a:pPr lvl="2"/>
            <a:r>
              <a:rPr lang="nl-BE">
                <a:solidFill>
                  <a:schemeClr val="accent4"/>
                </a:solidFill>
              </a:rPr>
              <a:t>Tenzij aanwezigheid van de coating in de </a:t>
            </a:r>
            <a:r>
              <a:rPr lang="nl-BE" err="1">
                <a:solidFill>
                  <a:schemeClr val="accent4"/>
                </a:solidFill>
              </a:rPr>
              <a:t>afstandhouder</a:t>
            </a:r>
            <a:r>
              <a:rPr lang="nl-BE">
                <a:solidFill>
                  <a:schemeClr val="accent4"/>
                </a:solidFill>
              </a:rPr>
              <a:t> is vermeld (low e of low e coating)</a:t>
            </a:r>
          </a:p>
          <a:p>
            <a:pPr lvl="1"/>
            <a:r>
              <a:rPr lang="nl-BE"/>
              <a:t>Eerste indicatie aanwezigheid low-e coating</a:t>
            </a:r>
          </a:p>
          <a:p>
            <a:pPr lvl="2"/>
            <a:r>
              <a:rPr lang="nl-BE"/>
              <a:t>Kleurverschil met blank glas</a:t>
            </a:r>
          </a:p>
          <a:p>
            <a:pPr lvl="2"/>
            <a:r>
              <a:rPr lang="nl-BE"/>
              <a:t>Testen ter plaatse</a:t>
            </a:r>
          </a:p>
          <a:p>
            <a:pPr lvl="3"/>
            <a:r>
              <a:rPr lang="nl-BE"/>
              <a:t>Ofwel digitale meter = low e coating meter</a:t>
            </a:r>
          </a:p>
          <a:p>
            <a:pPr lvl="3"/>
            <a:r>
              <a:rPr lang="nl-BE"/>
              <a:t>Ofwel vlammentest </a:t>
            </a:r>
            <a:r>
              <a:rPr lang="nl-BE">
                <a:cs typeface="Calibri" panose="020F0502020204030204" pitchFamily="34" charset="0"/>
                <a:sym typeface="Wingdings" panose="05000000000000000000" pitchFamily="2" charset="2"/>
              </a:rPr>
              <a:t></a:t>
            </a:r>
            <a:r>
              <a:rPr lang="nl-BE"/>
              <a:t> zie verder</a:t>
            </a:r>
          </a:p>
          <a:p>
            <a:pPr lvl="2"/>
            <a:r>
              <a:rPr lang="nl-BE" b="1"/>
              <a:t>Let op</a:t>
            </a:r>
            <a:r>
              <a:rPr lang="nl-BE"/>
              <a:t>: als op basis van deze test geen coating wordt vastgesteld</a:t>
            </a:r>
          </a:p>
          <a:p>
            <a:pPr lvl="3"/>
            <a:r>
              <a:rPr lang="nl-BE"/>
              <a:t>Is de aanwezigheid van een coating nog niet uitgesloten</a:t>
            </a:r>
          </a:p>
          <a:p>
            <a:pPr lvl="3"/>
            <a:r>
              <a:rPr lang="nl-BE"/>
              <a:t>Bewijsstukken voor low-e coating</a:t>
            </a:r>
          </a:p>
          <a:p>
            <a:pPr lvl="4"/>
            <a:r>
              <a:rPr lang="nl-BE"/>
              <a:t>Tegenspraak niet van toepassing</a:t>
            </a:r>
          </a:p>
          <a:p>
            <a:pPr lvl="4"/>
            <a:r>
              <a:rPr lang="nl-BE"/>
              <a:t>Dus uitgaan van low-e coating</a:t>
            </a:r>
          </a:p>
          <a:p>
            <a:pPr lvl="1"/>
            <a:endParaRPr lang="nl-BE"/>
          </a:p>
          <a:p>
            <a:pPr marL="288000" lvl="1" indent="0">
              <a:buNone/>
            </a:pPr>
            <a:endParaRPr lang="nl-BE"/>
          </a:p>
        </p:txBody>
      </p:sp>
      <p:pic>
        <p:nvPicPr>
          <p:cNvPr id="5" name="Afbeelding 4">
            <a:extLst>
              <a:ext uri="{FF2B5EF4-FFF2-40B4-BE49-F238E27FC236}">
                <a16:creationId xmlns:a16="http://schemas.microsoft.com/office/drawing/2014/main" id="{406782BE-E6D2-4C98-ADEC-80F71A43F64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30608" y="2585410"/>
            <a:ext cx="2505888" cy="1740038"/>
          </a:xfrm>
          <a:prstGeom prst="rect">
            <a:avLst/>
          </a:prstGeom>
          <a:noFill/>
        </p:spPr>
      </p:pic>
    </p:spTree>
    <p:extLst>
      <p:ext uri="{BB962C8B-B14F-4D97-AF65-F5344CB8AC3E}">
        <p14:creationId xmlns:p14="http://schemas.microsoft.com/office/powerpoint/2010/main" val="1023691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175</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err="1">
                <a:solidFill>
                  <a:srgbClr val="FF0000"/>
                </a:solidFill>
              </a:rPr>
              <a:t>Low-e</a:t>
            </a:r>
            <a:r>
              <a:rPr lang="nl-BE" b="1">
                <a:solidFill>
                  <a:srgbClr val="FF0000"/>
                </a:solidFill>
              </a:rPr>
              <a:t> coating </a:t>
            </a:r>
            <a:r>
              <a:rPr lang="nl-BE"/>
              <a:t>&gt; vervolg</a:t>
            </a:r>
          </a:p>
          <a:p>
            <a:pPr lvl="1"/>
            <a:r>
              <a:rPr lang="nl-BE" b="1">
                <a:solidFill>
                  <a:srgbClr val="FF0000"/>
                </a:solidFill>
              </a:rPr>
              <a:t>Plaats</a:t>
            </a:r>
          </a:p>
          <a:p>
            <a:pPr lvl="2"/>
            <a:r>
              <a:rPr lang="nl-BE"/>
              <a:t>Doel low-e coating </a:t>
            </a:r>
            <a:r>
              <a:rPr lang="nl-BE">
                <a:cs typeface="Calibri" panose="020F0502020204030204" pitchFamily="34" charset="0"/>
                <a:sym typeface="Wingdings" panose="05000000000000000000" pitchFamily="2" charset="2"/>
              </a:rPr>
              <a:t></a:t>
            </a:r>
            <a:r>
              <a:rPr lang="nl-BE"/>
              <a:t> tegenhouden van de warmtestroom/warmteverlies van binnen naar buiten</a:t>
            </a:r>
          </a:p>
          <a:p>
            <a:pPr lvl="2"/>
            <a:r>
              <a:rPr lang="nl-BE"/>
              <a:t>Dubbele beglazing </a:t>
            </a:r>
            <a:r>
              <a:rPr lang="nl-BE">
                <a:cs typeface="Calibri" panose="020F0502020204030204" pitchFamily="34" charset="0"/>
                <a:sym typeface="Wingdings" panose="05000000000000000000" pitchFamily="2" charset="2"/>
              </a:rPr>
              <a:t></a:t>
            </a:r>
            <a:r>
              <a:rPr lang="nl-BE"/>
              <a:t>  positie 3</a:t>
            </a:r>
          </a:p>
          <a:p>
            <a:pPr lvl="2"/>
            <a:r>
              <a:rPr lang="nl-BE"/>
              <a:t>Drievoudige beglazing </a:t>
            </a:r>
            <a:r>
              <a:rPr lang="nl-BE">
                <a:cs typeface="Calibri" panose="020F0502020204030204" pitchFamily="34" charset="0"/>
                <a:sym typeface="Wingdings" panose="05000000000000000000" pitchFamily="2" charset="2"/>
              </a:rPr>
              <a:t></a:t>
            </a:r>
            <a:r>
              <a:rPr lang="nl-BE"/>
              <a:t> positie 5</a:t>
            </a:r>
          </a:p>
          <a:p>
            <a:pPr lvl="3"/>
            <a:r>
              <a:rPr lang="nl-BE"/>
              <a:t>Start met tellen </a:t>
            </a:r>
            <a:r>
              <a:rPr lang="nl-BE" b="1"/>
              <a:t>van buiten naar binnen</a:t>
            </a:r>
          </a:p>
          <a:p>
            <a:pPr lvl="2"/>
            <a:endParaRPr lang="nl-BE"/>
          </a:p>
          <a:p>
            <a:pPr lvl="2"/>
            <a:endParaRPr lang="nl-BE"/>
          </a:p>
          <a:p>
            <a:pPr lvl="1"/>
            <a:endParaRPr lang="nl-BE"/>
          </a:p>
          <a:p>
            <a:pPr lvl="1"/>
            <a:endParaRPr lang="nl-BE"/>
          </a:p>
          <a:p>
            <a:pPr marL="288000" lvl="1" indent="0">
              <a:buNone/>
            </a:pPr>
            <a:endParaRPr lang="nl-BE"/>
          </a:p>
        </p:txBody>
      </p:sp>
      <p:grpSp>
        <p:nvGrpSpPr>
          <p:cNvPr id="5" name="Groep 4">
            <a:extLst>
              <a:ext uri="{FF2B5EF4-FFF2-40B4-BE49-F238E27FC236}">
                <a16:creationId xmlns:a16="http://schemas.microsoft.com/office/drawing/2014/main" id="{87EB9D77-8DC9-457B-B353-58A66AA6DD76}"/>
              </a:ext>
            </a:extLst>
          </p:cNvPr>
          <p:cNvGrpSpPr/>
          <p:nvPr/>
        </p:nvGrpSpPr>
        <p:grpSpPr>
          <a:xfrm>
            <a:off x="2133610" y="4100658"/>
            <a:ext cx="6636320" cy="2511679"/>
            <a:chOff x="0" y="0"/>
            <a:chExt cx="5653829" cy="1750695"/>
          </a:xfrm>
        </p:grpSpPr>
        <p:pic>
          <p:nvPicPr>
            <p:cNvPr id="7" name="Afbeelding 6">
              <a:extLst>
                <a:ext uri="{FF2B5EF4-FFF2-40B4-BE49-F238E27FC236}">
                  <a16:creationId xmlns:a16="http://schemas.microsoft.com/office/drawing/2014/main" id="{264E42D6-820B-431C-9EC7-28D126AB61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38" b="18531"/>
            <a:stretch/>
          </p:blipFill>
          <p:spPr bwMode="auto">
            <a:xfrm>
              <a:off x="0" y="0"/>
              <a:ext cx="2863850" cy="1750695"/>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18ED750B-7F52-4E67-B401-1155723CAC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26" b="16591"/>
            <a:stretch/>
          </p:blipFill>
          <p:spPr bwMode="auto">
            <a:xfrm>
              <a:off x="2531534" y="16933"/>
              <a:ext cx="3122295" cy="1733550"/>
            </a:xfrm>
            <a:prstGeom prst="rect">
              <a:avLst/>
            </a:prstGeom>
            <a:noFill/>
            <a:ln>
              <a:noFill/>
            </a:ln>
            <a:extLst>
              <a:ext uri="{53640926-AAD7-44D8-BBD7-CCE9431645EC}">
                <a14:shadowObscured xmlns:a14="http://schemas.microsoft.com/office/drawing/2010/main"/>
              </a:ext>
            </a:extLst>
          </p:spPr>
        </p:pic>
      </p:grpSp>
      <p:cxnSp>
        <p:nvCxnSpPr>
          <p:cNvPr id="4" name="Rechte verbindingslijn 3">
            <a:extLst>
              <a:ext uri="{FF2B5EF4-FFF2-40B4-BE49-F238E27FC236}">
                <a16:creationId xmlns:a16="http://schemas.microsoft.com/office/drawing/2014/main" id="{811923EC-D48C-43D0-B7CC-665C8C8CC4EA}"/>
              </a:ext>
            </a:extLst>
          </p:cNvPr>
          <p:cNvCxnSpPr>
            <a:cxnSpLocks/>
          </p:cNvCxnSpPr>
          <p:nvPr/>
        </p:nvCxnSpPr>
        <p:spPr>
          <a:xfrm>
            <a:off x="3683878" y="3823671"/>
            <a:ext cx="0" cy="2434393"/>
          </a:xfrm>
          <a:prstGeom prst="line">
            <a:avLst/>
          </a:prstGeom>
          <a:ln/>
        </p:spPr>
        <p:style>
          <a:lnRef idx="2">
            <a:schemeClr val="accent4"/>
          </a:lnRef>
          <a:fillRef idx="0">
            <a:schemeClr val="accent4"/>
          </a:fillRef>
          <a:effectRef idx="1">
            <a:schemeClr val="accent4"/>
          </a:effectRef>
          <a:fontRef idx="minor">
            <a:schemeClr val="tx1"/>
          </a:fontRef>
        </p:style>
      </p:cxnSp>
      <p:cxnSp>
        <p:nvCxnSpPr>
          <p:cNvPr id="12" name="Rechte verbindingslijn 11">
            <a:extLst>
              <a:ext uri="{FF2B5EF4-FFF2-40B4-BE49-F238E27FC236}">
                <a16:creationId xmlns:a16="http://schemas.microsoft.com/office/drawing/2014/main" id="{471252F0-9E98-4036-9669-3DAEA70905E5}"/>
              </a:ext>
            </a:extLst>
          </p:cNvPr>
          <p:cNvCxnSpPr>
            <a:cxnSpLocks/>
          </p:cNvCxnSpPr>
          <p:nvPr/>
        </p:nvCxnSpPr>
        <p:spPr>
          <a:xfrm>
            <a:off x="7222501" y="3759016"/>
            <a:ext cx="0" cy="2434393"/>
          </a:xfrm>
          <a:prstGeom prst="line">
            <a:avLst/>
          </a:prstGeom>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5806343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176</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err="1">
                <a:solidFill>
                  <a:srgbClr val="FF0000"/>
                </a:solidFill>
              </a:rPr>
              <a:t>Low-e</a:t>
            </a:r>
            <a:r>
              <a:rPr lang="nl-BE" b="1">
                <a:solidFill>
                  <a:srgbClr val="FF0000"/>
                </a:solidFill>
              </a:rPr>
              <a:t> coating </a:t>
            </a:r>
            <a:r>
              <a:rPr lang="nl-BE"/>
              <a:t>&gt; vervolg</a:t>
            </a:r>
          </a:p>
          <a:p>
            <a:pPr lvl="1"/>
            <a:r>
              <a:rPr lang="nl-BE"/>
              <a:t>≠ zonwerende coating </a:t>
            </a:r>
          </a:p>
          <a:p>
            <a:pPr lvl="2"/>
            <a:r>
              <a:rPr lang="nl-BE"/>
              <a:t>Dient om zonnewarmte van buiten naar binnen tegen te houden </a:t>
            </a:r>
          </a:p>
          <a:p>
            <a:pPr lvl="2"/>
            <a:r>
              <a:rPr lang="nl-BE"/>
              <a:t>Plaats zonwerende coating </a:t>
            </a:r>
            <a:r>
              <a:rPr lang="nl-BE">
                <a:cs typeface="Calibri" panose="020F0502020204030204" pitchFamily="34" charset="0"/>
                <a:sym typeface="Wingdings" panose="05000000000000000000" pitchFamily="2" charset="2"/>
              </a:rPr>
              <a:t></a:t>
            </a:r>
            <a:r>
              <a:rPr lang="nl-BE"/>
              <a:t> positie 1 of 2</a:t>
            </a:r>
          </a:p>
          <a:p>
            <a:pPr lvl="2"/>
            <a:r>
              <a:rPr lang="nl-BE"/>
              <a:t>Ook doorgaans</a:t>
            </a:r>
          </a:p>
          <a:p>
            <a:pPr lvl="3"/>
            <a:r>
              <a:rPr lang="nl-BE"/>
              <a:t>Donkere kleur of reflecterend oppervlak</a:t>
            </a:r>
          </a:p>
          <a:p>
            <a:pPr lvl="3"/>
            <a:r>
              <a:rPr lang="nl-BE"/>
              <a:t>Geplaatst op het zuiden of westen of tegen inkijk</a:t>
            </a:r>
          </a:p>
          <a:p>
            <a:pPr lvl="1"/>
            <a:r>
              <a:rPr lang="nl-BE" b="1"/>
              <a:t>Let op</a:t>
            </a:r>
            <a:r>
              <a:rPr lang="nl-BE"/>
              <a:t>: soms venster per ongeluk omgekeerd geplaatst</a:t>
            </a:r>
          </a:p>
          <a:p>
            <a:pPr lvl="2"/>
            <a:r>
              <a:rPr lang="nl-BE"/>
              <a:t>Waardoor low-e coating op positie 2 </a:t>
            </a:r>
            <a:r>
              <a:rPr lang="nl-BE" err="1"/>
              <a:t>ipv</a:t>
            </a:r>
            <a:r>
              <a:rPr lang="nl-BE"/>
              <a:t> 3</a:t>
            </a:r>
          </a:p>
          <a:p>
            <a:pPr lvl="3"/>
            <a:r>
              <a:rPr lang="nl-BE"/>
              <a:t>Dan andere bewijsstukken nodig die low-e coating aantonen</a:t>
            </a:r>
          </a:p>
          <a:p>
            <a:pPr marL="288000" lvl="1" indent="0">
              <a:buNone/>
            </a:pPr>
            <a:endParaRPr lang="nl-BE"/>
          </a:p>
        </p:txBody>
      </p:sp>
    </p:spTree>
    <p:extLst>
      <p:ext uri="{BB962C8B-B14F-4D97-AF65-F5344CB8AC3E}">
        <p14:creationId xmlns:p14="http://schemas.microsoft.com/office/powerpoint/2010/main" val="75300125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177</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Aanwezigheid van een low-e coating bepalen</a:t>
            </a:r>
          </a:p>
          <a:p>
            <a:pPr lvl="1"/>
            <a:r>
              <a:rPr lang="nl-BE" b="1"/>
              <a:t>Vlammentest/digitale meter</a:t>
            </a:r>
          </a:p>
          <a:p>
            <a:pPr lvl="2"/>
            <a:r>
              <a:rPr lang="nl-BE"/>
              <a:t>Is er een verkleuring van de vlam van een aansteker of wit licht van een </a:t>
            </a:r>
            <a:r>
              <a:rPr lang="nl-BE" err="1"/>
              <a:t>led-lamp</a:t>
            </a:r>
            <a:r>
              <a:rPr lang="nl-BE"/>
              <a:t> in de weerspiegeling van het glas</a:t>
            </a:r>
          </a:p>
          <a:p>
            <a:pPr lvl="2"/>
            <a:endParaRPr lang="nl-BE"/>
          </a:p>
          <a:p>
            <a:pPr lvl="2"/>
            <a:endParaRPr lang="nl-BE"/>
          </a:p>
          <a:p>
            <a:pPr lvl="2"/>
            <a:endParaRPr lang="nl-BE"/>
          </a:p>
          <a:p>
            <a:pPr lvl="2"/>
            <a:endParaRPr lang="nl-BE"/>
          </a:p>
          <a:p>
            <a:pPr lvl="2"/>
            <a:endParaRPr lang="nl-BE"/>
          </a:p>
          <a:p>
            <a:pPr lvl="3"/>
            <a:endParaRPr lang="nl-BE"/>
          </a:p>
          <a:p>
            <a:pPr lvl="3"/>
            <a:endParaRPr lang="nl-BE"/>
          </a:p>
          <a:p>
            <a:pPr lvl="3"/>
            <a:r>
              <a:rPr lang="nl-BE"/>
              <a:t>Ja </a:t>
            </a:r>
            <a:r>
              <a:rPr lang="nl-BE">
                <a:cs typeface="Calibri" panose="020F0502020204030204" pitchFamily="34" charset="0"/>
                <a:sym typeface="Wingdings" panose="05000000000000000000" pitchFamily="2" charset="2"/>
              </a:rPr>
              <a:t></a:t>
            </a:r>
            <a:r>
              <a:rPr lang="nl-BE"/>
              <a:t> coating</a:t>
            </a:r>
          </a:p>
          <a:p>
            <a:pPr lvl="4"/>
            <a:r>
              <a:rPr lang="nl-BE"/>
              <a:t>Coating op positie 3 bij dubbele beglazing</a:t>
            </a:r>
          </a:p>
          <a:p>
            <a:pPr lvl="4"/>
            <a:r>
              <a:rPr lang="nl-BE"/>
              <a:t>Coating op positie 5 bij drievoudige beglazing</a:t>
            </a:r>
          </a:p>
          <a:p>
            <a:pPr lvl="5"/>
            <a:r>
              <a:rPr lang="nl-BE"/>
              <a:t>Ja =&gt; low e-coating</a:t>
            </a:r>
          </a:p>
          <a:p>
            <a:pPr lvl="5"/>
            <a:r>
              <a:rPr lang="nl-BE"/>
              <a:t>Neen =&gt; andere bewijsstukken nodig</a:t>
            </a:r>
          </a:p>
          <a:p>
            <a:pPr marL="288000" lvl="1" indent="0">
              <a:buNone/>
            </a:pPr>
            <a:endParaRPr lang="nl-BE"/>
          </a:p>
          <a:p>
            <a:pPr marL="288000" lvl="1" indent="0">
              <a:buNone/>
            </a:pPr>
            <a:endParaRPr lang="nl-BE"/>
          </a:p>
        </p:txBody>
      </p:sp>
      <p:pic>
        <p:nvPicPr>
          <p:cNvPr id="5" name="Picture 1">
            <a:extLst>
              <a:ext uri="{FF2B5EF4-FFF2-40B4-BE49-F238E27FC236}">
                <a16:creationId xmlns:a16="http://schemas.microsoft.com/office/drawing/2014/main" id="{17E7A2FF-3BDF-4315-BC87-5882D34C39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4179" y="2881534"/>
            <a:ext cx="2753231" cy="2050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97FBB4A1-1BE9-4BDE-AB53-CB1E410362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704" y="2881534"/>
            <a:ext cx="2744858" cy="2050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42420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178</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Overzicht</a:t>
            </a:r>
          </a:p>
          <a:p>
            <a:pPr marL="576000" lvl="2">
              <a:buBlip>
                <a:blip r:embed="rId2"/>
              </a:buBlip>
            </a:pPr>
            <a:r>
              <a:rPr lang="nl-BE"/>
              <a:t>Hoofdtype 1: Enkelvoudige beglazing</a:t>
            </a:r>
          </a:p>
          <a:p>
            <a:pPr marL="576000" lvl="2">
              <a:buBlip>
                <a:blip r:embed="rId2"/>
              </a:buBlip>
            </a:pPr>
            <a:r>
              <a:rPr lang="nl-BE"/>
              <a:t>Hoofdtype 2: Polycarbonaatplaten (2 of 3 wanden)</a:t>
            </a:r>
          </a:p>
          <a:p>
            <a:pPr marL="576000" lvl="2">
              <a:buBlip>
                <a:blip r:embed="rId2"/>
              </a:buBlip>
            </a:pPr>
            <a:r>
              <a:rPr lang="nl-BE"/>
              <a:t>Hoofdtype 3: Glasbouwstenen</a:t>
            </a:r>
          </a:p>
          <a:p>
            <a:pPr marL="576000" lvl="2">
              <a:buBlip>
                <a:blip r:embed="rId2"/>
              </a:buBlip>
            </a:pPr>
            <a:r>
              <a:rPr lang="nl-BE"/>
              <a:t>Hoofdtype 4: Gewone dubbele beglazing </a:t>
            </a:r>
          </a:p>
          <a:p>
            <a:pPr marL="576000" lvl="2">
              <a:buBlip>
                <a:blip r:embed="rId2"/>
              </a:buBlip>
            </a:pPr>
            <a:r>
              <a:rPr lang="nl-BE"/>
              <a:t>Hoofdtype 5: Gewone dubbele beglazing onbekend</a:t>
            </a:r>
          </a:p>
          <a:p>
            <a:pPr marL="576000" lvl="2">
              <a:buBlip>
                <a:blip r:embed="rId2"/>
              </a:buBlip>
            </a:pPr>
            <a:r>
              <a:rPr lang="nl-BE"/>
              <a:t>Hoofdtype 6: Polycarbonaatplaten (4 of meer wanden)</a:t>
            </a:r>
          </a:p>
          <a:p>
            <a:pPr marL="576000" lvl="2">
              <a:buBlip>
                <a:blip r:embed="rId2"/>
              </a:buBlip>
            </a:pPr>
            <a:r>
              <a:rPr lang="nl-BE"/>
              <a:t>Hoofdtype 7: Drievoudige beglazing zonder coating</a:t>
            </a:r>
          </a:p>
          <a:p>
            <a:pPr marL="576000" lvl="2">
              <a:buBlip>
                <a:blip r:embed="rId2"/>
              </a:buBlip>
            </a:pPr>
            <a:r>
              <a:rPr lang="nl-BE"/>
              <a:t>Hoofdtype 8: </a:t>
            </a:r>
            <a:r>
              <a:rPr lang="nl-BE" err="1"/>
              <a:t>Hoogrendementsbeglazing</a:t>
            </a:r>
            <a:r>
              <a:rPr lang="nl-BE"/>
              <a:t> (ver)bouwjaar ouder dan 2000</a:t>
            </a:r>
          </a:p>
          <a:p>
            <a:pPr marL="576000" lvl="2">
              <a:buBlip>
                <a:blip r:embed="rId2"/>
              </a:buBlip>
            </a:pPr>
            <a:r>
              <a:rPr lang="nl-BE"/>
              <a:t>Hoofdtype 9: </a:t>
            </a:r>
            <a:r>
              <a:rPr lang="nl-BE" err="1"/>
              <a:t>Hoogrendementsbeglazing</a:t>
            </a:r>
            <a:r>
              <a:rPr lang="nl-BE"/>
              <a:t> (ver)bouwjaar vanaf 2000</a:t>
            </a:r>
          </a:p>
          <a:p>
            <a:pPr marL="576000" lvl="2">
              <a:buBlip>
                <a:blip r:embed="rId2"/>
              </a:buBlip>
            </a:pPr>
            <a:r>
              <a:rPr lang="nl-BE"/>
              <a:t>Hoofdtype 10: Drievoudige beglazing met coating</a:t>
            </a:r>
          </a:p>
          <a:p>
            <a:endParaRPr lang="nl-BE"/>
          </a:p>
          <a:p>
            <a:endParaRPr lang="nl-BE"/>
          </a:p>
          <a:p>
            <a:pPr marL="288000" lvl="1" indent="0">
              <a:buNone/>
            </a:pPr>
            <a:endParaRPr lang="nl-BE"/>
          </a:p>
        </p:txBody>
      </p:sp>
    </p:spTree>
    <p:extLst>
      <p:ext uri="{BB962C8B-B14F-4D97-AF65-F5344CB8AC3E}">
        <p14:creationId xmlns:p14="http://schemas.microsoft.com/office/powerpoint/2010/main" val="139995140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179</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Hoofdtype 1: Enkelvoudige beglazing (</a:t>
            </a:r>
            <a:r>
              <a:rPr lang="nl-BE" b="1" err="1"/>
              <a:t>Ug</a:t>
            </a:r>
            <a:r>
              <a:rPr lang="nl-BE" b="1"/>
              <a:t> = 5,8 W/(m²K))</a:t>
            </a:r>
          </a:p>
          <a:p>
            <a:pPr lvl="1"/>
            <a:r>
              <a:rPr lang="nl-BE"/>
              <a:t>Slechts </a:t>
            </a:r>
            <a:r>
              <a:rPr lang="nl-BE" b="1"/>
              <a:t>één glasblad</a:t>
            </a:r>
          </a:p>
          <a:p>
            <a:pPr lvl="2"/>
            <a:r>
              <a:rPr lang="nl-BE"/>
              <a:t>Uit glas, kunststof, glas in lood, enkel uitgevoerd profielglas of ander doorschijnend materiaal </a:t>
            </a:r>
          </a:p>
          <a:p>
            <a:pPr marL="288000" lvl="1">
              <a:buSzPct val="90000"/>
              <a:buBlip>
                <a:blip r:embed="rId2"/>
              </a:buBlip>
            </a:pPr>
            <a:endParaRPr lang="nl-BE"/>
          </a:p>
          <a:p>
            <a:pPr marL="0" lvl="1" indent="0">
              <a:buSzPct val="90000"/>
              <a:buNone/>
            </a:pPr>
            <a:endParaRPr lang="nl-BE"/>
          </a:p>
          <a:p>
            <a:pPr marL="288000" lvl="1">
              <a:buSzPct val="90000"/>
              <a:buBlip>
                <a:blip r:embed="rId2"/>
              </a:buBlip>
            </a:pPr>
            <a:endParaRPr lang="nl-BE"/>
          </a:p>
          <a:p>
            <a:pPr marL="288000" lvl="1">
              <a:buSzPct val="90000"/>
              <a:buBlip>
                <a:blip r:embed="rId2"/>
              </a:buBlip>
            </a:pPr>
            <a:endParaRPr lang="nl-BE"/>
          </a:p>
          <a:p>
            <a:pPr marL="288000" lvl="1">
              <a:buSzPct val="90000"/>
              <a:buBlip>
                <a:blip r:embed="rId2"/>
              </a:buBlip>
            </a:pPr>
            <a:endParaRPr lang="nl-BE"/>
          </a:p>
          <a:p>
            <a:endParaRPr lang="nl-BE"/>
          </a:p>
          <a:p>
            <a:pPr marL="288000" lvl="1" indent="0">
              <a:buNone/>
            </a:pPr>
            <a:endParaRPr lang="nl-BE"/>
          </a:p>
        </p:txBody>
      </p:sp>
      <p:pic>
        <p:nvPicPr>
          <p:cNvPr id="5" name="Afbeelding 4">
            <a:extLst>
              <a:ext uri="{FF2B5EF4-FFF2-40B4-BE49-F238E27FC236}">
                <a16:creationId xmlns:a16="http://schemas.microsoft.com/office/drawing/2014/main" id="{9D0597FA-A4FF-4EC8-B293-E66B41E9E5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72" y="3048752"/>
            <a:ext cx="7514080" cy="1717962"/>
          </a:xfrm>
          <a:prstGeom prst="rect">
            <a:avLst/>
          </a:prstGeom>
        </p:spPr>
      </p:pic>
    </p:spTree>
    <p:extLst>
      <p:ext uri="{BB962C8B-B14F-4D97-AF65-F5344CB8AC3E}">
        <p14:creationId xmlns:p14="http://schemas.microsoft.com/office/powerpoint/2010/main" val="3689139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54709" y="1496822"/>
            <a:ext cx="8352928" cy="4248472"/>
          </a:xfrm>
        </p:spPr>
        <p:txBody>
          <a:bodyPr lIns="91440" tIns="45720" rIns="91440" bIns="45720" anchor="t"/>
          <a:lstStyle/>
          <a:p>
            <a:pPr marL="287655" indent="-287655"/>
            <a:r>
              <a:rPr lang="nl-BE">
                <a:solidFill>
                  <a:srgbClr val="FF0000"/>
                </a:solidFill>
              </a:rPr>
              <a:t>Enkel</a:t>
            </a:r>
            <a:r>
              <a:rPr lang="nl-BE"/>
              <a:t> op basis van </a:t>
            </a:r>
            <a:r>
              <a:rPr lang="nl-BE">
                <a:solidFill>
                  <a:srgbClr val="FF0000"/>
                </a:solidFill>
              </a:rPr>
              <a:t>specifieke bronnen</a:t>
            </a:r>
            <a:endParaRPr lang="nl-BE">
              <a:ea typeface="Calibri" panose="020F0502020204030204" pitchFamily="34" charset="0"/>
              <a:cs typeface="Calibri" panose="020F0502020204030204" pitchFamily="34" charset="0"/>
            </a:endParaRPr>
          </a:p>
          <a:p>
            <a:pPr marL="575945" lvl="1" indent="-287655"/>
            <a:r>
              <a:rPr lang="nl-BE"/>
              <a:t>EPBD-databank </a:t>
            </a:r>
            <a:r>
              <a:rPr lang="nl-BE">
                <a:cs typeface="Calibri" panose="020F0502020204030204" pitchFamily="34" charset="0"/>
              </a:rPr>
              <a:t>→ </a:t>
            </a:r>
            <a:r>
              <a:rPr lang="nl-BE">
                <a:hlinkClick r:id="rId2"/>
              </a:rPr>
              <a:t>www.epbd.be</a:t>
            </a:r>
            <a:endParaRPr lang="nl-BE">
              <a:ea typeface="Calibri" panose="020F0502020204030204" pitchFamily="34" charset="0"/>
              <a:cs typeface="Calibri" panose="020F0502020204030204" pitchFamily="34" charset="0"/>
            </a:endParaRPr>
          </a:p>
          <a:p>
            <a:pPr marL="863600" lvl="2" indent="-287655"/>
            <a:r>
              <a:rPr lang="nl-BE"/>
              <a:t>Website voor productgegevens EPB-regelgeving en opmaak EPC</a:t>
            </a:r>
            <a:endParaRPr lang="nl-BE">
              <a:ea typeface="Calibri" panose="020F0502020204030204" pitchFamily="34" charset="0"/>
              <a:cs typeface="Calibri" panose="020F0502020204030204" pitchFamily="34" charset="0"/>
            </a:endParaRPr>
          </a:p>
          <a:p>
            <a:pPr marL="1151890" lvl="3" indent="-287655"/>
            <a:r>
              <a:rPr lang="nl-BE">
                <a:solidFill>
                  <a:schemeClr val="accent4"/>
                </a:solidFill>
              </a:rPr>
              <a:t>Productgegevens in overeenstemming met erkenningstermijn</a:t>
            </a:r>
            <a:endParaRPr lang="nl-BE">
              <a:solidFill>
                <a:schemeClr val="accent4"/>
              </a:solidFill>
              <a:ea typeface="Calibri" panose="020F0502020204030204" pitchFamily="34" charset="0"/>
              <a:cs typeface="Calibri" panose="020F0502020204030204" pitchFamily="34" charset="0"/>
            </a:endParaRPr>
          </a:p>
          <a:p>
            <a:pPr marL="1151890" lvl="3" indent="-287655"/>
            <a:r>
              <a:rPr lang="nl-BE">
                <a:solidFill>
                  <a:schemeClr val="accent4"/>
                </a:solidFill>
                <a:latin typeface="Calibri"/>
                <a:ea typeface="Calibri"/>
                <a:cs typeface="Calibri"/>
              </a:rPr>
              <a:t>Als datum plaatsing product niet gekend is of er geen erkenningstermijn was ten tijde van plaatsing product</a:t>
            </a:r>
          </a:p>
          <a:p>
            <a:pPr marL="1439545" lvl="4" indent="-287655">
              <a:lnSpc>
                <a:spcPct val="90000"/>
              </a:lnSpc>
            </a:pPr>
            <a:r>
              <a:rPr lang="nl-BE">
                <a:solidFill>
                  <a:schemeClr val="accent4"/>
                </a:solidFill>
                <a:latin typeface="Calibri"/>
                <a:ea typeface="Calibri"/>
                <a:cs typeface="Calibri"/>
              </a:rPr>
              <a:t>Dan erkenningstermijn met minst gunstige prestatie</a:t>
            </a:r>
          </a:p>
          <a:p>
            <a:pPr marL="575945" lvl="1" indent="-287655"/>
            <a:r>
              <a:rPr lang="nl-BE"/>
              <a:t>Producteigenschappen bij de CE-markering van het product</a:t>
            </a:r>
            <a:endParaRPr lang="nl-BE">
              <a:ea typeface="Calibri" panose="020F0502020204030204" pitchFamily="34" charset="0"/>
              <a:cs typeface="Calibri" panose="020F0502020204030204" pitchFamily="34" charset="0"/>
            </a:endParaRPr>
          </a:p>
          <a:p>
            <a:pPr marL="575945" lvl="1" indent="-287655"/>
            <a:r>
              <a:rPr lang="nl-BE"/>
              <a:t>Vrijwillige kwaliteitsverklaringen van het </a:t>
            </a:r>
            <a:r>
              <a:rPr lang="nl-BE" err="1"/>
              <a:t>Butg</a:t>
            </a:r>
            <a:r>
              <a:rPr lang="nl-BE"/>
              <a:t> (ATG goedkeuring) </a:t>
            </a:r>
            <a:r>
              <a:rPr lang="nl-BE">
                <a:cs typeface="Calibri" panose="020F0502020204030204" pitchFamily="34" charset="0"/>
              </a:rPr>
              <a:t>→ </a:t>
            </a:r>
            <a:r>
              <a:rPr lang="nl-BE">
                <a:hlinkClick r:id="rId3"/>
              </a:rPr>
              <a:t>http://www.butg.be</a:t>
            </a:r>
            <a:endParaRPr lang="nl-BE">
              <a:ea typeface="Calibri" panose="020F0502020204030204" pitchFamily="34" charset="0"/>
              <a:cs typeface="Calibri" panose="020F0502020204030204" pitchFamily="34" charset="0"/>
            </a:endParaRPr>
          </a:p>
          <a:p>
            <a:pPr marL="863600" lvl="2" indent="-287655"/>
            <a:r>
              <a:rPr lang="nl-BE"/>
              <a:t>Website voor productgegevens van nationale vrijwillige goedkeuring voor bouwmaterialen, producten en systemen</a:t>
            </a:r>
            <a:endParaRPr lang="nl-BE">
              <a:ea typeface="Calibri" panose="020F0502020204030204" pitchFamily="34" charset="0"/>
              <a:cs typeface="Calibri" panose="020F0502020204030204" pitchFamily="34" charset="0"/>
            </a:endParaRPr>
          </a:p>
          <a:p>
            <a:pPr marL="1151890" lvl="3" indent="-287655"/>
            <a:r>
              <a:rPr lang="nl-BE"/>
              <a:t>Datum van plaatsing =&gt; binnen de vermelde geldigheidsperiode</a:t>
            </a:r>
            <a:endParaRPr lang="nl-BE">
              <a:ea typeface="Calibri" panose="020F0502020204030204" pitchFamily="34" charset="0"/>
              <a:cs typeface="Calibri" panose="020F0502020204030204" pitchFamily="34" charset="0"/>
            </a:endParaRPr>
          </a:p>
          <a:p>
            <a:pPr marL="287655" indent="-287655"/>
            <a:endParaRPr lang="nl-BE">
              <a:ea typeface="Calibri" panose="020F0502020204030204" pitchFamily="34" charset="0"/>
              <a:cs typeface="Calibri" panose="020F0502020204030204" pitchFamily="34" charset="0"/>
            </a:endParaRPr>
          </a:p>
        </p:txBody>
      </p:sp>
      <p:sp>
        <p:nvSpPr>
          <p:cNvPr id="5" name="Titel 1">
            <a:extLst>
              <a:ext uri="{FF2B5EF4-FFF2-40B4-BE49-F238E27FC236}">
                <a16:creationId xmlns:a16="http://schemas.microsoft.com/office/drawing/2014/main" id="{C7898AA8-B3E6-48D8-8C1F-629ED703727C}"/>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Getalswaarde van producteigenschappen 							</a:t>
            </a:r>
            <a:r>
              <a:rPr lang="nl-BE" sz="3200"/>
              <a:t>(V.1.3)</a:t>
            </a:r>
          </a:p>
        </p:txBody>
      </p:sp>
    </p:spTree>
    <p:extLst>
      <p:ext uri="{BB962C8B-B14F-4D97-AF65-F5344CB8AC3E}">
        <p14:creationId xmlns:p14="http://schemas.microsoft.com/office/powerpoint/2010/main" val="218040403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180</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Hoofdtype 2: Polycarbonaatplaten (2 of 3 wanden) (</a:t>
            </a:r>
            <a:r>
              <a:rPr lang="nl-BE" b="1" err="1"/>
              <a:t>Ug</a:t>
            </a:r>
            <a:r>
              <a:rPr lang="nl-BE" b="1"/>
              <a:t> = 5,8 W/(m²K))</a:t>
            </a:r>
            <a:endParaRPr lang="nl-BE"/>
          </a:p>
          <a:p>
            <a:pPr lvl="1"/>
            <a:r>
              <a:rPr lang="nl-BE"/>
              <a:t>Polycarbonaatplaat </a:t>
            </a:r>
            <a:r>
              <a:rPr lang="nl-BE" sz="2400">
                <a:cs typeface="Calibri" panose="020F0502020204030204" pitchFamily="34" charset="0"/>
                <a:sym typeface="Wingdings" panose="05000000000000000000" pitchFamily="2" charset="2"/>
              </a:rPr>
              <a:t></a:t>
            </a:r>
            <a:r>
              <a:rPr lang="nl-BE"/>
              <a:t> dwarse verbindingen</a:t>
            </a:r>
          </a:p>
          <a:p>
            <a:pPr lvl="2"/>
            <a:r>
              <a:rPr lang="nl-BE"/>
              <a:t>Indien geen dwarse verbindingen </a:t>
            </a:r>
            <a:r>
              <a:rPr lang="nl-BE">
                <a:cs typeface="Calibri" panose="020F0502020204030204" pitchFamily="34" charset="0"/>
                <a:sym typeface="Wingdings" panose="05000000000000000000" pitchFamily="2" charset="2"/>
              </a:rPr>
              <a:t></a:t>
            </a:r>
            <a:r>
              <a:rPr lang="nl-BE"/>
              <a:t> aantal ‘</a:t>
            </a:r>
            <a:r>
              <a:rPr lang="nl-BE" err="1"/>
              <a:t>glas’bladen</a:t>
            </a:r>
            <a:r>
              <a:rPr lang="nl-BE"/>
              <a:t> tellen</a:t>
            </a:r>
          </a:p>
          <a:p>
            <a:pPr lvl="2"/>
            <a:r>
              <a:rPr lang="nl-BE"/>
              <a:t>Let op: koepels (rechter foto) hebben geen dwarse verbindingen en vallen niet onder dit hoofdtype </a:t>
            </a:r>
            <a:r>
              <a:rPr lang="nl-BE">
                <a:sym typeface="Wingdings" panose="05000000000000000000" pitchFamily="2" charset="2"/>
              </a:rPr>
              <a:t> behandelen als een klassiek venster met glas</a:t>
            </a:r>
            <a:endParaRPr lang="nl-BE"/>
          </a:p>
          <a:p>
            <a:endParaRPr lang="nl-BE"/>
          </a:p>
          <a:p>
            <a:endParaRPr lang="nl-BE"/>
          </a:p>
          <a:p>
            <a:pPr marL="288000" lvl="1" indent="0">
              <a:buNone/>
            </a:pPr>
            <a:endParaRPr lang="nl-BE"/>
          </a:p>
        </p:txBody>
      </p:sp>
      <p:pic>
        <p:nvPicPr>
          <p:cNvPr id="8" name="Afbeelding 7">
            <a:extLst>
              <a:ext uri="{FF2B5EF4-FFF2-40B4-BE49-F238E27FC236}">
                <a16:creationId xmlns:a16="http://schemas.microsoft.com/office/drawing/2014/main" id="{678B7338-639C-4532-83AA-C07AE20D3552}"/>
              </a:ext>
            </a:extLst>
          </p:cNvPr>
          <p:cNvPicPr/>
          <p:nvPr/>
        </p:nvPicPr>
        <p:blipFill>
          <a:blip r:embed="rId3">
            <a:extLst>
              <a:ext uri="{28A0092B-C50C-407E-A947-70E740481C1C}">
                <a14:useLocalDpi xmlns:a14="http://schemas.microsoft.com/office/drawing/2010/main" val="0"/>
              </a:ext>
            </a:extLst>
          </a:blip>
          <a:stretch>
            <a:fillRect/>
          </a:stretch>
        </p:blipFill>
        <p:spPr>
          <a:xfrm>
            <a:off x="473563" y="3819907"/>
            <a:ext cx="4125381" cy="2205453"/>
          </a:xfrm>
          <a:prstGeom prst="rect">
            <a:avLst/>
          </a:prstGeom>
        </p:spPr>
      </p:pic>
      <p:pic>
        <p:nvPicPr>
          <p:cNvPr id="6" name="Afbeelding 5">
            <a:extLst>
              <a:ext uri="{FF2B5EF4-FFF2-40B4-BE49-F238E27FC236}">
                <a16:creationId xmlns:a16="http://schemas.microsoft.com/office/drawing/2014/main" id="{D4E60F66-8950-46E9-9184-0FB9DEA1AC8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20212" y="3838023"/>
            <a:ext cx="3503352" cy="1362050"/>
          </a:xfrm>
          <a:prstGeom prst="rect">
            <a:avLst/>
          </a:prstGeom>
          <a:noFill/>
          <a:ln>
            <a:noFill/>
          </a:ln>
        </p:spPr>
      </p:pic>
    </p:spTree>
    <p:extLst>
      <p:ext uri="{BB962C8B-B14F-4D97-AF65-F5344CB8AC3E}">
        <p14:creationId xmlns:p14="http://schemas.microsoft.com/office/powerpoint/2010/main" val="17820939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181</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Hoofdtype 3: Glasbouwstenen (</a:t>
            </a:r>
            <a:r>
              <a:rPr lang="nl-BE" b="1" err="1"/>
              <a:t>Ug</a:t>
            </a:r>
            <a:r>
              <a:rPr lang="nl-BE" b="1"/>
              <a:t> = 3,5 W/(m²K))</a:t>
            </a:r>
            <a:endParaRPr lang="nl-BE"/>
          </a:p>
          <a:p>
            <a:pPr lvl="1"/>
            <a:r>
              <a:rPr lang="nl-BE"/>
              <a:t>Glazen elementen in de vorm van bouwstenen of blokken</a:t>
            </a:r>
            <a:endParaRPr lang="nl-BE" b="1"/>
          </a:p>
          <a:p>
            <a:pPr marL="576000" lvl="2">
              <a:buBlip>
                <a:blip r:embed="rId2"/>
              </a:buBlip>
            </a:pPr>
            <a:endParaRPr lang="nl-BE" b="1"/>
          </a:p>
          <a:p>
            <a:pPr marL="288000" lvl="1">
              <a:buSzPct val="90000"/>
              <a:buBlip>
                <a:blip r:embed="rId2"/>
              </a:buBlip>
            </a:pPr>
            <a:endParaRPr lang="nl-BE" b="1"/>
          </a:p>
          <a:p>
            <a:pPr marL="288000" lvl="1">
              <a:buSzPct val="90000"/>
              <a:buBlip>
                <a:blip r:embed="rId2"/>
              </a:buBlip>
            </a:pPr>
            <a:endParaRPr lang="nl-BE" b="1"/>
          </a:p>
          <a:p>
            <a:pPr marL="288000" lvl="1">
              <a:buSzPct val="90000"/>
              <a:buBlip>
                <a:blip r:embed="rId2"/>
              </a:buBlip>
            </a:pPr>
            <a:endParaRPr lang="nl-BE" b="1"/>
          </a:p>
          <a:p>
            <a:pPr marL="288000" lvl="1">
              <a:buSzPct val="90000"/>
              <a:buBlip>
                <a:blip r:embed="rId2"/>
              </a:buBlip>
            </a:pPr>
            <a:endParaRPr lang="nl-BE" b="1"/>
          </a:p>
          <a:p>
            <a:pPr marL="288000" lvl="1">
              <a:buSzPct val="90000"/>
              <a:buBlip>
                <a:blip r:embed="rId2"/>
              </a:buBlip>
            </a:pPr>
            <a:endParaRPr lang="nl-BE" b="1"/>
          </a:p>
        </p:txBody>
      </p:sp>
      <p:pic>
        <p:nvPicPr>
          <p:cNvPr id="4" name="Afbeelding 3" descr="Afbeelding met gebouw, venster, buiten, deur&#10;&#10;Automatisch gegenereerde beschrijving">
            <a:extLst>
              <a:ext uri="{FF2B5EF4-FFF2-40B4-BE49-F238E27FC236}">
                <a16:creationId xmlns:a16="http://schemas.microsoft.com/office/drawing/2014/main" id="{63E3BDF5-A293-4CFA-BAEF-46E3DE9C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195" y="2714914"/>
            <a:ext cx="4125768" cy="2851140"/>
          </a:xfrm>
          <a:prstGeom prst="rect">
            <a:avLst/>
          </a:prstGeom>
        </p:spPr>
      </p:pic>
    </p:spTree>
    <p:extLst>
      <p:ext uri="{BB962C8B-B14F-4D97-AF65-F5344CB8AC3E}">
        <p14:creationId xmlns:p14="http://schemas.microsoft.com/office/powerpoint/2010/main" val="14405025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182</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Hoofdtype 4: Gewone dubbele beglazing (</a:t>
            </a:r>
            <a:r>
              <a:rPr lang="nl-BE" b="1" err="1"/>
              <a:t>Ug</a:t>
            </a:r>
            <a:r>
              <a:rPr lang="nl-BE" b="1"/>
              <a:t> = 2,8 W/(m²K))</a:t>
            </a:r>
          </a:p>
          <a:p>
            <a:pPr lvl="1"/>
            <a:r>
              <a:rPr lang="nl-BE"/>
              <a:t>Vanaf ‘50 </a:t>
            </a:r>
            <a:r>
              <a:rPr lang="nl-BE" sz="2400">
                <a:cs typeface="Calibri" panose="020F0502020204030204" pitchFamily="34" charset="0"/>
                <a:sym typeface="Wingdings" panose="05000000000000000000" pitchFamily="2" charset="2"/>
              </a:rPr>
              <a:t></a:t>
            </a:r>
            <a:r>
              <a:rPr lang="nl-BE"/>
              <a:t> gewone dubbele beglazing </a:t>
            </a:r>
            <a:r>
              <a:rPr lang="nl-BE" b="1"/>
              <a:t>zonder e-low coating</a:t>
            </a:r>
          </a:p>
          <a:p>
            <a:pPr lvl="1"/>
            <a:r>
              <a:rPr lang="nl-BE"/>
              <a:t>2 glasbladen + spouw of dubbel uitgevoerd profielglas</a:t>
            </a:r>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pPr lvl="1"/>
            <a:endParaRPr lang="nl-BE"/>
          </a:p>
          <a:p>
            <a:pPr lvl="1"/>
            <a:r>
              <a:rPr lang="nl-BE">
                <a:solidFill>
                  <a:schemeClr val="accent4"/>
                </a:solidFill>
              </a:rPr>
              <a:t>Bij twijfel tussen </a:t>
            </a:r>
            <a:r>
              <a:rPr lang="nl-BE" err="1">
                <a:solidFill>
                  <a:schemeClr val="accent4"/>
                </a:solidFill>
              </a:rPr>
              <a:t>hoogrendementsbeglazing</a:t>
            </a:r>
            <a:r>
              <a:rPr lang="nl-BE">
                <a:solidFill>
                  <a:schemeClr val="accent4"/>
                </a:solidFill>
              </a:rPr>
              <a:t> of gewone dubbele beglazing </a:t>
            </a:r>
            <a:r>
              <a:rPr lang="nl-BE" sz="2000">
                <a:solidFill>
                  <a:schemeClr val="accent4"/>
                </a:solidFill>
                <a:cs typeface="Calibri" panose="020F0502020204030204" pitchFamily="34" charset="0"/>
                <a:sym typeface="Wingdings" panose="05000000000000000000" pitchFamily="2" charset="2"/>
              </a:rPr>
              <a:t> </a:t>
            </a:r>
            <a:r>
              <a:rPr lang="nl-BE">
                <a:solidFill>
                  <a:schemeClr val="accent4"/>
                </a:solidFill>
                <a:sym typeface="Wingdings" panose="05000000000000000000" pitchFamily="2" charset="2"/>
              </a:rPr>
              <a:t>dan gewone dubbele </a:t>
            </a:r>
            <a:r>
              <a:rPr lang="nl-BE" err="1">
                <a:solidFill>
                  <a:schemeClr val="accent4"/>
                </a:solidFill>
                <a:sym typeface="Wingdings" panose="05000000000000000000" pitchFamily="2" charset="2"/>
              </a:rPr>
              <a:t>geglazing</a:t>
            </a:r>
            <a:r>
              <a:rPr lang="nl-BE">
                <a:solidFill>
                  <a:schemeClr val="accent4"/>
                </a:solidFill>
              </a:rPr>
              <a:t> </a:t>
            </a:r>
          </a:p>
          <a:p>
            <a:pPr lvl="2"/>
            <a:r>
              <a:rPr lang="nl-BE">
                <a:solidFill>
                  <a:schemeClr val="accent4"/>
                </a:solidFill>
              </a:rPr>
              <a:t>Voorbeeld: als de plaats van de coating positie 2 is</a:t>
            </a:r>
          </a:p>
        </p:txBody>
      </p:sp>
      <p:pic>
        <p:nvPicPr>
          <p:cNvPr id="5" name="Afbeelding 4" descr="Afbeelding met gebouw, tafel, zitten, venster&#10;&#10;Automatisch gegenereerde beschrijving">
            <a:extLst>
              <a:ext uri="{FF2B5EF4-FFF2-40B4-BE49-F238E27FC236}">
                <a16:creationId xmlns:a16="http://schemas.microsoft.com/office/drawing/2014/main" id="{26E4F70A-265B-47BA-9E31-0FF76B8B2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679354"/>
            <a:ext cx="3547957" cy="2456758"/>
          </a:xfrm>
          <a:prstGeom prst="rect">
            <a:avLst/>
          </a:prstGeom>
        </p:spPr>
      </p:pic>
    </p:spTree>
    <p:extLst>
      <p:ext uri="{BB962C8B-B14F-4D97-AF65-F5344CB8AC3E}">
        <p14:creationId xmlns:p14="http://schemas.microsoft.com/office/powerpoint/2010/main" val="74488646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strike="sngStrike">
                <a:solidFill>
                  <a:schemeClr val="accent4"/>
                </a:solidFill>
              </a:rPr>
              <a:t>Hoofdtype: Dubbele beglazing onbekend</a:t>
            </a:r>
          </a:p>
          <a:p>
            <a:r>
              <a:rPr lang="nl-BE" b="1"/>
              <a:t>Hoofdtype </a:t>
            </a:r>
            <a:r>
              <a:rPr lang="nl-BE" b="1">
                <a:solidFill>
                  <a:schemeClr val="accent4"/>
                </a:solidFill>
              </a:rPr>
              <a:t>5</a:t>
            </a:r>
            <a:r>
              <a:rPr lang="nl-BE" b="1"/>
              <a:t>: polycarbonaatplaten (4 of meer wanden) (</a:t>
            </a:r>
            <a:r>
              <a:rPr lang="nl-BE" b="1" err="1"/>
              <a:t>Ug</a:t>
            </a:r>
            <a:r>
              <a:rPr lang="nl-BE" b="1"/>
              <a:t> = 2,8 W/(m²K))</a:t>
            </a:r>
          </a:p>
          <a:p>
            <a:endParaRPr lang="nl-BE" b="1"/>
          </a:p>
          <a:p>
            <a:endParaRPr lang="nl-BE"/>
          </a:p>
          <a:p>
            <a:endParaRPr lang="nl-BE"/>
          </a:p>
          <a:p>
            <a:endParaRPr lang="nl-BE"/>
          </a:p>
          <a:p>
            <a:endParaRPr lang="nl-BE"/>
          </a:p>
        </p:txBody>
      </p:sp>
      <p:pic>
        <p:nvPicPr>
          <p:cNvPr id="4" name="Afbeelding 3">
            <a:extLst>
              <a:ext uri="{FF2B5EF4-FFF2-40B4-BE49-F238E27FC236}">
                <a16:creationId xmlns:a16="http://schemas.microsoft.com/office/drawing/2014/main" id="{7329082D-0ACF-4638-8E17-65EB6D0EE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705" y="2539236"/>
            <a:ext cx="4384260" cy="2582509"/>
          </a:xfrm>
          <a:prstGeom prst="rect">
            <a:avLst/>
          </a:prstGeom>
        </p:spPr>
      </p:pic>
    </p:spTree>
    <p:extLst>
      <p:ext uri="{BB962C8B-B14F-4D97-AF65-F5344CB8AC3E}">
        <p14:creationId xmlns:p14="http://schemas.microsoft.com/office/powerpoint/2010/main" val="257687412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184</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Hoofdtype </a:t>
            </a:r>
            <a:r>
              <a:rPr lang="nl-BE" b="1">
                <a:solidFill>
                  <a:schemeClr val="accent4"/>
                </a:solidFill>
              </a:rPr>
              <a:t>6</a:t>
            </a:r>
            <a:r>
              <a:rPr lang="nl-BE" b="1"/>
              <a:t>: drievoudige beglazing zonder coating (</a:t>
            </a:r>
            <a:r>
              <a:rPr lang="nl-BE" b="1" err="1"/>
              <a:t>Ug</a:t>
            </a:r>
            <a:r>
              <a:rPr lang="nl-BE" b="1"/>
              <a:t> = 2 W/(m²K))</a:t>
            </a:r>
          </a:p>
          <a:p>
            <a:pPr lvl="1"/>
            <a:r>
              <a:rPr lang="nl-BE"/>
              <a:t>3 (glas)bladen zonder coating en 2 spouwen met lucht of gas</a:t>
            </a:r>
          </a:p>
          <a:p>
            <a:pPr lvl="1"/>
            <a:r>
              <a:rPr lang="nl-BE"/>
              <a:t>Altijd dit hoofdtype invoeren voor </a:t>
            </a:r>
            <a:r>
              <a:rPr lang="nl-BE" b="1"/>
              <a:t>drievoudige beglazing </a:t>
            </a:r>
            <a:r>
              <a:rPr lang="nl-BE"/>
              <a:t>met fabricagejaar </a:t>
            </a:r>
            <a:r>
              <a:rPr lang="nl-BE" b="1"/>
              <a:t>ouder dan 1990</a:t>
            </a:r>
          </a:p>
        </p:txBody>
      </p:sp>
    </p:spTree>
    <p:extLst>
      <p:ext uri="{BB962C8B-B14F-4D97-AF65-F5344CB8AC3E}">
        <p14:creationId xmlns:p14="http://schemas.microsoft.com/office/powerpoint/2010/main" val="324654344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185</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Hoofdtype </a:t>
            </a:r>
            <a:r>
              <a:rPr lang="nl-BE" b="1">
                <a:solidFill>
                  <a:schemeClr val="accent4"/>
                </a:solidFill>
              </a:rPr>
              <a:t>7</a:t>
            </a:r>
            <a:r>
              <a:rPr lang="nl-BE" b="1"/>
              <a:t>: </a:t>
            </a:r>
            <a:r>
              <a:rPr lang="nl-BE" b="1" err="1"/>
              <a:t>Hoogrendementsbeglazing</a:t>
            </a:r>
            <a:r>
              <a:rPr lang="nl-BE" b="1"/>
              <a:t> (ver)bouwjaar ouder dan 2000 (</a:t>
            </a:r>
            <a:r>
              <a:rPr lang="nl-BE" b="1" err="1"/>
              <a:t>Ug</a:t>
            </a:r>
            <a:r>
              <a:rPr lang="nl-BE" b="1"/>
              <a:t> = 2 W/(m²K))</a:t>
            </a:r>
          </a:p>
          <a:p>
            <a:pPr lvl="1"/>
            <a:r>
              <a:rPr lang="nl-BE"/>
              <a:t>‘&lt; 2000’</a:t>
            </a:r>
          </a:p>
          <a:p>
            <a:pPr lvl="1"/>
            <a:r>
              <a:rPr lang="nl-BE"/>
              <a:t>Sinds 1985 op de markt</a:t>
            </a:r>
          </a:p>
          <a:p>
            <a:pPr lvl="1"/>
            <a:r>
              <a:rPr lang="nl-BE"/>
              <a:t>2 glasbladen met afstandshouder/spouw </a:t>
            </a:r>
            <a:r>
              <a:rPr lang="nl-BE" b="1"/>
              <a:t>met low-e coating</a:t>
            </a:r>
          </a:p>
          <a:p>
            <a:pPr lvl="1"/>
            <a:r>
              <a:rPr lang="nl-BE"/>
              <a:t>Aanduiden als</a:t>
            </a:r>
          </a:p>
          <a:p>
            <a:pPr lvl="2"/>
            <a:r>
              <a:rPr lang="nl-BE"/>
              <a:t>Of het </a:t>
            </a:r>
            <a:r>
              <a:rPr lang="nl-BE" b="1"/>
              <a:t>fabricagejaar jonger of gelijk aan 1985 en ouder dan 2000 </a:t>
            </a:r>
            <a:r>
              <a:rPr lang="nl-BE"/>
              <a:t>of fabricagejaar </a:t>
            </a:r>
            <a:r>
              <a:rPr lang="nl-BE" b="1"/>
              <a:t>onbekend</a:t>
            </a:r>
            <a:r>
              <a:rPr lang="nl-BE"/>
              <a:t> </a:t>
            </a:r>
            <a:r>
              <a:rPr lang="nl-BE" b="1"/>
              <a:t>én een coating op positie 3</a:t>
            </a:r>
          </a:p>
          <a:p>
            <a:pPr lvl="2"/>
            <a:r>
              <a:rPr lang="nl-BE"/>
              <a:t>Of bewijsstukken melding maken van</a:t>
            </a:r>
          </a:p>
          <a:p>
            <a:pPr marL="1152000" lvl="4"/>
            <a:r>
              <a:rPr lang="nl-BE"/>
              <a:t>Of benaming </a:t>
            </a:r>
            <a:r>
              <a:rPr lang="nl-BE" b="1"/>
              <a:t>HR-glas, </a:t>
            </a:r>
            <a:r>
              <a:rPr lang="nl-BE" b="1" err="1"/>
              <a:t>hoogrendementsbeglazing</a:t>
            </a:r>
            <a:r>
              <a:rPr lang="nl-BE" b="1"/>
              <a:t>, </a:t>
            </a:r>
            <a:r>
              <a:rPr lang="nl-BE" b="1" err="1"/>
              <a:t>superisolerende</a:t>
            </a:r>
            <a:r>
              <a:rPr lang="nl-BE" b="1"/>
              <a:t> beglazing, verbeterde dubbele beglazing</a:t>
            </a:r>
          </a:p>
          <a:p>
            <a:pPr marL="1152000" lvl="4"/>
            <a:r>
              <a:rPr lang="nl-BE"/>
              <a:t>Of een </a:t>
            </a:r>
            <a:r>
              <a:rPr lang="nl-BE" b="1" err="1"/>
              <a:t>Uglas</a:t>
            </a:r>
            <a:r>
              <a:rPr lang="nl-BE" b="1"/>
              <a:t> </a:t>
            </a:r>
            <a:r>
              <a:rPr lang="nl-BE" b="1">
                <a:cs typeface="Calibri" panose="020F0502020204030204" pitchFamily="34" charset="0"/>
              </a:rPr>
              <a:t>≤ </a:t>
            </a:r>
            <a:r>
              <a:rPr lang="nl-BE" b="1"/>
              <a:t>2,0 W/m²K</a:t>
            </a:r>
          </a:p>
          <a:p>
            <a:pPr lvl="2"/>
            <a:r>
              <a:rPr lang="nl-BE"/>
              <a:t>Of als </a:t>
            </a:r>
            <a:r>
              <a:rPr lang="nl-BE" b="1"/>
              <a:t>HR, HR+ of </a:t>
            </a:r>
            <a:r>
              <a:rPr lang="nl-BE" b="1">
                <a:solidFill>
                  <a:schemeClr val="accent4"/>
                </a:solidFill>
              </a:rPr>
              <a:t>low e (coating) </a:t>
            </a:r>
            <a:r>
              <a:rPr lang="nl-BE" b="1"/>
              <a:t>in de afstandshouder </a:t>
            </a:r>
            <a:r>
              <a:rPr lang="nl-BE"/>
              <a:t>is aangeduid</a:t>
            </a:r>
          </a:p>
          <a:p>
            <a:pPr marL="576000" lvl="3" indent="0">
              <a:buNone/>
            </a:pPr>
            <a:endParaRPr lang="nl-BE"/>
          </a:p>
          <a:p>
            <a:pPr marL="288000" lvl="1">
              <a:buSzPct val="90000"/>
              <a:buBlip>
                <a:blip r:embed="rId2"/>
              </a:buBlip>
            </a:pPr>
            <a:endParaRPr lang="nl-BE"/>
          </a:p>
          <a:p>
            <a:pPr marL="288000" lvl="1">
              <a:buSzPct val="90000"/>
              <a:buBlip>
                <a:blip r:embed="rId2"/>
              </a:buBlip>
            </a:pPr>
            <a:endParaRPr lang="nl-BE"/>
          </a:p>
          <a:p>
            <a:endParaRPr lang="nl-BE"/>
          </a:p>
          <a:p>
            <a:pPr marL="288000" lvl="1" indent="0">
              <a:buNone/>
            </a:pPr>
            <a:endParaRPr lang="nl-BE"/>
          </a:p>
        </p:txBody>
      </p:sp>
    </p:spTree>
    <p:extLst>
      <p:ext uri="{BB962C8B-B14F-4D97-AF65-F5344CB8AC3E}">
        <p14:creationId xmlns:p14="http://schemas.microsoft.com/office/powerpoint/2010/main" val="12999172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186</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897234"/>
          </a:xfrm>
        </p:spPr>
        <p:txBody>
          <a:bodyPr/>
          <a:lstStyle/>
          <a:p>
            <a:pPr marL="288000" lvl="1">
              <a:buSzPct val="90000"/>
              <a:buBlip>
                <a:blip r:embed="rId2"/>
              </a:buBlip>
            </a:pPr>
            <a:r>
              <a:rPr lang="nl-BE" b="1"/>
              <a:t>Hoofdtype </a:t>
            </a:r>
            <a:r>
              <a:rPr lang="nl-BE" b="1">
                <a:solidFill>
                  <a:schemeClr val="accent4"/>
                </a:solidFill>
              </a:rPr>
              <a:t>8</a:t>
            </a:r>
            <a:r>
              <a:rPr lang="nl-BE" b="1"/>
              <a:t>: </a:t>
            </a:r>
            <a:r>
              <a:rPr lang="nl-BE" b="1" err="1"/>
              <a:t>Hoogrendementsbeglazing</a:t>
            </a:r>
            <a:r>
              <a:rPr lang="nl-BE" b="1"/>
              <a:t> (ver)bouwjaar vanaf 2000 (</a:t>
            </a:r>
            <a:r>
              <a:rPr lang="nl-BE" b="1" err="1"/>
              <a:t>Ug</a:t>
            </a:r>
            <a:r>
              <a:rPr lang="nl-BE" b="1"/>
              <a:t> = 2 W/(m²K))</a:t>
            </a:r>
          </a:p>
          <a:p>
            <a:pPr lvl="1"/>
            <a:r>
              <a:rPr lang="nl-BE"/>
              <a:t>‘ ≥ 2000’</a:t>
            </a:r>
          </a:p>
          <a:p>
            <a:pPr lvl="1"/>
            <a:r>
              <a:rPr lang="nl-BE"/>
              <a:t>Sinds 1990 op de markt, vanaf 2000 in opmars; nu overal toegepast</a:t>
            </a:r>
          </a:p>
          <a:p>
            <a:pPr lvl="1"/>
            <a:r>
              <a:rPr lang="nl-BE"/>
              <a:t>2 glasbladen met afstandshouder/spouw </a:t>
            </a:r>
            <a:r>
              <a:rPr lang="nl-BE" b="1"/>
              <a:t>met low-e coating</a:t>
            </a:r>
          </a:p>
          <a:p>
            <a:pPr lvl="1"/>
            <a:r>
              <a:rPr lang="nl-BE"/>
              <a:t>Aanduiden als</a:t>
            </a:r>
          </a:p>
          <a:p>
            <a:pPr lvl="2"/>
            <a:r>
              <a:rPr lang="nl-BE"/>
              <a:t>Of het fabricagejaar </a:t>
            </a:r>
            <a:r>
              <a:rPr lang="nl-BE" b="1"/>
              <a:t>jonger of gelijk aan 2000 </a:t>
            </a:r>
            <a:r>
              <a:rPr lang="nl-BE"/>
              <a:t>én een </a:t>
            </a:r>
            <a:r>
              <a:rPr lang="nl-BE" b="1"/>
              <a:t>coating op positie 3</a:t>
            </a:r>
          </a:p>
          <a:p>
            <a:pPr lvl="2"/>
            <a:r>
              <a:rPr lang="nl-BE"/>
              <a:t>Of bewijsstukken melding maken van </a:t>
            </a:r>
          </a:p>
          <a:p>
            <a:pPr lvl="3"/>
            <a:r>
              <a:rPr lang="nl-BE"/>
              <a:t>Of </a:t>
            </a:r>
            <a:r>
              <a:rPr lang="nl-BE" b="1"/>
              <a:t>benaming HR-glas, </a:t>
            </a:r>
            <a:r>
              <a:rPr lang="nl-BE" b="1" err="1"/>
              <a:t>hoogrendementsbeglazing</a:t>
            </a:r>
            <a:r>
              <a:rPr lang="nl-BE" b="1"/>
              <a:t>, </a:t>
            </a:r>
            <a:r>
              <a:rPr lang="nl-BE" b="1" err="1"/>
              <a:t>superisolerende</a:t>
            </a:r>
            <a:r>
              <a:rPr lang="nl-BE" b="1"/>
              <a:t> beglazing, verbeterde dubbele beglazing én het fabricagejaar 2000 is of recenter</a:t>
            </a:r>
          </a:p>
          <a:p>
            <a:pPr lvl="3"/>
            <a:r>
              <a:rPr lang="nl-BE"/>
              <a:t> Of een </a:t>
            </a:r>
            <a:r>
              <a:rPr lang="nl-BE" b="1" err="1"/>
              <a:t>Uglas</a:t>
            </a:r>
            <a:r>
              <a:rPr lang="nl-BE" b="1"/>
              <a:t> </a:t>
            </a:r>
            <a:r>
              <a:rPr lang="nl-BE" b="1">
                <a:cs typeface="Calibri" panose="020F0502020204030204" pitchFamily="34" charset="0"/>
              </a:rPr>
              <a:t>≤ </a:t>
            </a:r>
            <a:r>
              <a:rPr lang="nl-BE" b="1"/>
              <a:t>2,0 W/m²K</a:t>
            </a:r>
            <a:endParaRPr lang="nl-BE"/>
          </a:p>
          <a:p>
            <a:pPr lvl="2"/>
            <a:r>
              <a:rPr lang="nl-BE"/>
              <a:t>Of als </a:t>
            </a:r>
            <a:r>
              <a:rPr lang="nl-BE" b="1"/>
              <a:t>HR++</a:t>
            </a:r>
            <a:r>
              <a:rPr lang="nl-BE"/>
              <a:t> </a:t>
            </a:r>
            <a:r>
              <a:rPr lang="nl-BE" b="1"/>
              <a:t>in de afstandshouder </a:t>
            </a:r>
            <a:r>
              <a:rPr lang="nl-BE"/>
              <a:t>is aangeduid</a:t>
            </a:r>
          </a:p>
          <a:p>
            <a:pPr marL="576000" lvl="3" indent="0">
              <a:buNone/>
            </a:pPr>
            <a:endParaRPr lang="nl-BE"/>
          </a:p>
          <a:p>
            <a:pPr marL="288000" lvl="1">
              <a:buSzPct val="90000"/>
              <a:buBlip>
                <a:blip r:embed="rId2"/>
              </a:buBlip>
            </a:pPr>
            <a:endParaRPr lang="nl-BE"/>
          </a:p>
          <a:p>
            <a:pPr marL="288000" lvl="1">
              <a:buSzPct val="90000"/>
              <a:buBlip>
                <a:blip r:embed="rId2"/>
              </a:buBlip>
            </a:pPr>
            <a:endParaRPr lang="nl-BE"/>
          </a:p>
          <a:p>
            <a:endParaRPr lang="nl-BE"/>
          </a:p>
          <a:p>
            <a:pPr marL="288000" lvl="1" indent="0">
              <a:buNone/>
            </a:pPr>
            <a:endParaRPr lang="nl-BE"/>
          </a:p>
        </p:txBody>
      </p:sp>
    </p:spTree>
    <p:extLst>
      <p:ext uri="{BB962C8B-B14F-4D97-AF65-F5344CB8AC3E}">
        <p14:creationId xmlns:p14="http://schemas.microsoft.com/office/powerpoint/2010/main" val="427707239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187</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a:t>Goed om weten voor reeds actieve energiedeskundigen: Het uitsluitingscriteria voor </a:t>
            </a:r>
            <a:r>
              <a:rPr lang="nl-BE" b="1"/>
              <a:t>niet-rechthoekige </a:t>
            </a:r>
            <a:r>
              <a:rPr lang="nl-BE"/>
              <a:t>ramen werd verwijderd uit het inspectieprotocol</a:t>
            </a:r>
          </a:p>
          <a:p>
            <a:pPr marL="288000" lvl="1" indent="0">
              <a:buNone/>
            </a:pPr>
            <a:endParaRPr lang="nl-BE"/>
          </a:p>
        </p:txBody>
      </p:sp>
    </p:spTree>
    <p:extLst>
      <p:ext uri="{BB962C8B-B14F-4D97-AF65-F5344CB8AC3E}">
        <p14:creationId xmlns:p14="http://schemas.microsoft.com/office/powerpoint/2010/main" val="42246776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188</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beglazing (V.3.1.3)</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Hoofdtype </a:t>
            </a:r>
            <a:r>
              <a:rPr lang="nl-BE" b="1">
                <a:solidFill>
                  <a:schemeClr val="accent4"/>
                </a:solidFill>
              </a:rPr>
              <a:t>9</a:t>
            </a:r>
            <a:r>
              <a:rPr lang="nl-BE" b="1"/>
              <a:t>: Drievoudige beglazing met coating (</a:t>
            </a:r>
            <a:r>
              <a:rPr lang="nl-BE" b="1" err="1"/>
              <a:t>Ug</a:t>
            </a:r>
            <a:r>
              <a:rPr lang="nl-BE" b="1"/>
              <a:t> = 0,7 W/(m²K))</a:t>
            </a:r>
          </a:p>
          <a:p>
            <a:pPr lvl="1"/>
            <a:r>
              <a:rPr lang="nl-BE"/>
              <a:t>3 glasbladen met 2 spouw doorgaans gevuld met thermisch gas en coating op het buitenste en binnenste glasblad</a:t>
            </a:r>
          </a:p>
          <a:p>
            <a:pPr lvl="1"/>
            <a:r>
              <a:rPr lang="nl-BE"/>
              <a:t>Aanduiden als</a:t>
            </a:r>
          </a:p>
          <a:p>
            <a:pPr lvl="2"/>
            <a:r>
              <a:rPr lang="nl-BE" b="1"/>
              <a:t>coatings op posities 2 én 5</a:t>
            </a:r>
          </a:p>
          <a:p>
            <a:pPr lvl="2"/>
            <a:r>
              <a:rPr lang="nl-BE" b="1"/>
              <a:t>Of bewijsstukken </a:t>
            </a:r>
            <a:r>
              <a:rPr lang="nl-BE"/>
              <a:t>melding maken van een </a:t>
            </a:r>
            <a:r>
              <a:rPr lang="nl-BE" b="1" err="1"/>
              <a:t>Uglas</a:t>
            </a:r>
            <a:r>
              <a:rPr lang="nl-BE" b="1"/>
              <a:t> </a:t>
            </a:r>
            <a:r>
              <a:rPr lang="nl-BE" b="1">
                <a:cs typeface="Calibri" panose="020F0502020204030204" pitchFamily="34" charset="0"/>
              </a:rPr>
              <a:t>≤ </a:t>
            </a:r>
            <a:r>
              <a:rPr lang="nl-BE" b="1"/>
              <a:t>0,7 W/m²K</a:t>
            </a:r>
          </a:p>
          <a:p>
            <a:pPr marL="576000" lvl="3" indent="0">
              <a:buNone/>
            </a:pPr>
            <a:endParaRPr lang="nl-BE"/>
          </a:p>
          <a:p>
            <a:pPr marL="288000" lvl="1">
              <a:buSzPct val="90000"/>
              <a:buBlip>
                <a:blip r:embed="rId2"/>
              </a:buBlip>
            </a:pPr>
            <a:endParaRPr lang="nl-BE"/>
          </a:p>
          <a:p>
            <a:pPr marL="288000" lvl="1">
              <a:buSzPct val="90000"/>
              <a:buBlip>
                <a:blip r:embed="rId2"/>
              </a:buBlip>
            </a:pPr>
            <a:endParaRPr lang="nl-BE"/>
          </a:p>
          <a:p>
            <a:endParaRPr lang="nl-BE"/>
          </a:p>
          <a:p>
            <a:pPr marL="288000" lvl="1" indent="0">
              <a:buNone/>
            </a:pPr>
            <a:endParaRPr lang="nl-BE"/>
          </a:p>
        </p:txBody>
      </p:sp>
    </p:spTree>
    <p:extLst>
      <p:ext uri="{BB962C8B-B14F-4D97-AF65-F5344CB8AC3E}">
        <p14:creationId xmlns:p14="http://schemas.microsoft.com/office/powerpoint/2010/main" val="252126241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189</a:t>
            </a:fld>
            <a:endParaRPr lang="nl-BE" sz="1100">
              <a:solidFill>
                <a:srgbClr val="105269"/>
              </a:solidFill>
            </a:endParaRPr>
          </a:p>
        </p:txBody>
      </p:sp>
      <p:sp>
        <p:nvSpPr>
          <p:cNvPr id="6" name="Tijdelijke aanduiding voor inhoud 4"/>
          <p:cNvSpPr>
            <a:spLocks noGrp="1"/>
          </p:cNvSpPr>
          <p:nvPr>
            <p:ph sz="half" idx="2"/>
          </p:nvPr>
        </p:nvSpPr>
        <p:spPr/>
        <p:txBody>
          <a:bodyPr/>
          <a:lstStyle/>
          <a:p>
            <a:pPr marL="575655" lvl="1" indent="-287655"/>
            <a:r>
              <a:rPr lang="nl-NL" altLang="nl-BE" b="1"/>
              <a:t>Bepalen van het hoofdtype</a:t>
            </a:r>
          </a:p>
          <a:p>
            <a:pPr lvl="2"/>
            <a:r>
              <a:rPr lang="nl-NL" altLang="nl-BE"/>
              <a:t>Vaststelling ter plaatse =&gt; dubbelwandige koepel in kunststof in plat dak</a:t>
            </a:r>
          </a:p>
          <a:p>
            <a:pPr lvl="3"/>
            <a:r>
              <a:rPr lang="nl-NL" altLang="nl-BE"/>
              <a:t>Geen andere bewijsstukken</a:t>
            </a:r>
          </a:p>
          <a:p>
            <a:pPr lvl="3"/>
            <a:r>
              <a:rPr lang="nl-NL" altLang="nl-BE"/>
              <a:t>Dus aantal glasbladen: 2 glasbladen + spouw</a:t>
            </a:r>
          </a:p>
          <a:p>
            <a:pPr lvl="3"/>
            <a:r>
              <a:rPr lang="nl-NL" altLang="nl-BE"/>
              <a:t>Gezien dubbelwandige dakkoepel =&gt; werkwijze volgen van beglazing (en niet van polycarbonaat)</a:t>
            </a:r>
          </a:p>
          <a:p>
            <a:pPr lvl="4"/>
            <a:r>
              <a:rPr lang="nl-NL" altLang="nl-BE" sz="1800"/>
              <a:t>spouwbreedte</a:t>
            </a:r>
            <a:r>
              <a:rPr lang="nl-NL" altLang="nl-BE"/>
              <a:t> moet niet worden nagegaan</a:t>
            </a:r>
          </a:p>
          <a:p>
            <a:pPr lvl="4"/>
            <a:r>
              <a:rPr lang="nl-NL" altLang="nl-BE" sz="1800"/>
              <a:t>Vaststelling: er is geen low e coating aanwezig</a:t>
            </a:r>
          </a:p>
          <a:p>
            <a:pPr lvl="3"/>
            <a:endParaRPr lang="nl-NL" altLang="nl-BE" b="1">
              <a:solidFill>
                <a:srgbClr val="FF0000"/>
              </a:solidFill>
              <a:sym typeface="Wingdings" panose="05000000000000000000" pitchFamily="2" charset="2"/>
            </a:endParaRPr>
          </a:p>
          <a:p>
            <a:pPr lvl="3"/>
            <a:endParaRPr lang="nl-NL" altLang="nl-BE" b="1">
              <a:solidFill>
                <a:srgbClr val="FF0000"/>
              </a:solidFill>
              <a:sym typeface="Wingdings" panose="05000000000000000000" pitchFamily="2" charset="2"/>
            </a:endParaRPr>
          </a:p>
          <a:p>
            <a:pPr lvl="3"/>
            <a:endParaRPr lang="nl-NL" altLang="nl-BE" b="1">
              <a:solidFill>
                <a:srgbClr val="FF0000"/>
              </a:solidFill>
              <a:sym typeface="Wingdings" panose="05000000000000000000" pitchFamily="2" charset="2"/>
            </a:endParaRPr>
          </a:p>
          <a:p>
            <a:pPr lvl="3"/>
            <a:endParaRPr lang="nl-NL" altLang="nl-BE" b="1">
              <a:solidFill>
                <a:srgbClr val="FF0000"/>
              </a:solidFill>
              <a:sym typeface="Wingdings" panose="05000000000000000000" pitchFamily="2" charset="2"/>
            </a:endParaRPr>
          </a:p>
          <a:p>
            <a:pPr lvl="3"/>
            <a:endParaRPr lang="nl-NL" altLang="nl-BE" b="1">
              <a:solidFill>
                <a:srgbClr val="FF0000"/>
              </a:solidFill>
              <a:sym typeface="Wingdings" panose="05000000000000000000" pitchFamily="2" charset="2"/>
            </a:endParaRPr>
          </a:p>
          <a:p>
            <a:pPr lvl="3"/>
            <a:r>
              <a:rPr lang="nl-NL" altLang="nl-BE" b="1">
                <a:solidFill>
                  <a:srgbClr val="FF0000"/>
                </a:solidFill>
                <a:sym typeface="Wingdings" panose="05000000000000000000" pitchFamily="2" charset="2"/>
              </a:rPr>
              <a:t>Oplossing: </a:t>
            </a:r>
            <a:r>
              <a:rPr lang="nl-NL" altLang="nl-BE"/>
              <a:t>Hoofdtype 4: gewone dubbele beglazing</a:t>
            </a:r>
          </a:p>
          <a:p>
            <a:pPr marL="1152000" lvl="4" indent="0">
              <a:buNone/>
            </a:pPr>
            <a:endParaRPr lang="nl-NL" altLang="nl-BE"/>
          </a:p>
          <a:p>
            <a:pPr marL="863655" lvl="2" indent="-287655"/>
            <a:endParaRPr lang="nl-NL" altLang="nl-BE"/>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a:extLst>
              <a:ext uri="{FF2B5EF4-FFF2-40B4-BE49-F238E27FC236}">
                <a16:creationId xmlns:a16="http://schemas.microsoft.com/office/drawing/2014/main" id="{AA429B1C-1E40-48FB-A529-1A9C9C92AE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40214" y="4241972"/>
            <a:ext cx="3715790" cy="1306927"/>
          </a:xfrm>
          <a:prstGeom prst="rect">
            <a:avLst/>
          </a:prstGeom>
          <a:noFill/>
          <a:ln>
            <a:noFill/>
          </a:ln>
        </p:spPr>
      </p:pic>
    </p:spTree>
    <p:extLst>
      <p:ext uri="{BB962C8B-B14F-4D97-AF65-F5344CB8AC3E}">
        <p14:creationId xmlns:p14="http://schemas.microsoft.com/office/powerpoint/2010/main" val="4035790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35855" y="1477968"/>
            <a:ext cx="8352928" cy="4248472"/>
          </a:xfrm>
        </p:spPr>
        <p:txBody>
          <a:bodyPr/>
          <a:lstStyle/>
          <a:p>
            <a:r>
              <a:rPr lang="nl-BE">
                <a:solidFill>
                  <a:srgbClr val="FF0000"/>
                </a:solidFill>
              </a:rPr>
              <a:t>Enkel</a:t>
            </a:r>
            <a:r>
              <a:rPr lang="nl-BE"/>
              <a:t> op basis van </a:t>
            </a:r>
            <a:r>
              <a:rPr lang="nl-BE">
                <a:solidFill>
                  <a:srgbClr val="FF0000"/>
                </a:solidFill>
              </a:rPr>
              <a:t>specifieke bronnen</a:t>
            </a:r>
            <a:r>
              <a:rPr lang="nl-BE"/>
              <a:t> (vervolg):</a:t>
            </a:r>
          </a:p>
          <a:p>
            <a:pPr lvl="1"/>
            <a:r>
              <a:rPr lang="nl-BE" err="1"/>
              <a:t>Vibe</a:t>
            </a:r>
            <a:r>
              <a:rPr lang="nl-BE"/>
              <a:t> (Vlaams instituut voor bio-ecologisch bouwen en wonen) </a:t>
            </a:r>
            <a:r>
              <a:rPr lang="nl-BE">
                <a:cs typeface="Calibri" panose="020F0502020204030204" pitchFamily="34" charset="0"/>
              </a:rPr>
              <a:t>→</a:t>
            </a:r>
            <a:r>
              <a:rPr lang="nl-BE"/>
              <a:t> </a:t>
            </a:r>
            <a:r>
              <a:rPr lang="nl-BE">
                <a:hlinkClick r:id="rId2"/>
              </a:rPr>
              <a:t>http://www.vibe.be</a:t>
            </a:r>
            <a:endParaRPr lang="nl-BE"/>
          </a:p>
          <a:p>
            <a:pPr lvl="2"/>
            <a:r>
              <a:rPr lang="nl-BE"/>
              <a:t>Website met </a:t>
            </a:r>
            <a:r>
              <a:rPr lang="nl-BE" err="1"/>
              <a:t>lambda</a:t>
            </a:r>
            <a:r>
              <a:rPr lang="nl-BE"/>
              <a:t>-waarden (op basis van normen of Europese en nationale technische goedkeuringen) van ecologische materialen</a:t>
            </a:r>
          </a:p>
          <a:p>
            <a:pPr lvl="3"/>
            <a:r>
              <a:rPr lang="nl-BE"/>
              <a:t>Klik op ‘ETA’ en ‘technische goedkeuringen isolatie’ voor de technische specificaties</a:t>
            </a:r>
          </a:p>
          <a:p>
            <a:pPr lvl="1"/>
            <a:r>
              <a:rPr lang="nl-BE"/>
              <a:t>Tabel van het verbond van de glasindustrie </a:t>
            </a:r>
            <a:r>
              <a:rPr lang="nl-BE">
                <a:cs typeface="Calibri" panose="020F0502020204030204" pitchFamily="34" charset="0"/>
              </a:rPr>
              <a:t>→ </a:t>
            </a:r>
            <a:r>
              <a:rPr lang="nl-BE">
                <a:hlinkClick r:id="rId3"/>
              </a:rPr>
              <a:t>http://www.vgi-fiv.be/nl/</a:t>
            </a:r>
            <a:endParaRPr lang="nl-BE"/>
          </a:p>
          <a:p>
            <a:pPr lvl="2"/>
            <a:r>
              <a:rPr lang="nl-BE"/>
              <a:t>Website over technische specificaties over zontoetredingsfactor en de U-waarden van Belgische beglazing</a:t>
            </a:r>
          </a:p>
          <a:p>
            <a:pPr lvl="3"/>
            <a:r>
              <a:rPr lang="nl-BE"/>
              <a:t>Klik op ‘technische publicaties: een glasheldere kijk op de Belgische beglazing’</a:t>
            </a:r>
          </a:p>
          <a:p>
            <a:endParaRPr lang="nl-BE"/>
          </a:p>
        </p:txBody>
      </p:sp>
      <p:sp>
        <p:nvSpPr>
          <p:cNvPr id="5" name="Titel 1">
            <a:extLst>
              <a:ext uri="{FF2B5EF4-FFF2-40B4-BE49-F238E27FC236}">
                <a16:creationId xmlns:a16="http://schemas.microsoft.com/office/drawing/2014/main" id="{E3C40750-8BC0-440B-A2B8-CA4E8B9CBB60}"/>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Getalswaarde van producteigenschappen 							</a:t>
            </a:r>
            <a:r>
              <a:rPr lang="nl-BE" sz="3200"/>
              <a:t>(V.1.3)</a:t>
            </a:r>
          </a:p>
        </p:txBody>
      </p:sp>
    </p:spTree>
    <p:extLst>
      <p:ext uri="{BB962C8B-B14F-4D97-AF65-F5344CB8AC3E}">
        <p14:creationId xmlns:p14="http://schemas.microsoft.com/office/powerpoint/2010/main" val="76879239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190</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5019888"/>
          </a:xfrm>
        </p:spPr>
        <p:txBody>
          <a:bodyPr/>
          <a:lstStyle/>
          <a:p>
            <a:r>
              <a:rPr lang="nl-BE" b="1"/>
              <a:t>Stap 3: is de U-waarde van het venster bekend?</a:t>
            </a:r>
          </a:p>
          <a:p>
            <a:pPr lvl="1"/>
            <a:r>
              <a:rPr lang="nl-BE" err="1"/>
              <a:t>U</a:t>
            </a:r>
            <a:r>
              <a:rPr lang="nl-BE" baseline="-25000" err="1"/>
              <a:t>venster</a:t>
            </a:r>
            <a:r>
              <a:rPr lang="nl-BE"/>
              <a:t> = U</a:t>
            </a:r>
            <a:r>
              <a:rPr lang="nl-BE" baseline="-25000"/>
              <a:t>w</a:t>
            </a:r>
            <a:r>
              <a:rPr lang="nl-BE"/>
              <a:t> = U-waarde van de beglazing en het profielen samen</a:t>
            </a:r>
          </a:p>
          <a:p>
            <a:pPr lvl="1"/>
            <a:r>
              <a:rPr lang="nl-BE" b="1"/>
              <a:t>Bronnen:</a:t>
            </a:r>
          </a:p>
          <a:p>
            <a:pPr lvl="2"/>
            <a:r>
              <a:rPr lang="nl-BE"/>
              <a:t>Of een vroeger EPC</a:t>
            </a:r>
          </a:p>
          <a:p>
            <a:pPr lvl="3"/>
            <a:r>
              <a:rPr lang="nl-BE"/>
              <a:t>Vermelding ‘venster – bekende U-waarde’ bij de invoergegevens</a:t>
            </a:r>
          </a:p>
          <a:p>
            <a:pPr lvl="2"/>
            <a:r>
              <a:rPr lang="nl-BE"/>
              <a:t>Of een EPB-aangifte</a:t>
            </a:r>
          </a:p>
          <a:p>
            <a:pPr lvl="3"/>
            <a:r>
              <a:rPr lang="nl-BE"/>
              <a:t>Of vermelding ‘U-waarde venster’ in transmissieformulier</a:t>
            </a:r>
          </a:p>
          <a:p>
            <a:pPr lvl="3"/>
            <a:r>
              <a:rPr lang="nl-BE"/>
              <a:t>Of ‘gemiddelde U-waarde van de vensters in het transmissie of hoofdformulier =&gt; zie voorwaarde in volgende slide</a:t>
            </a:r>
          </a:p>
          <a:p>
            <a:pPr lvl="2"/>
            <a:r>
              <a:rPr lang="nl-BE"/>
              <a:t>Bronnen aanvaard voor de getalswaarden van producteigenschappen</a:t>
            </a:r>
          </a:p>
          <a:p>
            <a:pPr lvl="1"/>
            <a:r>
              <a:rPr lang="nl-BE"/>
              <a:t>Ja, dan </a:t>
            </a:r>
            <a:r>
              <a:rPr lang="nl-BE">
                <a:solidFill>
                  <a:srgbClr val="FF0000"/>
                </a:solidFill>
              </a:rPr>
              <a:t>moet </a:t>
            </a:r>
            <a:r>
              <a:rPr lang="nl-BE"/>
              <a:t>deze worden overgenomen</a:t>
            </a:r>
          </a:p>
          <a:p>
            <a:pPr lvl="2"/>
            <a:r>
              <a:rPr lang="nl-BE">
                <a:cs typeface="Calibri" panose="020F0502020204030204" pitchFamily="34" charset="0"/>
                <a:sym typeface="Wingdings" panose="05000000000000000000" pitchFamily="2" charset="2"/>
              </a:rPr>
              <a:t></a:t>
            </a:r>
            <a:r>
              <a:rPr lang="nl-BE"/>
              <a:t> Stap 6 </a:t>
            </a:r>
          </a:p>
          <a:p>
            <a:pPr lvl="1"/>
            <a:r>
              <a:rPr lang="nl-BE"/>
              <a:t>Neen </a:t>
            </a:r>
            <a:r>
              <a:rPr lang="nl-BE" sz="2400">
                <a:cs typeface="Calibri" panose="020F0502020204030204" pitchFamily="34" charset="0"/>
                <a:sym typeface="Wingdings" panose="05000000000000000000" pitchFamily="2" charset="2"/>
              </a:rPr>
              <a:t></a:t>
            </a:r>
            <a:r>
              <a:rPr lang="nl-BE"/>
              <a:t> stap 4</a:t>
            </a:r>
          </a:p>
          <a:p>
            <a:pPr marL="288000" lvl="1" indent="0">
              <a:buNone/>
            </a:pPr>
            <a:endParaRPr lang="nl-BE"/>
          </a:p>
        </p:txBody>
      </p:sp>
    </p:spTree>
    <p:extLst>
      <p:ext uri="{BB962C8B-B14F-4D97-AF65-F5344CB8AC3E}">
        <p14:creationId xmlns:p14="http://schemas.microsoft.com/office/powerpoint/2010/main" val="294914628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191</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5019888"/>
          </a:xfrm>
        </p:spPr>
        <p:txBody>
          <a:bodyPr/>
          <a:lstStyle/>
          <a:p>
            <a:r>
              <a:rPr lang="nl-BE" b="1"/>
              <a:t>Voorwaarden</a:t>
            </a:r>
            <a:r>
              <a:rPr lang="nl-BE"/>
              <a:t> voor het gebruik van de gemiddelde </a:t>
            </a:r>
          </a:p>
          <a:p>
            <a:pPr marL="0" indent="0">
              <a:buNone/>
            </a:pPr>
            <a:r>
              <a:rPr lang="nl-BE"/>
              <a:t>     U-waarde van een venster uit een EPB-aangifte</a:t>
            </a:r>
          </a:p>
          <a:p>
            <a:pPr lvl="2"/>
            <a:r>
              <a:rPr lang="nl-BE"/>
              <a:t>Voor alle </a:t>
            </a:r>
            <a:r>
              <a:rPr lang="nl-BE" b="1"/>
              <a:t>vensters</a:t>
            </a:r>
            <a:r>
              <a:rPr lang="nl-BE"/>
              <a:t> waarop de EPB-aangifte betrekking heeft</a:t>
            </a:r>
          </a:p>
          <a:p>
            <a:pPr lvl="3"/>
            <a:r>
              <a:rPr lang="nl-BE"/>
              <a:t>Als vensters vervat in de EPB-aangifte later verwijderd of vervangen zijn </a:t>
            </a:r>
            <a:r>
              <a:rPr lang="nl-BE">
                <a:cs typeface="Calibri" panose="020F0502020204030204" pitchFamily="34" charset="0"/>
                <a:sym typeface="Wingdings" panose="05000000000000000000" pitchFamily="2" charset="2"/>
              </a:rPr>
              <a:t></a:t>
            </a:r>
            <a:r>
              <a:rPr lang="nl-BE"/>
              <a:t> gemiddelde U-waarde voor geen enkel venster gebruiken</a:t>
            </a:r>
          </a:p>
          <a:p>
            <a:pPr lvl="3"/>
            <a:r>
              <a:rPr lang="nl-BE"/>
              <a:t>Voor vensters niet vervat in de EPB-aangifte (latere uitbreiding) </a:t>
            </a:r>
            <a:r>
              <a:rPr lang="nl-BE">
                <a:cs typeface="Calibri" panose="020F0502020204030204" pitchFamily="34" charset="0"/>
                <a:sym typeface="Wingdings" panose="05000000000000000000" pitchFamily="2" charset="2"/>
              </a:rPr>
              <a:t></a:t>
            </a:r>
            <a:r>
              <a:rPr lang="nl-BE"/>
              <a:t> gemiddelde U-waarde niet gebruiken</a:t>
            </a:r>
          </a:p>
          <a:p>
            <a:pPr lvl="3"/>
            <a:r>
              <a:rPr lang="nl-BE"/>
              <a:t>Minder vensters in EPC dan in EPB-aangifte </a:t>
            </a:r>
            <a:r>
              <a:rPr lang="nl-BE">
                <a:cs typeface="Calibri" panose="020F0502020204030204" pitchFamily="34" charset="0"/>
                <a:sym typeface="Wingdings" panose="05000000000000000000" pitchFamily="2" charset="2"/>
              </a:rPr>
              <a:t></a:t>
            </a:r>
            <a:r>
              <a:rPr lang="nl-BE"/>
              <a:t> gemiddelde U-waarde voor geen enkel venster gebruiken</a:t>
            </a:r>
          </a:p>
          <a:p>
            <a:pPr lvl="2"/>
            <a:r>
              <a:rPr lang="nl-BE"/>
              <a:t>Voor </a:t>
            </a:r>
            <a:r>
              <a:rPr lang="nl-BE" b="1"/>
              <a:t>panelen</a:t>
            </a:r>
            <a:r>
              <a:rPr lang="nl-BE"/>
              <a:t> waarop de EPB-aangifte betrekking heeft</a:t>
            </a:r>
          </a:p>
          <a:p>
            <a:pPr lvl="3"/>
            <a:r>
              <a:rPr lang="nl-BE"/>
              <a:t>De gemiddelde U-waarde is het gemiddelde van de beglazing, de profielen en de panelen vervat in dezelfde openingen als de beglazing</a:t>
            </a:r>
          </a:p>
          <a:p>
            <a:pPr lvl="3"/>
            <a:r>
              <a:rPr lang="nl-BE"/>
              <a:t>Daarom ook deze gemiddelde U-waarde venster invoeren voor de panelen geplaatst in combinatie met beglazing in dezelfde opening</a:t>
            </a:r>
          </a:p>
          <a:p>
            <a:pPr marL="288000" lvl="1" indent="0">
              <a:buNone/>
            </a:pPr>
            <a:endParaRPr lang="nl-BE"/>
          </a:p>
        </p:txBody>
      </p:sp>
    </p:spTree>
    <p:extLst>
      <p:ext uri="{BB962C8B-B14F-4D97-AF65-F5344CB8AC3E}">
        <p14:creationId xmlns:p14="http://schemas.microsoft.com/office/powerpoint/2010/main" val="127259165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192</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Stap 4: is de U-waarde van het profiel bekend?</a:t>
            </a:r>
          </a:p>
          <a:p>
            <a:pPr lvl="1"/>
            <a:r>
              <a:rPr lang="nl-BE" err="1"/>
              <a:t>U</a:t>
            </a:r>
            <a:r>
              <a:rPr lang="nl-BE" baseline="-25000" err="1"/>
              <a:t>profiel</a:t>
            </a:r>
            <a:r>
              <a:rPr lang="nl-BE" baseline="-25000"/>
              <a:t> </a:t>
            </a:r>
            <a:r>
              <a:rPr lang="nl-BE"/>
              <a:t>, </a:t>
            </a:r>
            <a:r>
              <a:rPr lang="nl-BE" err="1"/>
              <a:t>U</a:t>
            </a:r>
            <a:r>
              <a:rPr lang="nl-BE" baseline="-25000" err="1"/>
              <a:t>f</a:t>
            </a:r>
            <a:endParaRPr lang="nl-BE"/>
          </a:p>
          <a:p>
            <a:pPr lvl="1"/>
            <a:r>
              <a:rPr lang="nl-BE" b="1"/>
              <a:t>Bronnen:</a:t>
            </a:r>
          </a:p>
          <a:p>
            <a:pPr lvl="2"/>
            <a:r>
              <a:rPr lang="nl-BE"/>
              <a:t>Of een vroeger EPC</a:t>
            </a:r>
          </a:p>
          <a:p>
            <a:pPr lvl="3"/>
            <a:r>
              <a:rPr lang="nl-BE"/>
              <a:t>Vermelding ‘profiel – bekende U-waarde’ bij de invoergegevens</a:t>
            </a:r>
          </a:p>
          <a:p>
            <a:pPr lvl="2"/>
            <a:r>
              <a:rPr lang="nl-BE"/>
              <a:t>Of bronnen aanvaard voor de getalswaarden van producteigenschappen</a:t>
            </a:r>
          </a:p>
          <a:p>
            <a:pPr lvl="3"/>
            <a:r>
              <a:rPr lang="nl-BE"/>
              <a:t>Indien in </a:t>
            </a:r>
            <a:r>
              <a:rPr lang="nl-BE" err="1"/>
              <a:t>U</a:t>
            </a:r>
            <a:r>
              <a:rPr lang="nl-BE" baseline="-25000" err="1"/>
              <a:t>f</a:t>
            </a:r>
            <a:r>
              <a:rPr lang="nl-BE"/>
              <a:t> wordt getoond in een bereik (</a:t>
            </a:r>
            <a:r>
              <a:rPr lang="nl-BE" err="1"/>
              <a:t>van..tot</a:t>
            </a:r>
            <a:r>
              <a:rPr lang="nl-BE"/>
              <a:t>) </a:t>
            </a:r>
            <a:r>
              <a:rPr lang="nl-BE">
                <a:cs typeface="Calibri" panose="020F0502020204030204" pitchFamily="34" charset="0"/>
                <a:sym typeface="Wingdings" panose="05000000000000000000" pitchFamily="2" charset="2"/>
              </a:rPr>
              <a:t></a:t>
            </a:r>
            <a:r>
              <a:rPr lang="nl-BE"/>
              <a:t> minst gunstige U-waarde nemen</a:t>
            </a:r>
          </a:p>
          <a:p>
            <a:pPr lvl="1"/>
            <a:r>
              <a:rPr lang="nl-BE"/>
              <a:t>Ja, dan verplicht invoer =&gt; stap 6</a:t>
            </a:r>
          </a:p>
          <a:p>
            <a:pPr lvl="1"/>
            <a:r>
              <a:rPr lang="nl-BE"/>
              <a:t>Neen =&gt; stap 5</a:t>
            </a:r>
          </a:p>
          <a:p>
            <a:pPr marL="288000" lvl="1" indent="0">
              <a:buNone/>
            </a:pPr>
            <a:endParaRPr lang="nl-BE"/>
          </a:p>
        </p:txBody>
      </p:sp>
    </p:spTree>
    <p:extLst>
      <p:ext uri="{BB962C8B-B14F-4D97-AF65-F5344CB8AC3E}">
        <p14:creationId xmlns:p14="http://schemas.microsoft.com/office/powerpoint/2010/main" val="370732966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Stap 5: Hoofdtype profiel</a:t>
            </a:r>
          </a:p>
          <a:p>
            <a:pPr lvl="1"/>
            <a:r>
              <a:rPr lang="nl-BE"/>
              <a:t>Wat bepaalt het hoofdtype?</a:t>
            </a:r>
          </a:p>
          <a:p>
            <a:pPr lvl="2"/>
            <a:r>
              <a:rPr lang="nl-BE"/>
              <a:t>Materiaal</a:t>
            </a:r>
          </a:p>
          <a:p>
            <a:pPr lvl="2"/>
            <a:r>
              <a:rPr lang="nl-BE"/>
              <a:t>Referentiejaar fabricage</a:t>
            </a:r>
          </a:p>
          <a:p>
            <a:pPr lvl="2"/>
            <a:r>
              <a:rPr lang="nl-BE"/>
              <a:t>Meten profielbreedte</a:t>
            </a:r>
          </a:p>
          <a:p>
            <a:pPr lvl="2"/>
            <a:r>
              <a:rPr lang="nl-BE"/>
              <a:t>Aanwezigheid van thermische onderbreking</a:t>
            </a:r>
          </a:p>
          <a:p>
            <a:endParaRPr lang="nl-BE" b="1"/>
          </a:p>
          <a:p>
            <a:endParaRPr lang="nl-BE" b="1"/>
          </a:p>
          <a:p>
            <a:pPr marL="288000" lvl="1" indent="0">
              <a:buNone/>
            </a:pPr>
            <a:endParaRPr lang="nl-BE"/>
          </a:p>
        </p:txBody>
      </p:sp>
    </p:spTree>
    <p:extLst>
      <p:ext uri="{BB962C8B-B14F-4D97-AF65-F5344CB8AC3E}">
        <p14:creationId xmlns:p14="http://schemas.microsoft.com/office/powerpoint/2010/main" val="16567054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194</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Materiaal</a:t>
            </a:r>
          </a:p>
          <a:p>
            <a:pPr lvl="1"/>
            <a:r>
              <a:rPr lang="nl-BE"/>
              <a:t>Metaal: </a:t>
            </a:r>
          </a:p>
          <a:p>
            <a:pPr lvl="2"/>
            <a:r>
              <a:rPr lang="nl-BE"/>
              <a:t>Doorgaans staal of aluminium; meestal aluminium</a:t>
            </a:r>
          </a:p>
          <a:p>
            <a:pPr lvl="3"/>
            <a:r>
              <a:rPr lang="nl-BE"/>
              <a:t>Staal </a:t>
            </a:r>
            <a:r>
              <a:rPr lang="nl-BE">
                <a:cs typeface="Calibri" panose="020F0502020204030204" pitchFamily="34" charset="0"/>
                <a:sym typeface="Wingdings" panose="05000000000000000000" pitchFamily="2" charset="2"/>
              </a:rPr>
              <a:t></a:t>
            </a:r>
            <a:r>
              <a:rPr lang="nl-BE"/>
              <a:t> industriële of landelijke uitstraling; magnetisch en niet roestbestending daarom geverfd</a:t>
            </a:r>
          </a:p>
          <a:p>
            <a:pPr lvl="1"/>
            <a:r>
              <a:rPr lang="nl-BE"/>
              <a:t>Kunststof</a:t>
            </a:r>
          </a:p>
          <a:p>
            <a:pPr lvl="2"/>
            <a:r>
              <a:rPr lang="nl-BE"/>
              <a:t>Vaak toegepast</a:t>
            </a:r>
          </a:p>
          <a:p>
            <a:pPr lvl="2"/>
            <a:r>
              <a:rPr lang="nl-BE"/>
              <a:t>Ook aanduiden bij profielen uit polyurethaan met metalen kern</a:t>
            </a:r>
          </a:p>
          <a:p>
            <a:pPr lvl="1"/>
            <a:r>
              <a:rPr lang="nl-BE"/>
              <a:t>Hout</a:t>
            </a:r>
          </a:p>
          <a:p>
            <a:pPr lvl="2"/>
            <a:r>
              <a:rPr lang="nl-BE"/>
              <a:t>Ook indien in combinatie met ander materiaal (aluminium, kunststof, kurk)</a:t>
            </a:r>
          </a:p>
          <a:p>
            <a:pPr marL="288000" lvl="1" indent="0">
              <a:buNone/>
            </a:pPr>
            <a:endParaRPr lang="nl-BE"/>
          </a:p>
          <a:p>
            <a:pPr lvl="2"/>
            <a:endParaRPr lang="nl-BE"/>
          </a:p>
          <a:p>
            <a:pPr lvl="1"/>
            <a:endParaRPr lang="nl-BE"/>
          </a:p>
          <a:p>
            <a:pPr marL="288000" lvl="1" indent="0">
              <a:buNone/>
            </a:pPr>
            <a:endParaRPr lang="nl-BE"/>
          </a:p>
        </p:txBody>
      </p:sp>
    </p:spTree>
    <p:extLst>
      <p:ext uri="{BB962C8B-B14F-4D97-AF65-F5344CB8AC3E}">
        <p14:creationId xmlns:p14="http://schemas.microsoft.com/office/powerpoint/2010/main" val="66173874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195</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Materiaal </a:t>
            </a:r>
            <a:r>
              <a:rPr lang="nl-BE"/>
              <a:t>&gt; vervolg</a:t>
            </a:r>
          </a:p>
          <a:p>
            <a:pPr lvl="1"/>
            <a:r>
              <a:rPr lang="nl-BE"/>
              <a:t>Let op voor kunststof- en aluminiumprofielen met uitzicht van hout </a:t>
            </a:r>
            <a:r>
              <a:rPr lang="nl-BE" sz="2400">
                <a:cs typeface="Calibri" panose="020F0502020204030204" pitchFamily="34" charset="0"/>
                <a:sym typeface="Wingdings" panose="05000000000000000000" pitchFamily="2" charset="2"/>
              </a:rPr>
              <a:t></a:t>
            </a:r>
            <a:r>
              <a:rPr lang="nl-BE"/>
              <a:t> kunststof of aluminium </a:t>
            </a:r>
          </a:p>
          <a:p>
            <a:pPr marL="288000" lvl="1" indent="0">
              <a:buNone/>
            </a:pPr>
            <a:endParaRPr lang="nl-BE"/>
          </a:p>
          <a:p>
            <a:pPr lvl="2"/>
            <a:endParaRPr lang="nl-BE"/>
          </a:p>
          <a:p>
            <a:pPr lvl="1"/>
            <a:endParaRPr lang="nl-BE"/>
          </a:p>
          <a:p>
            <a:pPr marL="288000" lvl="1" indent="0">
              <a:buNone/>
            </a:pPr>
            <a:endParaRPr lang="nl-BE"/>
          </a:p>
        </p:txBody>
      </p:sp>
      <p:pic>
        <p:nvPicPr>
          <p:cNvPr id="5" name="Afbeelding 4">
            <a:extLst>
              <a:ext uri="{FF2B5EF4-FFF2-40B4-BE49-F238E27FC236}">
                <a16:creationId xmlns:a16="http://schemas.microsoft.com/office/drawing/2014/main" id="{6208F951-F718-4286-94A7-98B03D59A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69" y="3755763"/>
            <a:ext cx="3051188" cy="2785494"/>
          </a:xfrm>
          <a:prstGeom prst="rect">
            <a:avLst/>
          </a:prstGeom>
        </p:spPr>
      </p:pic>
      <p:sp>
        <p:nvSpPr>
          <p:cNvPr id="6" name="Rechthoek 5">
            <a:extLst>
              <a:ext uri="{FF2B5EF4-FFF2-40B4-BE49-F238E27FC236}">
                <a16:creationId xmlns:a16="http://schemas.microsoft.com/office/drawing/2014/main" id="{B7A83F8B-8EE7-4B0E-BF15-681C791DF26C}"/>
              </a:ext>
            </a:extLst>
          </p:cNvPr>
          <p:cNvSpPr/>
          <p:nvPr/>
        </p:nvSpPr>
        <p:spPr>
          <a:xfrm>
            <a:off x="3025356" y="6280508"/>
            <a:ext cx="1124450" cy="307777"/>
          </a:xfrm>
          <a:prstGeom prst="rect">
            <a:avLst/>
          </a:prstGeom>
        </p:spPr>
        <p:txBody>
          <a:bodyPr wrap="square">
            <a:spAutoFit/>
          </a:bodyPr>
          <a:lstStyle/>
          <a:p>
            <a:r>
              <a:rPr lang="nl-BE" sz="1400" b="1">
                <a:solidFill>
                  <a:srgbClr val="C00000"/>
                </a:solidFill>
                <a:latin typeface="Verdana" panose="020B0604030504040204" pitchFamily="34" charset="0"/>
                <a:ea typeface="Verdana" panose="020B0604030504040204" pitchFamily="34" charset="0"/>
                <a:cs typeface="Verdana" panose="020B0604030504040204" pitchFamily="34" charset="0"/>
              </a:rPr>
              <a:t>PVC</a:t>
            </a:r>
            <a:endParaRPr lang="nl-NL" sz="1400" b="1">
              <a:solidFill>
                <a:srgbClr val="C00000"/>
              </a:solidFill>
            </a:endParaRPr>
          </a:p>
        </p:txBody>
      </p:sp>
      <p:sp>
        <p:nvSpPr>
          <p:cNvPr id="7" name="Rechthoek 6">
            <a:extLst>
              <a:ext uri="{FF2B5EF4-FFF2-40B4-BE49-F238E27FC236}">
                <a16:creationId xmlns:a16="http://schemas.microsoft.com/office/drawing/2014/main" id="{4850FA3B-1641-4817-9A1E-F19B50762823}"/>
              </a:ext>
            </a:extLst>
          </p:cNvPr>
          <p:cNvSpPr/>
          <p:nvPr/>
        </p:nvSpPr>
        <p:spPr>
          <a:xfrm>
            <a:off x="7179247" y="6293520"/>
            <a:ext cx="2390304" cy="307777"/>
          </a:xfrm>
          <a:prstGeom prst="rect">
            <a:avLst/>
          </a:prstGeom>
        </p:spPr>
        <p:txBody>
          <a:bodyPr wrap="square">
            <a:spAutoFit/>
          </a:bodyPr>
          <a:lstStyle/>
          <a:p>
            <a:r>
              <a:rPr lang="nl-BE" sz="1400" b="1">
                <a:solidFill>
                  <a:srgbClr val="C00000"/>
                </a:solidFill>
                <a:latin typeface="Verdana" panose="020B0604030504040204" pitchFamily="34" charset="0"/>
                <a:ea typeface="Verdana" panose="020B0604030504040204" pitchFamily="34" charset="0"/>
                <a:cs typeface="Verdana" panose="020B0604030504040204" pitchFamily="34" charset="0"/>
              </a:rPr>
              <a:t>HOUT-ALU</a:t>
            </a:r>
            <a:endParaRPr lang="nl-NL" sz="1400" b="1">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Afbeelding 7">
            <a:extLst>
              <a:ext uri="{FF2B5EF4-FFF2-40B4-BE49-F238E27FC236}">
                <a16:creationId xmlns:a16="http://schemas.microsoft.com/office/drawing/2014/main" id="{9C29244B-BA22-44A6-9D69-1E827DDDE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556" y="3886963"/>
            <a:ext cx="2635117" cy="2760173"/>
          </a:xfrm>
          <a:prstGeom prst="rect">
            <a:avLst/>
          </a:prstGeom>
        </p:spPr>
      </p:pic>
      <p:pic>
        <p:nvPicPr>
          <p:cNvPr id="9" name="Picture 2">
            <a:extLst>
              <a:ext uri="{FF2B5EF4-FFF2-40B4-BE49-F238E27FC236}">
                <a16:creationId xmlns:a16="http://schemas.microsoft.com/office/drawing/2014/main" id="{5E69280A-2508-4532-ABE9-021085101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43" y="2991365"/>
            <a:ext cx="764398" cy="76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72092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196</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Referentiejaar fabricage</a:t>
            </a:r>
          </a:p>
          <a:p>
            <a:pPr lvl="1"/>
            <a:r>
              <a:rPr lang="nl-BE"/>
              <a:t>Of op basis van bewijsstukken </a:t>
            </a:r>
          </a:p>
          <a:p>
            <a:pPr lvl="1"/>
            <a:r>
              <a:rPr lang="nl-BE"/>
              <a:t>Of op basis van het fabricagejaar van het glas</a:t>
            </a:r>
          </a:p>
          <a:p>
            <a:pPr lvl="2"/>
            <a:r>
              <a:rPr lang="nl-BE"/>
              <a:t>Tenzij visuele inspectie of bewijsstukken aantonen dat enkel de beglazing op een later moment vervangen werd</a:t>
            </a:r>
          </a:p>
          <a:p>
            <a:pPr lvl="1"/>
            <a:endParaRPr lang="nl-BE"/>
          </a:p>
          <a:p>
            <a:pPr marL="288000" lvl="1" indent="0">
              <a:buNone/>
            </a:pPr>
            <a:endParaRPr lang="nl-BE"/>
          </a:p>
        </p:txBody>
      </p:sp>
    </p:spTree>
    <p:extLst>
      <p:ext uri="{BB962C8B-B14F-4D97-AF65-F5344CB8AC3E}">
        <p14:creationId xmlns:p14="http://schemas.microsoft.com/office/powerpoint/2010/main" val="400627823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197</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Profielbreedte meten</a:t>
            </a:r>
          </a:p>
          <a:p>
            <a:pPr lvl="1"/>
            <a:r>
              <a:rPr lang="nl-BE"/>
              <a:t>Bij </a:t>
            </a:r>
            <a:r>
              <a:rPr lang="nl-BE" b="1"/>
              <a:t>(hef)schuiframen</a:t>
            </a:r>
            <a:r>
              <a:rPr lang="nl-BE"/>
              <a:t>: profielbreedte van de </a:t>
            </a:r>
            <a:r>
              <a:rPr lang="nl-BE" b="1"/>
              <a:t>opengeschoven schuifvleugel</a:t>
            </a:r>
          </a:p>
          <a:p>
            <a:pPr lvl="1"/>
            <a:r>
              <a:rPr lang="nl-BE"/>
              <a:t>Bij </a:t>
            </a:r>
            <a:r>
              <a:rPr lang="nl-BE" b="1"/>
              <a:t>binnendeuren</a:t>
            </a:r>
            <a:r>
              <a:rPr lang="nl-BE"/>
              <a:t> (grenzend aan AOR of AVR): deurbreedte van opendraaiende deurvleugel</a:t>
            </a:r>
          </a:p>
          <a:p>
            <a:pPr lvl="1"/>
            <a:r>
              <a:rPr lang="nl-BE"/>
              <a:t>Bij </a:t>
            </a:r>
            <a:r>
              <a:rPr lang="nl-BE" b="1"/>
              <a:t>overige ramen en buitendeuren</a:t>
            </a:r>
            <a:r>
              <a:rPr lang="nl-BE"/>
              <a:t>: profielbreedte van het </a:t>
            </a:r>
            <a:r>
              <a:rPr lang="nl-BE" b="1"/>
              <a:t>vaste kader </a:t>
            </a:r>
            <a:r>
              <a:rPr lang="nl-BE"/>
              <a:t>(zonder bijkomend aangebrachte profielen</a:t>
            </a:r>
          </a:p>
          <a:p>
            <a:pPr lvl="2"/>
            <a:r>
              <a:rPr lang="nl-BE"/>
              <a:t>Dus zonder dorpelprofiel of rolluikgeleider</a:t>
            </a:r>
          </a:p>
          <a:p>
            <a:pPr marL="0" indent="0">
              <a:buNone/>
            </a:pPr>
            <a:endParaRPr lang="nl-BE"/>
          </a:p>
          <a:p>
            <a:pPr marL="288000" lvl="1" indent="0">
              <a:buNone/>
            </a:pPr>
            <a:endParaRPr lang="nl-BE"/>
          </a:p>
        </p:txBody>
      </p:sp>
      <p:grpSp>
        <p:nvGrpSpPr>
          <p:cNvPr id="21" name="Groep 20">
            <a:extLst>
              <a:ext uri="{FF2B5EF4-FFF2-40B4-BE49-F238E27FC236}">
                <a16:creationId xmlns:a16="http://schemas.microsoft.com/office/drawing/2014/main" id="{33C0BBAD-20F8-41CB-BFB9-7A11C770EB7D}"/>
              </a:ext>
            </a:extLst>
          </p:cNvPr>
          <p:cNvGrpSpPr/>
          <p:nvPr/>
        </p:nvGrpSpPr>
        <p:grpSpPr>
          <a:xfrm>
            <a:off x="2000366" y="4218331"/>
            <a:ext cx="3544840" cy="2639669"/>
            <a:chOff x="2923673" y="4832694"/>
            <a:chExt cx="2604838" cy="1882328"/>
          </a:xfrm>
        </p:grpSpPr>
        <p:pic>
          <p:nvPicPr>
            <p:cNvPr id="14" name="Picture 2">
              <a:extLst>
                <a:ext uri="{FF2B5EF4-FFF2-40B4-BE49-F238E27FC236}">
                  <a16:creationId xmlns:a16="http://schemas.microsoft.com/office/drawing/2014/main" id="{A131BB04-99B2-4D68-82E2-734B6556B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673" y="4832694"/>
              <a:ext cx="2604838" cy="188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Rechte verbindingslijn met pijl 15">
              <a:extLst>
                <a:ext uri="{FF2B5EF4-FFF2-40B4-BE49-F238E27FC236}">
                  <a16:creationId xmlns:a16="http://schemas.microsoft.com/office/drawing/2014/main" id="{507249C2-80EF-4AE3-AC83-6CCAA7E6C6F3}"/>
                </a:ext>
              </a:extLst>
            </p:cNvPr>
            <p:cNvCxnSpPr/>
            <p:nvPr/>
          </p:nvCxnSpPr>
          <p:spPr>
            <a:xfrm flipV="1">
              <a:off x="3230479" y="5829300"/>
              <a:ext cx="523374" cy="6016"/>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C780DC56-A3EB-4F41-80BC-6A91E0DEBB1C}"/>
                </a:ext>
              </a:extLst>
            </p:cNvPr>
            <p:cNvCxnSpPr/>
            <p:nvPr/>
          </p:nvCxnSpPr>
          <p:spPr>
            <a:xfrm flipV="1">
              <a:off x="4513848" y="5432259"/>
              <a:ext cx="0" cy="541420"/>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2" name="Groep 21">
            <a:extLst>
              <a:ext uri="{FF2B5EF4-FFF2-40B4-BE49-F238E27FC236}">
                <a16:creationId xmlns:a16="http://schemas.microsoft.com/office/drawing/2014/main" id="{E23AC05A-7F25-48DA-AF48-7C6AB57FE1DE}"/>
              </a:ext>
            </a:extLst>
          </p:cNvPr>
          <p:cNvGrpSpPr/>
          <p:nvPr/>
        </p:nvGrpSpPr>
        <p:grpSpPr>
          <a:xfrm>
            <a:off x="5551859" y="4218331"/>
            <a:ext cx="3489952" cy="2639671"/>
            <a:chOff x="5835316" y="4832694"/>
            <a:chExt cx="2626143" cy="1888781"/>
          </a:xfrm>
        </p:grpSpPr>
        <p:pic>
          <p:nvPicPr>
            <p:cNvPr id="15" name="Picture 3">
              <a:extLst>
                <a:ext uri="{FF2B5EF4-FFF2-40B4-BE49-F238E27FC236}">
                  <a16:creationId xmlns:a16="http://schemas.microsoft.com/office/drawing/2014/main" id="{E3D64845-9C08-4CC5-89CA-4DA0ACBB5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316" y="4832694"/>
              <a:ext cx="2626143" cy="188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Rechte verbindingslijn met pijl 17">
              <a:extLst>
                <a:ext uri="{FF2B5EF4-FFF2-40B4-BE49-F238E27FC236}">
                  <a16:creationId xmlns:a16="http://schemas.microsoft.com/office/drawing/2014/main" id="{2D6B6EC9-64A9-4AA4-AFFE-CB51EDDECC5A}"/>
                </a:ext>
              </a:extLst>
            </p:cNvPr>
            <p:cNvCxnSpPr/>
            <p:nvPr/>
          </p:nvCxnSpPr>
          <p:spPr>
            <a:xfrm flipV="1">
              <a:off x="7553827" y="5702969"/>
              <a:ext cx="0" cy="541420"/>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27" name="Afbeelding 26">
            <a:extLst>
              <a:ext uri="{FF2B5EF4-FFF2-40B4-BE49-F238E27FC236}">
                <a16:creationId xmlns:a16="http://schemas.microsoft.com/office/drawing/2014/main" id="{F56949AB-253B-404E-BB87-871C06845E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68" r="14552"/>
          <a:stretch/>
        </p:blipFill>
        <p:spPr bwMode="auto">
          <a:xfrm>
            <a:off x="6951405" y="3561679"/>
            <a:ext cx="2031255" cy="1736380"/>
          </a:xfrm>
          <a:prstGeom prst="rect">
            <a:avLst/>
          </a:prstGeom>
          <a:ln>
            <a:noFill/>
          </a:ln>
          <a:extLst>
            <a:ext uri="{53640926-AAD7-44D8-BBD7-CCE9431645EC}">
              <a14:shadowObscured xmlns:a14="http://schemas.microsoft.com/office/drawing/2010/main"/>
            </a:ext>
          </a:extLst>
        </p:spPr>
      </p:pic>
      <p:pic>
        <p:nvPicPr>
          <p:cNvPr id="28" name="Afbeelding 27">
            <a:extLst>
              <a:ext uri="{FF2B5EF4-FFF2-40B4-BE49-F238E27FC236}">
                <a16:creationId xmlns:a16="http://schemas.microsoft.com/office/drawing/2014/main" id="{A519624E-5D84-44BE-9C83-7EBD4AD47325}"/>
              </a:ext>
            </a:extLst>
          </p:cNvPr>
          <p:cNvPicPr/>
          <p:nvPr/>
        </p:nvPicPr>
        <p:blipFill rotWithShape="1">
          <a:blip r:embed="rId6" cstate="print">
            <a:extLst>
              <a:ext uri="{28A0092B-C50C-407E-A947-70E740481C1C}">
                <a14:useLocalDpi xmlns:a14="http://schemas.microsoft.com/office/drawing/2010/main" val="0"/>
              </a:ext>
            </a:extLst>
          </a:blip>
          <a:srcRect t="21482"/>
          <a:stretch/>
        </p:blipFill>
        <p:spPr bwMode="auto">
          <a:xfrm>
            <a:off x="84208" y="4261584"/>
            <a:ext cx="2118360" cy="22174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145356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198</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Thermische onderbreking </a:t>
            </a:r>
            <a:r>
              <a:rPr lang="nl-BE"/>
              <a:t>=&gt; voorbeelden</a:t>
            </a:r>
          </a:p>
        </p:txBody>
      </p:sp>
      <p:pic>
        <p:nvPicPr>
          <p:cNvPr id="8" name="Afbeelding 7" descr="Thermisch">
            <a:extLst>
              <a:ext uri="{FF2B5EF4-FFF2-40B4-BE49-F238E27FC236}">
                <a16:creationId xmlns:a16="http://schemas.microsoft.com/office/drawing/2014/main" id="{5E46F4A9-7096-414D-83C0-2E0BCF90882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0602" y="2026754"/>
            <a:ext cx="4395889" cy="3601048"/>
          </a:xfrm>
          <a:prstGeom prst="rect">
            <a:avLst/>
          </a:prstGeom>
          <a:noFill/>
          <a:ln>
            <a:noFill/>
          </a:ln>
        </p:spPr>
      </p:pic>
      <p:pic>
        <p:nvPicPr>
          <p:cNvPr id="6" name="Afbeelding 5">
            <a:extLst>
              <a:ext uri="{FF2B5EF4-FFF2-40B4-BE49-F238E27FC236}">
                <a16:creationId xmlns:a16="http://schemas.microsoft.com/office/drawing/2014/main" id="{2323B104-A589-4FB2-8B37-16B14B778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271" y="2104049"/>
            <a:ext cx="1944216" cy="2482083"/>
          </a:xfrm>
          <a:prstGeom prst="rect">
            <a:avLst/>
          </a:prstGeom>
        </p:spPr>
      </p:pic>
      <p:pic>
        <p:nvPicPr>
          <p:cNvPr id="7" name="Afbeelding 6">
            <a:extLst>
              <a:ext uri="{FF2B5EF4-FFF2-40B4-BE49-F238E27FC236}">
                <a16:creationId xmlns:a16="http://schemas.microsoft.com/office/drawing/2014/main" id="{A6BC06B4-AABE-4F37-980B-776BD8ADA5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412"/>
          <a:stretch/>
        </p:blipFill>
        <p:spPr>
          <a:xfrm>
            <a:off x="2444168" y="2104049"/>
            <a:ext cx="2071278" cy="2542038"/>
          </a:xfrm>
          <a:prstGeom prst="rect">
            <a:avLst/>
          </a:prstGeom>
        </p:spPr>
      </p:pic>
      <p:sp>
        <p:nvSpPr>
          <p:cNvPr id="11" name="Ovaal 10">
            <a:extLst>
              <a:ext uri="{FF2B5EF4-FFF2-40B4-BE49-F238E27FC236}">
                <a16:creationId xmlns:a16="http://schemas.microsoft.com/office/drawing/2014/main" id="{FCDEDD18-23EF-4516-9A32-FC019D5022A9}"/>
              </a:ext>
            </a:extLst>
          </p:cNvPr>
          <p:cNvSpPr/>
          <p:nvPr/>
        </p:nvSpPr>
        <p:spPr>
          <a:xfrm>
            <a:off x="923327" y="2925531"/>
            <a:ext cx="864096" cy="8391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FDCCC4DB-10DE-405C-B424-F05BFF4D9B4A}"/>
              </a:ext>
            </a:extLst>
          </p:cNvPr>
          <p:cNvSpPr/>
          <p:nvPr/>
        </p:nvSpPr>
        <p:spPr>
          <a:xfrm>
            <a:off x="7190272" y="4209271"/>
            <a:ext cx="1150220" cy="11236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F1C444D5-C851-446C-9F2A-26F99001AF75}"/>
              </a:ext>
            </a:extLst>
          </p:cNvPr>
          <p:cNvSpPr/>
          <p:nvPr/>
        </p:nvSpPr>
        <p:spPr>
          <a:xfrm>
            <a:off x="5421147" y="2104048"/>
            <a:ext cx="1150220" cy="11236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E304E4E0-638F-4B69-8D18-538C660920D9}"/>
              </a:ext>
            </a:extLst>
          </p:cNvPr>
          <p:cNvSpPr/>
          <p:nvPr/>
        </p:nvSpPr>
        <p:spPr>
          <a:xfrm>
            <a:off x="3394963" y="2865750"/>
            <a:ext cx="1035639" cy="1010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8478884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199</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Overzicht</a:t>
            </a:r>
          </a:p>
          <a:p>
            <a:pPr lvl="1"/>
            <a:r>
              <a:rPr lang="nl-BE"/>
              <a:t>Hoofdtype 1: Geen profiel</a:t>
            </a:r>
          </a:p>
          <a:p>
            <a:pPr lvl="1"/>
            <a:r>
              <a:rPr lang="nl-BE"/>
              <a:t>Hoofdtype 2: Metaal – niet thermisch onderbroken</a:t>
            </a:r>
          </a:p>
          <a:p>
            <a:pPr lvl="1"/>
            <a:r>
              <a:rPr lang="nl-BE"/>
              <a:t>Hoofdtype 3: Metaal – thermisch onderbroken</a:t>
            </a:r>
          </a:p>
          <a:p>
            <a:pPr lvl="1"/>
            <a:r>
              <a:rPr lang="nl-BE"/>
              <a:t>Hoofdtype 4: Aluminium – niet thermisch onderbroken ≥ 2000</a:t>
            </a:r>
          </a:p>
          <a:p>
            <a:pPr lvl="1"/>
            <a:r>
              <a:rPr lang="nl-BE"/>
              <a:t>Hoofdtype 5: Aluminium – niet thermisch onderbroken ≥ 2015</a:t>
            </a:r>
          </a:p>
          <a:p>
            <a:pPr lvl="1"/>
            <a:r>
              <a:rPr lang="nl-BE"/>
              <a:t>Hoofdtype 6: Kunststof: aantal kamers = 1 of geen informatie</a:t>
            </a:r>
          </a:p>
          <a:p>
            <a:pPr lvl="1"/>
            <a:r>
              <a:rPr lang="nl-BE"/>
              <a:t>Hoofdtype 7: Kunststof: aantal kamers = 2 of meer</a:t>
            </a:r>
          </a:p>
          <a:p>
            <a:pPr lvl="1"/>
            <a:r>
              <a:rPr lang="nl-BE"/>
              <a:t>Hoofdtype 8: Kunststof: aantal kamers = 2 of meer ≥ 2000</a:t>
            </a:r>
          </a:p>
          <a:p>
            <a:pPr lvl="1"/>
            <a:r>
              <a:rPr lang="nl-BE"/>
              <a:t>Hoofdtype 9: Hout ≥ 100 mm</a:t>
            </a:r>
          </a:p>
          <a:p>
            <a:pPr lvl="1"/>
            <a:r>
              <a:rPr lang="nl-BE"/>
              <a:t>Hoofdtype 10: Hout ≥ 100 mm</a:t>
            </a:r>
          </a:p>
          <a:p>
            <a:pPr lvl="1"/>
            <a:r>
              <a:rPr lang="nl-BE"/>
              <a:t>Hoofdtype 11: Hout ≥ 150 mm</a:t>
            </a:r>
          </a:p>
          <a:p>
            <a:pPr marL="0" indent="0">
              <a:buNone/>
            </a:pPr>
            <a:endParaRPr lang="nl-BE"/>
          </a:p>
          <a:p>
            <a:pPr marL="288000" lvl="1" indent="0">
              <a:buNone/>
            </a:pPr>
            <a:endParaRPr lang="nl-BE"/>
          </a:p>
        </p:txBody>
      </p:sp>
    </p:spTree>
    <p:extLst>
      <p:ext uri="{BB962C8B-B14F-4D97-AF65-F5344CB8AC3E}">
        <p14:creationId xmlns:p14="http://schemas.microsoft.com/office/powerpoint/2010/main" val="288913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a:t>
            </a:fld>
            <a:endParaRPr lang="nl-BE" sz="1100">
              <a:solidFill>
                <a:srgbClr val="105269"/>
              </a:solidFill>
            </a:endParaRPr>
          </a:p>
        </p:txBody>
      </p:sp>
      <p:sp>
        <p:nvSpPr>
          <p:cNvPr id="5" name="titel"/>
          <p:cNvSpPr>
            <a:spLocks noGrp="1"/>
          </p:cNvSpPr>
          <p:nvPr>
            <p:ph type="ctrTitle"/>
          </p:nvPr>
        </p:nvSpPr>
        <p:spPr>
          <a:xfrm>
            <a:off x="467544" y="1124744"/>
            <a:ext cx="8496944" cy="4968552"/>
          </a:xfrm>
          <a:prstGeom prst="rect">
            <a:avLst/>
          </a:prstGeom>
        </p:spPr>
        <p:txBody>
          <a:bodyPr>
            <a:normAutofit/>
          </a:bodyPr>
          <a:lstStyle>
            <a:lvl1pPr>
              <a:lnSpc>
                <a:spcPts val="5400"/>
              </a:lnSpc>
              <a:defRPr sz="5400" baseline="0">
                <a:solidFill>
                  <a:srgbClr val="105269"/>
                </a:solidFill>
              </a:defRPr>
            </a:lvl1pPr>
          </a:lstStyle>
          <a:p>
            <a:pPr>
              <a:lnSpc>
                <a:spcPct val="100000"/>
              </a:lnSpc>
            </a:pPr>
            <a:r>
              <a:rPr lang="nl-BE" sz="2800"/>
              <a:t>INHOUD INSPECTIEPROTOCOL</a:t>
            </a:r>
            <a:br>
              <a:rPr lang="nl-BE" sz="2000" b="0"/>
            </a:br>
            <a:br>
              <a:rPr lang="nl-BE" sz="2000" b="0"/>
            </a:br>
            <a:r>
              <a:rPr lang="nl-BE" sz="2000" b="0"/>
              <a:t>DEEL I: Wanneer moet het EPC opgemaakt worden?</a:t>
            </a:r>
            <a:br>
              <a:rPr lang="nl-BE" sz="2000" b="0">
                <a:solidFill>
                  <a:srgbClr val="C00000"/>
                </a:solidFill>
              </a:rPr>
            </a:br>
            <a:r>
              <a:rPr lang="nl-BE" sz="2000" b="0"/>
              <a:t>DEEL II: Verzamelen van de invoergegevens</a:t>
            </a:r>
            <a:br>
              <a:rPr lang="nl-BE" sz="2000" b="0"/>
            </a:br>
            <a:r>
              <a:rPr lang="nl-BE" sz="2000" b="0"/>
              <a:t>DEEL III: Adres, type eenheid en projectgegevens</a:t>
            </a:r>
            <a:br>
              <a:rPr lang="nl-BE" sz="2000" b="0"/>
            </a:br>
            <a:r>
              <a:rPr lang="nl-BE" sz="2000" b="0"/>
              <a:t>DEEL IV: Het beschermde volume, de bruikbare vloeroppervlakte, de gebouwschil en begrenzingen</a:t>
            </a:r>
            <a:br>
              <a:rPr lang="nl-BE" sz="2000" b="0"/>
            </a:br>
            <a:r>
              <a:rPr lang="nl-NL" sz="2000">
                <a:solidFill>
                  <a:srgbClr val="C00000"/>
                </a:solidFill>
              </a:rPr>
              <a:t>Deel V: Eigenschappen gebouwschil</a:t>
            </a:r>
            <a:br>
              <a:rPr lang="nl-NL" sz="2000" b="0"/>
            </a:br>
            <a:r>
              <a:rPr lang="nl-NL" sz="2000" b="0"/>
              <a:t>Deel VI: Ruimteverwarming</a:t>
            </a:r>
            <a:br>
              <a:rPr lang="nl-NL" sz="2000" b="0"/>
            </a:br>
            <a:r>
              <a:rPr lang="nl-NL" sz="2000" b="0"/>
              <a:t>Deel VII: Koeling</a:t>
            </a:r>
            <a:br>
              <a:rPr lang="nl-NL" sz="2000" b="0"/>
            </a:br>
            <a:r>
              <a:rPr lang="nl-BE" sz="2000" b="0"/>
              <a:t>Deel VIII: Sanitair warm water</a:t>
            </a:r>
            <a:br>
              <a:rPr lang="nl-BE" sz="2000" b="0"/>
            </a:br>
            <a:r>
              <a:rPr lang="nl-NL" sz="2000" b="0"/>
              <a:t>Deel IX: Ventilatie</a:t>
            </a:r>
            <a:br>
              <a:rPr lang="nl-NL" sz="2000" b="0"/>
            </a:br>
            <a:r>
              <a:rPr lang="nl-NL" sz="2000" b="0"/>
              <a:t>Deel X: Zonne-energie</a:t>
            </a:r>
            <a:br>
              <a:rPr lang="nl-NL" sz="2000" b="0"/>
            </a:br>
            <a:r>
              <a:rPr lang="nl-NL" sz="2000" b="0"/>
              <a:t>Deel XI: Verlichting</a:t>
            </a:r>
            <a:endParaRPr lang="nl-BE" sz="2000" b="0"/>
          </a:p>
        </p:txBody>
      </p:sp>
    </p:spTree>
    <p:extLst>
      <p:ext uri="{BB962C8B-B14F-4D97-AF65-F5344CB8AC3E}">
        <p14:creationId xmlns:p14="http://schemas.microsoft.com/office/powerpoint/2010/main" val="1349663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82990" y="1496822"/>
            <a:ext cx="8352928" cy="4248472"/>
          </a:xfrm>
        </p:spPr>
        <p:txBody>
          <a:bodyPr/>
          <a:lstStyle/>
          <a:p>
            <a:r>
              <a:rPr lang="nl-BE">
                <a:solidFill>
                  <a:srgbClr val="FF0000"/>
                </a:solidFill>
              </a:rPr>
              <a:t>Enkel</a:t>
            </a:r>
            <a:r>
              <a:rPr lang="nl-BE"/>
              <a:t> op basis van </a:t>
            </a:r>
            <a:r>
              <a:rPr lang="nl-BE">
                <a:solidFill>
                  <a:srgbClr val="FF0000"/>
                </a:solidFill>
              </a:rPr>
              <a:t>specifieke bronnen </a:t>
            </a:r>
            <a:r>
              <a:rPr lang="nl-BE"/>
              <a:t>(vervolg):</a:t>
            </a:r>
          </a:p>
          <a:p>
            <a:pPr lvl="1"/>
            <a:r>
              <a:rPr lang="nl-BE"/>
              <a:t>Technische documentatie van fabrikanten</a:t>
            </a:r>
          </a:p>
          <a:p>
            <a:pPr lvl="2"/>
            <a:r>
              <a:rPr lang="nl-NL" altLang="nl-BE"/>
              <a:t>Voor λ-waarde of R-waarde: </a:t>
            </a:r>
          </a:p>
          <a:p>
            <a:pPr lvl="3"/>
            <a:r>
              <a:rPr lang="nl-NL" altLang="nl-BE"/>
              <a:t>Technische documentatie moet </a:t>
            </a:r>
            <a:r>
              <a:rPr lang="nl-NL" altLang="nl-BE">
                <a:solidFill>
                  <a:srgbClr val="FF0000"/>
                </a:solidFill>
              </a:rPr>
              <a:t>expliciet melding </a:t>
            </a:r>
            <a:r>
              <a:rPr lang="nl-NL" altLang="nl-BE"/>
              <a:t>maken van </a:t>
            </a:r>
            <a:r>
              <a:rPr lang="nl-NL" altLang="nl-BE">
                <a:solidFill>
                  <a:srgbClr val="FF0000"/>
                </a:solidFill>
              </a:rPr>
              <a:t>gedeclareerde waarden </a:t>
            </a:r>
            <a:r>
              <a:rPr lang="nl-NL" altLang="nl-BE"/>
              <a:t>(zie V.1.1.5) om deze te mogen invoeren. Dit kan door de letter ‘d’, al dan niet in </a:t>
            </a:r>
            <a:r>
              <a:rPr lang="nl-NL" altLang="nl-BE" err="1"/>
              <a:t>subscript</a:t>
            </a:r>
            <a:r>
              <a:rPr lang="nl-NL" altLang="nl-BE"/>
              <a:t>, te gebruiken.</a:t>
            </a:r>
            <a:endParaRPr lang="nl-BE" altLang="nl-BE"/>
          </a:p>
          <a:p>
            <a:pPr lvl="1"/>
            <a:endParaRPr lang="nl-BE"/>
          </a:p>
          <a:p>
            <a:pPr lvl="1"/>
            <a:endParaRPr lang="nl-BE"/>
          </a:p>
          <a:p>
            <a:pPr lvl="1"/>
            <a:endParaRPr lang="nl-BE"/>
          </a:p>
          <a:p>
            <a:endParaRPr lang="nl-BE"/>
          </a:p>
        </p:txBody>
      </p:sp>
      <p:pic>
        <p:nvPicPr>
          <p:cNvPr id="5" name="Afbeelding 4">
            <a:extLst>
              <a:ext uri="{FF2B5EF4-FFF2-40B4-BE49-F238E27FC236}">
                <a16:creationId xmlns:a16="http://schemas.microsoft.com/office/drawing/2014/main" id="{C8EDA976-D4FB-45A0-82CE-98183360C8A2}"/>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596402" y="3621058"/>
            <a:ext cx="4417584" cy="2820240"/>
          </a:xfrm>
          <a:prstGeom prst="rect">
            <a:avLst/>
          </a:prstGeom>
          <a:noFill/>
          <a:ln>
            <a:noFill/>
          </a:ln>
        </p:spPr>
      </p:pic>
      <p:sp>
        <p:nvSpPr>
          <p:cNvPr id="6" name="Titel 1">
            <a:extLst>
              <a:ext uri="{FF2B5EF4-FFF2-40B4-BE49-F238E27FC236}">
                <a16:creationId xmlns:a16="http://schemas.microsoft.com/office/drawing/2014/main" id="{180AD61B-D7EA-4E57-9EEB-4E3A7452FDF6}"/>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Getalswaarde van producteigenschappen 							</a:t>
            </a:r>
            <a:r>
              <a:rPr lang="nl-BE" sz="3200"/>
              <a:t>(V.1.3)</a:t>
            </a:r>
          </a:p>
        </p:txBody>
      </p:sp>
    </p:spTree>
    <p:extLst>
      <p:ext uri="{BB962C8B-B14F-4D97-AF65-F5344CB8AC3E}">
        <p14:creationId xmlns:p14="http://schemas.microsoft.com/office/powerpoint/2010/main" val="159723886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200</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Hoofdtype 1: Geen profiel</a:t>
            </a:r>
          </a:p>
          <a:p>
            <a:pPr lvl="1"/>
            <a:r>
              <a:rPr lang="nl-BE"/>
              <a:t>Geen (volledig doorlopend) profiel</a:t>
            </a:r>
          </a:p>
          <a:p>
            <a:pPr lvl="2"/>
            <a:r>
              <a:rPr lang="nl-BE"/>
              <a:t>Bij vensters rondom</a:t>
            </a:r>
          </a:p>
          <a:p>
            <a:pPr lvl="2"/>
            <a:r>
              <a:rPr lang="nl-BE"/>
              <a:t>Bij deuren en garagepoorten langszij en bovenaan</a:t>
            </a:r>
          </a:p>
          <a:p>
            <a:pPr lvl="1"/>
            <a:r>
              <a:rPr lang="nl-BE"/>
              <a:t>Enkel rubber</a:t>
            </a:r>
          </a:p>
          <a:p>
            <a:pPr lvl="1"/>
            <a:r>
              <a:rPr lang="nl-BE"/>
              <a:t>Profiel in beton</a:t>
            </a:r>
          </a:p>
          <a:p>
            <a:pPr marL="0" indent="0">
              <a:buNone/>
            </a:pPr>
            <a:endParaRPr lang="nl-BE"/>
          </a:p>
          <a:p>
            <a:pPr marL="288000" lvl="1" indent="0">
              <a:buNone/>
            </a:pPr>
            <a:endParaRPr lang="nl-BE"/>
          </a:p>
        </p:txBody>
      </p:sp>
      <p:pic>
        <p:nvPicPr>
          <p:cNvPr id="8" name="Afbeelding 38003">
            <a:extLst>
              <a:ext uri="{FF2B5EF4-FFF2-40B4-BE49-F238E27FC236}">
                <a16:creationId xmlns:a16="http://schemas.microsoft.com/office/drawing/2014/main" id="{B7499B37-1E01-4F41-B064-786F29651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445" y="4601625"/>
            <a:ext cx="3379780" cy="2256376"/>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D718CC02-B271-4EFB-AB0D-59B3BAFCF5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947" y="4601624"/>
            <a:ext cx="2520280" cy="2256376"/>
          </a:xfrm>
          <a:prstGeom prst="rect">
            <a:avLst/>
          </a:prstGeom>
        </p:spPr>
      </p:pic>
      <p:pic>
        <p:nvPicPr>
          <p:cNvPr id="12" name="Afbeelding 11">
            <a:extLst>
              <a:ext uri="{FF2B5EF4-FFF2-40B4-BE49-F238E27FC236}">
                <a16:creationId xmlns:a16="http://schemas.microsoft.com/office/drawing/2014/main" id="{7FFE40B0-467B-4694-8FAA-D9FEBE78A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504" y="4861392"/>
            <a:ext cx="2509071" cy="1996608"/>
          </a:xfrm>
          <a:prstGeom prst="rect">
            <a:avLst/>
          </a:prstGeom>
        </p:spPr>
      </p:pic>
    </p:spTree>
    <p:extLst>
      <p:ext uri="{BB962C8B-B14F-4D97-AF65-F5344CB8AC3E}">
        <p14:creationId xmlns:p14="http://schemas.microsoft.com/office/powerpoint/2010/main" val="339872861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201</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Hoofdtype 1: Geen profiel</a:t>
            </a:r>
          </a:p>
          <a:p>
            <a:pPr lvl="1"/>
            <a:r>
              <a:rPr lang="nl-BE"/>
              <a:t>Voorbeelden</a:t>
            </a:r>
          </a:p>
          <a:p>
            <a:pPr lvl="2"/>
            <a:r>
              <a:rPr lang="nl-BE" err="1"/>
              <a:t>Sectionaal</a:t>
            </a:r>
            <a:r>
              <a:rPr lang="nl-BE"/>
              <a:t>/kantelpoort waarbij het profiel niet over de volledige lengte van de zijkanten en de bovenkant van de poort loopt</a:t>
            </a:r>
          </a:p>
          <a:p>
            <a:pPr lvl="2"/>
            <a:r>
              <a:rPr lang="nl-BE"/>
              <a:t>Dakkoepels hebben vaak een kunststof profiel</a:t>
            </a:r>
          </a:p>
          <a:p>
            <a:pPr lvl="3"/>
            <a:r>
              <a:rPr lang="nl-BE"/>
              <a:t>In het uitzonderlijke geval dat het profiel noch langs binnen (indien volledig afgewerkt met plaatmateriaal) noch langs buiten zichtbaar is (dak niet toegankelijk)</a:t>
            </a:r>
          </a:p>
          <a:p>
            <a:pPr lvl="2"/>
            <a:r>
              <a:rPr lang="nl-BE"/>
              <a:t>Veranda met polycarbonaatplaten die rusten op de structurele profielen van de veranda maar niet zelf omgeven zijn door een profiel maar verlijmd zijn op de balken waarbij de naden zin dichtgemaakt met een rubber</a:t>
            </a:r>
          </a:p>
          <a:p>
            <a:pPr marL="0" indent="0">
              <a:buNone/>
            </a:pPr>
            <a:endParaRPr lang="nl-BE"/>
          </a:p>
          <a:p>
            <a:pPr marL="288000" lvl="1" indent="0">
              <a:buNone/>
            </a:pPr>
            <a:endParaRPr lang="nl-BE"/>
          </a:p>
        </p:txBody>
      </p:sp>
    </p:spTree>
    <p:extLst>
      <p:ext uri="{BB962C8B-B14F-4D97-AF65-F5344CB8AC3E}">
        <p14:creationId xmlns:p14="http://schemas.microsoft.com/office/powerpoint/2010/main" val="5439538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D852AFA3-ADF5-47D3-AE28-75C53725177A}"/>
              </a:ext>
            </a:extLst>
          </p:cNvPr>
          <p:cNvSpPr txBox="1">
            <a:spLocks/>
          </p:cNvSpPr>
          <p:nvPr/>
        </p:nvSpPr>
        <p:spPr>
          <a:xfrm>
            <a:off x="343620" y="2224726"/>
            <a:ext cx="8352928" cy="4553024"/>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Raamprofiel: materiaal?</a:t>
            </a:r>
          </a:p>
        </p:txBody>
      </p:sp>
      <p:pic>
        <p:nvPicPr>
          <p:cNvPr id="5" name="Afbeelding 4">
            <a:extLst>
              <a:ext uri="{FF2B5EF4-FFF2-40B4-BE49-F238E27FC236}">
                <a16:creationId xmlns:a16="http://schemas.microsoft.com/office/drawing/2014/main" id="{0BECA666-E21C-4AB2-9B5F-D40148D1C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8715" y="2823027"/>
            <a:ext cx="4166439" cy="4034973"/>
          </a:xfrm>
          <a:prstGeom prst="rect">
            <a:avLst/>
          </a:prstGeom>
        </p:spPr>
      </p:pic>
      <p:pic>
        <p:nvPicPr>
          <p:cNvPr id="6" name="Afbeelding 5">
            <a:extLst>
              <a:ext uri="{FF2B5EF4-FFF2-40B4-BE49-F238E27FC236}">
                <a16:creationId xmlns:a16="http://schemas.microsoft.com/office/drawing/2014/main" id="{AA162F59-A4C2-42F1-AA66-A0A625CD98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620" y="2824112"/>
            <a:ext cx="4605210" cy="4030491"/>
          </a:xfrm>
          <a:prstGeom prst="rect">
            <a:avLst/>
          </a:prstGeom>
        </p:spPr>
      </p:pic>
    </p:spTree>
    <p:extLst>
      <p:ext uri="{BB962C8B-B14F-4D97-AF65-F5344CB8AC3E}">
        <p14:creationId xmlns:p14="http://schemas.microsoft.com/office/powerpoint/2010/main" val="147962996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pPr marL="288000" lvl="1">
              <a:buSzPct val="90000"/>
              <a:buBlip>
                <a:blip r:embed="rId2"/>
              </a:buBlip>
            </a:pPr>
            <a:r>
              <a:rPr lang="nl-BE" b="1"/>
              <a:t>Hoofdtype 2: Metaal – niet thermisch onderbroken</a:t>
            </a:r>
          </a:p>
          <a:p>
            <a:pPr lvl="1"/>
            <a:r>
              <a:rPr lang="nl-BE"/>
              <a:t>Alle metalen profielen die niet onder hoofdtype 3, 4 of 5 vallen</a:t>
            </a:r>
          </a:p>
          <a:p>
            <a:pPr lvl="2"/>
            <a:r>
              <a:rPr lang="nl-BE"/>
              <a:t>Voorbeeld: stalen profielen zonder thermische onderbreking</a:t>
            </a:r>
          </a:p>
          <a:p>
            <a:pPr marL="576000" lvl="2" indent="0">
              <a:buNone/>
            </a:pPr>
            <a:endParaRPr lang="nl-BE"/>
          </a:p>
          <a:p>
            <a:pPr marL="288000" lvl="1">
              <a:buSzPct val="90000"/>
              <a:buBlip>
                <a:blip r:embed="rId2"/>
              </a:buBlip>
            </a:pPr>
            <a:r>
              <a:rPr lang="nl-BE" b="1"/>
              <a:t>Hoofdtype 3: Metaal – thermisch onderbroken</a:t>
            </a:r>
          </a:p>
          <a:p>
            <a:pPr lvl="1"/>
            <a:r>
              <a:rPr lang="nl-BE"/>
              <a:t>Met thermische onderbreking tussen binnenste en buitenste profiel =&gt; niet altijd visueel vast te stellen</a:t>
            </a:r>
          </a:p>
          <a:p>
            <a:pPr lvl="1"/>
            <a:r>
              <a:rPr lang="nl-BE"/>
              <a:t>Aanduiden als</a:t>
            </a:r>
          </a:p>
          <a:p>
            <a:pPr lvl="2"/>
            <a:r>
              <a:rPr lang="nl-BE"/>
              <a:t>Het profiel niet valt onder hoofdtype 4 of 5 </a:t>
            </a:r>
            <a:r>
              <a:rPr lang="nl-BE" b="1"/>
              <a:t>én</a:t>
            </a:r>
          </a:p>
          <a:p>
            <a:pPr lvl="3"/>
            <a:r>
              <a:rPr lang="nl-BE"/>
              <a:t>op basis van visuele inspectie of bewijsstukken</a:t>
            </a:r>
          </a:p>
          <a:p>
            <a:pPr lvl="3"/>
            <a:r>
              <a:rPr lang="nl-BE"/>
              <a:t>of bij visuele waarneming van een kunststof tussenstuk (= thermische onderbreking) in het vaste profiel van een geopend raam </a:t>
            </a:r>
            <a:r>
              <a:rPr lang="nl-BE">
                <a:cs typeface="Calibri" panose="020F0502020204030204" pitchFamily="34" charset="0"/>
                <a:sym typeface="Wingdings" panose="05000000000000000000" pitchFamily="2" charset="2"/>
              </a:rPr>
              <a:t></a:t>
            </a:r>
            <a:r>
              <a:rPr lang="nl-BE"/>
              <a:t> dan therm. onderbreking ook aannemen bij vaste ramen</a:t>
            </a:r>
          </a:p>
          <a:p>
            <a:pPr lvl="3"/>
            <a:r>
              <a:rPr lang="nl-BE"/>
              <a:t>of bij aluminium profiel met fabricagejaar 1997 of recenter</a:t>
            </a:r>
          </a:p>
          <a:p>
            <a:pPr marL="288000" lvl="1" indent="0">
              <a:buNone/>
            </a:pPr>
            <a:endParaRPr lang="nl-BE"/>
          </a:p>
        </p:txBody>
      </p:sp>
    </p:spTree>
    <p:extLst>
      <p:ext uri="{BB962C8B-B14F-4D97-AF65-F5344CB8AC3E}">
        <p14:creationId xmlns:p14="http://schemas.microsoft.com/office/powerpoint/2010/main" val="309185763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8A35008B-8A1B-4046-8B7D-C112158342CD}"/>
              </a:ext>
            </a:extLst>
          </p:cNvPr>
          <p:cNvSpPr txBox="1">
            <a:spLocks/>
          </p:cNvSpPr>
          <p:nvPr/>
        </p:nvSpPr>
        <p:spPr>
          <a:xfrm>
            <a:off x="343620" y="2224726"/>
            <a:ext cx="8352928" cy="4553024"/>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Raamprofiel: materiaal?</a:t>
            </a:r>
          </a:p>
        </p:txBody>
      </p:sp>
      <p:pic>
        <p:nvPicPr>
          <p:cNvPr id="5" name="Afbeelding 4">
            <a:extLst>
              <a:ext uri="{FF2B5EF4-FFF2-40B4-BE49-F238E27FC236}">
                <a16:creationId xmlns:a16="http://schemas.microsoft.com/office/drawing/2014/main" id="{A100F810-5A2D-49F4-AD82-F568606940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453" y="2814107"/>
            <a:ext cx="8696548" cy="4043894"/>
          </a:xfrm>
          <a:prstGeom prst="rect">
            <a:avLst/>
          </a:prstGeom>
        </p:spPr>
      </p:pic>
      <p:pic>
        <p:nvPicPr>
          <p:cNvPr id="6" name="Afbeelding 5">
            <a:extLst>
              <a:ext uri="{FF2B5EF4-FFF2-40B4-BE49-F238E27FC236}">
                <a16:creationId xmlns:a16="http://schemas.microsoft.com/office/drawing/2014/main" id="{3AFFC078-8922-493C-8B75-701785906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5663" y="1691371"/>
            <a:ext cx="3578337" cy="5166630"/>
          </a:xfrm>
          <a:prstGeom prst="rect">
            <a:avLst/>
          </a:prstGeom>
        </p:spPr>
      </p:pic>
    </p:spTree>
    <p:extLst>
      <p:ext uri="{BB962C8B-B14F-4D97-AF65-F5344CB8AC3E}">
        <p14:creationId xmlns:p14="http://schemas.microsoft.com/office/powerpoint/2010/main" val="278727143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205</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solidFill>
                  <a:srgbClr val="38373A"/>
                </a:solidFill>
              </a:rPr>
              <a:t>Hoofdtype 4: Aluminium – niet thermisch onderbroken ≥ 2000</a:t>
            </a:r>
          </a:p>
          <a:p>
            <a:pPr lvl="1"/>
            <a:r>
              <a:rPr lang="nl-BE"/>
              <a:t>Aanduiden als</a:t>
            </a:r>
          </a:p>
          <a:p>
            <a:pPr lvl="2"/>
            <a:r>
              <a:rPr lang="nl-BE"/>
              <a:t>Het profiel niet valt onder hoofdtype 5 én</a:t>
            </a:r>
          </a:p>
          <a:p>
            <a:pPr lvl="2"/>
            <a:r>
              <a:rPr lang="nl-BE"/>
              <a:t>Het materiaal van het profiel aluminium is én</a:t>
            </a:r>
          </a:p>
          <a:p>
            <a:pPr lvl="2"/>
            <a:r>
              <a:rPr lang="nl-BE"/>
              <a:t>Het fabricagejaar gekend is en </a:t>
            </a:r>
            <a:r>
              <a:rPr lang="nl-BE" b="1"/>
              <a:t>gelijk aan 2000 of recenter</a:t>
            </a:r>
          </a:p>
          <a:p>
            <a:pPr marL="576000" lvl="2" indent="0">
              <a:buNone/>
            </a:pPr>
            <a:endParaRPr lang="nl-BE"/>
          </a:p>
          <a:p>
            <a:r>
              <a:rPr lang="nl-BE" b="1">
                <a:solidFill>
                  <a:srgbClr val="38373A"/>
                </a:solidFill>
              </a:rPr>
              <a:t>Hoofdtype 5: Aluminium – niet thermisch onderbroken ≥ 2015</a:t>
            </a:r>
          </a:p>
          <a:p>
            <a:pPr lvl="1"/>
            <a:r>
              <a:rPr lang="nl-BE"/>
              <a:t>Aanduiden als</a:t>
            </a:r>
          </a:p>
          <a:p>
            <a:pPr lvl="2"/>
            <a:r>
              <a:rPr lang="nl-BE"/>
              <a:t>Het materiaal van het profiel aluminium is én</a:t>
            </a:r>
          </a:p>
          <a:p>
            <a:pPr lvl="2"/>
            <a:r>
              <a:rPr lang="nl-BE"/>
              <a:t>Het fabricagejaar gekend is en </a:t>
            </a:r>
            <a:r>
              <a:rPr lang="nl-BE" b="1"/>
              <a:t>gelijk aan 2015 of recenter</a:t>
            </a:r>
          </a:p>
          <a:p>
            <a:pPr marL="0" indent="0">
              <a:buNone/>
            </a:pPr>
            <a:endParaRPr lang="nl-BE"/>
          </a:p>
          <a:p>
            <a:pPr marL="288000" lvl="1" indent="0">
              <a:buNone/>
            </a:pPr>
            <a:endParaRPr lang="nl-BE"/>
          </a:p>
        </p:txBody>
      </p:sp>
    </p:spTree>
    <p:extLst>
      <p:ext uri="{BB962C8B-B14F-4D97-AF65-F5344CB8AC3E}">
        <p14:creationId xmlns:p14="http://schemas.microsoft.com/office/powerpoint/2010/main" val="37040967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FE41E1F-B17B-42A2-B811-D21C524468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3939" y="2996951"/>
            <a:ext cx="2099551" cy="2929075"/>
          </a:xfrm>
          <a:prstGeom prst="rect">
            <a:avLst/>
          </a:prstGeom>
        </p:spPr>
      </p:pic>
      <p:pic>
        <p:nvPicPr>
          <p:cNvPr id="6" name="Afbeelding 5">
            <a:extLst>
              <a:ext uri="{FF2B5EF4-FFF2-40B4-BE49-F238E27FC236}">
                <a16:creationId xmlns:a16="http://schemas.microsoft.com/office/drawing/2014/main" id="{5A016631-68EE-4D90-B73D-C7553EEDA7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32" b="17748"/>
          <a:stretch/>
        </p:blipFill>
        <p:spPr>
          <a:xfrm>
            <a:off x="5242660" y="2996951"/>
            <a:ext cx="2885353" cy="2923841"/>
          </a:xfrm>
          <a:prstGeom prst="rect">
            <a:avLst/>
          </a:prstGeom>
        </p:spPr>
      </p:pic>
      <p:pic>
        <p:nvPicPr>
          <p:cNvPr id="7" name="Afbeelding 6">
            <a:extLst>
              <a:ext uri="{FF2B5EF4-FFF2-40B4-BE49-F238E27FC236}">
                <a16:creationId xmlns:a16="http://schemas.microsoft.com/office/drawing/2014/main" id="{9CF5588E-0E46-4631-852A-E38CEF84EB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620" y="2996952"/>
            <a:ext cx="2880320" cy="2929075"/>
          </a:xfrm>
          <a:prstGeom prst="rect">
            <a:avLst/>
          </a:prstGeom>
        </p:spPr>
      </p:pic>
      <p:sp>
        <p:nvSpPr>
          <p:cNvPr id="8" name="Ovaal 7">
            <a:extLst>
              <a:ext uri="{FF2B5EF4-FFF2-40B4-BE49-F238E27FC236}">
                <a16:creationId xmlns:a16="http://schemas.microsoft.com/office/drawing/2014/main" id="{08C77AEA-0A37-4D7A-AC06-46A037767111}"/>
              </a:ext>
            </a:extLst>
          </p:cNvPr>
          <p:cNvSpPr/>
          <p:nvPr/>
        </p:nvSpPr>
        <p:spPr>
          <a:xfrm>
            <a:off x="2555776" y="5085184"/>
            <a:ext cx="864096" cy="8356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18D234B1-33F4-4563-BC6F-F79F7EC97222}"/>
              </a:ext>
            </a:extLst>
          </p:cNvPr>
          <p:cNvSpPr/>
          <p:nvPr/>
        </p:nvSpPr>
        <p:spPr>
          <a:xfrm>
            <a:off x="467544" y="3356992"/>
            <a:ext cx="1008112" cy="100811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E1CD9BA4-55BE-453F-AFFE-D75D8058268D}"/>
              </a:ext>
            </a:extLst>
          </p:cNvPr>
          <p:cNvSpPr/>
          <p:nvPr/>
        </p:nvSpPr>
        <p:spPr>
          <a:xfrm>
            <a:off x="6803503" y="3420066"/>
            <a:ext cx="1199854" cy="124620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inhoud 2">
            <a:extLst>
              <a:ext uri="{FF2B5EF4-FFF2-40B4-BE49-F238E27FC236}">
                <a16:creationId xmlns:a16="http://schemas.microsoft.com/office/drawing/2014/main" id="{75680484-5CFF-4B92-B275-59D274307AD1}"/>
              </a:ext>
            </a:extLst>
          </p:cNvPr>
          <p:cNvSpPr>
            <a:spLocks noGrp="1"/>
          </p:cNvSpPr>
          <p:nvPr>
            <p:ph sz="half" idx="2"/>
          </p:nvPr>
        </p:nvSpPr>
        <p:spPr>
          <a:xfrm>
            <a:off x="343620" y="2529278"/>
            <a:ext cx="8352928" cy="4248472"/>
          </a:xfrm>
        </p:spPr>
        <p:txBody>
          <a:bodyPr/>
          <a:lstStyle/>
          <a:p>
            <a:r>
              <a:rPr lang="nl-BE"/>
              <a:t>Raamprofiel: materiaal?</a:t>
            </a:r>
          </a:p>
        </p:txBody>
      </p:sp>
    </p:spTree>
    <p:extLst>
      <p:ext uri="{BB962C8B-B14F-4D97-AF65-F5344CB8AC3E}">
        <p14:creationId xmlns:p14="http://schemas.microsoft.com/office/powerpoint/2010/main" val="3797942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207</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Hoofdtype 6: Kunststof: aantal kamers = 1 of geen informatie</a:t>
            </a:r>
          </a:p>
          <a:p>
            <a:pPr lvl="1"/>
            <a:r>
              <a:rPr lang="nl-BE"/>
              <a:t>Alle kunststofprofielen die niet onder 7 en 8 vallen</a:t>
            </a:r>
          </a:p>
          <a:p>
            <a:r>
              <a:rPr lang="nl-BE" b="1"/>
              <a:t>Hoofdtype 7: Kunststof: aantal kamers = 2 of meer</a:t>
            </a:r>
          </a:p>
          <a:p>
            <a:pPr lvl="1"/>
            <a:r>
              <a:rPr lang="nl-BE"/>
              <a:t>Aanduiden als</a:t>
            </a:r>
          </a:p>
          <a:p>
            <a:pPr lvl="2"/>
            <a:r>
              <a:rPr lang="nl-BE"/>
              <a:t>Het profiel niet valt onder hoofdtype 8 én</a:t>
            </a:r>
          </a:p>
          <a:p>
            <a:pPr lvl="3"/>
            <a:r>
              <a:rPr lang="nl-BE"/>
              <a:t>Op basis van bewijsstukken</a:t>
            </a:r>
          </a:p>
          <a:p>
            <a:pPr lvl="3"/>
            <a:r>
              <a:rPr lang="nl-BE"/>
              <a:t>Of op basis van volgende aannamen</a:t>
            </a:r>
          </a:p>
          <a:p>
            <a:pPr lvl="4"/>
            <a:r>
              <a:rPr lang="nl-BE"/>
              <a:t>Of bij een kunststofprofiel met een </a:t>
            </a:r>
            <a:r>
              <a:rPr lang="nl-BE" b="1"/>
              <a:t>fabricagejaar 1980 of recenter</a:t>
            </a:r>
          </a:p>
          <a:p>
            <a:pPr lvl="4"/>
            <a:r>
              <a:rPr lang="nl-BE"/>
              <a:t>Of bij een kunststofprofiel met een </a:t>
            </a:r>
            <a:r>
              <a:rPr lang="nl-BE" b="1"/>
              <a:t>profielbreedte van minstens 65 mm</a:t>
            </a:r>
          </a:p>
          <a:p>
            <a:r>
              <a:rPr lang="nl-BE" b="1"/>
              <a:t>Hoofdtype 8: Kunststof: aantal kamers = 2 of meer ≥ 2000</a:t>
            </a:r>
          </a:p>
          <a:p>
            <a:pPr lvl="1"/>
            <a:r>
              <a:rPr lang="nl-BE"/>
              <a:t>Aanduiden bij</a:t>
            </a:r>
          </a:p>
          <a:p>
            <a:pPr lvl="2"/>
            <a:r>
              <a:rPr lang="nl-BE"/>
              <a:t>Kunststofprofiel met een </a:t>
            </a:r>
            <a:r>
              <a:rPr lang="nl-BE" b="1"/>
              <a:t>fabricagejaar 2000 of recenter</a:t>
            </a:r>
          </a:p>
        </p:txBody>
      </p:sp>
    </p:spTree>
    <p:extLst>
      <p:ext uri="{BB962C8B-B14F-4D97-AF65-F5344CB8AC3E}">
        <p14:creationId xmlns:p14="http://schemas.microsoft.com/office/powerpoint/2010/main" val="266118665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208</a:t>
            </a:fld>
            <a:endParaRPr lang="nl-BE" sz="1100">
              <a:solidFill>
                <a:srgbClr val="105269"/>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4635" y="1956871"/>
            <a:ext cx="2761267" cy="4908919"/>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26"/>
            <a:ext cx="5562600" cy="5016500"/>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4306216"/>
            <a:ext cx="4536504" cy="2551784"/>
          </a:xfrm>
          <a:prstGeom prst="rect">
            <a:avLst/>
          </a:prstGeom>
        </p:spPr>
      </p:pic>
      <p:sp>
        <p:nvSpPr>
          <p:cNvPr id="7" name="Ovaal 6"/>
          <p:cNvSpPr/>
          <p:nvPr/>
        </p:nvSpPr>
        <p:spPr>
          <a:xfrm>
            <a:off x="3491880" y="5301208"/>
            <a:ext cx="864096" cy="8356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p:cNvSpPr/>
          <p:nvPr/>
        </p:nvSpPr>
        <p:spPr>
          <a:xfrm>
            <a:off x="7093198" y="2576472"/>
            <a:ext cx="1943298" cy="18722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114300" y="79893"/>
            <a:ext cx="6788596" cy="684803"/>
          </a:xfrm>
          <a:prstGeom prst="rect">
            <a:avLst/>
          </a:prstGeom>
          <a:solidFill>
            <a:schemeClr val="bg1"/>
          </a:solidFill>
        </p:spPr>
        <p:txBody>
          <a:bodyPr wrap="square">
            <a:spAutoFit/>
          </a:bodyPr>
          <a:lstStyle/>
          <a:p>
            <a:pPr marL="0" lvl="1">
              <a:lnSpc>
                <a:spcPct val="90000"/>
              </a:lnSpc>
              <a:spcBef>
                <a:spcPts val="300"/>
              </a:spcBef>
              <a:buSzPct val="90000"/>
            </a:pPr>
            <a:r>
              <a:rPr lang="nl-NL" sz="2000"/>
              <a:t>Allemaal voorbeelden met zeer oude pvc ramen</a:t>
            </a:r>
          </a:p>
          <a:p>
            <a:pPr marL="0" lvl="1">
              <a:lnSpc>
                <a:spcPct val="90000"/>
              </a:lnSpc>
              <a:spcBef>
                <a:spcPts val="300"/>
              </a:spcBef>
              <a:buSzPct val="90000"/>
            </a:pPr>
            <a:r>
              <a:rPr lang="nl-NL" sz="2000"/>
              <a:t>Hoofdtype 6: Kunststof; aantal kamers = 1 of geen informatie</a:t>
            </a:r>
          </a:p>
        </p:txBody>
      </p:sp>
    </p:spTree>
    <p:extLst>
      <p:ext uri="{BB962C8B-B14F-4D97-AF65-F5344CB8AC3E}">
        <p14:creationId xmlns:p14="http://schemas.microsoft.com/office/powerpoint/2010/main" val="312186119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 en dianummer">
            <a:extLst>
              <a:ext uri="{FF2B5EF4-FFF2-40B4-BE49-F238E27FC236}">
                <a16:creationId xmlns:a16="http://schemas.microsoft.com/office/drawing/2014/main" id="{DDB1A1D7-A342-4354-B178-7820F5A2394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209</a:t>
            </a:fld>
            <a:endParaRPr lang="nl-BE" sz="1100">
              <a:solidFill>
                <a:srgbClr val="105269"/>
              </a:solidFill>
            </a:endParaRPr>
          </a:p>
        </p:txBody>
      </p:sp>
      <p:pic>
        <p:nvPicPr>
          <p:cNvPr id="5" name="Picture 11" descr="Afbeelding 1                                                   00000002HD G3                          B30C79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78410"/>
            <a:ext cx="441960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p:nvSpPr>
        <p:spPr bwMode="auto">
          <a:xfrm>
            <a:off x="1676400" y="4272310"/>
            <a:ext cx="1752600" cy="990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BE" altLang="nl-B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7" name="Rectangle 13"/>
          <p:cNvSpPr>
            <a:spLocks noChangeArrowheads="1"/>
          </p:cNvSpPr>
          <p:nvPr/>
        </p:nvSpPr>
        <p:spPr bwMode="auto">
          <a:xfrm>
            <a:off x="1981200" y="3205510"/>
            <a:ext cx="1905000" cy="685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BE" altLang="nl-B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 name="Text Box 14"/>
          <p:cNvSpPr txBox="1">
            <a:spLocks noChangeArrowheads="1"/>
          </p:cNvSpPr>
          <p:nvPr/>
        </p:nvSpPr>
        <p:spPr bwMode="auto">
          <a:xfrm>
            <a:off x="4953000" y="5415310"/>
            <a:ext cx="2590800" cy="3238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nl-NL" altLang="nl-BE" sz="1800" b="0" i="0" u="none" strike="noStrike" kern="0" cap="none" spc="0" normalizeH="0" baseline="0" noProof="0">
                <a:ln>
                  <a:noFill/>
                </a:ln>
                <a:solidFill>
                  <a:prstClr val="black"/>
                </a:solidFill>
                <a:effectLst/>
                <a:uLnTx/>
                <a:uFillTx/>
                <a:latin typeface="Arial" panose="020B0604020202020204" pitchFamily="34" charset="0"/>
              </a:rPr>
              <a:t>Aantal kamers</a:t>
            </a:r>
          </a:p>
        </p:txBody>
      </p:sp>
      <p:sp>
        <p:nvSpPr>
          <p:cNvPr id="9" name="Line 15"/>
          <p:cNvSpPr>
            <a:spLocks noChangeShapeType="1"/>
          </p:cNvSpPr>
          <p:nvPr/>
        </p:nvSpPr>
        <p:spPr bwMode="auto">
          <a:xfrm flipH="1" flipV="1">
            <a:off x="3429000" y="4805710"/>
            <a:ext cx="1524000" cy="7620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1" name="Line 16"/>
          <p:cNvSpPr>
            <a:spLocks noChangeShapeType="1"/>
          </p:cNvSpPr>
          <p:nvPr/>
        </p:nvSpPr>
        <p:spPr bwMode="auto">
          <a:xfrm flipH="1" flipV="1">
            <a:off x="3886200" y="3586510"/>
            <a:ext cx="1066800" cy="1981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pic>
        <p:nvPicPr>
          <p:cNvPr id="12" name="Picture 17" descr="0                                                              0000015DHD G3                          B30C7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52910"/>
            <a:ext cx="203358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8"/>
          <p:cNvSpPr>
            <a:spLocks noChangeShapeType="1"/>
          </p:cNvSpPr>
          <p:nvPr/>
        </p:nvSpPr>
        <p:spPr bwMode="auto">
          <a:xfrm flipV="1">
            <a:off x="5334000" y="4805710"/>
            <a:ext cx="228600" cy="6096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4" name="Line 19"/>
          <p:cNvSpPr>
            <a:spLocks noChangeShapeType="1"/>
          </p:cNvSpPr>
          <p:nvPr/>
        </p:nvSpPr>
        <p:spPr bwMode="auto">
          <a:xfrm flipH="1" flipV="1">
            <a:off x="5257800" y="4729510"/>
            <a:ext cx="76200" cy="6858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5" name="Line 20"/>
          <p:cNvSpPr>
            <a:spLocks noChangeShapeType="1"/>
          </p:cNvSpPr>
          <p:nvPr/>
        </p:nvSpPr>
        <p:spPr bwMode="auto">
          <a:xfrm flipH="1" flipV="1">
            <a:off x="4953000" y="4653310"/>
            <a:ext cx="381000" cy="7620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pic>
        <p:nvPicPr>
          <p:cNvPr id="16" name="Picture 21" descr="Sprosse.jpg                                                    0000015DHD G3                          B30C79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1950" y="1757710"/>
            <a:ext cx="205105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22"/>
          <p:cNvSpPr>
            <a:spLocks noChangeShapeType="1"/>
          </p:cNvSpPr>
          <p:nvPr/>
        </p:nvSpPr>
        <p:spPr bwMode="auto">
          <a:xfrm flipV="1">
            <a:off x="7543800" y="4729510"/>
            <a:ext cx="685800" cy="838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8" name="Rechthoek 17"/>
          <p:cNvSpPr/>
          <p:nvPr/>
        </p:nvSpPr>
        <p:spPr>
          <a:xfrm>
            <a:off x="2348253" y="5700300"/>
            <a:ext cx="1220206" cy="353943"/>
          </a:xfrm>
          <a:prstGeom prst="rect">
            <a:avLst/>
          </a:prstGeom>
          <a:solidFill>
            <a:schemeClr val="bg1"/>
          </a:solidFill>
          <a:ln>
            <a:solidFill>
              <a:srgbClr val="C00000"/>
            </a:solidFill>
          </a:ln>
        </p:spPr>
        <p:txBody>
          <a:bodyPr wrap="none">
            <a:spAutoFit/>
          </a:bodyPr>
          <a:lstStyle/>
          <a:p>
            <a:r>
              <a:rPr lang="nl-NL" sz="1700" b="1">
                <a:solidFill>
                  <a:srgbClr val="C00000"/>
                </a:solidFill>
                <a:latin typeface="Verdana" panose="020B0604030504040204" pitchFamily="34" charset="0"/>
                <a:ea typeface="Verdana" panose="020B0604030504040204" pitchFamily="34" charset="0"/>
                <a:cs typeface="Verdana" panose="020B0604030504040204" pitchFamily="34" charset="0"/>
              </a:rPr>
              <a:t>5-kamer</a:t>
            </a:r>
          </a:p>
        </p:txBody>
      </p:sp>
      <p:sp>
        <p:nvSpPr>
          <p:cNvPr id="19" name="Rechthoek 18"/>
          <p:cNvSpPr/>
          <p:nvPr/>
        </p:nvSpPr>
        <p:spPr>
          <a:xfrm>
            <a:off x="7542794" y="3232567"/>
            <a:ext cx="1220206" cy="353943"/>
          </a:xfrm>
          <a:prstGeom prst="rect">
            <a:avLst/>
          </a:prstGeom>
          <a:solidFill>
            <a:schemeClr val="bg1"/>
          </a:solidFill>
          <a:ln>
            <a:solidFill>
              <a:srgbClr val="C00000"/>
            </a:solidFill>
          </a:ln>
        </p:spPr>
        <p:txBody>
          <a:bodyPr wrap="none">
            <a:spAutoFit/>
          </a:bodyPr>
          <a:lstStyle/>
          <a:p>
            <a:r>
              <a:rPr lang="nl-NL" sz="1700" b="1">
                <a:solidFill>
                  <a:srgbClr val="C00000"/>
                </a:solidFill>
                <a:latin typeface="Verdana" panose="020B0604030504040204" pitchFamily="34" charset="0"/>
                <a:ea typeface="Verdana" panose="020B0604030504040204" pitchFamily="34" charset="0"/>
                <a:cs typeface="Verdana" panose="020B0604030504040204" pitchFamily="34" charset="0"/>
              </a:rPr>
              <a:t>3-kamer</a:t>
            </a:r>
            <a:endParaRPr lang="nl-NL"/>
          </a:p>
        </p:txBody>
      </p:sp>
      <p:sp>
        <p:nvSpPr>
          <p:cNvPr id="20" name="Titel 1">
            <a:extLst>
              <a:ext uri="{FF2B5EF4-FFF2-40B4-BE49-F238E27FC236}">
                <a16:creationId xmlns:a16="http://schemas.microsoft.com/office/drawing/2014/main" id="{9CD0511D-6B2B-4DCC-8D5F-5244A1C59EB6}"/>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Aantal kamers bij kunststof profielen</a:t>
            </a:r>
          </a:p>
        </p:txBody>
      </p:sp>
    </p:spTree>
    <p:extLst>
      <p:ext uri="{BB962C8B-B14F-4D97-AF65-F5344CB8AC3E}">
        <p14:creationId xmlns:p14="http://schemas.microsoft.com/office/powerpoint/2010/main" val="2326038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a:t>
            </a:fld>
            <a:endParaRPr lang="nl-BE" sz="1100">
              <a:solidFill>
                <a:srgbClr val="105269"/>
              </a:solidFill>
            </a:endParaRP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82990" y="1496822"/>
            <a:ext cx="8352928" cy="4248472"/>
          </a:xfrm>
        </p:spPr>
        <p:txBody>
          <a:bodyPr anchor="t"/>
          <a:lstStyle/>
          <a:p>
            <a:pPr marL="287655" indent="-287655"/>
            <a:r>
              <a:rPr lang="nl-BE">
                <a:solidFill>
                  <a:srgbClr val="FF0000"/>
                </a:solidFill>
              </a:rPr>
              <a:t>Enkel</a:t>
            </a:r>
            <a:r>
              <a:rPr lang="nl-BE"/>
              <a:t> op basis van </a:t>
            </a:r>
            <a:r>
              <a:rPr lang="nl-BE">
                <a:solidFill>
                  <a:srgbClr val="FF0000"/>
                </a:solidFill>
              </a:rPr>
              <a:t>specifieke bronnen </a:t>
            </a:r>
            <a:r>
              <a:rPr lang="nl-BE"/>
              <a:t>(vervolg):</a:t>
            </a:r>
            <a:endParaRPr lang="en-US"/>
          </a:p>
          <a:p>
            <a:pPr marL="575945" lvl="1" indent="-287655"/>
            <a:r>
              <a:rPr lang="nl-BE"/>
              <a:t>Technische documentatie van fabrikanten &gt; vervolg</a:t>
            </a:r>
            <a:endParaRPr lang="nl-BE">
              <a:cs typeface="Calibri" panose="020F0502020204030204" pitchFamily="34" charset="0"/>
            </a:endParaRPr>
          </a:p>
          <a:p>
            <a:pPr marL="863600" lvl="2" indent="-287655"/>
            <a:r>
              <a:rPr lang="nl-NL" altLang="nl-BE"/>
              <a:t>Voor U-waarden van beglazing: </a:t>
            </a:r>
            <a:endParaRPr lang="nl-NL" altLang="nl-BE">
              <a:cs typeface="Calibri" panose="020F0502020204030204" pitchFamily="34" charset="0"/>
            </a:endParaRPr>
          </a:p>
          <a:p>
            <a:pPr marL="1151890" lvl="3" indent="-287655"/>
            <a:r>
              <a:rPr lang="nl-NL" altLang="nl-BE">
                <a:latin typeface="Calibri"/>
                <a:cs typeface="Calibri"/>
              </a:rPr>
              <a:t>Technische documentatie moet melding maken van de normen </a:t>
            </a:r>
            <a:r>
              <a:rPr lang="nl-BE" altLang="nl-BE">
                <a:latin typeface="Calibri"/>
                <a:cs typeface="Calibri"/>
              </a:rPr>
              <a:t>NBN EN 673, NBN EN 674 of NBN EN 675.</a:t>
            </a:r>
          </a:p>
          <a:p>
            <a:pPr marL="863600" lvl="2" indent="-287655"/>
            <a:r>
              <a:rPr lang="nl-NL" altLang="nl-BE">
                <a:latin typeface="Calibri"/>
                <a:cs typeface="Calibri"/>
              </a:rPr>
              <a:t>Voor U-waarden van profielen: </a:t>
            </a:r>
            <a:endParaRPr lang="nl-NL" altLang="nl-BE">
              <a:cs typeface="Calibri"/>
            </a:endParaRPr>
          </a:p>
          <a:p>
            <a:pPr marL="1151890" lvl="3" indent="-287655"/>
            <a:r>
              <a:rPr lang="nl-NL" altLang="nl-BE">
                <a:latin typeface="Calibri"/>
                <a:cs typeface="Calibri"/>
              </a:rPr>
              <a:t>Technische documentatie moet melding maken van de normen </a:t>
            </a:r>
            <a:r>
              <a:rPr lang="nl-BE" altLang="nl-BE">
                <a:latin typeface="Calibri"/>
                <a:cs typeface="Calibri"/>
              </a:rPr>
              <a:t>NBN EN 12412-2 (proefondervindelijke bepaling) of NBN EN ISO 10077-2 (numerieke berekeningswijze).</a:t>
            </a:r>
          </a:p>
          <a:p>
            <a:pPr marL="575945" lvl="1" indent="-287655"/>
            <a:endParaRPr lang="nl-BE">
              <a:cs typeface="Calibri" panose="020F0502020204030204" pitchFamily="34" charset="0"/>
            </a:endParaRPr>
          </a:p>
          <a:p>
            <a:pPr marL="575945" lvl="1" indent="-287655"/>
            <a:endParaRPr lang="nl-BE">
              <a:cs typeface="Calibri" panose="020F0502020204030204" pitchFamily="34" charset="0"/>
            </a:endParaRPr>
          </a:p>
          <a:p>
            <a:pPr marL="575945" lvl="1" indent="-287655"/>
            <a:endParaRPr lang="nl-BE">
              <a:cs typeface="Calibri" panose="020F0502020204030204" pitchFamily="34" charset="0"/>
            </a:endParaRPr>
          </a:p>
          <a:p>
            <a:pPr marL="287655" indent="-287655"/>
            <a:endParaRPr lang="nl-BE">
              <a:cs typeface="Calibri" panose="020F0502020204030204" pitchFamily="34" charset="0"/>
            </a:endParaRPr>
          </a:p>
        </p:txBody>
      </p:sp>
      <p:sp>
        <p:nvSpPr>
          <p:cNvPr id="5" name="Titel 1">
            <a:extLst>
              <a:ext uri="{FF2B5EF4-FFF2-40B4-BE49-F238E27FC236}">
                <a16:creationId xmlns:a16="http://schemas.microsoft.com/office/drawing/2014/main" id="{6839841E-3070-4A89-A735-2629944A44F7}"/>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Getalswaarde van producteigenschappen 							</a:t>
            </a:r>
            <a:r>
              <a:rPr lang="nl-BE" sz="3200"/>
              <a:t>(V.1.3)</a:t>
            </a:r>
          </a:p>
        </p:txBody>
      </p:sp>
    </p:spTree>
    <p:extLst>
      <p:ext uri="{BB962C8B-B14F-4D97-AF65-F5344CB8AC3E}">
        <p14:creationId xmlns:p14="http://schemas.microsoft.com/office/powerpoint/2010/main" val="208578494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inhoud 2">
            <a:extLst>
              <a:ext uri="{FF2B5EF4-FFF2-40B4-BE49-F238E27FC236}">
                <a16:creationId xmlns:a16="http://schemas.microsoft.com/office/drawing/2014/main" id="{75680484-5CFF-4B92-B275-59D274307AD1}"/>
              </a:ext>
            </a:extLst>
          </p:cNvPr>
          <p:cNvSpPr>
            <a:spLocks noGrp="1"/>
          </p:cNvSpPr>
          <p:nvPr>
            <p:ph sz="half" idx="2"/>
          </p:nvPr>
        </p:nvSpPr>
        <p:spPr>
          <a:xfrm>
            <a:off x="343620" y="2529278"/>
            <a:ext cx="8352928" cy="4248472"/>
          </a:xfrm>
        </p:spPr>
        <p:txBody>
          <a:bodyPr/>
          <a:lstStyle/>
          <a:p>
            <a:r>
              <a:rPr lang="nl-BE"/>
              <a:t>Raamprofiel: materiaal?</a:t>
            </a:r>
          </a:p>
        </p:txBody>
      </p:sp>
      <p:pic>
        <p:nvPicPr>
          <p:cNvPr id="14" name="Afbeelding 13">
            <a:extLst>
              <a:ext uri="{FF2B5EF4-FFF2-40B4-BE49-F238E27FC236}">
                <a16:creationId xmlns:a16="http://schemas.microsoft.com/office/drawing/2014/main" id="{40D4FB2A-5D83-4F53-9CE7-EA4EEDF6E7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40" y="3350439"/>
            <a:ext cx="4728232" cy="3256568"/>
          </a:xfrm>
          <a:prstGeom prst="rect">
            <a:avLst/>
          </a:prstGeom>
        </p:spPr>
      </p:pic>
      <p:pic>
        <p:nvPicPr>
          <p:cNvPr id="15" name="Afbeelding 14">
            <a:extLst>
              <a:ext uri="{FF2B5EF4-FFF2-40B4-BE49-F238E27FC236}">
                <a16:creationId xmlns:a16="http://schemas.microsoft.com/office/drawing/2014/main" id="{2E7082A6-39FD-4035-9F0E-E947343AA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058" y="4287380"/>
            <a:ext cx="4569991" cy="2570620"/>
          </a:xfrm>
          <a:prstGeom prst="rect">
            <a:avLst/>
          </a:prstGeom>
        </p:spPr>
      </p:pic>
      <p:pic>
        <p:nvPicPr>
          <p:cNvPr id="16" name="Afbeelding 15">
            <a:extLst>
              <a:ext uri="{FF2B5EF4-FFF2-40B4-BE49-F238E27FC236}">
                <a16:creationId xmlns:a16="http://schemas.microsoft.com/office/drawing/2014/main" id="{FA611654-C611-4C12-A790-D5B632217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092" y="80250"/>
            <a:ext cx="1656184" cy="2167747"/>
          </a:xfrm>
          <a:prstGeom prst="rect">
            <a:avLst/>
          </a:prstGeom>
        </p:spPr>
      </p:pic>
      <p:pic>
        <p:nvPicPr>
          <p:cNvPr id="17" name="Afbeelding 16">
            <a:extLst>
              <a:ext uri="{FF2B5EF4-FFF2-40B4-BE49-F238E27FC236}">
                <a16:creationId xmlns:a16="http://schemas.microsoft.com/office/drawing/2014/main" id="{57EB86ED-C9B8-4138-BDAA-3BAFEDEB8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0762" y="80250"/>
            <a:ext cx="4587824" cy="2167747"/>
          </a:xfrm>
          <a:prstGeom prst="rect">
            <a:avLst/>
          </a:prstGeom>
        </p:spPr>
      </p:pic>
      <p:pic>
        <p:nvPicPr>
          <p:cNvPr id="18" name="Afbeelding 17">
            <a:extLst>
              <a:ext uri="{FF2B5EF4-FFF2-40B4-BE49-F238E27FC236}">
                <a16:creationId xmlns:a16="http://schemas.microsoft.com/office/drawing/2014/main" id="{C7A2D55E-8111-4525-99A2-20A8F06656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533"/>
          <a:stretch/>
        </p:blipFill>
        <p:spPr>
          <a:xfrm>
            <a:off x="7099521" y="1795000"/>
            <a:ext cx="1936975" cy="2436105"/>
          </a:xfrm>
          <a:prstGeom prst="rect">
            <a:avLst/>
          </a:prstGeom>
        </p:spPr>
      </p:pic>
    </p:spTree>
    <p:extLst>
      <p:ext uri="{BB962C8B-B14F-4D97-AF65-F5344CB8AC3E}">
        <p14:creationId xmlns:p14="http://schemas.microsoft.com/office/powerpoint/2010/main" val="396403006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211</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hoofdtype profiel (V.3.1.4)</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Hoofdtype 9: Hout ≥ 100 mm</a:t>
            </a:r>
          </a:p>
          <a:p>
            <a:pPr lvl="1"/>
            <a:r>
              <a:rPr lang="nl-BE"/>
              <a:t>Alle houten profielen die niet onder hoofdtype 10 en 11 vallen</a:t>
            </a:r>
          </a:p>
          <a:p>
            <a:r>
              <a:rPr lang="nl-BE" b="1"/>
              <a:t>Hoofdtype 10: Hout ≥ 100 mm</a:t>
            </a:r>
          </a:p>
          <a:p>
            <a:pPr lvl="1"/>
            <a:r>
              <a:rPr lang="nl-BE"/>
              <a:t>Aanduiden als</a:t>
            </a:r>
          </a:p>
          <a:p>
            <a:pPr lvl="2"/>
            <a:r>
              <a:rPr lang="nl-BE"/>
              <a:t>Profiel niet onder hoofdtype 11 valt en</a:t>
            </a:r>
          </a:p>
          <a:p>
            <a:pPr lvl="2"/>
            <a:r>
              <a:rPr lang="nl-BE"/>
              <a:t>Bestaat uit hout en</a:t>
            </a:r>
          </a:p>
          <a:p>
            <a:pPr lvl="2"/>
            <a:r>
              <a:rPr lang="nl-BE" b="1"/>
              <a:t>Profielbreedte minstens 100 mm</a:t>
            </a:r>
          </a:p>
          <a:p>
            <a:r>
              <a:rPr lang="nl-BE" b="1"/>
              <a:t>Hoofdtype 11: Hout ≥ 150 mm</a:t>
            </a:r>
          </a:p>
          <a:p>
            <a:pPr lvl="1"/>
            <a:r>
              <a:rPr lang="nl-BE"/>
              <a:t>Aanduiden als </a:t>
            </a:r>
          </a:p>
          <a:p>
            <a:pPr lvl="2"/>
            <a:r>
              <a:rPr lang="nl-BE"/>
              <a:t>Bestaat uit hout en </a:t>
            </a:r>
          </a:p>
          <a:p>
            <a:pPr lvl="2"/>
            <a:r>
              <a:rPr lang="nl-BE" b="1"/>
              <a:t>Profielbreedte minstens150 mm</a:t>
            </a:r>
          </a:p>
        </p:txBody>
      </p:sp>
    </p:spTree>
    <p:extLst>
      <p:ext uri="{BB962C8B-B14F-4D97-AF65-F5344CB8AC3E}">
        <p14:creationId xmlns:p14="http://schemas.microsoft.com/office/powerpoint/2010/main" val="35339388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212</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5"/>
            <a:ext cx="8352928" cy="4756957"/>
          </a:xfrm>
        </p:spPr>
        <p:txBody>
          <a:bodyPr/>
          <a:lstStyle/>
          <a:p>
            <a:r>
              <a:rPr lang="nl-BE" b="1"/>
              <a:t>Stap 6: is de g-waarde van het glas bekend?</a:t>
            </a:r>
          </a:p>
          <a:p>
            <a:pPr lvl="1"/>
            <a:r>
              <a:rPr lang="nl-BE"/>
              <a:t>g-waarde = ZTA = zonnetoetredingsfactor</a:t>
            </a:r>
          </a:p>
          <a:p>
            <a:pPr lvl="1"/>
            <a:r>
              <a:rPr lang="nl-BE" b="1"/>
              <a:t>Bronnen:</a:t>
            </a:r>
          </a:p>
          <a:p>
            <a:pPr lvl="2"/>
            <a:r>
              <a:rPr lang="nl-BE"/>
              <a:t>Of g-waarde in de afstandshouder</a:t>
            </a:r>
          </a:p>
          <a:p>
            <a:pPr lvl="2"/>
            <a:r>
              <a:rPr lang="nl-BE"/>
              <a:t>Of vroeger EPC</a:t>
            </a:r>
          </a:p>
          <a:p>
            <a:pPr lvl="3"/>
            <a:r>
              <a:rPr lang="nl-BE"/>
              <a:t>Vermelding ‘beglazing – bekend g-waarde’ bij de invoergegevens</a:t>
            </a:r>
          </a:p>
          <a:p>
            <a:pPr lvl="2"/>
            <a:r>
              <a:rPr lang="nl-BE"/>
              <a:t>Of EPB-aangifte</a:t>
            </a:r>
          </a:p>
          <a:p>
            <a:pPr lvl="3"/>
            <a:r>
              <a:rPr lang="nl-BE" err="1"/>
              <a:t>g</a:t>
            </a:r>
            <a:r>
              <a:rPr lang="nl-BE" baseline="-25000" err="1"/>
              <a:t>g</a:t>
            </a:r>
            <a:r>
              <a:rPr lang="nl-BE"/>
              <a:t>,</a:t>
            </a:r>
            <a:r>
              <a:rPr lang="nl-BE" baseline="-25000"/>
              <a:t>ꓕ</a:t>
            </a:r>
            <a:r>
              <a:rPr lang="nl-BE"/>
              <a:t> in het EPW-formulier (vanaf 3/12/2009)</a:t>
            </a:r>
          </a:p>
          <a:p>
            <a:pPr lvl="2"/>
            <a:r>
              <a:rPr lang="nl-BE"/>
              <a:t>Of bronnen aanvaard voor de getalswaarden van producteigenschappen</a:t>
            </a:r>
          </a:p>
          <a:p>
            <a:pPr lvl="1"/>
            <a:r>
              <a:rPr lang="nl-BE"/>
              <a:t>Ja, dan </a:t>
            </a:r>
            <a:r>
              <a:rPr lang="nl-BE">
                <a:solidFill>
                  <a:srgbClr val="FF0000"/>
                </a:solidFill>
              </a:rPr>
              <a:t>moet </a:t>
            </a:r>
            <a:r>
              <a:rPr lang="nl-BE"/>
              <a:t>deze worden overgenomen =&gt; stap 7</a:t>
            </a:r>
          </a:p>
          <a:p>
            <a:pPr lvl="2"/>
            <a:endParaRPr lang="nl-BE"/>
          </a:p>
          <a:p>
            <a:pPr marL="288000" lvl="1" indent="0">
              <a:buNone/>
            </a:pPr>
            <a:endParaRPr lang="nl-BE"/>
          </a:p>
        </p:txBody>
      </p:sp>
    </p:spTree>
    <p:extLst>
      <p:ext uri="{BB962C8B-B14F-4D97-AF65-F5344CB8AC3E}">
        <p14:creationId xmlns:p14="http://schemas.microsoft.com/office/powerpoint/2010/main" val="196525574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5"/>
            <a:ext cx="8352928" cy="4756957"/>
          </a:xfrm>
        </p:spPr>
        <p:txBody>
          <a:bodyPr/>
          <a:lstStyle/>
          <a:p>
            <a:r>
              <a:rPr lang="nl-BE" b="1"/>
              <a:t>Stap 6: is de g-waarde van het glas bekend? </a:t>
            </a:r>
            <a:r>
              <a:rPr lang="nl-BE"/>
              <a:t>&gt; vervolg</a:t>
            </a:r>
            <a:endParaRPr lang="nl-BE" b="1"/>
          </a:p>
          <a:p>
            <a:pPr lvl="1"/>
            <a:r>
              <a:rPr lang="nl-BE"/>
              <a:t>Bronnen aanvaard voor de getalswaarden van producteigenschappen: </a:t>
            </a:r>
            <a:endParaRPr lang="nl-BE" b="1"/>
          </a:p>
          <a:p>
            <a:pPr lvl="2"/>
            <a:r>
              <a:rPr lang="nl-BE"/>
              <a:t>Om correcte g-waarde op te zoeken is volgende informatie nodig:</a:t>
            </a:r>
          </a:p>
          <a:p>
            <a:pPr lvl="3"/>
            <a:r>
              <a:rPr lang="nl-BE"/>
              <a:t>Dikte spouw en glasbladen meten</a:t>
            </a:r>
          </a:p>
          <a:p>
            <a:pPr lvl="3"/>
            <a:r>
              <a:rPr lang="nl-BE"/>
              <a:t>Ook spouwvulling kennen</a:t>
            </a:r>
          </a:p>
          <a:p>
            <a:endParaRPr lang="nl-BE" b="1"/>
          </a:p>
          <a:p>
            <a:pPr lvl="1"/>
            <a:r>
              <a:rPr lang="nl-BE" b="1"/>
              <a:t>Goed om weten</a:t>
            </a:r>
            <a:r>
              <a:rPr lang="nl-BE"/>
              <a:t>: </a:t>
            </a:r>
          </a:p>
          <a:p>
            <a:pPr lvl="2"/>
            <a:r>
              <a:rPr lang="nl-BE">
                <a:solidFill>
                  <a:srgbClr val="FF0000"/>
                </a:solidFill>
              </a:rPr>
              <a:t>Tabel van verbond voor glasindustrie primeert boven andere vaststellingen of bewijsstukken</a:t>
            </a:r>
          </a:p>
          <a:p>
            <a:pPr lvl="2"/>
            <a:r>
              <a:rPr lang="nl-BE"/>
              <a:t>Als g-waarde in tabel is uitgedrukt in % </a:t>
            </a:r>
            <a:r>
              <a:rPr lang="nl-BE">
                <a:cs typeface="Calibri" panose="020F0502020204030204" pitchFamily="34" charset="0"/>
                <a:sym typeface="Wingdings" panose="05000000000000000000" pitchFamily="2" charset="2"/>
              </a:rPr>
              <a:t></a:t>
            </a:r>
            <a:r>
              <a:rPr lang="nl-BE"/>
              <a:t> delen door 100 en in software invoeren</a:t>
            </a:r>
          </a:p>
          <a:p>
            <a:pPr marL="288000" lvl="1" indent="0">
              <a:buNone/>
            </a:pPr>
            <a:endParaRPr lang="nl-BE"/>
          </a:p>
        </p:txBody>
      </p:sp>
    </p:spTree>
    <p:extLst>
      <p:ext uri="{BB962C8B-B14F-4D97-AF65-F5344CB8AC3E}">
        <p14:creationId xmlns:p14="http://schemas.microsoft.com/office/powerpoint/2010/main" val="330943381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214</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Stap 7: is er zonwering aanwezig?</a:t>
            </a:r>
          </a:p>
          <a:p>
            <a:pPr lvl="1"/>
            <a:r>
              <a:rPr lang="nl-BE"/>
              <a:t>Aanwezigheid van</a:t>
            </a:r>
          </a:p>
          <a:p>
            <a:pPr lvl="2"/>
            <a:r>
              <a:rPr lang="nl-BE"/>
              <a:t>Of vaste of beweegbare </a:t>
            </a:r>
            <a:r>
              <a:rPr lang="nl-BE" b="1"/>
              <a:t>buiten</a:t>
            </a:r>
            <a:r>
              <a:rPr lang="nl-BE"/>
              <a:t>zonwering</a:t>
            </a:r>
          </a:p>
          <a:p>
            <a:pPr lvl="2"/>
            <a:r>
              <a:rPr lang="nl-BE"/>
              <a:t>Of </a:t>
            </a:r>
            <a:r>
              <a:rPr lang="nl-BE" err="1"/>
              <a:t>ongeventileerde</a:t>
            </a:r>
            <a:r>
              <a:rPr lang="nl-BE"/>
              <a:t> </a:t>
            </a:r>
            <a:r>
              <a:rPr lang="nl-BE" b="1"/>
              <a:t>tussen</a:t>
            </a:r>
            <a:r>
              <a:rPr lang="nl-BE"/>
              <a:t>zonwering</a:t>
            </a:r>
          </a:p>
          <a:p>
            <a:pPr marL="576000" lvl="2" indent="0">
              <a:buNone/>
            </a:pPr>
            <a:r>
              <a:rPr lang="nl-BE"/>
              <a:t>	(tussen de glasbladen)</a:t>
            </a:r>
          </a:p>
          <a:p>
            <a:pPr lvl="2"/>
            <a:r>
              <a:rPr lang="nl-BE"/>
              <a:t>Geldt niet als zonwering:</a:t>
            </a:r>
          </a:p>
          <a:p>
            <a:pPr lvl="3"/>
            <a:r>
              <a:rPr lang="nl-BE"/>
              <a:t>Zonwering aan de binnenzijde</a:t>
            </a:r>
          </a:p>
          <a:p>
            <a:pPr lvl="3"/>
            <a:r>
              <a:rPr lang="nl-BE"/>
              <a:t>Niet </a:t>
            </a:r>
            <a:r>
              <a:rPr lang="nl-BE" err="1"/>
              <a:t>gebouwgebonden</a:t>
            </a:r>
            <a:r>
              <a:rPr lang="nl-BE"/>
              <a:t> zonwering zoals bomen, </a:t>
            </a:r>
          </a:p>
          <a:p>
            <a:pPr marL="864000" lvl="3" indent="0">
              <a:buNone/>
            </a:pPr>
            <a:r>
              <a:rPr lang="nl-BE"/>
              <a:t>     beplanting, naburige structuren</a:t>
            </a:r>
          </a:p>
          <a:p>
            <a:pPr lvl="1"/>
            <a:r>
              <a:rPr lang="nl-BE"/>
              <a:t>Zonwering bij elk venster nagaan en invoeren </a:t>
            </a:r>
          </a:p>
          <a:p>
            <a:pPr marL="576000" lvl="2" indent="0">
              <a:buNone/>
            </a:pPr>
            <a:r>
              <a:rPr lang="nl-BE" sz="2200"/>
              <a:t>indien aanwezig </a:t>
            </a:r>
          </a:p>
          <a:p>
            <a:pPr marL="288000" lvl="1" indent="0">
              <a:buNone/>
            </a:pPr>
            <a:endParaRPr lang="nl-BE"/>
          </a:p>
        </p:txBody>
      </p:sp>
      <p:pic>
        <p:nvPicPr>
          <p:cNvPr id="5" name="Afbeelding 4">
            <a:extLst>
              <a:ext uri="{FF2B5EF4-FFF2-40B4-BE49-F238E27FC236}">
                <a16:creationId xmlns:a16="http://schemas.microsoft.com/office/drawing/2014/main" id="{A342FF9F-F3B5-47A9-84A7-20C803069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2896" y="2107878"/>
            <a:ext cx="2040326" cy="3627246"/>
          </a:xfrm>
          <a:prstGeom prst="rect">
            <a:avLst/>
          </a:prstGeom>
        </p:spPr>
      </p:pic>
    </p:spTree>
    <p:extLst>
      <p:ext uri="{BB962C8B-B14F-4D97-AF65-F5344CB8AC3E}">
        <p14:creationId xmlns:p14="http://schemas.microsoft.com/office/powerpoint/2010/main" val="178293806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215</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Stap 7: is er zonwering aanwezig? </a:t>
            </a:r>
            <a:r>
              <a:rPr lang="nl-BE"/>
              <a:t>&gt; vervolg</a:t>
            </a:r>
          </a:p>
          <a:p>
            <a:pPr lvl="1"/>
            <a:r>
              <a:rPr lang="nl-BE" b="1"/>
              <a:t>Plaats</a:t>
            </a:r>
            <a:r>
              <a:rPr lang="nl-BE"/>
              <a:t> van de zonwering</a:t>
            </a:r>
          </a:p>
          <a:p>
            <a:pPr lvl="2"/>
            <a:r>
              <a:rPr lang="nl-BE"/>
              <a:t>Ofwel </a:t>
            </a:r>
            <a:r>
              <a:rPr lang="nl-BE" b="1"/>
              <a:t>in het vlak </a:t>
            </a:r>
            <a:r>
              <a:rPr lang="nl-BE"/>
              <a:t>van het raam</a:t>
            </a:r>
          </a:p>
          <a:p>
            <a:pPr lvl="3"/>
            <a:r>
              <a:rPr lang="nl-BE"/>
              <a:t>Voorbeeld: luiken, rolluiken, blinden, jaloezieën, doeken, zonwerende folies … </a:t>
            </a:r>
          </a:p>
          <a:p>
            <a:pPr lvl="3"/>
            <a:r>
              <a:rPr lang="nl-BE"/>
              <a:t>Voorwaarde</a:t>
            </a:r>
          </a:p>
          <a:p>
            <a:pPr lvl="4"/>
            <a:r>
              <a:rPr lang="nl-BE"/>
              <a:t>Over het </a:t>
            </a:r>
            <a:r>
              <a:rPr lang="nl-BE" b="1"/>
              <a:t>volledige vlak </a:t>
            </a:r>
            <a:r>
              <a:rPr lang="nl-BE"/>
              <a:t>van het venster te sluiten</a:t>
            </a:r>
          </a:p>
          <a:p>
            <a:pPr marL="1616075" lvl="5"/>
            <a:r>
              <a:rPr lang="nl-BE">
                <a:latin typeface="Calibri" panose="020F0502020204030204" pitchFamily="34" charset="0"/>
              </a:rPr>
              <a:t>Voorbeeld: </a:t>
            </a:r>
            <a:r>
              <a:rPr lang="nl-BE"/>
              <a:t>z</a:t>
            </a:r>
            <a:r>
              <a:rPr lang="nl-BE">
                <a:latin typeface="Calibri" panose="020F0502020204030204" pitchFamily="34" charset="0"/>
              </a:rPr>
              <a:t>onwerende folies moeten het volledige glasoppervlak bedekken om ingerekend te kunnen worden</a:t>
            </a:r>
          </a:p>
          <a:p>
            <a:pPr marL="288000" lvl="1" indent="0">
              <a:buNone/>
            </a:pPr>
            <a:endParaRPr lang="nl-BE"/>
          </a:p>
        </p:txBody>
      </p:sp>
    </p:spTree>
    <p:extLst>
      <p:ext uri="{BB962C8B-B14F-4D97-AF65-F5344CB8AC3E}">
        <p14:creationId xmlns:p14="http://schemas.microsoft.com/office/powerpoint/2010/main" val="193376158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216</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Stap 7: is er zonwering aanwezig? </a:t>
            </a:r>
            <a:r>
              <a:rPr lang="nl-BE"/>
              <a:t>&gt; vervolg</a:t>
            </a:r>
            <a:endParaRPr lang="nl-BE" b="1"/>
          </a:p>
          <a:p>
            <a:pPr lvl="1"/>
            <a:r>
              <a:rPr lang="nl-BE" b="1"/>
              <a:t>Plaats</a:t>
            </a:r>
            <a:r>
              <a:rPr lang="nl-BE"/>
              <a:t> van de zonwering</a:t>
            </a:r>
          </a:p>
          <a:p>
            <a:pPr lvl="2"/>
            <a:r>
              <a:rPr lang="nl-BE"/>
              <a:t>Ofwel </a:t>
            </a:r>
            <a:r>
              <a:rPr lang="nl-BE" b="1"/>
              <a:t>niet in het vlak</a:t>
            </a:r>
          </a:p>
          <a:p>
            <a:pPr lvl="3"/>
            <a:r>
              <a:rPr lang="nl-BE"/>
              <a:t>Voorbeelden: markiezen, valschermen, </a:t>
            </a:r>
            <a:r>
              <a:rPr lang="nl-BE" err="1"/>
              <a:t>knikarmschermen</a:t>
            </a:r>
            <a:r>
              <a:rPr lang="nl-BE"/>
              <a:t>, </a:t>
            </a:r>
            <a:r>
              <a:rPr lang="nl-BE" err="1"/>
              <a:t>dakoversteken</a:t>
            </a:r>
            <a:r>
              <a:rPr lang="nl-BE"/>
              <a:t>, luifels, balkons</a:t>
            </a:r>
          </a:p>
          <a:p>
            <a:pPr lvl="3"/>
            <a:r>
              <a:rPr lang="nl-BE"/>
              <a:t>Voorwaarde</a:t>
            </a:r>
          </a:p>
          <a:p>
            <a:pPr lvl="4"/>
            <a:r>
              <a:rPr lang="nl-BE"/>
              <a:t>Verticale </a:t>
            </a:r>
            <a:r>
              <a:rPr lang="nl-BE" b="1"/>
              <a:t>oversteekhoek </a:t>
            </a:r>
            <a:r>
              <a:rPr lang="el-GR" b="1">
                <a:cs typeface="Calibri" panose="020F0502020204030204" pitchFamily="34" charset="0"/>
              </a:rPr>
              <a:t>α</a:t>
            </a:r>
            <a:r>
              <a:rPr lang="nl-BE" b="1">
                <a:cs typeface="Calibri" panose="020F0502020204030204" pitchFamily="34" charset="0"/>
              </a:rPr>
              <a:t> </a:t>
            </a:r>
            <a:r>
              <a:rPr lang="nl-BE" b="1"/>
              <a:t>minstens 45</a:t>
            </a:r>
            <a:r>
              <a:rPr lang="nl-BE"/>
              <a:t>° of </a:t>
            </a:r>
            <a:r>
              <a:rPr lang="nl-BE" b="1"/>
              <a:t>oversteek moet minstens ½ zijn van de raamhoogte</a:t>
            </a:r>
          </a:p>
          <a:p>
            <a:pPr marL="288000" lvl="1" indent="0">
              <a:buNone/>
            </a:pPr>
            <a:endParaRPr lang="nl-BE"/>
          </a:p>
        </p:txBody>
      </p:sp>
      <p:pic>
        <p:nvPicPr>
          <p:cNvPr id="5" name="Picture 2">
            <a:extLst>
              <a:ext uri="{FF2B5EF4-FFF2-40B4-BE49-F238E27FC236}">
                <a16:creationId xmlns:a16="http://schemas.microsoft.com/office/drawing/2014/main" id="{4D170899-1162-444F-8382-F3A492963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465" y="4155445"/>
            <a:ext cx="1987231" cy="248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zonwering">
            <a:extLst>
              <a:ext uri="{FF2B5EF4-FFF2-40B4-BE49-F238E27FC236}">
                <a16:creationId xmlns:a16="http://schemas.microsoft.com/office/drawing/2014/main" id="{43E5839D-4E76-4CFA-9246-23AA46076F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0288" y="4109286"/>
            <a:ext cx="3528807" cy="257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3B4D926E-5F8F-4EBF-BF3A-B30A4426CC62}"/>
              </a:ext>
            </a:extLst>
          </p:cNvPr>
          <p:cNvPicPr/>
          <p:nvPr/>
        </p:nvPicPr>
        <p:blipFill rotWithShape="1">
          <a:blip r:embed="rId4" cstate="print">
            <a:extLst>
              <a:ext uri="{28A0092B-C50C-407E-A947-70E740481C1C}">
                <a14:useLocalDpi xmlns:a14="http://schemas.microsoft.com/office/drawing/2010/main" val="0"/>
              </a:ext>
            </a:extLst>
          </a:blip>
          <a:srcRect l="11319" t="11019" r="13999" b="17455"/>
          <a:stretch/>
        </p:blipFill>
        <p:spPr bwMode="auto">
          <a:xfrm>
            <a:off x="7098383" y="70292"/>
            <a:ext cx="1459345" cy="16687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116599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98647" y="661737"/>
            <a:ext cx="7539927" cy="5301400"/>
          </a:xfrm>
          <a:prstGeom prst="rect">
            <a:avLst/>
          </a:prstGeom>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217</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217</a:t>
            </a:fld>
            <a:endParaRPr lang="nl-BE" sz="1100">
              <a:solidFill>
                <a:srgbClr val="105269"/>
              </a:solidFill>
            </a:endParaRPr>
          </a:p>
        </p:txBody>
      </p:sp>
    </p:spTree>
    <p:extLst>
      <p:ext uri="{BB962C8B-B14F-4D97-AF65-F5344CB8AC3E}">
        <p14:creationId xmlns:p14="http://schemas.microsoft.com/office/powerpoint/2010/main" val="378565866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218</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37899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Vensters: stappenplan (V.3.1.1)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73563" y="1459116"/>
            <a:ext cx="8352928" cy="4248472"/>
          </a:xfrm>
        </p:spPr>
        <p:txBody>
          <a:bodyPr/>
          <a:lstStyle/>
          <a:p>
            <a:r>
              <a:rPr lang="nl-BE" b="1"/>
              <a:t>Stap 6: is er zonwering aanwezig? </a:t>
            </a:r>
            <a:r>
              <a:rPr lang="nl-BE"/>
              <a:t>&gt; vervolg</a:t>
            </a:r>
            <a:endParaRPr lang="nl-BE" b="1"/>
          </a:p>
          <a:p>
            <a:pPr lvl="1"/>
            <a:r>
              <a:rPr lang="nl-BE" b="1"/>
              <a:t>Bediening</a:t>
            </a:r>
          </a:p>
          <a:p>
            <a:pPr lvl="2"/>
            <a:r>
              <a:rPr lang="nl-BE" u="sng"/>
              <a:t>Vast</a:t>
            </a:r>
          </a:p>
          <a:p>
            <a:pPr lvl="3"/>
            <a:r>
              <a:rPr lang="nl-BE"/>
              <a:t>Zonwering is continu aanwezig</a:t>
            </a:r>
          </a:p>
          <a:p>
            <a:pPr lvl="3"/>
            <a:r>
              <a:rPr lang="nl-BE"/>
              <a:t>Voorbeelden: </a:t>
            </a:r>
            <a:r>
              <a:rPr lang="nl-BE" err="1"/>
              <a:t>dakoversteek</a:t>
            </a:r>
            <a:r>
              <a:rPr lang="nl-BE"/>
              <a:t>, luifel, balkon, zonwerende folie</a:t>
            </a:r>
          </a:p>
          <a:p>
            <a:pPr lvl="2"/>
            <a:r>
              <a:rPr lang="nl-BE" u="sng"/>
              <a:t>Handbediend</a:t>
            </a:r>
          </a:p>
          <a:p>
            <a:pPr lvl="3"/>
            <a:r>
              <a:rPr lang="nl-BE"/>
              <a:t>Inschakelen =&gt; manueel/elektrisch door gebruiker</a:t>
            </a:r>
          </a:p>
          <a:p>
            <a:pPr lvl="3"/>
            <a:r>
              <a:rPr lang="nl-BE"/>
              <a:t>Voorbeeld: sluiten van luik, manueel of elektrisch neerlaten van rolluik</a:t>
            </a:r>
          </a:p>
          <a:p>
            <a:pPr lvl="2"/>
            <a:r>
              <a:rPr lang="nl-BE" u="sng"/>
              <a:t>Automatisch</a:t>
            </a:r>
          </a:p>
          <a:p>
            <a:pPr lvl="3"/>
            <a:r>
              <a:rPr lang="nl-BE"/>
              <a:t>Automatisch in functie van zonnestraling of temperatuur</a:t>
            </a:r>
          </a:p>
          <a:p>
            <a:pPr lvl="3"/>
            <a:r>
              <a:rPr lang="nl-BE"/>
              <a:t>Licht- of temperatuursensor aanwezig</a:t>
            </a:r>
          </a:p>
          <a:p>
            <a:pPr lvl="3"/>
            <a:r>
              <a:rPr lang="nl-BE"/>
              <a:t>EPC KNR: onderscheid: </a:t>
            </a:r>
          </a:p>
          <a:p>
            <a:pPr lvl="4"/>
            <a:r>
              <a:rPr lang="nl-BE"/>
              <a:t>automatische zonwering enkel werkzaam tijdens weekdagen </a:t>
            </a:r>
          </a:p>
          <a:p>
            <a:pPr lvl="4"/>
            <a:r>
              <a:rPr lang="nl-BE"/>
              <a:t>automatische zonwering  werkzaam tijdens weekdagen en weekend</a:t>
            </a:r>
          </a:p>
          <a:p>
            <a:pPr marL="288000" lvl="1" indent="0">
              <a:buNone/>
            </a:pPr>
            <a:endParaRPr lang="nl-BE"/>
          </a:p>
        </p:txBody>
      </p:sp>
      <p:pic>
        <p:nvPicPr>
          <p:cNvPr id="5" name="Afbeelding 4">
            <a:extLst>
              <a:ext uri="{FF2B5EF4-FFF2-40B4-BE49-F238E27FC236}">
                <a16:creationId xmlns:a16="http://schemas.microsoft.com/office/drawing/2014/main" id="{D2451ED0-0A48-4113-B326-17F4C6578A9C}"/>
              </a:ext>
            </a:extLst>
          </p:cNvPr>
          <p:cNvPicPr/>
          <p:nvPr/>
        </p:nvPicPr>
        <p:blipFill rotWithShape="1">
          <a:blip r:embed="rId2" cstate="print">
            <a:extLst>
              <a:ext uri="{28A0092B-C50C-407E-A947-70E740481C1C}">
                <a14:useLocalDpi xmlns:a14="http://schemas.microsoft.com/office/drawing/2010/main" val="0"/>
              </a:ext>
            </a:extLst>
          </a:blip>
          <a:srcRect l="11319" t="11019" r="13999" b="17455"/>
          <a:stretch/>
        </p:blipFill>
        <p:spPr bwMode="auto">
          <a:xfrm>
            <a:off x="7098383" y="70292"/>
            <a:ext cx="1459345" cy="16687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3608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219</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219</a:t>
            </a:fld>
            <a:endParaRPr lang="nl-BE" sz="1100">
              <a:solidFill>
                <a:srgbClr val="105269"/>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249" y="166377"/>
            <a:ext cx="3939774" cy="6926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434463" y="1427995"/>
            <a:ext cx="4018547" cy="961802"/>
          </a:xfrm>
          <a:prstGeom prst="rect">
            <a:avLst/>
          </a:prstGeom>
        </p:spPr>
        <p:txBody>
          <a:bodyPr wrap="square">
            <a:spAutoFit/>
          </a:bodyPr>
          <a:lstStyle/>
          <a:p>
            <a:pPr>
              <a:lnSpc>
                <a:spcPct val="90000"/>
              </a:lnSpc>
              <a:spcBef>
                <a:spcPts val="300"/>
              </a:spcBef>
              <a:buSzPct val="70000"/>
            </a:pPr>
            <a:r>
              <a:rPr lang="nl-BE" sz="2000"/>
              <a:t>Mogen de bovenliggende terrassen  als zonwering worden ingerekend?</a:t>
            </a:r>
          </a:p>
          <a:p>
            <a:pPr marL="575655" lvl="1" indent="-287655">
              <a:lnSpc>
                <a:spcPct val="90000"/>
              </a:lnSpc>
              <a:spcBef>
                <a:spcPts val="300"/>
              </a:spcBef>
              <a:buSzPct val="70000"/>
              <a:buBlip>
                <a:blip r:embed="rId3"/>
              </a:buBlip>
            </a:pPr>
            <a:endParaRPr lang="nl-BE" sz="2000">
              <a:latin typeface="Calibri" panose="020F0502020204030204" pitchFamily="34" charset="0"/>
            </a:endParaRPr>
          </a:p>
        </p:txBody>
      </p:sp>
      <p:sp>
        <p:nvSpPr>
          <p:cNvPr id="13" name="Rechthoek 12">
            <a:extLst>
              <a:ext uri="{FF2B5EF4-FFF2-40B4-BE49-F238E27FC236}">
                <a16:creationId xmlns:a16="http://schemas.microsoft.com/office/drawing/2014/main" id="{BE664081-2A48-4E33-BD26-37C1631AB77B}"/>
              </a:ext>
            </a:extLst>
          </p:cNvPr>
          <p:cNvSpPr/>
          <p:nvPr/>
        </p:nvSpPr>
        <p:spPr>
          <a:xfrm>
            <a:off x="4694364" y="282808"/>
            <a:ext cx="1885545" cy="5656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a:extLst>
              <a:ext uri="{FF2B5EF4-FFF2-40B4-BE49-F238E27FC236}">
                <a16:creationId xmlns:a16="http://schemas.microsoft.com/office/drawing/2014/main" id="{4B2BB0ED-5241-4B1A-BBCA-4995DDE32345}"/>
              </a:ext>
            </a:extLst>
          </p:cNvPr>
          <p:cNvSpPr/>
          <p:nvPr/>
        </p:nvSpPr>
        <p:spPr>
          <a:xfrm>
            <a:off x="4694364" y="2188593"/>
            <a:ext cx="1885545" cy="7997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14">
            <a:extLst>
              <a:ext uri="{FF2B5EF4-FFF2-40B4-BE49-F238E27FC236}">
                <a16:creationId xmlns:a16="http://schemas.microsoft.com/office/drawing/2014/main" id="{B2CD5AD5-7677-4F2F-A24B-1DA0CC143F96}"/>
              </a:ext>
            </a:extLst>
          </p:cNvPr>
          <p:cNvSpPr/>
          <p:nvPr/>
        </p:nvSpPr>
        <p:spPr>
          <a:xfrm>
            <a:off x="4694364" y="4480877"/>
            <a:ext cx="1055987" cy="732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78076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BF5FC96-C41B-4CC9-A8A7-CBCB59E2B2AB}"/>
              </a:ext>
            </a:extLst>
          </p:cNvPr>
          <p:cNvSpPr>
            <a:spLocks noGrp="1"/>
          </p:cNvSpPr>
          <p:nvPr>
            <p:ph sz="half" idx="2"/>
          </p:nvPr>
        </p:nvSpPr>
        <p:spPr>
          <a:xfrm>
            <a:off x="511271" y="1304764"/>
            <a:ext cx="8352928" cy="4248472"/>
          </a:xfrm>
        </p:spPr>
        <p:txBody>
          <a:bodyPr/>
          <a:lstStyle/>
          <a:p>
            <a:pPr marL="288000" lvl="1">
              <a:buSzPct val="90000"/>
              <a:buBlip>
                <a:blip r:embed="rId2"/>
              </a:buBlip>
            </a:pPr>
            <a:r>
              <a:rPr lang="nl-BE"/>
              <a:t>ED krijgt factuur eigenaar - na controle (deel II) &gt; aanvaard als bewijsstuk</a:t>
            </a:r>
          </a:p>
          <a:p>
            <a:pPr lvl="1"/>
            <a:r>
              <a:rPr lang="nl-BE"/>
              <a:t>Factuur van de aannemer voor het plaatsen van isolatie in het dak</a:t>
            </a:r>
          </a:p>
          <a:p>
            <a:pPr lvl="1"/>
            <a:r>
              <a:rPr lang="nl-BE"/>
              <a:t>Vermeld: ‘10cm MW, </a:t>
            </a:r>
            <a:r>
              <a:rPr lang="nl-BE" err="1"/>
              <a:t>Rockwool</a:t>
            </a:r>
            <a:r>
              <a:rPr lang="nl-BE"/>
              <a:t>, </a:t>
            </a:r>
            <a:r>
              <a:rPr lang="nl-BE" err="1"/>
              <a:t>Rhinoxx</a:t>
            </a:r>
            <a:r>
              <a:rPr lang="nl-BE"/>
              <a:t>, λ: 0,040 W/(</a:t>
            </a:r>
            <a:r>
              <a:rPr lang="nl-BE" err="1"/>
              <a:t>mK</a:t>
            </a:r>
            <a:r>
              <a:rPr lang="nl-BE"/>
              <a:t>)’</a:t>
            </a:r>
          </a:p>
          <a:p>
            <a:pPr marL="288000" lvl="1">
              <a:buSzPct val="90000"/>
              <a:buBlip>
                <a:blip r:embed="rId2"/>
              </a:buBlip>
            </a:pPr>
            <a:r>
              <a:rPr lang="nl-BE"/>
              <a:t>Hoe ga je tewerk voor het bepalen van de eigenschappen van de </a:t>
            </a:r>
            <a:r>
              <a:rPr lang="nl-BE" err="1"/>
              <a:t>isoaltie</a:t>
            </a:r>
            <a:r>
              <a:rPr lang="nl-BE"/>
              <a:t>?</a:t>
            </a:r>
          </a:p>
          <a:p>
            <a:pPr lvl="1"/>
            <a:r>
              <a:rPr lang="nl-BE"/>
              <a:t>Let op: λ-waarde of R-waarde op factuur </a:t>
            </a:r>
            <a:r>
              <a:rPr lang="nl-BE" b="1"/>
              <a:t>niet</a:t>
            </a:r>
            <a:r>
              <a:rPr lang="nl-BE"/>
              <a:t> gebruiken!</a:t>
            </a:r>
          </a:p>
          <a:p>
            <a:pPr lvl="1"/>
            <a:r>
              <a:rPr lang="nl-BE"/>
              <a:t>Wel op basis van het merk en type </a:t>
            </a:r>
            <a:r>
              <a:rPr lang="nl-BE">
                <a:cs typeface="Calibri" panose="020F0502020204030204" pitchFamily="34" charset="0"/>
              </a:rPr>
              <a:t>→</a:t>
            </a:r>
            <a:r>
              <a:rPr lang="nl-BE"/>
              <a:t> </a:t>
            </a:r>
            <a:r>
              <a:rPr lang="nl-BE" b="1"/>
              <a:t>verplicht</a:t>
            </a:r>
            <a:r>
              <a:rPr lang="nl-BE"/>
              <a:t> opzoeken in de specifieke bronnen voor de getalswaarden van producteigenschappen</a:t>
            </a:r>
          </a:p>
          <a:p>
            <a:pPr lvl="2"/>
            <a:r>
              <a:rPr lang="nl-BE"/>
              <a:t>Indien type en merk terug te vinden in specifieke bron</a:t>
            </a:r>
          </a:p>
          <a:p>
            <a:pPr lvl="3"/>
            <a:r>
              <a:rPr lang="nl-BE"/>
              <a:t>Dan gedeclareerde λ- of R-waarde verplicht invoeren en isolatiedikte 100mm</a:t>
            </a:r>
          </a:p>
          <a:p>
            <a:pPr lvl="2"/>
            <a:r>
              <a:rPr lang="nl-BE"/>
              <a:t>Indien type en merk niet terug te vinden in specifieke bron</a:t>
            </a:r>
          </a:p>
          <a:p>
            <a:pPr lvl="3"/>
            <a:r>
              <a:rPr lang="nl-BE"/>
              <a:t>Invoer: ‘100mm MW’</a:t>
            </a:r>
          </a:p>
          <a:p>
            <a:endParaRPr lang="nl-BE"/>
          </a:p>
        </p:txBody>
      </p:sp>
      <p:sp>
        <p:nvSpPr>
          <p:cNvPr id="4" name="datum en dianummer">
            <a:extLst>
              <a:ext uri="{FF2B5EF4-FFF2-40B4-BE49-F238E27FC236}">
                <a16:creationId xmlns:a16="http://schemas.microsoft.com/office/drawing/2014/main" id="{CEBB2830-B414-4FD2-A799-F7AABD89E40B}"/>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a:t>
            </a:fld>
            <a:endParaRPr lang="nl-BE" sz="1100">
              <a:solidFill>
                <a:srgbClr val="105269"/>
              </a:solidFill>
            </a:endParaRPr>
          </a:p>
        </p:txBody>
      </p:sp>
    </p:spTree>
    <p:extLst>
      <p:ext uri="{BB962C8B-B14F-4D97-AF65-F5344CB8AC3E}">
        <p14:creationId xmlns:p14="http://schemas.microsoft.com/office/powerpoint/2010/main" val="277106158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220</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220</a:t>
            </a:fld>
            <a:endParaRPr lang="nl-BE" sz="1100">
              <a:solidFill>
                <a:srgbClr val="105269"/>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563" y="288972"/>
            <a:ext cx="3555107" cy="6249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hoek 8"/>
          <p:cNvSpPr/>
          <p:nvPr/>
        </p:nvSpPr>
        <p:spPr>
          <a:xfrm>
            <a:off x="5667711" y="744721"/>
            <a:ext cx="476412" cy="353943"/>
          </a:xfrm>
          <a:prstGeom prst="rect">
            <a:avLst/>
          </a:prstGeom>
        </p:spPr>
        <p:txBody>
          <a:bodyPr wrap="none">
            <a:spAutoFit/>
          </a:bodyPr>
          <a:lstStyle/>
          <a:p>
            <a:r>
              <a:rPr lang="nl-BE" sz="1700" b="1">
                <a:solidFill>
                  <a:srgbClr val="C00000"/>
                </a:solidFill>
                <a:latin typeface="Verdana" panose="020B0604030504040204" pitchFamily="34" charset="0"/>
                <a:ea typeface="Verdana" panose="020B0604030504040204" pitchFamily="34" charset="0"/>
                <a:cs typeface="Verdana" panose="020B0604030504040204" pitchFamily="34" charset="0"/>
              </a:rPr>
              <a:t>JA</a:t>
            </a:r>
            <a:endParaRPr lang="nl-NL" b="1"/>
          </a:p>
        </p:txBody>
      </p:sp>
      <p:sp>
        <p:nvSpPr>
          <p:cNvPr id="10" name="Rechthoek 9"/>
          <p:cNvSpPr/>
          <p:nvPr/>
        </p:nvSpPr>
        <p:spPr>
          <a:xfrm>
            <a:off x="5625027" y="2578776"/>
            <a:ext cx="550151" cy="353943"/>
          </a:xfrm>
          <a:prstGeom prst="rect">
            <a:avLst/>
          </a:prstGeom>
        </p:spPr>
        <p:txBody>
          <a:bodyPr wrap="none">
            <a:spAutoFit/>
          </a:bodyPr>
          <a:lstStyle/>
          <a:p>
            <a:r>
              <a:rPr lang="nl-BE" sz="1700" b="1">
                <a:solidFill>
                  <a:srgbClr val="C00000"/>
                </a:solidFill>
                <a:latin typeface="Verdana" panose="020B0604030504040204" pitchFamily="34" charset="0"/>
                <a:ea typeface="Verdana" panose="020B0604030504040204" pitchFamily="34" charset="0"/>
                <a:cs typeface="Verdana" panose="020B0604030504040204" pitchFamily="34" charset="0"/>
              </a:rPr>
              <a:t>JA </a:t>
            </a:r>
            <a:endParaRPr lang="nl-NL" b="1"/>
          </a:p>
        </p:txBody>
      </p:sp>
      <p:sp>
        <p:nvSpPr>
          <p:cNvPr id="11" name="Rechthoek 10"/>
          <p:cNvSpPr/>
          <p:nvPr/>
        </p:nvSpPr>
        <p:spPr>
          <a:xfrm>
            <a:off x="4699774" y="4681935"/>
            <a:ext cx="925253" cy="353943"/>
          </a:xfrm>
          <a:prstGeom prst="rect">
            <a:avLst/>
          </a:prstGeom>
        </p:spPr>
        <p:txBody>
          <a:bodyPr wrap="none">
            <a:spAutoFit/>
          </a:bodyPr>
          <a:lstStyle/>
          <a:p>
            <a:r>
              <a:rPr lang="nl-BE" sz="1700" b="1">
                <a:solidFill>
                  <a:srgbClr val="C00000"/>
                </a:solidFill>
                <a:latin typeface="Verdana" panose="020B0604030504040204" pitchFamily="34" charset="0"/>
                <a:ea typeface="Verdana" panose="020B0604030504040204" pitchFamily="34" charset="0"/>
                <a:cs typeface="Verdana" panose="020B0604030504040204" pitchFamily="34" charset="0"/>
              </a:rPr>
              <a:t>NEEN </a:t>
            </a:r>
            <a:endParaRPr lang="nl-NL" b="1"/>
          </a:p>
        </p:txBody>
      </p:sp>
      <p:sp>
        <p:nvSpPr>
          <p:cNvPr id="2" name="Rechthoek 1"/>
          <p:cNvSpPr/>
          <p:nvPr/>
        </p:nvSpPr>
        <p:spPr>
          <a:xfrm>
            <a:off x="384441" y="1778977"/>
            <a:ext cx="4018547" cy="4239622"/>
          </a:xfrm>
          <a:prstGeom prst="rect">
            <a:avLst/>
          </a:prstGeom>
        </p:spPr>
        <p:txBody>
          <a:bodyPr wrap="square">
            <a:spAutoFit/>
          </a:bodyPr>
          <a:lstStyle/>
          <a:p>
            <a:pPr>
              <a:lnSpc>
                <a:spcPct val="90000"/>
              </a:lnSpc>
              <a:spcBef>
                <a:spcPts val="300"/>
              </a:spcBef>
              <a:buSzPct val="70000"/>
            </a:pPr>
            <a:r>
              <a:rPr lang="nl-BE" sz="2000" b="1"/>
              <a:t>Oplossing:</a:t>
            </a:r>
          </a:p>
          <a:p>
            <a:pPr marL="287655" lvl="1" indent="-287655">
              <a:lnSpc>
                <a:spcPct val="90000"/>
              </a:lnSpc>
              <a:spcBef>
                <a:spcPts val="300"/>
              </a:spcBef>
              <a:buSzPct val="90000"/>
              <a:buBlip>
                <a:blip r:embed="rId3"/>
              </a:buBlip>
            </a:pPr>
            <a:r>
              <a:rPr lang="nl-BE" sz="2000"/>
              <a:t>Terrasoversteek op de 1</a:t>
            </a:r>
            <a:r>
              <a:rPr lang="nl-BE" sz="2000" baseline="30000"/>
              <a:t>ste</a:t>
            </a:r>
            <a:r>
              <a:rPr lang="nl-BE" sz="2000"/>
              <a:t> en 2</a:t>
            </a:r>
            <a:r>
              <a:rPr lang="nl-BE" sz="2000" baseline="30000"/>
              <a:t>de</a:t>
            </a:r>
            <a:r>
              <a:rPr lang="nl-BE" sz="2000"/>
              <a:t> verdieping</a:t>
            </a:r>
          </a:p>
          <a:p>
            <a:pPr marL="575655" lvl="1" indent="-287655">
              <a:lnSpc>
                <a:spcPct val="90000"/>
              </a:lnSpc>
              <a:spcBef>
                <a:spcPts val="300"/>
              </a:spcBef>
              <a:buSzPct val="70000"/>
              <a:buBlip>
                <a:blip r:embed="rId4"/>
              </a:buBlip>
            </a:pPr>
            <a:r>
              <a:rPr lang="nl-BE" sz="2000">
                <a:latin typeface="Calibri" panose="020F0502020204030204" pitchFamily="34" charset="0"/>
              </a:rPr>
              <a:t>Breedte/diepte </a:t>
            </a:r>
            <a:r>
              <a:rPr lang="nl-BE" sz="2000" err="1">
                <a:latin typeface="Calibri" panose="020F0502020204030204" pitchFamily="34" charset="0"/>
              </a:rPr>
              <a:t>bovenhangend</a:t>
            </a:r>
            <a:r>
              <a:rPr lang="nl-BE" sz="2000">
                <a:latin typeface="Calibri" panose="020F0502020204030204" pitchFamily="34" charset="0"/>
              </a:rPr>
              <a:t> terras (185+15=200 cm) &gt; ½ raamhoogte (111cm).</a:t>
            </a:r>
          </a:p>
          <a:p>
            <a:pPr marL="575655" lvl="1" indent="-287655">
              <a:lnSpc>
                <a:spcPct val="90000"/>
              </a:lnSpc>
              <a:spcBef>
                <a:spcPts val="300"/>
              </a:spcBef>
              <a:buSzPct val="70000"/>
              <a:buBlip>
                <a:blip r:embed="rId4"/>
              </a:buBlip>
            </a:pPr>
            <a:r>
              <a:rPr lang="nl-BE" sz="2000" b="1">
                <a:latin typeface="Calibri" panose="020F0502020204030204" pitchFamily="34" charset="0"/>
              </a:rPr>
              <a:t>Ja</a:t>
            </a:r>
            <a:r>
              <a:rPr lang="nl-BE" sz="2000">
                <a:latin typeface="Calibri" panose="020F0502020204030204" pitchFamily="34" charset="0"/>
              </a:rPr>
              <a:t>, zonwering aanwezig</a:t>
            </a:r>
          </a:p>
          <a:p>
            <a:pPr marL="118455" indent="-287655">
              <a:lnSpc>
                <a:spcPct val="90000"/>
              </a:lnSpc>
              <a:spcBef>
                <a:spcPts val="300"/>
              </a:spcBef>
              <a:buSzPct val="70000"/>
              <a:buBlip>
                <a:blip r:embed="rId4"/>
              </a:buBlip>
            </a:pPr>
            <a:r>
              <a:rPr lang="nl-BE" sz="2000"/>
              <a:t>Terrasoversteek op het gelijkvloers</a:t>
            </a:r>
          </a:p>
          <a:p>
            <a:pPr marL="575655" lvl="1" indent="-287655">
              <a:lnSpc>
                <a:spcPct val="90000"/>
              </a:lnSpc>
              <a:spcBef>
                <a:spcPts val="300"/>
              </a:spcBef>
              <a:buSzPct val="70000"/>
              <a:buBlip>
                <a:blip r:embed="rId4"/>
              </a:buBlip>
            </a:pPr>
            <a:r>
              <a:rPr lang="nl-BE" sz="2000">
                <a:latin typeface="Calibri" panose="020F0502020204030204" pitchFamily="34" charset="0"/>
              </a:rPr>
              <a:t>Breedte/diepte </a:t>
            </a:r>
            <a:r>
              <a:rPr lang="nl-BE" sz="2000" err="1">
                <a:latin typeface="Calibri" panose="020F0502020204030204" pitchFamily="34" charset="0"/>
              </a:rPr>
              <a:t>bovenhangend</a:t>
            </a:r>
            <a:r>
              <a:rPr lang="nl-BE" sz="2000">
                <a:latin typeface="Calibri" panose="020F0502020204030204" pitchFamily="34" charset="0"/>
              </a:rPr>
              <a:t> terras &lt; ½ raamhoogte</a:t>
            </a:r>
          </a:p>
          <a:p>
            <a:pPr marL="575655" lvl="1" indent="-287655">
              <a:lnSpc>
                <a:spcPct val="90000"/>
              </a:lnSpc>
              <a:spcBef>
                <a:spcPts val="300"/>
              </a:spcBef>
              <a:buSzPct val="70000"/>
              <a:buBlip>
                <a:blip r:embed="rId4"/>
              </a:buBlip>
            </a:pPr>
            <a:r>
              <a:rPr lang="nl-BE" sz="2000" b="1">
                <a:latin typeface="Calibri" panose="020F0502020204030204" pitchFamily="34" charset="0"/>
              </a:rPr>
              <a:t>Neen</a:t>
            </a:r>
            <a:r>
              <a:rPr lang="nl-BE" sz="2000">
                <a:latin typeface="Calibri" panose="020F0502020204030204" pitchFamily="34" charset="0"/>
              </a:rPr>
              <a:t>, geen zonwering aanwezig</a:t>
            </a:r>
          </a:p>
          <a:p>
            <a:pPr marL="575655" lvl="1" indent="-287655">
              <a:lnSpc>
                <a:spcPct val="90000"/>
              </a:lnSpc>
              <a:spcBef>
                <a:spcPts val="300"/>
              </a:spcBef>
              <a:buSzPct val="70000"/>
              <a:buBlip>
                <a:blip r:embed="rId4"/>
              </a:buBlip>
            </a:pPr>
            <a:endParaRPr lang="nl-BE" sz="2000">
              <a:latin typeface="Calibri" panose="020F0502020204030204" pitchFamily="34" charset="0"/>
            </a:endParaRPr>
          </a:p>
        </p:txBody>
      </p:sp>
    </p:spTree>
    <p:extLst>
      <p:ext uri="{BB962C8B-B14F-4D97-AF65-F5344CB8AC3E}">
        <p14:creationId xmlns:p14="http://schemas.microsoft.com/office/powerpoint/2010/main" val="49130074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221</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Gebouwschil: Inhoud</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Begrippen</a:t>
            </a:r>
          </a:p>
          <a:p>
            <a:r>
              <a:rPr lang="nl-BE"/>
              <a:t>Bronnen voor getalswaarde van producteigenschappen</a:t>
            </a:r>
          </a:p>
          <a:p>
            <a:r>
              <a:rPr lang="nl-BE" b="1"/>
              <a:t>Gebouwschil:</a:t>
            </a:r>
          </a:p>
          <a:p>
            <a:pPr lvl="1"/>
            <a:r>
              <a:rPr lang="nl-BE"/>
              <a:t>Gevels, daken en vloeren</a:t>
            </a:r>
          </a:p>
          <a:p>
            <a:pPr lvl="2"/>
            <a:r>
              <a:rPr lang="nl-BE"/>
              <a:t>Stappenplan voor de bepaling van de U-waarde</a:t>
            </a:r>
          </a:p>
          <a:p>
            <a:pPr lvl="2"/>
            <a:r>
              <a:rPr lang="nl-BE"/>
              <a:t>Isolatie in detail bekeken</a:t>
            </a:r>
          </a:p>
          <a:p>
            <a:pPr lvl="2"/>
            <a:r>
              <a:rPr lang="nl-BE"/>
              <a:t>Gevels, vloeren en daken in detail bekeken</a:t>
            </a:r>
          </a:p>
          <a:p>
            <a:pPr lvl="2"/>
            <a:r>
              <a:rPr lang="nl-BE"/>
              <a:t>Oneigenlijke openingen en fictieve schildelen</a:t>
            </a:r>
          </a:p>
          <a:p>
            <a:pPr lvl="1"/>
            <a:r>
              <a:rPr lang="nl-BE"/>
              <a:t>Openingen</a:t>
            </a:r>
          </a:p>
          <a:p>
            <a:pPr lvl="2"/>
            <a:r>
              <a:rPr lang="nl-BE"/>
              <a:t>Vensters</a:t>
            </a:r>
          </a:p>
          <a:p>
            <a:pPr lvl="3"/>
            <a:r>
              <a:rPr lang="nl-BE"/>
              <a:t>Stappenplan voor de bepaling van de U-waarde</a:t>
            </a:r>
          </a:p>
          <a:p>
            <a:pPr lvl="2"/>
            <a:r>
              <a:rPr lang="nl-BE">
                <a:solidFill>
                  <a:srgbClr val="FF0000"/>
                </a:solidFill>
              </a:rPr>
              <a:t>Deuren en panelen</a:t>
            </a:r>
          </a:p>
          <a:p>
            <a:pPr lvl="3"/>
            <a:r>
              <a:rPr lang="nl-BE">
                <a:solidFill>
                  <a:srgbClr val="FF0000"/>
                </a:solidFill>
              </a:rPr>
              <a:t>Stappenplan voor de bepaling van de U-waarde</a:t>
            </a:r>
          </a:p>
          <a:p>
            <a:pPr lvl="3"/>
            <a:r>
              <a:rPr lang="nl-BE"/>
              <a:t>Oneigenlijke openingen, voorzetramen, dubbele ramen</a:t>
            </a:r>
          </a:p>
          <a:p>
            <a:pPr lvl="3"/>
            <a:endParaRPr lang="nl-BE">
              <a:solidFill>
                <a:srgbClr val="FF0000"/>
              </a:solidFill>
            </a:endParaRPr>
          </a:p>
          <a:p>
            <a:endParaRPr lang="nl-BE"/>
          </a:p>
        </p:txBody>
      </p:sp>
    </p:spTree>
    <p:extLst>
      <p:ext uri="{BB962C8B-B14F-4D97-AF65-F5344CB8AC3E}">
        <p14:creationId xmlns:p14="http://schemas.microsoft.com/office/powerpoint/2010/main" val="372778759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222</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539552" y="54868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Deuren/panelen: stappenplan (V.3.2.1)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95162" y="1628799"/>
            <a:ext cx="8352928" cy="4097548"/>
          </a:xfrm>
        </p:spPr>
        <p:txBody>
          <a:bodyPr/>
          <a:lstStyle/>
          <a:p>
            <a:r>
              <a:rPr lang="nl-BE"/>
              <a:t>Stappenplan</a:t>
            </a:r>
          </a:p>
          <a:p>
            <a:pPr lvl="1"/>
            <a:r>
              <a:rPr lang="nl-BE"/>
              <a:t>3 stappen</a:t>
            </a:r>
          </a:p>
          <a:p>
            <a:pPr lvl="1"/>
            <a:r>
              <a:rPr lang="nl-BE"/>
              <a:t>Zie IP deel V.3.2.1</a:t>
            </a:r>
          </a:p>
          <a:p>
            <a:endParaRPr lang="nl-BE"/>
          </a:p>
        </p:txBody>
      </p:sp>
      <p:pic>
        <p:nvPicPr>
          <p:cNvPr id="6" name="Afbeelding 5">
            <a:extLst>
              <a:ext uri="{FF2B5EF4-FFF2-40B4-BE49-F238E27FC236}">
                <a16:creationId xmlns:a16="http://schemas.microsoft.com/office/drawing/2014/main" id="{AF5F8811-22F3-48A8-A790-2157BC5C5E76}"/>
              </a:ext>
            </a:extLst>
          </p:cNvPr>
          <p:cNvPicPr/>
          <p:nvPr/>
        </p:nvPicPr>
        <p:blipFill rotWithShape="1">
          <a:blip r:embed="rId2">
            <a:extLst>
              <a:ext uri="{28A0092B-C50C-407E-A947-70E740481C1C}">
                <a14:useLocalDpi xmlns:a14="http://schemas.microsoft.com/office/drawing/2010/main" val="0"/>
              </a:ext>
            </a:extLst>
          </a:blip>
          <a:srcRect l="11319" t="10294" r="47517" b="49049"/>
          <a:stretch/>
        </p:blipFill>
        <p:spPr bwMode="auto">
          <a:xfrm>
            <a:off x="4031499" y="1628799"/>
            <a:ext cx="3874828" cy="49567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351310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64136" y="407275"/>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Deuren/panelen: stappenplan (V.3.2.1)</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531693" y="1517244"/>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Doel: U-waarde bepalen op basis van eigenschappen</a:t>
            </a:r>
          </a:p>
          <a:p>
            <a:pPr lvl="1"/>
            <a:r>
              <a:rPr lang="nl-BE"/>
              <a:t>Opzet stappenplan: eigenschappen bepalen </a:t>
            </a:r>
          </a:p>
          <a:p>
            <a:pPr lvl="2"/>
            <a:r>
              <a:rPr lang="nl-BE"/>
              <a:t>U- of R-waarde deur of paneel</a:t>
            </a:r>
          </a:p>
          <a:p>
            <a:pPr lvl="3"/>
            <a:r>
              <a:rPr lang="nl-BE"/>
              <a:t>U-waarde opaak deel</a:t>
            </a:r>
          </a:p>
          <a:p>
            <a:pPr lvl="4"/>
            <a:r>
              <a:rPr lang="nl-BE"/>
              <a:t>Invoer isolatie paneel/deur </a:t>
            </a:r>
            <a:r>
              <a:rPr lang="nl-BE">
                <a:cs typeface="Calibri" panose="020F0502020204030204" pitchFamily="34" charset="0"/>
                <a:sym typeface="Wingdings" panose="05000000000000000000" pitchFamily="2" charset="2"/>
              </a:rPr>
              <a:t></a:t>
            </a:r>
            <a:r>
              <a:rPr lang="nl-BE"/>
              <a:t> </a:t>
            </a:r>
            <a:r>
              <a:rPr lang="nl-BE" err="1"/>
              <a:t>cfr</a:t>
            </a:r>
            <a:r>
              <a:rPr lang="nl-BE"/>
              <a:t> gebouwschil</a:t>
            </a:r>
          </a:p>
          <a:p>
            <a:pPr lvl="4"/>
            <a:r>
              <a:rPr lang="nl-BE"/>
              <a:t>Ook hoofdtype paneel/deur</a:t>
            </a:r>
          </a:p>
          <a:p>
            <a:pPr lvl="3"/>
            <a:r>
              <a:rPr lang="nl-BE"/>
              <a:t>U-waarde profiel </a:t>
            </a:r>
            <a:r>
              <a:rPr lang="nl-BE">
                <a:cs typeface="Calibri" panose="020F0502020204030204" pitchFamily="34" charset="0"/>
                <a:sym typeface="Wingdings" panose="05000000000000000000" pitchFamily="2" charset="2"/>
              </a:rPr>
              <a:t></a:t>
            </a:r>
            <a:r>
              <a:rPr lang="nl-BE"/>
              <a:t> </a:t>
            </a:r>
            <a:r>
              <a:rPr lang="nl-BE" err="1"/>
              <a:t>cfr</a:t>
            </a:r>
            <a:r>
              <a:rPr lang="nl-BE"/>
              <a:t> vensters</a:t>
            </a:r>
          </a:p>
          <a:p>
            <a:pPr lvl="4"/>
            <a:r>
              <a:rPr lang="nl-BE"/>
              <a:t>Hoofdtype profiel</a:t>
            </a:r>
          </a:p>
          <a:p>
            <a:pPr marL="288000" lvl="1" indent="0">
              <a:buNone/>
            </a:pPr>
            <a:endParaRPr lang="nl-BE"/>
          </a:p>
          <a:p>
            <a:r>
              <a:rPr lang="nl-BE" u="sng"/>
              <a:t>Goed om weten</a:t>
            </a:r>
            <a:r>
              <a:rPr lang="nl-BE"/>
              <a:t>: stappenplan volgt softwareschermen</a:t>
            </a:r>
          </a:p>
          <a:p>
            <a:endParaRPr lang="nl-BE"/>
          </a:p>
          <a:p>
            <a:endParaRPr lang="nl-BE"/>
          </a:p>
        </p:txBody>
      </p:sp>
    </p:spTree>
    <p:extLst>
      <p:ext uri="{BB962C8B-B14F-4D97-AF65-F5344CB8AC3E}">
        <p14:creationId xmlns:p14="http://schemas.microsoft.com/office/powerpoint/2010/main" val="194913442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0F8F847-253E-439C-819F-5AAF35542F31}"/>
              </a:ext>
            </a:extLst>
          </p:cNvPr>
          <p:cNvPicPr>
            <a:picLocks noChangeAspect="1"/>
          </p:cNvPicPr>
          <p:nvPr/>
        </p:nvPicPr>
        <p:blipFill rotWithShape="1">
          <a:blip r:embed="rId2"/>
          <a:srcRect l="11237" t="13391" r="10928" b="6905"/>
          <a:stretch/>
        </p:blipFill>
        <p:spPr>
          <a:xfrm>
            <a:off x="472747" y="1450156"/>
            <a:ext cx="8451781" cy="4642857"/>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224</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501844" y="388423"/>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Deuren/panelen: stappenplan (V.3.2.1)</a:t>
            </a:r>
          </a:p>
        </p:txBody>
      </p:sp>
      <p:sp>
        <p:nvSpPr>
          <p:cNvPr id="11" name="Rechthoek 10">
            <a:extLst>
              <a:ext uri="{FF2B5EF4-FFF2-40B4-BE49-F238E27FC236}">
                <a16:creationId xmlns:a16="http://schemas.microsoft.com/office/drawing/2014/main" id="{A50CDFE1-C0A6-4DBE-A010-0B98E43BF44C}"/>
              </a:ext>
            </a:extLst>
          </p:cNvPr>
          <p:cNvSpPr/>
          <p:nvPr/>
        </p:nvSpPr>
        <p:spPr>
          <a:xfrm>
            <a:off x="349787" y="1450156"/>
            <a:ext cx="8697703" cy="8782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08966341-FCD0-4835-BE14-1584E2F0B4F4}"/>
              </a:ext>
            </a:extLst>
          </p:cNvPr>
          <p:cNvSpPr/>
          <p:nvPr/>
        </p:nvSpPr>
        <p:spPr>
          <a:xfrm>
            <a:off x="349787" y="5219303"/>
            <a:ext cx="8697703" cy="54264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5CCC620D-3679-4EC7-9969-6B211232E626}"/>
              </a:ext>
            </a:extLst>
          </p:cNvPr>
          <p:cNvSpPr/>
          <p:nvPr/>
        </p:nvSpPr>
        <p:spPr>
          <a:xfrm>
            <a:off x="349787" y="3044854"/>
            <a:ext cx="8697703" cy="21744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A7CAC000-BB6E-4123-A50F-25D128048202}"/>
              </a:ext>
            </a:extLst>
          </p:cNvPr>
          <p:cNvSpPr/>
          <p:nvPr/>
        </p:nvSpPr>
        <p:spPr>
          <a:xfrm>
            <a:off x="350804" y="5761951"/>
            <a:ext cx="8697703" cy="3651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jdelijke aanduiding voor inhoud 2">
            <a:extLst>
              <a:ext uri="{FF2B5EF4-FFF2-40B4-BE49-F238E27FC236}">
                <a16:creationId xmlns:a16="http://schemas.microsoft.com/office/drawing/2014/main" id="{89DF4A68-8B40-4DA6-8768-68B311169614}"/>
              </a:ext>
            </a:extLst>
          </p:cNvPr>
          <p:cNvSpPr>
            <a:spLocks noGrp="1"/>
          </p:cNvSpPr>
          <p:nvPr>
            <p:ph sz="half" idx="2"/>
          </p:nvPr>
        </p:nvSpPr>
        <p:spPr>
          <a:xfrm>
            <a:off x="683567" y="1326381"/>
            <a:ext cx="8352928" cy="4248472"/>
          </a:xfrm>
        </p:spPr>
        <p:txBody>
          <a:bodyPr/>
          <a:lstStyle/>
          <a:p>
            <a:pPr marL="0" indent="0" algn="r">
              <a:buNone/>
            </a:pPr>
            <a:endParaRPr lang="nl-BE">
              <a:solidFill>
                <a:srgbClr val="FF0000"/>
              </a:solidFill>
            </a:endParaRPr>
          </a:p>
          <a:p>
            <a:pPr marL="0" indent="0" algn="r">
              <a:buNone/>
            </a:pPr>
            <a:endParaRPr lang="nl-BE">
              <a:solidFill>
                <a:srgbClr val="FF0000"/>
              </a:solidFill>
            </a:endParaRPr>
          </a:p>
          <a:p>
            <a:pPr marL="0" indent="0" algn="r">
              <a:buNone/>
            </a:pPr>
            <a:r>
              <a:rPr lang="nl-BE">
                <a:solidFill>
                  <a:srgbClr val="FF0000"/>
                </a:solidFill>
              </a:rPr>
              <a:t>Type, naam, oriëntatie, oppervlakte, begrenzing, diepte</a:t>
            </a:r>
          </a:p>
          <a:p>
            <a:pPr marL="0" indent="0" algn="r">
              <a:buNone/>
            </a:pPr>
            <a:endParaRPr lang="nl-BE">
              <a:solidFill>
                <a:srgbClr val="FF0000"/>
              </a:solidFill>
            </a:endParaRPr>
          </a:p>
          <a:p>
            <a:pPr marL="0" indent="0" algn="r">
              <a:buNone/>
            </a:pPr>
            <a:r>
              <a:rPr lang="nl-BE">
                <a:solidFill>
                  <a:srgbClr val="FF0000"/>
                </a:solidFill>
              </a:rPr>
              <a:t>Invoer U- of R-waarde deur/paneel </a:t>
            </a:r>
          </a:p>
          <a:p>
            <a:pPr marL="0" indent="0" algn="r">
              <a:buNone/>
            </a:pPr>
            <a:r>
              <a:rPr lang="nl-BE">
                <a:solidFill>
                  <a:srgbClr val="FF0000"/>
                </a:solidFill>
              </a:rPr>
              <a:t>Invoer isolatie </a:t>
            </a:r>
            <a:r>
              <a:rPr lang="nl-BE" err="1">
                <a:solidFill>
                  <a:srgbClr val="FF0000"/>
                </a:solidFill>
              </a:rPr>
              <a:t>cfr</a:t>
            </a:r>
            <a:r>
              <a:rPr lang="nl-BE">
                <a:solidFill>
                  <a:srgbClr val="FF0000"/>
                </a:solidFill>
              </a:rPr>
              <a:t> gebouwschil</a:t>
            </a: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r>
              <a:rPr lang="nl-BE">
                <a:solidFill>
                  <a:srgbClr val="FF0000"/>
                </a:solidFill>
              </a:rPr>
              <a:t>Invoer profiel</a:t>
            </a:r>
          </a:p>
          <a:p>
            <a:pPr marL="0" indent="0" algn="r">
              <a:buNone/>
            </a:pPr>
            <a:r>
              <a:rPr lang="nl-BE">
                <a:solidFill>
                  <a:srgbClr val="FF0000"/>
                </a:solidFill>
              </a:rPr>
              <a:t>Resultaat van de eigenschappen</a:t>
            </a:r>
          </a:p>
          <a:p>
            <a:pPr marL="0" indent="0" algn="r">
              <a:buNone/>
            </a:pPr>
            <a:r>
              <a:rPr lang="nl-BE"/>
              <a:t> </a:t>
            </a:r>
          </a:p>
        </p:txBody>
      </p:sp>
      <p:sp>
        <p:nvSpPr>
          <p:cNvPr id="12" name="Rechthoek 11">
            <a:extLst>
              <a:ext uri="{FF2B5EF4-FFF2-40B4-BE49-F238E27FC236}">
                <a16:creationId xmlns:a16="http://schemas.microsoft.com/office/drawing/2014/main" id="{C4982CFE-CCE7-47BA-9CB1-FC7B570E21D8}"/>
              </a:ext>
            </a:extLst>
          </p:cNvPr>
          <p:cNvSpPr/>
          <p:nvPr/>
        </p:nvSpPr>
        <p:spPr>
          <a:xfrm>
            <a:off x="349787" y="2328419"/>
            <a:ext cx="8697703" cy="7349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1399349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225</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539552" y="548680"/>
            <a:ext cx="8352928" cy="1080120"/>
          </a:xfrm>
        </p:spPr>
        <p:txBody>
          <a:bodyPr/>
          <a:lstStyle/>
          <a:p>
            <a:pPr algn="l"/>
            <a:r>
              <a:rPr lang="nl-BE"/>
              <a:t>Deuren/panelen: stappenplan (V.3.2.1)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Combinatie van het stappenplan van gebouwschil en </a:t>
            </a:r>
          </a:p>
          <a:p>
            <a:pPr marL="0" indent="0">
              <a:buNone/>
            </a:pPr>
            <a:r>
              <a:rPr lang="nl-BE" altLang="nl-BE" b="1"/>
              <a:t>     stappenplan vensters</a:t>
            </a:r>
          </a:p>
          <a:p>
            <a:pPr marL="287655" indent="-287655"/>
            <a:r>
              <a:rPr lang="nl-BE" altLang="nl-BE"/>
              <a:t>Deuren en panelen zitten vervat in profielen</a:t>
            </a:r>
          </a:p>
          <a:p>
            <a:pPr marL="575655" lvl="1" indent="-287655"/>
            <a:r>
              <a:rPr lang="nl-BE" altLang="nl-BE"/>
              <a:t>Deur kan men openen en sluiten. Paneel niet.</a:t>
            </a:r>
          </a:p>
          <a:p>
            <a:pPr marL="575655" lvl="1" indent="-287655"/>
            <a:r>
              <a:rPr lang="nl-BE" altLang="nl-BE"/>
              <a:t>Ook (garage)poorten zijn deuren.</a:t>
            </a:r>
          </a:p>
          <a:p>
            <a:pPr marL="288000" lvl="1" indent="0">
              <a:buNone/>
            </a:pPr>
            <a:r>
              <a:rPr lang="nl-BE" altLang="nl-BE"/>
              <a:t> </a:t>
            </a:r>
          </a:p>
          <a:p>
            <a:pPr marL="576000" lvl="2" indent="0">
              <a:buNone/>
            </a:pPr>
            <a:endParaRPr lang="nl-BE" altLang="nl-BE"/>
          </a:p>
        </p:txBody>
      </p:sp>
      <p:pic>
        <p:nvPicPr>
          <p:cNvPr id="5" name="Afbeelding 4">
            <a:extLst>
              <a:ext uri="{FF2B5EF4-FFF2-40B4-BE49-F238E27FC236}">
                <a16:creationId xmlns:a16="http://schemas.microsoft.com/office/drawing/2014/main" id="{720AF247-76CE-477C-82E7-94DA92FFD2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346" y="3824637"/>
            <a:ext cx="2232248" cy="2976330"/>
          </a:xfrm>
          <a:prstGeom prst="rect">
            <a:avLst/>
          </a:prstGeom>
        </p:spPr>
      </p:pic>
      <p:pic>
        <p:nvPicPr>
          <p:cNvPr id="6" name="Afbeelding 5">
            <a:extLst>
              <a:ext uri="{FF2B5EF4-FFF2-40B4-BE49-F238E27FC236}">
                <a16:creationId xmlns:a16="http://schemas.microsoft.com/office/drawing/2014/main" id="{9D1CA6EB-C188-44F1-883D-15D9AFDFDB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9396" y="3824637"/>
            <a:ext cx="1674186" cy="2976330"/>
          </a:xfrm>
          <a:prstGeom prst="rect">
            <a:avLst/>
          </a:prstGeom>
        </p:spPr>
      </p:pic>
      <p:pic>
        <p:nvPicPr>
          <p:cNvPr id="9" name="Afbeelding 8">
            <a:extLst>
              <a:ext uri="{FF2B5EF4-FFF2-40B4-BE49-F238E27FC236}">
                <a16:creationId xmlns:a16="http://schemas.microsoft.com/office/drawing/2014/main" id="{637D9E1C-03F7-4E46-A062-C0139412B1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810" y="3824637"/>
            <a:ext cx="1923660" cy="2976330"/>
          </a:xfrm>
          <a:prstGeom prst="rect">
            <a:avLst/>
          </a:prstGeom>
        </p:spPr>
      </p:pic>
      <p:pic>
        <p:nvPicPr>
          <p:cNvPr id="11" name="Afbeelding 10">
            <a:extLst>
              <a:ext uri="{FF2B5EF4-FFF2-40B4-BE49-F238E27FC236}">
                <a16:creationId xmlns:a16="http://schemas.microsoft.com/office/drawing/2014/main" id="{569724A2-2303-4872-AA6E-3709346CFC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2750" y="3824637"/>
            <a:ext cx="2003598" cy="2976330"/>
          </a:xfrm>
          <a:prstGeom prst="rect">
            <a:avLst/>
          </a:prstGeom>
        </p:spPr>
      </p:pic>
    </p:spTree>
    <p:extLst>
      <p:ext uri="{BB962C8B-B14F-4D97-AF65-F5344CB8AC3E}">
        <p14:creationId xmlns:p14="http://schemas.microsoft.com/office/powerpoint/2010/main" val="181346710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226</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539552" y="548680"/>
            <a:ext cx="8352928" cy="1080120"/>
          </a:xfrm>
        </p:spPr>
        <p:txBody>
          <a:bodyPr/>
          <a:lstStyle/>
          <a:p>
            <a:pPr algn="l"/>
            <a:r>
              <a:rPr lang="nl-BE"/>
              <a:t>Deuren/panelen: stappenplan (V.3.2.1)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1:</a:t>
            </a:r>
            <a:r>
              <a:rPr lang="nl-BE" altLang="nl-BE"/>
              <a:t> </a:t>
            </a:r>
            <a:r>
              <a:rPr lang="nl-BE" altLang="nl-BE" b="1"/>
              <a:t>is de U-waarde of R-waarde van het deur/paneel + profiel bekend?</a:t>
            </a:r>
          </a:p>
          <a:p>
            <a:pPr marL="575655" lvl="1" indent="-287655"/>
            <a:r>
              <a:rPr lang="nl-BE" altLang="nl-BE" b="1"/>
              <a:t>Stap 1A: is de U-waarde deur/paneel + profiel bekend?</a:t>
            </a:r>
          </a:p>
          <a:p>
            <a:pPr marL="863655" lvl="2" indent="-287655"/>
            <a:r>
              <a:rPr lang="nl-BE" altLang="nl-BE"/>
              <a:t>U-waarde van deur/paneel inclusief profiel</a:t>
            </a:r>
          </a:p>
          <a:p>
            <a:pPr marL="863655" lvl="2" indent="-287655"/>
            <a:r>
              <a:rPr lang="nl-BE" altLang="nl-BE"/>
              <a:t>Zie stap V.2.1 stappenplan gebouwschil: stap 1</a:t>
            </a:r>
          </a:p>
          <a:p>
            <a:pPr marL="863655" lvl="2" indent="-287655"/>
            <a:r>
              <a:rPr lang="nl-BE" altLang="nl-BE"/>
              <a:t>Ja </a:t>
            </a:r>
            <a:r>
              <a:rPr lang="nl-BE">
                <a:cs typeface="Calibri" panose="020F0502020204030204" pitchFamily="34" charset="0"/>
                <a:sym typeface="Wingdings" panose="05000000000000000000" pitchFamily="2" charset="2"/>
              </a:rPr>
              <a:t></a:t>
            </a:r>
            <a:r>
              <a:rPr lang="nl-BE" altLang="nl-BE"/>
              <a:t> geen verdere invoer nodig</a:t>
            </a:r>
          </a:p>
          <a:p>
            <a:pPr marL="863655" lvl="2" indent="-287655"/>
            <a:r>
              <a:rPr lang="nl-BE" altLang="nl-BE"/>
              <a:t>Neen </a:t>
            </a:r>
            <a:r>
              <a:rPr lang="nl-BE">
                <a:cs typeface="Calibri" panose="020F0502020204030204" pitchFamily="34" charset="0"/>
                <a:sym typeface="Wingdings" panose="05000000000000000000" pitchFamily="2" charset="2"/>
              </a:rPr>
              <a:t></a:t>
            </a:r>
            <a:r>
              <a:rPr lang="nl-BE" altLang="nl-BE"/>
              <a:t> stap 1B</a:t>
            </a:r>
          </a:p>
          <a:p>
            <a:pPr marL="575655" lvl="1" indent="-287655"/>
            <a:r>
              <a:rPr lang="nl-BE" altLang="nl-BE" b="1"/>
              <a:t>Stap 1B: is de R-waarde deur/paneel bekend?</a:t>
            </a:r>
          </a:p>
          <a:p>
            <a:pPr marL="863655" lvl="2" indent="-287655"/>
            <a:r>
              <a:rPr lang="nl-BE" altLang="nl-BE"/>
              <a:t>R-waarde van de vulling van de deur/paneel</a:t>
            </a:r>
          </a:p>
          <a:p>
            <a:pPr marL="863655" lvl="2" indent="-287655"/>
            <a:r>
              <a:rPr lang="nl-BE" altLang="nl-BE"/>
              <a:t>Zie stap V.2.1 stappenplan gebouwschil: stap 1</a:t>
            </a:r>
          </a:p>
          <a:p>
            <a:pPr marL="863655" lvl="2" indent="-287655"/>
            <a:r>
              <a:rPr lang="nl-BE" altLang="nl-BE"/>
              <a:t> Ja </a:t>
            </a:r>
            <a:r>
              <a:rPr lang="nl-BE">
                <a:cs typeface="Calibri" panose="020F0502020204030204" pitchFamily="34" charset="0"/>
                <a:sym typeface="Wingdings" panose="05000000000000000000" pitchFamily="2" charset="2"/>
              </a:rPr>
              <a:t></a:t>
            </a:r>
            <a:r>
              <a:rPr lang="nl-BE" altLang="nl-BE"/>
              <a:t> stap 3</a:t>
            </a:r>
          </a:p>
          <a:p>
            <a:pPr marL="863655" lvl="2" indent="-287655"/>
            <a:r>
              <a:rPr lang="nl-BE" altLang="nl-BE"/>
              <a:t>Neen </a:t>
            </a:r>
            <a:r>
              <a:rPr lang="nl-BE">
                <a:cs typeface="Calibri" panose="020F0502020204030204" pitchFamily="34" charset="0"/>
                <a:sym typeface="Wingdings" panose="05000000000000000000" pitchFamily="2" charset="2"/>
              </a:rPr>
              <a:t></a:t>
            </a:r>
            <a:r>
              <a:rPr lang="nl-BE" altLang="nl-BE"/>
              <a:t> stap 2</a:t>
            </a:r>
          </a:p>
          <a:p>
            <a:pPr marL="576000" lvl="2" indent="0">
              <a:buNone/>
            </a:pPr>
            <a:endParaRPr lang="nl-BE" altLang="nl-BE"/>
          </a:p>
        </p:txBody>
      </p:sp>
    </p:spTree>
    <p:extLst>
      <p:ext uri="{BB962C8B-B14F-4D97-AF65-F5344CB8AC3E}">
        <p14:creationId xmlns:p14="http://schemas.microsoft.com/office/powerpoint/2010/main" val="5939035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227</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539552" y="548680"/>
            <a:ext cx="8352928" cy="1080120"/>
          </a:xfrm>
        </p:spPr>
        <p:txBody>
          <a:bodyPr/>
          <a:lstStyle/>
          <a:p>
            <a:pPr algn="l"/>
            <a:r>
              <a:rPr lang="nl-BE"/>
              <a:t>Deuren/panelen: stappenplan (V.3.2.1)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2:</a:t>
            </a:r>
            <a:r>
              <a:rPr lang="nl-BE" altLang="nl-BE"/>
              <a:t> </a:t>
            </a:r>
            <a:r>
              <a:rPr lang="nl-BE" altLang="nl-BE" b="1"/>
              <a:t>bepaal de vulling van de deuren/panelen</a:t>
            </a:r>
          </a:p>
          <a:p>
            <a:pPr marL="575655" lvl="1" indent="-287655"/>
            <a:r>
              <a:rPr lang="nl-BE" altLang="nl-BE"/>
              <a:t>Vulling = </a:t>
            </a:r>
            <a:r>
              <a:rPr lang="nl-BE" altLang="nl-BE" err="1"/>
              <a:t>constructielaag</a:t>
            </a:r>
            <a:r>
              <a:rPr lang="nl-BE" altLang="nl-BE"/>
              <a:t> + luchtlaag + isolerende laag</a:t>
            </a:r>
          </a:p>
          <a:p>
            <a:pPr marL="575655" lvl="1" indent="-287655"/>
            <a:r>
              <a:rPr lang="nl-BE" altLang="nl-BE"/>
              <a:t>Volg stap 2 tot en met 8 van het stappenplan gebouwschil (zie V.2.1)</a:t>
            </a:r>
          </a:p>
          <a:p>
            <a:pPr marL="575655" lvl="1" indent="-287655"/>
            <a:r>
              <a:rPr lang="nl-BE" altLang="nl-BE"/>
              <a:t>Ga verder naar stap 3</a:t>
            </a:r>
          </a:p>
          <a:p>
            <a:pPr marL="287655" indent="-287655"/>
            <a:endParaRPr lang="nl-BE" altLang="nl-BE" b="1"/>
          </a:p>
          <a:p>
            <a:pPr marL="287655" indent="-287655"/>
            <a:r>
              <a:rPr lang="nl-BE" altLang="nl-BE" b="1"/>
              <a:t>Stap 3:</a:t>
            </a:r>
            <a:r>
              <a:rPr lang="nl-BE" altLang="nl-BE"/>
              <a:t> </a:t>
            </a:r>
            <a:r>
              <a:rPr lang="nl-BE" altLang="nl-BE" b="1"/>
              <a:t>bepaal het profiel</a:t>
            </a:r>
          </a:p>
          <a:p>
            <a:pPr marL="575655" lvl="1" indent="-287655"/>
            <a:r>
              <a:rPr lang="nl-BE" altLang="nl-BE"/>
              <a:t>Volg stap 4 tot en met 5 van het stappenplan van de vensters (zie V.3.1.1)</a:t>
            </a:r>
          </a:p>
          <a:p>
            <a:pPr marL="575655" lvl="1" indent="-287655"/>
            <a:r>
              <a:rPr lang="nl-BE" altLang="nl-BE"/>
              <a:t>Hoofdtypes zie hierna</a:t>
            </a:r>
          </a:p>
        </p:txBody>
      </p:sp>
    </p:spTree>
    <p:extLst>
      <p:ext uri="{BB962C8B-B14F-4D97-AF65-F5344CB8AC3E}">
        <p14:creationId xmlns:p14="http://schemas.microsoft.com/office/powerpoint/2010/main" val="208976613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Deuren/panelen: hoofdtypes (V.3.2.3)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2 </a:t>
            </a:r>
            <a:r>
              <a:rPr lang="nl-BE" b="1"/>
              <a:t>Hoofdtypes</a:t>
            </a:r>
          </a:p>
          <a:p>
            <a:pPr lvl="1"/>
            <a:r>
              <a:rPr lang="nl-BE" b="1"/>
              <a:t>Hoofdtype 1: Metaal</a:t>
            </a:r>
          </a:p>
          <a:p>
            <a:pPr lvl="2"/>
            <a:r>
              <a:rPr lang="nl-BE"/>
              <a:t>Deur in metaal, aluminium …</a:t>
            </a:r>
          </a:p>
          <a:p>
            <a:pPr lvl="1"/>
            <a:r>
              <a:rPr lang="nl-BE" b="1"/>
              <a:t>Hoofdtype 2: Niet-metaal</a:t>
            </a:r>
          </a:p>
          <a:p>
            <a:pPr lvl="2"/>
            <a:r>
              <a:rPr lang="nl-BE"/>
              <a:t>Overige deuren en panelen</a:t>
            </a:r>
          </a:p>
          <a:p>
            <a:pPr lvl="3"/>
            <a:r>
              <a:rPr lang="nl-BE"/>
              <a:t>Hout, kunststof,..</a:t>
            </a:r>
          </a:p>
          <a:p>
            <a:pPr lvl="2"/>
            <a:r>
              <a:rPr lang="nl-BE"/>
              <a:t>Ook bij metalen deuren en panelen waar een ander materiaal verwerkt is achter het metaal</a:t>
            </a:r>
          </a:p>
          <a:p>
            <a:pPr marL="864000" lvl="3" indent="0">
              <a:buNone/>
            </a:pPr>
            <a:endParaRPr lang="nl-BE" altLang="nl-BE"/>
          </a:p>
        </p:txBody>
      </p:sp>
      <p:sp>
        <p:nvSpPr>
          <p:cNvPr id="5" name="datum en dianummer">
            <a:extLst>
              <a:ext uri="{FF2B5EF4-FFF2-40B4-BE49-F238E27FC236}">
                <a16:creationId xmlns:a16="http://schemas.microsoft.com/office/drawing/2014/main" id="{DD9ABAB0-0345-4B59-A234-045232D94AD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228</a:t>
            </a:fld>
            <a:endParaRPr lang="nl-BE" sz="1100">
              <a:solidFill>
                <a:srgbClr val="105269"/>
              </a:solidFill>
            </a:endParaRPr>
          </a:p>
        </p:txBody>
      </p:sp>
      <p:pic>
        <p:nvPicPr>
          <p:cNvPr id="7" name="Afbeelding 6">
            <a:extLst>
              <a:ext uri="{FF2B5EF4-FFF2-40B4-BE49-F238E27FC236}">
                <a16:creationId xmlns:a16="http://schemas.microsoft.com/office/drawing/2014/main" id="{E8B7A919-97A0-4716-8502-8E258BCEC5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1316" y="4184091"/>
            <a:ext cx="3331458" cy="2498594"/>
          </a:xfrm>
          <a:prstGeom prst="rect">
            <a:avLst/>
          </a:prstGeom>
        </p:spPr>
      </p:pic>
      <p:pic>
        <p:nvPicPr>
          <p:cNvPr id="8" name="Afbeelding 7">
            <a:extLst>
              <a:ext uri="{FF2B5EF4-FFF2-40B4-BE49-F238E27FC236}">
                <a16:creationId xmlns:a16="http://schemas.microsoft.com/office/drawing/2014/main" id="{E801C884-3B74-4F06-B8D4-F6B9980869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0139" y="4184091"/>
            <a:ext cx="1805527" cy="2498593"/>
          </a:xfrm>
          <a:prstGeom prst="rect">
            <a:avLst/>
          </a:prstGeom>
        </p:spPr>
      </p:pic>
    </p:spTree>
    <p:extLst>
      <p:ext uri="{BB962C8B-B14F-4D97-AF65-F5344CB8AC3E}">
        <p14:creationId xmlns:p14="http://schemas.microsoft.com/office/powerpoint/2010/main" val="224624752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2DCD110-AE99-4F22-80C0-F26C41A68D84}"/>
              </a:ext>
            </a:extLst>
          </p:cNvPr>
          <p:cNvSpPr/>
          <p:nvPr/>
        </p:nvSpPr>
        <p:spPr>
          <a:xfrm>
            <a:off x="3940492" y="1724654"/>
            <a:ext cx="3961876" cy="1554272"/>
          </a:xfrm>
          <a:prstGeom prst="rect">
            <a:avLst/>
          </a:prstGeom>
        </p:spPr>
        <p:txBody>
          <a:bodyPr wrap="square">
            <a:spAutoFit/>
          </a:bodyPr>
          <a:lstStyle/>
          <a:p>
            <a:pPr marL="288000" lvl="1" indent="-288000">
              <a:lnSpc>
                <a:spcPct val="90000"/>
              </a:lnSpc>
              <a:spcBef>
                <a:spcPts val="300"/>
              </a:spcBef>
              <a:buSzPct val="90000"/>
              <a:buBlip>
                <a:blip r:embed="rId2"/>
              </a:buBlip>
            </a:pPr>
            <a:r>
              <a:rPr lang="nl-BE" sz="2000">
                <a:solidFill>
                  <a:srgbClr val="38373A"/>
                </a:solidFill>
              </a:rPr>
              <a:t>U ziet tijdens het </a:t>
            </a:r>
            <a:r>
              <a:rPr lang="nl-BE" sz="2000" err="1">
                <a:solidFill>
                  <a:srgbClr val="38373A"/>
                </a:solidFill>
              </a:rPr>
              <a:t>plaatsbezoek</a:t>
            </a:r>
            <a:r>
              <a:rPr lang="nl-BE" sz="2000">
                <a:solidFill>
                  <a:srgbClr val="38373A"/>
                </a:solidFill>
              </a:rPr>
              <a:t> op de poort zelf een label gekleefd. </a:t>
            </a:r>
            <a:endParaRPr lang="nl-BE" sz="2000">
              <a:solidFill>
                <a:srgbClr val="38373A"/>
              </a:solidFill>
              <a:latin typeface="Calibri" panose="020F0502020204030204" pitchFamily="34" charset="0"/>
            </a:endParaRPr>
          </a:p>
          <a:p>
            <a:pPr marL="288000" lvl="1" indent="-288000">
              <a:lnSpc>
                <a:spcPct val="90000"/>
              </a:lnSpc>
              <a:spcBef>
                <a:spcPts val="300"/>
              </a:spcBef>
              <a:buSzPct val="90000"/>
              <a:buBlip>
                <a:blip r:embed="rId2"/>
              </a:buBlip>
            </a:pPr>
            <a:r>
              <a:rPr lang="nl-BE" sz="2000"/>
              <a:t>Welke eigenschappen van de poort moeten ingevoerd worden?</a:t>
            </a:r>
          </a:p>
          <a:p>
            <a:pPr marL="576000" lvl="1" indent="-288000">
              <a:lnSpc>
                <a:spcPct val="90000"/>
              </a:lnSpc>
              <a:spcBef>
                <a:spcPts val="300"/>
              </a:spcBef>
              <a:buSzPct val="70000"/>
              <a:buBlip>
                <a:blip r:embed="rId3"/>
              </a:buBlip>
            </a:pPr>
            <a:endParaRPr lang="nl-BE" sz="2000">
              <a:solidFill>
                <a:srgbClr val="38373A"/>
              </a:solidFill>
              <a:latin typeface="Calibri" panose="020F0502020204030204" pitchFamily="34" charset="0"/>
            </a:endParaRPr>
          </a:p>
        </p:txBody>
      </p:sp>
      <p:pic>
        <p:nvPicPr>
          <p:cNvPr id="5" name="Afbeelding 4">
            <a:extLst>
              <a:ext uri="{FF2B5EF4-FFF2-40B4-BE49-F238E27FC236}">
                <a16:creationId xmlns:a16="http://schemas.microsoft.com/office/drawing/2014/main" id="{EF55DFC6-2D7D-4BBB-A200-1858E0DDA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7358" y="3502320"/>
            <a:ext cx="3383591" cy="3340100"/>
          </a:xfrm>
          <a:prstGeom prst="rect">
            <a:avLst/>
          </a:prstGeom>
        </p:spPr>
      </p:pic>
      <p:pic>
        <p:nvPicPr>
          <p:cNvPr id="6" name="Afbeelding 5">
            <a:extLst>
              <a:ext uri="{FF2B5EF4-FFF2-40B4-BE49-F238E27FC236}">
                <a16:creationId xmlns:a16="http://schemas.microsoft.com/office/drawing/2014/main" id="{D2E540BF-9DD1-4E7F-A999-08247C307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981" y="354869"/>
            <a:ext cx="3383591" cy="6503131"/>
          </a:xfrm>
          <a:prstGeom prst="rect">
            <a:avLst/>
          </a:prstGeom>
        </p:spPr>
      </p:pic>
      <p:sp>
        <p:nvSpPr>
          <p:cNvPr id="7" name="Rechthoek 6">
            <a:extLst>
              <a:ext uri="{FF2B5EF4-FFF2-40B4-BE49-F238E27FC236}">
                <a16:creationId xmlns:a16="http://schemas.microsoft.com/office/drawing/2014/main" id="{DA866223-2C73-4412-AC51-236316331AD0}"/>
              </a:ext>
            </a:extLst>
          </p:cNvPr>
          <p:cNvSpPr/>
          <p:nvPr/>
        </p:nvSpPr>
        <p:spPr>
          <a:xfrm>
            <a:off x="7775368" y="5276740"/>
            <a:ext cx="254000" cy="5651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DA50DE71-6A0E-4D5D-AD32-C0AC8952706E}"/>
              </a:ext>
            </a:extLst>
          </p:cNvPr>
          <p:cNvSpPr/>
          <p:nvPr/>
        </p:nvSpPr>
        <p:spPr>
          <a:xfrm>
            <a:off x="1388812" y="2729246"/>
            <a:ext cx="1025158" cy="41287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83108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a:t>
            </a:fld>
            <a:endParaRPr lang="nl-BE" sz="1100">
              <a:solidFill>
                <a:srgbClr val="105269"/>
              </a:solidFill>
            </a:endParaRPr>
          </a:p>
        </p:txBody>
      </p:sp>
      <p:sp>
        <p:nvSpPr>
          <p:cNvPr id="2" name="Rechthoek 1"/>
          <p:cNvSpPr/>
          <p:nvPr/>
        </p:nvSpPr>
        <p:spPr>
          <a:xfrm>
            <a:off x="0" y="5656010"/>
            <a:ext cx="7196203" cy="369332"/>
          </a:xfrm>
          <a:prstGeom prst="rect">
            <a:avLst/>
          </a:prstGeom>
        </p:spPr>
        <p:txBody>
          <a:bodyPr wrap="square">
            <a:spAutoFit/>
          </a:bodyPr>
          <a:lstStyle/>
          <a:p>
            <a:pPr marL="576000" lvl="1" indent="-288000">
              <a:lnSpc>
                <a:spcPct val="90000"/>
              </a:lnSpc>
              <a:spcBef>
                <a:spcPts val="300"/>
              </a:spcBef>
              <a:buSzPct val="70000"/>
              <a:buBlip>
                <a:blip r:embed="rId2"/>
              </a:buBlip>
            </a:pPr>
            <a:r>
              <a:rPr lang="fr-BE" altLang="nl-BE" sz="2000">
                <a:solidFill>
                  <a:srgbClr val="38373A"/>
                </a:solidFill>
                <a:latin typeface="Calibri" panose="020F0502020204030204" pitchFamily="34" charset="0"/>
              </a:rPr>
              <a:t>Via de </a:t>
            </a:r>
            <a:r>
              <a:rPr lang="fr-BE" altLang="nl-BE" sz="2000" err="1">
                <a:solidFill>
                  <a:srgbClr val="38373A"/>
                </a:solidFill>
                <a:latin typeface="Calibri" panose="020F0502020204030204" pitchFamily="34" charset="0"/>
              </a:rPr>
              <a:t>Butgb</a:t>
            </a:r>
            <a:r>
              <a:rPr lang="fr-BE" altLang="nl-BE" sz="2000">
                <a:solidFill>
                  <a:srgbClr val="38373A"/>
                </a:solidFill>
                <a:latin typeface="Calibri" panose="020F0502020204030204" pitchFamily="34" charset="0"/>
              </a:rPr>
              <a:t> </a:t>
            </a:r>
            <a:r>
              <a:rPr lang="fr-BE" altLang="nl-BE" sz="2000" err="1">
                <a:solidFill>
                  <a:srgbClr val="38373A"/>
                </a:solidFill>
                <a:latin typeface="Calibri" panose="020F0502020204030204" pitchFamily="34" charset="0"/>
              </a:rPr>
              <a:t>vinden</a:t>
            </a:r>
            <a:r>
              <a:rPr lang="fr-BE" altLang="nl-BE" sz="2000">
                <a:solidFill>
                  <a:srgbClr val="38373A"/>
                </a:solidFill>
                <a:latin typeface="Calibri" panose="020F0502020204030204" pitchFamily="34" charset="0"/>
              </a:rPr>
              <a:t> </a:t>
            </a:r>
            <a:r>
              <a:rPr lang="fr-BE" altLang="nl-BE" sz="2000" err="1">
                <a:solidFill>
                  <a:srgbClr val="38373A"/>
                </a:solidFill>
                <a:latin typeface="Calibri" panose="020F0502020204030204" pitchFamily="34" charset="0"/>
              </a:rPr>
              <a:t>we</a:t>
            </a:r>
            <a:r>
              <a:rPr lang="fr-BE" altLang="nl-BE" sz="2000">
                <a:solidFill>
                  <a:srgbClr val="38373A"/>
                </a:solidFill>
                <a:latin typeface="Calibri" panose="020F0502020204030204" pitchFamily="34" charset="0"/>
              </a:rPr>
              <a:t> de </a:t>
            </a:r>
            <a:r>
              <a:rPr lang="fr-BE" altLang="nl-BE" sz="2000" err="1">
                <a:solidFill>
                  <a:srgbClr val="38373A"/>
                </a:solidFill>
                <a:latin typeface="Calibri" panose="020F0502020204030204" pitchFamily="34" charset="0"/>
              </a:rPr>
              <a:t>Atg</a:t>
            </a:r>
            <a:r>
              <a:rPr lang="fr-BE" altLang="nl-BE" sz="2000">
                <a:solidFill>
                  <a:srgbClr val="38373A"/>
                </a:solidFill>
                <a:latin typeface="Calibri" panose="020F0502020204030204" pitchFamily="34" charset="0"/>
              </a:rPr>
              <a:t> </a:t>
            </a:r>
            <a:r>
              <a:rPr lang="fr-BE" altLang="nl-BE" sz="2000" err="1">
                <a:solidFill>
                  <a:srgbClr val="38373A"/>
                </a:solidFill>
                <a:latin typeface="Calibri" panose="020F0502020204030204" pitchFamily="34" charset="0"/>
              </a:rPr>
              <a:t>terug</a:t>
            </a:r>
            <a:r>
              <a:rPr lang="fr-BE" altLang="nl-BE" sz="2000">
                <a:solidFill>
                  <a:srgbClr val="38373A"/>
                </a:solidFill>
                <a:latin typeface="Calibri" panose="020F0502020204030204" pitchFamily="34" charset="0"/>
              </a:rPr>
              <a:t> van het </a:t>
            </a:r>
            <a:r>
              <a:rPr lang="fr-BE" altLang="nl-BE" sz="2000" err="1">
                <a:solidFill>
                  <a:srgbClr val="38373A"/>
                </a:solidFill>
                <a:latin typeface="Calibri" panose="020F0502020204030204" pitchFamily="34" charset="0"/>
              </a:rPr>
              <a:t>product</a:t>
            </a:r>
            <a:endParaRPr lang="fr-BE" altLang="nl-BE" sz="2000">
              <a:solidFill>
                <a:srgbClr val="38373A"/>
              </a:solidFill>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68" y="125069"/>
            <a:ext cx="4445111" cy="230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46" y="2513141"/>
            <a:ext cx="6259991" cy="4142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hthoek 12"/>
          <p:cNvSpPr/>
          <p:nvPr/>
        </p:nvSpPr>
        <p:spPr>
          <a:xfrm>
            <a:off x="491046" y="2433701"/>
            <a:ext cx="4600475" cy="26141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481618" y="5427029"/>
            <a:ext cx="6259991" cy="27683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521" y="1303436"/>
            <a:ext cx="3847829" cy="302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hoek 5"/>
          <p:cNvSpPr/>
          <p:nvPr/>
        </p:nvSpPr>
        <p:spPr>
          <a:xfrm>
            <a:off x="5091521" y="1303437"/>
            <a:ext cx="3847829" cy="6837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p:cNvSpPr/>
          <p:nvPr/>
        </p:nvSpPr>
        <p:spPr>
          <a:xfrm>
            <a:off x="5091521" y="2730668"/>
            <a:ext cx="3847829" cy="2142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0A6E9AC4-E369-40A7-A5CF-CECD94ABFC8D}"/>
              </a:ext>
            </a:extLst>
          </p:cNvPr>
          <p:cNvSpPr/>
          <p:nvPr/>
        </p:nvSpPr>
        <p:spPr>
          <a:xfrm>
            <a:off x="6377528" y="4395655"/>
            <a:ext cx="2766472" cy="2163669"/>
          </a:xfrm>
          <a:prstGeom prst="rect">
            <a:avLst/>
          </a:prstGeom>
        </p:spPr>
        <p:txBody>
          <a:bodyPr wrap="square">
            <a:spAutoFit/>
          </a:bodyPr>
          <a:lstStyle/>
          <a:p>
            <a:pPr marL="576000" lvl="1" indent="-288000">
              <a:lnSpc>
                <a:spcPct val="90000"/>
              </a:lnSpc>
              <a:spcBef>
                <a:spcPts val="300"/>
              </a:spcBef>
              <a:buSzPct val="70000"/>
              <a:buBlip>
                <a:blip r:embed="rId2"/>
              </a:buBlip>
            </a:pPr>
            <a:r>
              <a:rPr lang="fr-BE" altLang="nl-BE">
                <a:solidFill>
                  <a:srgbClr val="105269"/>
                </a:solidFill>
                <a:latin typeface="Calibri" panose="020F0502020204030204" pitchFamily="34" charset="0"/>
              </a:rPr>
              <a:t>Via www.butgb.be </a:t>
            </a:r>
            <a:r>
              <a:rPr lang="nl-BE">
                <a:cs typeface="Calibri" panose="020F0502020204030204" pitchFamily="34" charset="0"/>
              </a:rPr>
              <a:t>→</a:t>
            </a:r>
            <a:r>
              <a:rPr lang="fr-BE" altLang="nl-BE">
                <a:solidFill>
                  <a:srgbClr val="105269"/>
                </a:solidFill>
                <a:latin typeface="Calibri" panose="020F0502020204030204" pitchFamily="34" charset="0"/>
              </a:rPr>
              <a:t> ATG van het </a:t>
            </a:r>
            <a:r>
              <a:rPr lang="fr-BE" altLang="nl-BE" err="1">
                <a:solidFill>
                  <a:srgbClr val="105269"/>
                </a:solidFill>
                <a:latin typeface="Calibri" panose="020F0502020204030204" pitchFamily="34" charset="0"/>
              </a:rPr>
              <a:t>product</a:t>
            </a:r>
            <a:endParaRPr lang="fr-BE" altLang="nl-BE">
              <a:solidFill>
                <a:srgbClr val="105269"/>
              </a:solidFill>
              <a:latin typeface="Calibri" panose="020F0502020204030204" pitchFamily="34" charset="0"/>
            </a:endParaRPr>
          </a:p>
          <a:p>
            <a:pPr marL="576000" lvl="1" indent="-288000">
              <a:lnSpc>
                <a:spcPct val="90000"/>
              </a:lnSpc>
              <a:spcBef>
                <a:spcPts val="300"/>
              </a:spcBef>
              <a:buSzPct val="70000"/>
              <a:buBlip>
                <a:blip r:embed="rId2"/>
              </a:buBlip>
            </a:pPr>
            <a:r>
              <a:rPr lang="fr-BE" altLang="nl-BE">
                <a:solidFill>
                  <a:srgbClr val="105269"/>
                </a:solidFill>
                <a:latin typeface="Calibri" panose="020F0502020204030204" pitchFamily="34" charset="0"/>
              </a:rPr>
              <a:t>R</a:t>
            </a:r>
            <a:r>
              <a:rPr lang="fr-BE" altLang="nl-BE" baseline="-25000">
                <a:solidFill>
                  <a:srgbClr val="105269"/>
                </a:solidFill>
                <a:latin typeface="Calibri" panose="020F0502020204030204" pitchFamily="34" charset="0"/>
              </a:rPr>
              <a:t>D </a:t>
            </a:r>
            <a:r>
              <a:rPr lang="fr-BE" altLang="nl-BE" err="1">
                <a:solidFill>
                  <a:srgbClr val="105269"/>
                </a:solidFill>
                <a:latin typeface="Calibri" panose="020F0502020204030204" pitchFamily="34" charset="0"/>
              </a:rPr>
              <a:t>invoeren</a:t>
            </a:r>
            <a:r>
              <a:rPr lang="fr-BE" altLang="nl-BE">
                <a:solidFill>
                  <a:srgbClr val="105269"/>
                </a:solidFill>
                <a:latin typeface="Calibri" panose="020F0502020204030204" pitchFamily="34" charset="0"/>
              </a:rPr>
              <a:t> </a:t>
            </a:r>
            <a:r>
              <a:rPr lang="fr-BE" altLang="nl-BE" err="1">
                <a:solidFill>
                  <a:srgbClr val="105269"/>
                </a:solidFill>
                <a:latin typeface="Calibri" panose="020F0502020204030204" pitchFamily="34" charset="0"/>
              </a:rPr>
              <a:t>als</a:t>
            </a:r>
            <a:r>
              <a:rPr lang="fr-BE" altLang="nl-BE">
                <a:solidFill>
                  <a:srgbClr val="105269"/>
                </a:solidFill>
                <a:latin typeface="Calibri" panose="020F0502020204030204" pitchFamily="34" charset="0"/>
              </a:rPr>
              <a:t> </a:t>
            </a:r>
            <a:r>
              <a:rPr lang="fr-BE" altLang="nl-BE" err="1">
                <a:solidFill>
                  <a:srgbClr val="105269"/>
                </a:solidFill>
                <a:latin typeface="Calibri" panose="020F0502020204030204" pitchFamily="34" charset="0"/>
              </a:rPr>
              <a:t>isolatielaag</a:t>
            </a:r>
            <a:r>
              <a:rPr lang="fr-BE" altLang="nl-BE">
                <a:solidFill>
                  <a:srgbClr val="105269"/>
                </a:solidFill>
                <a:latin typeface="Calibri" panose="020F0502020204030204" pitchFamily="34" charset="0"/>
              </a:rPr>
              <a:t> niet </a:t>
            </a:r>
            <a:r>
              <a:rPr lang="fr-BE" altLang="nl-BE" err="1">
                <a:solidFill>
                  <a:srgbClr val="105269"/>
                </a:solidFill>
                <a:latin typeface="Calibri" panose="020F0502020204030204" pitchFamily="34" charset="0"/>
              </a:rPr>
              <a:t>onderbroken</a:t>
            </a:r>
            <a:r>
              <a:rPr lang="fr-BE" altLang="nl-BE">
                <a:solidFill>
                  <a:srgbClr val="105269"/>
                </a:solidFill>
                <a:latin typeface="Calibri" panose="020F0502020204030204" pitchFamily="34" charset="0"/>
              </a:rPr>
              <a:t> </a:t>
            </a:r>
            <a:r>
              <a:rPr lang="fr-BE" altLang="nl-BE" err="1">
                <a:solidFill>
                  <a:srgbClr val="105269"/>
                </a:solidFill>
                <a:latin typeface="Calibri" panose="020F0502020204030204" pitchFamily="34" charset="0"/>
              </a:rPr>
              <a:t>is</a:t>
            </a:r>
            <a:endParaRPr lang="fr-BE" altLang="nl-BE">
              <a:solidFill>
                <a:srgbClr val="105269"/>
              </a:solidFill>
              <a:latin typeface="Calibri" panose="020F0502020204030204" pitchFamily="34" charset="0"/>
            </a:endParaRPr>
          </a:p>
          <a:p>
            <a:pPr marL="576000" lvl="1" indent="-288000">
              <a:lnSpc>
                <a:spcPct val="90000"/>
              </a:lnSpc>
              <a:spcBef>
                <a:spcPts val="300"/>
              </a:spcBef>
              <a:buSzPct val="70000"/>
              <a:buBlip>
                <a:blip r:embed="rId2"/>
              </a:buBlip>
            </a:pPr>
            <a:r>
              <a:rPr lang="fr-BE" altLang="nl-BE">
                <a:solidFill>
                  <a:srgbClr val="105269"/>
                </a:solidFill>
                <a:latin typeface="Calibri" panose="020F0502020204030204" pitchFamily="34" charset="0"/>
              </a:rPr>
              <a:t>Is </a:t>
            </a:r>
            <a:r>
              <a:rPr lang="fr-BE" altLang="nl-BE" err="1">
                <a:solidFill>
                  <a:srgbClr val="105269"/>
                </a:solidFill>
                <a:latin typeface="Calibri" panose="020F0502020204030204" pitchFamily="34" charset="0"/>
              </a:rPr>
              <a:t>isolatielaag</a:t>
            </a:r>
            <a:r>
              <a:rPr lang="fr-BE" altLang="nl-BE">
                <a:solidFill>
                  <a:srgbClr val="105269"/>
                </a:solidFill>
                <a:latin typeface="Calibri" panose="020F0502020204030204" pitchFamily="34" charset="0"/>
              </a:rPr>
              <a:t> </a:t>
            </a:r>
            <a:r>
              <a:rPr lang="fr-BE" altLang="nl-BE" err="1">
                <a:solidFill>
                  <a:srgbClr val="105269"/>
                </a:solidFill>
                <a:latin typeface="Calibri" panose="020F0502020204030204" pitchFamily="34" charset="0"/>
              </a:rPr>
              <a:t>onderbroken</a:t>
            </a:r>
            <a:r>
              <a:rPr lang="fr-BE" altLang="nl-BE">
                <a:solidFill>
                  <a:srgbClr val="105269"/>
                </a:solidFill>
                <a:latin typeface="Calibri" panose="020F0502020204030204" pitchFamily="34" charset="0"/>
              </a:rPr>
              <a:t> </a:t>
            </a:r>
            <a:r>
              <a:rPr lang="nl-BE">
                <a:cs typeface="Calibri" panose="020F0502020204030204" pitchFamily="34" charset="0"/>
              </a:rPr>
              <a:t>→</a:t>
            </a:r>
            <a:r>
              <a:rPr lang="fr-BE" altLang="nl-BE">
                <a:solidFill>
                  <a:srgbClr val="105269"/>
                </a:solidFill>
                <a:latin typeface="Calibri" panose="020F0502020204030204" pitchFamily="34" charset="0"/>
              </a:rPr>
              <a:t> </a:t>
            </a:r>
            <a:r>
              <a:rPr lang="el-GR" altLang="nl-BE">
                <a:solidFill>
                  <a:srgbClr val="105269"/>
                </a:solidFill>
                <a:latin typeface="Calibri" panose="020F0502020204030204" pitchFamily="34" charset="0"/>
              </a:rPr>
              <a:t>λ</a:t>
            </a:r>
            <a:r>
              <a:rPr lang="fr-BE" altLang="nl-BE" baseline="-25000">
                <a:solidFill>
                  <a:srgbClr val="105269"/>
                </a:solidFill>
                <a:latin typeface="Calibri" panose="020F0502020204030204" pitchFamily="34" charset="0"/>
              </a:rPr>
              <a:t>D </a:t>
            </a:r>
            <a:r>
              <a:rPr lang="fr-BE" altLang="nl-BE" err="1">
                <a:solidFill>
                  <a:srgbClr val="105269"/>
                </a:solidFill>
                <a:latin typeface="Calibri" panose="020F0502020204030204" pitchFamily="34" charset="0"/>
              </a:rPr>
              <a:t>invoeren</a:t>
            </a:r>
            <a:r>
              <a:rPr lang="fr-BE" altLang="nl-BE">
                <a:solidFill>
                  <a:srgbClr val="105269"/>
                </a:solidFill>
                <a:latin typeface="Calibri" panose="020F0502020204030204" pitchFamily="34" charset="0"/>
              </a:rPr>
              <a:t> </a:t>
            </a:r>
            <a:endParaRPr lang="fr-BE" altLang="nl-BE">
              <a:solidFill>
                <a:srgbClr val="38373A"/>
              </a:solidFill>
              <a:latin typeface="Calibri" panose="020F0502020204030204" pitchFamily="34" charset="0"/>
            </a:endParaRPr>
          </a:p>
        </p:txBody>
      </p:sp>
      <p:sp>
        <p:nvSpPr>
          <p:cNvPr id="16" name="Rechthoek 15">
            <a:extLst>
              <a:ext uri="{FF2B5EF4-FFF2-40B4-BE49-F238E27FC236}">
                <a16:creationId xmlns:a16="http://schemas.microsoft.com/office/drawing/2014/main" id="{79703FFA-02A7-40DE-A4A0-258B73928ADD}"/>
              </a:ext>
            </a:extLst>
          </p:cNvPr>
          <p:cNvSpPr/>
          <p:nvPr/>
        </p:nvSpPr>
        <p:spPr>
          <a:xfrm>
            <a:off x="491046" y="961586"/>
            <a:ext cx="4600475" cy="143656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EE638F3E-5688-40AE-92C9-735E1BEBCADF}"/>
              </a:ext>
            </a:extLst>
          </p:cNvPr>
          <p:cNvSpPr/>
          <p:nvPr/>
        </p:nvSpPr>
        <p:spPr>
          <a:xfrm>
            <a:off x="3289955" y="2678470"/>
            <a:ext cx="762525" cy="397685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181586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EBE2342-78EA-43CF-9C73-0D654DCF01EA}"/>
              </a:ext>
            </a:extLst>
          </p:cNvPr>
          <p:cNvSpPr/>
          <p:nvPr/>
        </p:nvSpPr>
        <p:spPr>
          <a:xfrm>
            <a:off x="4572000" y="1268367"/>
            <a:ext cx="4260916" cy="3847207"/>
          </a:xfrm>
          <a:prstGeom prst="rect">
            <a:avLst/>
          </a:prstGeom>
        </p:spPr>
        <p:txBody>
          <a:bodyPr wrap="square">
            <a:spAutoFit/>
          </a:bodyPr>
          <a:lstStyle/>
          <a:p>
            <a:pPr marL="288000" lvl="1" indent="-288000">
              <a:lnSpc>
                <a:spcPct val="90000"/>
              </a:lnSpc>
              <a:spcBef>
                <a:spcPts val="300"/>
              </a:spcBef>
              <a:buSzPct val="90000"/>
              <a:buBlip>
                <a:blip r:embed="rId2"/>
              </a:buBlip>
            </a:pPr>
            <a:r>
              <a:rPr lang="nl-BE" sz="2000"/>
              <a:t>Oplossing:</a:t>
            </a:r>
          </a:p>
          <a:p>
            <a:pPr marL="745200" lvl="2" indent="-288000">
              <a:lnSpc>
                <a:spcPct val="90000"/>
              </a:lnSpc>
              <a:spcBef>
                <a:spcPts val="300"/>
              </a:spcBef>
              <a:buSzPct val="90000"/>
              <a:buBlip>
                <a:blip r:embed="rId2"/>
              </a:buBlip>
            </a:pPr>
            <a:r>
              <a:rPr lang="nl-BE" sz="2000"/>
              <a:t>Kenplaatje heeft CE-markering (= specifieke bron getalswaarde van producteigenschappen</a:t>
            </a:r>
          </a:p>
          <a:p>
            <a:pPr marL="745200" lvl="2" indent="-288000">
              <a:lnSpc>
                <a:spcPct val="90000"/>
              </a:lnSpc>
              <a:spcBef>
                <a:spcPts val="300"/>
              </a:spcBef>
              <a:buSzPct val="90000"/>
              <a:buBlip>
                <a:blip r:embed="rId2"/>
              </a:buBlip>
            </a:pPr>
            <a:r>
              <a:rPr lang="nl-BE" sz="2000"/>
              <a:t>Gedeclareerde U-waarde mag als getalswaarde worden ingevoerd</a:t>
            </a:r>
          </a:p>
          <a:p>
            <a:pPr marL="745200" lvl="2" indent="-288000">
              <a:lnSpc>
                <a:spcPct val="90000"/>
              </a:lnSpc>
              <a:spcBef>
                <a:spcPts val="300"/>
              </a:spcBef>
              <a:buSzPct val="90000"/>
              <a:buBlip>
                <a:blip r:embed="rId2"/>
              </a:buBlip>
            </a:pPr>
            <a:r>
              <a:rPr lang="nl-BE" sz="2000">
                <a:latin typeface="Calibri" panose="020F0502020204030204" pitchFamily="34" charset="0"/>
              </a:rPr>
              <a:t>U = 1,4 W/m²K</a:t>
            </a:r>
          </a:p>
          <a:p>
            <a:pPr marL="745200" lvl="2" indent="-288000">
              <a:lnSpc>
                <a:spcPct val="90000"/>
              </a:lnSpc>
              <a:spcBef>
                <a:spcPts val="300"/>
              </a:spcBef>
              <a:buSzPct val="90000"/>
              <a:buBlip>
                <a:blip r:embed="rId2"/>
              </a:buBlip>
            </a:pPr>
            <a:r>
              <a:rPr lang="nl-BE" sz="2000">
                <a:latin typeface="Calibri" panose="020F0502020204030204" pitchFamily="34" charset="0"/>
              </a:rPr>
              <a:t>Let op: laat u niet misleiden door de term ‘warmteweerstand’ maar kijk altijd naar de eenheden  (hier W/m²K </a:t>
            </a:r>
            <a:r>
              <a:rPr lang="nl-BE" sz="2000">
                <a:latin typeface="Calibri" panose="020F0502020204030204" pitchFamily="34" charset="0"/>
                <a:sym typeface="Wingdings" panose="05000000000000000000" pitchFamily="2" charset="2"/>
              </a:rPr>
              <a:t> U-waarde</a:t>
            </a:r>
            <a:r>
              <a:rPr lang="nl-BE" sz="2000">
                <a:latin typeface="Calibri" panose="020F0502020204030204" pitchFamily="34" charset="0"/>
              </a:rPr>
              <a:t>)</a:t>
            </a:r>
            <a:endParaRPr lang="nl-BE" sz="2200">
              <a:latin typeface="Calibri" panose="020F0502020204030204" pitchFamily="34" charset="0"/>
            </a:endParaRPr>
          </a:p>
        </p:txBody>
      </p:sp>
      <p:pic>
        <p:nvPicPr>
          <p:cNvPr id="5" name="Afbeelding 4">
            <a:extLst>
              <a:ext uri="{FF2B5EF4-FFF2-40B4-BE49-F238E27FC236}">
                <a16:creationId xmlns:a16="http://schemas.microsoft.com/office/drawing/2014/main" id="{9E92C8B6-DBDA-409D-A33C-999F4FF51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690" y="0"/>
            <a:ext cx="4036215" cy="5977544"/>
          </a:xfrm>
          <a:prstGeom prst="rect">
            <a:avLst/>
          </a:prstGeom>
        </p:spPr>
      </p:pic>
      <p:pic>
        <p:nvPicPr>
          <p:cNvPr id="6" name="Afbeelding 5">
            <a:extLst>
              <a:ext uri="{FF2B5EF4-FFF2-40B4-BE49-F238E27FC236}">
                <a16:creationId xmlns:a16="http://schemas.microsoft.com/office/drawing/2014/main" id="{B3773E68-DD65-45E2-B429-3FFEE2F8A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690" y="5208927"/>
            <a:ext cx="6545940" cy="1658815"/>
          </a:xfrm>
          <a:prstGeom prst="rect">
            <a:avLst/>
          </a:prstGeom>
          <a:ln>
            <a:solidFill>
              <a:srgbClr val="C00000"/>
            </a:solidFill>
          </a:ln>
        </p:spPr>
      </p:pic>
      <p:sp>
        <p:nvSpPr>
          <p:cNvPr id="2" name="Rechthoek 1">
            <a:extLst>
              <a:ext uri="{FF2B5EF4-FFF2-40B4-BE49-F238E27FC236}">
                <a16:creationId xmlns:a16="http://schemas.microsoft.com/office/drawing/2014/main" id="{100B7373-6AF5-40F2-B488-067646D409EB}"/>
              </a:ext>
            </a:extLst>
          </p:cNvPr>
          <p:cNvSpPr/>
          <p:nvPr/>
        </p:nvSpPr>
        <p:spPr>
          <a:xfrm>
            <a:off x="406401" y="6474692"/>
            <a:ext cx="2299854" cy="2586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98119746-A300-4E9E-91A4-7472F906FADF}"/>
              </a:ext>
            </a:extLst>
          </p:cNvPr>
          <p:cNvSpPr/>
          <p:nvPr/>
        </p:nvSpPr>
        <p:spPr>
          <a:xfrm>
            <a:off x="835892" y="4318729"/>
            <a:ext cx="2969490" cy="7557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6991114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231</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Gebouwschil: Inhoud</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Begrippen</a:t>
            </a:r>
          </a:p>
          <a:p>
            <a:r>
              <a:rPr lang="nl-BE"/>
              <a:t>Bronnen voor getalswaarde van producteigenschappen</a:t>
            </a:r>
          </a:p>
          <a:p>
            <a:r>
              <a:rPr lang="nl-BE" b="1"/>
              <a:t>Gebouwschil:</a:t>
            </a:r>
          </a:p>
          <a:p>
            <a:pPr lvl="1"/>
            <a:r>
              <a:rPr lang="nl-BE"/>
              <a:t>Gevels, daken en vloeren</a:t>
            </a:r>
          </a:p>
          <a:p>
            <a:pPr lvl="2"/>
            <a:r>
              <a:rPr lang="nl-BE"/>
              <a:t>Stappenplan voor de bepaling van de U-waarde</a:t>
            </a:r>
          </a:p>
          <a:p>
            <a:pPr lvl="2"/>
            <a:r>
              <a:rPr lang="nl-BE"/>
              <a:t>Isolatie in detail bekeken</a:t>
            </a:r>
          </a:p>
          <a:p>
            <a:pPr lvl="2"/>
            <a:r>
              <a:rPr lang="nl-BE"/>
              <a:t>Gevels, vloeren en daken in detail bekeken</a:t>
            </a:r>
          </a:p>
          <a:p>
            <a:pPr lvl="2"/>
            <a:r>
              <a:rPr lang="nl-BE"/>
              <a:t>Oneigenlijke openingen en fictieve schildelen</a:t>
            </a:r>
          </a:p>
          <a:p>
            <a:pPr lvl="1"/>
            <a:r>
              <a:rPr lang="nl-BE"/>
              <a:t>Openingen</a:t>
            </a:r>
          </a:p>
          <a:p>
            <a:pPr lvl="2"/>
            <a:r>
              <a:rPr lang="nl-BE"/>
              <a:t>Vensters</a:t>
            </a:r>
          </a:p>
          <a:p>
            <a:pPr lvl="3"/>
            <a:r>
              <a:rPr lang="nl-BE"/>
              <a:t>Stappenplan voor de bepaling van de U-waarde</a:t>
            </a:r>
          </a:p>
          <a:p>
            <a:pPr lvl="2"/>
            <a:r>
              <a:rPr lang="nl-BE">
                <a:solidFill>
                  <a:srgbClr val="FF0000"/>
                </a:solidFill>
              </a:rPr>
              <a:t>Deuren en panelen</a:t>
            </a:r>
          </a:p>
          <a:p>
            <a:pPr lvl="3"/>
            <a:r>
              <a:rPr lang="nl-BE"/>
              <a:t>Stappenplan voor de bepaling van de U-waarde</a:t>
            </a:r>
          </a:p>
          <a:p>
            <a:pPr lvl="3"/>
            <a:r>
              <a:rPr lang="nl-BE">
                <a:solidFill>
                  <a:srgbClr val="FF0000"/>
                </a:solidFill>
              </a:rPr>
              <a:t>Oneigenlijke openingen, voorzetramen, dubbele ramen</a:t>
            </a:r>
          </a:p>
          <a:p>
            <a:pPr lvl="3"/>
            <a:endParaRPr lang="nl-BE">
              <a:solidFill>
                <a:srgbClr val="FF0000"/>
              </a:solidFill>
            </a:endParaRPr>
          </a:p>
          <a:p>
            <a:endParaRPr lang="nl-BE"/>
          </a:p>
        </p:txBody>
      </p:sp>
    </p:spTree>
    <p:extLst>
      <p:ext uri="{BB962C8B-B14F-4D97-AF65-F5344CB8AC3E}">
        <p14:creationId xmlns:p14="http://schemas.microsoft.com/office/powerpoint/2010/main" val="110611394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Oneigenlijke openingen (V.3.3.1)</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NL" altLang="nl-BE" b="1">
                <a:sym typeface="Wingdings" panose="05000000000000000000" pitchFamily="2" charset="2"/>
              </a:rPr>
              <a:t>Oneigenlijke openingen</a:t>
            </a:r>
          </a:p>
          <a:p>
            <a:pPr lvl="1"/>
            <a:r>
              <a:rPr lang="nl-BE"/>
              <a:t>Voor oneigenlijke openingen in profielen</a:t>
            </a:r>
          </a:p>
          <a:p>
            <a:pPr lvl="2"/>
            <a:r>
              <a:rPr lang="nl-BE"/>
              <a:t>Neem energetisch slechtste situatie</a:t>
            </a:r>
          </a:p>
          <a:p>
            <a:pPr lvl="3"/>
            <a:r>
              <a:rPr lang="nl-BE"/>
              <a:t>Voor glas = </a:t>
            </a:r>
            <a:r>
              <a:rPr lang="nl-BE" b="1"/>
              <a:t>enkel glas</a:t>
            </a:r>
            <a:endParaRPr lang="nl-BE"/>
          </a:p>
          <a:p>
            <a:pPr lvl="3"/>
            <a:r>
              <a:rPr lang="nl-BE"/>
              <a:t>Voor profiel = </a:t>
            </a:r>
            <a:r>
              <a:rPr lang="nl-BE" b="1"/>
              <a:t>metalen niet thermisch onderbroken profiel</a:t>
            </a:r>
            <a:endParaRPr lang="nl-BE"/>
          </a:p>
          <a:p>
            <a:pPr marL="288000" lvl="1" indent="0">
              <a:buNone/>
            </a:pPr>
            <a:endParaRPr 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232</a:t>
            </a:fld>
            <a:endParaRPr lang="nl-BE" sz="1100">
              <a:solidFill>
                <a:srgbClr val="105269"/>
              </a:solidFill>
            </a:endParaRPr>
          </a:p>
        </p:txBody>
      </p:sp>
    </p:spTree>
    <p:extLst>
      <p:ext uri="{BB962C8B-B14F-4D97-AF65-F5344CB8AC3E}">
        <p14:creationId xmlns:p14="http://schemas.microsoft.com/office/powerpoint/2010/main" val="17179233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Voorzetramen en dubbele ramen (V.3.3.2)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NL" altLang="nl-BE" b="1">
                <a:sym typeface="Wingdings" panose="05000000000000000000" pitchFamily="2" charset="2"/>
              </a:rPr>
              <a:t>Voorzetramen en dubbele ramen</a:t>
            </a:r>
          </a:p>
          <a:p>
            <a:pPr lvl="1"/>
            <a:r>
              <a:rPr lang="nl-BE"/>
              <a:t>Als </a:t>
            </a:r>
          </a:p>
          <a:p>
            <a:pPr lvl="2"/>
            <a:r>
              <a:rPr lang="nl-BE"/>
              <a:t>de spouw tussen voorzetraam en oorspronkelijk raam of tussen de dubbele ramen </a:t>
            </a:r>
            <a:r>
              <a:rPr lang="nl-BE">
                <a:cs typeface="Calibri" panose="020F0502020204030204" pitchFamily="34" charset="0"/>
              </a:rPr>
              <a:t>≤ </a:t>
            </a:r>
            <a:r>
              <a:rPr lang="nl-BE"/>
              <a:t>30 mm</a:t>
            </a:r>
          </a:p>
          <a:p>
            <a:pPr lvl="2"/>
            <a:r>
              <a:rPr lang="nl-BE" b="1"/>
              <a:t>En</a:t>
            </a:r>
            <a:r>
              <a:rPr lang="nl-BE"/>
              <a:t> de spouw niet permanent geventileerd wordt</a:t>
            </a:r>
          </a:p>
          <a:p>
            <a:pPr lvl="2"/>
            <a:r>
              <a:rPr lang="nl-BE" b="1"/>
              <a:t>En </a:t>
            </a:r>
            <a:r>
              <a:rPr lang="nl-BE"/>
              <a:t>de combinatie een betere energieprestatie geeft dan een afzonderlijk raam (kijk na via stappenplan voor vensters V.3.1.1)</a:t>
            </a:r>
          </a:p>
          <a:p>
            <a:pPr lvl="1"/>
            <a:r>
              <a:rPr lang="nl-BE"/>
              <a:t>Dan</a:t>
            </a:r>
          </a:p>
          <a:p>
            <a:pPr lvl="2"/>
            <a:r>
              <a:rPr lang="nl-BE"/>
              <a:t>Aantal lagen glas van voorzetraam of dubbel raam optellen bij aantal glasbladen van oorspronkelijk raam</a:t>
            </a:r>
          </a:p>
          <a:p>
            <a:pPr lvl="2"/>
            <a:endParaRPr lang="nl-BE"/>
          </a:p>
          <a:p>
            <a:pPr lvl="1"/>
            <a:endParaRPr lang="nl-BE"/>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233</a:t>
            </a:fld>
            <a:endParaRPr lang="nl-BE" sz="1100">
              <a:solidFill>
                <a:srgbClr val="105269"/>
              </a:solidFill>
            </a:endParaRPr>
          </a:p>
        </p:txBody>
      </p:sp>
    </p:spTree>
    <p:extLst>
      <p:ext uri="{BB962C8B-B14F-4D97-AF65-F5344CB8AC3E}">
        <p14:creationId xmlns:p14="http://schemas.microsoft.com/office/powerpoint/2010/main" val="288030616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Voorzetramen en dubbele ramen (V.3.3.2)</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NL" altLang="nl-BE" b="1">
                <a:sym typeface="Wingdings" panose="05000000000000000000" pitchFamily="2" charset="2"/>
              </a:rPr>
              <a:t>Voorzetramen en dubbele ramen </a:t>
            </a:r>
            <a:r>
              <a:rPr lang="nl-NL" altLang="nl-BE">
                <a:sym typeface="Wingdings" panose="05000000000000000000" pitchFamily="2" charset="2"/>
              </a:rPr>
              <a:t>&gt; vervolg</a:t>
            </a:r>
            <a:endParaRPr lang="nl-NL" altLang="nl-BE" b="1">
              <a:sym typeface="Wingdings" panose="05000000000000000000" pitchFamily="2" charset="2"/>
            </a:endParaRPr>
          </a:p>
          <a:p>
            <a:pPr lvl="1"/>
            <a:r>
              <a:rPr lang="nl-BE"/>
              <a:t>Vervolgens</a:t>
            </a:r>
          </a:p>
          <a:p>
            <a:pPr lvl="2"/>
            <a:r>
              <a:rPr lang="nl-BE"/>
              <a:t>Op basis van aantal lagen glas </a:t>
            </a:r>
            <a:r>
              <a:rPr lang="nl-BE">
                <a:cs typeface="Calibri" panose="020F0502020204030204" pitchFamily="34" charset="0"/>
                <a:sym typeface="Wingdings" panose="05000000000000000000" pitchFamily="2" charset="2"/>
              </a:rPr>
              <a:t></a:t>
            </a:r>
            <a:r>
              <a:rPr lang="nl-BE"/>
              <a:t> hoofdtype beglazing bepalen</a:t>
            </a:r>
          </a:p>
          <a:p>
            <a:pPr lvl="2"/>
            <a:r>
              <a:rPr lang="nl-BE"/>
              <a:t>Als coating op correcte plaats =&gt; in rekening brengen bij bepaling van het hoofdtype beglazing</a:t>
            </a:r>
          </a:p>
          <a:p>
            <a:pPr lvl="2"/>
            <a:r>
              <a:rPr lang="nl-BE"/>
              <a:t>Energetisch beste profiel invoeren</a:t>
            </a:r>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234</a:t>
            </a:fld>
            <a:endParaRPr lang="nl-BE" sz="1100">
              <a:solidFill>
                <a:srgbClr val="105269"/>
              </a:solidFill>
            </a:endParaRPr>
          </a:p>
        </p:txBody>
      </p:sp>
      <p:pic>
        <p:nvPicPr>
          <p:cNvPr id="7" name="Picture 2">
            <a:extLst>
              <a:ext uri="{FF2B5EF4-FFF2-40B4-BE49-F238E27FC236}">
                <a16:creationId xmlns:a16="http://schemas.microsoft.com/office/drawing/2014/main" id="{53198BB8-BE9A-4DDD-BFA1-16A7C76C19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 y="3524988"/>
            <a:ext cx="3845074" cy="303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251A9D7A-C9BC-4463-99C7-A162627E81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0255" y="3524988"/>
            <a:ext cx="4509868" cy="206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69129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EDB93D-5628-45C7-B6C2-456A178851A0}"/>
              </a:ext>
            </a:extLst>
          </p:cNvPr>
          <p:cNvSpPr>
            <a:spLocks noGrp="1"/>
          </p:cNvSpPr>
          <p:nvPr>
            <p:ph type="title"/>
          </p:nvPr>
        </p:nvSpPr>
        <p:spPr>
          <a:xfrm>
            <a:off x="495300" y="398463"/>
            <a:ext cx="8353425" cy="1079500"/>
          </a:xfrm>
        </p:spPr>
        <p:txBody>
          <a:bodyPr/>
          <a:lstStyle/>
          <a:p>
            <a:pPr algn="l"/>
            <a:r>
              <a:rPr lang="nl-BE"/>
              <a:t>Voorzetramen en dubbele ramen (V.3.2.3)</a:t>
            </a:r>
          </a:p>
        </p:txBody>
      </p:sp>
      <p:sp>
        <p:nvSpPr>
          <p:cNvPr id="6" name="Tijdelijke aanduiding voor inhoud 2">
            <a:extLst>
              <a:ext uri="{FF2B5EF4-FFF2-40B4-BE49-F238E27FC236}">
                <a16:creationId xmlns:a16="http://schemas.microsoft.com/office/drawing/2014/main" id="{AB23617D-0A0F-49CF-B466-CD10DDA90E8D}"/>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NL" altLang="nl-BE">
                <a:sym typeface="Wingdings" panose="05000000000000000000" pitchFamily="2" charset="2"/>
              </a:rPr>
              <a:t>Voorzetramen en dubbele ramen &gt; vervolg</a:t>
            </a:r>
          </a:p>
          <a:p>
            <a:pPr lvl="1"/>
            <a:r>
              <a:rPr lang="nl-BE"/>
              <a:t>1. Indien</a:t>
            </a:r>
          </a:p>
          <a:p>
            <a:pPr lvl="2"/>
            <a:r>
              <a:rPr lang="nl-BE"/>
              <a:t>Spouw &gt; 30 mm </a:t>
            </a:r>
          </a:p>
          <a:p>
            <a:pPr lvl="2"/>
            <a:r>
              <a:rPr lang="nl-BE"/>
              <a:t>Of afzonderlijk raam heeft betere energiescore dan combinatie</a:t>
            </a:r>
          </a:p>
          <a:p>
            <a:pPr lvl="1"/>
            <a:r>
              <a:rPr lang="nl-BE"/>
              <a:t>Dan enkel </a:t>
            </a:r>
            <a:r>
              <a:rPr lang="nl-BE" b="1"/>
              <a:t>energetisch beste raam </a:t>
            </a:r>
            <a:r>
              <a:rPr lang="nl-BE"/>
              <a:t>invoeren</a:t>
            </a:r>
          </a:p>
          <a:p>
            <a:pPr lvl="2"/>
            <a:r>
              <a:rPr lang="nl-BE"/>
              <a:t>Toegelaten: begrenzing AOR voor binnenste raam indien dit energetisch beter resultaat geeft (enkel mogelijk bij gevels)</a:t>
            </a:r>
          </a:p>
          <a:p>
            <a:pPr lvl="1"/>
            <a:r>
              <a:rPr lang="nl-BE"/>
              <a:t>2. Indien</a:t>
            </a:r>
          </a:p>
          <a:p>
            <a:pPr lvl="2"/>
            <a:r>
              <a:rPr lang="nl-BE"/>
              <a:t>Spouw geventileerd is</a:t>
            </a:r>
          </a:p>
          <a:p>
            <a:pPr lvl="1"/>
            <a:r>
              <a:rPr lang="nl-BE"/>
              <a:t>Dan </a:t>
            </a:r>
            <a:r>
              <a:rPr lang="nl-BE" b="1"/>
              <a:t>enkel binnenste raam </a:t>
            </a:r>
            <a:r>
              <a:rPr lang="nl-BE"/>
              <a:t>invoeren</a:t>
            </a:r>
          </a:p>
        </p:txBody>
      </p:sp>
      <p:sp>
        <p:nvSpPr>
          <p:cNvPr id="12" name="datum en dianummer">
            <a:extLst>
              <a:ext uri="{FF2B5EF4-FFF2-40B4-BE49-F238E27FC236}">
                <a16:creationId xmlns:a16="http://schemas.microsoft.com/office/drawing/2014/main" id="{FE26896D-8A10-4F01-97E7-EFF93EFF7DF1}"/>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235</a:t>
            </a:fld>
            <a:endParaRPr lang="nl-BE" sz="1100">
              <a:solidFill>
                <a:srgbClr val="105269"/>
              </a:solidFill>
            </a:endParaRPr>
          </a:p>
        </p:txBody>
      </p:sp>
      <p:pic>
        <p:nvPicPr>
          <p:cNvPr id="7" name="Picture 4" descr="http://bouwwereld.nl/wp-content/uploads/2008/04/c10e77d4-2a9d-4e70-bbea-65f27c4926f9_image1538537814282664347.jpg">
            <a:extLst>
              <a:ext uri="{FF2B5EF4-FFF2-40B4-BE49-F238E27FC236}">
                <a16:creationId xmlns:a16="http://schemas.microsoft.com/office/drawing/2014/main" id="{25928F6F-2CE3-4CB1-A891-B6BB49316B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0146" y="3784234"/>
            <a:ext cx="2399550" cy="293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joostdevree.nl/bouwkunde2/jpgv/voorzetraam_3_www_belned_nl.jpg">
            <a:extLst>
              <a:ext uri="{FF2B5EF4-FFF2-40B4-BE49-F238E27FC236}">
                <a16:creationId xmlns:a16="http://schemas.microsoft.com/office/drawing/2014/main" id="{BAD14B65-F7F1-4770-B4DE-583AECA48A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5082" y="4831301"/>
            <a:ext cx="3891973" cy="189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51292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236</a:t>
            </a:fld>
            <a:endParaRPr lang="nl-BE" sz="1100">
              <a:solidFill>
                <a:srgbClr val="105269"/>
              </a:solidFill>
            </a:endParaRPr>
          </a:p>
        </p:txBody>
      </p:sp>
      <p:sp>
        <p:nvSpPr>
          <p:cNvPr id="5" name="titel"/>
          <p:cNvSpPr>
            <a:spLocks noGrp="1"/>
          </p:cNvSpPr>
          <p:nvPr>
            <p:ph type="ctrTitle"/>
          </p:nvPr>
        </p:nvSpPr>
        <p:spPr>
          <a:xfrm>
            <a:off x="827584" y="1916832"/>
            <a:ext cx="7056784" cy="3528392"/>
          </a:xfrm>
          <a:prstGeom prst="rect">
            <a:avLst/>
          </a:prstGeom>
        </p:spPr>
        <p:txBody>
          <a:bodyPr>
            <a:normAutofit/>
          </a:bodyPr>
          <a:lstStyle>
            <a:lvl1pPr>
              <a:lnSpc>
                <a:spcPts val="5400"/>
              </a:lnSpc>
              <a:defRPr sz="5400" baseline="0">
                <a:solidFill>
                  <a:srgbClr val="105269"/>
                </a:solidFill>
              </a:defRPr>
            </a:lvl1pPr>
          </a:lstStyle>
          <a:p>
            <a:pPr algn="ctr"/>
            <a:r>
              <a:rPr lang="nl-BE" sz="3700"/>
              <a:t>EINDE   </a:t>
            </a:r>
            <a:br>
              <a:rPr lang="nl-BE" sz="3700"/>
            </a:br>
            <a:r>
              <a:rPr lang="nl-BE" sz="3700"/>
              <a:t>DEEL  V</a:t>
            </a:r>
            <a:br>
              <a:rPr lang="nl-BE" sz="3700"/>
            </a:br>
            <a:r>
              <a:rPr lang="nl-BE" sz="3700"/>
              <a:t>Eigenschappen</a:t>
            </a:r>
            <a:br>
              <a:rPr lang="nl-BE" sz="3700"/>
            </a:br>
            <a:r>
              <a:rPr lang="nl-BE" sz="3700"/>
              <a:t>Gebouwschil</a:t>
            </a:r>
          </a:p>
        </p:txBody>
      </p:sp>
    </p:spTree>
    <p:extLst>
      <p:ext uri="{BB962C8B-B14F-4D97-AF65-F5344CB8AC3E}">
        <p14:creationId xmlns:p14="http://schemas.microsoft.com/office/powerpoint/2010/main" val="2325467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742A9B1-2E6B-4385-AB2C-DD79D59C30EA}"/>
              </a:ext>
            </a:extLst>
          </p:cNvPr>
          <p:cNvPicPr>
            <a:picLocks noChangeAspect="1"/>
          </p:cNvPicPr>
          <p:nvPr/>
        </p:nvPicPr>
        <p:blipFill rotWithShape="1">
          <a:blip r:embed="rId2">
            <a:extLst>
              <a:ext uri="{28A0092B-C50C-407E-A947-70E740481C1C}">
                <a14:useLocalDpi xmlns:a14="http://schemas.microsoft.com/office/drawing/2010/main" val="0"/>
              </a:ext>
            </a:extLst>
          </a:blip>
          <a:srcRect t="7934"/>
          <a:stretch/>
        </p:blipFill>
        <p:spPr>
          <a:xfrm>
            <a:off x="308033" y="1847654"/>
            <a:ext cx="6678793" cy="4958768"/>
          </a:xfrm>
          <a:prstGeom prst="rect">
            <a:avLst/>
          </a:prstGeom>
        </p:spPr>
      </p:pic>
      <p:sp>
        <p:nvSpPr>
          <p:cNvPr id="5" name="Tijdelijke aanduiding voor inhoud 2">
            <a:extLst>
              <a:ext uri="{FF2B5EF4-FFF2-40B4-BE49-F238E27FC236}">
                <a16:creationId xmlns:a16="http://schemas.microsoft.com/office/drawing/2014/main" id="{4ED76739-235B-483A-B689-6E18937B8D78}"/>
              </a:ext>
            </a:extLst>
          </p:cNvPr>
          <p:cNvSpPr txBox="1">
            <a:spLocks/>
          </p:cNvSpPr>
          <p:nvPr/>
        </p:nvSpPr>
        <p:spPr>
          <a:xfrm>
            <a:off x="395536" y="43255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endParaRPr lang="nl-NL" altLang="nl-BE"/>
          </a:p>
          <a:p>
            <a:pPr marL="0" indent="0">
              <a:buNone/>
            </a:pPr>
            <a:r>
              <a:rPr lang="nl-NL" altLang="nl-BE"/>
              <a:t>Stel </a:t>
            </a:r>
            <a:r>
              <a:rPr lang="nl-BE">
                <a:cs typeface="Calibri" panose="020F0502020204030204" pitchFamily="34" charset="0"/>
              </a:rPr>
              <a:t>→ </a:t>
            </a:r>
            <a:r>
              <a:rPr lang="nl-NL" altLang="nl-BE"/>
              <a:t>geen ATG beschikbaar maar wel volgende technische fiche</a:t>
            </a:r>
          </a:p>
          <a:p>
            <a:pPr marL="0" indent="0">
              <a:buNone/>
            </a:pPr>
            <a:r>
              <a:rPr lang="nl-NL" altLang="nl-BE"/>
              <a:t>Welke eigenschappen mogen dan worden ingevoerd?</a:t>
            </a:r>
          </a:p>
        </p:txBody>
      </p:sp>
      <p:sp>
        <p:nvSpPr>
          <p:cNvPr id="7" name="Rechthoek 6">
            <a:extLst>
              <a:ext uri="{FF2B5EF4-FFF2-40B4-BE49-F238E27FC236}">
                <a16:creationId xmlns:a16="http://schemas.microsoft.com/office/drawing/2014/main" id="{53321926-390C-4477-8362-857590F159D8}"/>
              </a:ext>
            </a:extLst>
          </p:cNvPr>
          <p:cNvSpPr/>
          <p:nvPr/>
        </p:nvSpPr>
        <p:spPr>
          <a:xfrm>
            <a:off x="4062954" y="1498862"/>
            <a:ext cx="5156460" cy="1869743"/>
          </a:xfrm>
          <a:prstGeom prst="rect">
            <a:avLst/>
          </a:prstGeom>
        </p:spPr>
        <p:txBody>
          <a:bodyPr wrap="square">
            <a:spAutoFit/>
          </a:bodyPr>
          <a:lstStyle/>
          <a:p>
            <a:pPr marL="288000" lvl="1">
              <a:lnSpc>
                <a:spcPct val="90000"/>
              </a:lnSpc>
              <a:spcBef>
                <a:spcPts val="300"/>
              </a:spcBef>
              <a:buSzPct val="70000"/>
            </a:pPr>
            <a:r>
              <a:rPr lang="fr-BE" altLang="nl-BE" sz="2000" err="1">
                <a:solidFill>
                  <a:srgbClr val="FF0000"/>
                </a:solidFill>
                <a:latin typeface="Calibri" panose="020F0502020204030204" pitchFamily="34" charset="0"/>
              </a:rPr>
              <a:t>Oplossing</a:t>
            </a:r>
            <a:endParaRPr lang="fr-BE" altLang="nl-BE" sz="2000">
              <a:solidFill>
                <a:srgbClr val="FF0000"/>
              </a:solidFill>
              <a:latin typeface="Calibri" panose="020F0502020204030204" pitchFamily="34" charset="0"/>
            </a:endParaRPr>
          </a:p>
          <a:p>
            <a:pPr marL="576000" lvl="1" indent="-288000">
              <a:lnSpc>
                <a:spcPct val="90000"/>
              </a:lnSpc>
              <a:spcBef>
                <a:spcPts val="300"/>
              </a:spcBef>
              <a:buSzPct val="70000"/>
              <a:buBlip>
                <a:blip r:embed="rId4"/>
              </a:buBlip>
            </a:pPr>
            <a:r>
              <a:rPr lang="fr-BE" altLang="nl-BE" sz="2000" err="1">
                <a:solidFill>
                  <a:srgbClr val="FF0000"/>
                </a:solidFill>
                <a:latin typeface="Calibri" panose="020F0502020204030204" pitchFamily="34" charset="0"/>
              </a:rPr>
              <a:t>Vermelding</a:t>
            </a:r>
            <a:r>
              <a:rPr lang="fr-BE" altLang="nl-BE" sz="2000">
                <a:solidFill>
                  <a:srgbClr val="FF0000"/>
                </a:solidFill>
                <a:latin typeface="Calibri" panose="020F0502020204030204" pitchFamily="34" charset="0"/>
              </a:rPr>
              <a:t> R</a:t>
            </a:r>
            <a:r>
              <a:rPr lang="fr-BE" altLang="nl-BE" sz="2000" baseline="-25000">
                <a:solidFill>
                  <a:srgbClr val="FF0000"/>
                </a:solidFill>
                <a:latin typeface="Calibri" panose="020F0502020204030204" pitchFamily="34" charset="0"/>
              </a:rPr>
              <a:t>D</a:t>
            </a:r>
            <a:r>
              <a:rPr lang="fr-BE" altLang="nl-BE" sz="2000">
                <a:solidFill>
                  <a:srgbClr val="FF0000"/>
                </a:solidFill>
                <a:latin typeface="Calibri" panose="020F0502020204030204" pitchFamily="34" charset="0"/>
              </a:rPr>
              <a:t> in de </a:t>
            </a:r>
            <a:r>
              <a:rPr lang="fr-BE" altLang="nl-BE" sz="2000" err="1">
                <a:solidFill>
                  <a:srgbClr val="FF0000"/>
                </a:solidFill>
                <a:latin typeface="Calibri" panose="020F0502020204030204" pitchFamily="34" charset="0"/>
              </a:rPr>
              <a:t>technische</a:t>
            </a:r>
            <a:r>
              <a:rPr lang="fr-BE" altLang="nl-BE" sz="2000">
                <a:solidFill>
                  <a:srgbClr val="FF0000"/>
                </a:solidFill>
                <a:latin typeface="Calibri" panose="020F0502020204030204" pitchFamily="34" charset="0"/>
              </a:rPr>
              <a:t> </a:t>
            </a:r>
            <a:r>
              <a:rPr lang="fr-BE" altLang="nl-BE" sz="2000" err="1">
                <a:solidFill>
                  <a:srgbClr val="FF0000"/>
                </a:solidFill>
                <a:latin typeface="Calibri" panose="020F0502020204030204" pitchFamily="34" charset="0"/>
              </a:rPr>
              <a:t>documentatie</a:t>
            </a:r>
            <a:r>
              <a:rPr lang="fr-BE" altLang="nl-BE" sz="2000">
                <a:solidFill>
                  <a:srgbClr val="FF0000"/>
                </a:solidFill>
                <a:latin typeface="Calibri" panose="020F0502020204030204" pitchFamily="34" charset="0"/>
              </a:rPr>
              <a:t> van de </a:t>
            </a:r>
            <a:r>
              <a:rPr lang="fr-BE" altLang="nl-BE" sz="2000" err="1">
                <a:solidFill>
                  <a:srgbClr val="FF0000"/>
                </a:solidFill>
                <a:latin typeface="Calibri" panose="020F0502020204030204" pitchFamily="34" charset="0"/>
              </a:rPr>
              <a:t>fabrikant</a:t>
            </a:r>
            <a:r>
              <a:rPr lang="fr-BE" altLang="nl-BE" sz="2000">
                <a:solidFill>
                  <a:srgbClr val="FF0000"/>
                </a:solidFill>
                <a:latin typeface="Calibri" panose="020F0502020204030204" pitchFamily="34" charset="0"/>
              </a:rPr>
              <a:t> </a:t>
            </a:r>
            <a:r>
              <a:rPr lang="nl-BE" sz="2000">
                <a:cs typeface="Calibri" panose="020F0502020204030204" pitchFamily="34" charset="0"/>
              </a:rPr>
              <a:t>→</a:t>
            </a:r>
            <a:r>
              <a:rPr lang="fr-BE" altLang="nl-BE" sz="2000">
                <a:solidFill>
                  <a:srgbClr val="FF0000"/>
                </a:solidFill>
                <a:latin typeface="Calibri" panose="020F0502020204030204" pitchFamily="34" charset="0"/>
              </a:rPr>
              <a:t> </a:t>
            </a:r>
          </a:p>
          <a:p>
            <a:pPr marL="576000" lvl="1" indent="-288000">
              <a:lnSpc>
                <a:spcPct val="90000"/>
              </a:lnSpc>
              <a:spcBef>
                <a:spcPts val="300"/>
              </a:spcBef>
              <a:buSzPct val="70000"/>
              <a:buBlip>
                <a:blip r:embed="rId4"/>
              </a:buBlip>
            </a:pPr>
            <a:r>
              <a:rPr lang="fr-BE" altLang="nl-BE" sz="2000">
                <a:solidFill>
                  <a:srgbClr val="FF0000"/>
                </a:solidFill>
                <a:latin typeface="Calibri" panose="020F0502020204030204" pitchFamily="34" charset="0"/>
              </a:rPr>
              <a:t>R</a:t>
            </a:r>
            <a:r>
              <a:rPr lang="fr-BE" altLang="nl-BE" sz="2000" baseline="-25000">
                <a:solidFill>
                  <a:srgbClr val="FF0000"/>
                </a:solidFill>
                <a:latin typeface="Calibri" panose="020F0502020204030204" pitchFamily="34" charset="0"/>
              </a:rPr>
              <a:t>D </a:t>
            </a:r>
            <a:r>
              <a:rPr lang="fr-BE" altLang="nl-BE" sz="2000" err="1">
                <a:solidFill>
                  <a:srgbClr val="FF0000"/>
                </a:solidFill>
                <a:latin typeface="Calibri" panose="020F0502020204030204" pitchFamily="34" charset="0"/>
              </a:rPr>
              <a:t>mag</a:t>
            </a:r>
            <a:r>
              <a:rPr lang="fr-BE" altLang="nl-BE" sz="2000">
                <a:solidFill>
                  <a:srgbClr val="FF0000"/>
                </a:solidFill>
                <a:latin typeface="Calibri" panose="020F0502020204030204" pitchFamily="34" charset="0"/>
              </a:rPr>
              <a:t> </a:t>
            </a:r>
            <a:r>
              <a:rPr lang="fr-BE" altLang="nl-BE" sz="2000" err="1">
                <a:solidFill>
                  <a:srgbClr val="FF0000"/>
                </a:solidFill>
                <a:latin typeface="Calibri" panose="020F0502020204030204" pitchFamily="34" charset="0"/>
              </a:rPr>
              <a:t>ingevoerd</a:t>
            </a:r>
            <a:r>
              <a:rPr lang="fr-BE" altLang="nl-BE" sz="2000">
                <a:solidFill>
                  <a:srgbClr val="FF0000"/>
                </a:solidFill>
                <a:latin typeface="Calibri" panose="020F0502020204030204" pitchFamily="34" charset="0"/>
              </a:rPr>
              <a:t> </a:t>
            </a:r>
            <a:r>
              <a:rPr lang="fr-BE" altLang="nl-BE" sz="2000" err="1">
                <a:solidFill>
                  <a:srgbClr val="FF0000"/>
                </a:solidFill>
                <a:latin typeface="Calibri" panose="020F0502020204030204" pitchFamily="34" charset="0"/>
              </a:rPr>
              <a:t>worden</a:t>
            </a:r>
            <a:r>
              <a:rPr lang="fr-BE" altLang="nl-BE" sz="2000">
                <a:solidFill>
                  <a:srgbClr val="FF0000"/>
                </a:solidFill>
                <a:latin typeface="Calibri" panose="020F0502020204030204" pitchFamily="34" charset="0"/>
              </a:rPr>
              <a:t> op </a:t>
            </a:r>
            <a:r>
              <a:rPr lang="fr-BE" altLang="nl-BE" sz="2000" err="1">
                <a:solidFill>
                  <a:srgbClr val="FF0000"/>
                </a:solidFill>
                <a:latin typeface="Calibri" panose="020F0502020204030204" pitchFamily="34" charset="0"/>
              </a:rPr>
              <a:t>voorwaarde</a:t>
            </a:r>
            <a:r>
              <a:rPr lang="fr-BE" altLang="nl-BE" sz="2000">
                <a:solidFill>
                  <a:srgbClr val="FF0000"/>
                </a:solidFill>
                <a:latin typeface="Calibri" panose="020F0502020204030204" pitchFamily="34" charset="0"/>
              </a:rPr>
              <a:t> </a:t>
            </a:r>
            <a:r>
              <a:rPr lang="fr-BE" altLang="nl-BE" sz="2000" err="1">
                <a:solidFill>
                  <a:srgbClr val="FF0000"/>
                </a:solidFill>
                <a:latin typeface="Calibri" panose="020F0502020204030204" pitchFamily="34" charset="0"/>
              </a:rPr>
              <a:t>dat</a:t>
            </a:r>
            <a:r>
              <a:rPr lang="fr-BE" altLang="nl-BE" sz="2000">
                <a:solidFill>
                  <a:srgbClr val="FF0000"/>
                </a:solidFill>
                <a:latin typeface="Calibri" panose="020F0502020204030204" pitchFamily="34" charset="0"/>
              </a:rPr>
              <a:t> </a:t>
            </a:r>
            <a:r>
              <a:rPr lang="fr-BE" altLang="nl-BE" sz="2000" err="1">
                <a:solidFill>
                  <a:srgbClr val="FF0000"/>
                </a:solidFill>
                <a:latin typeface="Calibri" panose="020F0502020204030204" pitchFamily="34" charset="0"/>
              </a:rPr>
              <a:t>isolatielaag</a:t>
            </a:r>
            <a:r>
              <a:rPr lang="fr-BE" altLang="nl-BE" sz="2000">
                <a:solidFill>
                  <a:srgbClr val="FF0000"/>
                </a:solidFill>
                <a:latin typeface="Calibri" panose="020F0502020204030204" pitchFamily="34" charset="0"/>
              </a:rPr>
              <a:t> niet </a:t>
            </a:r>
            <a:r>
              <a:rPr lang="fr-BE" altLang="nl-BE" sz="2000" err="1">
                <a:solidFill>
                  <a:srgbClr val="FF0000"/>
                </a:solidFill>
                <a:latin typeface="Calibri" panose="020F0502020204030204" pitchFamily="34" charset="0"/>
              </a:rPr>
              <a:t>onderbroken</a:t>
            </a:r>
            <a:r>
              <a:rPr lang="fr-BE" altLang="nl-BE" sz="2000">
                <a:solidFill>
                  <a:srgbClr val="FF0000"/>
                </a:solidFill>
                <a:latin typeface="Calibri" panose="020F0502020204030204" pitchFamily="34" charset="0"/>
              </a:rPr>
              <a:t> </a:t>
            </a:r>
            <a:r>
              <a:rPr lang="fr-BE" altLang="nl-BE" sz="2000" err="1">
                <a:solidFill>
                  <a:srgbClr val="FF0000"/>
                </a:solidFill>
                <a:latin typeface="Calibri" panose="020F0502020204030204" pitchFamily="34" charset="0"/>
              </a:rPr>
              <a:t>is</a:t>
            </a:r>
            <a:endParaRPr lang="fr-BE" altLang="nl-BE" sz="2000">
              <a:solidFill>
                <a:srgbClr val="FF0000"/>
              </a:solidFill>
              <a:latin typeface="Calibri" panose="020F0502020204030204" pitchFamily="34" charset="0"/>
            </a:endParaRPr>
          </a:p>
          <a:p>
            <a:pPr marL="576000" lvl="1" indent="-288000">
              <a:lnSpc>
                <a:spcPct val="90000"/>
              </a:lnSpc>
              <a:spcBef>
                <a:spcPts val="300"/>
              </a:spcBef>
              <a:buSzPct val="70000"/>
              <a:buBlip>
                <a:blip r:embed="rId4"/>
              </a:buBlip>
            </a:pPr>
            <a:r>
              <a:rPr lang="fr-BE" altLang="nl-BE" sz="2000">
                <a:solidFill>
                  <a:srgbClr val="FF0000"/>
                </a:solidFill>
                <a:latin typeface="Calibri" panose="020F0502020204030204" pitchFamily="34" charset="0"/>
              </a:rPr>
              <a:t>Is </a:t>
            </a:r>
            <a:r>
              <a:rPr lang="fr-BE" altLang="nl-BE" sz="2000" err="1">
                <a:solidFill>
                  <a:srgbClr val="FF0000"/>
                </a:solidFill>
                <a:latin typeface="Calibri" panose="020F0502020204030204" pitchFamily="34" charset="0"/>
              </a:rPr>
              <a:t>isolatielaag</a:t>
            </a:r>
            <a:r>
              <a:rPr lang="fr-BE" altLang="nl-BE" sz="2000">
                <a:solidFill>
                  <a:srgbClr val="FF0000"/>
                </a:solidFill>
                <a:latin typeface="Calibri" panose="020F0502020204030204" pitchFamily="34" charset="0"/>
              </a:rPr>
              <a:t> </a:t>
            </a:r>
            <a:r>
              <a:rPr lang="fr-BE" altLang="nl-BE" sz="2000" err="1">
                <a:solidFill>
                  <a:srgbClr val="FF0000"/>
                </a:solidFill>
                <a:latin typeface="Calibri" panose="020F0502020204030204" pitchFamily="34" charset="0"/>
              </a:rPr>
              <a:t>onderbroken</a:t>
            </a:r>
            <a:r>
              <a:rPr lang="fr-BE" altLang="nl-BE" sz="2000">
                <a:solidFill>
                  <a:srgbClr val="FF0000"/>
                </a:solidFill>
                <a:latin typeface="Calibri" panose="020F0502020204030204" pitchFamily="34" charset="0"/>
              </a:rPr>
              <a:t> </a:t>
            </a:r>
            <a:r>
              <a:rPr lang="nl-BE" sz="2000">
                <a:cs typeface="Calibri" panose="020F0502020204030204" pitchFamily="34" charset="0"/>
              </a:rPr>
              <a:t>→</a:t>
            </a:r>
            <a:r>
              <a:rPr lang="fr-BE" altLang="nl-BE" sz="2000">
                <a:solidFill>
                  <a:srgbClr val="FF0000"/>
                </a:solidFill>
                <a:latin typeface="Calibri" panose="020F0502020204030204" pitchFamily="34" charset="0"/>
              </a:rPr>
              <a:t> </a:t>
            </a:r>
            <a:r>
              <a:rPr lang="el-GR" altLang="nl-BE" sz="2000">
                <a:solidFill>
                  <a:srgbClr val="FF0000"/>
                </a:solidFill>
                <a:latin typeface="Calibri" panose="020F0502020204030204" pitchFamily="34" charset="0"/>
              </a:rPr>
              <a:t>λ</a:t>
            </a:r>
            <a:r>
              <a:rPr lang="fr-BE" altLang="nl-BE" sz="2000" baseline="-25000">
                <a:solidFill>
                  <a:srgbClr val="FF0000"/>
                </a:solidFill>
                <a:latin typeface="Calibri" panose="020F0502020204030204" pitchFamily="34" charset="0"/>
              </a:rPr>
              <a:t>D </a:t>
            </a:r>
            <a:r>
              <a:rPr lang="fr-BE" altLang="nl-BE" sz="2000" err="1">
                <a:solidFill>
                  <a:srgbClr val="FF0000"/>
                </a:solidFill>
                <a:latin typeface="Calibri" panose="020F0502020204030204" pitchFamily="34" charset="0"/>
              </a:rPr>
              <a:t>invoeren</a:t>
            </a:r>
            <a:r>
              <a:rPr lang="fr-BE" altLang="nl-BE" sz="2000">
                <a:solidFill>
                  <a:srgbClr val="FF0000"/>
                </a:solidFill>
                <a:latin typeface="Calibri" panose="020F0502020204030204" pitchFamily="34" charset="0"/>
              </a:rPr>
              <a:t> </a:t>
            </a:r>
          </a:p>
        </p:txBody>
      </p:sp>
    </p:spTree>
    <p:extLst>
      <p:ext uri="{BB962C8B-B14F-4D97-AF65-F5344CB8AC3E}">
        <p14:creationId xmlns:p14="http://schemas.microsoft.com/office/powerpoint/2010/main" val="24213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C87B0CFA-13F5-44F7-BE43-5D69DE0C4AF1}"/>
              </a:ext>
            </a:extLst>
          </p:cNvPr>
          <p:cNvSpPr>
            <a:spLocks noGrp="1"/>
          </p:cNvSpPr>
          <p:nvPr>
            <p:ph sz="half" idx="2"/>
          </p:nvPr>
        </p:nvSpPr>
        <p:spPr>
          <a:xfrm>
            <a:off x="72215" y="662150"/>
            <a:ext cx="7042212" cy="4248472"/>
          </a:xfrm>
        </p:spPr>
        <p:txBody>
          <a:bodyPr/>
          <a:lstStyle/>
          <a:p>
            <a:pPr lvl="1"/>
            <a:r>
              <a:rPr lang="nl-BE"/>
              <a:t>De eigenaar geeft overzichts- en detailfoto ‘s van de renovatiefase én heeft op zolder nog één volle verpakking van het gebruikte isolatiemateriaal over.  De gesloten verpakking bevat twee platen van 30 cm dikte. Op de verpakking van de isolatie staat een kenplaatje met volgende informatie op:</a:t>
            </a:r>
          </a:p>
          <a:p>
            <a:pPr marL="288000" lvl="1" indent="0">
              <a:buNone/>
            </a:pPr>
            <a:endParaRPr lang="nl-BE"/>
          </a:p>
        </p:txBody>
      </p:sp>
      <p:pic>
        <p:nvPicPr>
          <p:cNvPr id="9" name="Afbeelding 8">
            <a:extLst>
              <a:ext uri="{FF2B5EF4-FFF2-40B4-BE49-F238E27FC236}">
                <a16:creationId xmlns:a16="http://schemas.microsoft.com/office/drawing/2014/main" id="{8B13A394-8E23-4D26-982A-74773A137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036" y="2705494"/>
            <a:ext cx="8503640" cy="4015982"/>
          </a:xfrm>
          <a:prstGeom prst="rect">
            <a:avLst/>
          </a:prstGeom>
        </p:spPr>
      </p:pic>
    </p:spTree>
    <p:extLst>
      <p:ext uri="{BB962C8B-B14F-4D97-AF65-F5344CB8AC3E}">
        <p14:creationId xmlns:p14="http://schemas.microsoft.com/office/powerpoint/2010/main" val="1223062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121134A-1002-4FF1-B2B7-99DAF1425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8238" y="2185039"/>
            <a:ext cx="4247680" cy="4353873"/>
          </a:xfrm>
          <a:prstGeom prst="rect">
            <a:avLst/>
          </a:prstGeom>
        </p:spPr>
      </p:pic>
      <p:sp>
        <p:nvSpPr>
          <p:cNvPr id="7" name="Rechthoek 6">
            <a:extLst>
              <a:ext uri="{FF2B5EF4-FFF2-40B4-BE49-F238E27FC236}">
                <a16:creationId xmlns:a16="http://schemas.microsoft.com/office/drawing/2014/main" id="{0CD86070-2CC0-41E5-90DF-6DA35EF8825E}"/>
              </a:ext>
            </a:extLst>
          </p:cNvPr>
          <p:cNvSpPr/>
          <p:nvPr/>
        </p:nvSpPr>
        <p:spPr>
          <a:xfrm>
            <a:off x="394570" y="1214808"/>
            <a:ext cx="3621249" cy="4639732"/>
          </a:xfrm>
          <a:prstGeom prst="rect">
            <a:avLst/>
          </a:prstGeom>
        </p:spPr>
        <p:txBody>
          <a:bodyPr wrap="square">
            <a:spAutoFit/>
          </a:bodyPr>
          <a:lstStyle/>
          <a:p>
            <a:pPr marL="288000" lvl="1" indent="-288000">
              <a:lnSpc>
                <a:spcPct val="90000"/>
              </a:lnSpc>
              <a:spcBef>
                <a:spcPts val="300"/>
              </a:spcBef>
              <a:buSzPct val="90000"/>
              <a:buBlip>
                <a:blip r:embed="rId3"/>
              </a:buBlip>
            </a:pPr>
            <a:r>
              <a:rPr lang="nl-BE" sz="2000"/>
              <a:t>ED stelt vast dat het isolatiemateriaal uit de verpakking gebruikt is in de woning (op basis van foto’s en andere bewijsstukken)</a:t>
            </a:r>
          </a:p>
          <a:p>
            <a:pPr marL="288000" lvl="1" indent="-288000">
              <a:lnSpc>
                <a:spcPct val="90000"/>
              </a:lnSpc>
              <a:spcBef>
                <a:spcPts val="300"/>
              </a:spcBef>
              <a:buSzPct val="90000"/>
              <a:buBlip>
                <a:blip r:embed="rId3"/>
              </a:buBlip>
            </a:pPr>
            <a:r>
              <a:rPr lang="nl-BE" sz="2000"/>
              <a:t>Welke invoer gebruiken?</a:t>
            </a:r>
          </a:p>
          <a:p>
            <a:pPr marL="288000" lvl="1" indent="-288000">
              <a:lnSpc>
                <a:spcPct val="90000"/>
              </a:lnSpc>
              <a:spcBef>
                <a:spcPts val="300"/>
              </a:spcBef>
              <a:buSzPct val="90000"/>
              <a:buBlip>
                <a:blip r:embed="rId3"/>
              </a:buBlip>
            </a:pPr>
            <a:r>
              <a:rPr lang="nl-BE" sz="2000">
                <a:solidFill>
                  <a:srgbClr val="FF0000"/>
                </a:solidFill>
              </a:rPr>
              <a:t>Info CE-keuring gebruiken, ook de getalswaarde van het product (R</a:t>
            </a:r>
            <a:r>
              <a:rPr lang="nl-BE" sz="2000" baseline="-25000">
                <a:solidFill>
                  <a:srgbClr val="FF0000"/>
                </a:solidFill>
              </a:rPr>
              <a:t>D</a:t>
            </a:r>
            <a:r>
              <a:rPr lang="nl-BE" sz="2000">
                <a:solidFill>
                  <a:srgbClr val="FF0000"/>
                </a:solidFill>
              </a:rPr>
              <a:t>).</a:t>
            </a:r>
          </a:p>
          <a:p>
            <a:pPr marL="288000" lvl="1" indent="-288000">
              <a:lnSpc>
                <a:spcPct val="90000"/>
              </a:lnSpc>
              <a:spcBef>
                <a:spcPts val="300"/>
              </a:spcBef>
              <a:buSzPct val="90000"/>
              <a:buBlip>
                <a:blip r:embed="rId3"/>
              </a:buBlip>
            </a:pPr>
            <a:r>
              <a:rPr lang="nl-BE" sz="2000"/>
              <a:t>Als de ED de link tussen de verpakking en de plaats van uitvoering (zie deel II algemene voorwaarden) </a:t>
            </a:r>
            <a:r>
              <a:rPr lang="nl-BE" sz="2000" b="1"/>
              <a:t>niet </a:t>
            </a:r>
            <a:r>
              <a:rPr lang="nl-BE" sz="2000"/>
              <a:t>kan maken =&gt; CE-gemarkeerde informatie op de verpakking </a:t>
            </a:r>
            <a:r>
              <a:rPr lang="nl-BE" sz="2000" b="1"/>
              <a:t>niet</a:t>
            </a:r>
            <a:r>
              <a:rPr lang="nl-BE" sz="2000"/>
              <a:t> gebruiken</a:t>
            </a:r>
            <a:endParaRPr lang="nl-BE" sz="2200">
              <a:latin typeface="Calibri" panose="020F0502020204030204" pitchFamily="34" charset="0"/>
            </a:endParaRPr>
          </a:p>
        </p:txBody>
      </p:sp>
    </p:spTree>
    <p:extLst>
      <p:ext uri="{BB962C8B-B14F-4D97-AF65-F5344CB8AC3E}">
        <p14:creationId xmlns:p14="http://schemas.microsoft.com/office/powerpoint/2010/main" val="283355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Gebouwschil: Inhoud</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Begrippen</a:t>
            </a:r>
          </a:p>
          <a:p>
            <a:r>
              <a:rPr lang="nl-BE"/>
              <a:t>Bronnen voor getalswaarde van producteigenschappen</a:t>
            </a:r>
          </a:p>
          <a:p>
            <a:r>
              <a:rPr lang="nl-BE" b="1">
                <a:solidFill>
                  <a:srgbClr val="FF0000"/>
                </a:solidFill>
              </a:rPr>
              <a:t>Gebouwschil</a:t>
            </a:r>
          </a:p>
          <a:p>
            <a:pPr lvl="1"/>
            <a:r>
              <a:rPr lang="nl-BE">
                <a:solidFill>
                  <a:srgbClr val="FF0000"/>
                </a:solidFill>
              </a:rPr>
              <a:t>Gevels, daken en vloeren</a:t>
            </a:r>
          </a:p>
          <a:p>
            <a:pPr lvl="2"/>
            <a:r>
              <a:rPr lang="nl-BE">
                <a:solidFill>
                  <a:srgbClr val="FF0000"/>
                </a:solidFill>
              </a:rPr>
              <a:t>Stappenplan voor de bepaling van de U-waarde</a:t>
            </a:r>
          </a:p>
          <a:p>
            <a:pPr lvl="2"/>
            <a:r>
              <a:rPr lang="nl-BE"/>
              <a:t>Isolatie in detail bekeken</a:t>
            </a:r>
          </a:p>
          <a:p>
            <a:pPr lvl="2"/>
            <a:r>
              <a:rPr lang="nl-BE"/>
              <a:t>Gevels, vloeren en daken in detail bekeken</a:t>
            </a:r>
          </a:p>
          <a:p>
            <a:pPr lvl="2"/>
            <a:r>
              <a:rPr lang="nl-BE"/>
              <a:t>Oneigenlijke openingen en fictieve schildelen</a:t>
            </a:r>
          </a:p>
          <a:p>
            <a:pPr lvl="1"/>
            <a:r>
              <a:rPr lang="nl-BE"/>
              <a:t>Openingen</a:t>
            </a:r>
          </a:p>
          <a:p>
            <a:pPr lvl="2"/>
            <a:r>
              <a:rPr lang="nl-BE"/>
              <a:t>Vensters</a:t>
            </a:r>
          </a:p>
          <a:p>
            <a:pPr lvl="3"/>
            <a:r>
              <a:rPr lang="nl-BE"/>
              <a:t>Stappenplan voor de bepaling van de U-waarde</a:t>
            </a:r>
          </a:p>
          <a:p>
            <a:pPr lvl="2"/>
            <a:r>
              <a:rPr lang="nl-BE"/>
              <a:t>Deuren en panelen</a:t>
            </a:r>
          </a:p>
          <a:p>
            <a:pPr lvl="3"/>
            <a:r>
              <a:rPr lang="nl-BE"/>
              <a:t>Stappenplan voor de bepaling van de U-waarde</a:t>
            </a:r>
          </a:p>
          <a:p>
            <a:pPr lvl="3"/>
            <a:r>
              <a:rPr lang="nl-BE"/>
              <a:t>Oneigenlijke openingen, voorzetramen, dubbele ramen</a:t>
            </a:r>
          </a:p>
          <a:p>
            <a:pPr lvl="3"/>
            <a:endParaRPr lang="nl-BE">
              <a:solidFill>
                <a:srgbClr val="FF0000"/>
              </a:solidFill>
            </a:endParaRPr>
          </a:p>
          <a:p>
            <a:pPr lvl="3"/>
            <a:endParaRPr lang="nl-BE"/>
          </a:p>
          <a:p>
            <a:endParaRPr lang="nl-BE"/>
          </a:p>
        </p:txBody>
      </p:sp>
    </p:spTree>
    <p:extLst>
      <p:ext uri="{BB962C8B-B14F-4D97-AF65-F5344CB8AC3E}">
        <p14:creationId xmlns:p14="http://schemas.microsoft.com/office/powerpoint/2010/main" val="208010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64136" y="407275"/>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Stappenplan gevels/vloeren/daken </a:t>
            </a:r>
            <a:r>
              <a:rPr lang="nl-BE" sz="3200"/>
              <a:t>(V.2.1)</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531693" y="1517244"/>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Hoe eigenschappen bepalen van gevels, daken en vloeren?</a:t>
            </a:r>
          </a:p>
          <a:p>
            <a:pPr lvl="1"/>
            <a:r>
              <a:rPr lang="nl-BE"/>
              <a:t>Moeten in software ingevoerd worden om U-waarde te bepalen</a:t>
            </a:r>
          </a:p>
          <a:p>
            <a:pPr lvl="1"/>
            <a:r>
              <a:rPr lang="nl-BE" b="1">
                <a:solidFill>
                  <a:srgbClr val="FF0000"/>
                </a:solidFill>
              </a:rPr>
              <a:t>Stappenplan</a:t>
            </a:r>
            <a:r>
              <a:rPr lang="nl-BE"/>
              <a:t> volgen</a:t>
            </a:r>
          </a:p>
          <a:p>
            <a:pPr lvl="2"/>
            <a:r>
              <a:rPr lang="nl-BE"/>
              <a:t>Opbouw van het stappenplan:</a:t>
            </a:r>
          </a:p>
          <a:p>
            <a:pPr lvl="3"/>
            <a:r>
              <a:rPr lang="nl-BE"/>
              <a:t>Info over totale constructie: U- of R-waarde</a:t>
            </a:r>
          </a:p>
          <a:p>
            <a:pPr lvl="3"/>
            <a:r>
              <a:rPr lang="nl-BE"/>
              <a:t>Isolerende laag of isolatie: gedetailleerde invoer : grootste invloed op U-waarde</a:t>
            </a:r>
          </a:p>
          <a:p>
            <a:pPr lvl="3"/>
            <a:r>
              <a:rPr lang="nl-BE"/>
              <a:t>Bijkomend ook info luchtlaag</a:t>
            </a:r>
          </a:p>
          <a:p>
            <a:pPr lvl="3"/>
            <a:r>
              <a:rPr lang="nl-BE"/>
              <a:t>Resterende deel van de constructie </a:t>
            </a:r>
            <a:r>
              <a:rPr lang="nl-BE">
                <a:cs typeface="Calibri" panose="020F0502020204030204" pitchFamily="34" charset="0"/>
              </a:rPr>
              <a:t>→</a:t>
            </a:r>
            <a:r>
              <a:rPr lang="nl-BE"/>
              <a:t> vereenvoudigde invoer </a:t>
            </a:r>
            <a:r>
              <a:rPr lang="nl-BE">
                <a:cs typeface="Calibri" panose="020F0502020204030204" pitchFamily="34" charset="0"/>
              </a:rPr>
              <a:t>→</a:t>
            </a:r>
            <a:r>
              <a:rPr lang="nl-BE"/>
              <a:t> invloed op U-waarde beperkt</a:t>
            </a:r>
          </a:p>
          <a:p>
            <a:pPr lvl="4"/>
            <a:r>
              <a:rPr lang="nl-BE"/>
              <a:t>Onderverdeeld in beperkt aantal hoofdtypen</a:t>
            </a:r>
          </a:p>
          <a:p>
            <a:endParaRPr lang="nl-BE"/>
          </a:p>
          <a:p>
            <a:endParaRPr lang="nl-BE"/>
          </a:p>
        </p:txBody>
      </p:sp>
    </p:spTree>
    <p:extLst>
      <p:ext uri="{BB962C8B-B14F-4D97-AF65-F5344CB8AC3E}">
        <p14:creationId xmlns:p14="http://schemas.microsoft.com/office/powerpoint/2010/main" val="3923869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29</a:t>
            </a:fld>
            <a:endParaRPr lang="nl-BE" sz="1100">
              <a:solidFill>
                <a:srgbClr val="105269"/>
              </a:solidFill>
            </a:endParaRPr>
          </a:p>
        </p:txBody>
      </p:sp>
      <p:sp>
        <p:nvSpPr>
          <p:cNvPr id="6" name="Tijdelijke aanduiding voor inhoud 4"/>
          <p:cNvSpPr>
            <a:spLocks noGrp="1"/>
          </p:cNvSpPr>
          <p:nvPr>
            <p:ph sz="half" idx="2"/>
          </p:nvPr>
        </p:nvSpPr>
        <p:spPr>
          <a:xfrm>
            <a:off x="480244" y="1120751"/>
            <a:ext cx="8251006" cy="5006999"/>
          </a:xfrm>
        </p:spPr>
        <p:txBody>
          <a:bodyPr/>
          <a:lstStyle/>
          <a:p>
            <a:pPr marL="0" indent="0">
              <a:lnSpc>
                <a:spcPct val="110000"/>
              </a:lnSpc>
              <a:buNone/>
            </a:pPr>
            <a:endParaRPr lang="nl-NL"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fr-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r>
              <a:rPr lang="nl-BE" sz="1800" u="sng"/>
              <a:t>Goed om weten</a:t>
            </a:r>
            <a:r>
              <a:rPr lang="nl-BE" sz="1800"/>
              <a:t>: stappenplan volgt softwareschermen</a:t>
            </a:r>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49"/>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69"/>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NL" altLang="nl-BE"/>
              <a:t>Doel stappenplan</a:t>
            </a:r>
          </a:p>
          <a:p>
            <a:pPr marL="575655" lvl="1" indent="-287655"/>
            <a:r>
              <a:rPr lang="nl-NL" altLang="nl-BE"/>
              <a:t>Berekening van de U-waarde gebeurt automatisch door de software</a:t>
            </a:r>
          </a:p>
          <a:p>
            <a:pPr marL="863655" lvl="2" indent="-287655"/>
            <a:r>
              <a:rPr lang="nl-NL" altLang="nl-BE"/>
              <a:t>Op basis van de </a:t>
            </a:r>
            <a:r>
              <a:rPr lang="nl-NL" altLang="nl-BE" b="1"/>
              <a:t>ingevoerde eigenschappen</a:t>
            </a:r>
          </a:p>
          <a:p>
            <a:pPr marL="863655" lvl="2" indent="-287655"/>
            <a:r>
              <a:rPr lang="nl-NL" altLang="nl-BE" b="1"/>
              <a:t>Niet</a:t>
            </a:r>
            <a:r>
              <a:rPr lang="nl-NL" altLang="nl-BE"/>
              <a:t> toegestaan om de U-waarde van het schildeel manueel of in andere software te rekenen en in te voeren in de certificatiesoftware</a:t>
            </a:r>
          </a:p>
        </p:txBody>
      </p:sp>
      <p:pic>
        <p:nvPicPr>
          <p:cNvPr id="9" name="Graphic 1" descr="Waarschuwing">
            <a:extLst>
              <a:ext uri="{FF2B5EF4-FFF2-40B4-BE49-F238E27FC236}">
                <a16:creationId xmlns:a16="http://schemas.microsoft.com/office/drawing/2014/main" id="{CD85C866-4397-4975-B131-554C253D90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32889" y="3032279"/>
            <a:ext cx="396721" cy="396721"/>
          </a:xfrm>
          <a:prstGeom prst="rect">
            <a:avLst/>
          </a:prstGeom>
        </p:spPr>
      </p:pic>
    </p:spTree>
    <p:extLst>
      <p:ext uri="{BB962C8B-B14F-4D97-AF65-F5344CB8AC3E}">
        <p14:creationId xmlns:p14="http://schemas.microsoft.com/office/powerpoint/2010/main" val="1726054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Gebouwschil: Inhoud</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solidFill>
                  <a:srgbClr val="FF0000"/>
                </a:solidFill>
              </a:rPr>
              <a:t>Begrippen</a:t>
            </a:r>
          </a:p>
          <a:p>
            <a:r>
              <a:rPr lang="nl-BE"/>
              <a:t>Bronnen voor getalswaarde van producteigenschappen</a:t>
            </a:r>
          </a:p>
          <a:p>
            <a:r>
              <a:rPr lang="nl-BE"/>
              <a:t>Gebouwschil:</a:t>
            </a:r>
          </a:p>
          <a:p>
            <a:pPr lvl="1"/>
            <a:r>
              <a:rPr lang="nl-BE"/>
              <a:t>Gevels, daken en vloeren</a:t>
            </a:r>
          </a:p>
          <a:p>
            <a:pPr lvl="2"/>
            <a:r>
              <a:rPr lang="nl-BE"/>
              <a:t>Stappenplan voor de bepaling van de U-waarde</a:t>
            </a:r>
          </a:p>
          <a:p>
            <a:pPr lvl="2"/>
            <a:r>
              <a:rPr lang="nl-BE"/>
              <a:t>Isolatie in detail bekeken</a:t>
            </a:r>
          </a:p>
          <a:p>
            <a:pPr lvl="2"/>
            <a:r>
              <a:rPr lang="nl-BE"/>
              <a:t>Gevels, vloeren en daken in detail bekeken</a:t>
            </a:r>
          </a:p>
          <a:p>
            <a:pPr lvl="2"/>
            <a:r>
              <a:rPr lang="nl-BE"/>
              <a:t>Oneigenlijke openingen en fictieve schildelen</a:t>
            </a:r>
          </a:p>
          <a:p>
            <a:pPr lvl="1"/>
            <a:r>
              <a:rPr lang="nl-BE"/>
              <a:t>Openingen</a:t>
            </a:r>
          </a:p>
          <a:p>
            <a:pPr lvl="2"/>
            <a:r>
              <a:rPr lang="nl-BE"/>
              <a:t>Vensters</a:t>
            </a:r>
          </a:p>
          <a:p>
            <a:pPr lvl="3"/>
            <a:r>
              <a:rPr lang="nl-BE"/>
              <a:t>Stappenplan voor de bepaling van de U-waarde</a:t>
            </a:r>
          </a:p>
          <a:p>
            <a:pPr lvl="2"/>
            <a:r>
              <a:rPr lang="nl-BE"/>
              <a:t>Deuren en panelen</a:t>
            </a:r>
          </a:p>
          <a:p>
            <a:pPr lvl="3"/>
            <a:r>
              <a:rPr lang="nl-BE"/>
              <a:t>Stappenplan voor de bepaling van de U-waarde</a:t>
            </a:r>
          </a:p>
          <a:p>
            <a:pPr lvl="3"/>
            <a:r>
              <a:rPr lang="nl-BE"/>
              <a:t>Oneigenlijke openingen, voorzetramen, dubbele ramen</a:t>
            </a:r>
          </a:p>
          <a:p>
            <a:pPr lvl="3"/>
            <a:endParaRPr lang="nl-BE">
              <a:solidFill>
                <a:srgbClr val="FF0000"/>
              </a:solidFill>
            </a:endParaRPr>
          </a:p>
          <a:p>
            <a:endParaRPr lang="nl-BE"/>
          </a:p>
        </p:txBody>
      </p:sp>
    </p:spTree>
    <p:extLst>
      <p:ext uri="{BB962C8B-B14F-4D97-AF65-F5344CB8AC3E}">
        <p14:creationId xmlns:p14="http://schemas.microsoft.com/office/powerpoint/2010/main" val="2324493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30</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73563" y="40727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Stappenplan gevels/vloeren/daken </a:t>
            </a:r>
            <a:r>
              <a:rPr lang="nl-BE" sz="3200"/>
              <a:t>(V.2.1)</a:t>
            </a:r>
          </a:p>
        </p:txBody>
      </p:sp>
      <p:pic>
        <p:nvPicPr>
          <p:cNvPr id="14" name="Tijdelijke aanduiding voor inhoud 13">
            <a:extLst>
              <a:ext uri="{FF2B5EF4-FFF2-40B4-BE49-F238E27FC236}">
                <a16:creationId xmlns:a16="http://schemas.microsoft.com/office/drawing/2014/main" id="{F6432C9E-D8BA-4D94-BCCF-2B09CCCD7560}"/>
              </a:ext>
            </a:extLst>
          </p:cNvPr>
          <p:cNvPicPr>
            <a:picLocks noGrp="1" noChangeAspect="1"/>
          </p:cNvPicPr>
          <p:nvPr>
            <p:ph sz="half" idx="2"/>
          </p:nvPr>
        </p:nvPicPr>
        <p:blipFill rotWithShape="1">
          <a:blip r:embed="rId2"/>
          <a:srcRect l="11879" t="45051" r="9485" b="21703"/>
          <a:stretch/>
        </p:blipFill>
        <p:spPr>
          <a:xfrm>
            <a:off x="328743" y="2753366"/>
            <a:ext cx="8815257" cy="1999340"/>
          </a:xfrm>
          <a:prstGeom prst="rect">
            <a:avLst/>
          </a:prstGeom>
        </p:spPr>
      </p:pic>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6" name="Rechthoek 15">
            <a:extLst>
              <a:ext uri="{FF2B5EF4-FFF2-40B4-BE49-F238E27FC236}">
                <a16:creationId xmlns:a16="http://schemas.microsoft.com/office/drawing/2014/main" id="{ECAD9F67-D5FD-4EB9-A92D-8E8919D14BEC}"/>
              </a:ext>
            </a:extLst>
          </p:cNvPr>
          <p:cNvSpPr/>
          <p:nvPr/>
        </p:nvSpPr>
        <p:spPr>
          <a:xfrm>
            <a:off x="1490958" y="2754296"/>
            <a:ext cx="1442302" cy="43811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inhoud 2">
            <a:extLst>
              <a:ext uri="{FF2B5EF4-FFF2-40B4-BE49-F238E27FC236}">
                <a16:creationId xmlns:a16="http://schemas.microsoft.com/office/drawing/2014/main" id="{19FA507B-1E6E-4AEE-86F7-4C533451D681}"/>
              </a:ext>
            </a:extLst>
          </p:cNvPr>
          <p:cNvSpPr txBox="1">
            <a:spLocks/>
          </p:cNvSpPr>
          <p:nvPr/>
        </p:nvSpPr>
        <p:spPr>
          <a:xfrm>
            <a:off x="531693" y="1517244"/>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Aparte tabbladen voor gevels, daken en vloeren</a:t>
            </a:r>
          </a:p>
          <a:p>
            <a:pPr lvl="1"/>
            <a:r>
              <a:rPr lang="nl-BE"/>
              <a:t>Openingen zijn gekoppeld aan eerder aangemaakte gevels, daken en vloeren</a:t>
            </a:r>
          </a:p>
          <a:p>
            <a:endParaRPr lang="nl-BE"/>
          </a:p>
        </p:txBody>
      </p:sp>
    </p:spTree>
    <p:extLst>
      <p:ext uri="{BB962C8B-B14F-4D97-AF65-F5344CB8AC3E}">
        <p14:creationId xmlns:p14="http://schemas.microsoft.com/office/powerpoint/2010/main" val="1070448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31</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501844" y="388423"/>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Stappenplan gevels/vloeren/daken </a:t>
            </a:r>
            <a:r>
              <a:rPr lang="nl-BE" sz="3200"/>
              <a:t>(V.2.1)</a:t>
            </a:r>
          </a:p>
        </p:txBody>
      </p:sp>
      <p:pic>
        <p:nvPicPr>
          <p:cNvPr id="9" name="Afbeelding 8">
            <a:extLst>
              <a:ext uri="{FF2B5EF4-FFF2-40B4-BE49-F238E27FC236}">
                <a16:creationId xmlns:a16="http://schemas.microsoft.com/office/drawing/2014/main" id="{02FCCB30-C289-438A-AFC1-76C33EA6F6B0}"/>
              </a:ext>
            </a:extLst>
          </p:cNvPr>
          <p:cNvPicPr>
            <a:picLocks noChangeAspect="1"/>
          </p:cNvPicPr>
          <p:nvPr/>
        </p:nvPicPr>
        <p:blipFill rotWithShape="1">
          <a:blip r:embed="rId2">
            <a:extLst>
              <a:ext uri="{28A0092B-C50C-407E-A947-70E740481C1C}">
                <a14:useLocalDpi xmlns:a14="http://schemas.microsoft.com/office/drawing/2010/main" val="0"/>
              </a:ext>
            </a:extLst>
          </a:blip>
          <a:srcRect t="4693"/>
          <a:stretch/>
        </p:blipFill>
        <p:spPr>
          <a:xfrm>
            <a:off x="306906" y="1743959"/>
            <a:ext cx="8761473" cy="4883332"/>
          </a:xfrm>
          <a:prstGeom prst="rect">
            <a:avLst/>
          </a:prstGeom>
          <a:ln>
            <a:noFill/>
          </a:ln>
        </p:spPr>
      </p:pic>
      <p:sp>
        <p:nvSpPr>
          <p:cNvPr id="11" name="Rechthoek 10">
            <a:extLst>
              <a:ext uri="{FF2B5EF4-FFF2-40B4-BE49-F238E27FC236}">
                <a16:creationId xmlns:a16="http://schemas.microsoft.com/office/drawing/2014/main" id="{A50CDFE1-C0A6-4DBE-A010-0B98E43BF44C}"/>
              </a:ext>
            </a:extLst>
          </p:cNvPr>
          <p:cNvSpPr/>
          <p:nvPr/>
        </p:nvSpPr>
        <p:spPr>
          <a:xfrm>
            <a:off x="338792" y="1759981"/>
            <a:ext cx="8697703" cy="8135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5724C031-2350-42BF-A6E6-9A2928B6F0C4}"/>
              </a:ext>
            </a:extLst>
          </p:cNvPr>
          <p:cNvSpPr/>
          <p:nvPr/>
        </p:nvSpPr>
        <p:spPr>
          <a:xfrm>
            <a:off x="338792" y="2573519"/>
            <a:ext cx="8697703" cy="5938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08966341-FCD0-4835-BE14-1584E2F0B4F4}"/>
              </a:ext>
            </a:extLst>
          </p:cNvPr>
          <p:cNvSpPr/>
          <p:nvPr/>
        </p:nvSpPr>
        <p:spPr>
          <a:xfrm>
            <a:off x="349787" y="5308860"/>
            <a:ext cx="8697703" cy="6301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5CCC620D-3679-4EC7-9969-6B211232E626}"/>
              </a:ext>
            </a:extLst>
          </p:cNvPr>
          <p:cNvSpPr/>
          <p:nvPr/>
        </p:nvSpPr>
        <p:spPr>
          <a:xfrm>
            <a:off x="349787" y="3168975"/>
            <a:ext cx="8697703" cy="21398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96FAF99F-6899-4984-9CC0-3E06502D98CF}"/>
              </a:ext>
            </a:extLst>
          </p:cNvPr>
          <p:cNvSpPr/>
          <p:nvPr/>
        </p:nvSpPr>
        <p:spPr>
          <a:xfrm>
            <a:off x="349787" y="5939047"/>
            <a:ext cx="8697703" cy="3651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A7CAC000-BB6E-4123-A50F-25D128048202}"/>
              </a:ext>
            </a:extLst>
          </p:cNvPr>
          <p:cNvSpPr/>
          <p:nvPr/>
        </p:nvSpPr>
        <p:spPr>
          <a:xfrm>
            <a:off x="350804" y="6309258"/>
            <a:ext cx="8697703" cy="3651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jdelijke aanduiding voor inhoud 2">
            <a:extLst>
              <a:ext uri="{FF2B5EF4-FFF2-40B4-BE49-F238E27FC236}">
                <a16:creationId xmlns:a16="http://schemas.microsoft.com/office/drawing/2014/main" id="{89DF4A68-8B40-4DA6-8768-68B311169614}"/>
              </a:ext>
            </a:extLst>
          </p:cNvPr>
          <p:cNvSpPr>
            <a:spLocks noGrp="1"/>
          </p:cNvSpPr>
          <p:nvPr>
            <p:ph sz="half" idx="2"/>
          </p:nvPr>
        </p:nvSpPr>
        <p:spPr>
          <a:xfrm>
            <a:off x="683567" y="1873137"/>
            <a:ext cx="8352928" cy="4248472"/>
          </a:xfrm>
        </p:spPr>
        <p:txBody>
          <a:bodyPr/>
          <a:lstStyle/>
          <a:p>
            <a:endParaRPr lang="nl-BE"/>
          </a:p>
          <a:p>
            <a:pPr marL="0" indent="0" algn="r">
              <a:buNone/>
            </a:pPr>
            <a:r>
              <a:rPr lang="nl-BE">
                <a:solidFill>
                  <a:srgbClr val="FF0000"/>
                </a:solidFill>
              </a:rPr>
              <a:t>Type, naam, oriëntatie, oppervlakte, begrenzing, diepte</a:t>
            </a:r>
          </a:p>
          <a:p>
            <a:pPr marL="0" indent="0" algn="r">
              <a:buNone/>
            </a:pPr>
            <a:r>
              <a:rPr lang="nl-BE">
                <a:solidFill>
                  <a:srgbClr val="FF0000"/>
                </a:solidFill>
              </a:rPr>
              <a:t>U- of R-waarde gevel/dak/vloer</a:t>
            </a:r>
          </a:p>
          <a:p>
            <a:pPr marL="0" indent="0" algn="r">
              <a:buNone/>
            </a:pPr>
            <a:endParaRPr lang="nl-BE">
              <a:solidFill>
                <a:srgbClr val="FF0000"/>
              </a:solidFill>
            </a:endParaRPr>
          </a:p>
          <a:p>
            <a:pPr marL="0" indent="0" algn="r">
              <a:buNone/>
            </a:pPr>
            <a:r>
              <a:rPr lang="nl-BE">
                <a:solidFill>
                  <a:srgbClr val="FF0000"/>
                </a:solidFill>
              </a:rPr>
              <a:t>Gedetailleerde invoer voor isolatie</a:t>
            </a:r>
          </a:p>
          <a:p>
            <a:pPr marL="0" indent="0" algn="r">
              <a:buNone/>
            </a:pPr>
            <a:r>
              <a:rPr lang="nl-BE">
                <a:solidFill>
                  <a:srgbClr val="FF0000"/>
                </a:solidFill>
              </a:rPr>
              <a:t>R-, </a:t>
            </a:r>
            <a:r>
              <a:rPr lang="nl-BE" err="1">
                <a:solidFill>
                  <a:srgbClr val="FF0000"/>
                </a:solidFill>
              </a:rPr>
              <a:t>lambda</a:t>
            </a:r>
            <a:r>
              <a:rPr lang="nl-BE">
                <a:solidFill>
                  <a:srgbClr val="FF0000"/>
                </a:solidFill>
              </a:rPr>
              <a:t>, … </a:t>
            </a: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endParaRPr lang="nl-BE">
              <a:solidFill>
                <a:srgbClr val="FF0000"/>
              </a:solidFill>
            </a:endParaRPr>
          </a:p>
          <a:p>
            <a:pPr marL="0" indent="0" algn="r">
              <a:buNone/>
            </a:pPr>
            <a:r>
              <a:rPr lang="nl-BE">
                <a:solidFill>
                  <a:srgbClr val="FF0000"/>
                </a:solidFill>
              </a:rPr>
              <a:t>Luchtlaag</a:t>
            </a:r>
          </a:p>
          <a:p>
            <a:pPr marL="0" indent="0" algn="r">
              <a:buNone/>
            </a:pPr>
            <a:r>
              <a:rPr lang="nl-BE">
                <a:solidFill>
                  <a:srgbClr val="FF0000"/>
                </a:solidFill>
              </a:rPr>
              <a:t>Vereenvoudigde invoer voor muur-/dak- of vloertype</a:t>
            </a:r>
          </a:p>
          <a:p>
            <a:pPr marL="0" indent="0" algn="r">
              <a:buNone/>
            </a:pPr>
            <a:r>
              <a:rPr lang="nl-BE">
                <a:solidFill>
                  <a:srgbClr val="FF0000"/>
                </a:solidFill>
              </a:rPr>
              <a:t>Resultaat van de eigenschappen</a:t>
            </a:r>
          </a:p>
          <a:p>
            <a:pPr marL="0" indent="0" algn="r">
              <a:buNone/>
            </a:pPr>
            <a:r>
              <a:rPr lang="nl-BE"/>
              <a:t> </a:t>
            </a:r>
          </a:p>
        </p:txBody>
      </p:sp>
    </p:spTree>
    <p:extLst>
      <p:ext uri="{BB962C8B-B14F-4D97-AF65-F5344CB8AC3E}">
        <p14:creationId xmlns:p14="http://schemas.microsoft.com/office/powerpoint/2010/main" val="2590363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32</a:t>
            </a:fld>
            <a:endParaRPr lang="nl-BE" sz="1100">
              <a:solidFill>
                <a:srgbClr val="105269"/>
              </a:solidFill>
            </a:endParaRPr>
          </a:p>
        </p:txBody>
      </p:sp>
      <p:sp>
        <p:nvSpPr>
          <p:cNvPr id="6" name="Tijdelijke aanduiding voor inhoud 4"/>
          <p:cNvSpPr>
            <a:spLocks noGrp="1"/>
          </p:cNvSpPr>
          <p:nvPr>
            <p:ph sz="half" idx="2"/>
          </p:nvPr>
        </p:nvSpPr>
        <p:spPr>
          <a:xfrm>
            <a:off x="480244" y="1120751"/>
            <a:ext cx="8251006" cy="5006999"/>
          </a:xfrm>
        </p:spPr>
        <p:txBody>
          <a:bodyPr/>
          <a:lstStyle/>
          <a:p>
            <a:pPr marL="0" indent="0">
              <a:lnSpc>
                <a:spcPct val="110000"/>
              </a:lnSpc>
              <a:buNone/>
            </a:pPr>
            <a:endParaRPr lang="nl-NL"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fr-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49"/>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69"/>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NL" altLang="nl-BE"/>
              <a:t>Hoe het stappenplan toepassen? </a:t>
            </a:r>
          </a:p>
          <a:p>
            <a:pPr marL="575655" lvl="1" indent="-287655"/>
            <a:r>
              <a:rPr lang="nl-NL" altLang="nl-BE"/>
              <a:t>Op </a:t>
            </a:r>
            <a:r>
              <a:rPr lang="nl-NL" altLang="nl-BE" b="1"/>
              <a:t>elk</a:t>
            </a:r>
            <a:r>
              <a:rPr lang="nl-NL" altLang="nl-BE"/>
              <a:t> schildeel</a:t>
            </a:r>
          </a:p>
          <a:p>
            <a:pPr marL="575655" lvl="1" indent="-287655"/>
            <a:r>
              <a:rPr lang="nl-NL" altLang="nl-BE"/>
              <a:t>Als een schildeel meerdere delen heeft met verschillende eigenschappen </a:t>
            </a:r>
          </a:p>
          <a:p>
            <a:pPr marL="575655" lvl="1" indent="-287655"/>
            <a:r>
              <a:rPr lang="nl-NL" altLang="nl-BE"/>
              <a:t>Delen afzonderlijk invoeren in de software</a:t>
            </a:r>
          </a:p>
          <a:p>
            <a:pPr marL="1151655" lvl="3" indent="-287655"/>
            <a:r>
              <a:rPr lang="nl-NL" altLang="nl-BE"/>
              <a:t>Voorbeeld: </a:t>
            </a:r>
          </a:p>
          <a:p>
            <a:pPr marL="1439655" lvl="4" indent="-287655"/>
            <a:r>
              <a:rPr lang="nl-NL" altLang="nl-BE"/>
              <a:t>Witgeverfde muur = muur van het type ‘standaard’</a:t>
            </a:r>
          </a:p>
          <a:p>
            <a:pPr marL="1439655" lvl="4" indent="-287655"/>
            <a:r>
              <a:rPr lang="nl-NL" altLang="nl-BE" err="1"/>
              <a:t>Snelbouw</a:t>
            </a:r>
            <a:r>
              <a:rPr lang="nl-NL" altLang="nl-BE"/>
              <a:t> = muur van het type ‘isolerende </a:t>
            </a:r>
            <a:r>
              <a:rPr lang="nl-NL" altLang="nl-BE" err="1"/>
              <a:t>snelbouw</a:t>
            </a:r>
            <a:r>
              <a:rPr lang="nl-NL" altLang="nl-BE"/>
              <a:t>’, waarvan bewijsstuk heeft aangetoond dat dit type mag ingevoerd worden</a:t>
            </a:r>
          </a:p>
          <a:p>
            <a:pPr marL="2514255" lvl="5" indent="-287655"/>
            <a:endParaRPr lang="nl-NL" altLang="nl-BE"/>
          </a:p>
        </p:txBody>
      </p:sp>
      <p:pic>
        <p:nvPicPr>
          <p:cNvPr id="9" name="Afbeelding 8">
            <a:extLst>
              <a:ext uri="{FF2B5EF4-FFF2-40B4-BE49-F238E27FC236}">
                <a16:creationId xmlns:a16="http://schemas.microsoft.com/office/drawing/2014/main" id="{443E6CDF-E610-4581-9EFF-170FADA841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3638" y="4434272"/>
            <a:ext cx="4906290" cy="2166553"/>
          </a:xfrm>
          <a:prstGeom prst="rect">
            <a:avLst/>
          </a:prstGeom>
        </p:spPr>
      </p:pic>
    </p:spTree>
    <p:extLst>
      <p:ext uri="{BB962C8B-B14F-4D97-AF65-F5344CB8AC3E}">
        <p14:creationId xmlns:p14="http://schemas.microsoft.com/office/powerpoint/2010/main" val="667655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07275"/>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Stappenplan gevels/vloeren/daken </a:t>
            </a:r>
            <a:r>
              <a:rPr lang="nl-BE" sz="3200"/>
              <a:t>(V.2.1)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92418" y="1487395"/>
            <a:ext cx="3737838" cy="4248472"/>
          </a:xfrm>
        </p:spPr>
        <p:txBody>
          <a:bodyPr/>
          <a:lstStyle/>
          <a:p>
            <a:r>
              <a:rPr lang="nl-BE"/>
              <a:t>Stappenplan</a:t>
            </a:r>
          </a:p>
          <a:p>
            <a:pPr lvl="1"/>
            <a:r>
              <a:rPr lang="nl-BE"/>
              <a:t>8 stappen</a:t>
            </a:r>
          </a:p>
          <a:p>
            <a:pPr lvl="1"/>
            <a:endParaRPr lang="nl-BE"/>
          </a:p>
          <a:p>
            <a:pPr lvl="1"/>
            <a:r>
              <a:rPr lang="nl-BE"/>
              <a:t>Stippellijn: mogelijk pad, maar sterk aanbevolen om hele stappenplan te doorlopen om alle </a:t>
            </a:r>
            <a:r>
              <a:rPr lang="nl-BE" b="1"/>
              <a:t>detailinformatie </a:t>
            </a:r>
            <a:r>
              <a:rPr lang="nl-BE"/>
              <a:t>over de isolatie op het EPC te kunnen verzamelen </a:t>
            </a:r>
          </a:p>
          <a:p>
            <a:pPr marL="534988" lvl="1" indent="0">
              <a:buNone/>
            </a:pPr>
            <a:r>
              <a:rPr lang="nl-BE"/>
              <a:t>(</a:t>
            </a:r>
            <a:r>
              <a:rPr lang="nl-BE" err="1"/>
              <a:t>ivm</a:t>
            </a:r>
            <a:r>
              <a:rPr lang="nl-BE"/>
              <a:t> premies, renovatieverplichtingen,..)</a:t>
            </a:r>
          </a:p>
          <a:p>
            <a:endParaRPr lang="nl-BE"/>
          </a:p>
        </p:txBody>
      </p:sp>
      <p:pic>
        <p:nvPicPr>
          <p:cNvPr id="7" name="Afbeelding 6">
            <a:extLst>
              <a:ext uri="{FF2B5EF4-FFF2-40B4-BE49-F238E27FC236}">
                <a16:creationId xmlns:a16="http://schemas.microsoft.com/office/drawing/2014/main" id="{41F9340A-64CB-492D-9E97-51DE6A2749EE}"/>
              </a:ext>
            </a:extLst>
          </p:cNvPr>
          <p:cNvPicPr>
            <a:picLocks noChangeAspect="1"/>
          </p:cNvPicPr>
          <p:nvPr/>
        </p:nvPicPr>
        <p:blipFill>
          <a:blip r:embed="rId2"/>
          <a:stretch>
            <a:fillRect/>
          </a:stretch>
        </p:blipFill>
        <p:spPr>
          <a:xfrm>
            <a:off x="4099068" y="1026936"/>
            <a:ext cx="4620059" cy="5789874"/>
          </a:xfrm>
          <a:prstGeom prst="rect">
            <a:avLst/>
          </a:prstGeom>
        </p:spPr>
      </p:pic>
    </p:spTree>
    <p:extLst>
      <p:ext uri="{BB962C8B-B14F-4D97-AF65-F5344CB8AC3E}">
        <p14:creationId xmlns:p14="http://schemas.microsoft.com/office/powerpoint/2010/main" val="508272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34</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64136" y="407275"/>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Stappenplan gevels/vloeren/daken </a:t>
            </a:r>
            <a:r>
              <a:rPr lang="nl-BE" sz="3200"/>
              <a:t>(V.2.1)</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531693" y="1517244"/>
            <a:ext cx="8352928" cy="4666740"/>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Opbouw van het stappenplan </a:t>
            </a:r>
          </a:p>
          <a:p>
            <a:pPr lvl="1"/>
            <a:r>
              <a:rPr lang="nl-BE"/>
              <a:t>Info over totale constructie: U- of R-waarde</a:t>
            </a:r>
          </a:p>
          <a:p>
            <a:pPr lvl="2"/>
            <a:r>
              <a:rPr lang="nl-BE">
                <a:solidFill>
                  <a:srgbClr val="FF0000"/>
                </a:solidFill>
              </a:rPr>
              <a:t>Stap 1</a:t>
            </a:r>
          </a:p>
          <a:p>
            <a:pPr lvl="1"/>
            <a:r>
              <a:rPr lang="nl-BE"/>
              <a:t>Isolerende laag of isolatie </a:t>
            </a:r>
          </a:p>
          <a:p>
            <a:pPr lvl="2"/>
            <a:r>
              <a:rPr lang="nl-BE"/>
              <a:t>gedetailleerde invoer</a:t>
            </a:r>
          </a:p>
          <a:p>
            <a:pPr lvl="2"/>
            <a:r>
              <a:rPr lang="nl-BE">
                <a:solidFill>
                  <a:srgbClr val="FF0000"/>
                </a:solidFill>
              </a:rPr>
              <a:t>Stap 2, 3, 4 en 5</a:t>
            </a:r>
          </a:p>
          <a:p>
            <a:pPr lvl="1"/>
            <a:r>
              <a:rPr lang="nl-BE"/>
              <a:t>Info luchtlaag</a:t>
            </a:r>
          </a:p>
          <a:p>
            <a:pPr lvl="2"/>
            <a:r>
              <a:rPr lang="nl-BE">
                <a:solidFill>
                  <a:srgbClr val="FF0000"/>
                </a:solidFill>
              </a:rPr>
              <a:t>Stap 6 en 7</a:t>
            </a:r>
          </a:p>
          <a:p>
            <a:pPr lvl="1"/>
            <a:r>
              <a:rPr lang="nl-BE"/>
              <a:t>Resterende deel van de constructie </a:t>
            </a:r>
          </a:p>
          <a:p>
            <a:pPr lvl="2"/>
            <a:r>
              <a:rPr lang="nl-BE"/>
              <a:t>vereenvoudigde invoer </a:t>
            </a:r>
            <a:r>
              <a:rPr lang="nl-BE">
                <a:sym typeface="Wingdings" panose="05000000000000000000" pitchFamily="2" charset="2"/>
              </a:rPr>
              <a:t> o</a:t>
            </a:r>
            <a:r>
              <a:rPr lang="nl-BE"/>
              <a:t>nderverdeeld in beperkt aantal hoofdtypen</a:t>
            </a:r>
          </a:p>
          <a:p>
            <a:pPr lvl="2"/>
            <a:r>
              <a:rPr lang="nl-BE">
                <a:solidFill>
                  <a:srgbClr val="FF0000"/>
                </a:solidFill>
              </a:rPr>
              <a:t>Stap 8</a:t>
            </a:r>
          </a:p>
          <a:p>
            <a:pPr marL="288000" lvl="1" indent="0">
              <a:buNone/>
            </a:pPr>
            <a:endParaRPr lang="nl-BE"/>
          </a:p>
          <a:p>
            <a:endParaRPr lang="nl-BE"/>
          </a:p>
          <a:p>
            <a:endParaRPr lang="nl-BE"/>
          </a:p>
        </p:txBody>
      </p:sp>
    </p:spTree>
    <p:extLst>
      <p:ext uri="{BB962C8B-B14F-4D97-AF65-F5344CB8AC3E}">
        <p14:creationId xmlns:p14="http://schemas.microsoft.com/office/powerpoint/2010/main" val="120795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35</a:t>
            </a:fld>
            <a:endParaRPr lang="nl-BE" sz="1100">
              <a:solidFill>
                <a:srgbClr val="105269"/>
              </a:solidFill>
            </a:endParaRPr>
          </a:p>
        </p:txBody>
      </p:sp>
      <p:sp>
        <p:nvSpPr>
          <p:cNvPr id="6" name="Tijdelijke aanduiding voor inhoud 4"/>
          <p:cNvSpPr>
            <a:spLocks noGrp="1"/>
          </p:cNvSpPr>
          <p:nvPr>
            <p:ph sz="half" idx="2"/>
          </p:nvPr>
        </p:nvSpPr>
        <p:spPr>
          <a:xfrm>
            <a:off x="480244" y="1120751"/>
            <a:ext cx="8251006" cy="5006999"/>
          </a:xfrm>
        </p:spPr>
        <p:txBody>
          <a:bodyPr/>
          <a:lstStyle/>
          <a:p>
            <a:pPr marL="0" indent="0">
              <a:lnSpc>
                <a:spcPct val="110000"/>
              </a:lnSpc>
              <a:buNone/>
            </a:pPr>
            <a:endParaRPr lang="nl-NL"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fr-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45282" y="407275"/>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45282" y="1487395"/>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1</a:t>
            </a:r>
            <a:r>
              <a:rPr lang="nl-BE" altLang="nl-BE"/>
              <a:t>: Is de U-waarde of de R-waarde van het volledige schildeel bekend?</a:t>
            </a:r>
          </a:p>
          <a:p>
            <a:pPr marL="575655" lvl="1" indent="-287655"/>
            <a:r>
              <a:rPr lang="nl-BE"/>
              <a:t>Aanvaarde bronnen? </a:t>
            </a:r>
          </a:p>
          <a:p>
            <a:pPr marL="863655" lvl="2" indent="-287655"/>
            <a:r>
              <a:rPr lang="nl-BE" altLang="nl-BE"/>
              <a:t>Een vroeger EPC </a:t>
            </a:r>
            <a:r>
              <a:rPr lang="nl-BE"/>
              <a:t>→</a:t>
            </a:r>
            <a:r>
              <a:rPr lang="nl-BE" altLang="nl-BE"/>
              <a:t> vermelding ‘bekende U-waarde of R-waarde’ in het overzicht van de invoergegevens</a:t>
            </a:r>
          </a:p>
          <a:p>
            <a:pPr marL="863655" lvl="2" indent="-287655"/>
            <a:r>
              <a:rPr lang="nl-BE" altLang="nl-BE"/>
              <a:t>Een definitieve EPB-aangifte </a:t>
            </a:r>
            <a:r>
              <a:rPr lang="nl-BE"/>
              <a:t>→</a:t>
            </a:r>
            <a:r>
              <a:rPr lang="nl-BE" altLang="nl-BE"/>
              <a:t> Vermelding U-waarde of R-waarde in het hoofdformulier of transmissieformulier</a:t>
            </a:r>
          </a:p>
          <a:p>
            <a:pPr marL="863655" lvl="2" indent="-287655"/>
            <a:r>
              <a:rPr lang="nl-BE" altLang="nl-BE"/>
              <a:t>Bronnen aanvaard voor de getalswaarden van producteigenschappen</a:t>
            </a:r>
          </a:p>
        </p:txBody>
      </p:sp>
    </p:spTree>
    <p:extLst>
      <p:ext uri="{BB962C8B-B14F-4D97-AF65-F5344CB8AC3E}">
        <p14:creationId xmlns:p14="http://schemas.microsoft.com/office/powerpoint/2010/main" val="1258625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36</a:t>
            </a:fld>
            <a:endParaRPr lang="nl-BE" sz="1100">
              <a:solidFill>
                <a:srgbClr val="105269"/>
              </a:solidFill>
            </a:endParaRPr>
          </a:p>
        </p:txBody>
      </p:sp>
      <p:sp>
        <p:nvSpPr>
          <p:cNvPr id="6" name="Tijdelijke aanduiding voor inhoud 4"/>
          <p:cNvSpPr>
            <a:spLocks noGrp="1"/>
          </p:cNvSpPr>
          <p:nvPr>
            <p:ph sz="half" idx="2"/>
          </p:nvPr>
        </p:nvSpPr>
        <p:spPr>
          <a:xfrm>
            <a:off x="480244" y="1120751"/>
            <a:ext cx="8251006" cy="5006999"/>
          </a:xfrm>
        </p:spPr>
        <p:txBody>
          <a:bodyPr/>
          <a:lstStyle/>
          <a:p>
            <a:pPr marL="0" indent="0">
              <a:lnSpc>
                <a:spcPct val="110000"/>
              </a:lnSpc>
              <a:buNone/>
            </a:pPr>
            <a:endParaRPr lang="nl-NL"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fr-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82990" y="407275"/>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82990" y="1487395"/>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1</a:t>
            </a:r>
            <a:r>
              <a:rPr lang="nl-BE" altLang="nl-BE"/>
              <a:t>: Is de U-waarde of de R-waarde van het volledige schildeel bekend? </a:t>
            </a:r>
          </a:p>
          <a:p>
            <a:pPr marL="575655" lvl="1" indent="-287655"/>
            <a:r>
              <a:rPr lang="nl-BE" altLang="nl-BE"/>
              <a:t>Ja</a:t>
            </a:r>
          </a:p>
          <a:p>
            <a:pPr marL="863655" lvl="2" indent="-287655"/>
            <a:r>
              <a:rPr lang="nl-BE" altLang="nl-BE"/>
              <a:t>Dan </a:t>
            </a:r>
            <a:r>
              <a:rPr lang="nl-BE" altLang="nl-BE">
                <a:solidFill>
                  <a:srgbClr val="FF0000"/>
                </a:solidFill>
              </a:rPr>
              <a:t>moet</a:t>
            </a:r>
            <a:r>
              <a:rPr lang="nl-BE" altLang="nl-BE"/>
              <a:t> de U- of R-waarde ingevuld worden in de software</a:t>
            </a:r>
          </a:p>
          <a:p>
            <a:pPr marL="1151655" lvl="3" indent="-287655"/>
            <a:r>
              <a:rPr lang="nl-BE" altLang="nl-BE"/>
              <a:t>Tenzij de R-waarde van het schildeel ook de overgangsweerstanden bevat</a:t>
            </a:r>
          </a:p>
          <a:p>
            <a:pPr marL="1439655" lvl="4" indent="-287655"/>
            <a:r>
              <a:rPr lang="nl-BE" altLang="nl-BE"/>
              <a:t>Worden ook door software ingerekend en dan zouden deze 2x ingerekend worden</a:t>
            </a:r>
          </a:p>
          <a:p>
            <a:pPr marL="1151655" lvl="3" indent="-287655"/>
            <a:r>
              <a:rPr lang="nl-BE" altLang="nl-BE"/>
              <a:t>Als zowel de U-waarde als de R-waarde bekend is </a:t>
            </a:r>
            <a:r>
              <a:rPr lang="nl-BE"/>
              <a:t>→</a:t>
            </a:r>
            <a:r>
              <a:rPr lang="nl-BE" altLang="nl-BE"/>
              <a:t> enkel U-waarde invullen</a:t>
            </a:r>
          </a:p>
          <a:p>
            <a:pPr marL="863655" lvl="2" indent="-287655"/>
            <a:r>
              <a:rPr lang="nl-BE" altLang="nl-BE"/>
              <a:t>Stap </a:t>
            </a:r>
            <a:r>
              <a:rPr lang="nl-BE" altLang="nl-BE">
                <a:solidFill>
                  <a:srgbClr val="FF0000"/>
                </a:solidFill>
              </a:rPr>
              <a:t>5</a:t>
            </a:r>
          </a:p>
          <a:p>
            <a:pPr marL="1151655" lvl="3" indent="-287655"/>
            <a:r>
              <a:rPr lang="nl-BE" altLang="nl-BE"/>
              <a:t>Tenzij meer detailinformatie over isolatie is bekend </a:t>
            </a:r>
            <a:r>
              <a:rPr lang="nl-BE" altLang="nl-BE">
                <a:sym typeface="Wingdings" panose="05000000000000000000" pitchFamily="2" charset="2"/>
              </a:rPr>
              <a:t></a:t>
            </a:r>
            <a:r>
              <a:rPr lang="nl-BE" altLang="nl-BE"/>
              <a:t> stap 2 </a:t>
            </a:r>
          </a:p>
          <a:p>
            <a:pPr marL="575655" lvl="1" indent="-287655"/>
            <a:r>
              <a:rPr lang="nl-BE" altLang="nl-BE"/>
              <a:t>Nee</a:t>
            </a:r>
          </a:p>
          <a:p>
            <a:pPr marL="863655" lvl="2" indent="-287655"/>
            <a:r>
              <a:rPr lang="nl-BE" altLang="nl-BE">
                <a:sym typeface="Wingdings" panose="05000000000000000000" pitchFamily="2" charset="2"/>
              </a:rPr>
              <a:t>Stap </a:t>
            </a:r>
            <a:r>
              <a:rPr lang="nl-BE" altLang="nl-BE">
                <a:solidFill>
                  <a:srgbClr val="FF0000"/>
                </a:solidFill>
                <a:sym typeface="Wingdings" panose="05000000000000000000" pitchFamily="2" charset="2"/>
              </a:rPr>
              <a:t>2</a:t>
            </a:r>
            <a:endParaRPr lang="nl-BE" altLang="nl-BE">
              <a:solidFill>
                <a:srgbClr val="FF0000"/>
              </a:solidFill>
            </a:endParaRPr>
          </a:p>
        </p:txBody>
      </p:sp>
    </p:spTree>
    <p:extLst>
      <p:ext uri="{BB962C8B-B14F-4D97-AF65-F5344CB8AC3E}">
        <p14:creationId xmlns:p14="http://schemas.microsoft.com/office/powerpoint/2010/main" val="1521989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 en dianummer">
            <a:extLst>
              <a:ext uri="{FF2B5EF4-FFF2-40B4-BE49-F238E27FC236}">
                <a16:creationId xmlns:a16="http://schemas.microsoft.com/office/drawing/2014/main" id="{CEBB2830-B414-4FD2-A799-F7AABD89E40B}"/>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37</a:t>
            </a:fld>
            <a:endParaRPr lang="nl-BE" sz="1100">
              <a:solidFill>
                <a:srgbClr val="105269"/>
              </a:solidFill>
            </a:endParaRPr>
          </a:p>
        </p:txBody>
      </p:sp>
      <p:sp>
        <p:nvSpPr>
          <p:cNvPr id="6" name="Rechthoek 5">
            <a:extLst>
              <a:ext uri="{FF2B5EF4-FFF2-40B4-BE49-F238E27FC236}">
                <a16:creationId xmlns:a16="http://schemas.microsoft.com/office/drawing/2014/main" id="{1AF15A9E-B9A5-4E9F-84D7-323DE5E822F4}"/>
              </a:ext>
            </a:extLst>
          </p:cNvPr>
          <p:cNvSpPr/>
          <p:nvPr/>
        </p:nvSpPr>
        <p:spPr>
          <a:xfrm>
            <a:off x="4885126" y="5209036"/>
            <a:ext cx="3837797" cy="646331"/>
          </a:xfrm>
          <a:prstGeom prst="rect">
            <a:avLst/>
          </a:prstGeom>
        </p:spPr>
        <p:txBody>
          <a:bodyPr wrap="square">
            <a:spAutoFit/>
          </a:bodyPr>
          <a:lstStyle/>
          <a:p>
            <a:pPr lvl="0">
              <a:lnSpc>
                <a:spcPct val="90000"/>
              </a:lnSpc>
              <a:spcBef>
                <a:spcPts val="300"/>
              </a:spcBef>
              <a:buSzPct val="90000"/>
            </a:pPr>
            <a:r>
              <a:rPr lang="nl-BE" altLang="nl-BE" sz="2000" b="1">
                <a:solidFill>
                  <a:srgbClr val="38373A"/>
                </a:solidFill>
                <a:latin typeface="Calibri" panose="020F0502020204030204" pitchFamily="34" charset="0"/>
              </a:rPr>
              <a:t>H</a:t>
            </a:r>
            <a:r>
              <a:rPr lang="nl-BE" altLang="nl-BE" sz="2000" b="1">
                <a:latin typeface="Calibri" panose="020F0502020204030204" pitchFamily="34" charset="0"/>
              </a:rPr>
              <a:t>oofdformulier</a:t>
            </a:r>
            <a:r>
              <a:rPr lang="nl-BE" altLang="nl-BE" sz="2000">
                <a:latin typeface="Calibri" panose="020F0502020204030204" pitchFamily="34" charset="0"/>
              </a:rPr>
              <a:t> van de </a:t>
            </a:r>
            <a:r>
              <a:rPr lang="nl-BE" altLang="nl-BE" sz="2000" b="1">
                <a:latin typeface="Calibri" panose="020F0502020204030204" pitchFamily="34" charset="0"/>
              </a:rPr>
              <a:t>definitieve EPB-aangifte</a:t>
            </a:r>
          </a:p>
        </p:txBody>
      </p:sp>
      <p:pic>
        <p:nvPicPr>
          <p:cNvPr id="7" name="Picture 2">
            <a:extLst>
              <a:ext uri="{FF2B5EF4-FFF2-40B4-BE49-F238E27FC236}">
                <a16:creationId xmlns:a16="http://schemas.microsoft.com/office/drawing/2014/main" id="{595587C1-7317-483F-94AE-59630F2D4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61" y="30161"/>
            <a:ext cx="4467689" cy="6834677"/>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F18A7C07-27DA-42F4-8B45-AFBF21BFC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374" y="1677265"/>
            <a:ext cx="4446924" cy="3447185"/>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9" name="PIJL-RECHTS 13">
            <a:extLst>
              <a:ext uri="{FF2B5EF4-FFF2-40B4-BE49-F238E27FC236}">
                <a16:creationId xmlns:a16="http://schemas.microsoft.com/office/drawing/2014/main" id="{C4FBF995-2A08-4DE1-A682-C2743EACAAFC}"/>
              </a:ext>
            </a:extLst>
          </p:cNvPr>
          <p:cNvSpPr/>
          <p:nvPr/>
        </p:nvSpPr>
        <p:spPr>
          <a:xfrm>
            <a:off x="4309724" y="2914650"/>
            <a:ext cx="361950" cy="298450"/>
          </a:xfrm>
          <a:prstGeom prst="righ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8BF97810-4351-4260-B4B2-6D3B348FAD82}"/>
              </a:ext>
            </a:extLst>
          </p:cNvPr>
          <p:cNvSpPr/>
          <p:nvPr/>
        </p:nvSpPr>
        <p:spPr>
          <a:xfrm>
            <a:off x="5745960" y="2460355"/>
            <a:ext cx="705640" cy="1095645"/>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a:extLst>
              <a:ext uri="{FF2B5EF4-FFF2-40B4-BE49-F238E27FC236}">
                <a16:creationId xmlns:a16="http://schemas.microsoft.com/office/drawing/2014/main" id="{C4BACB3B-CEE0-4820-9433-83CE9876CFB6}"/>
              </a:ext>
            </a:extLst>
          </p:cNvPr>
          <p:cNvCxnSpPr/>
          <p:nvPr/>
        </p:nvCxnSpPr>
        <p:spPr>
          <a:xfrm>
            <a:off x="6451600" y="2460355"/>
            <a:ext cx="704850" cy="109564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721F6D87-EF46-4377-BCBD-6B6B326B424D}"/>
              </a:ext>
            </a:extLst>
          </p:cNvPr>
          <p:cNvCxnSpPr/>
          <p:nvPr/>
        </p:nvCxnSpPr>
        <p:spPr>
          <a:xfrm flipH="1">
            <a:off x="6451600" y="2460355"/>
            <a:ext cx="704850" cy="109564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hthoek 12">
            <a:extLst>
              <a:ext uri="{FF2B5EF4-FFF2-40B4-BE49-F238E27FC236}">
                <a16:creationId xmlns:a16="http://schemas.microsoft.com/office/drawing/2014/main" id="{66F939D2-02AC-4D6E-A21F-5EE954B9538C}"/>
              </a:ext>
            </a:extLst>
          </p:cNvPr>
          <p:cNvSpPr/>
          <p:nvPr/>
        </p:nvSpPr>
        <p:spPr>
          <a:xfrm>
            <a:off x="7156450" y="3819255"/>
            <a:ext cx="705640" cy="943245"/>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4" name="Rechte verbindingslijn 13">
            <a:extLst>
              <a:ext uri="{FF2B5EF4-FFF2-40B4-BE49-F238E27FC236}">
                <a16:creationId xmlns:a16="http://schemas.microsoft.com/office/drawing/2014/main" id="{6B070E35-AAEE-4CB2-A315-74F6BC19BB21}"/>
              </a:ext>
            </a:extLst>
          </p:cNvPr>
          <p:cNvCxnSpPr/>
          <p:nvPr/>
        </p:nvCxnSpPr>
        <p:spPr>
          <a:xfrm>
            <a:off x="7862090" y="3819255"/>
            <a:ext cx="704850" cy="94324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0999AC1E-1BD3-4B0E-A348-43E34E54BF5E}"/>
              </a:ext>
            </a:extLst>
          </p:cNvPr>
          <p:cNvCxnSpPr/>
          <p:nvPr/>
        </p:nvCxnSpPr>
        <p:spPr>
          <a:xfrm flipH="1">
            <a:off x="7862090" y="3819255"/>
            <a:ext cx="704850" cy="94324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815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 en dianummer">
            <a:extLst>
              <a:ext uri="{FF2B5EF4-FFF2-40B4-BE49-F238E27FC236}">
                <a16:creationId xmlns:a16="http://schemas.microsoft.com/office/drawing/2014/main" id="{CEBB2830-B414-4FD2-A799-F7AABD89E40B}"/>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38</a:t>
            </a:fld>
            <a:endParaRPr lang="nl-BE" sz="1100">
              <a:solidFill>
                <a:srgbClr val="105269"/>
              </a:solidFill>
            </a:endParaRPr>
          </a:p>
        </p:txBody>
      </p:sp>
      <p:sp>
        <p:nvSpPr>
          <p:cNvPr id="16" name="Rechthoek 15">
            <a:extLst>
              <a:ext uri="{FF2B5EF4-FFF2-40B4-BE49-F238E27FC236}">
                <a16:creationId xmlns:a16="http://schemas.microsoft.com/office/drawing/2014/main" id="{F5B32F86-77B4-424D-ADB3-BA5998ECE6DF}"/>
              </a:ext>
            </a:extLst>
          </p:cNvPr>
          <p:cNvSpPr/>
          <p:nvPr/>
        </p:nvSpPr>
        <p:spPr>
          <a:xfrm>
            <a:off x="400049" y="171450"/>
            <a:ext cx="7289801" cy="369332"/>
          </a:xfrm>
          <a:prstGeom prst="rect">
            <a:avLst/>
          </a:prstGeom>
        </p:spPr>
        <p:txBody>
          <a:bodyPr wrap="square">
            <a:spAutoFit/>
          </a:bodyPr>
          <a:lstStyle/>
          <a:p>
            <a:pPr lvl="0">
              <a:lnSpc>
                <a:spcPct val="90000"/>
              </a:lnSpc>
              <a:spcBef>
                <a:spcPts val="300"/>
              </a:spcBef>
              <a:buSzPct val="90000"/>
            </a:pPr>
            <a:r>
              <a:rPr lang="nl-BE" altLang="nl-BE" sz="2000">
                <a:latin typeface="Calibri" panose="020F0502020204030204" pitchFamily="34" charset="0"/>
              </a:rPr>
              <a:t>Data uit </a:t>
            </a:r>
            <a:r>
              <a:rPr lang="nl-BE" altLang="nl-BE" sz="2000" b="1">
                <a:latin typeface="Calibri" panose="020F0502020204030204" pitchFamily="34" charset="0"/>
              </a:rPr>
              <a:t>transmissieformulier</a:t>
            </a:r>
            <a:r>
              <a:rPr lang="nl-BE" altLang="nl-BE" sz="2000">
                <a:latin typeface="Calibri" panose="020F0502020204030204" pitchFamily="34" charset="0"/>
              </a:rPr>
              <a:t> van de </a:t>
            </a:r>
            <a:r>
              <a:rPr lang="nl-BE" altLang="nl-BE" sz="2000" b="1">
                <a:latin typeface="Calibri" panose="020F0502020204030204" pitchFamily="34" charset="0"/>
              </a:rPr>
              <a:t>definitieve EPB-aangifte</a:t>
            </a:r>
          </a:p>
        </p:txBody>
      </p:sp>
      <p:pic>
        <p:nvPicPr>
          <p:cNvPr id="17" name="Picture 3">
            <a:extLst>
              <a:ext uri="{FF2B5EF4-FFF2-40B4-BE49-F238E27FC236}">
                <a16:creationId xmlns:a16="http://schemas.microsoft.com/office/drawing/2014/main" id="{11B2B301-A214-4219-902D-00DE7D836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05" y="2559796"/>
            <a:ext cx="7240175" cy="1739154"/>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4">
            <a:extLst>
              <a:ext uri="{FF2B5EF4-FFF2-40B4-BE49-F238E27FC236}">
                <a16:creationId xmlns:a16="http://schemas.microsoft.com/office/drawing/2014/main" id="{9B78EFB1-E8BC-45A9-8032-8EAEBAEBC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06" y="548680"/>
            <a:ext cx="7241848" cy="1896070"/>
          </a:xfrm>
          <a:prstGeom prst="rect">
            <a:avLst/>
          </a:prstGeom>
          <a:noFill/>
          <a:ln>
            <a:solidFill>
              <a:srgbClr val="C00000"/>
            </a:solidFill>
          </a:ln>
        </p:spPr>
      </p:pic>
      <p:pic>
        <p:nvPicPr>
          <p:cNvPr id="19" name="Picture 5">
            <a:extLst>
              <a:ext uri="{FF2B5EF4-FFF2-40B4-BE49-F238E27FC236}">
                <a16:creationId xmlns:a16="http://schemas.microsoft.com/office/drawing/2014/main" id="{7FD749E9-E754-4608-BBB8-2EA937AF2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06" y="4424418"/>
            <a:ext cx="7252962" cy="2341507"/>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57764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39</a:t>
            </a:fld>
            <a:endParaRPr lang="nl-BE" sz="1100">
              <a:solidFill>
                <a:srgbClr val="105269"/>
              </a:solidFill>
            </a:endParaRPr>
          </a:p>
        </p:txBody>
      </p:sp>
      <p:sp>
        <p:nvSpPr>
          <p:cNvPr id="6" name="Tijdelijke aanduiding voor inhoud 4"/>
          <p:cNvSpPr>
            <a:spLocks noGrp="1"/>
          </p:cNvSpPr>
          <p:nvPr>
            <p:ph sz="half" idx="2"/>
          </p:nvPr>
        </p:nvSpPr>
        <p:spPr>
          <a:xfrm>
            <a:off x="480244" y="1120751"/>
            <a:ext cx="8251006" cy="5006999"/>
          </a:xfrm>
        </p:spPr>
        <p:txBody>
          <a:bodyPr/>
          <a:lstStyle/>
          <a:p>
            <a:pPr marL="0" indent="0">
              <a:lnSpc>
                <a:spcPct val="110000"/>
              </a:lnSpc>
              <a:buNone/>
            </a:pPr>
            <a:endParaRPr lang="nl-NL"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fr-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501844" y="378997"/>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501844" y="1459117"/>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2A</a:t>
            </a:r>
            <a:r>
              <a:rPr lang="nl-BE" altLang="nl-BE"/>
              <a:t>: Is de R-waarde (R</a:t>
            </a:r>
            <a:r>
              <a:rPr lang="nl-BE" altLang="nl-BE" baseline="-25000"/>
              <a:t>D</a:t>
            </a:r>
            <a:r>
              <a:rPr lang="nl-BE" altLang="nl-BE"/>
              <a:t>) van de isolatie bekend?</a:t>
            </a:r>
          </a:p>
          <a:p>
            <a:pPr marL="575655" lvl="1" indent="-287655"/>
            <a:r>
              <a:rPr lang="nl-BE"/>
              <a:t>Aanvaarde bronnen </a:t>
            </a:r>
          </a:p>
          <a:p>
            <a:pPr marL="863655" lvl="2" indent="-287655"/>
            <a:r>
              <a:rPr lang="nl-BE" altLang="nl-BE"/>
              <a:t>Een vroeger EPC </a:t>
            </a:r>
            <a:r>
              <a:rPr lang="nl-BE"/>
              <a:t>→</a:t>
            </a:r>
            <a:r>
              <a:rPr lang="nl-BE" altLang="nl-BE"/>
              <a:t> vermelding ‘isolatie R-waarde’ in het overzicht van de invoergegevens</a:t>
            </a:r>
          </a:p>
          <a:p>
            <a:pPr marL="863655" lvl="2" indent="-287655"/>
            <a:r>
              <a:rPr lang="nl-BE" altLang="nl-BE"/>
              <a:t>Bronnen aanvaard voor de getalswaarden van producteigenschappen</a:t>
            </a:r>
          </a:p>
          <a:p>
            <a:pPr marL="1151655" lvl="3" indent="-287655"/>
            <a:r>
              <a:rPr lang="nl-BE" altLang="nl-BE"/>
              <a:t>Let op: als de isolatielaag onderbroken is, moet de onderbreking in de R-waarde zijn ingerekend</a:t>
            </a:r>
          </a:p>
          <a:p>
            <a:pPr marL="575655" lvl="1" indent="-287655"/>
            <a:r>
              <a:rPr lang="nl-BE" altLang="nl-BE"/>
              <a:t>Ja</a:t>
            </a:r>
          </a:p>
          <a:p>
            <a:pPr marL="863655" lvl="2" indent="-287655"/>
            <a:r>
              <a:rPr lang="nl-BE" altLang="nl-BE"/>
              <a:t>Dan </a:t>
            </a:r>
            <a:r>
              <a:rPr lang="nl-BE" altLang="nl-BE">
                <a:solidFill>
                  <a:srgbClr val="FF0000"/>
                </a:solidFill>
              </a:rPr>
              <a:t>moet</a:t>
            </a:r>
            <a:r>
              <a:rPr lang="nl-BE" altLang="nl-BE"/>
              <a:t> de R</a:t>
            </a:r>
            <a:r>
              <a:rPr lang="nl-BE" altLang="nl-BE" baseline="-25000"/>
              <a:t>D</a:t>
            </a:r>
            <a:r>
              <a:rPr lang="nl-BE" altLang="nl-BE"/>
              <a:t> ingevuld worden</a:t>
            </a:r>
          </a:p>
          <a:p>
            <a:pPr marL="1151655" lvl="3" indent="-287655"/>
            <a:r>
              <a:rPr lang="nl-BE" altLang="nl-BE"/>
              <a:t>Is meer informatie gekend over de isolatie </a:t>
            </a:r>
            <a:r>
              <a:rPr lang="nl-BE" altLang="nl-BE">
                <a:sym typeface="Wingdings" panose="05000000000000000000" pitchFamily="2" charset="2"/>
              </a:rPr>
              <a:t> doorloop </a:t>
            </a:r>
            <a:r>
              <a:rPr lang="nl-BE" altLang="nl-BE"/>
              <a:t>ook stappen 2B, 2C en 2D</a:t>
            </a:r>
          </a:p>
          <a:p>
            <a:pPr marL="1151655" lvl="3" indent="-287655"/>
            <a:r>
              <a:rPr lang="nl-BE" altLang="nl-BE"/>
              <a:t>Daarna stap 5</a:t>
            </a:r>
          </a:p>
          <a:p>
            <a:pPr marL="575655" lvl="1" indent="-287655"/>
            <a:r>
              <a:rPr lang="nl-BE" altLang="nl-BE"/>
              <a:t>Neen </a:t>
            </a:r>
            <a:r>
              <a:rPr lang="nl-BE" altLang="nl-BE">
                <a:sym typeface="Wingdings" panose="05000000000000000000" pitchFamily="2" charset="2"/>
              </a:rPr>
              <a:t></a:t>
            </a:r>
            <a:r>
              <a:rPr lang="nl-BE" altLang="nl-BE"/>
              <a:t> stap 2B </a:t>
            </a:r>
          </a:p>
        </p:txBody>
      </p:sp>
      <p:pic>
        <p:nvPicPr>
          <p:cNvPr id="9" name="Graphic 8" descr="Opmerking belangrijk">
            <a:extLst>
              <a:ext uri="{FF2B5EF4-FFF2-40B4-BE49-F238E27FC236}">
                <a16:creationId xmlns:a16="http://schemas.microsoft.com/office/drawing/2014/main" id="{CF045E25-4722-4118-91C2-7A58421C6E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4297" y="2863273"/>
            <a:ext cx="720080" cy="720080"/>
          </a:xfrm>
          <a:prstGeom prst="rect">
            <a:avLst/>
          </a:prstGeom>
        </p:spPr>
      </p:pic>
    </p:spTree>
    <p:extLst>
      <p:ext uri="{BB962C8B-B14F-4D97-AF65-F5344CB8AC3E}">
        <p14:creationId xmlns:p14="http://schemas.microsoft.com/office/powerpoint/2010/main" val="3252784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45282" y="36957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Begrippen - parameters (V.1.1)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45282" y="1449690"/>
            <a:ext cx="8352928" cy="4248472"/>
          </a:xfrm>
        </p:spPr>
        <p:txBody>
          <a:bodyPr/>
          <a:lstStyle/>
          <a:p>
            <a:r>
              <a:rPr lang="nl-NL" altLang="nl-BE"/>
              <a:t>λ-waarde of warmtegeleidbaarheid (W/</a:t>
            </a:r>
            <a:r>
              <a:rPr lang="nl-NL" altLang="nl-BE" err="1"/>
              <a:t>mK</a:t>
            </a:r>
            <a:r>
              <a:rPr lang="nl-NL" altLang="nl-BE"/>
              <a:t>)</a:t>
            </a:r>
          </a:p>
          <a:p>
            <a:pPr lvl="1"/>
            <a:r>
              <a:rPr lang="nl-NL" altLang="nl-BE"/>
              <a:t>Producteigenschap</a:t>
            </a:r>
          </a:p>
          <a:p>
            <a:pPr lvl="1"/>
            <a:r>
              <a:rPr lang="nl-NL" altLang="nl-BE"/>
              <a:t>= hoeveelheid warmte die door een materiaal stroomt per lengte en per graad temperatuurverschil </a:t>
            </a:r>
          </a:p>
          <a:p>
            <a:pPr lvl="1"/>
            <a:r>
              <a:rPr lang="nl-NL" altLang="nl-BE"/>
              <a:t>Hoe hoger de λ-waarde, hoe beter het materiaal de warmte geleidt en hoe minder goed het materiaal isoleert</a:t>
            </a:r>
          </a:p>
          <a:p>
            <a:pPr lvl="1"/>
            <a:r>
              <a:rPr lang="nl-NL" altLang="nl-BE"/>
              <a:t>λ-waarde kan verminderen als </a:t>
            </a:r>
          </a:p>
          <a:p>
            <a:pPr lvl="2"/>
            <a:r>
              <a:rPr lang="nl-NL" altLang="nl-BE"/>
              <a:t>materiaal wordt bloot gesteld aan vocht</a:t>
            </a:r>
          </a:p>
          <a:p>
            <a:pPr lvl="3"/>
            <a:r>
              <a:rPr lang="nl-NL" err="1"/>
              <a:t>λ</a:t>
            </a:r>
            <a:r>
              <a:rPr lang="nl-NL" baseline="-25000" err="1"/>
              <a:t>Ui</a:t>
            </a:r>
            <a:r>
              <a:rPr lang="nl-NL" baseline="-25000"/>
              <a:t> </a:t>
            </a:r>
            <a:r>
              <a:rPr lang="nl-NL"/>
              <a:t>voor isolatiematerialen die </a:t>
            </a:r>
          </a:p>
          <a:p>
            <a:pPr lvl="4"/>
            <a:r>
              <a:rPr lang="nl-NL"/>
              <a:t>binnen worden gebruikt </a:t>
            </a:r>
          </a:p>
          <a:p>
            <a:pPr lvl="4"/>
            <a:r>
              <a:rPr lang="nl-NL"/>
              <a:t>buiten worden toegepast maar niet nat kunnen worden</a:t>
            </a:r>
          </a:p>
          <a:p>
            <a:pPr lvl="3"/>
            <a:r>
              <a:rPr lang="nl-NL" err="1"/>
              <a:t>λ</a:t>
            </a:r>
            <a:r>
              <a:rPr lang="nl-NL" baseline="-25000" err="1"/>
              <a:t>Ue</a:t>
            </a:r>
            <a:r>
              <a:rPr lang="nl-NL"/>
              <a:t> voor isolatiematerialen die buiten worden toegepast en nat kunnen worden</a:t>
            </a:r>
            <a:endParaRPr lang="nl-NL" altLang="nl-BE"/>
          </a:p>
          <a:p>
            <a:endParaRPr lang="nl-BE"/>
          </a:p>
        </p:txBody>
      </p:sp>
    </p:spTree>
    <p:extLst>
      <p:ext uri="{BB962C8B-B14F-4D97-AF65-F5344CB8AC3E}">
        <p14:creationId xmlns:p14="http://schemas.microsoft.com/office/powerpoint/2010/main" val="1759502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40</a:t>
            </a:fld>
            <a:endParaRPr lang="nl-BE" sz="1100">
              <a:solidFill>
                <a:srgbClr val="105269"/>
              </a:solidFill>
            </a:endParaRPr>
          </a:p>
        </p:txBody>
      </p:sp>
      <p:sp>
        <p:nvSpPr>
          <p:cNvPr id="6" name="Tijdelijke aanduiding voor inhoud 4"/>
          <p:cNvSpPr>
            <a:spLocks noGrp="1"/>
          </p:cNvSpPr>
          <p:nvPr>
            <p:ph sz="half" idx="2"/>
          </p:nvPr>
        </p:nvSpPr>
        <p:spPr>
          <a:xfrm>
            <a:off x="480244" y="1120751"/>
            <a:ext cx="8251006" cy="5006999"/>
          </a:xfrm>
        </p:spPr>
        <p:txBody>
          <a:bodyPr/>
          <a:lstStyle/>
          <a:p>
            <a:pPr marL="0" indent="0">
              <a:lnSpc>
                <a:spcPct val="110000"/>
              </a:lnSpc>
              <a:buNone/>
            </a:pPr>
            <a:endParaRPr lang="nl-NL"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fr-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54709" y="416702"/>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54709" y="1496822"/>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2B</a:t>
            </a:r>
            <a:r>
              <a:rPr lang="nl-BE" altLang="nl-BE"/>
              <a:t>: Is de (gedeclareerde) </a:t>
            </a:r>
            <a:r>
              <a:rPr lang="nl-BE" altLang="nl-BE" err="1"/>
              <a:t>lambda</a:t>
            </a:r>
            <a:r>
              <a:rPr lang="nl-BE" altLang="nl-BE"/>
              <a:t>-waarde (</a:t>
            </a:r>
            <a:r>
              <a:rPr lang="el-GR" altLang="nl-BE" sz="2400"/>
              <a:t>λ</a:t>
            </a:r>
            <a:r>
              <a:rPr lang="nl-BE" altLang="nl-BE" baseline="-25000"/>
              <a:t>D</a:t>
            </a:r>
            <a:r>
              <a:rPr lang="nl-BE" altLang="nl-BE"/>
              <a:t>) van de isolatie bekend?</a:t>
            </a:r>
          </a:p>
          <a:p>
            <a:pPr marL="575655" lvl="1" indent="-287655"/>
            <a:r>
              <a:rPr lang="nl-BE"/>
              <a:t>Aanvaarde bronnen </a:t>
            </a:r>
          </a:p>
          <a:p>
            <a:pPr marL="863655" lvl="2" indent="-287655"/>
            <a:r>
              <a:rPr lang="nl-BE" altLang="nl-BE"/>
              <a:t>Een vroeger EPC </a:t>
            </a:r>
            <a:r>
              <a:rPr lang="nl-BE"/>
              <a:t>→</a:t>
            </a:r>
            <a:r>
              <a:rPr lang="nl-BE" altLang="nl-BE"/>
              <a:t> vermelding ‘isolatie </a:t>
            </a:r>
            <a:r>
              <a:rPr lang="el-GR" altLang="nl-BE"/>
              <a:t>λ</a:t>
            </a:r>
            <a:r>
              <a:rPr lang="nl-BE" altLang="nl-BE"/>
              <a:t>-waarde’ in het overzicht van de invoergegevens</a:t>
            </a:r>
          </a:p>
          <a:p>
            <a:pPr marL="863655" lvl="2" indent="-287655"/>
            <a:r>
              <a:rPr lang="nl-BE" altLang="nl-BE"/>
              <a:t>Bronnen aanvaard voor de getalswaarden van producteigenschappen</a:t>
            </a:r>
          </a:p>
          <a:p>
            <a:pPr marL="575655" lvl="1" indent="-287655"/>
            <a:r>
              <a:rPr lang="nl-BE" altLang="nl-BE"/>
              <a:t>Ja</a:t>
            </a:r>
          </a:p>
          <a:p>
            <a:pPr marL="863655" lvl="2" indent="-287655"/>
            <a:r>
              <a:rPr lang="nl-BE" altLang="nl-BE"/>
              <a:t>Dan </a:t>
            </a:r>
            <a:r>
              <a:rPr lang="nl-BE" altLang="nl-BE">
                <a:solidFill>
                  <a:srgbClr val="FF0000"/>
                </a:solidFill>
              </a:rPr>
              <a:t>moet</a:t>
            </a:r>
            <a:r>
              <a:rPr lang="nl-BE" altLang="nl-BE"/>
              <a:t> de </a:t>
            </a:r>
            <a:r>
              <a:rPr lang="el-GR" altLang="nl-BE"/>
              <a:t>λ</a:t>
            </a:r>
            <a:r>
              <a:rPr lang="nl-BE" altLang="nl-BE" baseline="-25000"/>
              <a:t>D</a:t>
            </a:r>
            <a:r>
              <a:rPr lang="nl-BE" altLang="nl-BE"/>
              <a:t> ingevuld worden</a:t>
            </a:r>
          </a:p>
          <a:p>
            <a:pPr marL="863655" lvl="2" indent="-287655"/>
            <a:r>
              <a:rPr lang="nl-BE" altLang="nl-BE"/>
              <a:t>Tenzij </a:t>
            </a:r>
            <a:r>
              <a:rPr lang="el-GR" altLang="nl-BE"/>
              <a:t>λ</a:t>
            </a:r>
            <a:r>
              <a:rPr lang="nl-BE" altLang="nl-BE" baseline="-25000"/>
              <a:t>D</a:t>
            </a:r>
            <a:r>
              <a:rPr lang="nl-BE" altLang="nl-BE"/>
              <a:t> &lt; 0,20 W/</a:t>
            </a:r>
            <a:r>
              <a:rPr lang="nl-BE" altLang="nl-BE" err="1"/>
              <a:t>mK</a:t>
            </a:r>
            <a:r>
              <a:rPr lang="nl-BE" altLang="nl-BE"/>
              <a:t> </a:t>
            </a:r>
            <a:r>
              <a:rPr lang="nl-BE"/>
              <a:t>→</a:t>
            </a:r>
            <a:r>
              <a:rPr lang="nl-BE" altLang="nl-BE"/>
              <a:t> dan geen isolerende laag</a:t>
            </a:r>
          </a:p>
          <a:p>
            <a:pPr marL="863655" lvl="2" indent="-287655"/>
            <a:r>
              <a:rPr lang="nl-BE"/>
              <a:t>→</a:t>
            </a:r>
            <a:r>
              <a:rPr lang="nl-BE" altLang="nl-BE"/>
              <a:t> stap 2D</a:t>
            </a:r>
          </a:p>
          <a:p>
            <a:pPr marL="575655" lvl="1" indent="-287655"/>
            <a:r>
              <a:rPr lang="nl-BE" altLang="nl-BE"/>
              <a:t>Neen </a:t>
            </a:r>
            <a:r>
              <a:rPr lang="nl-BE"/>
              <a:t>→</a:t>
            </a:r>
            <a:r>
              <a:rPr lang="nl-BE" altLang="nl-BE"/>
              <a:t> stap 2C</a:t>
            </a:r>
          </a:p>
        </p:txBody>
      </p:sp>
    </p:spTree>
    <p:extLst>
      <p:ext uri="{BB962C8B-B14F-4D97-AF65-F5344CB8AC3E}">
        <p14:creationId xmlns:p14="http://schemas.microsoft.com/office/powerpoint/2010/main" val="2206014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41</a:t>
            </a:fld>
            <a:endParaRPr lang="nl-BE" sz="1100">
              <a:solidFill>
                <a:srgbClr val="105269"/>
              </a:solidFill>
            </a:endParaRPr>
          </a:p>
        </p:txBody>
      </p:sp>
      <p:sp>
        <p:nvSpPr>
          <p:cNvPr id="6" name="Tijdelijke aanduiding voor inhoud 4"/>
          <p:cNvSpPr>
            <a:spLocks noGrp="1"/>
          </p:cNvSpPr>
          <p:nvPr>
            <p:ph sz="half" idx="2"/>
          </p:nvPr>
        </p:nvSpPr>
        <p:spPr>
          <a:xfrm>
            <a:off x="480244" y="1120751"/>
            <a:ext cx="8251006" cy="5006999"/>
          </a:xfrm>
        </p:spPr>
        <p:txBody>
          <a:bodyPr/>
          <a:lstStyle/>
          <a:p>
            <a:pPr marL="0" indent="0">
              <a:lnSpc>
                <a:spcPct val="110000"/>
              </a:lnSpc>
              <a:buNone/>
            </a:pPr>
            <a:endParaRPr lang="nl-NL"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fr-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lvl="1" indent="0">
              <a:lnSpc>
                <a:spcPct val="110000"/>
              </a:lnSpc>
              <a:buSzPct val="90000"/>
              <a:buNone/>
            </a:pPr>
            <a:endPar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501844" y="378994"/>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501844" y="1459114"/>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2C</a:t>
            </a:r>
            <a:r>
              <a:rPr lang="nl-BE" altLang="nl-BE"/>
              <a:t>: is het materiaaltype of isolatiemateriaal bekend?</a:t>
            </a:r>
          </a:p>
          <a:p>
            <a:pPr marL="575655" lvl="1" indent="-287655"/>
            <a:r>
              <a:rPr lang="nl-BE" altLang="nl-BE"/>
              <a:t>Welke bronnen</a:t>
            </a:r>
          </a:p>
          <a:p>
            <a:pPr marL="863655" lvl="2" indent="-287655"/>
            <a:r>
              <a:rPr lang="nl-BE" altLang="nl-BE"/>
              <a:t>Visuele inspectie</a:t>
            </a:r>
          </a:p>
          <a:p>
            <a:pPr marL="1151655" lvl="3" indent="-287655"/>
            <a:r>
              <a:rPr lang="nl-BE" altLang="nl-BE"/>
              <a:t>Hulpmiddelen</a:t>
            </a:r>
          </a:p>
          <a:p>
            <a:pPr marL="1439655" lvl="4" indent="-287655"/>
            <a:r>
              <a:rPr lang="nl-BE" altLang="nl-BE"/>
              <a:t>Endoscoop</a:t>
            </a:r>
          </a:p>
          <a:p>
            <a:pPr marL="1439655" lvl="4" indent="-287655"/>
            <a:r>
              <a:rPr lang="nl-BE" altLang="nl-BE"/>
              <a:t>Lang dun voorwerp om een stukje isolatiemateriaal uit opening te trekken (vb. breinaald met omgebogen einde)</a:t>
            </a:r>
          </a:p>
          <a:p>
            <a:pPr marL="863655" lvl="2" indent="-287655"/>
            <a:r>
              <a:rPr lang="nl-BE" altLang="nl-BE"/>
              <a:t>Bewijsstukken</a:t>
            </a:r>
          </a:p>
          <a:p>
            <a:pPr marL="575655" lvl="1" indent="-287655"/>
            <a:r>
              <a:rPr lang="nl-BE" altLang="nl-BE"/>
              <a:t>Welke isolatiematerialen?</a:t>
            </a:r>
          </a:p>
          <a:p>
            <a:pPr marL="863655" lvl="2" indent="-287655"/>
            <a:r>
              <a:rPr lang="nl-BE" altLang="nl-BE"/>
              <a:t>Zie </a:t>
            </a:r>
            <a:r>
              <a:rPr lang="nl-BE" altLang="nl-BE">
                <a:solidFill>
                  <a:srgbClr val="FF0000"/>
                </a:solidFill>
              </a:rPr>
              <a:t>lijst van de </a:t>
            </a:r>
            <a:r>
              <a:rPr lang="nl-BE" altLang="nl-BE" err="1">
                <a:solidFill>
                  <a:srgbClr val="FF0000"/>
                </a:solidFill>
              </a:rPr>
              <a:t>voorgedefineerde</a:t>
            </a:r>
            <a:r>
              <a:rPr lang="nl-BE" altLang="nl-BE">
                <a:solidFill>
                  <a:srgbClr val="FF0000"/>
                </a:solidFill>
              </a:rPr>
              <a:t> materiaallagen </a:t>
            </a:r>
            <a:r>
              <a:rPr lang="nl-BE"/>
              <a:t>→</a:t>
            </a:r>
            <a:r>
              <a:rPr lang="nl-BE" altLang="nl-BE"/>
              <a:t> zie IP deel V.2.3.1</a:t>
            </a:r>
          </a:p>
          <a:p>
            <a:pPr marL="575655" lvl="1" indent="-287655"/>
            <a:r>
              <a:rPr lang="nl-BE" altLang="nl-BE"/>
              <a:t>Ja </a:t>
            </a:r>
            <a:r>
              <a:rPr lang="nl-BE"/>
              <a:t>→</a:t>
            </a:r>
            <a:r>
              <a:rPr lang="nl-BE" altLang="nl-BE"/>
              <a:t> Dan </a:t>
            </a:r>
            <a:r>
              <a:rPr lang="nl-BE" altLang="nl-BE">
                <a:solidFill>
                  <a:srgbClr val="FF0000"/>
                </a:solidFill>
              </a:rPr>
              <a:t>moet</a:t>
            </a:r>
            <a:r>
              <a:rPr lang="nl-BE" altLang="nl-BE"/>
              <a:t> het isolatiemateriaal worden ingevuld</a:t>
            </a:r>
          </a:p>
          <a:p>
            <a:pPr marL="575655" lvl="1" indent="-287655"/>
            <a:r>
              <a:rPr lang="nl-BE" altLang="nl-BE"/>
              <a:t>Neen </a:t>
            </a:r>
            <a:r>
              <a:rPr lang="nl-BE"/>
              <a:t>→</a:t>
            </a:r>
            <a:r>
              <a:rPr lang="nl-BE" altLang="nl-BE"/>
              <a:t> stap 2D </a:t>
            </a:r>
          </a:p>
          <a:p>
            <a:pPr marL="863655" lvl="2" indent="-287655"/>
            <a:endParaRPr lang="nl-BE" altLang="nl-BE"/>
          </a:p>
        </p:txBody>
      </p:sp>
    </p:spTree>
    <p:extLst>
      <p:ext uri="{BB962C8B-B14F-4D97-AF65-F5344CB8AC3E}">
        <p14:creationId xmlns:p14="http://schemas.microsoft.com/office/powerpoint/2010/main" val="735038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42</a:t>
            </a:fld>
            <a:endParaRPr lang="nl-BE" sz="1100">
              <a:solidFill>
                <a:srgbClr val="105269"/>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421" y="1111820"/>
            <a:ext cx="6088911" cy="560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1">
            <a:extLst>
              <a:ext uri="{FF2B5EF4-FFF2-40B4-BE49-F238E27FC236}">
                <a16:creationId xmlns:a16="http://schemas.microsoft.com/office/drawing/2014/main" id="{B3712CF0-75E3-4E17-B26B-E64BB39561F5}"/>
              </a:ext>
            </a:extLst>
          </p:cNvPr>
          <p:cNvSpPr>
            <a:spLocks noGrp="1"/>
          </p:cNvSpPr>
          <p:nvPr>
            <p:ph type="title"/>
          </p:nvPr>
        </p:nvSpPr>
        <p:spPr>
          <a:xfrm>
            <a:off x="501844" y="378994"/>
            <a:ext cx="8352928" cy="1080120"/>
          </a:xfrm>
        </p:spPr>
        <p:txBody>
          <a:bodyPr/>
          <a:lstStyle/>
          <a:p>
            <a:pPr algn="l"/>
            <a:r>
              <a:rPr lang="nl-BE"/>
              <a:t>Lijst van isolatiematerialen</a:t>
            </a:r>
          </a:p>
        </p:txBody>
      </p:sp>
    </p:spTree>
    <p:extLst>
      <p:ext uri="{BB962C8B-B14F-4D97-AF65-F5344CB8AC3E}">
        <p14:creationId xmlns:p14="http://schemas.microsoft.com/office/powerpoint/2010/main" val="4061156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54709" y="40727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Stappenplan gevels/vloeren/daken </a:t>
            </a:r>
            <a:r>
              <a:rPr lang="nl-BE" sz="3200"/>
              <a:t>(V.2.1)</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522266" y="1470111"/>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Lijst van isolatiematerialen</a:t>
            </a:r>
          </a:p>
          <a:p>
            <a:pPr lvl="1"/>
            <a:r>
              <a:rPr lang="nl-BE"/>
              <a:t>De λ-waarden uit de lijst mogen </a:t>
            </a:r>
            <a:r>
              <a:rPr lang="nl-BE" b="1"/>
              <a:t>NIET</a:t>
            </a:r>
            <a:r>
              <a:rPr lang="nl-BE"/>
              <a:t> ingevoerd worden </a:t>
            </a:r>
          </a:p>
          <a:p>
            <a:r>
              <a:rPr lang="nl-BE"/>
              <a:t>Indien niet op de lijst</a:t>
            </a:r>
          </a:p>
          <a:p>
            <a:pPr lvl="1"/>
            <a:r>
              <a:rPr lang="nl-BE"/>
              <a:t>Enkel inrekenen als is aangetoond dat gedeclareerde </a:t>
            </a:r>
            <a:r>
              <a:rPr lang="nl-NL" altLang="nl-BE"/>
              <a:t>λ-waarde </a:t>
            </a:r>
          </a:p>
          <a:p>
            <a:pPr marL="288000" lvl="1" indent="0">
              <a:buNone/>
            </a:pPr>
            <a:r>
              <a:rPr lang="nl-NL" altLang="nl-BE">
                <a:cs typeface="Calibri" panose="020F0502020204030204" pitchFamily="34" charset="0"/>
              </a:rPr>
              <a:t>     ≤ </a:t>
            </a:r>
            <a:r>
              <a:rPr lang="nl-NL" altLang="nl-BE"/>
              <a:t>0,20 W/</a:t>
            </a:r>
            <a:r>
              <a:rPr lang="nl-NL" altLang="nl-BE" err="1"/>
              <a:t>mK</a:t>
            </a:r>
            <a:endParaRPr lang="nl-NL" altLang="nl-BE"/>
          </a:p>
          <a:p>
            <a:pPr lvl="2"/>
            <a:r>
              <a:rPr lang="nl-NL" altLang="nl-BE"/>
              <a:t>Indien niet voldaan </a:t>
            </a:r>
            <a:r>
              <a:rPr lang="nl-BE"/>
              <a:t>→</a:t>
            </a:r>
            <a:r>
              <a:rPr lang="nl-NL" altLang="nl-BE"/>
              <a:t> niet in rekening brengen, want onvoldoende isolerend</a:t>
            </a:r>
          </a:p>
          <a:p>
            <a:pPr lvl="3"/>
            <a:r>
              <a:rPr lang="nl-NL" altLang="nl-BE"/>
              <a:t>Wel mogelijkheid om te vermelden op het EPC (zie deel II.7 Extra informatie op het EPC)</a:t>
            </a:r>
          </a:p>
          <a:p>
            <a:pPr marL="288000" lvl="1" indent="0">
              <a:buNone/>
            </a:pPr>
            <a:endParaRPr lang="nl-BE"/>
          </a:p>
          <a:p>
            <a:endParaRPr lang="nl-BE"/>
          </a:p>
          <a:p>
            <a:endParaRPr lang="nl-BE"/>
          </a:p>
        </p:txBody>
      </p:sp>
    </p:spTree>
    <p:extLst>
      <p:ext uri="{BB962C8B-B14F-4D97-AF65-F5344CB8AC3E}">
        <p14:creationId xmlns:p14="http://schemas.microsoft.com/office/powerpoint/2010/main" val="2813522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 en dianummer">
            <a:extLst>
              <a:ext uri="{FF2B5EF4-FFF2-40B4-BE49-F238E27FC236}">
                <a16:creationId xmlns:a16="http://schemas.microsoft.com/office/drawing/2014/main" id="{DDB1A1D7-A342-4354-B178-7820F5A2394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44</a:t>
            </a:fld>
            <a:endParaRPr lang="nl-BE" sz="1100">
              <a:solidFill>
                <a:srgbClr val="105269"/>
              </a:solidFill>
            </a:endParaRPr>
          </a:p>
        </p:txBody>
      </p:sp>
      <p:sp>
        <p:nvSpPr>
          <p:cNvPr id="10" name="Rechthoek 9"/>
          <p:cNvSpPr/>
          <p:nvPr/>
        </p:nvSpPr>
        <p:spPr>
          <a:xfrm>
            <a:off x="4007796" y="4822828"/>
            <a:ext cx="5301575" cy="707886"/>
          </a:xfrm>
          <a:prstGeom prst="rect">
            <a:avLst/>
          </a:prstGeom>
        </p:spPr>
        <p:txBody>
          <a:bodyPr wrap="square">
            <a:spAutoFit/>
          </a:bodyPr>
          <a:lstStyle/>
          <a:p>
            <a:pPr marL="575655" lvl="1" indent="-287655"/>
            <a:r>
              <a:rPr lang="nl-BE" sz="2000"/>
              <a:t>Hoe materiaal selecteren in software?</a:t>
            </a:r>
          </a:p>
          <a:p>
            <a:pPr marL="575655" lvl="1" indent="-287655"/>
            <a:r>
              <a:rPr lang="nl-BE" sz="2000">
                <a:sym typeface="Wingdings" panose="05000000000000000000" pitchFamily="2" charset="2"/>
              </a:rPr>
              <a:t> </a:t>
            </a:r>
            <a:r>
              <a:rPr lang="nl-BE" sz="2000"/>
              <a:t>Scrollen of intypen van de eerste letter(s)</a:t>
            </a:r>
            <a:endParaRPr lang="nl-BE" sz="2000">
              <a:solidFill>
                <a:srgbClr val="105269"/>
              </a:solidFill>
              <a:latin typeface="Calibri" panose="020F0502020204030204" pitchFamily="34" charset="0"/>
              <a:sym typeface="Wingdings" panose="05000000000000000000" pitchFamily="2" charset="2"/>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53" y="1340807"/>
            <a:ext cx="3764893" cy="5375695"/>
          </a:xfrm>
          <a:prstGeom prst="rect">
            <a:avLst/>
          </a:prstGeom>
        </p:spPr>
      </p:pic>
      <p:grpSp>
        <p:nvGrpSpPr>
          <p:cNvPr id="8" name="Groep 7">
            <a:extLst>
              <a:ext uri="{FF2B5EF4-FFF2-40B4-BE49-F238E27FC236}">
                <a16:creationId xmlns:a16="http://schemas.microsoft.com/office/drawing/2014/main" id="{D0281059-D91B-4C38-B3EF-BDDA5ACDA566}"/>
              </a:ext>
            </a:extLst>
          </p:cNvPr>
          <p:cNvGrpSpPr/>
          <p:nvPr/>
        </p:nvGrpSpPr>
        <p:grpSpPr>
          <a:xfrm>
            <a:off x="4275345" y="-502491"/>
            <a:ext cx="1288170" cy="5284233"/>
            <a:chOff x="4353873" y="139535"/>
            <a:chExt cx="1288170" cy="5284233"/>
          </a:xfrm>
        </p:grpSpPr>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r="14528"/>
            <a:stretch/>
          </p:blipFill>
          <p:spPr>
            <a:xfrm>
              <a:off x="4378988" y="139535"/>
              <a:ext cx="1263055" cy="2402543"/>
            </a:xfrm>
            <a:prstGeom prst="rect">
              <a:avLst/>
            </a:prstGeom>
          </p:spPr>
        </p:pic>
        <p:pic>
          <p:nvPicPr>
            <p:cNvPr id="5" name="Afbeelding 4"/>
            <p:cNvPicPr>
              <a:picLocks noChangeAspect="1"/>
            </p:cNvPicPr>
            <p:nvPr/>
          </p:nvPicPr>
          <p:blipFill rotWithShape="1">
            <a:blip r:embed="rId4">
              <a:extLst>
                <a:ext uri="{28A0092B-C50C-407E-A947-70E740481C1C}">
                  <a14:useLocalDpi xmlns:a14="http://schemas.microsoft.com/office/drawing/2010/main" val="0"/>
                </a:ext>
              </a:extLst>
            </a:blip>
            <a:srcRect t="27405" r="13166"/>
            <a:stretch/>
          </p:blipFill>
          <p:spPr>
            <a:xfrm>
              <a:off x="4359532" y="2344367"/>
              <a:ext cx="1282511" cy="1750118"/>
            </a:xfrm>
            <a:prstGeom prst="rect">
              <a:avLst/>
            </a:prstGeom>
          </p:spPr>
        </p:pic>
        <p:pic>
          <p:nvPicPr>
            <p:cNvPr id="6" name="Afbeelding 5"/>
            <p:cNvPicPr>
              <a:picLocks noChangeAspect="1"/>
            </p:cNvPicPr>
            <p:nvPr/>
          </p:nvPicPr>
          <p:blipFill rotWithShape="1">
            <a:blip r:embed="rId5">
              <a:extLst>
                <a:ext uri="{28A0092B-C50C-407E-A947-70E740481C1C}">
                  <a14:useLocalDpi xmlns:a14="http://schemas.microsoft.com/office/drawing/2010/main" val="0"/>
                </a:ext>
              </a:extLst>
            </a:blip>
            <a:srcRect t="31220" r="12240"/>
            <a:stretch/>
          </p:blipFill>
          <p:spPr>
            <a:xfrm>
              <a:off x="4353873" y="3784858"/>
              <a:ext cx="1288170" cy="1638910"/>
            </a:xfrm>
            <a:prstGeom prst="rect">
              <a:avLst/>
            </a:prstGeom>
          </p:spPr>
        </p:pic>
      </p:grpSp>
      <p:sp>
        <p:nvSpPr>
          <p:cNvPr id="7" name="Rechthoek 6"/>
          <p:cNvSpPr/>
          <p:nvPr/>
        </p:nvSpPr>
        <p:spPr>
          <a:xfrm>
            <a:off x="1611985" y="4133243"/>
            <a:ext cx="2293266" cy="25032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 name="Rechte verbindingslijn met pijl 8"/>
          <p:cNvCxnSpPr>
            <a:cxnSpLocks/>
          </p:cNvCxnSpPr>
          <p:nvPr/>
        </p:nvCxnSpPr>
        <p:spPr>
          <a:xfrm flipH="1">
            <a:off x="3270250" y="1270654"/>
            <a:ext cx="1030210" cy="300289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864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45</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45</a:t>
            </a:fld>
            <a:endParaRPr lang="nl-BE" sz="1100">
              <a:solidFill>
                <a:srgbClr val="105269"/>
              </a:solidFill>
            </a:endParaRPr>
          </a:p>
        </p:txBody>
      </p:sp>
      <p:sp>
        <p:nvSpPr>
          <p:cNvPr id="4" name="Tijdelijke aanduiding voor inhoud 4"/>
          <p:cNvSpPr>
            <a:spLocks noGrp="1"/>
          </p:cNvSpPr>
          <p:nvPr>
            <p:ph sz="half" idx="2"/>
          </p:nvPr>
        </p:nvSpPr>
        <p:spPr>
          <a:xfrm>
            <a:off x="551270" y="1054320"/>
            <a:ext cx="7283648" cy="998105"/>
          </a:xfrm>
        </p:spPr>
        <p:txBody>
          <a:bodyPr anchor="t"/>
          <a:lstStyle/>
          <a:p>
            <a:pPr marL="287655" indent="-287655"/>
            <a:r>
              <a:rPr lang="nl-BE"/>
              <a:t>Isolatie visueel vaststellen isolatie met endoscoop via open stootvoeg, openingen voor droogkast, elektrische leidingen, ventilatierooster, …</a:t>
            </a:r>
            <a:endParaRPr lang="nl-BE">
              <a:cs typeface="Calibri" panose="020F0502020204030204" pitchFamily="34" charset="0"/>
            </a:endParaRPr>
          </a:p>
        </p:txBody>
      </p:sp>
      <p:pic>
        <p:nvPicPr>
          <p:cNvPr id="5" name="Picture 4" descr="http://www.trotec-blog.com/nl/files/2010/06/Inspecteren-van-een-spouw-1.jpg">
            <a:extLst>
              <a:ext uri="{FF2B5EF4-FFF2-40B4-BE49-F238E27FC236}">
                <a16:creationId xmlns:a16="http://schemas.microsoft.com/office/drawing/2014/main" id="{BA8B4611-9C42-411F-8E81-C39B5D1C01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1750" y="2237689"/>
            <a:ext cx="5981898" cy="448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500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46</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539552" y="54868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2D</a:t>
            </a:r>
            <a:r>
              <a:rPr lang="nl-BE" altLang="nl-BE"/>
              <a:t>: is de dikte van het isolatiemateriaal bekend?</a:t>
            </a:r>
          </a:p>
          <a:p>
            <a:pPr marL="575655" lvl="1" indent="-287655"/>
            <a:r>
              <a:rPr lang="nl-BE" altLang="nl-BE"/>
              <a:t>Welke bronnen? Hoe isolatiedikte bepalen?</a:t>
            </a:r>
          </a:p>
          <a:p>
            <a:pPr marL="863655" lvl="2" indent="-287655"/>
            <a:r>
              <a:rPr lang="nl-BE" altLang="nl-BE"/>
              <a:t>Visuele inspectie</a:t>
            </a:r>
          </a:p>
          <a:p>
            <a:pPr marL="1151655" lvl="3" indent="-287655"/>
            <a:r>
              <a:rPr lang="nl-BE" altLang="nl-BE"/>
              <a:t>Dikte ongeacht het type isolatiemateriaal</a:t>
            </a:r>
          </a:p>
          <a:p>
            <a:pPr marL="1439655" lvl="4" indent="-287655"/>
            <a:r>
              <a:rPr lang="nl-BE" altLang="nl-BE"/>
              <a:t>Eventueel priem </a:t>
            </a:r>
            <a:r>
              <a:rPr lang="nl-BE"/>
              <a:t>→</a:t>
            </a:r>
            <a:r>
              <a:rPr lang="nl-BE" altLang="nl-BE"/>
              <a:t> meten van het deel dat in de isolatie verdwijnt</a:t>
            </a:r>
          </a:p>
          <a:p>
            <a:pPr marL="863655" lvl="2" indent="-287655"/>
            <a:r>
              <a:rPr lang="nl-BE" altLang="nl-BE"/>
              <a:t>Bewijsstukken</a:t>
            </a:r>
          </a:p>
          <a:p>
            <a:pPr marL="1151655" lvl="3" indent="-287655"/>
            <a:r>
              <a:rPr lang="nl-BE" altLang="nl-BE"/>
              <a:t>Plan en doorsnede: Isolatiedikte nooit meten op plan; enkel de dikte gebruiken die wordt vermeld in een afmeting of beschrijving van de opbouw van het schildeel</a:t>
            </a:r>
          </a:p>
          <a:p>
            <a:pPr marL="1151655" lvl="3" indent="-287655"/>
            <a:r>
              <a:rPr lang="nl-BE" altLang="nl-BE"/>
              <a:t>Detailfoto: Regel van drie voor het afleiden van de isolatiedikte van detailfoto (als minstens 1 dikte van een </a:t>
            </a:r>
            <a:r>
              <a:rPr lang="nl-BE" altLang="nl-BE" err="1"/>
              <a:t>materiaallaag</a:t>
            </a:r>
            <a:r>
              <a:rPr lang="nl-BE" altLang="nl-BE"/>
              <a:t> bekend is)</a:t>
            </a:r>
          </a:p>
          <a:p>
            <a:pPr marL="1152000" lvl="4" indent="0">
              <a:buNone/>
            </a:pPr>
            <a:endParaRPr lang="nl-BE" altLang="nl-BE"/>
          </a:p>
        </p:txBody>
      </p:sp>
    </p:spTree>
    <p:extLst>
      <p:ext uri="{BB962C8B-B14F-4D97-AF65-F5344CB8AC3E}">
        <p14:creationId xmlns:p14="http://schemas.microsoft.com/office/powerpoint/2010/main" val="2583917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47</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539552" y="54868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2D</a:t>
            </a:r>
            <a:r>
              <a:rPr lang="nl-BE" altLang="nl-BE"/>
              <a:t>: is de dikte van het isolatiemateriaal bekend? &gt; vervolg</a:t>
            </a:r>
          </a:p>
          <a:p>
            <a:pPr marL="575655" lvl="1" indent="-287655"/>
            <a:r>
              <a:rPr lang="nl-BE" altLang="nl-BE"/>
              <a:t>Welke bronnen? Hoe isolatiedikte bepalen?</a:t>
            </a:r>
          </a:p>
          <a:p>
            <a:pPr marL="863655" lvl="2" indent="-287655"/>
            <a:r>
              <a:rPr lang="nl-BE" altLang="nl-BE"/>
              <a:t>Bij isolatie met variërende dikte (zoals afschot isolatie op een dak of gespoten </a:t>
            </a:r>
            <a:r>
              <a:rPr lang="nl-BE" altLang="nl-BE" err="1"/>
              <a:t>PUR-isolatie</a:t>
            </a:r>
            <a:r>
              <a:rPr lang="nl-BE" altLang="nl-BE"/>
              <a:t>) of een samendrukbaar materiaal, zoals minerale wol</a:t>
            </a:r>
          </a:p>
          <a:p>
            <a:pPr marL="1151655" lvl="3" indent="-287655"/>
            <a:r>
              <a:rPr lang="nl-BE" altLang="nl-BE" b="1"/>
              <a:t>Gemiddelde dikte</a:t>
            </a:r>
            <a:endParaRPr lang="nl-BE" altLang="nl-BE"/>
          </a:p>
          <a:p>
            <a:pPr marL="1151655" lvl="3" indent="-287655"/>
            <a:r>
              <a:rPr lang="nl-BE" altLang="nl-BE"/>
              <a:t>Bij twijfel minst gunstige gemiddelde dikte</a:t>
            </a:r>
          </a:p>
          <a:p>
            <a:pPr marL="1151655" lvl="3" indent="-287655"/>
            <a:r>
              <a:rPr lang="nl-BE" altLang="nl-BE"/>
              <a:t>Enkel minimumdikte gekend </a:t>
            </a:r>
            <a:r>
              <a:rPr lang="nl-BE"/>
              <a:t>→</a:t>
            </a:r>
            <a:r>
              <a:rPr lang="nl-BE" altLang="nl-BE"/>
              <a:t> minimumdikte invoeren</a:t>
            </a:r>
          </a:p>
          <a:p>
            <a:pPr marL="1151655" lvl="3" indent="-287655"/>
            <a:endParaRPr lang="nl-BE" altLang="nl-BE"/>
          </a:p>
          <a:p>
            <a:pPr marL="863655" lvl="2" indent="-287655"/>
            <a:endParaRPr lang="nl-BE" altLang="nl-BE"/>
          </a:p>
        </p:txBody>
      </p:sp>
    </p:spTree>
    <p:extLst>
      <p:ext uri="{BB962C8B-B14F-4D97-AF65-F5344CB8AC3E}">
        <p14:creationId xmlns:p14="http://schemas.microsoft.com/office/powerpoint/2010/main" val="1117244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48</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539552" y="54868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2D</a:t>
            </a:r>
            <a:r>
              <a:rPr lang="nl-BE" altLang="nl-BE"/>
              <a:t>: is de dikte van het isolatiemateriaal bekend? &gt; vervolg</a:t>
            </a:r>
          </a:p>
          <a:p>
            <a:pPr marL="575655" lvl="1" indent="-287655"/>
            <a:r>
              <a:rPr lang="nl-BE" altLang="nl-BE"/>
              <a:t>Ja, dikte is gekend</a:t>
            </a:r>
          </a:p>
          <a:p>
            <a:pPr marL="863655" lvl="2" indent="-287655"/>
            <a:r>
              <a:rPr lang="nl-BE" altLang="nl-BE"/>
              <a:t>Dan </a:t>
            </a:r>
            <a:r>
              <a:rPr lang="nl-BE" altLang="nl-BE">
                <a:solidFill>
                  <a:srgbClr val="FF0000"/>
                </a:solidFill>
              </a:rPr>
              <a:t>moet</a:t>
            </a:r>
            <a:r>
              <a:rPr lang="nl-BE" altLang="nl-BE"/>
              <a:t> het isolatiemateriaal aangeduid worden</a:t>
            </a:r>
          </a:p>
          <a:p>
            <a:pPr marL="863655" lvl="2" indent="-287655"/>
            <a:r>
              <a:rPr lang="nl-BE"/>
              <a:t>→</a:t>
            </a:r>
            <a:r>
              <a:rPr lang="nl-BE" altLang="nl-BE"/>
              <a:t> stap 5</a:t>
            </a:r>
          </a:p>
          <a:p>
            <a:pPr marL="575655" lvl="1" indent="-287655"/>
            <a:r>
              <a:rPr lang="nl-BE" altLang="nl-BE"/>
              <a:t>Neen, maar </a:t>
            </a:r>
            <a:r>
              <a:rPr lang="el-GR" altLang="nl-BE"/>
              <a:t>λ</a:t>
            </a:r>
            <a:r>
              <a:rPr lang="nl-BE" altLang="nl-BE" baseline="-25000"/>
              <a:t>D </a:t>
            </a:r>
            <a:r>
              <a:rPr lang="nl-BE" altLang="nl-BE"/>
              <a:t> (stap 2B) of het isolatiemateriaal (stap 2C) gekend</a:t>
            </a:r>
          </a:p>
          <a:p>
            <a:pPr marL="863655" lvl="2" indent="-287655"/>
            <a:r>
              <a:rPr lang="nl-BE"/>
              <a:t>→</a:t>
            </a:r>
            <a:r>
              <a:rPr lang="nl-BE" altLang="nl-BE"/>
              <a:t> stap 4</a:t>
            </a:r>
          </a:p>
          <a:p>
            <a:pPr marL="575655" lvl="1" indent="-287655"/>
            <a:r>
              <a:rPr lang="nl-BE" altLang="nl-BE"/>
              <a:t>Neen, isolatiedikte, </a:t>
            </a:r>
            <a:r>
              <a:rPr lang="el-GR" altLang="nl-BE"/>
              <a:t>λ</a:t>
            </a:r>
            <a:r>
              <a:rPr lang="nl-BE" altLang="nl-BE" baseline="-25000"/>
              <a:t>D </a:t>
            </a:r>
            <a:r>
              <a:rPr lang="nl-BE" altLang="nl-BE"/>
              <a:t> en isolatiemateriaal niet gekend</a:t>
            </a:r>
          </a:p>
          <a:p>
            <a:pPr marL="863655" lvl="2" indent="-287655"/>
            <a:r>
              <a:rPr lang="nl-BE"/>
              <a:t>→</a:t>
            </a:r>
            <a:r>
              <a:rPr lang="nl-BE" altLang="nl-BE"/>
              <a:t> stap 3</a:t>
            </a:r>
          </a:p>
        </p:txBody>
      </p:sp>
    </p:spTree>
    <p:extLst>
      <p:ext uri="{BB962C8B-B14F-4D97-AF65-F5344CB8AC3E}">
        <p14:creationId xmlns:p14="http://schemas.microsoft.com/office/powerpoint/2010/main" val="570968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49</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49</a:t>
            </a:fld>
            <a:endParaRPr lang="nl-BE" sz="1100">
              <a:solidFill>
                <a:srgbClr val="105269"/>
              </a:solidFill>
            </a:endParaRPr>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1854" y="3676241"/>
            <a:ext cx="5276893" cy="3105918"/>
          </a:xfrm>
          <a:prstGeom prst="rect">
            <a:avLst/>
          </a:prstGeom>
        </p:spPr>
      </p:pic>
      <p:sp>
        <p:nvSpPr>
          <p:cNvPr id="7" name="Titel 1">
            <a:extLst>
              <a:ext uri="{FF2B5EF4-FFF2-40B4-BE49-F238E27FC236}">
                <a16:creationId xmlns:a16="http://schemas.microsoft.com/office/drawing/2014/main" id="{FF6EF88D-C607-419D-B049-96B4F32C9766}"/>
              </a:ext>
            </a:extLst>
          </p:cNvPr>
          <p:cNvSpPr>
            <a:spLocks noGrp="1"/>
          </p:cNvSpPr>
          <p:nvPr>
            <p:ph type="title"/>
          </p:nvPr>
        </p:nvSpPr>
        <p:spPr>
          <a:xfrm>
            <a:off x="539552" y="548680"/>
            <a:ext cx="8352928" cy="1080120"/>
          </a:xfrm>
        </p:spPr>
        <p:txBody>
          <a:bodyPr/>
          <a:lstStyle/>
          <a:p>
            <a:pPr algn="l"/>
            <a:r>
              <a:rPr lang="nl-BE"/>
              <a:t>Isolatiedikte bepalen op basis van </a:t>
            </a:r>
            <a:br>
              <a:rPr lang="nl-BE"/>
            </a:br>
            <a:r>
              <a:rPr lang="nl-BE"/>
              <a:t>een detailfoto</a:t>
            </a:r>
            <a:endParaRPr lang="nl-BE" sz="3200"/>
          </a:p>
        </p:txBody>
      </p:sp>
      <p:sp>
        <p:nvSpPr>
          <p:cNvPr id="9" name="Tijdelijke aanduiding voor inhoud 2">
            <a:extLst>
              <a:ext uri="{FF2B5EF4-FFF2-40B4-BE49-F238E27FC236}">
                <a16:creationId xmlns:a16="http://schemas.microsoft.com/office/drawing/2014/main" id="{EAE044B0-5D99-49E6-9710-1169C908580B}"/>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Toepassen van de regel van 3</a:t>
            </a:r>
          </a:p>
          <a:p>
            <a:pPr marL="575655" lvl="1" indent="-287655"/>
            <a:r>
              <a:rPr lang="nl-BE" altLang="nl-BE"/>
              <a:t>Dikte van de </a:t>
            </a:r>
            <a:r>
              <a:rPr lang="nl-BE" altLang="nl-BE" err="1"/>
              <a:t>snelbouw</a:t>
            </a:r>
            <a:r>
              <a:rPr lang="nl-BE" altLang="nl-BE"/>
              <a:t> is gekend (288x188x138mm)</a:t>
            </a:r>
          </a:p>
          <a:p>
            <a:pPr marL="863655" lvl="2" indent="-287655"/>
            <a:r>
              <a:rPr lang="nl-BE" altLang="nl-BE"/>
              <a:t>Dikte van de </a:t>
            </a:r>
            <a:r>
              <a:rPr lang="nl-BE" altLang="nl-BE" err="1"/>
              <a:t>snelbouw</a:t>
            </a:r>
            <a:r>
              <a:rPr lang="nl-BE" altLang="nl-BE"/>
              <a:t> op foto = 5cm </a:t>
            </a:r>
            <a:r>
              <a:rPr lang="nl-BE" altLang="nl-BE">
                <a:sym typeface="Wingdings" panose="05000000000000000000" pitchFamily="2" charset="2"/>
              </a:rPr>
              <a:t> in realiteit 13,8cm</a:t>
            </a:r>
          </a:p>
          <a:p>
            <a:pPr marL="863655" lvl="2" indent="-287655"/>
            <a:r>
              <a:rPr lang="nl-BE" altLang="nl-BE">
                <a:sym typeface="Wingdings" panose="05000000000000000000" pitchFamily="2" charset="2"/>
              </a:rPr>
              <a:t>1cm op foto = 13,8/5 = 2,76cm in realiteit</a:t>
            </a:r>
          </a:p>
          <a:p>
            <a:pPr marL="863655" lvl="2" indent="-287655"/>
            <a:r>
              <a:rPr lang="nl-BE" altLang="nl-BE">
                <a:sym typeface="Wingdings" panose="05000000000000000000" pitchFamily="2" charset="2"/>
              </a:rPr>
              <a:t>Dikte van isolatie op foto = 3cm</a:t>
            </a:r>
          </a:p>
          <a:p>
            <a:pPr marL="1151655" lvl="3" indent="-287655"/>
            <a:r>
              <a:rPr lang="nl-BE" altLang="nl-BE">
                <a:sym typeface="Wingdings" panose="05000000000000000000" pitchFamily="2" charset="2"/>
              </a:rPr>
              <a:t>Dikte isolatie in realiteit = 2,76cm x 3 = 8,28cm  8cm invoeren</a:t>
            </a:r>
            <a:endParaRPr lang="nl-BE" altLang="nl-BE"/>
          </a:p>
        </p:txBody>
      </p:sp>
    </p:spTree>
    <p:extLst>
      <p:ext uri="{BB962C8B-B14F-4D97-AF65-F5344CB8AC3E}">
        <p14:creationId xmlns:p14="http://schemas.microsoft.com/office/powerpoint/2010/main" val="3174104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45282" y="36957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Begrippen - parameters (V.1.1)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45282" y="1449690"/>
            <a:ext cx="8352928" cy="4248472"/>
          </a:xfrm>
        </p:spPr>
        <p:txBody>
          <a:bodyPr/>
          <a:lstStyle/>
          <a:p>
            <a:r>
              <a:rPr lang="nl-BE"/>
              <a:t>R-waarde/warmteweerstand van een </a:t>
            </a:r>
            <a:r>
              <a:rPr lang="nl-BE" err="1"/>
              <a:t>materiaallaag</a:t>
            </a:r>
            <a:r>
              <a:rPr lang="nl-BE"/>
              <a:t> (m²K/W)</a:t>
            </a:r>
          </a:p>
          <a:p>
            <a:pPr lvl="1"/>
            <a:r>
              <a:rPr lang="nl-BE"/>
              <a:t>Hoe berekenen: materiaaldikte (in meter)/</a:t>
            </a:r>
            <a:r>
              <a:rPr lang="nl-NL" altLang="nl-BE"/>
              <a:t>λ-waarde</a:t>
            </a:r>
          </a:p>
          <a:p>
            <a:pPr lvl="1"/>
            <a:r>
              <a:rPr lang="nl-BE"/>
              <a:t>Hoe groter de R-waarde, hoe beter de </a:t>
            </a:r>
            <a:r>
              <a:rPr lang="nl-BE" err="1"/>
              <a:t>materiaallaag</a:t>
            </a:r>
            <a:r>
              <a:rPr lang="nl-BE"/>
              <a:t> isoleert</a:t>
            </a:r>
          </a:p>
          <a:p>
            <a:pPr lvl="1"/>
            <a:endParaRPr lang="nl-BE"/>
          </a:p>
          <a:p>
            <a:r>
              <a:rPr lang="nl-BE"/>
              <a:t>Totale warmteweerstand van een constructie</a:t>
            </a:r>
          </a:p>
          <a:p>
            <a:pPr lvl="1"/>
            <a:r>
              <a:rPr lang="nl-BE"/>
              <a:t>Som van de R-waarde van alle materiaallagen</a:t>
            </a:r>
          </a:p>
          <a:p>
            <a:pPr lvl="1"/>
            <a:r>
              <a:rPr lang="nl-BE"/>
              <a:t>+ Overgangsweerstanden aan de oppervlakken van de constructies</a:t>
            </a:r>
          </a:p>
          <a:p>
            <a:pPr lvl="1"/>
            <a:r>
              <a:rPr lang="nl-BE"/>
              <a:t>hoge R-waarde → goed isolerende constructie</a:t>
            </a:r>
          </a:p>
          <a:p>
            <a:pPr lvl="1"/>
            <a:endParaRPr lang="nl-BE"/>
          </a:p>
          <a:p>
            <a:endParaRPr lang="nl-BE"/>
          </a:p>
        </p:txBody>
      </p:sp>
    </p:spTree>
    <p:extLst>
      <p:ext uri="{BB962C8B-B14F-4D97-AF65-F5344CB8AC3E}">
        <p14:creationId xmlns:p14="http://schemas.microsoft.com/office/powerpoint/2010/main" val="710168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50</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54709" y="416702"/>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54709" y="1496822"/>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3</a:t>
            </a:r>
            <a:r>
              <a:rPr lang="nl-BE" altLang="nl-BE"/>
              <a:t>: is er isolatie/isolerende laag aanwezig?</a:t>
            </a:r>
          </a:p>
          <a:p>
            <a:pPr marL="575655" lvl="1" indent="-287655"/>
            <a:r>
              <a:rPr lang="nl-BE" altLang="nl-BE"/>
              <a:t>Welke bronnen?	</a:t>
            </a:r>
          </a:p>
          <a:p>
            <a:pPr marL="863655" lvl="2" indent="-287655"/>
            <a:r>
              <a:rPr lang="nl-BE" altLang="nl-BE"/>
              <a:t>Visuele inspectie </a:t>
            </a:r>
            <a:r>
              <a:rPr lang="nl-BE"/>
              <a:t>→</a:t>
            </a:r>
            <a:r>
              <a:rPr lang="nl-BE" altLang="nl-BE"/>
              <a:t> vaststellingen</a:t>
            </a:r>
          </a:p>
          <a:p>
            <a:pPr marL="863655" lvl="2" indent="-287655"/>
            <a:r>
              <a:rPr lang="nl-BE" altLang="nl-BE"/>
              <a:t>Bewijsstukken</a:t>
            </a:r>
          </a:p>
          <a:p>
            <a:pPr marL="1151655" lvl="3" indent="-287655"/>
            <a:r>
              <a:rPr lang="nl-BE" altLang="nl-BE"/>
              <a:t>Let op </a:t>
            </a:r>
            <a:r>
              <a:rPr lang="nl-BE"/>
              <a:t>→ s</a:t>
            </a:r>
            <a:r>
              <a:rPr lang="nl-BE" altLang="nl-BE"/>
              <a:t>peciale voorwaarden plannen </a:t>
            </a:r>
            <a:r>
              <a:rPr lang="nl-BE"/>
              <a:t>→ volgende slide</a:t>
            </a:r>
            <a:endParaRPr lang="nl-BE" altLang="nl-BE"/>
          </a:p>
          <a:p>
            <a:pPr marL="575655" lvl="1" indent="-287655"/>
            <a:r>
              <a:rPr lang="nl-BE" altLang="nl-BE"/>
              <a:t>Ja </a:t>
            </a:r>
            <a:r>
              <a:rPr lang="nl-BE"/>
              <a:t>→</a:t>
            </a:r>
            <a:r>
              <a:rPr lang="nl-BE" altLang="nl-BE"/>
              <a:t> ‘isolatie aanwezig’ en stap 4</a:t>
            </a:r>
          </a:p>
          <a:p>
            <a:pPr marL="575655" lvl="1" indent="-287655"/>
            <a:r>
              <a:rPr lang="nl-BE" altLang="nl-BE"/>
              <a:t>Neen </a:t>
            </a:r>
            <a:r>
              <a:rPr lang="nl-BE"/>
              <a:t>→</a:t>
            </a:r>
            <a:r>
              <a:rPr lang="nl-BE" altLang="nl-BE"/>
              <a:t> ‘isolatie afwezig’ en stap 7</a:t>
            </a:r>
          </a:p>
          <a:p>
            <a:pPr marL="575655" lvl="1" indent="-287655"/>
            <a:r>
              <a:rPr lang="nl-BE" altLang="nl-BE"/>
              <a:t>De aan- of afwezigheid van de isolatie is onbekend </a:t>
            </a:r>
            <a:r>
              <a:rPr lang="nl-BE"/>
              <a:t>→</a:t>
            </a:r>
            <a:r>
              <a:rPr lang="nl-BE" altLang="nl-BE"/>
              <a:t> ‘isolatie onbekend’ en stap 4 </a:t>
            </a:r>
          </a:p>
          <a:p>
            <a:pPr marL="576000" lvl="2" indent="0">
              <a:buNone/>
            </a:pPr>
            <a:endParaRPr lang="nl-BE" altLang="nl-BE"/>
          </a:p>
          <a:p>
            <a:pPr marL="1439655" lvl="4" indent="-287655"/>
            <a:endParaRPr lang="nl-BE" altLang="nl-BE"/>
          </a:p>
          <a:p>
            <a:pPr marL="576000" lvl="2" indent="0">
              <a:buNone/>
            </a:pPr>
            <a:endParaRPr lang="nl-BE" altLang="nl-BE"/>
          </a:p>
        </p:txBody>
      </p:sp>
    </p:spTree>
    <p:extLst>
      <p:ext uri="{BB962C8B-B14F-4D97-AF65-F5344CB8AC3E}">
        <p14:creationId xmlns:p14="http://schemas.microsoft.com/office/powerpoint/2010/main" val="3513971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51</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54709" y="416702"/>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54708" y="1496822"/>
            <a:ext cx="8581787" cy="4248472"/>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3</a:t>
            </a:r>
            <a:r>
              <a:rPr lang="nl-BE" altLang="nl-BE"/>
              <a:t>: is er isolatie/isolerende laag aanwezig? &gt; vervolg</a:t>
            </a:r>
          </a:p>
          <a:p>
            <a:pPr marL="575310" lvl="1" indent="-287655"/>
            <a:r>
              <a:rPr lang="nl-BE"/>
              <a:t>Specifieke voorwaarden voor plannen</a:t>
            </a:r>
          </a:p>
          <a:p>
            <a:pPr marL="863600" lvl="2" indent="-287655"/>
            <a:r>
              <a:rPr lang="nl-BE">
                <a:cs typeface="Calibri" panose="020F0502020204030204" pitchFamily="34" charset="0"/>
              </a:rPr>
              <a:t>Waar informatie op plan terugvinden?</a:t>
            </a:r>
          </a:p>
          <a:p>
            <a:pPr marL="1151255" lvl="3" indent="-287655"/>
            <a:r>
              <a:rPr lang="nl-BE">
                <a:latin typeface="Calibri"/>
                <a:cs typeface="Calibri"/>
              </a:rPr>
              <a:t>Isolatie kan op het plan (grondplan, doorsnede … ) </a:t>
            </a:r>
            <a:r>
              <a:rPr lang="nl-BE">
                <a:solidFill>
                  <a:srgbClr val="FF0000"/>
                </a:solidFill>
                <a:latin typeface="Calibri"/>
                <a:cs typeface="Calibri"/>
              </a:rPr>
              <a:t>getekend</a:t>
            </a:r>
            <a:r>
              <a:rPr lang="nl-BE">
                <a:latin typeface="Calibri"/>
                <a:cs typeface="Calibri"/>
              </a:rPr>
              <a:t> zijn </a:t>
            </a:r>
            <a:endParaRPr lang="nl-BE">
              <a:cs typeface="Calibri" panose="020F0502020204030204" pitchFamily="34" charset="0"/>
            </a:endParaRPr>
          </a:p>
          <a:p>
            <a:pPr marL="1151255" lvl="3" indent="-287655"/>
            <a:r>
              <a:rPr lang="nl-BE">
                <a:cs typeface="Calibri" panose="020F0502020204030204" pitchFamily="34" charset="0"/>
              </a:rPr>
              <a:t>Isolatie kan in de legende of bij de beschrijving van de opbouw van een schildeel worden </a:t>
            </a:r>
            <a:r>
              <a:rPr lang="nl-BE">
                <a:solidFill>
                  <a:srgbClr val="FF0000"/>
                </a:solidFill>
                <a:cs typeface="Calibri" panose="020F0502020204030204" pitchFamily="34" charset="0"/>
              </a:rPr>
              <a:t>vermeld</a:t>
            </a:r>
          </a:p>
          <a:p>
            <a:pPr marL="1151255" lvl="3" indent="-287655"/>
            <a:r>
              <a:rPr lang="nl-BE">
                <a:latin typeface="Calibri"/>
                <a:cs typeface="Calibri"/>
              </a:rPr>
              <a:t>Als er geen legende of beschrijving van de opbouw van een vloer/muur/dak op het plan staat =&gt; '</a:t>
            </a:r>
            <a:r>
              <a:rPr lang="nl-BE">
                <a:solidFill>
                  <a:srgbClr val="FF0000"/>
                </a:solidFill>
                <a:latin typeface="Calibri"/>
                <a:cs typeface="Calibri"/>
              </a:rPr>
              <a:t>zonder vermelding</a:t>
            </a:r>
            <a:r>
              <a:rPr lang="nl-BE">
                <a:latin typeface="Calibri"/>
                <a:cs typeface="Calibri"/>
              </a:rPr>
              <a:t>'</a:t>
            </a:r>
          </a:p>
          <a:p>
            <a:pPr marL="575945" lvl="2" indent="0">
              <a:buNone/>
            </a:pPr>
            <a:endParaRPr lang="nl-BE" altLang="nl-BE">
              <a:cs typeface="Calibri" panose="020F0502020204030204" pitchFamily="34" charset="0"/>
            </a:endParaRPr>
          </a:p>
          <a:p>
            <a:pPr marL="1439545" lvl="4" indent="-287655"/>
            <a:endParaRPr lang="nl-BE" altLang="nl-BE">
              <a:cs typeface="Calibri" panose="020F0502020204030204" pitchFamily="34" charset="0"/>
            </a:endParaRPr>
          </a:p>
          <a:p>
            <a:pPr marL="575945" lvl="2" indent="0">
              <a:buNone/>
            </a:pPr>
            <a:endParaRPr lang="nl-BE" altLang="nl-BE">
              <a:cs typeface="Calibri" panose="020F0502020204030204" pitchFamily="34" charset="0"/>
            </a:endParaRPr>
          </a:p>
        </p:txBody>
      </p:sp>
    </p:spTree>
    <p:extLst>
      <p:ext uri="{BB962C8B-B14F-4D97-AF65-F5344CB8AC3E}">
        <p14:creationId xmlns:p14="http://schemas.microsoft.com/office/powerpoint/2010/main" val="34681044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52</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54709" y="416702"/>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54708" y="1496822"/>
            <a:ext cx="8581787" cy="4248472"/>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3</a:t>
            </a:r>
            <a:r>
              <a:rPr lang="nl-BE" altLang="nl-BE"/>
              <a:t>: is er isolatie/isolerende laag aanwezig? &gt; vervolg</a:t>
            </a:r>
          </a:p>
          <a:p>
            <a:pPr marL="575310" lvl="1" indent="-287655"/>
            <a:r>
              <a:rPr lang="nl-BE"/>
              <a:t>Specifieke voorwaarden voor plannen</a:t>
            </a:r>
          </a:p>
          <a:p>
            <a:pPr marL="575310" lvl="1" indent="-287655"/>
            <a:r>
              <a:rPr lang="nl-BE"/>
              <a:t>Isolatie getekend</a:t>
            </a:r>
          </a:p>
          <a:p>
            <a:pPr marL="863600" lvl="2" indent="-287655"/>
            <a:r>
              <a:rPr lang="nl-BE">
                <a:latin typeface="Calibri"/>
                <a:cs typeface="Calibri"/>
              </a:rPr>
              <a:t>Isolatie getekend én vermeld </a:t>
            </a:r>
            <a:r>
              <a:rPr lang="nl-BE">
                <a:latin typeface="Calibri"/>
                <a:cs typeface="Calibri"/>
                <a:sym typeface="Wingdings" panose="05000000000000000000" pitchFamily="2" charset="2"/>
              </a:rPr>
              <a:t> ‘isolatie aanwezig’  stap 4</a:t>
            </a:r>
            <a:endParaRPr lang="nl-BE">
              <a:latin typeface="Calibri"/>
              <a:cs typeface="Calibri"/>
            </a:endParaRPr>
          </a:p>
          <a:p>
            <a:pPr marL="863600" lvl="2" indent="-287655"/>
            <a:r>
              <a:rPr lang="nl-BE">
                <a:latin typeface="Calibri"/>
                <a:cs typeface="Calibri"/>
              </a:rPr>
              <a:t>Isolatie getekend  maar niet vermeld (legende/opbouw) </a:t>
            </a:r>
            <a:br>
              <a:rPr lang="nl-BE">
                <a:latin typeface="Calibri"/>
                <a:cs typeface="Calibri"/>
              </a:rPr>
            </a:br>
            <a:r>
              <a:rPr lang="nl-BE">
                <a:latin typeface="Calibri"/>
                <a:cs typeface="Calibri"/>
                <a:sym typeface="Wingdings" panose="05000000000000000000" pitchFamily="2" charset="2"/>
              </a:rPr>
              <a:t> ‘isolatie onbekend’   stap 4</a:t>
            </a:r>
            <a:endParaRPr lang="nl-BE">
              <a:latin typeface="Calibri"/>
              <a:cs typeface="Calibri"/>
            </a:endParaRPr>
          </a:p>
          <a:p>
            <a:pPr marL="863600" lvl="2" indent="-287655"/>
            <a:r>
              <a:rPr lang="nl-BE">
                <a:latin typeface="Calibri"/>
                <a:cs typeface="Calibri"/>
              </a:rPr>
              <a:t>Isolatie getekend maar 'zonder vermelding' </a:t>
            </a:r>
            <a:r>
              <a:rPr lang="nl-BE">
                <a:latin typeface="Calibri"/>
                <a:cs typeface="Calibri"/>
                <a:sym typeface="Wingdings" panose="05000000000000000000" pitchFamily="2" charset="2"/>
              </a:rPr>
              <a:t> ‘isolatie onbekend’   stap 4</a:t>
            </a:r>
          </a:p>
          <a:p>
            <a:pPr marL="575310" lvl="1" indent="-287655"/>
            <a:r>
              <a:rPr lang="nl-BE"/>
              <a:t>Isolatie niet getekend</a:t>
            </a:r>
          </a:p>
          <a:p>
            <a:pPr marL="863600" lvl="2" indent="-287655"/>
            <a:r>
              <a:rPr lang="nl-BE">
                <a:latin typeface="Calibri"/>
                <a:cs typeface="Calibri"/>
              </a:rPr>
              <a:t>Isolatie niet getekend maar wel vermeld (legende/opbouw) </a:t>
            </a:r>
            <a:br>
              <a:rPr lang="nl-BE">
                <a:latin typeface="Calibri"/>
                <a:cs typeface="Calibri"/>
              </a:rPr>
            </a:br>
            <a:r>
              <a:rPr lang="nl-BE">
                <a:latin typeface="Calibri"/>
                <a:cs typeface="Calibri"/>
                <a:sym typeface="Wingdings" panose="05000000000000000000" pitchFamily="2" charset="2"/>
              </a:rPr>
              <a:t> ‘isolatie aanwezig’  stap 4 </a:t>
            </a:r>
            <a:endParaRPr lang="nl-BE">
              <a:cs typeface="Calibri" panose="020F0502020204030204" pitchFamily="34" charset="0"/>
            </a:endParaRPr>
          </a:p>
          <a:p>
            <a:pPr marL="863600" lvl="2" indent="-287655"/>
            <a:r>
              <a:rPr lang="nl-BE">
                <a:latin typeface="Calibri"/>
                <a:cs typeface="Calibri"/>
                <a:sym typeface="Wingdings" panose="05000000000000000000" pitchFamily="2" charset="2"/>
              </a:rPr>
              <a:t>Isolatie niet getekend én 'zonder vermelding'  ‘isolatie onbekend’  stap 4</a:t>
            </a:r>
            <a:endParaRPr lang="nl-BE">
              <a:latin typeface="Calibri"/>
              <a:cs typeface="Calibri"/>
            </a:endParaRPr>
          </a:p>
          <a:p>
            <a:pPr marL="863310" lvl="2" indent="-287655"/>
            <a:r>
              <a:rPr lang="nl-BE">
                <a:latin typeface="Calibri"/>
                <a:cs typeface="Calibri"/>
                <a:sym typeface="Wingdings" panose="05000000000000000000" pitchFamily="2" charset="2"/>
              </a:rPr>
              <a:t>Isolatie niet getekend én niet vermeld (legende/opbouw) </a:t>
            </a:r>
            <a:br>
              <a:rPr lang="nl-BE">
                <a:latin typeface="Calibri"/>
                <a:cs typeface="Calibri"/>
                <a:sym typeface="Wingdings" panose="05000000000000000000" pitchFamily="2" charset="2"/>
              </a:rPr>
            </a:br>
            <a:r>
              <a:rPr lang="nl-BE">
                <a:latin typeface="Calibri"/>
                <a:cs typeface="Calibri"/>
                <a:sym typeface="Wingdings" panose="05000000000000000000" pitchFamily="2" charset="2"/>
              </a:rPr>
              <a:t> ‘isolatie afwezig’  stap 7</a:t>
            </a:r>
            <a:endParaRPr lang="nl-BE">
              <a:latin typeface="Calibri"/>
              <a:cs typeface="Calibri"/>
            </a:endParaRPr>
          </a:p>
          <a:p>
            <a:pPr marL="575310" lvl="1" indent="-287655"/>
            <a:endParaRPr lang="nl-BE" altLang="nl-BE">
              <a:cs typeface="Calibri" panose="020F0502020204030204" pitchFamily="34" charset="0"/>
            </a:endParaRPr>
          </a:p>
          <a:p>
            <a:pPr marL="575945" lvl="2" indent="0">
              <a:buNone/>
            </a:pPr>
            <a:endParaRPr lang="nl-BE" altLang="nl-BE">
              <a:cs typeface="Calibri" panose="020F0502020204030204" pitchFamily="34" charset="0"/>
            </a:endParaRPr>
          </a:p>
          <a:p>
            <a:pPr marL="1439545" lvl="4" indent="-287655"/>
            <a:endParaRPr lang="nl-BE" altLang="nl-BE">
              <a:cs typeface="Calibri" panose="020F0502020204030204" pitchFamily="34" charset="0"/>
            </a:endParaRPr>
          </a:p>
          <a:p>
            <a:pPr marL="575945" lvl="2" indent="0">
              <a:buNone/>
            </a:pPr>
            <a:endParaRPr lang="nl-BE" altLang="nl-BE">
              <a:cs typeface="Calibri" panose="020F0502020204030204" pitchFamily="34" charset="0"/>
            </a:endParaRPr>
          </a:p>
        </p:txBody>
      </p:sp>
    </p:spTree>
    <p:extLst>
      <p:ext uri="{BB962C8B-B14F-4D97-AF65-F5344CB8AC3E}">
        <p14:creationId xmlns:p14="http://schemas.microsoft.com/office/powerpoint/2010/main" val="2136291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39552" y="177511"/>
            <a:ext cx="7077075"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53</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53</a:t>
            </a:fld>
            <a:endParaRPr lang="nl-BE" sz="1100">
              <a:solidFill>
                <a:srgbClr val="105269"/>
              </a:solidFill>
            </a:endParaRPr>
          </a:p>
        </p:txBody>
      </p:sp>
      <p:sp>
        <p:nvSpPr>
          <p:cNvPr id="4" name="Rechthoek 3"/>
          <p:cNvSpPr/>
          <p:nvPr/>
        </p:nvSpPr>
        <p:spPr>
          <a:xfrm>
            <a:off x="537328" y="5463809"/>
            <a:ext cx="8067121" cy="1216680"/>
          </a:xfrm>
          <a:prstGeom prst="rect">
            <a:avLst/>
          </a:prstGeom>
          <a:solidFill>
            <a:schemeClr val="bg1"/>
          </a:solidFill>
          <a:ln w="12700">
            <a:solidFill>
              <a:srgbClr val="C00000"/>
            </a:solidFill>
          </a:ln>
        </p:spPr>
        <p:txBody>
          <a:bodyPr wrap="square">
            <a:spAutoFit/>
          </a:bodyPr>
          <a:lstStyle/>
          <a:p>
            <a:pPr marL="288000" lvl="2">
              <a:lnSpc>
                <a:spcPct val="110000"/>
              </a:lnSpc>
            </a:pPr>
            <a:r>
              <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Neem aan dat dit plan een aanvaard bewijsstuk is. Hier wordt slechts een deel van het plan getoond.</a:t>
            </a:r>
          </a:p>
          <a:p>
            <a:pPr marL="288000" lvl="2">
              <a:lnSpc>
                <a:spcPct val="110000"/>
              </a:lnSpc>
            </a:pPr>
            <a:r>
              <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Isolatie niet op plan niet getekend maar wel vermeld in legende </a:t>
            </a:r>
          </a:p>
          <a:p>
            <a:pPr marL="288000" lvl="2">
              <a:lnSpc>
                <a:spcPct val="110000"/>
              </a:lnSpc>
            </a:pPr>
            <a:r>
              <a:rPr lang="nl-BE" sz="1600">
                <a:cs typeface="Calibri" panose="020F0502020204030204" pitchFamily="34" charset="0"/>
                <a:sym typeface="Wingdings" panose="05000000000000000000" pitchFamily="2" charset="2"/>
              </a:rPr>
              <a:t> </a:t>
            </a:r>
            <a:r>
              <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4cm onbekend isolatiemateriaal bij de gevels invoeren</a:t>
            </a:r>
          </a:p>
        </p:txBody>
      </p:sp>
      <p:sp>
        <p:nvSpPr>
          <p:cNvPr id="6" name="Rechthoek 5"/>
          <p:cNvSpPr/>
          <p:nvPr/>
        </p:nvSpPr>
        <p:spPr>
          <a:xfrm>
            <a:off x="5642799" y="177510"/>
            <a:ext cx="2047051" cy="1270289"/>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3554FD85-F0B3-4FB6-BDD7-BD950FB80B27}"/>
              </a:ext>
            </a:extLst>
          </p:cNvPr>
          <p:cNvSpPr/>
          <p:nvPr/>
        </p:nvSpPr>
        <p:spPr>
          <a:xfrm>
            <a:off x="5676430" y="876693"/>
            <a:ext cx="2013420" cy="2126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5144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54</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54</a:t>
            </a:fld>
            <a:endParaRPr lang="nl-BE" sz="1100">
              <a:solidFill>
                <a:srgbClr val="105269"/>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79430" y="1111785"/>
            <a:ext cx="7331515"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p:cNvSpPr/>
          <p:nvPr/>
        </p:nvSpPr>
        <p:spPr>
          <a:xfrm>
            <a:off x="2436571" y="5169274"/>
            <a:ext cx="1440160" cy="9110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488613" y="6080337"/>
            <a:ext cx="8166774" cy="641138"/>
          </a:xfrm>
          <a:prstGeom prst="rect">
            <a:avLst/>
          </a:prstGeom>
          <a:solidFill>
            <a:schemeClr val="bg1"/>
          </a:solidFill>
          <a:ln w="12700">
            <a:solidFill>
              <a:srgbClr val="C00000"/>
            </a:solidFill>
          </a:ln>
        </p:spPr>
        <p:txBody>
          <a:bodyPr wrap="square">
            <a:spAutoFit/>
          </a:bodyPr>
          <a:lstStyle/>
          <a:p>
            <a:pPr marL="288000" lvl="2">
              <a:lnSpc>
                <a:spcPct val="110000"/>
              </a:lnSpc>
            </a:pPr>
            <a:r>
              <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Vloerisolatie op plan vermeld als ‘isolerende uitvulling’</a:t>
            </a:r>
          </a:p>
          <a:p>
            <a:pPr marL="288000" lvl="2">
              <a:lnSpc>
                <a:spcPct val="110000"/>
              </a:lnSpc>
            </a:pPr>
            <a:r>
              <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8cm isolerende mortel bij de vloer invoeren</a:t>
            </a:r>
          </a:p>
        </p:txBody>
      </p:sp>
      <p:sp>
        <p:nvSpPr>
          <p:cNvPr id="7" name="Rechthoek 6"/>
          <p:cNvSpPr/>
          <p:nvPr/>
        </p:nvSpPr>
        <p:spPr>
          <a:xfrm>
            <a:off x="4572000" y="1319090"/>
            <a:ext cx="2232448" cy="7871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479430" y="299533"/>
            <a:ext cx="7232934" cy="928909"/>
          </a:xfrm>
          <a:prstGeom prst="rect">
            <a:avLst/>
          </a:prstGeom>
          <a:solidFill>
            <a:schemeClr val="bg1"/>
          </a:solidFill>
          <a:ln w="12700">
            <a:solidFill>
              <a:srgbClr val="C00000"/>
            </a:solidFill>
          </a:ln>
        </p:spPr>
        <p:txBody>
          <a:bodyPr wrap="square">
            <a:spAutoFit/>
          </a:bodyPr>
          <a:lstStyle/>
          <a:p>
            <a:pPr marL="288000" lvl="2">
              <a:lnSpc>
                <a:spcPct val="110000"/>
              </a:lnSpc>
            </a:pPr>
            <a:r>
              <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Neem aan dat dit plan een aanvaard bewijsstuk is. Hier wordt slechts een deel van het plan getoond.</a:t>
            </a:r>
          </a:p>
          <a:p>
            <a:pPr marL="288000" lvl="2">
              <a:lnSpc>
                <a:spcPct val="110000"/>
              </a:lnSpc>
            </a:pPr>
            <a:r>
              <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Dakisolatie op plan vermeld = 8cm MW in het dak invoeren</a:t>
            </a:r>
          </a:p>
        </p:txBody>
      </p:sp>
    </p:spTree>
    <p:extLst>
      <p:ext uri="{BB962C8B-B14F-4D97-AF65-F5344CB8AC3E}">
        <p14:creationId xmlns:p14="http://schemas.microsoft.com/office/powerpoint/2010/main" val="2241053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55</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55</a:t>
            </a:fld>
            <a:endParaRPr lang="nl-BE" sz="1100">
              <a:solidFill>
                <a:srgbClr val="105269"/>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76275" y="188640"/>
            <a:ext cx="696277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hoek 4"/>
          <p:cNvSpPr/>
          <p:nvPr/>
        </p:nvSpPr>
        <p:spPr>
          <a:xfrm>
            <a:off x="676274" y="5451334"/>
            <a:ext cx="7807850" cy="1218026"/>
          </a:xfrm>
          <a:prstGeom prst="rect">
            <a:avLst/>
          </a:prstGeom>
          <a:solidFill>
            <a:schemeClr val="bg1"/>
          </a:solidFill>
          <a:ln w="12700">
            <a:solidFill>
              <a:srgbClr val="C00000"/>
            </a:solidFill>
          </a:ln>
        </p:spPr>
        <p:txBody>
          <a:bodyPr wrap="square">
            <a:spAutoFit/>
          </a:bodyPr>
          <a:lstStyle/>
          <a:p>
            <a:pPr marL="288000" lvl="2">
              <a:lnSpc>
                <a:spcPct val="110000"/>
              </a:lnSpc>
            </a:pPr>
            <a:r>
              <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Neem aan dat dit plan een aanvaard bewijsstuk is. Hier wordt slechts een deel van het plan getoond.</a:t>
            </a:r>
          </a:p>
          <a:p>
            <a:pPr marL="288000" lvl="2">
              <a:lnSpc>
                <a:spcPct val="110000"/>
              </a:lnSpc>
            </a:pPr>
            <a:r>
              <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Isolatie op plan getekend maar zonder vermelding (geen legende of opbouw op plan) </a:t>
            </a:r>
            <a:r>
              <a:rPr lang="nl-BE" sz="1600">
                <a:cs typeface="Calibri" panose="020F0502020204030204" pitchFamily="34" charset="0"/>
                <a:sym typeface="Wingdings" panose="05000000000000000000" pitchFamily="2" charset="2"/>
              </a:rPr>
              <a:t></a:t>
            </a:r>
            <a:r>
              <a:rPr lang="nl-BE" alt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‘isolatie onbekend’ bij de gevels invoeren</a:t>
            </a:r>
          </a:p>
        </p:txBody>
      </p:sp>
    </p:spTree>
    <p:extLst>
      <p:ext uri="{BB962C8B-B14F-4D97-AF65-F5344CB8AC3E}">
        <p14:creationId xmlns:p14="http://schemas.microsoft.com/office/powerpoint/2010/main" val="3734408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4823486B-9668-4791-A7D2-0C0B6F8B051B}"/>
              </a:ext>
            </a:extLst>
          </p:cNvPr>
          <p:cNvSpPr txBox="1">
            <a:spLocks/>
          </p:cNvSpPr>
          <p:nvPr/>
        </p:nvSpPr>
        <p:spPr>
          <a:xfrm>
            <a:off x="5533534" y="1628800"/>
            <a:ext cx="3358946" cy="2113641"/>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De ED ontvangt kopie van een factuur voor het leveren van isolatie voor de zoldervloer. </a:t>
            </a:r>
          </a:p>
          <a:p>
            <a:r>
              <a:rPr lang="nl-BE" i="1"/>
              <a:t>‘isolatie zoldervloer; minerale wol (MW) dikte 8cm, </a:t>
            </a:r>
            <a:r>
              <a:rPr lang="el-GR" altLang="nl-BE" i="1"/>
              <a:t>λ</a:t>
            </a:r>
            <a:r>
              <a:rPr lang="nl-BE" altLang="nl-BE" i="1" baseline="-25000"/>
              <a:t>D </a:t>
            </a:r>
            <a:r>
              <a:rPr lang="nl-BE" altLang="nl-BE" i="1"/>
              <a:t>= 0,036 W/</a:t>
            </a:r>
            <a:r>
              <a:rPr lang="nl-BE" altLang="nl-BE" i="1" err="1"/>
              <a:t>mK</a:t>
            </a:r>
            <a:r>
              <a:rPr lang="nl-BE" altLang="nl-BE" i="1"/>
              <a:t>’</a:t>
            </a:r>
            <a:endParaRPr lang="nl-BE" i="1"/>
          </a:p>
          <a:p>
            <a:r>
              <a:rPr lang="nl-BE"/>
              <a:t>Het werfadres/adres van de eenheid is vermeld. </a:t>
            </a:r>
          </a:p>
          <a:p>
            <a:r>
              <a:rPr lang="nl-BE"/>
              <a:t>Welke informatie mag gebruikt worden?</a:t>
            </a:r>
          </a:p>
        </p:txBody>
      </p:sp>
      <p:pic>
        <p:nvPicPr>
          <p:cNvPr id="11" name="Afbeelding 10" descr="Afbeelding met tekst&#10;&#10;Automatisch gegenereerde beschrijving">
            <a:extLst>
              <a:ext uri="{FF2B5EF4-FFF2-40B4-BE49-F238E27FC236}">
                <a16:creationId xmlns:a16="http://schemas.microsoft.com/office/drawing/2014/main" id="{CD477BAB-06D8-4F48-91AB-8869D9F8C9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41" t="7617" r="35000" b="8809"/>
          <a:stretch/>
        </p:blipFill>
        <p:spPr>
          <a:xfrm rot="5400000">
            <a:off x="484780" y="702296"/>
            <a:ext cx="5665520" cy="4298622"/>
          </a:xfrm>
          <a:prstGeom prst="rect">
            <a:avLst/>
          </a:prstGeom>
        </p:spPr>
      </p:pic>
      <p:sp>
        <p:nvSpPr>
          <p:cNvPr id="5" name="Tijdelijke aanduiding voor inhoud 4">
            <a:extLst>
              <a:ext uri="{FF2B5EF4-FFF2-40B4-BE49-F238E27FC236}">
                <a16:creationId xmlns:a16="http://schemas.microsoft.com/office/drawing/2014/main" id="{F5288B39-8CEB-4198-B043-FD087B77AA3D}"/>
              </a:ext>
            </a:extLst>
          </p:cNvPr>
          <p:cNvSpPr>
            <a:spLocks noGrp="1"/>
          </p:cNvSpPr>
          <p:nvPr>
            <p:ph sz="half" idx="2"/>
          </p:nvPr>
        </p:nvSpPr>
        <p:spPr>
          <a:xfrm>
            <a:off x="1168229" y="5684367"/>
            <a:ext cx="7724251" cy="1006429"/>
          </a:xfrm>
          <a:prstGeom prst="rect">
            <a:avLst/>
          </a:prstGeom>
          <a:ln w="28575">
            <a:solidFill>
              <a:srgbClr val="C00000"/>
            </a:solidFill>
          </a:ln>
        </p:spPr>
        <p:txBody>
          <a:bodyPr wrap="square">
            <a:spAutoFit/>
          </a:bodyPr>
          <a:lstStyle/>
          <a:p>
            <a:pPr marL="0" indent="0">
              <a:buNone/>
            </a:pPr>
            <a:r>
              <a:rPr lang="nl-BE"/>
              <a:t>Isolatiemateriaal (minerale wol) en isolatiedikte (80 mm). Niet </a:t>
            </a:r>
            <a:r>
              <a:rPr lang="nl-BE" err="1"/>
              <a:t>lambda</a:t>
            </a:r>
            <a:r>
              <a:rPr lang="nl-BE"/>
              <a:t>-waarde → factuur is geen aanvaarde bron voor getalswaarden van producteigenschappen</a:t>
            </a:r>
            <a:endParaRPr lang="nl-NL"/>
          </a:p>
        </p:txBody>
      </p:sp>
    </p:spTree>
    <p:extLst>
      <p:ext uri="{BB962C8B-B14F-4D97-AF65-F5344CB8AC3E}">
        <p14:creationId xmlns:p14="http://schemas.microsoft.com/office/powerpoint/2010/main" val="286932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57</a:t>
            </a:fld>
            <a:endParaRPr lang="nl-BE" sz="1100">
              <a:solidFill>
                <a:srgbClr val="105269"/>
              </a:solidFill>
            </a:endParaRPr>
          </a:p>
        </p:txBody>
      </p:sp>
      <p:sp>
        <p:nvSpPr>
          <p:cNvPr id="5" name="Titel 4">
            <a:extLst>
              <a:ext uri="{FF2B5EF4-FFF2-40B4-BE49-F238E27FC236}">
                <a16:creationId xmlns:a16="http://schemas.microsoft.com/office/drawing/2014/main" id="{05A04B30-BE8B-46AA-B5DA-7E8EF8896DD6}"/>
              </a:ext>
            </a:extLst>
          </p:cNvPr>
          <p:cNvSpPr>
            <a:spLocks noGrp="1"/>
          </p:cNvSpPr>
          <p:nvPr>
            <p:ph type="title"/>
          </p:nvPr>
        </p:nvSpPr>
        <p:spPr/>
        <p:txBody>
          <a:bodyPr/>
          <a:lstStyle/>
          <a:p>
            <a:pPr algn="l"/>
            <a:r>
              <a:rPr lang="nl-BE"/>
              <a:t>Invoeren of niet?</a:t>
            </a:r>
          </a:p>
        </p:txBody>
      </p:sp>
      <p:sp>
        <p:nvSpPr>
          <p:cNvPr id="6" name="Tijdelijke aanduiding voor inhoud 4"/>
          <p:cNvSpPr>
            <a:spLocks noGrp="1"/>
          </p:cNvSpPr>
          <p:nvPr>
            <p:ph sz="half" idx="2"/>
          </p:nvPr>
        </p:nvSpPr>
        <p:spPr/>
        <p:txBody>
          <a:bodyPr/>
          <a:lstStyle/>
          <a:p>
            <a:r>
              <a:rPr lang="nl-NL" altLang="nl-BE"/>
              <a:t>Reflecterende </a:t>
            </a:r>
            <a:r>
              <a:rPr lang="nl-NL" altLang="nl-BE" err="1"/>
              <a:t>dakfolie</a:t>
            </a:r>
            <a:r>
              <a:rPr lang="nl-NL" altLang="nl-BE"/>
              <a:t>, merk en type onbekend, geen </a:t>
            </a:r>
            <a:r>
              <a:rPr lang="el-GR" altLang="nl-BE"/>
              <a:t>λ</a:t>
            </a:r>
            <a:r>
              <a:rPr lang="nl-BE" altLang="nl-BE" baseline="-25000"/>
              <a:t>D </a:t>
            </a:r>
            <a:r>
              <a:rPr lang="nl-BE" altLang="nl-BE"/>
              <a:t>of R</a:t>
            </a:r>
            <a:r>
              <a:rPr lang="nl-BE" altLang="nl-BE" baseline="-25000"/>
              <a:t>D</a:t>
            </a:r>
            <a:r>
              <a:rPr lang="nl-BE" altLang="nl-BE"/>
              <a:t> gekend</a:t>
            </a:r>
          </a:p>
          <a:p>
            <a:pPr lvl="1"/>
            <a:r>
              <a:rPr lang="nl-BE" altLang="nl-BE"/>
              <a:t>Niet op de lijst met isolatiematerialen (V.2.3.1)</a:t>
            </a:r>
          </a:p>
          <a:p>
            <a:pPr lvl="1"/>
            <a:r>
              <a:rPr lang="nl-BE" altLang="nl-BE"/>
              <a:t>Niet in een bron voor getalswaarden, want merk en type onbekend</a:t>
            </a:r>
          </a:p>
          <a:p>
            <a:pPr lvl="2"/>
            <a:r>
              <a:rPr lang="nl-BE" altLang="nl-BE" err="1"/>
              <a:t>Aftoetsing</a:t>
            </a:r>
            <a:r>
              <a:rPr lang="nl-BE" altLang="nl-BE"/>
              <a:t> </a:t>
            </a:r>
            <a:r>
              <a:rPr lang="el-GR" altLang="nl-BE"/>
              <a:t>λ</a:t>
            </a:r>
            <a:r>
              <a:rPr lang="nl-BE" altLang="nl-BE" baseline="-25000"/>
              <a:t>D</a:t>
            </a:r>
            <a:r>
              <a:rPr lang="nl-BE" altLang="nl-BE"/>
              <a:t> &lt; 0,20 W/</a:t>
            </a:r>
            <a:r>
              <a:rPr lang="nl-BE" altLang="nl-BE" err="1"/>
              <a:t>mK</a:t>
            </a:r>
            <a:r>
              <a:rPr lang="nl-BE" altLang="nl-BE"/>
              <a:t>  niet mogelijk</a:t>
            </a:r>
          </a:p>
          <a:p>
            <a:pPr lvl="2"/>
            <a:r>
              <a:rPr lang="nl-BE" altLang="nl-BE"/>
              <a:t>Op basis van stap 3 van het stappenplan gebouwschil (IP V.2.1)            </a:t>
            </a:r>
            <a:r>
              <a:rPr lang="nl-BE" altLang="nl-BE">
                <a:sym typeface="Wingdings" panose="05000000000000000000" pitchFamily="2" charset="2"/>
              </a:rPr>
              <a:t></a:t>
            </a:r>
            <a:r>
              <a:rPr lang="nl-BE" altLang="nl-BE"/>
              <a:t> isolatie ‘onbekend’ </a:t>
            </a:r>
            <a:r>
              <a:rPr lang="nl-BE" altLang="nl-BE">
                <a:sym typeface="Wingdings" panose="05000000000000000000" pitchFamily="2" charset="2"/>
              </a:rPr>
              <a:t> </a:t>
            </a:r>
            <a:r>
              <a:rPr lang="nl-BE" altLang="nl-BE"/>
              <a:t>in het EPC wordt geen rekening gehouden met dit materiaal</a:t>
            </a:r>
          </a:p>
          <a:p>
            <a:pPr lvl="2"/>
            <a:r>
              <a:rPr lang="nl-BE" altLang="nl-BE"/>
              <a:t>Energiedeskundige kan opmerking opnemen in het EPC via tabblad ‘aanbevelingen’</a:t>
            </a:r>
          </a:p>
          <a:p>
            <a:pPr marL="2286000" lvl="5" indent="0">
              <a:buNone/>
            </a:pPr>
            <a:endParaRPr lang="nl-NL" altLang="nl-BE"/>
          </a:p>
          <a:p>
            <a:pPr lvl="5"/>
            <a:endParaRPr lang="nl-NL" altLang="nl-BE"/>
          </a:p>
          <a:p>
            <a:pPr marL="287655" indent="-287655"/>
            <a:endParaRPr lang="nl-NL" sz="2000"/>
          </a:p>
          <a:p>
            <a:pPr marL="287655" indent="-287655"/>
            <a:endParaRPr lang="nl-BE" sz="2000"/>
          </a:p>
        </p:txBody>
      </p:sp>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2802" y="4341091"/>
            <a:ext cx="2360713" cy="2380384"/>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603" y="4336785"/>
            <a:ext cx="2436357" cy="2384690"/>
          </a:xfrm>
          <a:prstGeom prst="rect">
            <a:avLst/>
          </a:prstGeom>
        </p:spPr>
      </p:pic>
    </p:spTree>
    <p:extLst>
      <p:ext uri="{BB962C8B-B14F-4D97-AF65-F5344CB8AC3E}">
        <p14:creationId xmlns:p14="http://schemas.microsoft.com/office/powerpoint/2010/main" val="236277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58</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4</a:t>
            </a:r>
            <a:r>
              <a:rPr lang="nl-BE" altLang="nl-BE"/>
              <a:t>: Is het referentiejaar renovatie van het schildeel bekend?</a:t>
            </a:r>
          </a:p>
          <a:p>
            <a:pPr marL="575655" lvl="1" indent="-287655"/>
            <a:r>
              <a:rPr lang="nl-NL"/>
              <a:t>Herhaling deel III</a:t>
            </a:r>
          </a:p>
          <a:p>
            <a:pPr marL="863655" lvl="2" indent="-287655"/>
            <a:r>
              <a:rPr lang="nl-NL"/>
              <a:t>Referentiejaar renovatie = </a:t>
            </a:r>
            <a:r>
              <a:rPr lang="nl-BE"/>
              <a:t>jaar waarin (delen van) eenheid verbouwd (en geïsoleerd) werd, later dan bouwjaar </a:t>
            </a:r>
          </a:p>
          <a:p>
            <a:pPr marL="863655" lvl="2" indent="-287655"/>
            <a:r>
              <a:rPr lang="nl-BE"/>
              <a:t>In functie van het referentiejaar </a:t>
            </a:r>
            <a:r>
              <a:rPr lang="nl-BE">
                <a:cs typeface="Calibri" panose="020F0502020204030204" pitchFamily="34" charset="0"/>
                <a:sym typeface="Wingdings" panose="05000000000000000000" pitchFamily="2" charset="2"/>
              </a:rPr>
              <a:t></a:t>
            </a:r>
            <a:r>
              <a:rPr lang="nl-BE"/>
              <a:t> software rekent met </a:t>
            </a:r>
            <a:r>
              <a:rPr lang="nl-BE" err="1"/>
              <a:t>defaultwaarden</a:t>
            </a:r>
            <a:r>
              <a:rPr lang="nl-BE"/>
              <a:t> voor isolatiedikte</a:t>
            </a:r>
          </a:p>
          <a:p>
            <a:pPr marL="863655" lvl="2" indent="-287655"/>
            <a:r>
              <a:rPr lang="nl-BE"/>
              <a:t>Zie ook omrekentabel </a:t>
            </a:r>
            <a:r>
              <a:rPr lang="nl-BE" err="1"/>
              <a:t>ifv</a:t>
            </a:r>
            <a:r>
              <a:rPr lang="nl-BE"/>
              <a:t> type bewijsstuk (aanvraag, gerelateerd aan de uitvoering, opgemaakt na de uitvoering) in deel III</a:t>
            </a:r>
          </a:p>
          <a:p>
            <a:pPr marL="863655" lvl="2" indent="-287655"/>
            <a:endParaRPr lang="nl-NL"/>
          </a:p>
          <a:p>
            <a:pPr marL="576000" lvl="2" indent="0">
              <a:buNone/>
            </a:pPr>
            <a:endParaRPr lang="nl-BE" altLang="nl-BE"/>
          </a:p>
        </p:txBody>
      </p:sp>
    </p:spTree>
    <p:extLst>
      <p:ext uri="{BB962C8B-B14F-4D97-AF65-F5344CB8AC3E}">
        <p14:creationId xmlns:p14="http://schemas.microsoft.com/office/powerpoint/2010/main" val="8430219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59</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4</a:t>
            </a:r>
            <a:r>
              <a:rPr lang="nl-BE" altLang="nl-BE"/>
              <a:t>: Is het referentiejaar renovatie van het schildeel bekend? &gt; vervolg</a:t>
            </a:r>
          </a:p>
          <a:p>
            <a:pPr marL="575655" lvl="1" indent="-287655"/>
            <a:r>
              <a:rPr lang="nl-NL"/>
              <a:t>Referentiejaar renovatie: w</a:t>
            </a:r>
            <a:r>
              <a:rPr lang="nl-BE" err="1"/>
              <a:t>anneer</a:t>
            </a:r>
            <a:r>
              <a:rPr lang="nl-BE"/>
              <a:t> belangrijk? </a:t>
            </a:r>
          </a:p>
          <a:p>
            <a:pPr marL="863655" lvl="2" indent="-287655"/>
            <a:r>
              <a:rPr lang="nl-BE" err="1"/>
              <a:t>Defaultwaarden</a:t>
            </a:r>
            <a:r>
              <a:rPr lang="nl-BE"/>
              <a:t> voor de ontbrekende invoer van: </a:t>
            </a:r>
          </a:p>
          <a:p>
            <a:pPr marL="1151655" lvl="3" indent="-287655"/>
            <a:r>
              <a:rPr lang="nl-BE"/>
              <a:t>Of eigenschappen isolatie bekend</a:t>
            </a:r>
          </a:p>
          <a:p>
            <a:pPr marL="1439655" lvl="4" indent="-287655"/>
            <a:r>
              <a:rPr lang="nl-BE"/>
              <a:t>λ-waarde met </a:t>
            </a:r>
            <a:r>
              <a:rPr lang="nl-BE">
                <a:solidFill>
                  <a:srgbClr val="FF0000"/>
                </a:solidFill>
              </a:rPr>
              <a:t>onbekende isolatiedikte</a:t>
            </a:r>
            <a:endParaRPr lang="nl-BE"/>
          </a:p>
          <a:p>
            <a:pPr marL="1439655" lvl="4" indent="-287655"/>
            <a:r>
              <a:rPr lang="nl-BE"/>
              <a:t>bekend isolatiemateriaal met </a:t>
            </a:r>
            <a:r>
              <a:rPr lang="nl-BE">
                <a:solidFill>
                  <a:srgbClr val="FF0000"/>
                </a:solidFill>
              </a:rPr>
              <a:t>onbekende isolatiedikte</a:t>
            </a:r>
            <a:endParaRPr lang="nl-BE"/>
          </a:p>
          <a:p>
            <a:pPr marL="1151655" lvl="3" indent="-287655"/>
            <a:r>
              <a:rPr lang="nl-NL"/>
              <a:t>Of isolatie ‘</a:t>
            </a:r>
            <a:r>
              <a:rPr lang="nl-NL">
                <a:solidFill>
                  <a:srgbClr val="FF0000"/>
                </a:solidFill>
              </a:rPr>
              <a:t>aanwezig</a:t>
            </a:r>
            <a:r>
              <a:rPr lang="nl-NL"/>
              <a:t>’</a:t>
            </a:r>
          </a:p>
          <a:p>
            <a:pPr marL="1151655" lvl="3" indent="-287655"/>
            <a:r>
              <a:rPr lang="nl-NL"/>
              <a:t>Of isolatie ‘</a:t>
            </a:r>
            <a:r>
              <a:rPr lang="nl-NL">
                <a:solidFill>
                  <a:srgbClr val="FF0000"/>
                </a:solidFill>
              </a:rPr>
              <a:t>onbekend</a:t>
            </a:r>
            <a:r>
              <a:rPr lang="nl-NL"/>
              <a:t>’</a:t>
            </a:r>
          </a:p>
          <a:p>
            <a:pPr marL="863655" lvl="2" indent="-287655"/>
            <a:endParaRPr lang="nl-NL"/>
          </a:p>
          <a:p>
            <a:pPr marL="576000" lvl="2" indent="0">
              <a:buNone/>
            </a:pPr>
            <a:endParaRPr lang="nl-BE" altLang="nl-BE"/>
          </a:p>
        </p:txBody>
      </p:sp>
    </p:spTree>
    <p:extLst>
      <p:ext uri="{BB962C8B-B14F-4D97-AF65-F5344CB8AC3E}">
        <p14:creationId xmlns:p14="http://schemas.microsoft.com/office/powerpoint/2010/main" val="1126453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45282" y="36957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Begrippen - parameters (V.1.1)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45282" y="1449690"/>
            <a:ext cx="8352928" cy="4248472"/>
          </a:xfrm>
        </p:spPr>
        <p:txBody>
          <a:bodyPr/>
          <a:lstStyle/>
          <a:p>
            <a:r>
              <a:rPr lang="nl-BE"/>
              <a:t>U-waarde van een constructie </a:t>
            </a:r>
          </a:p>
          <a:p>
            <a:pPr lvl="1"/>
            <a:r>
              <a:rPr lang="nl-BE"/>
              <a:t>= 1 / </a:t>
            </a:r>
            <a:r>
              <a:rPr lang="nl-BE" err="1"/>
              <a:t>R</a:t>
            </a:r>
            <a:r>
              <a:rPr lang="nl-BE" baseline="-25000" err="1"/>
              <a:t>Totaal</a:t>
            </a:r>
            <a:r>
              <a:rPr lang="nl-BE"/>
              <a:t>-waarde van deze constructie</a:t>
            </a:r>
          </a:p>
          <a:p>
            <a:pPr lvl="1"/>
            <a:r>
              <a:rPr lang="nl-BE"/>
              <a:t>Hoe groter de U-waarde, hoe slechter de constructie isoleert tegen warmteverliezen</a:t>
            </a:r>
          </a:p>
          <a:p>
            <a:pPr lvl="2"/>
            <a:r>
              <a:rPr lang="nl-BE"/>
              <a:t>Voorbeeld: U-waarde venster is afhankelijk van U-waarde profiel en U-waarde beglazing</a:t>
            </a:r>
          </a:p>
          <a:p>
            <a:pPr marL="0" indent="0">
              <a:buNone/>
            </a:pPr>
            <a:endParaRPr lang="nl-BE"/>
          </a:p>
          <a:p>
            <a:r>
              <a:rPr lang="nl-BE"/>
              <a:t>g-waarde van beglazing</a:t>
            </a:r>
          </a:p>
          <a:p>
            <a:pPr lvl="1"/>
            <a:r>
              <a:rPr lang="nl-BE"/>
              <a:t>Zontoetredingsfactor van beglazing</a:t>
            </a:r>
          </a:p>
          <a:p>
            <a:pPr lvl="1"/>
            <a:r>
              <a:rPr lang="nl-BE"/>
              <a:t>mate waarin zonnestraling wordt doorgelaten</a:t>
            </a:r>
          </a:p>
          <a:p>
            <a:endParaRPr lang="nl-BE"/>
          </a:p>
        </p:txBody>
      </p:sp>
    </p:spTree>
    <p:extLst>
      <p:ext uri="{BB962C8B-B14F-4D97-AF65-F5344CB8AC3E}">
        <p14:creationId xmlns:p14="http://schemas.microsoft.com/office/powerpoint/2010/main" val="33107996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60</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4</a:t>
            </a:r>
            <a:r>
              <a:rPr lang="nl-BE" altLang="nl-BE"/>
              <a:t>: Is het referentiejaar renovatie van het schildeel bekend? &gt; vervolg</a:t>
            </a:r>
          </a:p>
          <a:p>
            <a:pPr marL="575655" lvl="1" indent="-287655"/>
            <a:r>
              <a:rPr lang="nl-BE" altLang="nl-BE"/>
              <a:t>Bewijsstukken moeten bijkomend zeker aantonen:</a:t>
            </a:r>
          </a:p>
          <a:p>
            <a:pPr marL="863655" lvl="2" indent="-287655"/>
            <a:r>
              <a:rPr lang="nl-BE" altLang="nl-BE"/>
              <a:t>Of er isolatie in het schildeel is geplaatst </a:t>
            </a:r>
          </a:p>
          <a:p>
            <a:pPr marL="863655" lvl="2" indent="-287655"/>
            <a:r>
              <a:rPr lang="nl-BE" altLang="nl-BE"/>
              <a:t>Of het schildeel volledig nieuw is</a:t>
            </a:r>
          </a:p>
          <a:p>
            <a:pPr marL="1151655" lvl="3" indent="-287655"/>
            <a:r>
              <a:rPr lang="nl-BE" altLang="nl-BE"/>
              <a:t>Voorbeeld: bij een uitbreiding </a:t>
            </a:r>
          </a:p>
          <a:p>
            <a:pPr marL="863655" lvl="2" indent="-287655"/>
            <a:r>
              <a:rPr lang="nl-BE" altLang="nl-BE"/>
              <a:t>Of de volledige samenstelling van het schildeel is vernieuwd</a:t>
            </a:r>
          </a:p>
          <a:p>
            <a:pPr marL="1151655" lvl="3" indent="-287655"/>
            <a:r>
              <a:rPr lang="nl-BE" altLang="nl-BE"/>
              <a:t>Voorbeeld: vervangen van een volledige dakconstructie </a:t>
            </a:r>
          </a:p>
          <a:p>
            <a:pPr marL="863655" lvl="2" indent="-287655"/>
            <a:r>
              <a:rPr lang="nl-BE" altLang="nl-BE"/>
              <a:t>Of de renovatiewerken van het schildeel onderwerp waren van een stedenbouwkundige of omgevingsvergunning</a:t>
            </a:r>
          </a:p>
          <a:p>
            <a:pPr marL="863655" lvl="2" indent="-287655"/>
            <a:r>
              <a:rPr lang="nl-BE" altLang="nl-BE" b="1"/>
              <a:t>En</a:t>
            </a:r>
            <a:r>
              <a:rPr lang="nl-BE" altLang="nl-BE"/>
              <a:t> steeds duidelijk dat de renovatiewerken betrekking hebben op de (mogelijke) plaatsing van isolatie</a:t>
            </a:r>
          </a:p>
          <a:p>
            <a:pPr marL="1151655" lvl="3" indent="-287655"/>
            <a:r>
              <a:rPr lang="nl-BE" altLang="nl-BE"/>
              <a:t>Voorbeeld: een factuur voor het vernieuwen van dakpannen geeft geen indicatie dat het dak ook geïsoleerd werd. Dus factuur is niet aanvaard voor referentiejaar renovatie.</a:t>
            </a:r>
          </a:p>
          <a:p>
            <a:pPr marL="576000" lvl="2" indent="0">
              <a:buNone/>
            </a:pPr>
            <a:endParaRPr lang="nl-BE" altLang="nl-BE"/>
          </a:p>
        </p:txBody>
      </p:sp>
    </p:spTree>
    <p:extLst>
      <p:ext uri="{BB962C8B-B14F-4D97-AF65-F5344CB8AC3E}">
        <p14:creationId xmlns:p14="http://schemas.microsoft.com/office/powerpoint/2010/main" val="40154307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61</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5</a:t>
            </a:r>
            <a:r>
              <a:rPr lang="nl-BE" altLang="nl-BE"/>
              <a:t>: is de plaats van de isolerende laag gekend?</a:t>
            </a:r>
          </a:p>
          <a:p>
            <a:pPr marL="575655" lvl="1" indent="-287655"/>
            <a:r>
              <a:rPr lang="nl-BE" altLang="nl-BE"/>
              <a:t>Doel: Statistische gegevens en bij woningen prijsindicaties berekenen van de isolatiewerken</a:t>
            </a:r>
          </a:p>
          <a:p>
            <a:pPr marL="575655" lvl="1" indent="-287655"/>
            <a:endParaRPr lang="nl-BE" altLang="nl-BE"/>
          </a:p>
          <a:p>
            <a:pPr marL="575655" lvl="1" indent="-287655"/>
            <a:r>
              <a:rPr lang="nl-BE" altLang="nl-BE"/>
              <a:t>Mogelijke opties bij de gevels</a:t>
            </a:r>
          </a:p>
          <a:p>
            <a:pPr marL="863655" lvl="2" indent="-287655"/>
            <a:r>
              <a:rPr lang="nl-BE" altLang="nl-BE"/>
              <a:t>Buiten </a:t>
            </a:r>
            <a:r>
              <a:rPr lang="nl-BE">
                <a:cs typeface="Calibri" panose="020F0502020204030204" pitchFamily="34" charset="0"/>
                <a:sym typeface="Wingdings" panose="05000000000000000000" pitchFamily="2" charset="2"/>
              </a:rPr>
              <a:t></a:t>
            </a:r>
            <a:r>
              <a:rPr lang="nl-BE" altLang="nl-BE"/>
              <a:t> aan de buitenzijde</a:t>
            </a:r>
          </a:p>
          <a:p>
            <a:pPr marL="863655" lvl="2" indent="-287655"/>
            <a:r>
              <a:rPr lang="nl-BE" altLang="nl-BE"/>
              <a:t>Traditionele spouw </a:t>
            </a:r>
            <a:r>
              <a:rPr lang="nl-BE">
                <a:cs typeface="Calibri" panose="020F0502020204030204" pitchFamily="34" charset="0"/>
                <a:sym typeface="Wingdings" panose="05000000000000000000" pitchFamily="2" charset="2"/>
              </a:rPr>
              <a:t></a:t>
            </a:r>
            <a:r>
              <a:rPr lang="nl-BE" altLang="nl-BE"/>
              <a:t> in de spouw</a:t>
            </a:r>
          </a:p>
          <a:p>
            <a:pPr marL="863655" lvl="2" indent="-287655"/>
            <a:r>
              <a:rPr lang="nl-BE" altLang="nl-BE"/>
              <a:t>Houtskelet </a:t>
            </a:r>
            <a:r>
              <a:rPr lang="nl-BE">
                <a:cs typeface="Calibri" panose="020F0502020204030204" pitchFamily="34" charset="0"/>
                <a:sym typeface="Wingdings" panose="05000000000000000000" pitchFamily="2" charset="2"/>
              </a:rPr>
              <a:t></a:t>
            </a:r>
            <a:r>
              <a:rPr lang="nl-BE" altLang="nl-BE"/>
              <a:t> in de dragende structuur van een houtskelet</a:t>
            </a:r>
          </a:p>
          <a:p>
            <a:pPr marL="863655" lvl="2" indent="-287655"/>
            <a:r>
              <a:rPr lang="nl-BE" altLang="nl-BE"/>
              <a:t>Binnen </a:t>
            </a:r>
            <a:r>
              <a:rPr lang="nl-BE">
                <a:cs typeface="Calibri" panose="020F0502020204030204" pitchFamily="34" charset="0"/>
                <a:sym typeface="Wingdings" panose="05000000000000000000" pitchFamily="2" charset="2"/>
              </a:rPr>
              <a:t></a:t>
            </a:r>
            <a:r>
              <a:rPr lang="nl-BE" altLang="nl-BE"/>
              <a:t> aan de binnenzijde</a:t>
            </a:r>
          </a:p>
          <a:p>
            <a:pPr marL="863655" lvl="2" indent="-287655"/>
            <a:r>
              <a:rPr lang="nl-BE" altLang="nl-BE"/>
              <a:t>Onbekend </a:t>
            </a:r>
            <a:r>
              <a:rPr lang="nl-BE">
                <a:cs typeface="Calibri" panose="020F0502020204030204" pitchFamily="34" charset="0"/>
                <a:sym typeface="Wingdings" panose="05000000000000000000" pitchFamily="2" charset="2"/>
              </a:rPr>
              <a:t></a:t>
            </a:r>
            <a:r>
              <a:rPr lang="nl-BE" altLang="nl-BE"/>
              <a:t> bij gebrek aan vaststellingen, bewijsstukken of aannames</a:t>
            </a:r>
          </a:p>
        </p:txBody>
      </p:sp>
    </p:spTree>
    <p:extLst>
      <p:ext uri="{BB962C8B-B14F-4D97-AF65-F5344CB8AC3E}">
        <p14:creationId xmlns:p14="http://schemas.microsoft.com/office/powerpoint/2010/main" val="547473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62</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5</a:t>
            </a:r>
            <a:r>
              <a:rPr lang="nl-BE" altLang="nl-BE"/>
              <a:t>: is de plaats van de isolerende laag gekend? &gt; vervolg</a:t>
            </a:r>
          </a:p>
          <a:p>
            <a:pPr marL="575655" lvl="1" indent="-287655"/>
            <a:r>
              <a:rPr lang="nl-BE" altLang="nl-BE"/>
              <a:t>Mogelijke opties bij platte daken</a:t>
            </a:r>
          </a:p>
          <a:p>
            <a:pPr marL="863655" lvl="2" indent="-287655"/>
            <a:r>
              <a:rPr lang="nl-BE" altLang="nl-BE"/>
              <a:t>Bovenop de </a:t>
            </a:r>
            <a:r>
              <a:rPr lang="nl-BE" altLang="nl-BE" err="1"/>
              <a:t>dakafdichting</a:t>
            </a:r>
            <a:r>
              <a:rPr lang="nl-BE" altLang="nl-BE"/>
              <a:t> </a:t>
            </a:r>
            <a:r>
              <a:rPr lang="nl-BE">
                <a:cs typeface="Calibri" panose="020F0502020204030204" pitchFamily="34" charset="0"/>
                <a:sym typeface="Wingdings" panose="05000000000000000000" pitchFamily="2" charset="2"/>
              </a:rPr>
              <a:t></a:t>
            </a:r>
            <a:r>
              <a:rPr lang="nl-BE" altLang="nl-BE"/>
              <a:t> omkeerdak</a:t>
            </a:r>
          </a:p>
          <a:p>
            <a:pPr marL="863655" lvl="2" indent="-287655"/>
            <a:r>
              <a:rPr lang="nl-BE" altLang="nl-BE"/>
              <a:t>Onder de </a:t>
            </a:r>
            <a:r>
              <a:rPr lang="nl-BE" altLang="nl-BE" err="1"/>
              <a:t>dakdichting</a:t>
            </a:r>
            <a:r>
              <a:rPr lang="nl-BE" altLang="nl-BE"/>
              <a:t> </a:t>
            </a:r>
            <a:r>
              <a:rPr lang="nl-BE">
                <a:cs typeface="Calibri" panose="020F0502020204030204" pitchFamily="34" charset="0"/>
                <a:sym typeface="Wingdings" panose="05000000000000000000" pitchFamily="2" charset="2"/>
              </a:rPr>
              <a:t></a:t>
            </a:r>
            <a:r>
              <a:rPr lang="nl-BE" altLang="nl-BE"/>
              <a:t> warm of koud dak</a:t>
            </a:r>
          </a:p>
          <a:p>
            <a:pPr marL="863655" lvl="2" indent="-287655"/>
            <a:r>
              <a:rPr lang="nl-BE" altLang="nl-BE"/>
              <a:t>Onbekend </a:t>
            </a:r>
            <a:r>
              <a:rPr lang="nl-BE">
                <a:cs typeface="Calibri" panose="020F0502020204030204" pitchFamily="34" charset="0"/>
                <a:sym typeface="Wingdings" panose="05000000000000000000" pitchFamily="2" charset="2"/>
              </a:rPr>
              <a:t></a:t>
            </a:r>
            <a:r>
              <a:rPr lang="nl-BE" altLang="nl-BE"/>
              <a:t> bij gebrek aan vaststellingen, bewijsstukken of aannames</a:t>
            </a:r>
          </a:p>
          <a:p>
            <a:pPr marL="863655" lvl="2" indent="-287655"/>
            <a:endParaRPr lang="nl-BE" altLang="nl-BE"/>
          </a:p>
          <a:p>
            <a:pPr marL="575655" lvl="1" indent="-287655"/>
            <a:r>
              <a:rPr lang="nl-BE" altLang="nl-BE"/>
              <a:t>Als de U-waarde of de R-waarde van het schildeel niet bekend is </a:t>
            </a:r>
            <a:r>
              <a:rPr lang="nl-BE" sz="2400">
                <a:cs typeface="Calibri" panose="020F0502020204030204" pitchFamily="34" charset="0"/>
                <a:sym typeface="Wingdings" panose="05000000000000000000" pitchFamily="2" charset="2"/>
              </a:rPr>
              <a:t></a:t>
            </a:r>
            <a:r>
              <a:rPr lang="nl-BE" altLang="nl-BE"/>
              <a:t> stap 7</a:t>
            </a:r>
          </a:p>
          <a:p>
            <a:pPr marL="575655" lvl="1" indent="-287655"/>
            <a:r>
              <a:rPr lang="nl-BE" altLang="nl-BE"/>
              <a:t>Als de U- of R-waarde van het schildeel bekend is </a:t>
            </a:r>
            <a:r>
              <a:rPr lang="nl-BE" sz="2400">
                <a:cs typeface="Calibri" panose="020F0502020204030204" pitchFamily="34" charset="0"/>
                <a:sym typeface="Wingdings" panose="05000000000000000000" pitchFamily="2" charset="2"/>
              </a:rPr>
              <a:t></a:t>
            </a:r>
            <a:r>
              <a:rPr lang="nl-BE" altLang="nl-BE"/>
              <a:t> stap 6</a:t>
            </a:r>
          </a:p>
          <a:p>
            <a:pPr marL="576000" lvl="2" indent="0">
              <a:buNone/>
            </a:pPr>
            <a:endParaRPr lang="nl-BE" altLang="nl-BE"/>
          </a:p>
        </p:txBody>
      </p:sp>
    </p:spTree>
    <p:extLst>
      <p:ext uri="{BB962C8B-B14F-4D97-AF65-F5344CB8AC3E}">
        <p14:creationId xmlns:p14="http://schemas.microsoft.com/office/powerpoint/2010/main" val="3285946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63</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6</a:t>
            </a:r>
            <a:r>
              <a:rPr lang="nl-BE" altLang="nl-BE"/>
              <a:t>: is de isolerende laag onderbroken door stijl- en regelwerk, houten roosteringen, metal studs of kepers?</a:t>
            </a:r>
          </a:p>
          <a:p>
            <a:pPr marL="575655" lvl="1" indent="-287655"/>
            <a:r>
              <a:rPr lang="nl-BE" altLang="nl-BE"/>
              <a:t>Regelmatige onderbrekingen</a:t>
            </a:r>
          </a:p>
          <a:p>
            <a:pPr marL="863655" lvl="2" indent="-287655"/>
            <a:r>
              <a:rPr lang="nl-BE" altLang="nl-BE"/>
              <a:t>Niet nodig om afstand te bepalen</a:t>
            </a:r>
          </a:p>
          <a:p>
            <a:pPr marL="863655" lvl="2" indent="-287655"/>
            <a:r>
              <a:rPr lang="nl-BE" altLang="nl-BE"/>
              <a:t>Niet:</a:t>
            </a:r>
          </a:p>
          <a:p>
            <a:pPr marL="1151655" lvl="3" indent="-287655"/>
            <a:r>
              <a:rPr lang="nl-BE" altLang="nl-BE"/>
              <a:t>Puntsgewijze doorboring door schroeven of spouwankers</a:t>
            </a:r>
          </a:p>
          <a:p>
            <a:pPr marL="1439655" lvl="4" indent="-287655"/>
            <a:r>
              <a:rPr lang="nl-BE" altLang="nl-BE"/>
              <a:t>Isolatie in spouwmuur is niet onderbroken</a:t>
            </a:r>
          </a:p>
          <a:p>
            <a:pPr marL="1151655" lvl="3" indent="-287655"/>
            <a:r>
              <a:rPr lang="nl-BE" altLang="nl-BE"/>
              <a:t>Gordingen met tussenafstand groter dan 2m</a:t>
            </a:r>
          </a:p>
          <a:p>
            <a:pPr marL="575655" lvl="1" indent="-287655"/>
            <a:r>
              <a:rPr lang="nl-BE" altLang="nl-BE"/>
              <a:t>Herkenning </a:t>
            </a:r>
            <a:r>
              <a:rPr lang="nl-BE" sz="2400">
                <a:cs typeface="Calibri" panose="020F0502020204030204" pitchFamily="34" charset="0"/>
                <a:sym typeface="Wingdings" panose="05000000000000000000" pitchFamily="2" charset="2"/>
              </a:rPr>
              <a:t></a:t>
            </a:r>
            <a:r>
              <a:rPr lang="nl-BE" altLang="nl-BE"/>
              <a:t> zie deel V.2.4 (muren), deel V.2.5 (vloeren) en deel V.2.6 (daken)</a:t>
            </a:r>
          </a:p>
        </p:txBody>
      </p:sp>
      <p:pic>
        <p:nvPicPr>
          <p:cNvPr id="11" name="Afbeelding 10">
            <a:extLst>
              <a:ext uri="{FF2B5EF4-FFF2-40B4-BE49-F238E27FC236}">
                <a16:creationId xmlns:a16="http://schemas.microsoft.com/office/drawing/2014/main" id="{BC4B0CA5-08C5-465A-84FC-71D6CE7213E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871787" y="4494305"/>
            <a:ext cx="2928938" cy="2227169"/>
          </a:xfrm>
          <a:prstGeom prst="rect">
            <a:avLst/>
          </a:prstGeom>
        </p:spPr>
      </p:pic>
      <p:pic>
        <p:nvPicPr>
          <p:cNvPr id="12" name="Afbeelding 11">
            <a:extLst>
              <a:ext uri="{FF2B5EF4-FFF2-40B4-BE49-F238E27FC236}">
                <a16:creationId xmlns:a16="http://schemas.microsoft.com/office/drawing/2014/main" id="{60415825-93D4-4AFB-A45A-E30A319AA401}"/>
              </a:ext>
            </a:extLst>
          </p:cNvPr>
          <p:cNvPicPr/>
          <p:nvPr/>
        </p:nvPicPr>
        <p:blipFill rotWithShape="1">
          <a:blip r:embed="rId7">
            <a:extLst>
              <a:ext uri="{28A0092B-C50C-407E-A947-70E740481C1C}">
                <a14:useLocalDpi xmlns:a14="http://schemas.microsoft.com/office/drawing/2010/main" val="0"/>
              </a:ext>
            </a:extLst>
          </a:blip>
          <a:srcRect t="26973"/>
          <a:stretch/>
        </p:blipFill>
        <p:spPr bwMode="auto">
          <a:xfrm>
            <a:off x="5837921" y="4494305"/>
            <a:ext cx="2572654" cy="22271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2803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64</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6</a:t>
            </a:r>
            <a:r>
              <a:rPr lang="nl-BE" altLang="nl-BE"/>
              <a:t>: is de isolerende laag onderbroken door stijl- en regelwerk, houten roosteringen of kepers of spanten? &gt; vervolg</a:t>
            </a:r>
          </a:p>
          <a:p>
            <a:pPr marL="575655" lvl="1" indent="-287655"/>
            <a:r>
              <a:rPr lang="nl-BE" altLang="nl-BE"/>
              <a:t>Bronnen</a:t>
            </a:r>
          </a:p>
          <a:p>
            <a:pPr marL="863655" lvl="2" indent="-287655"/>
            <a:r>
              <a:rPr lang="nl-BE" altLang="nl-BE"/>
              <a:t>Visuele vaststelling</a:t>
            </a:r>
          </a:p>
          <a:p>
            <a:pPr marL="863655" lvl="2" indent="-287655"/>
            <a:r>
              <a:rPr lang="nl-BE" altLang="nl-BE"/>
              <a:t>Bewijsstukken </a:t>
            </a:r>
          </a:p>
          <a:p>
            <a:pPr marL="863655" lvl="2" indent="-287655"/>
            <a:r>
              <a:rPr lang="nl-BE" altLang="nl-BE"/>
              <a:t>Aannames</a:t>
            </a:r>
          </a:p>
          <a:p>
            <a:pPr marL="575655" lvl="1" indent="-287655"/>
            <a:r>
              <a:rPr lang="nl-BE" altLang="nl-BE"/>
              <a:t>Mogelijke opties</a:t>
            </a:r>
          </a:p>
          <a:p>
            <a:pPr marL="863655" lvl="2" indent="-287655"/>
            <a:r>
              <a:rPr lang="nl-BE" altLang="nl-BE"/>
              <a:t>Onderbreking ‘aanwezig’</a:t>
            </a:r>
          </a:p>
          <a:p>
            <a:pPr marL="863655" lvl="2" indent="-287655"/>
            <a:r>
              <a:rPr lang="nl-BE" altLang="nl-BE"/>
              <a:t>Onderbreking ‘afwezig’ </a:t>
            </a:r>
          </a:p>
          <a:p>
            <a:pPr marL="863655" lvl="2" indent="-287655"/>
            <a:r>
              <a:rPr lang="nl-BE" altLang="nl-BE"/>
              <a:t>Onderbreking ‘onbekend’</a:t>
            </a:r>
          </a:p>
        </p:txBody>
      </p:sp>
    </p:spTree>
    <p:extLst>
      <p:ext uri="{BB962C8B-B14F-4D97-AF65-F5344CB8AC3E}">
        <p14:creationId xmlns:p14="http://schemas.microsoft.com/office/powerpoint/2010/main" val="3695719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65</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65</a:t>
            </a:fld>
            <a:endParaRPr lang="nl-BE" sz="1100">
              <a:solidFill>
                <a:srgbClr val="105269"/>
              </a:solidFill>
            </a:endParaRPr>
          </a:p>
        </p:txBody>
      </p:sp>
      <p:sp>
        <p:nvSpPr>
          <p:cNvPr id="2" name="Rechthoek 1"/>
          <p:cNvSpPr/>
          <p:nvPr/>
        </p:nvSpPr>
        <p:spPr>
          <a:xfrm>
            <a:off x="717996" y="1004883"/>
            <a:ext cx="7251700" cy="4747453"/>
          </a:xfrm>
          <a:prstGeom prst="rect">
            <a:avLst/>
          </a:prstGeom>
        </p:spPr>
        <p:txBody>
          <a:bodyPr wrap="square">
            <a:spAutoFit/>
          </a:bodyPr>
          <a:lstStyle/>
          <a:p>
            <a:pPr marL="288000" lvl="1" indent="-288000">
              <a:lnSpc>
                <a:spcPct val="90000"/>
              </a:lnSpc>
              <a:spcBef>
                <a:spcPts val="300"/>
              </a:spcBef>
              <a:buSzPct val="90000"/>
              <a:buBlip>
                <a:blip r:embed="rId2"/>
              </a:buBlip>
            </a:pPr>
            <a:r>
              <a:rPr lang="nl-BE" sz="2000"/>
              <a:t>In een hellend dak is er minerale wol in 2 lagen geplaatst</a:t>
            </a:r>
          </a:p>
          <a:p>
            <a:pPr marL="575655" lvl="1" indent="-287655">
              <a:lnSpc>
                <a:spcPct val="90000"/>
              </a:lnSpc>
              <a:spcBef>
                <a:spcPts val="300"/>
              </a:spcBef>
              <a:buSzPct val="70000"/>
              <a:buBlip>
                <a:blip r:embed="rId3"/>
              </a:buBlip>
            </a:pPr>
            <a:r>
              <a:rPr lang="nl-BE" sz="2000">
                <a:latin typeface="Calibri" panose="020F0502020204030204" pitchFamily="34" charset="0"/>
              </a:rPr>
              <a:t>① </a:t>
            </a:r>
            <a:r>
              <a:rPr lang="nl-BE" sz="2000"/>
              <a:t>1 laag tussen de houten kepers </a:t>
            </a:r>
          </a:p>
          <a:p>
            <a:pPr marL="575655" lvl="1" indent="-287655">
              <a:lnSpc>
                <a:spcPct val="90000"/>
              </a:lnSpc>
              <a:spcBef>
                <a:spcPts val="300"/>
              </a:spcBef>
              <a:buSzPct val="70000"/>
              <a:buBlip>
                <a:blip r:embed="rId3"/>
              </a:buBlip>
            </a:pPr>
            <a:r>
              <a:rPr lang="nl-BE" sz="2000">
                <a:latin typeface="Calibri" panose="020F0502020204030204" pitchFamily="34" charset="0"/>
              </a:rPr>
              <a:t>② </a:t>
            </a:r>
            <a:r>
              <a:rPr lang="nl-BE" sz="2000"/>
              <a:t>1 laag tussen de houten gordingen met onderlinge afstand tussen de houten gordingen is 2,5m &gt; 2m</a:t>
            </a:r>
          </a:p>
          <a:p>
            <a:pPr marL="575655" lvl="1" indent="-287655">
              <a:lnSpc>
                <a:spcPct val="90000"/>
              </a:lnSpc>
              <a:spcBef>
                <a:spcPts val="300"/>
              </a:spcBef>
              <a:buSzPct val="70000"/>
              <a:buBlip>
                <a:blip r:embed="rId3"/>
              </a:buBlip>
            </a:pPr>
            <a:endParaRPr lang="nl-BE" sz="2000"/>
          </a:p>
          <a:p>
            <a:pPr marL="575655" lvl="1" indent="-287655">
              <a:lnSpc>
                <a:spcPct val="90000"/>
              </a:lnSpc>
              <a:spcBef>
                <a:spcPts val="300"/>
              </a:spcBef>
              <a:buSzPct val="70000"/>
              <a:buBlip>
                <a:blip r:embed="rId3"/>
              </a:buBlip>
            </a:pPr>
            <a:endParaRPr lang="nl-BE" sz="2000"/>
          </a:p>
          <a:p>
            <a:pPr marL="575655" lvl="1" indent="-287655">
              <a:lnSpc>
                <a:spcPct val="90000"/>
              </a:lnSpc>
              <a:spcBef>
                <a:spcPts val="300"/>
              </a:spcBef>
              <a:buSzPct val="70000"/>
              <a:buBlip>
                <a:blip r:embed="rId3"/>
              </a:buBlip>
            </a:pPr>
            <a:endParaRPr lang="nl-BE" sz="2000"/>
          </a:p>
          <a:p>
            <a:pPr marL="575655" lvl="1" indent="-287655">
              <a:lnSpc>
                <a:spcPct val="90000"/>
              </a:lnSpc>
              <a:spcBef>
                <a:spcPts val="300"/>
              </a:spcBef>
              <a:buSzPct val="70000"/>
              <a:buBlip>
                <a:blip r:embed="rId3"/>
              </a:buBlip>
            </a:pPr>
            <a:endParaRPr lang="nl-BE" sz="2000"/>
          </a:p>
          <a:p>
            <a:pPr marL="575655" lvl="1" indent="-287655">
              <a:lnSpc>
                <a:spcPct val="90000"/>
              </a:lnSpc>
              <a:spcBef>
                <a:spcPts val="300"/>
              </a:spcBef>
              <a:buSzPct val="70000"/>
              <a:buBlip>
                <a:blip r:embed="rId3"/>
              </a:buBlip>
            </a:pPr>
            <a:endParaRPr lang="nl-BE" sz="2000"/>
          </a:p>
          <a:p>
            <a:pPr marL="575655" lvl="1" indent="-287655">
              <a:lnSpc>
                <a:spcPct val="90000"/>
              </a:lnSpc>
              <a:spcBef>
                <a:spcPts val="300"/>
              </a:spcBef>
              <a:buSzPct val="70000"/>
              <a:buBlip>
                <a:blip r:embed="rId3"/>
              </a:buBlip>
            </a:pPr>
            <a:endParaRPr lang="nl-BE" sz="2000"/>
          </a:p>
          <a:p>
            <a:pPr marL="575655" lvl="1" indent="-287655">
              <a:lnSpc>
                <a:spcPct val="90000"/>
              </a:lnSpc>
              <a:spcBef>
                <a:spcPts val="300"/>
              </a:spcBef>
              <a:buSzPct val="70000"/>
              <a:buBlip>
                <a:blip r:embed="rId3"/>
              </a:buBlip>
            </a:pPr>
            <a:endParaRPr lang="nl-BE" sz="2000"/>
          </a:p>
          <a:p>
            <a:pPr marL="575655" lvl="1" indent="-287655">
              <a:lnSpc>
                <a:spcPct val="90000"/>
              </a:lnSpc>
              <a:spcBef>
                <a:spcPts val="300"/>
              </a:spcBef>
              <a:buSzPct val="70000"/>
              <a:buBlip>
                <a:blip r:embed="rId3"/>
              </a:buBlip>
            </a:pPr>
            <a:endParaRPr lang="nl-BE" sz="2000"/>
          </a:p>
          <a:p>
            <a:pPr marL="575655" lvl="1" indent="-287655">
              <a:lnSpc>
                <a:spcPct val="90000"/>
              </a:lnSpc>
              <a:spcBef>
                <a:spcPts val="300"/>
              </a:spcBef>
              <a:buSzPct val="70000"/>
              <a:buBlip>
                <a:blip r:embed="rId3"/>
              </a:buBlip>
            </a:pPr>
            <a:endParaRPr lang="nl-BE" sz="2000"/>
          </a:p>
          <a:p>
            <a:pPr marL="1659600" lvl="4">
              <a:lnSpc>
                <a:spcPct val="90000"/>
              </a:lnSpc>
              <a:spcBef>
                <a:spcPts val="300"/>
              </a:spcBef>
              <a:buSzPct val="70000"/>
            </a:pPr>
            <a:endParaRPr lang="nl-BE" sz="2000"/>
          </a:p>
          <a:p>
            <a:pPr marL="1032855" lvl="2" indent="-287655">
              <a:lnSpc>
                <a:spcPct val="90000"/>
              </a:lnSpc>
              <a:spcBef>
                <a:spcPts val="300"/>
              </a:spcBef>
              <a:buSzPct val="70000"/>
              <a:buBlip>
                <a:blip r:embed="rId3"/>
              </a:buBlip>
            </a:pPr>
            <a:endParaRPr lang="nl-BE" sz="2000"/>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416" y="2702183"/>
            <a:ext cx="1670050" cy="3085038"/>
          </a:xfrm>
          <a:prstGeom prst="rect">
            <a:avLst/>
          </a:prstGeom>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9776" y="3141316"/>
            <a:ext cx="2378192"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278" y="3148751"/>
            <a:ext cx="2381049" cy="179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hoek 3"/>
          <p:cNvSpPr/>
          <p:nvPr/>
        </p:nvSpPr>
        <p:spPr>
          <a:xfrm>
            <a:off x="1257191" y="5083163"/>
            <a:ext cx="1240917" cy="738664"/>
          </a:xfrm>
          <a:prstGeom prst="rect">
            <a:avLst/>
          </a:prstGeom>
        </p:spPr>
        <p:txBody>
          <a:bodyPr wrap="none">
            <a:spAutoFit/>
          </a:bodyPr>
          <a:lstStyle/>
          <a:p>
            <a:pPr algn="ctr"/>
            <a:r>
              <a:rPr lang="nl-BE" sz="1400" b="1">
                <a:solidFill>
                  <a:schemeClr val="bg1"/>
                </a:solidFill>
              </a:rPr>
              <a:t>dakstructuur</a:t>
            </a:r>
          </a:p>
          <a:p>
            <a:pPr algn="ctr"/>
            <a:r>
              <a:rPr lang="nl-BE" sz="1400" b="1">
                <a:solidFill>
                  <a:schemeClr val="bg1"/>
                </a:solidFill>
              </a:rPr>
              <a:t>vóór plaatsing</a:t>
            </a:r>
          </a:p>
          <a:p>
            <a:pPr algn="ctr"/>
            <a:r>
              <a:rPr lang="nl-BE" sz="1400" b="1">
                <a:solidFill>
                  <a:schemeClr val="bg1"/>
                </a:solidFill>
              </a:rPr>
              <a:t>isolatie</a:t>
            </a:r>
            <a:endParaRPr lang="nl-NL" sz="1400" b="1">
              <a:solidFill>
                <a:schemeClr val="bg1"/>
              </a:solidFill>
            </a:endParaRPr>
          </a:p>
        </p:txBody>
      </p:sp>
      <p:sp>
        <p:nvSpPr>
          <p:cNvPr id="11" name="PIJL-RECHTS 10"/>
          <p:cNvSpPr/>
          <p:nvPr/>
        </p:nvSpPr>
        <p:spPr>
          <a:xfrm>
            <a:off x="2803424" y="3654622"/>
            <a:ext cx="361950" cy="298450"/>
          </a:xfrm>
          <a:prstGeom prst="righ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4998642" y="3340189"/>
            <a:ext cx="526106" cy="400110"/>
          </a:xfrm>
          <a:prstGeom prst="rect">
            <a:avLst/>
          </a:prstGeom>
          <a:solidFill>
            <a:schemeClr val="bg1"/>
          </a:solidFill>
        </p:spPr>
        <p:txBody>
          <a:bodyPr wrap="none">
            <a:spAutoFit/>
          </a:bodyPr>
          <a:lstStyle/>
          <a:p>
            <a:r>
              <a:rPr lang="nl-BE" sz="2000">
                <a:solidFill>
                  <a:srgbClr val="38373A"/>
                </a:solidFill>
                <a:latin typeface="Calibri" panose="020F0502020204030204" pitchFamily="34" charset="0"/>
              </a:rPr>
              <a:t>①</a:t>
            </a:r>
            <a:endParaRPr lang="nl-NL"/>
          </a:p>
        </p:txBody>
      </p:sp>
      <p:sp>
        <p:nvSpPr>
          <p:cNvPr id="13" name="Rechthoek 12"/>
          <p:cNvSpPr/>
          <p:nvPr/>
        </p:nvSpPr>
        <p:spPr>
          <a:xfrm>
            <a:off x="8076955" y="3403737"/>
            <a:ext cx="526106" cy="400110"/>
          </a:xfrm>
          <a:prstGeom prst="rect">
            <a:avLst/>
          </a:prstGeom>
          <a:solidFill>
            <a:schemeClr val="bg1"/>
          </a:solidFill>
        </p:spPr>
        <p:txBody>
          <a:bodyPr wrap="none">
            <a:spAutoFit/>
          </a:bodyPr>
          <a:lstStyle/>
          <a:p>
            <a:r>
              <a:rPr lang="nl-BE" sz="2000">
                <a:solidFill>
                  <a:srgbClr val="38373A"/>
                </a:solidFill>
                <a:latin typeface="Calibri" panose="020F0502020204030204" pitchFamily="34" charset="0"/>
              </a:rPr>
              <a:t>②</a:t>
            </a:r>
            <a:endParaRPr lang="nl-NL"/>
          </a:p>
        </p:txBody>
      </p:sp>
    </p:spTree>
    <p:extLst>
      <p:ext uri="{BB962C8B-B14F-4D97-AF65-F5344CB8AC3E}">
        <p14:creationId xmlns:p14="http://schemas.microsoft.com/office/powerpoint/2010/main" val="14719740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 en dianummer">
            <a:extLst>
              <a:ext uri="{FF2B5EF4-FFF2-40B4-BE49-F238E27FC236}">
                <a16:creationId xmlns:a16="http://schemas.microsoft.com/office/drawing/2014/main" id="{6F44C341-2696-493E-AFD7-73515E0F9704}"/>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66</a:t>
            </a:fld>
            <a:endParaRPr lang="nl-BE" sz="1100">
              <a:solidFill>
                <a:srgbClr val="105269"/>
              </a:solidFill>
            </a:endParaRPr>
          </a:p>
        </p:txBody>
      </p:sp>
      <p:sp>
        <p:nvSpPr>
          <p:cNvPr id="3"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66</a:t>
            </a:fld>
            <a:endParaRPr lang="nl-BE" sz="1100">
              <a:solidFill>
                <a:srgbClr val="105269"/>
              </a:solidFill>
            </a:endParaRPr>
          </a:p>
        </p:txBody>
      </p:sp>
      <p:sp>
        <p:nvSpPr>
          <p:cNvPr id="2" name="Rechthoek 1"/>
          <p:cNvSpPr/>
          <p:nvPr/>
        </p:nvSpPr>
        <p:spPr>
          <a:xfrm>
            <a:off x="717996" y="1720336"/>
            <a:ext cx="7251700" cy="1554272"/>
          </a:xfrm>
          <a:prstGeom prst="rect">
            <a:avLst/>
          </a:prstGeom>
        </p:spPr>
        <p:txBody>
          <a:bodyPr wrap="square">
            <a:spAutoFit/>
          </a:bodyPr>
          <a:lstStyle/>
          <a:p>
            <a:pPr marL="288000" lvl="1" indent="-288000">
              <a:lnSpc>
                <a:spcPct val="90000"/>
              </a:lnSpc>
              <a:spcBef>
                <a:spcPts val="300"/>
              </a:spcBef>
              <a:buSzPct val="90000"/>
              <a:buBlip>
                <a:blip r:embed="rId2"/>
              </a:buBlip>
            </a:pPr>
            <a:r>
              <a:rPr lang="nl-BE" sz="2000"/>
              <a:t>Er moeten 2 isolatielagen worden beschouwd:</a:t>
            </a:r>
          </a:p>
          <a:p>
            <a:pPr marL="575655" lvl="1" indent="-287655">
              <a:lnSpc>
                <a:spcPct val="90000"/>
              </a:lnSpc>
              <a:spcBef>
                <a:spcPts val="300"/>
              </a:spcBef>
              <a:buSzPct val="70000"/>
              <a:buBlip>
                <a:blip r:embed="rId3"/>
              </a:buBlip>
            </a:pPr>
            <a:r>
              <a:rPr lang="nl-BE" sz="2000">
                <a:latin typeface="Calibri" panose="020F0502020204030204" pitchFamily="34" charset="0"/>
              </a:rPr>
              <a:t>①de isolatielaag tussen de kepers wordt aangeduid met ‘onderbreking aanwezig’;</a:t>
            </a:r>
          </a:p>
          <a:p>
            <a:pPr marL="575655" lvl="1" indent="-287655">
              <a:lnSpc>
                <a:spcPct val="90000"/>
              </a:lnSpc>
              <a:spcBef>
                <a:spcPts val="300"/>
              </a:spcBef>
              <a:buSzPct val="70000"/>
              <a:buBlip>
                <a:blip r:embed="rId3"/>
              </a:buBlip>
            </a:pPr>
            <a:r>
              <a:rPr lang="nl-BE" sz="2000">
                <a:latin typeface="Calibri" panose="020F0502020204030204" pitchFamily="34" charset="0"/>
              </a:rPr>
              <a:t>②de isolatielaag tussen de gordingen wordt aangeduid met ‘onderbreking afwezig’. </a:t>
            </a:r>
          </a:p>
        </p:txBody>
      </p:sp>
      <p:sp>
        <p:nvSpPr>
          <p:cNvPr id="4" name="Rechthoek 3"/>
          <p:cNvSpPr/>
          <p:nvPr/>
        </p:nvSpPr>
        <p:spPr>
          <a:xfrm>
            <a:off x="1257191" y="5083163"/>
            <a:ext cx="1240917" cy="738664"/>
          </a:xfrm>
          <a:prstGeom prst="rect">
            <a:avLst/>
          </a:prstGeom>
        </p:spPr>
        <p:txBody>
          <a:bodyPr wrap="none">
            <a:spAutoFit/>
          </a:bodyPr>
          <a:lstStyle/>
          <a:p>
            <a:pPr algn="ctr"/>
            <a:r>
              <a:rPr lang="nl-BE" sz="1400" b="1">
                <a:solidFill>
                  <a:schemeClr val="bg1"/>
                </a:solidFill>
              </a:rPr>
              <a:t>dakstructuur</a:t>
            </a:r>
          </a:p>
          <a:p>
            <a:pPr algn="ctr"/>
            <a:r>
              <a:rPr lang="nl-BE" sz="1400" b="1">
                <a:solidFill>
                  <a:schemeClr val="bg1"/>
                </a:solidFill>
              </a:rPr>
              <a:t>vóór plaatsing</a:t>
            </a:r>
          </a:p>
          <a:p>
            <a:pPr algn="ctr"/>
            <a:r>
              <a:rPr lang="nl-BE" sz="1400" b="1">
                <a:solidFill>
                  <a:schemeClr val="bg1"/>
                </a:solidFill>
              </a:rPr>
              <a:t>isolatie</a:t>
            </a:r>
            <a:endParaRPr lang="nl-NL" sz="1400" b="1">
              <a:solidFill>
                <a:schemeClr val="bg1"/>
              </a:solidFill>
            </a:endParaRPr>
          </a:p>
        </p:txBody>
      </p:sp>
      <p:sp>
        <p:nvSpPr>
          <p:cNvPr id="5" name="Rechthoek 4"/>
          <p:cNvSpPr/>
          <p:nvPr/>
        </p:nvSpPr>
        <p:spPr>
          <a:xfrm>
            <a:off x="4972421" y="2940080"/>
            <a:ext cx="184731" cy="369332"/>
          </a:xfrm>
          <a:prstGeom prst="rect">
            <a:avLst/>
          </a:prstGeom>
          <a:solidFill>
            <a:schemeClr val="bg1"/>
          </a:solidFill>
        </p:spPr>
        <p:txBody>
          <a:bodyPr wrap="none">
            <a:spAutoFit/>
          </a:bodyPr>
          <a:lstStyle/>
          <a:p>
            <a:endParaRPr lang="nl-NL"/>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763" y="3429000"/>
            <a:ext cx="4869865" cy="2516642"/>
          </a:xfrm>
          <a:prstGeom prst="rect">
            <a:avLst/>
          </a:prstGeom>
        </p:spPr>
      </p:pic>
    </p:spTree>
    <p:extLst>
      <p:ext uri="{BB962C8B-B14F-4D97-AF65-F5344CB8AC3E}">
        <p14:creationId xmlns:p14="http://schemas.microsoft.com/office/powerpoint/2010/main" val="37055051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67</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7</a:t>
            </a:r>
            <a:r>
              <a:rPr lang="nl-BE" altLang="nl-BE"/>
              <a:t>: is er een luchtlaag aanwezig? </a:t>
            </a:r>
          </a:p>
          <a:p>
            <a:pPr marL="575655" lvl="1" indent="-287655"/>
            <a:r>
              <a:rPr lang="nl-BE"/>
              <a:t>Doel: </a:t>
            </a:r>
          </a:p>
          <a:p>
            <a:pPr marL="863655" lvl="2" indent="-287655"/>
            <a:r>
              <a:rPr lang="nl-BE"/>
              <a:t>R-waarde inrekenen</a:t>
            </a:r>
          </a:p>
          <a:p>
            <a:pPr marL="863655" lvl="2" indent="-287655"/>
            <a:r>
              <a:rPr lang="nl-BE">
                <a:sym typeface="Wingdings" panose="05000000000000000000" pitchFamily="2" charset="2"/>
              </a:rPr>
              <a:t>Bij woningen: prijsindicaties berekenen </a:t>
            </a:r>
            <a:r>
              <a:rPr lang="nl-BE">
                <a:cs typeface="Calibri" panose="020F0502020204030204" pitchFamily="34" charset="0"/>
                <a:sym typeface="Wingdings" panose="05000000000000000000" pitchFamily="2" charset="2"/>
              </a:rPr>
              <a:t></a:t>
            </a:r>
            <a:r>
              <a:rPr lang="nl-BE">
                <a:sym typeface="Wingdings" panose="05000000000000000000" pitchFamily="2" charset="2"/>
              </a:rPr>
              <a:t> weten waar er nog kan geïsoleerd worden</a:t>
            </a:r>
          </a:p>
          <a:p>
            <a:pPr marL="575655" lvl="1" indent="-287655"/>
            <a:r>
              <a:rPr lang="nl-BE" altLang="nl-BE"/>
              <a:t>Herkenning </a:t>
            </a:r>
            <a:r>
              <a:rPr lang="nl-BE" sz="2400">
                <a:cs typeface="Calibri" panose="020F0502020204030204" pitchFamily="34" charset="0"/>
                <a:sym typeface="Wingdings" panose="05000000000000000000" pitchFamily="2" charset="2"/>
              </a:rPr>
              <a:t></a:t>
            </a:r>
            <a:r>
              <a:rPr lang="nl-BE" altLang="nl-BE"/>
              <a:t> zie deel V.2.4 (muren), deel V.2.5 (vloeren) en deel V.2.6 (daken)</a:t>
            </a:r>
          </a:p>
          <a:p>
            <a:pPr marL="575655" lvl="1" indent="-287655"/>
            <a:endParaRPr lang="nl-BE" altLang="nl-BE"/>
          </a:p>
          <a:p>
            <a:pPr marL="576000" lvl="2" indent="0">
              <a:buNone/>
            </a:pPr>
            <a:endParaRPr lang="nl-BE" altLang="nl-BE"/>
          </a:p>
        </p:txBody>
      </p:sp>
    </p:spTree>
    <p:extLst>
      <p:ext uri="{BB962C8B-B14F-4D97-AF65-F5344CB8AC3E}">
        <p14:creationId xmlns:p14="http://schemas.microsoft.com/office/powerpoint/2010/main" val="454945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68</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7</a:t>
            </a:r>
            <a:r>
              <a:rPr lang="nl-BE" altLang="nl-BE"/>
              <a:t>: is er een luchtlaag aanwezig? &gt; vervolg</a:t>
            </a:r>
          </a:p>
          <a:p>
            <a:pPr marL="575655" lvl="1" indent="-287655"/>
            <a:r>
              <a:rPr lang="nl-BE" altLang="nl-BE"/>
              <a:t>Bronnen?</a:t>
            </a:r>
          </a:p>
          <a:p>
            <a:pPr marL="863655" lvl="2" indent="-287655"/>
            <a:r>
              <a:rPr lang="nl-BE" altLang="nl-BE"/>
              <a:t>Visuele inspectie</a:t>
            </a:r>
          </a:p>
          <a:p>
            <a:pPr marL="1151655" lvl="3" indent="-287655"/>
            <a:r>
              <a:rPr lang="nl-BE" altLang="nl-BE"/>
              <a:t>Hulpmiddel </a:t>
            </a:r>
            <a:r>
              <a:rPr lang="nl-BE">
                <a:cs typeface="Calibri" panose="020F0502020204030204" pitchFamily="34" charset="0"/>
                <a:sym typeface="Wingdings" panose="05000000000000000000" pitchFamily="2" charset="2"/>
              </a:rPr>
              <a:t></a:t>
            </a:r>
            <a:r>
              <a:rPr lang="nl-BE" altLang="nl-BE"/>
              <a:t> endoscoop</a:t>
            </a:r>
          </a:p>
          <a:p>
            <a:pPr marL="863655" lvl="2" indent="-287655"/>
            <a:r>
              <a:rPr lang="nl-BE" altLang="nl-BE"/>
              <a:t>Bewijsstukken</a:t>
            </a:r>
          </a:p>
          <a:p>
            <a:pPr marL="1151655" lvl="3" indent="-287655"/>
            <a:r>
              <a:rPr lang="nl-BE" altLang="nl-BE"/>
              <a:t>Specifieke voorwaarden plannen</a:t>
            </a:r>
          </a:p>
          <a:p>
            <a:pPr marL="1439655" lvl="4" indent="-287655"/>
            <a:r>
              <a:rPr lang="nl-BE" altLang="nl-BE"/>
              <a:t>Vaak geen luchtlaag getekend en ook niet vermeld in opbouw</a:t>
            </a:r>
          </a:p>
          <a:p>
            <a:pPr marL="1790700" lvl="5" indent="-266700"/>
            <a:r>
              <a:rPr lang="nl-BE" altLang="nl-BE"/>
              <a:t>Niet vermeld in opbouw </a:t>
            </a:r>
            <a:r>
              <a:rPr lang="nl-BE">
                <a:cs typeface="Calibri" panose="020F0502020204030204" pitchFamily="34" charset="0"/>
                <a:sym typeface="Wingdings" panose="05000000000000000000" pitchFamily="2" charset="2"/>
              </a:rPr>
              <a:t></a:t>
            </a:r>
            <a:r>
              <a:rPr lang="nl-BE" altLang="nl-BE"/>
              <a:t> luchtlaag ‘onbekend’</a:t>
            </a:r>
          </a:p>
          <a:p>
            <a:pPr marL="1790700" lvl="5" indent="-266700"/>
            <a:r>
              <a:rPr lang="nl-BE" altLang="nl-BE"/>
              <a:t>Met vermelding opbouw maar geen luchtlaag vermeld </a:t>
            </a:r>
            <a:r>
              <a:rPr lang="nl-BE">
                <a:cs typeface="Calibri" panose="020F0502020204030204" pitchFamily="34" charset="0"/>
                <a:sym typeface="Wingdings" panose="05000000000000000000" pitchFamily="2" charset="2"/>
              </a:rPr>
              <a:t></a:t>
            </a:r>
            <a:r>
              <a:rPr lang="nl-BE" altLang="nl-BE"/>
              <a:t> luchtlaag ‘afwezig’</a:t>
            </a:r>
          </a:p>
          <a:p>
            <a:pPr marL="1439655" lvl="4" indent="-287655"/>
            <a:r>
              <a:rPr lang="nl-BE" altLang="nl-BE"/>
              <a:t>Inhoud van een op plan getekende spouw niet bekend (lucht en/of isolatie aanwezig?)</a:t>
            </a:r>
          </a:p>
          <a:p>
            <a:pPr marL="1790700" lvl="5" indent="-287338"/>
            <a:r>
              <a:rPr lang="nl-BE" altLang="nl-BE"/>
              <a:t>Luchtlaag ‘onbekend’</a:t>
            </a:r>
          </a:p>
        </p:txBody>
      </p:sp>
    </p:spTree>
    <p:extLst>
      <p:ext uri="{BB962C8B-B14F-4D97-AF65-F5344CB8AC3E}">
        <p14:creationId xmlns:p14="http://schemas.microsoft.com/office/powerpoint/2010/main" val="37761574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69</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7</a:t>
            </a:r>
            <a:r>
              <a:rPr lang="nl-BE" altLang="nl-BE"/>
              <a:t>: is er een luchtlaag aanwezig? &gt; vervolg </a:t>
            </a:r>
          </a:p>
          <a:p>
            <a:pPr marL="287655" indent="-287655"/>
            <a:r>
              <a:rPr lang="nl-BE" altLang="nl-BE"/>
              <a:t>Bij gevels ook type luchtlaag bepalen </a:t>
            </a:r>
            <a:r>
              <a:rPr lang="nl-BE" altLang="nl-BE" err="1"/>
              <a:t>ifv</a:t>
            </a:r>
            <a:r>
              <a:rPr lang="nl-BE" altLang="nl-BE"/>
              <a:t> plaats</a:t>
            </a:r>
          </a:p>
          <a:p>
            <a:pPr marL="287655" indent="-287655"/>
            <a:r>
              <a:rPr lang="nl-BE" altLang="nl-BE"/>
              <a:t>Mogelijke invoer bij </a:t>
            </a:r>
            <a:r>
              <a:rPr lang="nl-BE" altLang="nl-BE" b="1"/>
              <a:t>gevels</a:t>
            </a:r>
            <a:r>
              <a:rPr lang="nl-BE" altLang="nl-BE"/>
              <a:t>:</a:t>
            </a:r>
          </a:p>
          <a:p>
            <a:pPr marL="863655" lvl="2" indent="-287655"/>
            <a:r>
              <a:rPr lang="nl-BE" altLang="nl-BE"/>
              <a:t>Als aanwezigheid luchtlaag vastgesteld of aangetoond is:</a:t>
            </a:r>
          </a:p>
          <a:p>
            <a:pPr marL="1151655" lvl="3" indent="-287655"/>
            <a:r>
              <a:rPr lang="nl-BE" altLang="nl-BE"/>
              <a:t>‘Ja, Lege traditionele spouw’</a:t>
            </a:r>
          </a:p>
          <a:p>
            <a:pPr marL="1439655" lvl="4" indent="-287655"/>
            <a:r>
              <a:rPr lang="nl-BE" altLang="nl-BE"/>
              <a:t>In spouwmuur, geen isolatie aanwezig in spouw</a:t>
            </a:r>
          </a:p>
          <a:p>
            <a:pPr marL="1151655" lvl="3" indent="-287655"/>
            <a:r>
              <a:rPr lang="nl-BE" altLang="nl-BE"/>
              <a:t>‘Ja, Deels gevulde traditionele spouw’</a:t>
            </a:r>
          </a:p>
          <a:p>
            <a:pPr marL="1439655" lvl="4" indent="-287655"/>
            <a:r>
              <a:rPr lang="nl-BE" altLang="nl-BE"/>
              <a:t>In spouwmuur, isolatie aanwezig in spouw</a:t>
            </a:r>
          </a:p>
          <a:p>
            <a:pPr marL="1151655" lvl="3" indent="-287655"/>
            <a:r>
              <a:rPr lang="nl-BE" altLang="nl-BE"/>
              <a:t>‘Ja, Andere’</a:t>
            </a:r>
          </a:p>
          <a:p>
            <a:pPr marL="1439655" lvl="4" indent="-287655"/>
            <a:r>
              <a:rPr lang="nl-BE" altLang="nl-BE"/>
              <a:t>Vb. Leidingspouw aan de binnenzijde van houtskelet gevel</a:t>
            </a:r>
          </a:p>
          <a:p>
            <a:pPr marL="863655" lvl="2" indent="-287655"/>
            <a:r>
              <a:rPr lang="nl-BE" altLang="nl-BE"/>
              <a:t>Luchtlaag ‘afwezig’ </a:t>
            </a:r>
            <a:r>
              <a:rPr lang="nl-BE">
                <a:cs typeface="Calibri" panose="020F0502020204030204" pitchFamily="34" charset="0"/>
                <a:sym typeface="Wingdings" panose="05000000000000000000" pitchFamily="2" charset="2"/>
              </a:rPr>
              <a:t></a:t>
            </a:r>
            <a:r>
              <a:rPr lang="nl-BE" altLang="nl-BE"/>
              <a:t> afwezigheid vastgesteld of aangetoond</a:t>
            </a:r>
          </a:p>
          <a:p>
            <a:pPr marL="863655" lvl="2" indent="-287655"/>
            <a:r>
              <a:rPr lang="nl-BE" altLang="nl-BE"/>
              <a:t>Luchtlaag ‘onbekend’ </a:t>
            </a:r>
            <a:r>
              <a:rPr lang="nl-BE">
                <a:cs typeface="Calibri" panose="020F0502020204030204" pitchFamily="34" charset="0"/>
                <a:sym typeface="Wingdings" panose="05000000000000000000" pitchFamily="2" charset="2"/>
              </a:rPr>
              <a:t></a:t>
            </a:r>
            <a:r>
              <a:rPr lang="nl-BE" altLang="nl-BE"/>
              <a:t> bij gebrek aan info de aan- of afwezigheid</a:t>
            </a:r>
          </a:p>
        </p:txBody>
      </p:sp>
    </p:spTree>
    <p:extLst>
      <p:ext uri="{BB962C8B-B14F-4D97-AF65-F5344CB8AC3E}">
        <p14:creationId xmlns:p14="http://schemas.microsoft.com/office/powerpoint/2010/main" val="1992128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45282" y="36957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Begrippen - parameters (V.1.1)</a:t>
            </a:r>
          </a:p>
        </p:txBody>
      </p:sp>
      <p:sp>
        <p:nvSpPr>
          <p:cNvPr id="3" name="Tijdelijke aanduiding voor inhoud 2">
            <a:extLst>
              <a:ext uri="{FF2B5EF4-FFF2-40B4-BE49-F238E27FC236}">
                <a16:creationId xmlns:a16="http://schemas.microsoft.com/office/drawing/2014/main" id="{74F9974D-A7B6-4009-859C-FC609B5FADBC}"/>
              </a:ext>
            </a:extLst>
          </p:cNvPr>
          <p:cNvSpPr>
            <a:spLocks noGrp="1"/>
          </p:cNvSpPr>
          <p:nvPr>
            <p:ph sz="half" idx="2"/>
          </p:nvPr>
        </p:nvSpPr>
        <p:spPr>
          <a:xfrm>
            <a:off x="445282" y="1449690"/>
            <a:ext cx="8352928" cy="4248472"/>
          </a:xfrm>
        </p:spPr>
        <p:txBody>
          <a:bodyPr/>
          <a:lstStyle/>
          <a:p>
            <a:r>
              <a:rPr lang="nl-NL" altLang="nl-BE">
                <a:solidFill>
                  <a:srgbClr val="FF0000"/>
                </a:solidFill>
              </a:rPr>
              <a:t>Gedeclareerde</a:t>
            </a:r>
            <a:r>
              <a:rPr lang="nl-NL" altLang="nl-BE"/>
              <a:t> R- en λ-waarde (R</a:t>
            </a:r>
            <a:r>
              <a:rPr lang="nl-NL" altLang="nl-BE" baseline="-25000"/>
              <a:t>D</a:t>
            </a:r>
            <a:r>
              <a:rPr lang="nl-NL" altLang="nl-BE"/>
              <a:t> en </a:t>
            </a:r>
            <a:r>
              <a:rPr lang="nl-NL" altLang="nl-BE" err="1"/>
              <a:t>λ</a:t>
            </a:r>
            <a:r>
              <a:rPr lang="nl-NL" altLang="nl-BE" baseline="-25000" err="1"/>
              <a:t>D</a:t>
            </a:r>
            <a:r>
              <a:rPr lang="nl-NL" altLang="nl-BE"/>
              <a:t>)</a:t>
            </a:r>
          </a:p>
          <a:p>
            <a:pPr lvl="1"/>
            <a:r>
              <a:rPr lang="nl-NL" altLang="nl-BE"/>
              <a:t>Bepaald door de fabrikant op basis van Europese geharmoniseerde productnormen en Europese technische goedkeuring (ETA)</a:t>
            </a:r>
          </a:p>
          <a:p>
            <a:pPr lvl="1"/>
            <a:r>
              <a:rPr lang="nl-NL" altLang="nl-BE"/>
              <a:t>Voorwaarden voor invoeren van getalswaarden van producteigenschappen bij opmaak EPC</a:t>
            </a:r>
          </a:p>
          <a:p>
            <a:pPr lvl="2"/>
            <a:r>
              <a:rPr lang="nl-NL" altLang="nl-BE"/>
              <a:t>Zie specifieke bronnen voor het gebruik van de getalswaarden van producteigenschappen</a:t>
            </a:r>
          </a:p>
          <a:p>
            <a:pPr marL="576000" lvl="2" indent="0">
              <a:buNone/>
            </a:pPr>
            <a:endParaRPr lang="nl-NL" altLang="nl-BE"/>
          </a:p>
          <a:p>
            <a:endParaRPr lang="nl-BE"/>
          </a:p>
        </p:txBody>
      </p:sp>
    </p:spTree>
    <p:extLst>
      <p:ext uri="{BB962C8B-B14F-4D97-AF65-F5344CB8AC3E}">
        <p14:creationId xmlns:p14="http://schemas.microsoft.com/office/powerpoint/2010/main" val="399078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70</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p:txBody>
          <a:bodyPr/>
          <a:lstStyle/>
          <a:p>
            <a:pPr algn="l"/>
            <a:r>
              <a:rPr lang="nl-BE"/>
              <a:t>Luchtlaag</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7</a:t>
            </a:r>
            <a:r>
              <a:rPr lang="nl-BE" altLang="nl-BE"/>
              <a:t>: is er een luchtlaag aanwezig? &gt; vervolg</a:t>
            </a:r>
          </a:p>
        </p:txBody>
      </p:sp>
      <p:pic>
        <p:nvPicPr>
          <p:cNvPr id="5" name="Afbeelding 4">
            <a:extLst>
              <a:ext uri="{FF2B5EF4-FFF2-40B4-BE49-F238E27FC236}">
                <a16:creationId xmlns:a16="http://schemas.microsoft.com/office/drawing/2014/main" id="{F60A870B-6F78-4707-83A4-8F6751690A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9849" y="2792784"/>
            <a:ext cx="2127983" cy="2193796"/>
          </a:xfrm>
          <a:prstGeom prst="rect">
            <a:avLst/>
          </a:prstGeom>
        </p:spPr>
      </p:pic>
      <p:pic>
        <p:nvPicPr>
          <p:cNvPr id="6" name="Picture 2" descr="http://rodinia.be/wp-content/uploads/2014/02/niet-ge%C3%AFsoleerde-spouw.jpg">
            <a:extLst>
              <a:ext uri="{FF2B5EF4-FFF2-40B4-BE49-F238E27FC236}">
                <a16:creationId xmlns:a16="http://schemas.microsoft.com/office/drawing/2014/main" id="{8910C1F2-EBE3-4B9B-9EE0-3B479B1BF7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136" y="2801857"/>
            <a:ext cx="2952328" cy="21847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FE551DA2-EB85-4035-BD37-166CB8CBB79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88471" y="2792783"/>
            <a:ext cx="2388039" cy="219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hoek 10">
            <a:extLst>
              <a:ext uri="{FF2B5EF4-FFF2-40B4-BE49-F238E27FC236}">
                <a16:creationId xmlns:a16="http://schemas.microsoft.com/office/drawing/2014/main" id="{0D31BD07-5878-43DD-A6DB-3C7D6B8FAF14}"/>
              </a:ext>
            </a:extLst>
          </p:cNvPr>
          <p:cNvSpPr/>
          <p:nvPr/>
        </p:nvSpPr>
        <p:spPr>
          <a:xfrm>
            <a:off x="489775" y="2198771"/>
            <a:ext cx="2793714" cy="353943"/>
          </a:xfrm>
          <a:prstGeom prst="rect">
            <a:avLst/>
          </a:prstGeom>
          <a:solidFill>
            <a:schemeClr val="bg1"/>
          </a:solidFill>
        </p:spPr>
        <p:txBody>
          <a:bodyPr wrap="none">
            <a:spAutoFit/>
          </a:bodyPr>
          <a:lstStyle/>
          <a:p>
            <a:r>
              <a:rPr lang="nl-BE" sz="1700">
                <a:solidFill>
                  <a:srgbClr val="4B7284">
                    <a:lumMod val="75000"/>
                  </a:srgbClr>
                </a:solidFill>
                <a:latin typeface="Verdana" panose="020B0604030504040204" pitchFamily="34" charset="0"/>
                <a:ea typeface="Verdana" panose="020B0604030504040204" pitchFamily="34" charset="0"/>
                <a:cs typeface="Verdana" panose="020B0604030504040204" pitchFamily="34" charset="0"/>
              </a:rPr>
              <a:t>Lege traditionele spouw</a:t>
            </a:r>
            <a:endParaRPr lang="nl-NL"/>
          </a:p>
        </p:txBody>
      </p:sp>
      <p:sp>
        <p:nvSpPr>
          <p:cNvPr id="12" name="Rechthoek 11">
            <a:extLst>
              <a:ext uri="{FF2B5EF4-FFF2-40B4-BE49-F238E27FC236}">
                <a16:creationId xmlns:a16="http://schemas.microsoft.com/office/drawing/2014/main" id="{2B539FA8-973C-4611-996E-0C5461C2A876}"/>
              </a:ext>
            </a:extLst>
          </p:cNvPr>
          <p:cNvSpPr/>
          <p:nvPr/>
        </p:nvSpPr>
        <p:spPr>
          <a:xfrm>
            <a:off x="5876510" y="2106198"/>
            <a:ext cx="2241322" cy="615553"/>
          </a:xfrm>
          <a:prstGeom prst="rect">
            <a:avLst/>
          </a:prstGeom>
          <a:solidFill>
            <a:schemeClr val="bg1"/>
          </a:solidFill>
        </p:spPr>
        <p:txBody>
          <a:bodyPr wrap="square">
            <a:spAutoFit/>
          </a:bodyPr>
          <a:lstStyle/>
          <a:p>
            <a:r>
              <a:rPr lang="nl-BE" sz="1700">
                <a:solidFill>
                  <a:srgbClr val="4B7284">
                    <a:lumMod val="75000"/>
                  </a:srgbClr>
                </a:solidFill>
                <a:latin typeface="Verdana" panose="020B0604030504040204" pitchFamily="34" charset="0"/>
                <a:ea typeface="Verdana" panose="020B0604030504040204" pitchFamily="34" charset="0"/>
                <a:cs typeface="Verdana" panose="020B0604030504040204" pitchFamily="34" charset="0"/>
              </a:rPr>
              <a:t>Deels gevulde traditionele spouw</a:t>
            </a:r>
            <a:endParaRPr lang="nl-NL"/>
          </a:p>
        </p:txBody>
      </p:sp>
      <p:sp>
        <p:nvSpPr>
          <p:cNvPr id="13" name="Rechthoek 12">
            <a:extLst>
              <a:ext uri="{FF2B5EF4-FFF2-40B4-BE49-F238E27FC236}">
                <a16:creationId xmlns:a16="http://schemas.microsoft.com/office/drawing/2014/main" id="{5F47AB25-1B9B-4E75-94B6-37462FDC5A4B}"/>
              </a:ext>
            </a:extLst>
          </p:cNvPr>
          <p:cNvSpPr/>
          <p:nvPr/>
        </p:nvSpPr>
        <p:spPr>
          <a:xfrm>
            <a:off x="3544155" y="2204147"/>
            <a:ext cx="1027845" cy="353943"/>
          </a:xfrm>
          <a:prstGeom prst="rect">
            <a:avLst/>
          </a:prstGeom>
          <a:solidFill>
            <a:schemeClr val="bg1"/>
          </a:solidFill>
        </p:spPr>
        <p:txBody>
          <a:bodyPr wrap="none">
            <a:spAutoFit/>
          </a:bodyPr>
          <a:lstStyle/>
          <a:p>
            <a:r>
              <a:rPr lang="nl-BE" sz="1700">
                <a:solidFill>
                  <a:srgbClr val="4B7284">
                    <a:lumMod val="75000"/>
                  </a:srgbClr>
                </a:solidFill>
                <a:latin typeface="Verdana" panose="020B0604030504040204" pitchFamily="34" charset="0"/>
                <a:ea typeface="Verdana" panose="020B0604030504040204" pitchFamily="34" charset="0"/>
                <a:cs typeface="Verdana" panose="020B0604030504040204" pitchFamily="34" charset="0"/>
              </a:rPr>
              <a:t>Afwezig</a:t>
            </a:r>
            <a:endParaRPr lang="nl-NL"/>
          </a:p>
        </p:txBody>
      </p:sp>
    </p:spTree>
    <p:extLst>
      <p:ext uri="{BB962C8B-B14F-4D97-AF65-F5344CB8AC3E}">
        <p14:creationId xmlns:p14="http://schemas.microsoft.com/office/powerpoint/2010/main" val="402047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71</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7</a:t>
            </a:r>
            <a:r>
              <a:rPr lang="nl-BE" altLang="nl-BE"/>
              <a:t>: is er een luchtlaag aanwezig? &gt; vervolg</a:t>
            </a:r>
          </a:p>
          <a:p>
            <a:pPr marL="575655" lvl="1" indent="-287655"/>
            <a:r>
              <a:rPr lang="nl-BE" altLang="nl-BE"/>
              <a:t>Mogelijke invoer bij </a:t>
            </a:r>
            <a:r>
              <a:rPr lang="nl-BE" altLang="nl-BE" b="1"/>
              <a:t>daken en vloeren</a:t>
            </a:r>
            <a:r>
              <a:rPr lang="nl-BE" altLang="nl-BE"/>
              <a:t>:</a:t>
            </a:r>
          </a:p>
          <a:p>
            <a:pPr marL="863655" lvl="2" indent="-287655"/>
            <a:r>
              <a:rPr lang="nl-BE" altLang="nl-BE"/>
              <a:t>Luchtlaag ‘aanwezig’ </a:t>
            </a:r>
            <a:r>
              <a:rPr lang="nl-BE">
                <a:cs typeface="Calibri" panose="020F0502020204030204" pitchFamily="34" charset="0"/>
                <a:sym typeface="Wingdings" panose="05000000000000000000" pitchFamily="2" charset="2"/>
              </a:rPr>
              <a:t></a:t>
            </a:r>
            <a:r>
              <a:rPr lang="nl-BE" altLang="nl-BE"/>
              <a:t> aanwezigheid vastgesteld of aangetoond</a:t>
            </a:r>
          </a:p>
          <a:p>
            <a:pPr marL="863655" lvl="2" indent="-287655"/>
            <a:r>
              <a:rPr lang="nl-BE" altLang="nl-BE"/>
              <a:t>Luchtlaag ‘afwezig’ </a:t>
            </a:r>
            <a:r>
              <a:rPr lang="nl-BE">
                <a:cs typeface="Calibri" panose="020F0502020204030204" pitchFamily="34" charset="0"/>
                <a:sym typeface="Wingdings" panose="05000000000000000000" pitchFamily="2" charset="2"/>
              </a:rPr>
              <a:t></a:t>
            </a:r>
            <a:r>
              <a:rPr lang="nl-BE" altLang="nl-BE"/>
              <a:t> afwezigheid vastgesteld of aangetoond</a:t>
            </a:r>
          </a:p>
          <a:p>
            <a:pPr marL="863655" lvl="2" indent="-287655"/>
            <a:r>
              <a:rPr lang="nl-BE" altLang="nl-BE"/>
              <a:t>Luchtlaag ‘onbekend’ </a:t>
            </a:r>
            <a:r>
              <a:rPr lang="nl-BE">
                <a:cs typeface="Calibri" panose="020F0502020204030204" pitchFamily="34" charset="0"/>
                <a:sym typeface="Wingdings" panose="05000000000000000000" pitchFamily="2" charset="2"/>
              </a:rPr>
              <a:t></a:t>
            </a:r>
            <a:r>
              <a:rPr lang="nl-BE" altLang="nl-BE"/>
              <a:t> bij gebrek aan info de aan- of afwezigheid</a:t>
            </a:r>
          </a:p>
          <a:p>
            <a:pPr marL="576000" lvl="2" indent="0">
              <a:buNone/>
            </a:pPr>
            <a:endParaRPr lang="nl-BE" altLang="nl-BE"/>
          </a:p>
        </p:txBody>
      </p:sp>
    </p:spTree>
    <p:extLst>
      <p:ext uri="{BB962C8B-B14F-4D97-AF65-F5344CB8AC3E}">
        <p14:creationId xmlns:p14="http://schemas.microsoft.com/office/powerpoint/2010/main" val="3479863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72</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t>Stappenplan gevels/vloeren/daken </a:t>
            </a:r>
            <a:r>
              <a:rPr lang="nl-BE" sz="3200"/>
              <a:t>(V.2.1)</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b="1"/>
              <a:t>Stap 8</a:t>
            </a:r>
            <a:r>
              <a:rPr lang="nl-BE" altLang="nl-BE"/>
              <a:t>: bepaal het hoofdtype van het resterende deel van de constructie </a:t>
            </a:r>
          </a:p>
          <a:p>
            <a:pPr marL="575655" lvl="1" indent="-287655"/>
            <a:r>
              <a:rPr lang="nl-BE" sz="2000"/>
              <a:t>De indeling van de schildelen in hoofdtypes</a:t>
            </a:r>
          </a:p>
          <a:p>
            <a:pPr marL="863655" lvl="2" indent="-287655"/>
            <a:r>
              <a:rPr lang="nl-BE">
                <a:sym typeface="Wingdings" panose="05000000000000000000" pitchFamily="2" charset="2"/>
              </a:rPr>
              <a:t>zie </a:t>
            </a:r>
            <a:r>
              <a:rPr lang="nl-BE"/>
              <a:t>volgende hoofdstukken: </a:t>
            </a:r>
          </a:p>
          <a:p>
            <a:pPr marL="863655" lvl="2" indent="-287655"/>
            <a:r>
              <a:rPr lang="nl-NL"/>
              <a:t>Voor gevels – zie V.2.4.2 </a:t>
            </a:r>
          </a:p>
          <a:p>
            <a:pPr marL="863655" lvl="2" indent="-287655"/>
            <a:r>
              <a:rPr lang="nl-NL"/>
              <a:t>Voor vloeren – zie V.2.5.2 </a:t>
            </a:r>
          </a:p>
          <a:p>
            <a:pPr marL="863655" lvl="2" indent="-287655"/>
            <a:r>
              <a:rPr lang="nl-NL"/>
              <a:t>Voor daken – zie V.2.6 </a:t>
            </a:r>
          </a:p>
          <a:p>
            <a:pPr marL="863655" lvl="2" indent="-287655"/>
            <a:r>
              <a:rPr lang="nl-BE"/>
              <a:t>Voor deuren en panelen – zie V.3.2.3 </a:t>
            </a:r>
          </a:p>
          <a:p>
            <a:pPr marL="576000" lvl="2" indent="0">
              <a:buNone/>
            </a:pPr>
            <a:endParaRPr lang="nl-BE" altLang="nl-BE"/>
          </a:p>
        </p:txBody>
      </p:sp>
    </p:spTree>
    <p:extLst>
      <p:ext uri="{BB962C8B-B14F-4D97-AF65-F5344CB8AC3E}">
        <p14:creationId xmlns:p14="http://schemas.microsoft.com/office/powerpoint/2010/main" val="42078159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Gebouwschil: Inhoud</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Begrippen</a:t>
            </a:r>
          </a:p>
          <a:p>
            <a:r>
              <a:rPr lang="nl-BE"/>
              <a:t>Bronnen voor getalswaarde van producteigenschappen</a:t>
            </a:r>
          </a:p>
          <a:p>
            <a:r>
              <a:rPr lang="nl-BE" b="1"/>
              <a:t>Gebouwschil:</a:t>
            </a:r>
          </a:p>
          <a:p>
            <a:pPr lvl="1"/>
            <a:r>
              <a:rPr lang="nl-BE">
                <a:solidFill>
                  <a:srgbClr val="FF0000"/>
                </a:solidFill>
              </a:rPr>
              <a:t>Gevels, daken en vloeren</a:t>
            </a:r>
          </a:p>
          <a:p>
            <a:pPr lvl="2"/>
            <a:r>
              <a:rPr lang="nl-BE"/>
              <a:t>Stappenplan voor de bepaling van de U-waarde</a:t>
            </a:r>
          </a:p>
          <a:p>
            <a:pPr lvl="2"/>
            <a:r>
              <a:rPr lang="nl-BE">
                <a:solidFill>
                  <a:srgbClr val="FF0000"/>
                </a:solidFill>
              </a:rPr>
              <a:t>Isolatie in detail bekeken</a:t>
            </a:r>
          </a:p>
          <a:p>
            <a:pPr lvl="2"/>
            <a:r>
              <a:rPr lang="nl-BE"/>
              <a:t>Gevels, vloeren en daken in detail bekeken</a:t>
            </a:r>
          </a:p>
          <a:p>
            <a:pPr lvl="2"/>
            <a:r>
              <a:rPr lang="nl-BE"/>
              <a:t>Oneigenlijke openingen en fictieve schildelen</a:t>
            </a:r>
          </a:p>
          <a:p>
            <a:pPr lvl="1"/>
            <a:r>
              <a:rPr lang="nl-BE"/>
              <a:t>Openingen</a:t>
            </a:r>
          </a:p>
          <a:p>
            <a:pPr lvl="2"/>
            <a:r>
              <a:rPr lang="nl-BE"/>
              <a:t>Vensters</a:t>
            </a:r>
          </a:p>
          <a:p>
            <a:pPr lvl="3"/>
            <a:r>
              <a:rPr lang="nl-BE"/>
              <a:t>Stappenplan voor de bepaling van de U-waarde</a:t>
            </a:r>
          </a:p>
          <a:p>
            <a:pPr lvl="2"/>
            <a:r>
              <a:rPr lang="nl-BE"/>
              <a:t>Deuren en panelen</a:t>
            </a:r>
          </a:p>
          <a:p>
            <a:pPr lvl="3"/>
            <a:r>
              <a:rPr lang="nl-BE"/>
              <a:t>Stappenplan voor de bepaling van de U-waarde</a:t>
            </a:r>
          </a:p>
          <a:p>
            <a:pPr lvl="3"/>
            <a:r>
              <a:rPr lang="nl-BE"/>
              <a:t>Oneigenlijke openingen, voorzetramen, dubbele ramen</a:t>
            </a:r>
          </a:p>
          <a:p>
            <a:pPr lvl="3"/>
            <a:endParaRPr lang="nl-BE"/>
          </a:p>
          <a:p>
            <a:endParaRPr lang="nl-BE"/>
          </a:p>
        </p:txBody>
      </p:sp>
    </p:spTree>
    <p:extLst>
      <p:ext uri="{BB962C8B-B14F-4D97-AF65-F5344CB8AC3E}">
        <p14:creationId xmlns:p14="http://schemas.microsoft.com/office/powerpoint/2010/main" val="31719331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8C3783-886B-4707-B180-9EC54C03092D}"/>
              </a:ext>
            </a:extLst>
          </p:cNvPr>
          <p:cNvSpPr>
            <a:spLocks noGrp="1"/>
          </p:cNvSpPr>
          <p:nvPr>
            <p:ph sz="half" idx="2"/>
          </p:nvPr>
        </p:nvSpPr>
        <p:spPr/>
        <p:txBody>
          <a:bodyPr/>
          <a:lstStyle/>
          <a:p>
            <a:r>
              <a:rPr lang="nl-BE"/>
              <a:t>Herkent u deze isolatiematerialen?</a:t>
            </a:r>
          </a:p>
        </p:txBody>
      </p:sp>
      <p:pic>
        <p:nvPicPr>
          <p:cNvPr id="4" name="Afbeelding 3">
            <a:extLst>
              <a:ext uri="{FF2B5EF4-FFF2-40B4-BE49-F238E27FC236}">
                <a16:creationId xmlns:a16="http://schemas.microsoft.com/office/drawing/2014/main" id="{9F359309-1A77-412C-BB9E-DB65D46D7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8259" y="4965128"/>
            <a:ext cx="2736304" cy="1944217"/>
          </a:xfrm>
          <a:prstGeom prst="rect">
            <a:avLst/>
          </a:prstGeom>
        </p:spPr>
      </p:pic>
      <p:pic>
        <p:nvPicPr>
          <p:cNvPr id="5" name="Picture 2" descr="\\Pc02\02_a_dossiers_krm-foto's\dossiers-2008\2008-08_VC-HD_Paridaens_gemeente\Paridaens-werffoto's\Paridaens_2009-03-26_dakwerken\2009-03-26_F- 026.jpg">
            <a:extLst>
              <a:ext uri="{FF2B5EF4-FFF2-40B4-BE49-F238E27FC236}">
                <a16:creationId xmlns:a16="http://schemas.microsoft.com/office/drawing/2014/main" id="{D60852EB-D391-4838-916D-487AE14FE8C9}"/>
              </a:ext>
            </a:extLst>
          </p:cNvPr>
          <p:cNvPicPr>
            <a:picLocks noChangeAspect="1" noChangeArrowheads="1"/>
          </p:cNvPicPr>
          <p:nvPr/>
        </p:nvPicPr>
        <p:blipFill>
          <a:blip r:embed="rId3" cstate="print"/>
          <a:srcRect/>
          <a:stretch>
            <a:fillRect/>
          </a:stretch>
        </p:blipFill>
        <p:spPr bwMode="auto">
          <a:xfrm>
            <a:off x="3402302" y="1951867"/>
            <a:ext cx="2841515" cy="2130558"/>
          </a:xfrm>
          <a:prstGeom prst="rect">
            <a:avLst/>
          </a:prstGeom>
          <a:noFill/>
        </p:spPr>
      </p:pic>
      <p:pic>
        <p:nvPicPr>
          <p:cNvPr id="6" name="Afbeelding 5">
            <a:extLst>
              <a:ext uri="{FF2B5EF4-FFF2-40B4-BE49-F238E27FC236}">
                <a16:creationId xmlns:a16="http://schemas.microsoft.com/office/drawing/2014/main" id="{5DB80BEE-555D-4D55-90E8-9C824D05A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2302" y="4147292"/>
            <a:ext cx="2841515" cy="2295549"/>
          </a:xfrm>
          <a:prstGeom prst="rect">
            <a:avLst/>
          </a:prstGeom>
        </p:spPr>
      </p:pic>
      <p:pic>
        <p:nvPicPr>
          <p:cNvPr id="7" name="Afbeelding 6">
            <a:extLst>
              <a:ext uri="{FF2B5EF4-FFF2-40B4-BE49-F238E27FC236}">
                <a16:creationId xmlns:a16="http://schemas.microsoft.com/office/drawing/2014/main" id="{504645F6-C0ED-4620-8D79-FCEAB27C78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2941" y="1951867"/>
            <a:ext cx="2339393" cy="2954266"/>
          </a:xfrm>
          <a:prstGeom prst="rect">
            <a:avLst/>
          </a:prstGeom>
        </p:spPr>
      </p:pic>
      <p:pic>
        <p:nvPicPr>
          <p:cNvPr id="8" name="Afbeelding 7">
            <a:extLst>
              <a:ext uri="{FF2B5EF4-FFF2-40B4-BE49-F238E27FC236}">
                <a16:creationId xmlns:a16="http://schemas.microsoft.com/office/drawing/2014/main" id="{12B45469-84B8-4E76-8083-3A155190D7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572" r="29807"/>
          <a:stretch/>
        </p:blipFill>
        <p:spPr>
          <a:xfrm>
            <a:off x="617347" y="1951867"/>
            <a:ext cx="2665571" cy="1944217"/>
          </a:xfrm>
          <a:prstGeom prst="rect">
            <a:avLst/>
          </a:prstGeom>
        </p:spPr>
      </p:pic>
      <p:pic>
        <p:nvPicPr>
          <p:cNvPr id="10" name="Afbeelding 9">
            <a:extLst>
              <a:ext uri="{FF2B5EF4-FFF2-40B4-BE49-F238E27FC236}">
                <a16:creationId xmlns:a16="http://schemas.microsoft.com/office/drawing/2014/main" id="{4F562C47-00FD-4A82-AB7B-2D6DE2D0E1A8}"/>
              </a:ext>
            </a:extLst>
          </p:cNvPr>
          <p:cNvPicPr>
            <a:picLocks noChangeAspect="1"/>
          </p:cNvPicPr>
          <p:nvPr/>
        </p:nvPicPr>
        <p:blipFill rotWithShape="1">
          <a:blip r:embed="rId7">
            <a:extLst>
              <a:ext uri="{28A0092B-C50C-407E-A947-70E740481C1C}">
                <a14:useLocalDpi xmlns:a14="http://schemas.microsoft.com/office/drawing/2010/main" val="0"/>
              </a:ext>
            </a:extLst>
          </a:blip>
          <a:srcRect t="26973"/>
          <a:stretch/>
        </p:blipFill>
        <p:spPr bwMode="auto">
          <a:xfrm>
            <a:off x="322542" y="3956928"/>
            <a:ext cx="2960377" cy="3256177"/>
          </a:xfrm>
          <a:prstGeom prst="rect">
            <a:avLst/>
          </a:prstGeom>
          <a:ln>
            <a:noFill/>
          </a:ln>
          <a:extLst>
            <a:ext uri="{53640926-AAD7-44D8-BBD7-CCE9431645EC}">
              <a14:shadowObscured xmlns:a14="http://schemas.microsoft.com/office/drawing/2010/main"/>
            </a:ext>
          </a:extLst>
        </p:spPr>
      </p:pic>
      <p:pic>
        <p:nvPicPr>
          <p:cNvPr id="12" name="Picture 3">
            <a:extLst>
              <a:ext uri="{FF2B5EF4-FFF2-40B4-BE49-F238E27FC236}">
                <a16:creationId xmlns:a16="http://schemas.microsoft.com/office/drawing/2014/main" id="{26943CF8-9674-41E8-B891-9030C481BD8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336" t="11124" r="9336" b="31527"/>
          <a:stretch/>
        </p:blipFill>
        <p:spPr bwMode="auto">
          <a:xfrm>
            <a:off x="4744211" y="0"/>
            <a:ext cx="2999211" cy="184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7863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539552" y="360143"/>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pic>
        <p:nvPicPr>
          <p:cNvPr id="5" name="Picture 2">
            <a:extLst>
              <a:ext uri="{FF2B5EF4-FFF2-40B4-BE49-F238E27FC236}">
                <a16:creationId xmlns:a16="http://schemas.microsoft.com/office/drawing/2014/main" id="{04DA1F3F-AE0D-4F31-A044-A7D537BB7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60" y="1070491"/>
            <a:ext cx="7305675"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a:extLst>
              <a:ext uri="{FF2B5EF4-FFF2-40B4-BE49-F238E27FC236}">
                <a16:creationId xmlns:a16="http://schemas.microsoft.com/office/drawing/2014/main" id="{949A9E07-2C91-4EEE-A3DE-B322B68AF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4774599"/>
            <a:ext cx="2736304" cy="1944217"/>
          </a:xfrm>
          <a:prstGeom prst="rect">
            <a:avLst/>
          </a:prstGeom>
        </p:spPr>
      </p:pic>
      <p:pic>
        <p:nvPicPr>
          <p:cNvPr id="7" name="Afbeelding 6">
            <a:extLst>
              <a:ext uri="{FF2B5EF4-FFF2-40B4-BE49-F238E27FC236}">
                <a16:creationId xmlns:a16="http://schemas.microsoft.com/office/drawing/2014/main" id="{9C19C616-49B2-4428-99CC-B0E33C09B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6992" y="4774599"/>
            <a:ext cx="2370715" cy="1944217"/>
          </a:xfrm>
          <a:prstGeom prst="rect">
            <a:avLst/>
          </a:prstGeom>
        </p:spPr>
      </p:pic>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75</a:t>
            </a:fld>
            <a:endParaRPr lang="nl-BE" sz="1100">
              <a:solidFill>
                <a:srgbClr val="105269"/>
              </a:solidFill>
            </a:endParaRPr>
          </a:p>
        </p:txBody>
      </p:sp>
    </p:spTree>
    <p:extLst>
      <p:ext uri="{BB962C8B-B14F-4D97-AF65-F5344CB8AC3E}">
        <p14:creationId xmlns:p14="http://schemas.microsoft.com/office/powerpoint/2010/main" val="3877127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435855" y="360142"/>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76</a:t>
            </a:fld>
            <a:endParaRPr lang="nl-BE" sz="1100">
              <a:solidFill>
                <a:srgbClr val="105269"/>
              </a:solidFill>
            </a:endParaRPr>
          </a:p>
        </p:txBody>
      </p:sp>
      <p:pic>
        <p:nvPicPr>
          <p:cNvPr id="9" name="Picture 2">
            <a:extLst>
              <a:ext uri="{FF2B5EF4-FFF2-40B4-BE49-F238E27FC236}">
                <a16:creationId xmlns:a16="http://schemas.microsoft.com/office/drawing/2014/main" id="{7ABB4D3D-5B3B-48E2-91EE-7A502519B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97837"/>
            <a:ext cx="711517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a:extLst>
              <a:ext uri="{FF2B5EF4-FFF2-40B4-BE49-F238E27FC236}">
                <a16:creationId xmlns:a16="http://schemas.microsoft.com/office/drawing/2014/main" id="{A7EE2B06-9623-493B-9940-34359DE16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4533112"/>
            <a:ext cx="2160240" cy="2552684"/>
          </a:xfrm>
          <a:prstGeom prst="rect">
            <a:avLst/>
          </a:prstGeom>
        </p:spPr>
      </p:pic>
      <p:pic>
        <p:nvPicPr>
          <p:cNvPr id="11" name="Afbeelding 10">
            <a:extLst>
              <a:ext uri="{FF2B5EF4-FFF2-40B4-BE49-F238E27FC236}">
                <a16:creationId xmlns:a16="http://schemas.microsoft.com/office/drawing/2014/main" id="{A4EA7A54-6D54-4965-8E56-532848D91C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4535272"/>
            <a:ext cx="2376264" cy="2550523"/>
          </a:xfrm>
          <a:prstGeom prst="rect">
            <a:avLst/>
          </a:prstGeom>
        </p:spPr>
      </p:pic>
    </p:spTree>
    <p:extLst>
      <p:ext uri="{BB962C8B-B14F-4D97-AF65-F5344CB8AC3E}">
        <p14:creationId xmlns:p14="http://schemas.microsoft.com/office/powerpoint/2010/main" val="1507413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539552" y="36014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77</a:t>
            </a:fld>
            <a:endParaRPr lang="nl-BE" sz="1100">
              <a:solidFill>
                <a:srgbClr val="105269"/>
              </a:solidFill>
            </a:endParaRPr>
          </a:p>
        </p:txBody>
      </p:sp>
      <p:pic>
        <p:nvPicPr>
          <p:cNvPr id="5" name="Picture 2">
            <a:extLst>
              <a:ext uri="{FF2B5EF4-FFF2-40B4-BE49-F238E27FC236}">
                <a16:creationId xmlns:a16="http://schemas.microsoft.com/office/drawing/2014/main" id="{52155167-14DF-4FCB-AD0D-B2A897DA3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54018"/>
            <a:ext cx="722947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C:\02_pc1C_A_dossiers_KRM\dos_2006\2006-04-ARCH_REMMERIE-CABBEKE_Oostrozebeke\5_FOTO'S\foto's-werf\2007-06-07_Remmerie\2007-06-07--F- 003.jpg">
            <a:extLst>
              <a:ext uri="{FF2B5EF4-FFF2-40B4-BE49-F238E27FC236}">
                <a16:creationId xmlns:a16="http://schemas.microsoft.com/office/drawing/2014/main" id="{4710D5AD-D543-40A5-AAC3-86F719EF0F9E}"/>
              </a:ext>
            </a:extLst>
          </p:cNvPr>
          <p:cNvPicPr>
            <a:picLocks noChangeAspect="1" noChangeArrowheads="1"/>
          </p:cNvPicPr>
          <p:nvPr/>
        </p:nvPicPr>
        <p:blipFill>
          <a:blip r:embed="rId3" cstate="print"/>
          <a:srcRect/>
          <a:stretch>
            <a:fillRect/>
          </a:stretch>
        </p:blipFill>
        <p:spPr bwMode="auto">
          <a:xfrm>
            <a:off x="467544" y="4446306"/>
            <a:ext cx="2881101" cy="2160240"/>
          </a:xfrm>
          <a:prstGeom prst="rect">
            <a:avLst/>
          </a:prstGeom>
          <a:noFill/>
        </p:spPr>
      </p:pic>
      <p:pic>
        <p:nvPicPr>
          <p:cNvPr id="7" name="Picture 2" descr="\\Pc02\02_a_dossiers_krm-foto's\dossiers-2008\2008-08_VC-HD_Paridaens_gemeente\Paridaens-werffoto's\Paridaens_2009-03-26_dakwerken\2009-03-26_F- 026.jpg">
            <a:extLst>
              <a:ext uri="{FF2B5EF4-FFF2-40B4-BE49-F238E27FC236}">
                <a16:creationId xmlns:a16="http://schemas.microsoft.com/office/drawing/2014/main" id="{DBB6D4FF-BFD4-4383-85C9-A1B4060B34C0}"/>
              </a:ext>
            </a:extLst>
          </p:cNvPr>
          <p:cNvPicPr>
            <a:picLocks noChangeAspect="1" noChangeArrowheads="1"/>
          </p:cNvPicPr>
          <p:nvPr/>
        </p:nvPicPr>
        <p:blipFill>
          <a:blip r:embed="rId4" cstate="print"/>
          <a:srcRect/>
          <a:stretch>
            <a:fillRect/>
          </a:stretch>
        </p:blipFill>
        <p:spPr bwMode="auto">
          <a:xfrm>
            <a:off x="3419872" y="4446306"/>
            <a:ext cx="2881101" cy="2160240"/>
          </a:xfrm>
          <a:prstGeom prst="rect">
            <a:avLst/>
          </a:prstGeom>
          <a:noFill/>
        </p:spPr>
      </p:pic>
      <p:pic>
        <p:nvPicPr>
          <p:cNvPr id="9" name="Afbeelding 8">
            <a:extLst>
              <a:ext uri="{FF2B5EF4-FFF2-40B4-BE49-F238E27FC236}">
                <a16:creationId xmlns:a16="http://schemas.microsoft.com/office/drawing/2014/main" id="{95F3EDA8-9A23-4926-B0E3-0DCCD4CBA4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4446305"/>
            <a:ext cx="2271854" cy="2160241"/>
          </a:xfrm>
          <a:prstGeom prst="rect">
            <a:avLst/>
          </a:prstGeom>
        </p:spPr>
      </p:pic>
    </p:spTree>
    <p:extLst>
      <p:ext uri="{BB962C8B-B14F-4D97-AF65-F5344CB8AC3E}">
        <p14:creationId xmlns:p14="http://schemas.microsoft.com/office/powerpoint/2010/main" val="37079788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464136" y="378997"/>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78</a:t>
            </a:fld>
            <a:endParaRPr lang="nl-BE" sz="1100">
              <a:solidFill>
                <a:srgbClr val="105269"/>
              </a:solidFill>
            </a:endParaRPr>
          </a:p>
        </p:txBody>
      </p:sp>
      <p:pic>
        <p:nvPicPr>
          <p:cNvPr id="5" name="Picture 2">
            <a:extLst>
              <a:ext uri="{FF2B5EF4-FFF2-40B4-BE49-F238E27FC236}">
                <a16:creationId xmlns:a16="http://schemas.microsoft.com/office/drawing/2014/main" id="{93DD365B-6BD9-451F-BE05-55CF84CD5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276" y="1040863"/>
            <a:ext cx="7287850" cy="252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26F6DBB7-150C-4C55-8BD9-D247D4072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76" y="3522761"/>
            <a:ext cx="7367147" cy="249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CF862543-B8EA-4BBE-9DFD-7C0E93B6AE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467" y="4562451"/>
            <a:ext cx="1528872" cy="22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a:extLst>
              <a:ext uri="{FF2B5EF4-FFF2-40B4-BE49-F238E27FC236}">
                <a16:creationId xmlns:a16="http://schemas.microsoft.com/office/drawing/2014/main" id="{C203BF3B-B609-4F8F-8E86-B2D5D2EE70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8180" y="4562450"/>
            <a:ext cx="2841515" cy="2295549"/>
          </a:xfrm>
          <a:prstGeom prst="rect">
            <a:avLst/>
          </a:prstGeom>
        </p:spPr>
      </p:pic>
    </p:spTree>
    <p:extLst>
      <p:ext uri="{BB962C8B-B14F-4D97-AF65-F5344CB8AC3E}">
        <p14:creationId xmlns:p14="http://schemas.microsoft.com/office/powerpoint/2010/main" val="16134438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464136" y="378997"/>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79</a:t>
            </a:fld>
            <a:endParaRPr lang="nl-BE" sz="1100">
              <a:solidFill>
                <a:srgbClr val="105269"/>
              </a:solidFill>
            </a:endParaRPr>
          </a:p>
        </p:txBody>
      </p:sp>
      <p:pic>
        <p:nvPicPr>
          <p:cNvPr id="5" name="Picture 2">
            <a:extLst>
              <a:ext uri="{FF2B5EF4-FFF2-40B4-BE49-F238E27FC236}">
                <a16:creationId xmlns:a16="http://schemas.microsoft.com/office/drawing/2014/main" id="{CEE6DE9B-BDB4-4DAA-A2AF-0820327EE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35" y="1203975"/>
            <a:ext cx="6840760" cy="486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a:extLst>
              <a:ext uri="{FF2B5EF4-FFF2-40B4-BE49-F238E27FC236}">
                <a16:creationId xmlns:a16="http://schemas.microsoft.com/office/drawing/2014/main" id="{04305B2E-E17C-4437-8015-8AEE5A25B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1691" y="4498127"/>
            <a:ext cx="2922309" cy="2359873"/>
          </a:xfrm>
          <a:prstGeom prst="rect">
            <a:avLst/>
          </a:prstGeom>
        </p:spPr>
      </p:pic>
    </p:spTree>
    <p:extLst>
      <p:ext uri="{BB962C8B-B14F-4D97-AF65-F5344CB8AC3E}">
        <p14:creationId xmlns:p14="http://schemas.microsoft.com/office/powerpoint/2010/main" val="1437453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54709" y="40727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Begrippen - schildelen (V.1.2)</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522266" y="1470111"/>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Wat is een </a:t>
            </a:r>
            <a:r>
              <a:rPr lang="nl-BE" b="1">
                <a:solidFill>
                  <a:srgbClr val="FF0000"/>
                </a:solidFill>
              </a:rPr>
              <a:t>isolerende laag</a:t>
            </a:r>
            <a:r>
              <a:rPr lang="nl-BE"/>
              <a:t>? (V.1.2.2)</a:t>
            </a:r>
          </a:p>
          <a:p>
            <a:pPr lvl="1"/>
            <a:r>
              <a:rPr lang="nl-NL" altLang="nl-BE"/>
              <a:t>Enkel </a:t>
            </a:r>
            <a:r>
              <a:rPr lang="nl-NL" altLang="nl-BE" b="1"/>
              <a:t>droge</a:t>
            </a:r>
            <a:r>
              <a:rPr lang="nl-NL" altLang="nl-BE"/>
              <a:t> isolatie wordt in rekening gebracht </a:t>
            </a:r>
          </a:p>
          <a:p>
            <a:pPr lvl="2"/>
            <a:r>
              <a:rPr lang="nl-NL" altLang="nl-BE"/>
              <a:t>Isolatie met vezelachtige structuur en niet waterdicht afgeschermd</a:t>
            </a:r>
          </a:p>
          <a:p>
            <a:pPr lvl="3"/>
            <a:r>
              <a:rPr lang="nl-NL" altLang="nl-BE"/>
              <a:t>niet in rekening brengen als isolatie</a:t>
            </a:r>
          </a:p>
          <a:p>
            <a:pPr lvl="4"/>
            <a:r>
              <a:rPr lang="nl-NL" altLang="nl-BE"/>
              <a:t>Voorbeeld niet in rekening brengen</a:t>
            </a:r>
          </a:p>
          <a:p>
            <a:pPr lvl="5"/>
            <a:r>
              <a:rPr lang="nl-NL" altLang="nl-BE"/>
              <a:t>Minerale wol aan buitengevel zonder buitenafwerking</a:t>
            </a:r>
          </a:p>
          <a:p>
            <a:pPr lvl="4"/>
            <a:r>
              <a:rPr lang="nl-NL" altLang="nl-BE"/>
              <a:t>Voorbeeld wel in rekening brengen</a:t>
            </a:r>
          </a:p>
          <a:p>
            <a:pPr lvl="5"/>
            <a:r>
              <a:rPr lang="nl-NL" altLang="nl-BE"/>
              <a:t>Minerale wol rechtstreeks onder de dakpannen (zonder onderdak)</a:t>
            </a:r>
          </a:p>
          <a:p>
            <a:pPr marL="2514255" lvl="5" indent="-287655"/>
            <a:r>
              <a:rPr lang="nl-NL" altLang="nl-BE"/>
              <a:t>Gevelisolatie achter leien/beplating</a:t>
            </a:r>
          </a:p>
          <a:p>
            <a:pPr lvl="4"/>
            <a:r>
              <a:rPr lang="nl-NL" altLang="nl-BE"/>
              <a:t>Meer voorbeelden zie IP deel V.1.2.2</a:t>
            </a:r>
          </a:p>
          <a:p>
            <a:pPr lvl="1"/>
            <a:r>
              <a:rPr lang="nl-BE"/>
              <a:t>Soms zowel fabrieksmatige als in situ geplaatste variant</a:t>
            </a:r>
          </a:p>
          <a:p>
            <a:pPr lvl="2"/>
            <a:r>
              <a:rPr lang="nl-BE"/>
              <a:t>Bij twijfel → </a:t>
            </a:r>
            <a:r>
              <a:rPr lang="nl-BE" b="1"/>
              <a:t>in situ </a:t>
            </a:r>
            <a:r>
              <a:rPr lang="nl-BE"/>
              <a:t>geplaatste variant in te voeren (minst gunstige)</a:t>
            </a:r>
          </a:p>
          <a:p>
            <a:pPr lvl="1"/>
            <a:endParaRPr lang="nl-NL" altLang="nl-BE"/>
          </a:p>
          <a:p>
            <a:pPr marL="864000" lvl="3" indent="0">
              <a:buNone/>
            </a:pPr>
            <a:endParaRPr lang="nl-NL" altLang="nl-BE"/>
          </a:p>
          <a:p>
            <a:pPr marL="288000" lvl="1" indent="0">
              <a:buNone/>
            </a:pPr>
            <a:endParaRPr lang="nl-BE"/>
          </a:p>
          <a:p>
            <a:endParaRPr lang="nl-BE"/>
          </a:p>
          <a:p>
            <a:endParaRPr lang="nl-BE"/>
          </a:p>
        </p:txBody>
      </p:sp>
      <p:pic>
        <p:nvPicPr>
          <p:cNvPr id="6" name="Graphic 5" descr="Opmerking belangrijk">
            <a:extLst>
              <a:ext uri="{FF2B5EF4-FFF2-40B4-BE49-F238E27FC236}">
                <a16:creationId xmlns:a16="http://schemas.microsoft.com/office/drawing/2014/main" id="{7F04CDDA-B8A5-4FD4-B3D1-28A23752F7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3872" y="2054886"/>
            <a:ext cx="720080" cy="720080"/>
          </a:xfrm>
          <a:prstGeom prst="rect">
            <a:avLst/>
          </a:prstGeom>
        </p:spPr>
      </p:pic>
    </p:spTree>
    <p:extLst>
      <p:ext uri="{BB962C8B-B14F-4D97-AF65-F5344CB8AC3E}">
        <p14:creationId xmlns:p14="http://schemas.microsoft.com/office/powerpoint/2010/main" val="9395423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BD77A38-2642-24AA-FE2B-D4D1FD38FC5F}"/>
              </a:ext>
            </a:extLst>
          </p:cNvPr>
          <p:cNvPicPr>
            <a:picLocks noChangeAspect="1"/>
          </p:cNvPicPr>
          <p:nvPr/>
        </p:nvPicPr>
        <p:blipFill rotWithShape="1">
          <a:blip r:embed="rId2"/>
          <a:srcRect l="526" t="1166" r="2157" b="2615"/>
          <a:stretch/>
        </p:blipFill>
        <p:spPr>
          <a:xfrm>
            <a:off x="572654" y="1237673"/>
            <a:ext cx="7241309" cy="5338618"/>
          </a:xfrm>
          <a:prstGeom prst="rect">
            <a:avLst/>
          </a:prstGeom>
          <a:ln>
            <a:noFill/>
          </a:ln>
        </p:spPr>
      </p:pic>
      <p:sp>
        <p:nvSpPr>
          <p:cNvPr id="4" name="Titel 1">
            <a:extLst>
              <a:ext uri="{FF2B5EF4-FFF2-40B4-BE49-F238E27FC236}">
                <a16:creationId xmlns:a16="http://schemas.microsoft.com/office/drawing/2014/main" id="{4B931220-1B18-45C8-A6BA-A7DD0BEE5E38}"/>
              </a:ext>
            </a:extLst>
          </p:cNvPr>
          <p:cNvSpPr txBox="1">
            <a:spLocks/>
          </p:cNvSpPr>
          <p:nvPr/>
        </p:nvSpPr>
        <p:spPr>
          <a:xfrm>
            <a:off x="445282" y="397848"/>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80</a:t>
            </a:fld>
            <a:endParaRPr lang="nl-BE" sz="1100">
              <a:solidFill>
                <a:srgbClr val="105269"/>
              </a:solidFill>
            </a:endParaRPr>
          </a:p>
        </p:txBody>
      </p:sp>
    </p:spTree>
    <p:extLst>
      <p:ext uri="{BB962C8B-B14F-4D97-AF65-F5344CB8AC3E}">
        <p14:creationId xmlns:p14="http://schemas.microsoft.com/office/powerpoint/2010/main" val="10751968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398147" y="40727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81</a:t>
            </a:fld>
            <a:endParaRPr lang="nl-BE" sz="1100">
              <a:solidFill>
                <a:srgbClr val="105269"/>
              </a:solidFill>
            </a:endParaRPr>
          </a:p>
        </p:txBody>
      </p:sp>
      <p:pic>
        <p:nvPicPr>
          <p:cNvPr id="5" name="Picture 2">
            <a:extLst>
              <a:ext uri="{FF2B5EF4-FFF2-40B4-BE49-F238E27FC236}">
                <a16:creationId xmlns:a16="http://schemas.microsoft.com/office/drawing/2014/main" id="{C6AA2CA2-82B8-49D0-994F-0F9CAF2B4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85" y="1769178"/>
            <a:ext cx="83724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a:extLst>
              <a:ext uri="{FF2B5EF4-FFF2-40B4-BE49-F238E27FC236}">
                <a16:creationId xmlns:a16="http://schemas.microsoft.com/office/drawing/2014/main" id="{202F9599-1754-4954-BC53-EA3C6E89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3480838"/>
            <a:ext cx="5478870" cy="2520280"/>
          </a:xfrm>
          <a:prstGeom prst="rect">
            <a:avLst/>
          </a:prstGeom>
        </p:spPr>
      </p:pic>
      <p:pic>
        <p:nvPicPr>
          <p:cNvPr id="7" name="Afbeelding 6">
            <a:extLst>
              <a:ext uri="{FF2B5EF4-FFF2-40B4-BE49-F238E27FC236}">
                <a16:creationId xmlns:a16="http://schemas.microsoft.com/office/drawing/2014/main" id="{CDA50913-FDEA-4225-859D-745842C513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740978"/>
            <a:ext cx="2101557" cy="1967136"/>
          </a:xfrm>
          <a:prstGeom prst="rect">
            <a:avLst/>
          </a:prstGeom>
        </p:spPr>
      </p:pic>
      <p:sp>
        <p:nvSpPr>
          <p:cNvPr id="9" name="Rechthoek 8">
            <a:extLst>
              <a:ext uri="{FF2B5EF4-FFF2-40B4-BE49-F238E27FC236}">
                <a16:creationId xmlns:a16="http://schemas.microsoft.com/office/drawing/2014/main" id="{E56E8C40-670F-4704-A6AD-198E2E1C3CE8}"/>
              </a:ext>
            </a:extLst>
          </p:cNvPr>
          <p:cNvSpPr/>
          <p:nvPr/>
        </p:nvSpPr>
        <p:spPr>
          <a:xfrm>
            <a:off x="2699792" y="6354171"/>
            <a:ext cx="5247847" cy="369332"/>
          </a:xfrm>
          <a:prstGeom prst="rect">
            <a:avLst/>
          </a:prstGeom>
        </p:spPr>
        <p:txBody>
          <a:bodyPr wrap="none">
            <a:spAutoFit/>
          </a:bodyPr>
          <a:lstStyle/>
          <a:p>
            <a:pPr marL="287655" indent="-287655">
              <a:lnSpc>
                <a:spcPct val="90000"/>
              </a:lnSpc>
              <a:spcBef>
                <a:spcPts val="300"/>
              </a:spcBef>
              <a:buSzPct val="90000"/>
              <a:buBlip>
                <a:blip r:embed="rId5"/>
              </a:buBlip>
            </a:pPr>
            <a:r>
              <a:rPr lang="nl-BE" altLang="nl-BE" sz="2000">
                <a:latin typeface="Calibri" panose="020F0502020204030204" pitchFamily="34" charset="0"/>
              </a:rPr>
              <a:t>cellenglas als </a:t>
            </a:r>
            <a:r>
              <a:rPr lang="nl-BE" altLang="nl-BE" sz="2000" err="1">
                <a:latin typeface="Calibri" panose="020F0502020204030204" pitchFamily="34" charset="0"/>
              </a:rPr>
              <a:t>sarkingdak</a:t>
            </a:r>
            <a:r>
              <a:rPr lang="nl-BE" altLang="nl-BE" sz="2000">
                <a:latin typeface="Calibri" panose="020F0502020204030204" pitchFamily="34" charset="0"/>
              </a:rPr>
              <a:t> en als kelderisolatie</a:t>
            </a:r>
            <a:endParaRPr lang="nl-NL" sz="2000">
              <a:latin typeface="Calibri" panose="020F0502020204030204" pitchFamily="34" charset="0"/>
            </a:endParaRPr>
          </a:p>
        </p:txBody>
      </p:sp>
    </p:spTree>
    <p:extLst>
      <p:ext uri="{BB962C8B-B14F-4D97-AF65-F5344CB8AC3E}">
        <p14:creationId xmlns:p14="http://schemas.microsoft.com/office/powerpoint/2010/main" val="35358899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454709" y="36014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32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82</a:t>
            </a:fld>
            <a:endParaRPr lang="nl-BE" sz="1100">
              <a:solidFill>
                <a:srgbClr val="105269"/>
              </a:solidFill>
            </a:endParaRPr>
          </a:p>
        </p:txBody>
      </p:sp>
      <p:pic>
        <p:nvPicPr>
          <p:cNvPr id="5" name="Picture 2">
            <a:extLst>
              <a:ext uri="{FF2B5EF4-FFF2-40B4-BE49-F238E27FC236}">
                <a16:creationId xmlns:a16="http://schemas.microsoft.com/office/drawing/2014/main" id="{19EDAE7E-70B1-449A-8B18-77850B648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608919"/>
            <a:ext cx="7926461" cy="284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DBB8F37E-4670-4EF3-82B5-C60F8C963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4417231"/>
            <a:ext cx="80295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88662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454709" y="378994"/>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83</a:t>
            </a:fld>
            <a:endParaRPr lang="nl-BE" sz="1100">
              <a:solidFill>
                <a:srgbClr val="105269"/>
              </a:solidFill>
            </a:endParaRPr>
          </a:p>
        </p:txBody>
      </p:sp>
      <p:pic>
        <p:nvPicPr>
          <p:cNvPr id="5" name="Picture 2">
            <a:extLst>
              <a:ext uri="{FF2B5EF4-FFF2-40B4-BE49-F238E27FC236}">
                <a16:creationId xmlns:a16="http://schemas.microsoft.com/office/drawing/2014/main" id="{7A772116-2A54-481B-8CD7-7FCE14D09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338" y="1293613"/>
            <a:ext cx="7471582" cy="542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2D66BEEC-FB9B-4B18-88B5-8600160BD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15" y="4422324"/>
            <a:ext cx="2173070" cy="233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phic 1" descr="Waarschuwing">
            <a:extLst>
              <a:ext uri="{FF2B5EF4-FFF2-40B4-BE49-F238E27FC236}">
                <a16:creationId xmlns:a16="http://schemas.microsoft.com/office/drawing/2014/main" id="{2F78E0FC-BBEA-46DA-AFE4-27C7053B8C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76454" y="6192141"/>
            <a:ext cx="529333" cy="529333"/>
          </a:xfrm>
          <a:prstGeom prst="rect">
            <a:avLst/>
          </a:prstGeom>
        </p:spPr>
      </p:pic>
    </p:spTree>
    <p:extLst>
      <p:ext uri="{BB962C8B-B14F-4D97-AF65-F5344CB8AC3E}">
        <p14:creationId xmlns:p14="http://schemas.microsoft.com/office/powerpoint/2010/main" val="28280626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426428" y="397848"/>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84</a:t>
            </a:fld>
            <a:endParaRPr lang="nl-BE" sz="1100">
              <a:solidFill>
                <a:srgbClr val="105269"/>
              </a:solidFill>
            </a:endParaRPr>
          </a:p>
        </p:txBody>
      </p:sp>
      <p:pic>
        <p:nvPicPr>
          <p:cNvPr id="5" name="Picture 2">
            <a:extLst>
              <a:ext uri="{FF2B5EF4-FFF2-40B4-BE49-F238E27FC236}">
                <a16:creationId xmlns:a16="http://schemas.microsoft.com/office/drawing/2014/main" id="{BE0ABC9C-9333-4261-B8AF-A792D03A1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30" y="1088740"/>
            <a:ext cx="6999761"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phic 1" descr="Waarschuwing">
            <a:extLst>
              <a:ext uri="{FF2B5EF4-FFF2-40B4-BE49-F238E27FC236}">
                <a16:creationId xmlns:a16="http://schemas.microsoft.com/office/drawing/2014/main" id="{52A5ED2C-615D-40B1-A1BE-728B63E181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0363" y="6328667"/>
            <a:ext cx="529333" cy="529333"/>
          </a:xfrm>
          <a:prstGeom prst="rect">
            <a:avLst/>
          </a:prstGeom>
        </p:spPr>
      </p:pic>
    </p:spTree>
    <p:extLst>
      <p:ext uri="{BB962C8B-B14F-4D97-AF65-F5344CB8AC3E}">
        <p14:creationId xmlns:p14="http://schemas.microsoft.com/office/powerpoint/2010/main" val="41915066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435855" y="369569"/>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85</a:t>
            </a:fld>
            <a:endParaRPr lang="nl-BE" sz="1100">
              <a:solidFill>
                <a:srgbClr val="105269"/>
              </a:solidFill>
            </a:endParaRPr>
          </a:p>
        </p:txBody>
      </p:sp>
      <p:pic>
        <p:nvPicPr>
          <p:cNvPr id="5" name="Picture 2">
            <a:extLst>
              <a:ext uri="{FF2B5EF4-FFF2-40B4-BE49-F238E27FC236}">
                <a16:creationId xmlns:a16="http://schemas.microsoft.com/office/drawing/2014/main" id="{CB365B31-2D2A-40B8-9F5E-AC39A1ADC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45" y="1307130"/>
            <a:ext cx="7502152" cy="286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254263DB-0675-4509-B850-4310EFAB3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45" y="4475482"/>
            <a:ext cx="8218686" cy="24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6550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426428" y="407275"/>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86</a:t>
            </a:fld>
            <a:endParaRPr lang="nl-BE" sz="1100">
              <a:solidFill>
                <a:srgbClr val="105269"/>
              </a:solidFill>
            </a:endParaRPr>
          </a:p>
        </p:txBody>
      </p:sp>
      <p:pic>
        <p:nvPicPr>
          <p:cNvPr id="5" name="Picture 2">
            <a:extLst>
              <a:ext uri="{FF2B5EF4-FFF2-40B4-BE49-F238E27FC236}">
                <a16:creationId xmlns:a16="http://schemas.microsoft.com/office/drawing/2014/main" id="{CEE8FC95-0F19-4839-97C9-BC13992A5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249" y="1272616"/>
            <a:ext cx="7569805" cy="546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05674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351015" y="407275"/>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87</a:t>
            </a:fld>
            <a:endParaRPr lang="nl-BE" sz="1100">
              <a:solidFill>
                <a:srgbClr val="105269"/>
              </a:solidFill>
            </a:endParaRPr>
          </a:p>
        </p:txBody>
      </p:sp>
      <p:pic>
        <p:nvPicPr>
          <p:cNvPr id="5" name="Picture 2">
            <a:extLst>
              <a:ext uri="{FF2B5EF4-FFF2-40B4-BE49-F238E27FC236}">
                <a16:creationId xmlns:a16="http://schemas.microsoft.com/office/drawing/2014/main" id="{95D518D7-D37F-4590-A0AE-0719BB60C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60" y="1276133"/>
            <a:ext cx="8468183" cy="234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2139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B931220-1B18-45C8-A6BA-A7DD0BEE5E38}"/>
              </a:ext>
            </a:extLst>
          </p:cNvPr>
          <p:cNvSpPr txBox="1">
            <a:spLocks/>
          </p:cNvSpPr>
          <p:nvPr/>
        </p:nvSpPr>
        <p:spPr>
          <a:xfrm>
            <a:off x="351015" y="407275"/>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Isolatiematerialen herkennen </a:t>
            </a:r>
            <a:r>
              <a:rPr lang="nl-BE" sz="2800"/>
              <a:t>(V.2.3.1)</a:t>
            </a:r>
          </a:p>
        </p:txBody>
      </p:sp>
      <p:sp>
        <p:nvSpPr>
          <p:cNvPr id="8" name="datum en dianummer">
            <a:extLst>
              <a:ext uri="{FF2B5EF4-FFF2-40B4-BE49-F238E27FC236}">
                <a16:creationId xmlns:a16="http://schemas.microsoft.com/office/drawing/2014/main" id="{CA4B0664-3E85-42E7-B609-CCB8554F292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88</a:t>
            </a:fld>
            <a:endParaRPr lang="nl-BE" sz="1100">
              <a:solidFill>
                <a:srgbClr val="105269"/>
              </a:solidFill>
            </a:endParaRPr>
          </a:p>
        </p:txBody>
      </p:sp>
      <p:pic>
        <p:nvPicPr>
          <p:cNvPr id="2" name="Afbeelding 1">
            <a:extLst>
              <a:ext uri="{FF2B5EF4-FFF2-40B4-BE49-F238E27FC236}">
                <a16:creationId xmlns:a16="http://schemas.microsoft.com/office/drawing/2014/main" id="{69F64DBF-6557-7C4D-8EB1-31A42957A5F0}"/>
              </a:ext>
            </a:extLst>
          </p:cNvPr>
          <p:cNvPicPr>
            <a:picLocks noChangeAspect="1"/>
          </p:cNvPicPr>
          <p:nvPr/>
        </p:nvPicPr>
        <p:blipFill>
          <a:blip r:embed="rId2"/>
          <a:stretch>
            <a:fillRect/>
          </a:stretch>
        </p:blipFill>
        <p:spPr>
          <a:xfrm>
            <a:off x="440057" y="1278756"/>
            <a:ext cx="7587524" cy="4635465"/>
          </a:xfrm>
          <a:prstGeom prst="rect">
            <a:avLst/>
          </a:prstGeom>
          <a:ln>
            <a:solidFill>
              <a:schemeClr val="accent1"/>
            </a:solidFill>
          </a:ln>
        </p:spPr>
      </p:pic>
    </p:spTree>
    <p:extLst>
      <p:ext uri="{BB962C8B-B14F-4D97-AF65-F5344CB8AC3E}">
        <p14:creationId xmlns:p14="http://schemas.microsoft.com/office/powerpoint/2010/main" val="24804448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89</a:t>
            </a:fld>
            <a:endParaRPr lang="nl-BE" sz="1100">
              <a:solidFill>
                <a:srgbClr val="105269"/>
              </a:solidFill>
            </a:endParaRPr>
          </a:p>
        </p:txBody>
      </p:sp>
      <p:sp>
        <p:nvSpPr>
          <p:cNvPr id="6" name="Tijdelijke aanduiding voor inhoud 4"/>
          <p:cNvSpPr>
            <a:spLocks noGrp="1"/>
          </p:cNvSpPr>
          <p:nvPr>
            <p:ph sz="half" idx="2"/>
          </p:nvPr>
        </p:nvSpPr>
        <p:spPr>
          <a:xfrm>
            <a:off x="445282" y="1487395"/>
            <a:ext cx="8280920" cy="3470989"/>
          </a:xfrm>
        </p:spPr>
        <p:txBody>
          <a:bodyPr/>
          <a:lstStyle/>
          <a:p>
            <a:pPr marL="287655" indent="-287655"/>
            <a:r>
              <a:rPr lang="nl-NL" altLang="nl-BE" b="1"/>
              <a:t>Werkwijze bij 2 isolatielagen</a:t>
            </a:r>
            <a:endParaRPr lang="nl-NL" altLang="nl-BE"/>
          </a:p>
          <a:p>
            <a:pPr marL="863655" lvl="2" indent="-287655"/>
            <a:r>
              <a:rPr lang="nl-NL" altLang="nl-BE"/>
              <a:t>Voorwaarde</a:t>
            </a:r>
          </a:p>
          <a:p>
            <a:pPr marL="1151655" lvl="3" indent="-287655"/>
            <a:r>
              <a:rPr lang="nl-NL" altLang="nl-BE"/>
              <a:t>Minstens van 1 laag één of meerdere productgegevens bekend zijn</a:t>
            </a:r>
          </a:p>
          <a:p>
            <a:pPr marL="1439655" lvl="4" indent="-287655"/>
            <a:r>
              <a:rPr lang="nl-NL" altLang="nl-BE"/>
              <a:t>Dus niet 2x ‘isolatie aanwezig’</a:t>
            </a:r>
          </a:p>
          <a:p>
            <a:pPr marL="287655" lvl="1" indent="-287655">
              <a:buSzPct val="90000"/>
              <a:buBlip>
                <a:blip r:embed="rId2"/>
              </a:buBlip>
            </a:pPr>
            <a:r>
              <a:rPr lang="nl-NL" altLang="nl-BE" b="1"/>
              <a:t>Werkwijze bij 3 verschillende isolatielagen</a:t>
            </a:r>
          </a:p>
          <a:p>
            <a:pPr marL="575655" lvl="1" indent="-287655"/>
            <a:r>
              <a:rPr lang="nl-NL" altLang="nl-BE"/>
              <a:t>Dan totale warmteweerstand van 2 lagen samentellen en rechtstreeks invoeren</a:t>
            </a:r>
          </a:p>
          <a:p>
            <a:pPr marL="2226600" lvl="5" indent="0">
              <a:buNone/>
            </a:pPr>
            <a:r>
              <a:rPr lang="nl-NL" sz="1600" b="1"/>
              <a:t>totale warmteweerstand = warmteweerstand</a:t>
            </a:r>
            <a:r>
              <a:rPr lang="nl-NL" sz="1600" b="1" baseline="-25000"/>
              <a:t>materiaal1</a:t>
            </a:r>
            <a:r>
              <a:rPr lang="nl-NL" sz="1600" b="1"/>
              <a:t> + warmteweerstand</a:t>
            </a:r>
            <a:r>
              <a:rPr lang="nl-NL" sz="1600" b="1" baseline="-25000"/>
              <a:t>materiaal2</a:t>
            </a:r>
            <a:endParaRPr lang="nl-BE" sz="1600"/>
          </a:p>
          <a:p>
            <a:pPr marL="2226600" lvl="5" indent="0">
              <a:buNone/>
            </a:pPr>
            <a:r>
              <a:rPr lang="nl-NL" sz="1600" b="1"/>
              <a:t>= (dikte/ λ-waarde)</a:t>
            </a:r>
            <a:r>
              <a:rPr lang="nl-NL" sz="1600" b="1" baseline="-25000"/>
              <a:t>materiaal1</a:t>
            </a:r>
            <a:r>
              <a:rPr lang="nl-NL" sz="1600" b="1"/>
              <a:t> + (dikte/ λ-waarde)</a:t>
            </a:r>
            <a:r>
              <a:rPr lang="nl-NL" sz="1600" b="1" baseline="-25000"/>
              <a:t>materiaal2</a:t>
            </a:r>
            <a:endParaRPr lang="nl-BE" sz="1600"/>
          </a:p>
          <a:p>
            <a:pPr marL="575655" lvl="1" indent="-287655"/>
            <a:r>
              <a:rPr lang="nl-NL" altLang="nl-BE"/>
              <a:t>Indien onvoldoende informatie voor deze berekening</a:t>
            </a:r>
          </a:p>
          <a:p>
            <a:pPr marL="863655" lvl="2" indent="-287655"/>
            <a:r>
              <a:rPr lang="nl-NL" altLang="nl-BE"/>
              <a:t>Enkel twee performantste isolerende lagen invoeren </a:t>
            </a:r>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tel 2">
            <a:extLst>
              <a:ext uri="{FF2B5EF4-FFF2-40B4-BE49-F238E27FC236}">
                <a16:creationId xmlns:a16="http://schemas.microsoft.com/office/drawing/2014/main" id="{1815D523-2CBB-4288-A2DA-6B93BC9D1EFC}"/>
              </a:ext>
            </a:extLst>
          </p:cNvPr>
          <p:cNvSpPr>
            <a:spLocks noGrp="1"/>
          </p:cNvSpPr>
          <p:nvPr>
            <p:ph type="title"/>
          </p:nvPr>
        </p:nvSpPr>
        <p:spPr>
          <a:xfrm>
            <a:off x="445282" y="407275"/>
            <a:ext cx="8352928" cy="1080120"/>
          </a:xfrm>
        </p:spPr>
        <p:txBody>
          <a:bodyPr/>
          <a:lstStyle/>
          <a:p>
            <a:pPr algn="l"/>
            <a:r>
              <a:rPr lang="nl-BE"/>
              <a:t>Meerdere isolatielagen </a:t>
            </a:r>
            <a:r>
              <a:rPr lang="nl-BE" sz="3200"/>
              <a:t>(V.2.3.2)</a:t>
            </a:r>
          </a:p>
        </p:txBody>
      </p:sp>
      <p:pic>
        <p:nvPicPr>
          <p:cNvPr id="5" name="Afbeelding 4">
            <a:extLst>
              <a:ext uri="{FF2B5EF4-FFF2-40B4-BE49-F238E27FC236}">
                <a16:creationId xmlns:a16="http://schemas.microsoft.com/office/drawing/2014/main" id="{AAF547D3-9C09-4317-9FDA-A7DE1002E11B}"/>
              </a:ext>
            </a:extLst>
          </p:cNvPr>
          <p:cNvPicPr>
            <a:picLocks noChangeAspect="1"/>
          </p:cNvPicPr>
          <p:nvPr/>
        </p:nvPicPr>
        <p:blipFill rotWithShape="1">
          <a:blip r:embed="rId3">
            <a:extLst>
              <a:ext uri="{28A0092B-C50C-407E-A947-70E740481C1C}">
                <a14:useLocalDpi xmlns:a14="http://schemas.microsoft.com/office/drawing/2010/main" val="0"/>
              </a:ext>
            </a:extLst>
          </a:blip>
          <a:srcRect t="46073"/>
          <a:stretch/>
        </p:blipFill>
        <p:spPr>
          <a:xfrm>
            <a:off x="3169628" y="5257575"/>
            <a:ext cx="5455897" cy="1520462"/>
          </a:xfrm>
          <a:prstGeom prst="rect">
            <a:avLst/>
          </a:prstGeom>
        </p:spPr>
      </p:pic>
    </p:spTree>
    <p:extLst>
      <p:ext uri="{BB962C8B-B14F-4D97-AF65-F5344CB8AC3E}">
        <p14:creationId xmlns:p14="http://schemas.microsoft.com/office/powerpoint/2010/main" val="1341286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82990" y="378994"/>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Begrippen - schildelen (V.1.2)</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a:p>
            <a:endParaRPr lang="nl-BE"/>
          </a:p>
          <a:p>
            <a:endParaRPr lang="nl-BE"/>
          </a:p>
          <a:p>
            <a:endParaRPr lang="nl-BE"/>
          </a:p>
        </p:txBody>
      </p:sp>
      <p:sp>
        <p:nvSpPr>
          <p:cNvPr id="17" name="Tijdelijke aanduiding voor inhoud 2">
            <a:extLst>
              <a:ext uri="{FF2B5EF4-FFF2-40B4-BE49-F238E27FC236}">
                <a16:creationId xmlns:a16="http://schemas.microsoft.com/office/drawing/2014/main" id="{403BDDB7-4799-4E11-8D49-91E5FEA96D7C}"/>
              </a:ext>
            </a:extLst>
          </p:cNvPr>
          <p:cNvSpPr txBox="1">
            <a:spLocks/>
          </p:cNvSpPr>
          <p:nvPr/>
        </p:nvSpPr>
        <p:spPr>
          <a:xfrm>
            <a:off x="522266" y="1451255"/>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solidFill>
                  <a:srgbClr val="FF0000"/>
                </a:solidFill>
              </a:rPr>
              <a:t>Luchtlaag</a:t>
            </a:r>
          </a:p>
          <a:p>
            <a:pPr lvl="1"/>
            <a:r>
              <a:rPr lang="nl-BE"/>
              <a:t>= </a:t>
            </a:r>
            <a:r>
              <a:rPr lang="nl-BE" b="1"/>
              <a:t>niet sterk geventileerde </a:t>
            </a:r>
            <a:r>
              <a:rPr lang="nl-BE"/>
              <a:t>luchtlaag tussen 2 materiaallagen met een dikte van </a:t>
            </a:r>
            <a:r>
              <a:rPr lang="nl-BE" b="1"/>
              <a:t>minimaal 2cm en maximaal 30 cm</a:t>
            </a:r>
          </a:p>
          <a:p>
            <a:pPr lvl="2"/>
            <a:r>
              <a:rPr lang="nl-BE"/>
              <a:t>Meer informatie over herkennen → zie V.2.4, V.2.5 en V.2.6</a:t>
            </a:r>
          </a:p>
          <a:p>
            <a:pPr lvl="2"/>
            <a:r>
              <a:rPr lang="nl-NL" altLang="nl-BE"/>
              <a:t>Voorbeelden van niet of matige geventileerde luchtlagen</a:t>
            </a:r>
          </a:p>
          <a:p>
            <a:pPr lvl="3"/>
            <a:r>
              <a:rPr lang="nl-NL" altLang="nl-BE"/>
              <a:t>Luchtlaag in een spouwmuur</a:t>
            </a:r>
          </a:p>
          <a:p>
            <a:pPr lvl="3"/>
            <a:r>
              <a:rPr lang="nl-NL" altLang="nl-BE"/>
              <a:t>Luchtlaag tussen onderdak en </a:t>
            </a:r>
            <a:r>
              <a:rPr lang="nl-NL" altLang="nl-BE" err="1"/>
              <a:t>binnenafwerking</a:t>
            </a:r>
            <a:r>
              <a:rPr lang="nl-NL" altLang="nl-BE"/>
              <a:t> van een klassiek hellend dak</a:t>
            </a:r>
          </a:p>
          <a:p>
            <a:pPr lvl="3"/>
            <a:r>
              <a:rPr lang="nl-NL" altLang="nl-BE"/>
              <a:t>Luchtlaag in een houten stijlwand of een houten plafond dat aan beide zijden afgewerkt is</a:t>
            </a:r>
          </a:p>
          <a:p>
            <a:pPr marL="576000" lvl="2" indent="0">
              <a:buNone/>
            </a:pPr>
            <a:endParaRPr lang="nl-BE"/>
          </a:p>
          <a:p>
            <a:pPr lvl="3"/>
            <a:endParaRPr lang="nl-NL" altLang="nl-BE"/>
          </a:p>
          <a:p>
            <a:pPr marL="288000" lvl="1" indent="0">
              <a:buNone/>
            </a:pPr>
            <a:endParaRPr lang="nl-BE"/>
          </a:p>
          <a:p>
            <a:endParaRPr lang="nl-BE"/>
          </a:p>
          <a:p>
            <a:endParaRPr lang="nl-BE"/>
          </a:p>
        </p:txBody>
      </p:sp>
    </p:spTree>
    <p:extLst>
      <p:ext uri="{BB962C8B-B14F-4D97-AF65-F5344CB8AC3E}">
        <p14:creationId xmlns:p14="http://schemas.microsoft.com/office/powerpoint/2010/main" val="25302557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90</a:t>
            </a:fld>
            <a:endParaRPr lang="nl-BE" sz="1100">
              <a:solidFill>
                <a:srgbClr val="105269"/>
              </a:solidFill>
            </a:endParaRPr>
          </a:p>
        </p:txBody>
      </p:sp>
      <p:sp>
        <p:nvSpPr>
          <p:cNvPr id="6" name="Tijdelijke aanduiding voor inhoud 4"/>
          <p:cNvSpPr>
            <a:spLocks noGrp="1"/>
          </p:cNvSpPr>
          <p:nvPr>
            <p:ph sz="half" idx="2"/>
          </p:nvPr>
        </p:nvSpPr>
        <p:spPr>
          <a:xfrm>
            <a:off x="431540" y="1487395"/>
            <a:ext cx="8280920" cy="4741862"/>
          </a:xfrm>
        </p:spPr>
        <p:txBody>
          <a:bodyPr/>
          <a:lstStyle/>
          <a:p>
            <a:pPr marL="287655" indent="-287655"/>
            <a:r>
              <a:rPr lang="nl-NL" altLang="nl-BE"/>
              <a:t>Een EPC van een (woon)eenheid wordt opgesteld op basis van de invoergegevens van een EPC van de gemeenschappelijke delen van een appartementsgebouw (= overerving)</a:t>
            </a:r>
          </a:p>
          <a:p>
            <a:pPr marL="575655" lvl="1" indent="-287655"/>
            <a:r>
              <a:rPr lang="nl-NL" altLang="nl-BE"/>
              <a:t>Invoer van extra laag </a:t>
            </a:r>
            <a:r>
              <a:rPr lang="nl-NL" altLang="nl-BE" err="1"/>
              <a:t>binnenisolatie</a:t>
            </a:r>
            <a:r>
              <a:rPr lang="nl-NL" altLang="nl-BE"/>
              <a:t> is mogelijk bovenop de overgeërfde eigenschappen uit het EPC GD</a:t>
            </a:r>
          </a:p>
          <a:p>
            <a:pPr marL="575655" lvl="1" indent="-287655"/>
            <a:r>
              <a:rPr lang="nl-NL" altLang="nl-BE"/>
              <a:t>Voorwaarden voor invoer</a:t>
            </a:r>
          </a:p>
          <a:p>
            <a:pPr marL="863655" lvl="2" indent="-287655"/>
            <a:r>
              <a:rPr lang="nl-NL" altLang="nl-BE"/>
              <a:t>Laag nog niet opgenomen in EPC GD</a:t>
            </a:r>
          </a:p>
          <a:p>
            <a:pPr marL="863655" lvl="2" indent="-287655"/>
            <a:r>
              <a:rPr lang="nl-NL" altLang="nl-BE"/>
              <a:t>Dikte of R-waarde van de isolatielaag moet gekend zijn</a:t>
            </a:r>
          </a:p>
          <a:p>
            <a:pPr marL="1152000" lvl="4" indent="0">
              <a:buNone/>
            </a:pPr>
            <a:endParaRPr lang="nl-NL" altLang="nl-BE"/>
          </a:p>
          <a:p>
            <a:pPr marL="863655" lvl="2" indent="-287655"/>
            <a:endParaRPr lang="nl-NL" altLang="nl-BE"/>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tel 2">
            <a:extLst>
              <a:ext uri="{FF2B5EF4-FFF2-40B4-BE49-F238E27FC236}">
                <a16:creationId xmlns:a16="http://schemas.microsoft.com/office/drawing/2014/main" id="{1815D523-2CBB-4288-A2DA-6B93BC9D1EFC}"/>
              </a:ext>
            </a:extLst>
          </p:cNvPr>
          <p:cNvSpPr>
            <a:spLocks noGrp="1"/>
          </p:cNvSpPr>
          <p:nvPr>
            <p:ph type="title"/>
          </p:nvPr>
        </p:nvSpPr>
        <p:spPr>
          <a:xfrm>
            <a:off x="445282" y="407275"/>
            <a:ext cx="8352928" cy="1080120"/>
          </a:xfrm>
        </p:spPr>
        <p:txBody>
          <a:bodyPr/>
          <a:lstStyle/>
          <a:p>
            <a:pPr algn="l"/>
            <a:r>
              <a:rPr lang="nl-BE"/>
              <a:t>Extra laag </a:t>
            </a:r>
            <a:r>
              <a:rPr lang="nl-BE" err="1"/>
              <a:t>binnenisolatie</a:t>
            </a:r>
            <a:r>
              <a:rPr lang="nl-BE"/>
              <a:t> </a:t>
            </a:r>
            <a:r>
              <a:rPr lang="nl-BE" sz="3200"/>
              <a:t>(V.2.3.3)</a:t>
            </a:r>
          </a:p>
        </p:txBody>
      </p:sp>
    </p:spTree>
    <p:extLst>
      <p:ext uri="{BB962C8B-B14F-4D97-AF65-F5344CB8AC3E}">
        <p14:creationId xmlns:p14="http://schemas.microsoft.com/office/powerpoint/2010/main" val="36370242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91</a:t>
            </a:fld>
            <a:endParaRPr lang="nl-BE" sz="1100">
              <a:solidFill>
                <a:srgbClr val="105269"/>
              </a:solidFill>
            </a:endParaRPr>
          </a:p>
        </p:txBody>
      </p:sp>
      <p:sp>
        <p:nvSpPr>
          <p:cNvPr id="6" name="Tijdelijke aanduiding voor inhoud 4"/>
          <p:cNvSpPr>
            <a:spLocks noGrp="1"/>
          </p:cNvSpPr>
          <p:nvPr>
            <p:ph sz="half" idx="2"/>
          </p:nvPr>
        </p:nvSpPr>
        <p:spPr/>
        <p:txBody>
          <a:bodyPr/>
          <a:lstStyle/>
          <a:p>
            <a:pPr marL="575655" lvl="1" indent="-287655"/>
            <a:r>
              <a:rPr lang="nl-NL" altLang="nl-BE"/>
              <a:t>Voorbeeld</a:t>
            </a:r>
          </a:p>
          <a:p>
            <a:pPr marL="863655" lvl="2" indent="-287655"/>
            <a:r>
              <a:rPr lang="nl-NL" altLang="nl-BE"/>
              <a:t>Het hellend dak van een appartementsgebouw is voorzien van isolatie geplaatst in 2018 (afgeleid van jaar factuur). Er zijn verder geen eigenschappen van de isolatie bekend. </a:t>
            </a:r>
          </a:p>
          <a:p>
            <a:pPr marL="863655" lvl="2" indent="-287655"/>
            <a:r>
              <a:rPr lang="nl-NL" altLang="nl-BE"/>
              <a:t>De eigenaar van het onderliggend appartement isoleerde het plafond bijkomend langs de binnenkant met 6 cm EPS.</a:t>
            </a:r>
          </a:p>
          <a:p>
            <a:pPr marL="1151655" lvl="3" indent="-287655"/>
            <a:r>
              <a:rPr lang="nl-NL" altLang="nl-BE"/>
              <a:t>Via EPC GD </a:t>
            </a:r>
            <a:r>
              <a:rPr lang="nl-BE">
                <a:cs typeface="Calibri" panose="020F0502020204030204" pitchFamily="34" charset="0"/>
                <a:sym typeface="Wingdings" panose="05000000000000000000" pitchFamily="2" charset="2"/>
              </a:rPr>
              <a:t></a:t>
            </a:r>
            <a:r>
              <a:rPr lang="nl-NL" altLang="nl-BE"/>
              <a:t> isolatie ‘aanwezig’, referentiejaar renovatie ‘2018’</a:t>
            </a:r>
          </a:p>
          <a:p>
            <a:pPr marL="1151655" lvl="3" indent="-287655"/>
            <a:r>
              <a:rPr lang="nl-NL" altLang="nl-BE"/>
              <a:t>Via EPC wooneenheid </a:t>
            </a:r>
            <a:r>
              <a:rPr lang="nl-BE">
                <a:cs typeface="Calibri" panose="020F0502020204030204" pitchFamily="34" charset="0"/>
                <a:sym typeface="Wingdings" panose="05000000000000000000" pitchFamily="2" charset="2"/>
              </a:rPr>
              <a:t></a:t>
            </a:r>
            <a:r>
              <a:rPr lang="nl-NL" altLang="nl-BE"/>
              <a:t> extra </a:t>
            </a:r>
            <a:r>
              <a:rPr lang="nl-NL" altLang="nl-BE" err="1"/>
              <a:t>binnenisolatie</a:t>
            </a:r>
            <a:r>
              <a:rPr lang="nl-NL" altLang="nl-BE"/>
              <a:t> =&gt; 60 mm EPS</a:t>
            </a:r>
          </a:p>
          <a:p>
            <a:pPr marL="1152000" lvl="4" indent="0">
              <a:buNone/>
            </a:pPr>
            <a:endParaRPr lang="nl-NL" altLang="nl-BE"/>
          </a:p>
          <a:p>
            <a:pPr marL="863655" lvl="2" indent="-287655"/>
            <a:endParaRPr lang="nl-NL" altLang="nl-BE"/>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057336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92</a:t>
            </a:fld>
            <a:endParaRPr lang="nl-BE" sz="1100">
              <a:solidFill>
                <a:srgbClr val="105269"/>
              </a:solidFill>
            </a:endParaRPr>
          </a:p>
        </p:txBody>
      </p:sp>
      <p:sp>
        <p:nvSpPr>
          <p:cNvPr id="6" name="Tijdelijke aanduiding voor inhoud 4"/>
          <p:cNvSpPr>
            <a:spLocks noGrp="1"/>
          </p:cNvSpPr>
          <p:nvPr>
            <p:ph sz="half" idx="2"/>
          </p:nvPr>
        </p:nvSpPr>
        <p:spPr/>
        <p:txBody>
          <a:bodyPr/>
          <a:lstStyle/>
          <a:p>
            <a:pPr marL="575655" lvl="1" indent="-287655"/>
            <a:r>
              <a:rPr lang="nl-NL" altLang="nl-BE"/>
              <a:t>Voorbeeld &gt; vervolg</a:t>
            </a:r>
          </a:p>
          <a:p>
            <a:pPr marL="863655" lvl="2" indent="-287655"/>
            <a:r>
              <a:rPr lang="nl-NL" altLang="nl-BE"/>
              <a:t>Softwarescherm:</a:t>
            </a:r>
          </a:p>
          <a:p>
            <a:pPr marL="1152000" lvl="4" indent="0">
              <a:buNone/>
            </a:pPr>
            <a:endParaRPr lang="nl-NL" altLang="nl-BE"/>
          </a:p>
          <a:p>
            <a:pPr marL="863655" lvl="2" indent="-287655"/>
            <a:endParaRPr lang="nl-NL" altLang="nl-BE"/>
          </a:p>
          <a:p>
            <a:pPr marL="0" indent="0">
              <a:lnSpc>
                <a:spcPct val="110000"/>
              </a:lnSpc>
              <a:buNone/>
            </a:pPr>
            <a:endParaRPr lang="nl-BE" sz="170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descr="Afbeelding met schermafbeelding&#10;&#10;Automatisch gegenereerde beschrijving">
            <a:extLst>
              <a:ext uri="{FF2B5EF4-FFF2-40B4-BE49-F238E27FC236}">
                <a16:creationId xmlns:a16="http://schemas.microsoft.com/office/drawing/2014/main" id="{B7D51CCD-CD55-4370-8803-0A7C70A71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32" y="2107878"/>
            <a:ext cx="8457954" cy="4533067"/>
          </a:xfrm>
          <a:prstGeom prst="rect">
            <a:avLst/>
          </a:prstGeom>
        </p:spPr>
      </p:pic>
      <p:sp>
        <p:nvSpPr>
          <p:cNvPr id="2" name="Rechthoek 1">
            <a:extLst>
              <a:ext uri="{FF2B5EF4-FFF2-40B4-BE49-F238E27FC236}">
                <a16:creationId xmlns:a16="http://schemas.microsoft.com/office/drawing/2014/main" id="{6BFC6A08-ACA8-4C51-9C26-DBEFB0E2A8B3}"/>
              </a:ext>
            </a:extLst>
          </p:cNvPr>
          <p:cNvSpPr/>
          <p:nvPr/>
        </p:nvSpPr>
        <p:spPr>
          <a:xfrm>
            <a:off x="5745018" y="3429000"/>
            <a:ext cx="2733964" cy="2195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049860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93</a:t>
            </a:fld>
            <a:endParaRPr lang="nl-BE" sz="1100">
              <a:solidFill>
                <a:srgbClr val="105269"/>
              </a:solidFill>
            </a:endParaRPr>
          </a:p>
        </p:txBody>
      </p:sp>
      <p:sp>
        <p:nvSpPr>
          <p:cNvPr id="13" name="Titel 1">
            <a:extLst>
              <a:ext uri="{FF2B5EF4-FFF2-40B4-BE49-F238E27FC236}">
                <a16:creationId xmlns:a16="http://schemas.microsoft.com/office/drawing/2014/main" id="{BB9841C8-117A-4BBB-AD59-9492B706FC25}"/>
              </a:ext>
            </a:extLst>
          </p:cNvPr>
          <p:cNvSpPr txBox="1">
            <a:spLocks/>
          </p:cNvSpPr>
          <p:nvPr/>
        </p:nvSpPr>
        <p:spPr>
          <a:xfrm>
            <a:off x="492417" y="435556"/>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pPr algn="l"/>
            <a:r>
              <a:rPr lang="nl-BE"/>
              <a:t>Gebouwschil: Inhoud</a:t>
            </a:r>
          </a:p>
        </p:txBody>
      </p:sp>
      <p:sp>
        <p:nvSpPr>
          <p:cNvPr id="15" name="Tijdelijke aanduiding voor inhoud 2">
            <a:extLst>
              <a:ext uri="{FF2B5EF4-FFF2-40B4-BE49-F238E27FC236}">
                <a16:creationId xmlns:a16="http://schemas.microsoft.com/office/drawing/2014/main" id="{BC870194-CF50-4C29-9AD8-1CCCFCBA0E56}"/>
              </a:ext>
            </a:extLst>
          </p:cNvPr>
          <p:cNvSpPr txBox="1">
            <a:spLocks/>
          </p:cNvSpPr>
          <p:nvPr/>
        </p:nvSpPr>
        <p:spPr>
          <a:xfrm>
            <a:off x="530125" y="157223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Begrippen</a:t>
            </a:r>
          </a:p>
          <a:p>
            <a:r>
              <a:rPr lang="nl-BE"/>
              <a:t>Bronnen voor getalswaarde van producteigenschappen</a:t>
            </a:r>
          </a:p>
          <a:p>
            <a:r>
              <a:rPr lang="nl-BE" b="1"/>
              <a:t>Gebouwschil:</a:t>
            </a:r>
          </a:p>
          <a:p>
            <a:pPr lvl="1"/>
            <a:r>
              <a:rPr lang="nl-BE">
                <a:solidFill>
                  <a:srgbClr val="FF0000"/>
                </a:solidFill>
              </a:rPr>
              <a:t>Gevels, daken en vloeren</a:t>
            </a:r>
          </a:p>
          <a:p>
            <a:pPr lvl="2"/>
            <a:r>
              <a:rPr lang="nl-BE"/>
              <a:t>Stappenplan voor de bepaling van de U-waarde</a:t>
            </a:r>
          </a:p>
          <a:p>
            <a:pPr lvl="2"/>
            <a:r>
              <a:rPr lang="nl-BE"/>
              <a:t>Isolatie in detail bekeken</a:t>
            </a:r>
          </a:p>
          <a:p>
            <a:pPr lvl="2"/>
            <a:r>
              <a:rPr lang="nl-BE">
                <a:solidFill>
                  <a:srgbClr val="FF0000"/>
                </a:solidFill>
              </a:rPr>
              <a:t>Gevels, vloeren en daken in detail bekeken</a:t>
            </a:r>
          </a:p>
          <a:p>
            <a:pPr lvl="2"/>
            <a:r>
              <a:rPr lang="nl-BE"/>
              <a:t>Oneigenlijke openingen en fictieve schildelen</a:t>
            </a:r>
          </a:p>
          <a:p>
            <a:pPr lvl="1"/>
            <a:r>
              <a:rPr lang="nl-BE"/>
              <a:t>Openingen</a:t>
            </a:r>
          </a:p>
          <a:p>
            <a:pPr lvl="2"/>
            <a:r>
              <a:rPr lang="nl-BE"/>
              <a:t>Vensters</a:t>
            </a:r>
          </a:p>
          <a:p>
            <a:pPr lvl="3"/>
            <a:r>
              <a:rPr lang="nl-BE"/>
              <a:t>Stappenplan voor de bepaling van de U-waarde</a:t>
            </a:r>
          </a:p>
          <a:p>
            <a:pPr lvl="2"/>
            <a:r>
              <a:rPr lang="nl-BE"/>
              <a:t>Deuren en panelen</a:t>
            </a:r>
          </a:p>
          <a:p>
            <a:pPr lvl="3"/>
            <a:r>
              <a:rPr lang="nl-BE"/>
              <a:t>Stappenplan voor de bepaling van de U-waarde</a:t>
            </a:r>
          </a:p>
          <a:p>
            <a:pPr lvl="3"/>
            <a:r>
              <a:rPr lang="nl-BE"/>
              <a:t>Oneigenlijke openingen, voorzetramen, dubbele ramen</a:t>
            </a:r>
          </a:p>
          <a:p>
            <a:pPr lvl="3"/>
            <a:endParaRPr lang="nl-BE"/>
          </a:p>
          <a:p>
            <a:endParaRPr lang="nl-BE"/>
          </a:p>
        </p:txBody>
      </p:sp>
    </p:spTree>
    <p:extLst>
      <p:ext uri="{BB962C8B-B14F-4D97-AF65-F5344CB8AC3E}">
        <p14:creationId xmlns:p14="http://schemas.microsoft.com/office/powerpoint/2010/main" val="11686412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94</a:t>
            </a:fld>
            <a:endParaRPr lang="nl-BE" sz="1100">
              <a:solidFill>
                <a:srgbClr val="105269"/>
              </a:solidFill>
            </a:endParaRPr>
          </a:p>
        </p:txBody>
      </p:sp>
      <p:sp>
        <p:nvSpPr>
          <p:cNvPr id="7" name="Titel 1">
            <a:extLst>
              <a:ext uri="{FF2B5EF4-FFF2-40B4-BE49-F238E27FC236}">
                <a16:creationId xmlns:a16="http://schemas.microsoft.com/office/drawing/2014/main" id="{86D1E9F4-46BE-4230-BE58-F50F55FAE163}"/>
              </a:ext>
            </a:extLst>
          </p:cNvPr>
          <p:cNvSpPr>
            <a:spLocks noGrp="1"/>
          </p:cNvSpPr>
          <p:nvPr>
            <p:ph type="title"/>
          </p:nvPr>
        </p:nvSpPr>
        <p:spPr>
          <a:xfrm>
            <a:off x="464136" y="397850"/>
            <a:ext cx="8352928" cy="1080120"/>
          </a:xfrm>
        </p:spPr>
        <p:txBody>
          <a:bodyPr/>
          <a:lstStyle/>
          <a:p>
            <a:pPr algn="l"/>
            <a:r>
              <a:rPr lang="nl-BE">
                <a:solidFill>
                  <a:srgbClr val="FF0000"/>
                </a:solidFill>
              </a:rPr>
              <a:t>Gevels</a:t>
            </a:r>
            <a:r>
              <a:rPr lang="nl-BE"/>
              <a:t> in detail bekeken (V.2.4)</a:t>
            </a:r>
          </a:p>
        </p:txBody>
      </p:sp>
      <p:sp>
        <p:nvSpPr>
          <p:cNvPr id="8" name="Tijdelijke aanduiding voor inhoud 2">
            <a:extLst>
              <a:ext uri="{FF2B5EF4-FFF2-40B4-BE49-F238E27FC236}">
                <a16:creationId xmlns:a16="http://schemas.microsoft.com/office/drawing/2014/main" id="{DFAAF8EA-12B4-4FED-8440-A08DEC2892EB}"/>
              </a:ext>
            </a:extLst>
          </p:cNvPr>
          <p:cNvSpPr txBox="1">
            <a:spLocks/>
          </p:cNvSpPr>
          <p:nvPr/>
        </p:nvSpPr>
        <p:spPr>
          <a:xfrm>
            <a:off x="464136" y="1477970"/>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tLang="nl-BE"/>
              <a:t>Herkennen</a:t>
            </a:r>
          </a:p>
          <a:p>
            <a:pPr marL="575655" lvl="1" indent="-287655"/>
            <a:r>
              <a:rPr lang="nl-BE" altLang="nl-BE"/>
              <a:t>Isolatie</a:t>
            </a:r>
          </a:p>
          <a:p>
            <a:pPr marL="575655" lvl="1" indent="-287655"/>
            <a:r>
              <a:rPr lang="nl-BE" altLang="nl-BE"/>
              <a:t>Luchtlaag</a:t>
            </a:r>
          </a:p>
          <a:p>
            <a:pPr marL="575655" lvl="1" indent="-287655"/>
            <a:r>
              <a:rPr lang="nl-BE" altLang="nl-BE"/>
              <a:t>Spouw</a:t>
            </a:r>
          </a:p>
          <a:p>
            <a:pPr marL="287655" indent="-287655"/>
            <a:r>
              <a:rPr lang="nl-BE" altLang="nl-BE"/>
              <a:t>Hoofdtypen</a:t>
            </a:r>
          </a:p>
          <a:p>
            <a:pPr marL="575655" lvl="1" indent="-287655"/>
            <a:r>
              <a:rPr lang="nl-BE"/>
              <a:t>Hoofdtype 1: Muren niet in cellenbeton of niet in isolerende </a:t>
            </a:r>
            <a:r>
              <a:rPr lang="nl-BE" err="1"/>
              <a:t>snelbouwsteen</a:t>
            </a:r>
            <a:endParaRPr lang="nl-BE"/>
          </a:p>
          <a:p>
            <a:pPr marL="575655" lvl="1" indent="-287655"/>
            <a:r>
              <a:rPr lang="nl-BE"/>
              <a:t>Hoofdtype 2: Muren in isolerende </a:t>
            </a:r>
            <a:r>
              <a:rPr lang="nl-BE" err="1"/>
              <a:t>snelbouwsteen</a:t>
            </a:r>
            <a:endParaRPr lang="nl-BE"/>
          </a:p>
          <a:p>
            <a:pPr marL="575655" lvl="1" indent="-287655"/>
            <a:r>
              <a:rPr lang="nl-BE"/>
              <a:t>Hoofdtype 3: Muren in cellenbeton </a:t>
            </a:r>
          </a:p>
          <a:p>
            <a:pPr marL="575655" lvl="1" indent="-287655"/>
            <a:r>
              <a:rPr lang="nl-BE"/>
              <a:t>Hoofdtype 4: Muren in cellenbeton van minstens 23cm   </a:t>
            </a:r>
          </a:p>
          <a:p>
            <a:pPr marL="287655" indent="-287655"/>
            <a:r>
              <a:rPr lang="nl-BE" altLang="nl-BE"/>
              <a:t>Aannamen</a:t>
            </a:r>
          </a:p>
          <a:p>
            <a:pPr marL="1152000" lvl="4" indent="0">
              <a:buNone/>
            </a:pPr>
            <a:endParaRPr lang="nl-BE" altLang="nl-BE"/>
          </a:p>
        </p:txBody>
      </p:sp>
    </p:spTree>
    <p:extLst>
      <p:ext uri="{BB962C8B-B14F-4D97-AF65-F5344CB8AC3E}">
        <p14:creationId xmlns:p14="http://schemas.microsoft.com/office/powerpoint/2010/main" val="24948531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7577-4587-46B0-9FE9-6AD8D6DBBB71}"/>
              </a:ext>
            </a:extLst>
          </p:cNvPr>
          <p:cNvSpPr>
            <a:spLocks noGrp="1"/>
          </p:cNvSpPr>
          <p:nvPr>
            <p:ph type="title"/>
          </p:nvPr>
        </p:nvSpPr>
        <p:spPr/>
        <p:txBody>
          <a:bodyPr/>
          <a:lstStyle/>
          <a:p>
            <a:r>
              <a:rPr lang="nl-BE"/>
              <a:t>Herkennen van isolatie en luchtlaag</a:t>
            </a:r>
          </a:p>
        </p:txBody>
      </p:sp>
      <p:sp>
        <p:nvSpPr>
          <p:cNvPr id="4" name="Tijdelijke aanduiding voor inhoud 2">
            <a:extLst>
              <a:ext uri="{FF2B5EF4-FFF2-40B4-BE49-F238E27FC236}">
                <a16:creationId xmlns:a16="http://schemas.microsoft.com/office/drawing/2014/main" id="{47977F70-3F7E-4098-8B20-DE88284CA727}"/>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Inspectietips</a:t>
            </a:r>
          </a:p>
          <a:p>
            <a:pPr lvl="1"/>
            <a:r>
              <a:rPr lang="nl-BE" b="1">
                <a:solidFill>
                  <a:srgbClr val="FF0000"/>
                </a:solidFill>
              </a:rPr>
              <a:t>Isolatie </a:t>
            </a:r>
            <a:r>
              <a:rPr lang="nl-BE" b="1"/>
              <a:t>aan de </a:t>
            </a:r>
            <a:r>
              <a:rPr lang="nl-BE" b="1">
                <a:solidFill>
                  <a:srgbClr val="FF0000"/>
                </a:solidFill>
              </a:rPr>
              <a:t>binnenzijde</a:t>
            </a:r>
          </a:p>
          <a:p>
            <a:pPr marL="863655" lvl="2" indent="-287655"/>
            <a:r>
              <a:rPr lang="fr-BE" altLang="nl-BE"/>
              <a:t>Kan </a:t>
            </a:r>
            <a:r>
              <a:rPr lang="fr-BE" altLang="nl-BE" err="1"/>
              <a:t>zowel</a:t>
            </a:r>
            <a:r>
              <a:rPr lang="fr-BE" altLang="nl-BE"/>
              <a:t> </a:t>
            </a:r>
            <a:r>
              <a:rPr lang="fr-BE" altLang="nl-BE" err="1"/>
              <a:t>bij</a:t>
            </a:r>
            <a:r>
              <a:rPr lang="fr-BE" altLang="nl-BE"/>
              <a:t> </a:t>
            </a:r>
            <a:r>
              <a:rPr lang="fr-BE" altLang="nl-BE" err="1"/>
              <a:t>massieve</a:t>
            </a:r>
            <a:r>
              <a:rPr lang="fr-BE" altLang="nl-BE"/>
              <a:t> </a:t>
            </a:r>
            <a:r>
              <a:rPr lang="fr-BE" altLang="nl-BE" err="1"/>
              <a:t>muren</a:t>
            </a:r>
            <a:r>
              <a:rPr lang="fr-BE" altLang="nl-BE"/>
              <a:t> </a:t>
            </a:r>
            <a:r>
              <a:rPr lang="fr-BE" altLang="nl-BE" err="1"/>
              <a:t>als</a:t>
            </a:r>
            <a:r>
              <a:rPr lang="fr-BE" altLang="nl-BE"/>
              <a:t> </a:t>
            </a:r>
            <a:r>
              <a:rPr lang="fr-BE" altLang="nl-BE" err="1"/>
              <a:t>bij</a:t>
            </a:r>
            <a:r>
              <a:rPr lang="fr-BE" altLang="nl-BE"/>
              <a:t> </a:t>
            </a:r>
            <a:r>
              <a:rPr lang="fr-BE" altLang="nl-BE" err="1"/>
              <a:t>spouwmuren</a:t>
            </a:r>
            <a:endParaRPr lang="fr-BE" altLang="nl-BE"/>
          </a:p>
          <a:p>
            <a:pPr marL="863655" lvl="2" indent="-287655"/>
            <a:r>
              <a:rPr lang="fr-BE" altLang="nl-BE" err="1">
                <a:sym typeface="Symbol" panose="05050102010706020507" pitchFamily="18" charset="2"/>
              </a:rPr>
              <a:t>Soms</a:t>
            </a:r>
            <a:r>
              <a:rPr lang="fr-BE" altLang="nl-BE">
                <a:sym typeface="Symbol" panose="05050102010706020507" pitchFamily="18" charset="2"/>
              </a:rPr>
              <a:t> </a:t>
            </a:r>
            <a:r>
              <a:rPr lang="fr-BE" altLang="nl-BE" err="1">
                <a:sym typeface="Symbol" panose="05050102010706020507" pitchFamily="18" charset="2"/>
              </a:rPr>
              <a:t>geïsoleerde</a:t>
            </a:r>
            <a:r>
              <a:rPr lang="fr-BE" altLang="nl-BE">
                <a:sym typeface="Symbol" panose="05050102010706020507" pitchFamily="18" charset="2"/>
              </a:rPr>
              <a:t> </a:t>
            </a:r>
            <a:r>
              <a:rPr lang="fr-BE" altLang="nl-BE" err="1">
                <a:sym typeface="Symbol" panose="05050102010706020507" pitchFamily="18" charset="2"/>
              </a:rPr>
              <a:t>voorzetwanden</a:t>
            </a:r>
            <a:endParaRPr lang="fr-BE" altLang="nl-BE">
              <a:sym typeface="Symbol" panose="05050102010706020507" pitchFamily="18" charset="2"/>
            </a:endParaRPr>
          </a:p>
          <a:p>
            <a:pPr marL="863655" lvl="2" indent="-287655"/>
            <a:r>
              <a:rPr lang="fr-BE" altLang="nl-BE" err="1">
                <a:sym typeface="Symbol" panose="05050102010706020507" pitchFamily="18" charset="2"/>
              </a:rPr>
              <a:t>Meestal</a:t>
            </a:r>
            <a:r>
              <a:rPr lang="fr-BE" altLang="nl-BE">
                <a:sym typeface="Symbol" panose="05050102010706020507" pitchFamily="18" charset="2"/>
              </a:rPr>
              <a:t> </a:t>
            </a:r>
            <a:r>
              <a:rPr lang="fr-BE" altLang="nl-BE" err="1">
                <a:sym typeface="Symbol" panose="05050102010706020507" pitchFamily="18" charset="2"/>
              </a:rPr>
              <a:t>toegevoegd</a:t>
            </a:r>
            <a:r>
              <a:rPr lang="fr-BE" altLang="nl-BE">
                <a:sym typeface="Symbol" panose="05050102010706020507" pitchFamily="18" charset="2"/>
              </a:rPr>
              <a:t> </a:t>
            </a:r>
            <a:r>
              <a:rPr lang="fr-BE" altLang="nl-BE" err="1">
                <a:sym typeface="Symbol" panose="05050102010706020507" pitchFamily="18" charset="2"/>
              </a:rPr>
              <a:t>bij</a:t>
            </a:r>
            <a:r>
              <a:rPr lang="fr-BE" altLang="nl-BE">
                <a:sym typeface="Symbol" panose="05050102010706020507" pitchFamily="18" charset="2"/>
              </a:rPr>
              <a:t> </a:t>
            </a:r>
            <a:r>
              <a:rPr lang="fr-BE" altLang="nl-BE" err="1">
                <a:sym typeface="Symbol" panose="05050102010706020507" pitchFamily="18" charset="2"/>
              </a:rPr>
              <a:t>renovatie</a:t>
            </a:r>
            <a:endParaRPr lang="fr-BE" altLang="nl-BE">
              <a:sym typeface="Symbol" panose="05050102010706020507" pitchFamily="18" charset="2"/>
            </a:endParaRPr>
          </a:p>
          <a:p>
            <a:pPr marL="863655" lvl="2" indent="-287655"/>
            <a:r>
              <a:rPr lang="fr-BE" altLang="nl-BE">
                <a:sym typeface="Symbol" panose="05050102010706020507" pitchFamily="18" charset="2"/>
              </a:rPr>
              <a:t>Kan </a:t>
            </a:r>
            <a:r>
              <a:rPr lang="fr-BE" altLang="nl-BE" err="1">
                <a:sym typeface="Symbol" panose="05050102010706020507" pitchFamily="18" charset="2"/>
              </a:rPr>
              <a:t>ook</a:t>
            </a:r>
            <a:r>
              <a:rPr lang="fr-BE" altLang="nl-BE">
                <a:sym typeface="Symbol" panose="05050102010706020507" pitchFamily="18" charset="2"/>
              </a:rPr>
              <a:t> </a:t>
            </a:r>
            <a:r>
              <a:rPr lang="fr-BE" altLang="nl-BE" err="1">
                <a:sym typeface="Symbol" panose="05050102010706020507" pitchFamily="18" charset="2"/>
              </a:rPr>
              <a:t>bij</a:t>
            </a:r>
            <a:r>
              <a:rPr lang="fr-BE" altLang="nl-BE">
                <a:sym typeface="Symbol" panose="05050102010706020507" pitchFamily="18" charset="2"/>
              </a:rPr>
              <a:t> </a:t>
            </a:r>
            <a:r>
              <a:rPr lang="fr-BE" altLang="nl-BE" err="1">
                <a:sym typeface="Symbol" panose="05050102010706020507" pitchFamily="18" charset="2"/>
              </a:rPr>
              <a:t>appartementen</a:t>
            </a:r>
            <a:r>
              <a:rPr lang="fr-BE" altLang="nl-BE">
                <a:sym typeface="Symbol" panose="05050102010706020507" pitchFamily="18" charset="2"/>
              </a:rPr>
              <a:t> </a:t>
            </a:r>
            <a:r>
              <a:rPr lang="fr-BE" altLang="nl-BE">
                <a:sym typeface="Wingdings" panose="05000000000000000000" pitchFamily="2" charset="2"/>
              </a:rPr>
              <a:t> </a:t>
            </a:r>
            <a:r>
              <a:rPr lang="fr-BE" altLang="nl-BE" err="1">
                <a:sym typeface="Symbol" panose="05050102010706020507" pitchFamily="18" charset="2"/>
              </a:rPr>
              <a:t>privatieve</a:t>
            </a:r>
            <a:r>
              <a:rPr lang="fr-BE" altLang="nl-BE">
                <a:sym typeface="Symbol" panose="05050102010706020507" pitchFamily="18" charset="2"/>
              </a:rPr>
              <a:t> </a:t>
            </a:r>
            <a:r>
              <a:rPr lang="fr-BE" altLang="nl-BE" err="1">
                <a:sym typeface="Symbol" panose="05050102010706020507" pitchFamily="18" charset="2"/>
              </a:rPr>
              <a:t>ingrepen</a:t>
            </a:r>
            <a:r>
              <a:rPr lang="fr-BE" altLang="nl-BE">
                <a:sym typeface="Symbol" panose="05050102010706020507" pitchFamily="18" charset="2"/>
              </a:rPr>
              <a:t> </a:t>
            </a:r>
            <a:r>
              <a:rPr lang="fr-BE" altLang="nl-BE">
                <a:sym typeface="Wingdings" panose="05000000000000000000" pitchFamily="2" charset="2"/>
              </a:rPr>
              <a:t></a:t>
            </a:r>
            <a:r>
              <a:rPr lang="fr-BE" altLang="nl-BE">
                <a:sym typeface="Symbol" panose="05050102010706020507" pitchFamily="18" charset="2"/>
              </a:rPr>
              <a:t> </a:t>
            </a:r>
            <a:r>
              <a:rPr lang="fr-BE" altLang="nl-BE" err="1">
                <a:sym typeface="Symbol" panose="05050102010706020507" pitchFamily="18" charset="2"/>
              </a:rPr>
              <a:t>cfr</a:t>
            </a:r>
            <a:r>
              <a:rPr lang="fr-BE" altLang="nl-BE">
                <a:sym typeface="Symbol" panose="05050102010706020507" pitchFamily="18" charset="2"/>
              </a:rPr>
              <a:t> extra </a:t>
            </a:r>
            <a:r>
              <a:rPr lang="fr-BE" altLang="nl-BE" err="1">
                <a:sym typeface="Symbol" panose="05050102010706020507" pitchFamily="18" charset="2"/>
              </a:rPr>
              <a:t>binnenisolatie</a:t>
            </a:r>
            <a:endParaRPr lang="fr-BE" altLang="nl-BE">
              <a:sym typeface="Symbol" panose="05050102010706020507" pitchFamily="18" charset="2"/>
            </a:endParaRPr>
          </a:p>
          <a:p>
            <a:pPr marL="864000" lvl="3" indent="0">
              <a:buNone/>
            </a:pPr>
            <a:endParaRPr lang="nl-BE" altLang="nl-BE"/>
          </a:p>
        </p:txBody>
      </p:sp>
      <p:sp>
        <p:nvSpPr>
          <p:cNvPr id="5" name="datum en dianummer">
            <a:extLst>
              <a:ext uri="{FF2B5EF4-FFF2-40B4-BE49-F238E27FC236}">
                <a16:creationId xmlns:a16="http://schemas.microsoft.com/office/drawing/2014/main" id="{783C3A9C-974C-4222-B27C-8252BA2F8D3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95</a:t>
            </a:fld>
            <a:endParaRPr lang="nl-BE" sz="1100">
              <a:solidFill>
                <a:srgbClr val="105269"/>
              </a:solidFill>
            </a:endParaRPr>
          </a:p>
        </p:txBody>
      </p:sp>
    </p:spTree>
    <p:extLst>
      <p:ext uri="{BB962C8B-B14F-4D97-AF65-F5344CB8AC3E}">
        <p14:creationId xmlns:p14="http://schemas.microsoft.com/office/powerpoint/2010/main" val="27418622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7577-4587-46B0-9FE9-6AD8D6DBBB71}"/>
              </a:ext>
            </a:extLst>
          </p:cNvPr>
          <p:cNvSpPr>
            <a:spLocks noGrp="1"/>
          </p:cNvSpPr>
          <p:nvPr>
            <p:ph type="title"/>
          </p:nvPr>
        </p:nvSpPr>
        <p:spPr/>
        <p:txBody>
          <a:bodyPr/>
          <a:lstStyle/>
          <a:p>
            <a:r>
              <a:rPr lang="nl-BE"/>
              <a:t>Herkennen van isolatie en luchtlaag</a:t>
            </a:r>
          </a:p>
        </p:txBody>
      </p:sp>
      <p:sp>
        <p:nvSpPr>
          <p:cNvPr id="4" name="Tijdelijke aanduiding voor inhoud 2">
            <a:extLst>
              <a:ext uri="{FF2B5EF4-FFF2-40B4-BE49-F238E27FC236}">
                <a16:creationId xmlns:a16="http://schemas.microsoft.com/office/drawing/2014/main" id="{47977F70-3F7E-4098-8B20-DE88284CA727}"/>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Inspectietips </a:t>
            </a:r>
            <a:r>
              <a:rPr lang="nl-BE"/>
              <a:t>&gt; vervolg</a:t>
            </a:r>
          </a:p>
          <a:p>
            <a:pPr lvl="1"/>
            <a:r>
              <a:rPr lang="nl-BE"/>
              <a:t>Plaatsing </a:t>
            </a:r>
            <a:r>
              <a:rPr lang="nl-BE" b="1">
                <a:solidFill>
                  <a:srgbClr val="FF0000"/>
                </a:solidFill>
              </a:rPr>
              <a:t>isolatie</a:t>
            </a:r>
            <a:r>
              <a:rPr lang="nl-BE"/>
              <a:t> aan de </a:t>
            </a:r>
            <a:r>
              <a:rPr lang="nl-BE" b="1">
                <a:solidFill>
                  <a:srgbClr val="FF0000"/>
                </a:solidFill>
              </a:rPr>
              <a:t>binnenzijde</a:t>
            </a:r>
          </a:p>
          <a:p>
            <a:pPr lvl="2"/>
            <a:r>
              <a:rPr lang="fr-BE" altLang="nl-BE" err="1">
                <a:sym typeface="Symbol" panose="05050102010706020507" pitchFamily="18" charset="2"/>
              </a:rPr>
              <a:t>Rechtstreeks</a:t>
            </a:r>
            <a:r>
              <a:rPr lang="fr-BE" altLang="nl-BE">
                <a:sym typeface="Symbol" panose="05050102010706020507" pitchFamily="18" charset="2"/>
              </a:rPr>
              <a:t> </a:t>
            </a:r>
            <a:r>
              <a:rPr lang="fr-BE" altLang="nl-BE" err="1">
                <a:sym typeface="Symbol" panose="05050102010706020507" pitchFamily="18" charset="2"/>
              </a:rPr>
              <a:t>verlijmd</a:t>
            </a:r>
            <a:r>
              <a:rPr lang="fr-BE" altLang="nl-BE">
                <a:sym typeface="Symbol" panose="05050102010706020507" pitchFamily="18" charset="2"/>
              </a:rPr>
              <a:t> </a:t>
            </a:r>
            <a:r>
              <a:rPr lang="fr-BE" altLang="nl-BE" err="1">
                <a:sym typeface="Symbol" panose="05050102010706020507" pitchFamily="18" charset="2"/>
              </a:rPr>
              <a:t>tegenaan</a:t>
            </a:r>
            <a:r>
              <a:rPr lang="fr-BE" altLang="nl-BE">
                <a:sym typeface="Symbol" panose="05050102010706020507" pitchFamily="18" charset="2"/>
              </a:rPr>
              <a:t> </a:t>
            </a:r>
            <a:r>
              <a:rPr lang="fr-BE" altLang="nl-BE" err="1">
                <a:sym typeface="Symbol" panose="05050102010706020507" pitchFamily="18" charset="2"/>
              </a:rPr>
              <a:t>muur</a:t>
            </a:r>
            <a:r>
              <a:rPr lang="fr-BE" altLang="nl-BE">
                <a:sym typeface="Symbol" panose="05050102010706020507" pitchFamily="18" charset="2"/>
              </a:rPr>
              <a:t> </a:t>
            </a:r>
          </a:p>
          <a:p>
            <a:pPr lvl="2"/>
            <a:r>
              <a:rPr lang="fr-BE" altLang="nl-BE" err="1">
                <a:sym typeface="Symbol" panose="05050102010706020507" pitchFamily="18" charset="2"/>
              </a:rPr>
              <a:t>Voorzetwand</a:t>
            </a:r>
            <a:r>
              <a:rPr lang="fr-BE" altLang="nl-BE">
                <a:sym typeface="Symbol" panose="05050102010706020507" pitchFamily="18" charset="2"/>
              </a:rPr>
              <a:t> </a:t>
            </a:r>
          </a:p>
          <a:p>
            <a:pPr lvl="3"/>
            <a:r>
              <a:rPr lang="fr-BE" altLang="nl-BE" err="1">
                <a:sym typeface="Symbol" panose="05050102010706020507" pitchFamily="18" charset="2"/>
              </a:rPr>
              <a:t>Aanwezigheid</a:t>
            </a:r>
            <a:r>
              <a:rPr lang="fr-BE" altLang="nl-BE">
                <a:sym typeface="Symbol" panose="05050102010706020507" pitchFamily="18" charset="2"/>
              </a:rPr>
              <a:t> van </a:t>
            </a:r>
            <a:r>
              <a:rPr lang="fr-BE" altLang="nl-BE" err="1">
                <a:sym typeface="Symbol" panose="05050102010706020507" pitchFamily="18" charset="2"/>
              </a:rPr>
              <a:t>isolatie</a:t>
            </a:r>
            <a:r>
              <a:rPr lang="fr-BE" altLang="nl-BE">
                <a:sym typeface="Symbol" panose="05050102010706020507" pitchFamily="18" charset="2"/>
              </a:rPr>
              <a:t> </a:t>
            </a:r>
            <a:r>
              <a:rPr lang="fr-BE" altLang="nl-BE" err="1">
                <a:sym typeface="Symbol" panose="05050102010706020507" pitchFamily="18" charset="2"/>
              </a:rPr>
              <a:t>moeilijk</a:t>
            </a:r>
            <a:r>
              <a:rPr lang="fr-BE" altLang="nl-BE">
                <a:sym typeface="Symbol" panose="05050102010706020507" pitchFamily="18" charset="2"/>
              </a:rPr>
              <a:t> </a:t>
            </a:r>
            <a:r>
              <a:rPr lang="fr-BE" altLang="nl-BE" err="1">
                <a:sym typeface="Symbol" panose="05050102010706020507" pitchFamily="18" charset="2"/>
              </a:rPr>
              <a:t>vast</a:t>
            </a:r>
            <a:r>
              <a:rPr lang="fr-BE" altLang="nl-BE">
                <a:sym typeface="Symbol" panose="05050102010706020507" pitchFamily="18" charset="2"/>
              </a:rPr>
              <a:t> te </a:t>
            </a:r>
            <a:r>
              <a:rPr lang="fr-BE" altLang="nl-BE" err="1">
                <a:sym typeface="Symbol" panose="05050102010706020507" pitchFamily="18" charset="2"/>
              </a:rPr>
              <a:t>stellen</a:t>
            </a:r>
            <a:r>
              <a:rPr lang="fr-BE" altLang="nl-BE">
                <a:sym typeface="Symbol" panose="05050102010706020507" pitchFamily="18" charset="2"/>
              </a:rPr>
              <a:t> </a:t>
            </a:r>
          </a:p>
          <a:p>
            <a:pPr lvl="4"/>
            <a:r>
              <a:rPr lang="fr-BE" altLang="nl-BE" err="1">
                <a:sym typeface="Symbol" panose="05050102010706020507" pitchFamily="18" charset="2"/>
              </a:rPr>
              <a:t>Meestal</a:t>
            </a:r>
            <a:r>
              <a:rPr lang="fr-BE" altLang="nl-BE">
                <a:sym typeface="Symbol" panose="05050102010706020507" pitchFamily="18" charset="2"/>
              </a:rPr>
              <a:t> </a:t>
            </a:r>
            <a:r>
              <a:rPr lang="fr-BE" altLang="nl-BE" err="1">
                <a:sym typeface="Symbol" panose="05050102010706020507" pitchFamily="18" charset="2"/>
              </a:rPr>
              <a:t>afgewerkt</a:t>
            </a:r>
            <a:r>
              <a:rPr lang="fr-BE" altLang="nl-BE">
                <a:sym typeface="Symbol" panose="05050102010706020507" pitchFamily="18" charset="2"/>
              </a:rPr>
              <a:t> met </a:t>
            </a:r>
            <a:r>
              <a:rPr lang="fr-BE" altLang="nl-BE" err="1">
                <a:sym typeface="Symbol" panose="05050102010706020507" pitchFamily="18" charset="2"/>
              </a:rPr>
              <a:t>gipskartonplaat</a:t>
            </a:r>
            <a:r>
              <a:rPr lang="fr-BE" altLang="nl-BE">
                <a:sym typeface="Symbol" panose="05050102010706020507" pitchFamily="18" charset="2"/>
              </a:rPr>
              <a:t> </a:t>
            </a:r>
          </a:p>
          <a:p>
            <a:pPr lvl="4"/>
            <a:r>
              <a:rPr lang="fr-BE" altLang="nl-BE" err="1">
                <a:sym typeface="Symbol" panose="05050102010706020507" pitchFamily="18" charset="2"/>
              </a:rPr>
              <a:t>Eventueel</a:t>
            </a:r>
            <a:r>
              <a:rPr lang="fr-BE" altLang="nl-BE">
                <a:sym typeface="Symbol" panose="05050102010706020507" pitchFamily="18" charset="2"/>
              </a:rPr>
              <a:t> </a:t>
            </a:r>
            <a:r>
              <a:rPr lang="fr-BE" altLang="nl-BE" err="1">
                <a:sym typeface="Symbol" panose="05050102010706020507" pitchFamily="18" charset="2"/>
              </a:rPr>
              <a:t>losschroeven</a:t>
            </a:r>
            <a:r>
              <a:rPr lang="fr-BE" altLang="nl-BE">
                <a:sym typeface="Symbol" panose="05050102010706020507" pitchFamily="18" charset="2"/>
              </a:rPr>
              <a:t> van </a:t>
            </a:r>
            <a:r>
              <a:rPr lang="fr-BE" altLang="nl-BE" err="1">
                <a:sym typeface="Symbol" panose="05050102010706020507" pitchFamily="18" charset="2"/>
              </a:rPr>
              <a:t>afdichtplaatjes</a:t>
            </a:r>
            <a:r>
              <a:rPr lang="fr-BE" altLang="nl-BE">
                <a:sym typeface="Symbol" panose="05050102010706020507" pitchFamily="18" charset="2"/>
              </a:rPr>
              <a:t> </a:t>
            </a:r>
            <a:r>
              <a:rPr lang="fr-BE" altLang="nl-BE" err="1">
                <a:sym typeface="Symbol" panose="05050102010706020507" pitchFamily="18" charset="2"/>
              </a:rPr>
              <a:t>voor</a:t>
            </a:r>
            <a:r>
              <a:rPr lang="fr-BE" altLang="nl-BE">
                <a:sym typeface="Symbol" panose="05050102010706020507" pitchFamily="18" charset="2"/>
              </a:rPr>
              <a:t> </a:t>
            </a:r>
            <a:r>
              <a:rPr lang="fr-BE" altLang="nl-BE" err="1">
                <a:sym typeface="Symbol" panose="05050102010706020507" pitchFamily="18" charset="2"/>
              </a:rPr>
              <a:t>stopcontacten</a:t>
            </a:r>
            <a:r>
              <a:rPr lang="fr-BE" altLang="nl-BE">
                <a:sym typeface="Symbol" panose="05050102010706020507" pitchFamily="18" charset="2"/>
              </a:rPr>
              <a:t> of </a:t>
            </a:r>
            <a:r>
              <a:rPr lang="fr-BE" altLang="nl-BE" err="1">
                <a:sym typeface="Symbol" panose="05050102010706020507" pitchFamily="18" charset="2"/>
              </a:rPr>
              <a:t>schakelaars</a:t>
            </a:r>
            <a:endParaRPr lang="fr-BE" altLang="nl-BE">
              <a:sym typeface="Symbol" panose="05050102010706020507" pitchFamily="18" charset="2"/>
            </a:endParaRPr>
          </a:p>
          <a:p>
            <a:pPr marL="1151655" lvl="3" indent="-287655"/>
            <a:r>
              <a:rPr lang="fr-BE" altLang="nl-BE" err="1">
                <a:sym typeface="Symbol" panose="05050102010706020507" pitchFamily="18" charset="2"/>
              </a:rPr>
              <a:t>Regelmatige</a:t>
            </a:r>
            <a:r>
              <a:rPr lang="fr-BE" altLang="nl-BE">
                <a:sym typeface="Symbol" panose="05050102010706020507" pitchFamily="18" charset="2"/>
              </a:rPr>
              <a:t> </a:t>
            </a:r>
            <a:r>
              <a:rPr lang="fr-BE" altLang="nl-BE" err="1">
                <a:solidFill>
                  <a:srgbClr val="FF0000"/>
                </a:solidFill>
                <a:sym typeface="Symbol" panose="05050102010706020507" pitchFamily="18" charset="2"/>
              </a:rPr>
              <a:t>onderbreking</a:t>
            </a:r>
            <a:r>
              <a:rPr lang="fr-BE" altLang="nl-BE">
                <a:solidFill>
                  <a:srgbClr val="FF0000"/>
                </a:solidFill>
                <a:sym typeface="Symbol" panose="05050102010706020507" pitchFamily="18" charset="2"/>
              </a:rPr>
              <a:t> </a:t>
            </a:r>
            <a:r>
              <a:rPr lang="fr-BE" altLang="nl-BE">
                <a:sym typeface="Symbol" panose="05050102010706020507" pitchFamily="18" charset="2"/>
              </a:rPr>
              <a:t>van </a:t>
            </a:r>
            <a:r>
              <a:rPr lang="fr-BE" altLang="nl-BE" err="1">
                <a:sym typeface="Symbol" panose="05050102010706020507" pitchFamily="18" charset="2"/>
              </a:rPr>
              <a:t>isolatie</a:t>
            </a:r>
            <a:endParaRPr lang="fr-BE" altLang="nl-BE">
              <a:sym typeface="Symbol" panose="05050102010706020507" pitchFamily="18" charset="2"/>
            </a:endParaRPr>
          </a:p>
          <a:p>
            <a:pPr marL="863655" lvl="2" indent="-287655"/>
            <a:r>
              <a:rPr lang="fr-BE" altLang="nl-BE">
                <a:sym typeface="Symbol" panose="05050102010706020507" pitchFamily="18" charset="2"/>
              </a:rPr>
              <a:t>Als </a:t>
            </a:r>
            <a:r>
              <a:rPr lang="fr-BE" altLang="nl-BE" err="1">
                <a:sym typeface="Symbol" panose="05050102010706020507" pitchFamily="18" charset="2"/>
              </a:rPr>
              <a:t>isolatie</a:t>
            </a:r>
            <a:r>
              <a:rPr lang="fr-BE" altLang="nl-BE">
                <a:sym typeface="Symbol" panose="05050102010706020507" pitchFamily="18" charset="2"/>
              </a:rPr>
              <a:t> op </a:t>
            </a:r>
            <a:r>
              <a:rPr lang="fr-BE" altLang="nl-BE" err="1">
                <a:sym typeface="Symbol" panose="05050102010706020507" pitchFamily="18" charset="2"/>
              </a:rPr>
              <a:t>regelmatige</a:t>
            </a:r>
            <a:r>
              <a:rPr lang="fr-BE" altLang="nl-BE">
                <a:sym typeface="Symbol" panose="05050102010706020507" pitchFamily="18" charset="2"/>
              </a:rPr>
              <a:t> </a:t>
            </a:r>
            <a:r>
              <a:rPr lang="fr-BE" altLang="nl-BE" err="1">
                <a:sym typeface="Symbol" panose="05050102010706020507" pitchFamily="18" charset="2"/>
              </a:rPr>
              <a:t>intervallen</a:t>
            </a:r>
            <a:r>
              <a:rPr lang="fr-BE" altLang="nl-BE">
                <a:sym typeface="Symbol" panose="05050102010706020507" pitchFamily="18" charset="2"/>
              </a:rPr>
              <a:t> </a:t>
            </a:r>
            <a:r>
              <a:rPr lang="fr-BE" altLang="nl-BE" err="1">
                <a:sym typeface="Symbol" panose="05050102010706020507" pitchFamily="18" charset="2"/>
              </a:rPr>
              <a:t>is</a:t>
            </a:r>
            <a:r>
              <a:rPr lang="fr-BE" altLang="nl-BE">
                <a:sym typeface="Symbol" panose="05050102010706020507" pitchFamily="18" charset="2"/>
              </a:rPr>
              <a:t> </a:t>
            </a:r>
            <a:r>
              <a:rPr lang="fr-BE" altLang="nl-BE" err="1">
                <a:sym typeface="Symbol" panose="05050102010706020507" pitchFamily="18" charset="2"/>
              </a:rPr>
              <a:t>onderbroken</a:t>
            </a:r>
            <a:r>
              <a:rPr lang="fr-BE" altLang="nl-BE">
                <a:sym typeface="Symbol" panose="05050102010706020507" pitchFamily="18" charset="2"/>
              </a:rPr>
              <a:t> </a:t>
            </a:r>
            <a:r>
              <a:rPr lang="fr-BE" altLang="nl-BE" err="1">
                <a:sym typeface="Symbol" panose="05050102010706020507" pitchFamily="18" charset="2"/>
              </a:rPr>
              <a:t>door</a:t>
            </a:r>
            <a:r>
              <a:rPr lang="fr-BE" altLang="nl-BE">
                <a:sym typeface="Symbol" panose="05050102010706020507" pitchFamily="18" charset="2"/>
              </a:rPr>
              <a:t> </a:t>
            </a:r>
            <a:r>
              <a:rPr lang="fr-BE" altLang="nl-BE" err="1">
                <a:sym typeface="Symbol" panose="05050102010706020507" pitchFamily="18" charset="2"/>
              </a:rPr>
              <a:t>stijl</a:t>
            </a:r>
            <a:r>
              <a:rPr lang="fr-BE" altLang="nl-BE">
                <a:sym typeface="Symbol" panose="05050102010706020507" pitchFamily="18" charset="2"/>
              </a:rPr>
              <a:t>- en </a:t>
            </a:r>
            <a:r>
              <a:rPr lang="fr-BE" altLang="nl-BE" err="1">
                <a:sym typeface="Symbol" panose="05050102010706020507" pitchFamily="18" charset="2"/>
              </a:rPr>
              <a:t>regelwerk</a:t>
            </a:r>
            <a:r>
              <a:rPr lang="fr-BE" altLang="nl-BE">
                <a:sym typeface="Symbol" panose="05050102010706020507" pitchFamily="18" charset="2"/>
              </a:rPr>
              <a:t> met </a:t>
            </a:r>
            <a:r>
              <a:rPr lang="fr-BE" altLang="nl-BE" err="1">
                <a:sym typeface="Symbol" panose="05050102010706020507" pitchFamily="18" charset="2"/>
              </a:rPr>
              <a:t>tussenafstand</a:t>
            </a:r>
            <a:r>
              <a:rPr lang="fr-BE" altLang="nl-BE">
                <a:sym typeface="Symbol" panose="05050102010706020507" pitchFamily="18" charset="2"/>
              </a:rPr>
              <a:t> </a:t>
            </a:r>
            <a:r>
              <a:rPr lang="fr-BE" altLang="nl-BE">
                <a:cs typeface="Calibri" panose="020F0502020204030204" pitchFamily="34" charset="0"/>
                <a:sym typeface="Symbol" panose="05050102010706020507" pitchFamily="18" charset="2"/>
              </a:rPr>
              <a:t>≤ </a:t>
            </a:r>
            <a:r>
              <a:rPr lang="fr-BE" altLang="nl-BE">
                <a:sym typeface="Symbol" panose="05050102010706020507" pitchFamily="18" charset="2"/>
              </a:rPr>
              <a:t>2m</a:t>
            </a:r>
          </a:p>
          <a:p>
            <a:pPr marL="1151655" lvl="3" indent="-287655"/>
            <a:r>
              <a:rPr lang="fr-BE" altLang="nl-BE">
                <a:sym typeface="Symbol" panose="05050102010706020507" pitchFamily="18" charset="2"/>
              </a:rPr>
              <a:t>‘</a:t>
            </a:r>
            <a:r>
              <a:rPr lang="fr-BE" altLang="nl-BE" err="1">
                <a:sym typeface="Symbol" panose="05050102010706020507" pitchFamily="18" charset="2"/>
              </a:rPr>
              <a:t>Onderbreking</a:t>
            </a:r>
            <a:r>
              <a:rPr lang="fr-BE" altLang="nl-BE">
                <a:sym typeface="Symbol" panose="05050102010706020507" pitchFamily="18" charset="2"/>
              </a:rPr>
              <a:t> </a:t>
            </a:r>
            <a:r>
              <a:rPr lang="fr-BE" altLang="nl-BE" err="1">
                <a:sym typeface="Symbol" panose="05050102010706020507" pitchFamily="18" charset="2"/>
              </a:rPr>
              <a:t>aanwezig</a:t>
            </a:r>
            <a:r>
              <a:rPr lang="fr-BE" altLang="nl-BE">
                <a:sym typeface="Symbol" panose="05050102010706020507" pitchFamily="18" charset="2"/>
              </a:rPr>
              <a:t>’ </a:t>
            </a:r>
            <a:r>
              <a:rPr lang="fr-BE" altLang="nl-BE" err="1">
                <a:sym typeface="Symbol" panose="05050102010706020507" pitchFamily="18" charset="2"/>
              </a:rPr>
              <a:t>aanduiden</a:t>
            </a:r>
            <a:endParaRPr lang="fr-BE" altLang="nl-BE">
              <a:sym typeface="Symbol" panose="05050102010706020507" pitchFamily="18" charset="2"/>
            </a:endParaRPr>
          </a:p>
          <a:p>
            <a:pPr marL="864000" lvl="3" indent="0">
              <a:buNone/>
            </a:pPr>
            <a:endParaRPr lang="nl-BE" altLang="nl-BE"/>
          </a:p>
        </p:txBody>
      </p:sp>
      <p:sp>
        <p:nvSpPr>
          <p:cNvPr id="5" name="datum en dianummer">
            <a:extLst>
              <a:ext uri="{FF2B5EF4-FFF2-40B4-BE49-F238E27FC236}">
                <a16:creationId xmlns:a16="http://schemas.microsoft.com/office/drawing/2014/main" id="{783C3A9C-974C-4222-B27C-8252BA2F8D30}"/>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96</a:t>
            </a:fld>
            <a:endParaRPr lang="nl-BE" sz="1100">
              <a:solidFill>
                <a:srgbClr val="105269"/>
              </a:solidFill>
            </a:endParaRPr>
          </a:p>
        </p:txBody>
      </p:sp>
    </p:spTree>
    <p:extLst>
      <p:ext uri="{BB962C8B-B14F-4D97-AF65-F5344CB8AC3E}">
        <p14:creationId xmlns:p14="http://schemas.microsoft.com/office/powerpoint/2010/main" val="9394543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A7D4B2B-1E3F-49B0-904F-4D8FB2C7D16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04040" y="270780"/>
            <a:ext cx="3075940" cy="2360930"/>
          </a:xfrm>
          <a:prstGeom prst="rect">
            <a:avLst/>
          </a:prstGeom>
        </p:spPr>
      </p:pic>
      <p:sp>
        <p:nvSpPr>
          <p:cNvPr id="6" name="Tekstvak 38120">
            <a:extLst>
              <a:ext uri="{FF2B5EF4-FFF2-40B4-BE49-F238E27FC236}">
                <a16:creationId xmlns:a16="http://schemas.microsoft.com/office/drawing/2014/main" id="{2405A313-2D8F-48AD-90CE-D37037D979FB}"/>
              </a:ext>
            </a:extLst>
          </p:cNvPr>
          <p:cNvSpPr txBox="1"/>
          <p:nvPr/>
        </p:nvSpPr>
        <p:spPr>
          <a:xfrm>
            <a:off x="542140" y="2690130"/>
            <a:ext cx="3075940"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err="1">
                <a:effectLst/>
                <a:latin typeface="Calibri" panose="020F0502020204030204" pitchFamily="34" charset="0"/>
                <a:ea typeface="Times New Roman" panose="02020603050405020304" pitchFamily="18" charset="0"/>
                <a:cs typeface="Times New Roman" panose="02020603050405020304" pitchFamily="18" charset="0"/>
              </a:rPr>
              <a:t>Binnenisolatie</a:t>
            </a:r>
            <a:r>
              <a:rPr lang="nl-BE" sz="1000" i="1">
                <a:effectLst/>
                <a:latin typeface="Calibri" panose="020F0502020204030204" pitchFamily="34" charset="0"/>
                <a:ea typeface="Times New Roman" panose="02020603050405020304" pitchFamily="18" charset="0"/>
                <a:cs typeface="Times New Roman" panose="02020603050405020304" pitchFamily="18" charset="0"/>
              </a:rPr>
              <a:t> afgewerkt met pleister</a:t>
            </a:r>
          </a:p>
        </p:txBody>
      </p:sp>
      <p:sp>
        <p:nvSpPr>
          <p:cNvPr id="8" name="Tekstvak 38130">
            <a:extLst>
              <a:ext uri="{FF2B5EF4-FFF2-40B4-BE49-F238E27FC236}">
                <a16:creationId xmlns:a16="http://schemas.microsoft.com/office/drawing/2014/main" id="{6A30EEFD-C628-4088-AC08-3C5F70F65B4E}"/>
              </a:ext>
            </a:extLst>
          </p:cNvPr>
          <p:cNvSpPr txBox="1"/>
          <p:nvPr/>
        </p:nvSpPr>
        <p:spPr>
          <a:xfrm>
            <a:off x="3707793" y="5464719"/>
            <a:ext cx="2790825"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rPr>
              <a:t>Lijmen van </a:t>
            </a:r>
            <a:r>
              <a:rPr lang="nl-BE" sz="1000" i="1" err="1">
                <a:effectLst/>
                <a:latin typeface="Calibri" panose="020F0502020204030204" pitchFamily="34" charset="0"/>
                <a:ea typeface="Times New Roman" panose="02020603050405020304" pitchFamily="18" charset="0"/>
              </a:rPr>
              <a:t>binnenisolatie</a:t>
            </a:r>
            <a:endParaRPr lang="nl-BE" sz="1000" i="1">
              <a:effectLst/>
              <a:latin typeface="Calibri" panose="020F0502020204030204" pitchFamily="34" charset="0"/>
              <a:ea typeface="Times New Roman" panose="02020603050405020304" pitchFamily="18" charset="0"/>
            </a:endParaRPr>
          </a:p>
        </p:txBody>
      </p:sp>
      <p:sp>
        <p:nvSpPr>
          <p:cNvPr id="9" name="Tekstvak 38131">
            <a:extLst>
              <a:ext uri="{FF2B5EF4-FFF2-40B4-BE49-F238E27FC236}">
                <a16:creationId xmlns:a16="http://schemas.microsoft.com/office/drawing/2014/main" id="{13D5E4EA-9529-45CF-A05D-1FBF5DD4413F}"/>
              </a:ext>
            </a:extLst>
          </p:cNvPr>
          <p:cNvSpPr txBox="1"/>
          <p:nvPr/>
        </p:nvSpPr>
        <p:spPr>
          <a:xfrm>
            <a:off x="6669076" y="6494828"/>
            <a:ext cx="1876425"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rPr>
              <a:t>Lijm op </a:t>
            </a:r>
            <a:r>
              <a:rPr lang="nl-BE" sz="1000" i="1" err="1">
                <a:effectLst/>
                <a:latin typeface="Calibri" panose="020F0502020204030204" pitchFamily="34" charset="0"/>
                <a:ea typeface="Times New Roman" panose="02020603050405020304" pitchFamily="18" charset="0"/>
              </a:rPr>
              <a:t>binnenisolatie</a:t>
            </a:r>
            <a:endParaRPr lang="nl-BE" sz="1000" i="1">
              <a:effectLst/>
              <a:latin typeface="Calibri" panose="020F0502020204030204" pitchFamily="34" charset="0"/>
              <a:ea typeface="Times New Roman" panose="02020603050405020304" pitchFamily="18" charset="0"/>
            </a:endParaRPr>
          </a:p>
        </p:txBody>
      </p:sp>
      <p:grpSp>
        <p:nvGrpSpPr>
          <p:cNvPr id="10" name="Groep 9">
            <a:extLst>
              <a:ext uri="{FF2B5EF4-FFF2-40B4-BE49-F238E27FC236}">
                <a16:creationId xmlns:a16="http://schemas.microsoft.com/office/drawing/2014/main" id="{15DC93BA-EF50-468A-A003-6CD76A472D61}"/>
              </a:ext>
            </a:extLst>
          </p:cNvPr>
          <p:cNvGrpSpPr/>
          <p:nvPr/>
        </p:nvGrpSpPr>
        <p:grpSpPr>
          <a:xfrm>
            <a:off x="6721475" y="1277859"/>
            <a:ext cx="2371725" cy="2968105"/>
            <a:chOff x="5203460" y="1007079"/>
            <a:chExt cx="2371725" cy="2968105"/>
          </a:xfrm>
        </p:grpSpPr>
        <p:pic>
          <p:nvPicPr>
            <p:cNvPr id="11" name="Afbeelding 10">
              <a:extLst>
                <a:ext uri="{FF2B5EF4-FFF2-40B4-BE49-F238E27FC236}">
                  <a16:creationId xmlns:a16="http://schemas.microsoft.com/office/drawing/2014/main" id="{8400BDCC-662C-43EC-8E3C-04E97CB6E461}"/>
                </a:ext>
              </a:extLst>
            </p:cNvPr>
            <p:cNvPicPr>
              <a:picLocks noChangeAspect="1"/>
            </p:cNvPicPr>
            <p:nvPr/>
          </p:nvPicPr>
          <p:blipFill rotWithShape="1">
            <a:blip r:embed="rId3">
              <a:extLst>
                <a:ext uri="{28A0092B-C50C-407E-A947-70E740481C1C}">
                  <a14:useLocalDpi xmlns:a14="http://schemas.microsoft.com/office/drawing/2010/main" val="0"/>
                </a:ext>
              </a:extLst>
            </a:blip>
            <a:srcRect t="26973"/>
            <a:stretch/>
          </p:blipFill>
          <p:spPr bwMode="auto">
            <a:xfrm>
              <a:off x="5203460" y="1007079"/>
              <a:ext cx="2370455" cy="2607310"/>
            </a:xfrm>
            <a:prstGeom prst="rect">
              <a:avLst/>
            </a:prstGeom>
            <a:ln>
              <a:noFill/>
            </a:ln>
            <a:extLst>
              <a:ext uri="{53640926-AAD7-44D8-BBD7-CCE9431645EC}">
                <a14:shadowObscured xmlns:a14="http://schemas.microsoft.com/office/drawing/2010/main"/>
              </a:ext>
            </a:extLst>
          </p:spPr>
        </p:pic>
        <p:sp>
          <p:nvSpPr>
            <p:cNvPr id="12" name="Tekstvak 65">
              <a:extLst>
                <a:ext uri="{FF2B5EF4-FFF2-40B4-BE49-F238E27FC236}">
                  <a16:creationId xmlns:a16="http://schemas.microsoft.com/office/drawing/2014/main" id="{F6F23A2C-6454-484F-8BC8-8395957D3582}"/>
                </a:ext>
              </a:extLst>
            </p:cNvPr>
            <p:cNvSpPr txBox="1"/>
            <p:nvPr/>
          </p:nvSpPr>
          <p:spPr>
            <a:xfrm>
              <a:off x="5270135" y="3627140"/>
              <a:ext cx="2305050" cy="34804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rPr>
                <a:t>Stijl- en regelwerk bij </a:t>
              </a:r>
              <a:r>
                <a:rPr lang="nl-BE" sz="1000" i="1" err="1">
                  <a:effectLst/>
                  <a:latin typeface="Calibri" panose="020F0502020204030204" pitchFamily="34" charset="0"/>
                  <a:ea typeface="Times New Roman" panose="02020603050405020304" pitchFamily="18" charset="0"/>
                </a:rPr>
                <a:t>binnenisolatie</a:t>
              </a:r>
              <a:r>
                <a:rPr lang="nl-BE" sz="1000" i="1">
                  <a:effectLst/>
                  <a:latin typeface="Calibri" panose="020F0502020204030204" pitchFamily="34" charset="0"/>
                  <a:ea typeface="Times New Roman" panose="02020603050405020304" pitchFamily="18" charset="0"/>
                </a:rPr>
                <a:t>: metalen structuur</a:t>
              </a:r>
            </a:p>
          </p:txBody>
        </p:sp>
      </p:grpSp>
      <p:grpSp>
        <p:nvGrpSpPr>
          <p:cNvPr id="13" name="Groep 12">
            <a:extLst>
              <a:ext uri="{FF2B5EF4-FFF2-40B4-BE49-F238E27FC236}">
                <a16:creationId xmlns:a16="http://schemas.microsoft.com/office/drawing/2014/main" id="{D97DA2A6-E37E-45BB-B3D5-35BD8916A9D6}"/>
              </a:ext>
            </a:extLst>
          </p:cNvPr>
          <p:cNvGrpSpPr/>
          <p:nvPr/>
        </p:nvGrpSpPr>
        <p:grpSpPr>
          <a:xfrm>
            <a:off x="3721500" y="44204"/>
            <a:ext cx="2497137" cy="2993970"/>
            <a:chOff x="0" y="-81272"/>
            <a:chExt cx="2497455" cy="2993970"/>
          </a:xfrm>
        </p:grpSpPr>
        <p:pic>
          <p:nvPicPr>
            <p:cNvPr id="14" name="Afbeelding 13">
              <a:extLst>
                <a:ext uri="{FF2B5EF4-FFF2-40B4-BE49-F238E27FC236}">
                  <a16:creationId xmlns:a16="http://schemas.microsoft.com/office/drawing/2014/main" id="{03F914D1-4CCB-440E-9700-8563F2CC7F21}"/>
                </a:ext>
              </a:extLst>
            </p:cNvPr>
            <p:cNvPicPr>
              <a:picLocks noChangeAspect="1"/>
            </p:cNvPicPr>
            <p:nvPr/>
          </p:nvPicPr>
          <p:blipFill rotWithShape="1">
            <a:blip r:embed="rId4">
              <a:extLst>
                <a:ext uri="{28A0092B-C50C-407E-A947-70E740481C1C}">
                  <a14:useLocalDpi xmlns:a14="http://schemas.microsoft.com/office/drawing/2010/main" val="0"/>
                </a:ext>
              </a:extLst>
            </a:blip>
            <a:srcRect l="28155"/>
            <a:stretch/>
          </p:blipFill>
          <p:spPr bwMode="auto">
            <a:xfrm>
              <a:off x="0" y="-81272"/>
              <a:ext cx="2497455" cy="2605405"/>
            </a:xfrm>
            <a:prstGeom prst="rect">
              <a:avLst/>
            </a:prstGeom>
            <a:ln>
              <a:noFill/>
            </a:ln>
            <a:extLst>
              <a:ext uri="{53640926-AAD7-44D8-BBD7-CCE9431645EC}">
                <a14:shadowObscured xmlns:a14="http://schemas.microsoft.com/office/drawing/2010/main"/>
              </a:ext>
            </a:extLst>
          </p:spPr>
        </p:pic>
        <p:sp>
          <p:nvSpPr>
            <p:cNvPr id="15" name="Tekstvak 38116">
              <a:extLst>
                <a:ext uri="{FF2B5EF4-FFF2-40B4-BE49-F238E27FC236}">
                  <a16:creationId xmlns:a16="http://schemas.microsoft.com/office/drawing/2014/main" id="{2A3D92F4-233F-4734-B7E2-201D6157ACAC}"/>
                </a:ext>
              </a:extLst>
            </p:cNvPr>
            <p:cNvSpPr txBox="1"/>
            <p:nvPr/>
          </p:nvSpPr>
          <p:spPr>
            <a:xfrm>
              <a:off x="0" y="2564654"/>
              <a:ext cx="2497455" cy="34804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rPr>
                <a:t>Stijl- en regelwerk bij </a:t>
              </a:r>
              <a:r>
                <a:rPr lang="nl-BE" sz="1000" i="1" err="1">
                  <a:effectLst/>
                  <a:latin typeface="Calibri" panose="020F0502020204030204" pitchFamily="34" charset="0"/>
                  <a:ea typeface="Times New Roman" panose="02020603050405020304" pitchFamily="18" charset="0"/>
                </a:rPr>
                <a:t>binnenisolatie</a:t>
              </a:r>
              <a:r>
                <a:rPr lang="nl-BE" sz="1000" i="1">
                  <a:effectLst/>
                  <a:latin typeface="Calibri" panose="020F0502020204030204" pitchFamily="34" charset="0"/>
                  <a:ea typeface="Times New Roman" panose="02020603050405020304" pitchFamily="18" charset="0"/>
                </a:rPr>
                <a:t>: houten structuur</a:t>
              </a:r>
            </a:p>
          </p:txBody>
        </p:sp>
      </p:grpSp>
      <p:sp>
        <p:nvSpPr>
          <p:cNvPr id="21" name="Tekstvak 38130">
            <a:extLst>
              <a:ext uri="{FF2B5EF4-FFF2-40B4-BE49-F238E27FC236}">
                <a16:creationId xmlns:a16="http://schemas.microsoft.com/office/drawing/2014/main" id="{7036DA91-3BD1-47D8-94D1-FCCC0D10620F}"/>
              </a:ext>
            </a:extLst>
          </p:cNvPr>
          <p:cNvSpPr txBox="1"/>
          <p:nvPr/>
        </p:nvSpPr>
        <p:spPr>
          <a:xfrm>
            <a:off x="2576513" y="10217150"/>
            <a:ext cx="2790825" cy="4064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rPr>
              <a:t>Figuur 7: Lijmen van binnenisolatie</a:t>
            </a:r>
          </a:p>
        </p:txBody>
      </p:sp>
      <p:sp>
        <p:nvSpPr>
          <p:cNvPr id="22" name="Tekstvak 38131">
            <a:extLst>
              <a:ext uri="{FF2B5EF4-FFF2-40B4-BE49-F238E27FC236}">
                <a16:creationId xmlns:a16="http://schemas.microsoft.com/office/drawing/2014/main" id="{5F752803-9991-4872-BA44-BE5BDB43E90A}"/>
              </a:ext>
            </a:extLst>
          </p:cNvPr>
          <p:cNvSpPr txBox="1"/>
          <p:nvPr/>
        </p:nvSpPr>
        <p:spPr>
          <a:xfrm>
            <a:off x="6030913" y="10210800"/>
            <a:ext cx="1876425" cy="4064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rPr>
              <a:t>Figuur 8: Lijm op binnenisolatie</a:t>
            </a:r>
          </a:p>
        </p:txBody>
      </p:sp>
      <p:pic>
        <p:nvPicPr>
          <p:cNvPr id="2065" name="Afbeelding 38124">
            <a:extLst>
              <a:ext uri="{FF2B5EF4-FFF2-40B4-BE49-F238E27FC236}">
                <a16:creationId xmlns:a16="http://schemas.microsoft.com/office/drawing/2014/main" id="{98494A7D-7F90-4EA2-83BA-5B7A253624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0806" y="3511411"/>
            <a:ext cx="2844800" cy="18923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Afbeelding 38127">
            <a:extLst>
              <a:ext uri="{FF2B5EF4-FFF2-40B4-BE49-F238E27FC236}">
                <a16:creationId xmlns:a16="http://schemas.microsoft.com/office/drawing/2014/main" id="{5DC0026C-1D13-413E-A0F4-16293B4FA7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1953" y="4604220"/>
            <a:ext cx="187642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C24DAC15-4C45-413C-8303-E1EC1F966C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560" y="3089883"/>
            <a:ext cx="3064899" cy="2298674"/>
          </a:xfrm>
          <a:prstGeom prst="rect">
            <a:avLst/>
          </a:prstGeom>
        </p:spPr>
      </p:pic>
      <p:sp>
        <p:nvSpPr>
          <p:cNvPr id="26" name="Tekstvak 38131">
            <a:extLst>
              <a:ext uri="{FF2B5EF4-FFF2-40B4-BE49-F238E27FC236}">
                <a16:creationId xmlns:a16="http://schemas.microsoft.com/office/drawing/2014/main" id="{19D31F32-43A6-45A3-9033-171FF9DB071A}"/>
              </a:ext>
            </a:extLst>
          </p:cNvPr>
          <p:cNvSpPr txBox="1"/>
          <p:nvPr/>
        </p:nvSpPr>
        <p:spPr>
          <a:xfrm>
            <a:off x="456579" y="5448760"/>
            <a:ext cx="3064899"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err="1">
                <a:latin typeface="Calibri" panose="020F0502020204030204" pitchFamily="34" charset="0"/>
                <a:ea typeface="Times New Roman" panose="02020603050405020304" pitchFamily="18" charset="0"/>
              </a:rPr>
              <a:t>Binnenisolatie</a:t>
            </a:r>
            <a:r>
              <a:rPr lang="nl-BE" sz="1000" i="1">
                <a:latin typeface="Calibri" panose="020F0502020204030204" pitchFamily="34" charset="0"/>
                <a:ea typeface="Times New Roman" panose="02020603050405020304" pitchFamily="18" charset="0"/>
              </a:rPr>
              <a:t> bij grondige renovatie</a:t>
            </a:r>
            <a:endParaRPr lang="nl-BE" sz="1000" i="1">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0220069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7577-4587-46B0-9FE9-6AD8D6DBBB71}"/>
              </a:ext>
            </a:extLst>
          </p:cNvPr>
          <p:cNvSpPr>
            <a:spLocks noGrp="1"/>
          </p:cNvSpPr>
          <p:nvPr>
            <p:ph type="title"/>
          </p:nvPr>
        </p:nvSpPr>
        <p:spPr/>
        <p:txBody>
          <a:bodyPr/>
          <a:lstStyle/>
          <a:p>
            <a:r>
              <a:rPr lang="nl-BE"/>
              <a:t>Herkennen van isolatie en luchtlaag</a:t>
            </a:r>
          </a:p>
        </p:txBody>
      </p:sp>
      <p:sp>
        <p:nvSpPr>
          <p:cNvPr id="4" name="Tijdelijke aanduiding voor inhoud 2">
            <a:extLst>
              <a:ext uri="{FF2B5EF4-FFF2-40B4-BE49-F238E27FC236}">
                <a16:creationId xmlns:a16="http://schemas.microsoft.com/office/drawing/2014/main" id="{47977F70-3F7E-4098-8B20-DE88284CA727}"/>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Inspectietips </a:t>
            </a:r>
            <a:r>
              <a:rPr lang="nl-BE"/>
              <a:t>&gt; vervolg</a:t>
            </a:r>
          </a:p>
          <a:p>
            <a:pPr lvl="1"/>
            <a:r>
              <a:rPr lang="nl-NL" altLang="nl-BE" b="1">
                <a:solidFill>
                  <a:srgbClr val="FF0000"/>
                </a:solidFill>
                <a:sym typeface="Wingdings" panose="05000000000000000000" pitchFamily="2" charset="2"/>
              </a:rPr>
              <a:t>Luchtlaag</a:t>
            </a:r>
            <a:r>
              <a:rPr lang="nl-NL" altLang="nl-BE">
                <a:sym typeface="Wingdings" panose="05000000000000000000" pitchFamily="2" charset="2"/>
              </a:rPr>
              <a:t> </a:t>
            </a:r>
            <a:r>
              <a:rPr lang="fr-BE" altLang="nl-BE" err="1"/>
              <a:t>aan</a:t>
            </a:r>
            <a:r>
              <a:rPr lang="fr-BE" altLang="nl-BE"/>
              <a:t> </a:t>
            </a:r>
            <a:r>
              <a:rPr lang="fr-BE" altLang="nl-BE" b="1" err="1">
                <a:solidFill>
                  <a:srgbClr val="FF0000"/>
                </a:solidFill>
              </a:rPr>
              <a:t>binnenzijde</a:t>
            </a:r>
            <a:endParaRPr lang="fr-BE" altLang="nl-BE" b="1">
              <a:solidFill>
                <a:srgbClr val="FF0000"/>
              </a:solidFill>
            </a:endParaRPr>
          </a:p>
          <a:p>
            <a:pPr marL="863655" lvl="2" indent="-287655"/>
            <a:r>
              <a:rPr lang="fr-BE" altLang="nl-BE" err="1"/>
              <a:t>Meestal</a:t>
            </a:r>
            <a:r>
              <a:rPr lang="fr-BE" altLang="nl-BE"/>
              <a:t> </a:t>
            </a:r>
            <a:r>
              <a:rPr lang="fr-BE" altLang="nl-BE" err="1"/>
              <a:t>bij</a:t>
            </a:r>
            <a:r>
              <a:rPr lang="fr-BE" altLang="nl-BE"/>
              <a:t> </a:t>
            </a:r>
            <a:r>
              <a:rPr lang="fr-BE" altLang="nl-BE" err="1"/>
              <a:t>een</a:t>
            </a:r>
            <a:r>
              <a:rPr lang="fr-BE" altLang="nl-BE"/>
              <a:t> </a:t>
            </a:r>
            <a:r>
              <a:rPr lang="fr-BE" altLang="nl-BE" err="1"/>
              <a:t>leidingspouw</a:t>
            </a:r>
            <a:r>
              <a:rPr lang="fr-BE" altLang="nl-BE"/>
              <a:t> </a:t>
            </a:r>
            <a:r>
              <a:rPr lang="fr-BE" altLang="nl-BE" err="1"/>
              <a:t>door</a:t>
            </a:r>
            <a:r>
              <a:rPr lang="fr-BE" altLang="nl-BE"/>
              <a:t> </a:t>
            </a:r>
            <a:r>
              <a:rPr lang="fr-BE" altLang="nl-BE" err="1"/>
              <a:t>een</a:t>
            </a:r>
            <a:r>
              <a:rPr lang="fr-BE" altLang="nl-BE"/>
              <a:t> </a:t>
            </a:r>
            <a:r>
              <a:rPr lang="fr-BE" altLang="nl-BE" err="1"/>
              <a:t>houten</a:t>
            </a:r>
            <a:r>
              <a:rPr lang="fr-BE" altLang="nl-BE"/>
              <a:t> of </a:t>
            </a:r>
            <a:r>
              <a:rPr lang="fr-BE" altLang="nl-BE" err="1"/>
              <a:t>metalen</a:t>
            </a:r>
            <a:r>
              <a:rPr lang="fr-BE" altLang="nl-BE"/>
              <a:t> </a:t>
            </a:r>
            <a:r>
              <a:rPr lang="fr-BE" altLang="nl-BE" err="1"/>
              <a:t>lattenstructuur</a:t>
            </a:r>
            <a:endParaRPr lang="fr-BE" altLang="nl-BE"/>
          </a:p>
          <a:p>
            <a:pPr marL="1439655" lvl="4" indent="-287655"/>
            <a:r>
              <a:rPr lang="fr-BE" altLang="nl-BE" err="1">
                <a:sym typeface="Symbol" panose="05050102010706020507" pitchFamily="18" charset="2"/>
              </a:rPr>
              <a:t>Moeilijk</a:t>
            </a:r>
            <a:r>
              <a:rPr lang="fr-BE" altLang="nl-BE">
                <a:sym typeface="Symbol" panose="05050102010706020507" pitchFamily="18" charset="2"/>
              </a:rPr>
              <a:t> </a:t>
            </a:r>
            <a:r>
              <a:rPr lang="fr-BE" altLang="nl-BE" err="1">
                <a:sym typeface="Symbol" panose="05050102010706020507" pitchFamily="18" charset="2"/>
              </a:rPr>
              <a:t>vast</a:t>
            </a:r>
            <a:r>
              <a:rPr lang="fr-BE" altLang="nl-BE">
                <a:sym typeface="Symbol" panose="05050102010706020507" pitchFamily="18" charset="2"/>
              </a:rPr>
              <a:t> te </a:t>
            </a:r>
            <a:r>
              <a:rPr lang="fr-BE" altLang="nl-BE" err="1">
                <a:sym typeface="Symbol" panose="05050102010706020507" pitchFamily="18" charset="2"/>
              </a:rPr>
              <a:t>stellen</a:t>
            </a:r>
            <a:r>
              <a:rPr lang="fr-BE" altLang="nl-BE">
                <a:sym typeface="Symbol" panose="05050102010706020507" pitchFamily="18" charset="2"/>
              </a:rPr>
              <a:t> </a:t>
            </a:r>
            <a:r>
              <a:rPr lang="nl-BE">
                <a:cs typeface="Calibri" panose="020F0502020204030204" pitchFamily="34" charset="0"/>
                <a:sym typeface="Wingdings" panose="05000000000000000000" pitchFamily="2" charset="2"/>
              </a:rPr>
              <a:t> </a:t>
            </a:r>
            <a:r>
              <a:rPr lang="fr-BE" altLang="nl-BE" err="1">
                <a:sym typeface="Symbol" panose="05050102010706020507" pitchFamily="18" charset="2"/>
              </a:rPr>
              <a:t>meestal</a:t>
            </a:r>
            <a:r>
              <a:rPr lang="fr-BE" altLang="nl-BE">
                <a:sym typeface="Symbol" panose="05050102010706020507" pitchFamily="18" charset="2"/>
              </a:rPr>
              <a:t> </a:t>
            </a:r>
            <a:r>
              <a:rPr lang="fr-BE" altLang="nl-BE" err="1">
                <a:sym typeface="Symbol" panose="05050102010706020507" pitchFamily="18" charset="2"/>
              </a:rPr>
              <a:t>afgewerkt</a:t>
            </a:r>
            <a:r>
              <a:rPr lang="fr-BE" altLang="nl-BE">
                <a:sym typeface="Symbol" panose="05050102010706020507" pitchFamily="18" charset="2"/>
              </a:rPr>
              <a:t> met </a:t>
            </a:r>
            <a:r>
              <a:rPr lang="fr-BE" altLang="nl-BE" err="1">
                <a:sym typeface="Symbol" panose="05050102010706020507" pitchFamily="18" charset="2"/>
              </a:rPr>
              <a:t>gipskartonplaat</a:t>
            </a:r>
            <a:r>
              <a:rPr lang="fr-BE" altLang="nl-BE">
                <a:sym typeface="Symbol" panose="05050102010706020507" pitchFamily="18" charset="2"/>
              </a:rPr>
              <a:t> </a:t>
            </a:r>
            <a:r>
              <a:rPr lang="nl-BE">
                <a:cs typeface="Calibri" panose="020F0502020204030204" pitchFamily="34" charset="0"/>
                <a:sym typeface="Wingdings" panose="05000000000000000000" pitchFamily="2" charset="2"/>
              </a:rPr>
              <a:t></a:t>
            </a:r>
            <a:r>
              <a:rPr lang="fr-BE" altLang="nl-BE">
                <a:sym typeface="Symbol" panose="05050102010706020507" pitchFamily="18" charset="2"/>
              </a:rPr>
              <a:t> </a:t>
            </a:r>
            <a:r>
              <a:rPr lang="fr-BE" altLang="nl-BE" err="1">
                <a:sym typeface="Symbol" panose="05050102010706020507" pitchFamily="18" charset="2"/>
              </a:rPr>
              <a:t>eventueel</a:t>
            </a:r>
            <a:r>
              <a:rPr lang="fr-BE" altLang="nl-BE">
                <a:sym typeface="Symbol" panose="05050102010706020507" pitchFamily="18" charset="2"/>
              </a:rPr>
              <a:t> </a:t>
            </a:r>
            <a:r>
              <a:rPr lang="fr-BE" altLang="nl-BE" err="1">
                <a:sym typeface="Symbol" panose="05050102010706020507" pitchFamily="18" charset="2"/>
              </a:rPr>
              <a:t>losschroeven</a:t>
            </a:r>
            <a:r>
              <a:rPr lang="fr-BE" altLang="nl-BE">
                <a:sym typeface="Symbol" panose="05050102010706020507" pitchFamily="18" charset="2"/>
              </a:rPr>
              <a:t> van </a:t>
            </a:r>
            <a:r>
              <a:rPr lang="fr-BE" altLang="nl-BE" err="1">
                <a:sym typeface="Symbol" panose="05050102010706020507" pitchFamily="18" charset="2"/>
              </a:rPr>
              <a:t>afdichtplaatjes</a:t>
            </a:r>
            <a:r>
              <a:rPr lang="fr-BE" altLang="nl-BE">
                <a:sym typeface="Symbol" panose="05050102010706020507" pitchFamily="18" charset="2"/>
              </a:rPr>
              <a:t> </a:t>
            </a:r>
            <a:r>
              <a:rPr lang="fr-BE" altLang="nl-BE" err="1">
                <a:sym typeface="Symbol" panose="05050102010706020507" pitchFamily="18" charset="2"/>
              </a:rPr>
              <a:t>voor</a:t>
            </a:r>
            <a:r>
              <a:rPr lang="fr-BE" altLang="nl-BE">
                <a:sym typeface="Symbol" panose="05050102010706020507" pitchFamily="18" charset="2"/>
              </a:rPr>
              <a:t> </a:t>
            </a:r>
            <a:r>
              <a:rPr lang="fr-BE" altLang="nl-BE" err="1">
                <a:sym typeface="Symbol" panose="05050102010706020507" pitchFamily="18" charset="2"/>
              </a:rPr>
              <a:t>stopcontacten</a:t>
            </a:r>
            <a:r>
              <a:rPr lang="fr-BE" altLang="nl-BE">
                <a:sym typeface="Symbol" panose="05050102010706020507" pitchFamily="18" charset="2"/>
              </a:rPr>
              <a:t> of </a:t>
            </a:r>
            <a:r>
              <a:rPr lang="fr-BE" altLang="nl-BE" err="1">
                <a:sym typeface="Symbol" panose="05050102010706020507" pitchFamily="18" charset="2"/>
              </a:rPr>
              <a:t>schakelaars</a:t>
            </a:r>
            <a:endParaRPr lang="fr-BE" altLang="nl-BE">
              <a:sym typeface="Symbol" panose="05050102010706020507" pitchFamily="18" charset="2"/>
            </a:endParaRPr>
          </a:p>
          <a:p>
            <a:pPr lvl="1"/>
            <a:endParaRPr lang="nl-BE"/>
          </a:p>
          <a:p>
            <a:pPr marL="1152000" lvl="4" indent="0">
              <a:buNone/>
            </a:pPr>
            <a:endParaRPr lang="nl-BE" altLang="nl-BE"/>
          </a:p>
        </p:txBody>
      </p:sp>
      <p:pic>
        <p:nvPicPr>
          <p:cNvPr id="5" name="Afbeelding 4">
            <a:extLst>
              <a:ext uri="{FF2B5EF4-FFF2-40B4-BE49-F238E27FC236}">
                <a16:creationId xmlns:a16="http://schemas.microsoft.com/office/drawing/2014/main" id="{6D1CEEF1-FBBB-4B5C-B77A-A061550BACF2}"/>
              </a:ext>
            </a:extLst>
          </p:cNvPr>
          <p:cNvPicPr/>
          <p:nvPr/>
        </p:nvPicPr>
        <p:blipFill rotWithShape="1">
          <a:blip r:embed="rId6" cstate="print">
            <a:extLst>
              <a:ext uri="{28A0092B-C50C-407E-A947-70E740481C1C}">
                <a14:useLocalDpi xmlns:a14="http://schemas.microsoft.com/office/drawing/2010/main" val="0"/>
              </a:ext>
            </a:extLst>
          </a:blip>
          <a:srcRect r="53467" b="2180"/>
          <a:stretch/>
        </p:blipFill>
        <p:spPr bwMode="auto">
          <a:xfrm>
            <a:off x="3054230" y="3698920"/>
            <a:ext cx="1896110" cy="2658110"/>
          </a:xfrm>
          <a:prstGeom prst="rect">
            <a:avLst/>
          </a:prstGeom>
          <a:ln>
            <a:noFill/>
          </a:ln>
          <a:extLst>
            <a:ext uri="{53640926-AAD7-44D8-BBD7-CCE9431645EC}">
              <a14:shadowObscured xmlns:a14="http://schemas.microsoft.com/office/drawing/2010/main"/>
            </a:ext>
          </a:extLst>
        </p:spPr>
      </p:pic>
      <p:pic>
        <p:nvPicPr>
          <p:cNvPr id="6" name="Afbeelding 5">
            <a:extLst>
              <a:ext uri="{FF2B5EF4-FFF2-40B4-BE49-F238E27FC236}">
                <a16:creationId xmlns:a16="http://schemas.microsoft.com/office/drawing/2014/main" id="{CA128828-FFC2-4B9F-AA13-FFFEEF502890}"/>
              </a:ext>
            </a:extLst>
          </p:cNvPr>
          <p:cNvPicPr/>
          <p:nvPr/>
        </p:nvPicPr>
        <p:blipFill rotWithShape="1">
          <a:blip r:embed="rId7" cstate="print">
            <a:extLst>
              <a:ext uri="{28A0092B-C50C-407E-A947-70E740481C1C}">
                <a14:useLocalDpi xmlns:a14="http://schemas.microsoft.com/office/drawing/2010/main" val="0"/>
              </a:ext>
            </a:extLst>
          </a:blip>
          <a:srcRect l="6370" r="48817" b="5799"/>
          <a:stretch/>
        </p:blipFill>
        <p:spPr bwMode="auto">
          <a:xfrm>
            <a:off x="5016380" y="3683350"/>
            <a:ext cx="1896110" cy="2658110"/>
          </a:xfrm>
          <a:prstGeom prst="rect">
            <a:avLst/>
          </a:prstGeom>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96CEE7D5-6CA6-4F59-9FF4-089989ADE83C}"/>
              </a:ext>
            </a:extLst>
          </p:cNvPr>
          <p:cNvPicPr/>
          <p:nvPr/>
        </p:nvPicPr>
        <p:blipFill rotWithShape="1">
          <a:blip r:embed="rId8" cstate="print">
            <a:extLst>
              <a:ext uri="{28A0092B-C50C-407E-A947-70E740481C1C}">
                <a14:useLocalDpi xmlns:a14="http://schemas.microsoft.com/office/drawing/2010/main" val="0"/>
              </a:ext>
            </a:extLst>
          </a:blip>
          <a:srcRect r="52371"/>
          <a:stretch/>
        </p:blipFill>
        <p:spPr bwMode="auto">
          <a:xfrm>
            <a:off x="6962655" y="3695745"/>
            <a:ext cx="1898015" cy="2658110"/>
          </a:xfrm>
          <a:prstGeom prst="rect">
            <a:avLst/>
          </a:prstGeom>
          <a:ln>
            <a:noFill/>
          </a:ln>
          <a:extLst>
            <a:ext uri="{53640926-AAD7-44D8-BBD7-CCE9431645EC}">
              <a14:shadowObscured xmlns:a14="http://schemas.microsoft.com/office/drawing/2010/main"/>
            </a:ext>
          </a:extLst>
        </p:spPr>
      </p:pic>
      <p:sp>
        <p:nvSpPr>
          <p:cNvPr id="8" name="Tekstvak 38140">
            <a:extLst>
              <a:ext uri="{FF2B5EF4-FFF2-40B4-BE49-F238E27FC236}">
                <a16:creationId xmlns:a16="http://schemas.microsoft.com/office/drawing/2014/main" id="{32C400CC-A926-4E76-8869-43BD270BBE45}"/>
              </a:ext>
            </a:extLst>
          </p:cNvPr>
          <p:cNvSpPr txBox="1"/>
          <p:nvPr/>
        </p:nvSpPr>
        <p:spPr>
          <a:xfrm>
            <a:off x="3054865" y="6348775"/>
            <a:ext cx="1896110" cy="34804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Bevestiging van (metalen) lattenstructuur</a:t>
            </a:r>
          </a:p>
        </p:txBody>
      </p:sp>
      <p:sp>
        <p:nvSpPr>
          <p:cNvPr id="9" name="Tekstvak 38141">
            <a:extLst>
              <a:ext uri="{FF2B5EF4-FFF2-40B4-BE49-F238E27FC236}">
                <a16:creationId xmlns:a16="http://schemas.microsoft.com/office/drawing/2014/main" id="{0B5DC421-0F50-4143-8C51-3AEDB5EAC859}"/>
              </a:ext>
            </a:extLst>
          </p:cNvPr>
          <p:cNvSpPr txBox="1"/>
          <p:nvPr/>
        </p:nvSpPr>
        <p:spPr>
          <a:xfrm>
            <a:off x="4990980" y="6340520"/>
            <a:ext cx="1946910" cy="34804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Doorvoeren van leidingen door leidingenspouw</a:t>
            </a:r>
          </a:p>
        </p:txBody>
      </p:sp>
      <p:sp>
        <p:nvSpPr>
          <p:cNvPr id="10" name="Tekstvak 38142">
            <a:extLst>
              <a:ext uri="{FF2B5EF4-FFF2-40B4-BE49-F238E27FC236}">
                <a16:creationId xmlns:a16="http://schemas.microsoft.com/office/drawing/2014/main" id="{363FA24C-FB36-4E1D-B687-523D743BBBF5}"/>
              </a:ext>
            </a:extLst>
          </p:cNvPr>
          <p:cNvSpPr txBox="1"/>
          <p:nvPr/>
        </p:nvSpPr>
        <p:spPr>
          <a:xfrm>
            <a:off x="6962655" y="6341155"/>
            <a:ext cx="1955165" cy="16850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lnSpc>
                <a:spcPts val="1400"/>
              </a:lnSpc>
              <a:spcBef>
                <a:spcPts val="600"/>
              </a:spcBef>
              <a:spcAft>
                <a:spcPts val="1200"/>
              </a:spcAft>
            </a:pPr>
            <a:r>
              <a:rPr lang="nl-BE" sz="1000" i="1">
                <a:effectLst/>
                <a:latin typeface="Calibri" panose="020F0502020204030204" pitchFamily="34" charset="0"/>
                <a:ea typeface="Times New Roman" panose="02020603050405020304" pitchFamily="18" charset="0"/>
                <a:cs typeface="Times New Roman" panose="02020603050405020304" pitchFamily="18" charset="0"/>
              </a:rPr>
              <a:t>Afwerkingsplaten op leidingenspouw</a:t>
            </a:r>
          </a:p>
        </p:txBody>
      </p:sp>
    </p:spTree>
    <p:extLst>
      <p:ext uri="{BB962C8B-B14F-4D97-AF65-F5344CB8AC3E}">
        <p14:creationId xmlns:p14="http://schemas.microsoft.com/office/powerpoint/2010/main" val="12306836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27577-4587-46B0-9FE9-6AD8D6DBBB71}"/>
              </a:ext>
            </a:extLst>
          </p:cNvPr>
          <p:cNvSpPr>
            <a:spLocks noGrp="1"/>
          </p:cNvSpPr>
          <p:nvPr>
            <p:ph type="title"/>
          </p:nvPr>
        </p:nvSpPr>
        <p:spPr/>
        <p:txBody>
          <a:bodyPr/>
          <a:lstStyle/>
          <a:p>
            <a:r>
              <a:rPr lang="nl-BE"/>
              <a:t>Herkennen van isolatie en luchtlaag</a:t>
            </a:r>
          </a:p>
        </p:txBody>
      </p:sp>
      <p:sp>
        <p:nvSpPr>
          <p:cNvPr id="4" name="Tijdelijke aanduiding voor inhoud 2">
            <a:extLst>
              <a:ext uri="{FF2B5EF4-FFF2-40B4-BE49-F238E27FC236}">
                <a16:creationId xmlns:a16="http://schemas.microsoft.com/office/drawing/2014/main" id="{47977F70-3F7E-4098-8B20-DE88284CA727}"/>
              </a:ext>
            </a:extLst>
          </p:cNvPr>
          <p:cNvSpPr txBox="1">
            <a:spLocks/>
          </p:cNvSpPr>
          <p:nvPr/>
        </p:nvSpPr>
        <p:spPr>
          <a:xfrm>
            <a:off x="596112" y="1424612"/>
            <a:ext cx="8352928" cy="4517476"/>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b="1"/>
              <a:t>Inspectietips </a:t>
            </a:r>
            <a:r>
              <a:rPr lang="nl-BE"/>
              <a:t>&gt; vervolg</a:t>
            </a:r>
          </a:p>
          <a:p>
            <a:pPr lvl="1"/>
            <a:r>
              <a:rPr lang="nl-BE" b="1">
                <a:solidFill>
                  <a:srgbClr val="FF0000"/>
                </a:solidFill>
              </a:rPr>
              <a:t>Isolatie</a:t>
            </a:r>
            <a:r>
              <a:rPr lang="nl-BE"/>
              <a:t> aan de </a:t>
            </a:r>
            <a:r>
              <a:rPr lang="nl-BE" b="1">
                <a:solidFill>
                  <a:srgbClr val="FF0000"/>
                </a:solidFill>
              </a:rPr>
              <a:t>buitenzijde</a:t>
            </a:r>
          </a:p>
          <a:p>
            <a:pPr lvl="2"/>
            <a:r>
              <a:rPr lang="fr-BE" altLang="nl-BE" err="1"/>
              <a:t>Zowel</a:t>
            </a:r>
            <a:r>
              <a:rPr lang="fr-BE" altLang="nl-BE"/>
              <a:t> </a:t>
            </a:r>
            <a:r>
              <a:rPr lang="fr-BE" altLang="nl-BE" err="1"/>
              <a:t>bij</a:t>
            </a:r>
            <a:r>
              <a:rPr lang="fr-BE" altLang="nl-BE"/>
              <a:t> </a:t>
            </a:r>
            <a:r>
              <a:rPr lang="fr-BE" altLang="nl-BE" err="1"/>
              <a:t>massieve</a:t>
            </a:r>
            <a:r>
              <a:rPr lang="fr-BE" altLang="nl-BE"/>
              <a:t> </a:t>
            </a:r>
            <a:r>
              <a:rPr lang="fr-BE" altLang="nl-BE" err="1"/>
              <a:t>muren</a:t>
            </a:r>
            <a:r>
              <a:rPr lang="fr-BE" altLang="nl-BE"/>
              <a:t> </a:t>
            </a:r>
            <a:r>
              <a:rPr lang="fr-BE" altLang="nl-BE" err="1"/>
              <a:t>als</a:t>
            </a:r>
            <a:r>
              <a:rPr lang="fr-BE" altLang="nl-BE"/>
              <a:t> </a:t>
            </a:r>
            <a:r>
              <a:rPr lang="fr-BE" altLang="nl-BE" err="1"/>
              <a:t>spouwmuren</a:t>
            </a:r>
            <a:endParaRPr lang="fr-BE" altLang="nl-BE"/>
          </a:p>
          <a:p>
            <a:pPr lvl="2"/>
            <a:r>
              <a:rPr lang="fr-BE" altLang="nl-BE" err="1"/>
              <a:t>Afgewerkt</a:t>
            </a:r>
            <a:r>
              <a:rPr lang="fr-BE" altLang="nl-BE"/>
              <a:t> met </a:t>
            </a:r>
            <a:r>
              <a:rPr lang="fr-BE" altLang="nl-BE" err="1"/>
              <a:t>een</a:t>
            </a:r>
            <a:r>
              <a:rPr lang="fr-BE" altLang="nl-BE"/>
              <a:t> </a:t>
            </a:r>
            <a:r>
              <a:rPr lang="fr-BE" altLang="nl-BE" err="1"/>
              <a:t>pleisterlaag</a:t>
            </a:r>
            <a:r>
              <a:rPr lang="fr-BE" altLang="nl-BE"/>
              <a:t>, </a:t>
            </a:r>
            <a:r>
              <a:rPr lang="fr-BE" altLang="nl-BE" err="1"/>
              <a:t>houten</a:t>
            </a:r>
            <a:r>
              <a:rPr lang="fr-BE" altLang="nl-BE"/>
              <a:t>, </a:t>
            </a:r>
            <a:r>
              <a:rPr lang="fr-BE" altLang="nl-BE" err="1"/>
              <a:t>kunststof</a:t>
            </a:r>
            <a:r>
              <a:rPr lang="fr-BE" altLang="nl-BE"/>
              <a:t> of </a:t>
            </a:r>
            <a:r>
              <a:rPr lang="fr-BE" altLang="nl-BE" err="1"/>
              <a:t>metalen</a:t>
            </a:r>
            <a:r>
              <a:rPr lang="fr-BE" altLang="nl-BE"/>
              <a:t> </a:t>
            </a:r>
            <a:r>
              <a:rPr lang="fr-BE" altLang="nl-BE" err="1"/>
              <a:t>beplating</a:t>
            </a:r>
            <a:r>
              <a:rPr lang="fr-BE" altLang="nl-BE"/>
              <a:t>, </a:t>
            </a:r>
            <a:r>
              <a:rPr lang="fr-BE" altLang="nl-BE" err="1"/>
              <a:t>leien</a:t>
            </a:r>
            <a:r>
              <a:rPr lang="fr-BE" altLang="nl-BE"/>
              <a:t>, </a:t>
            </a:r>
            <a:r>
              <a:rPr lang="fr-BE" altLang="nl-BE" err="1"/>
              <a:t>pannen</a:t>
            </a:r>
            <a:r>
              <a:rPr lang="fr-BE" altLang="nl-BE"/>
              <a:t> of </a:t>
            </a:r>
            <a:r>
              <a:rPr lang="fr-BE" altLang="nl-BE" err="1"/>
              <a:t>steenstrips</a:t>
            </a:r>
            <a:endParaRPr lang="fr-BE" altLang="nl-BE"/>
          </a:p>
          <a:p>
            <a:pPr lvl="2"/>
            <a:r>
              <a:rPr lang="fr-BE" altLang="nl-BE" err="1"/>
              <a:t>Plaatsing</a:t>
            </a:r>
            <a:r>
              <a:rPr lang="fr-BE" altLang="nl-BE"/>
              <a:t>:</a:t>
            </a:r>
          </a:p>
          <a:p>
            <a:pPr lvl="3"/>
            <a:r>
              <a:rPr lang="fr-BE" altLang="nl-BE" err="1"/>
              <a:t>Gelijmd</a:t>
            </a:r>
            <a:endParaRPr lang="fr-BE" altLang="nl-BE"/>
          </a:p>
          <a:p>
            <a:pPr lvl="3"/>
            <a:r>
              <a:rPr lang="fr-BE" altLang="nl-BE" err="1"/>
              <a:t>Geplaatst</a:t>
            </a:r>
            <a:r>
              <a:rPr lang="fr-BE" altLang="nl-BE"/>
              <a:t> in </a:t>
            </a:r>
            <a:r>
              <a:rPr lang="fr-BE" altLang="nl-BE" err="1"/>
              <a:t>stijl</a:t>
            </a:r>
            <a:r>
              <a:rPr lang="fr-BE" altLang="nl-BE"/>
              <a:t>- en </a:t>
            </a:r>
            <a:r>
              <a:rPr lang="fr-BE" altLang="nl-BE" err="1"/>
              <a:t>regelwerk</a:t>
            </a:r>
            <a:r>
              <a:rPr lang="fr-BE" altLang="nl-BE"/>
              <a:t> (</a:t>
            </a:r>
            <a:r>
              <a:rPr lang="nl-BE">
                <a:cs typeface="Calibri" panose="020F0502020204030204" pitchFamily="34" charset="0"/>
                <a:sym typeface="Wingdings" panose="05000000000000000000" pitchFamily="2" charset="2"/>
              </a:rPr>
              <a:t></a:t>
            </a:r>
            <a:r>
              <a:rPr lang="fr-BE" altLang="nl-BE"/>
              <a:t> </a:t>
            </a:r>
            <a:r>
              <a:rPr lang="fr-BE" altLang="nl-BE" err="1"/>
              <a:t>onderbreking</a:t>
            </a:r>
            <a:r>
              <a:rPr lang="fr-BE" altLang="nl-BE"/>
              <a:t> van de </a:t>
            </a:r>
            <a:r>
              <a:rPr lang="fr-BE" altLang="nl-BE" err="1"/>
              <a:t>isolatie</a:t>
            </a:r>
            <a:r>
              <a:rPr lang="fr-BE" altLang="nl-BE"/>
              <a:t>) </a:t>
            </a:r>
          </a:p>
          <a:p>
            <a:pPr lvl="2"/>
            <a:r>
              <a:rPr lang="fr-BE" altLang="nl-BE" err="1"/>
              <a:t>Aanwezigheid</a:t>
            </a:r>
            <a:r>
              <a:rPr lang="fr-BE" altLang="nl-BE"/>
              <a:t> </a:t>
            </a:r>
            <a:r>
              <a:rPr lang="fr-BE" altLang="nl-BE" err="1"/>
              <a:t>soms</a:t>
            </a:r>
            <a:r>
              <a:rPr lang="fr-BE" altLang="nl-BE"/>
              <a:t> </a:t>
            </a:r>
            <a:r>
              <a:rPr lang="fr-BE" altLang="nl-BE" err="1"/>
              <a:t>vast</a:t>
            </a:r>
            <a:r>
              <a:rPr lang="fr-BE" altLang="nl-BE"/>
              <a:t> te </a:t>
            </a:r>
            <a:r>
              <a:rPr lang="fr-BE" altLang="nl-BE" err="1"/>
              <a:t>stellen</a:t>
            </a:r>
            <a:r>
              <a:rPr lang="fr-BE" altLang="nl-BE"/>
              <a:t> </a:t>
            </a:r>
          </a:p>
          <a:p>
            <a:pPr lvl="3"/>
            <a:r>
              <a:rPr lang="fr-BE" altLang="nl-BE"/>
              <a:t>Aan </a:t>
            </a:r>
            <a:r>
              <a:rPr lang="fr-BE" altLang="nl-BE" err="1"/>
              <a:t>onafgewerkte</a:t>
            </a:r>
            <a:r>
              <a:rPr lang="fr-BE" altLang="nl-BE"/>
              <a:t> </a:t>
            </a:r>
            <a:r>
              <a:rPr lang="fr-BE" altLang="nl-BE" err="1"/>
              <a:t>zijkanten</a:t>
            </a:r>
            <a:r>
              <a:rPr lang="fr-BE" altLang="nl-BE"/>
              <a:t> of </a:t>
            </a:r>
            <a:r>
              <a:rPr lang="fr-BE" altLang="nl-BE" err="1"/>
              <a:t>onderkant</a:t>
            </a:r>
            <a:r>
              <a:rPr lang="fr-BE" altLang="nl-BE"/>
              <a:t> van de </a:t>
            </a:r>
            <a:r>
              <a:rPr lang="fr-BE" altLang="nl-BE" err="1"/>
              <a:t>gevel</a:t>
            </a:r>
            <a:endParaRPr lang="fr-BE" altLang="nl-BE"/>
          </a:p>
          <a:p>
            <a:pPr marL="864000" lvl="3" indent="0">
              <a:buNone/>
            </a:pPr>
            <a:endParaRPr lang="nl-BE" altLang="nl-BE"/>
          </a:p>
        </p:txBody>
      </p:sp>
      <p:sp>
        <p:nvSpPr>
          <p:cNvPr id="5" name="datum en dianummer">
            <a:extLst>
              <a:ext uri="{FF2B5EF4-FFF2-40B4-BE49-F238E27FC236}">
                <a16:creationId xmlns:a16="http://schemas.microsoft.com/office/drawing/2014/main" id="{B6831E84-BFA9-4890-9FC6-B08D45F5252D}"/>
              </a:ext>
            </a:extLst>
          </p:cNvP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99</a:t>
            </a:fld>
            <a:endParaRPr lang="nl-BE" sz="1100">
              <a:solidFill>
                <a:srgbClr val="105269"/>
              </a:solidFill>
            </a:endParaRPr>
          </a:p>
        </p:txBody>
      </p:sp>
    </p:spTree>
    <p:extLst>
      <p:ext uri="{BB962C8B-B14F-4D97-AF65-F5344CB8AC3E}">
        <p14:creationId xmlns:p14="http://schemas.microsoft.com/office/powerpoint/2010/main" val="1932395601"/>
      </p:ext>
    </p:extLst>
  </p:cSld>
  <p:clrMapOvr>
    <a:masterClrMapping/>
  </p:clrMapOvr>
</p:sld>
</file>

<file path=ppt/theme/theme1.xml><?xml version="1.0" encoding="utf-8"?>
<a:theme xmlns:a="http://schemas.openxmlformats.org/drawingml/2006/main" name="VEA-light-zonder-foto">
  <a:themeElements>
    <a:clrScheme name="Aangepast 2">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gf4f80eca70b4135a9ced6669fdbdb3a xmlns="3bac7649-eb37-460d-9f8a-9ca85f036e36">
      <Terms xmlns="http://schemas.microsoft.com/office/infopath/2007/PartnerControls">
        <TermInfo xmlns="http://schemas.microsoft.com/office/infopath/2007/PartnerControls">
          <TermName xmlns="http://schemas.microsoft.com/office/infopath/2007/PartnerControls">EE Kwaliteit＆Onderst</TermName>
          <TermId xmlns="http://schemas.microsoft.com/office/infopath/2007/PartnerControls">3c277276-2e92-4ca5-b245-9649b52fab95</TermId>
        </TermInfo>
      </Terms>
    </gf4f80eca70b4135a9ced6669fdbdb3a>
    <DocumentSetDescription xmlns="http://schemas.microsoft.com/sharepoint/v3" xsi:nil="true"/>
    <b8cc891c48c04693b714cbf35be861e7 xmlns="8c9d9997-d67c-42a9-91b6-82cf79a793c3">
      <Terms xmlns="http://schemas.microsoft.com/office/infopath/2007/PartnerControls"/>
    </b8cc891c48c04693b714cbf35be861e7>
    <j8fa6b92914e4ae9b830c87969e146f2 xmlns="3bac7649-eb37-460d-9f8a-9ca85f036e36">
      <Terms xmlns="http://schemas.microsoft.com/office/infopath/2007/PartnerControls">
        <TermInfo xmlns="http://schemas.microsoft.com/office/infopath/2007/PartnerControls">
          <TermName xmlns="http://schemas.microsoft.com/office/infopath/2007/PartnerControls">2021</TermName>
          <TermId xmlns="http://schemas.microsoft.com/office/infopath/2007/PartnerControls">4f534d97-444d-42f0-b631-03d6216b7578</TermId>
        </TermInfo>
      </Terms>
    </j8fa6b92914e4ae9b830c87969e146f2>
    <e3cfbf68bf8e4c3fb04a16e909e95235 xmlns="3bac7649-eb37-460d-9f8a-9ca85f036e36">
      <Terms xmlns="http://schemas.microsoft.com/office/infopath/2007/PartnerControls"/>
    </e3cfbf68bf8e4c3fb04a16e909e95235>
    <o64c163da4194d2da901314b913c9962 xmlns="3bac7649-eb37-460d-9f8a-9ca85f036e36">
      <Terms xmlns="http://schemas.microsoft.com/office/infopath/2007/PartnerControls">
        <TermInfo xmlns="http://schemas.microsoft.com/office/infopath/2007/PartnerControls">
          <TermName xmlns="http://schemas.microsoft.com/office/infopath/2007/PartnerControls">Inspectieprotocol</TermName>
          <TermId xmlns="http://schemas.microsoft.com/office/infopath/2007/PartnerControls">59796ae8-e8bd-441c-ad91-4436b8cbc15f</TermId>
        </TermInfo>
      </Terms>
    </o64c163da4194d2da901314b913c9962>
    <Jaar_x0020_REG_x0020_ODV xmlns="3bac7649-eb37-460d-9f8a-9ca85f036e36">2021</Jaar_x0020_REG_x0020_ODV>
    <TaxCatchAll xmlns="9a9ec0f0-7796-43d0-ac1f-4c8c46ee0bd1">
      <Value>900</Value>
      <Value>420</Value>
      <Value>282</Value>
      <Value>281</Value>
      <Value>313</Value>
    </TaxCatchAll>
    <cf6c9fb545af48f7a36995ecbde93006 xmlns="8c9d9997-d67c-42a9-91b6-82cf79a793c3">
      <Terms xmlns="http://schemas.microsoft.com/office/infopath/2007/PartnerControls">
        <TermInfo xmlns="http://schemas.microsoft.com/office/infopath/2007/PartnerControls">
          <TermName xmlns="http://schemas.microsoft.com/office/infopath/2007/PartnerControls">EPC</TermName>
          <TermId xmlns="http://schemas.microsoft.com/office/infopath/2007/PartnerControls">afffb9f0-e9e8-4270-afb3-c6957e4ec211</TermId>
        </TermInfo>
      </Terms>
    </cf6c9fb545af48f7a36995ecbde93006>
    <gfbc9fa463924f638e13122842d4754a xmlns="3bac7649-eb37-460d-9f8a-9ca85f036e36">
      <Terms xmlns="http://schemas.microsoft.com/office/infopath/2007/PartnerControls">
        <TermInfo xmlns="http://schemas.microsoft.com/office/infopath/2007/PartnerControls">
          <TermName xmlns="http://schemas.microsoft.com/office/infopath/2007/PartnerControls">Gebouw</TermName>
          <TermId xmlns="http://schemas.microsoft.com/office/infopath/2007/PartnerControls">f9e32dab-b6df-4b9e-ba61-a8f7721f2182</TermId>
        </TermInfo>
      </Terms>
    </gfbc9fa463924f638e13122842d4754a>
    <_dlc_DocId xmlns="3bac7649-eb37-460d-9f8a-9ca85f036e36">CNSPRC6EMTMN-1624825353-76768</_dlc_DocId>
    <_dlc_DocIdUrl xmlns="3bac7649-eb37-460d-9f8a-9ca85f036e36">
      <Url>https://vlaamseoverheid.sharepoint.com/sites/vea-intern/_layouts/15/DocIdRedir.aspx?ID=CNSPRC6EMTMN-1624825353-76768</Url>
      <Description>CNSPRC6EMTMN-1624825353-76768</Description>
    </_dlc_DocIdUrl>
    <Gevalideerd xmlns="8c9d9997-d67c-42a9-91b6-82cf79a793c3">false</Gevalideerd>
    <Datum xmlns="8c9d9997-d67c-42a9-91b6-82cf79a793c3" xsi:nil="true"/>
    <lcf76f155ced4ddcb4097134ff3c332f xmlns="8c9d9997-d67c-42a9-91b6-82cf79a793c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Vea EE Document" ma:contentTypeID="0x0101004B5CC199FE7D374FB83A31AC60E389BB0017D481E51249B344879A2DCA61AD29D1" ma:contentTypeVersion="99" ma:contentTypeDescription="" ma:contentTypeScope="" ma:versionID="dd9a5a67857d12ddadb8272983190455">
  <xsd:schema xmlns:xsd="http://www.w3.org/2001/XMLSchema" xmlns:xs="http://www.w3.org/2001/XMLSchema" xmlns:p="http://schemas.microsoft.com/office/2006/metadata/properties" xmlns:ns1="http://schemas.microsoft.com/sharepoint/v3" xmlns:ns2="8c9d9997-d67c-42a9-91b6-82cf79a793c3" xmlns:ns3="3bac7649-eb37-460d-9f8a-9ca85f036e36" xmlns:ns4="9a9ec0f0-7796-43d0-ac1f-4c8c46ee0bd1" targetNamespace="http://schemas.microsoft.com/office/2006/metadata/properties" ma:root="true" ma:fieldsID="175dadc6ab0957365005acb7a4906281" ns1:_="" ns2:_="" ns3:_="" ns4:_="">
    <xsd:import namespace="http://schemas.microsoft.com/sharepoint/v3"/>
    <xsd:import namespace="8c9d9997-d67c-42a9-91b6-82cf79a793c3"/>
    <xsd:import namespace="3bac7649-eb37-460d-9f8a-9ca85f036e36"/>
    <xsd:import namespace="9a9ec0f0-7796-43d0-ac1f-4c8c46ee0bd1"/>
    <xsd:element name="properties">
      <xsd:complexType>
        <xsd:sequence>
          <xsd:element name="documentManagement">
            <xsd:complexType>
              <xsd:all>
                <xsd:element ref="ns1:DocumentSetDescription" minOccurs="0"/>
                <xsd:element ref="ns3:Jaar_x0020_REG_x0020_ODV" minOccurs="0"/>
                <xsd:element ref="ns3:o64c163da4194d2da901314b913c9962" minOccurs="0"/>
                <xsd:element ref="ns3:gf4f80eca70b4135a9ced6669fdbdb3a" minOccurs="0"/>
                <xsd:element ref="ns3:e3cfbf68bf8e4c3fb04a16e909e95235" minOccurs="0"/>
                <xsd:element ref="ns3:j8fa6b92914e4ae9b830c87969e146f2" minOccurs="0"/>
                <xsd:element ref="ns4:TaxCatchAll" minOccurs="0"/>
                <xsd:element ref="ns2:cf6c9fb545af48f7a36995ecbde93006" minOccurs="0"/>
                <xsd:element ref="ns3:gfbc9fa463924f638e13122842d4754a" minOccurs="0"/>
                <xsd:element ref="ns4:TaxCatchAllLabel"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b8cc891c48c04693b714cbf35be861e7" minOccurs="0"/>
                <xsd:element ref="ns2:MediaServiceDateTaken" minOccurs="0"/>
                <xsd:element ref="ns2:MediaServiceGenerationTime" minOccurs="0"/>
                <xsd:element ref="ns2:MediaServiceEventHashCode" minOccurs="0"/>
                <xsd:element ref="ns3:_dlc_DocId" minOccurs="0"/>
                <xsd:element ref="ns3:_dlc_DocIdUrl" minOccurs="0"/>
                <xsd:element ref="ns3:_dlc_DocIdPersistId" minOccurs="0"/>
                <xsd:element ref="ns2:MediaServiceLocation" minOccurs="0"/>
                <xsd:element ref="ns2:Gevalideerd" minOccurs="0"/>
                <xsd:element ref="ns2:MediaLengthInSeconds" minOccurs="0"/>
                <xsd:element ref="ns2:Datum"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ijving/Opmerking" ma:description="Optioneel veld. Maakt het eenvoudiger om de juiste PV terug te vinden als inspiratiebron bij het beantwoorden van een nieuwe PV."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9d9997-d67c-42a9-91b6-82cf79a793c3" elementFormDefault="qualified">
    <xsd:import namespace="http://schemas.microsoft.com/office/2006/documentManagement/types"/>
    <xsd:import namespace="http://schemas.microsoft.com/office/infopath/2007/PartnerControls"/>
    <xsd:element name="cf6c9fb545af48f7a36995ecbde93006" ma:index="21" nillable="true" ma:taxonomy="true" ma:internalName="cf6c9fb545af48f7a36995ecbde93006" ma:taxonomyFieldName="VEA_x0020_EE_x0020_Domein" ma:displayName="VEA EE Domein" ma:indexed="true" ma:readOnly="false" ma:fieldId="{cf6c9fb5-45af-48f7-a369-95ecbde93006}" ma:sspId="49ca8161-7180-459b-a0ef-1a71cf6ffea5" ma:termSetId="7e8e5761-102d-4ad9-8f3d-97f53adc3a21" ma:anchorId="00000000-0000-0000-0000-000000000000" ma:open="false" ma:isKeyword="false">
      <xsd:complexType>
        <xsd:sequence>
          <xsd:element ref="pc:Terms" minOccurs="0" maxOccurs="1"/>
        </xsd:sequence>
      </xsd:complex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hidden="true" ma:internalName="MediaServiceAutoTags" ma:readOnly="true">
      <xsd:simpleType>
        <xsd:restriction base="dms:Text"/>
      </xsd:simpleType>
    </xsd:element>
    <xsd:element name="MediaServiceOCR" ma:index="28" nillable="true" ma:displayName="Extracted Text" ma:hidden="true" ma:internalName="MediaServiceOCR" ma:readOnly="true">
      <xsd:simpleType>
        <xsd:restriction base="dms:Note"/>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hidden="true" ma:internalName="MediaServiceKeyPoints" ma:readOnly="true">
      <xsd:simpleType>
        <xsd:restriction base="dms:Note"/>
      </xsd:simpleType>
    </xsd:element>
    <xsd:element name="b8cc891c48c04693b714cbf35be861e7" ma:index="34" nillable="true" ma:taxonomy="true" ma:internalName="b8cc891c48c04693b714cbf35be861e7" ma:taxonomyFieldName="VEA_x0020_EE_x0020_Defossilisering" ma:displayName="VEA EE Defossilisering" ma:readOnly="false" ma:default="" ma:fieldId="{b8cc891c-48c0-4693-b714-cbf35be861e7}" ma:sspId="49ca8161-7180-459b-a0ef-1a71cf6ffea5" ma:termSetId="d4bdc5dc-a94d-4f58-a4a6-f46138813154" ma:anchorId="00000000-0000-0000-0000-000000000000" ma:open="false" ma:isKeyword="false">
      <xsd:complexType>
        <xsd:sequence>
          <xsd:element ref="pc:Terms" minOccurs="0" maxOccurs="1"/>
        </xsd:sequence>
      </xsd:complexType>
    </xsd:element>
    <xsd:element name="MediaServiceDateTaken" ma:index="35" nillable="true" ma:displayName="MediaServiceDateTaken" ma:hidden="true" ma:internalName="MediaServiceDateTake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Location" ma:index="41" nillable="true" ma:displayName="Location" ma:internalName="MediaServiceLocation" ma:readOnly="true">
      <xsd:simpleType>
        <xsd:restriction base="dms:Text"/>
      </xsd:simpleType>
    </xsd:element>
    <xsd:element name="Gevalideerd" ma:index="42" nillable="true" ma:displayName="Gevalideerd" ma:default="0" ma:format="Dropdown" ma:internalName="Gevalideerd">
      <xsd:simpleType>
        <xsd:restriction base="dms:Boolean"/>
      </xsd:simpleType>
    </xsd:element>
    <xsd:element name="MediaLengthInSeconds" ma:index="43" nillable="true" ma:displayName="Length (seconds)" ma:internalName="MediaLengthInSeconds" ma:readOnly="true">
      <xsd:simpleType>
        <xsd:restriction base="dms:Unknown"/>
      </xsd:simpleType>
    </xsd:element>
    <xsd:element name="Datum" ma:index="44" nillable="true" ma:displayName="Datum" ma:format="DateTime" ma:internalName="Datum">
      <xsd:simpleType>
        <xsd:restriction base="dms:DateTime"/>
      </xsd:simpleType>
    </xsd:element>
    <xsd:element name="lcf76f155ced4ddcb4097134ff3c332f" ma:index="46"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ac7649-eb37-460d-9f8a-9ca85f036e36" elementFormDefault="qualified">
    <xsd:import namespace="http://schemas.microsoft.com/office/2006/documentManagement/types"/>
    <xsd:import namespace="http://schemas.microsoft.com/office/infopath/2007/PartnerControls"/>
    <xsd:element name="Jaar_x0020_REG_x0020_ODV" ma:index="11" nillable="true" ma:displayName="Jaar EE" ma:default="2024" ma:description="Jaar (niet als beheerde metadata)" ma:format="Dropdown" ma:internalName="Jaar_x0020_REG_x0020_ODV" ma:readOnly="fals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restriction>
      </xsd:simpleType>
    </xsd:element>
    <xsd:element name="o64c163da4194d2da901314b913c9962" ma:index="14" nillable="true" ma:taxonomy="true" ma:internalName="o64c163da4194d2da901314b913c9962" ma:taxonomyFieldName="Vea_x0020_EE_x0020_Onderwerp" ma:displayName="Vea EE Onderwerp" ma:indexed="true" ma:readOnly="false" ma:fieldId="{864c163d-a419-4d2d-a901-314b913c9962}" ma:sspId="49ca8161-7180-459b-a0ef-1a71cf6ffea5" ma:termSetId="de88c5dd-6519-4b08-89e7-f063424ad58e" ma:anchorId="00000000-0000-0000-0000-000000000000" ma:open="true" ma:isKeyword="false">
      <xsd:complexType>
        <xsd:sequence>
          <xsd:element ref="pc:Terms" minOccurs="0" maxOccurs="1"/>
        </xsd:sequence>
      </xsd:complexType>
    </xsd:element>
    <xsd:element name="gf4f80eca70b4135a9ced6669fdbdb3a" ma:index="16" nillable="true" ma:taxonomy="true" ma:internalName="gf4f80eca70b4135a9ced6669fdbdb3a" ma:taxonomyFieldName="VeaTeam" ma:displayName="VeaTeam" ma:readOnly="false" ma:fieldId="{0f4f80ec-a70b-4135-a9ce-d6669fdbdb3a}" ma:taxonomyMulti="true" ma:sspId="49ca8161-7180-459b-a0ef-1a71cf6ffea5" ma:termSetId="4319ac2a-e540-41e3-a6cf-8c0629faf905" ma:anchorId="00000000-0000-0000-0000-000000000000" ma:open="false" ma:isKeyword="false">
      <xsd:complexType>
        <xsd:sequence>
          <xsd:element ref="pc:Terms" minOccurs="0" maxOccurs="1"/>
        </xsd:sequence>
      </xsd:complexType>
    </xsd:element>
    <xsd:element name="e3cfbf68bf8e4c3fb04a16e909e95235" ma:index="17" nillable="true" ma:taxonomy="true" ma:internalName="e3cfbf68bf8e4c3fb04a16e909e95235" ma:taxonomyFieldName="Vea_x0020_EE_x0020_Doctype" ma:displayName="Vea EE Doctype" ma:indexed="true" ma:readOnly="false" ma:fieldId="{e3cfbf68-bf8e-4c3f-b04a-16e909e95235}" ma:sspId="49ca8161-7180-459b-a0ef-1a71cf6ffea5" ma:termSetId="1585e7cc-5045-4a32-97d1-2b8b394bd692" ma:anchorId="00000000-0000-0000-0000-000000000000" ma:open="false" ma:isKeyword="false">
      <xsd:complexType>
        <xsd:sequence>
          <xsd:element ref="pc:Terms" minOccurs="0" maxOccurs="1"/>
        </xsd:sequence>
      </xsd:complexType>
    </xsd:element>
    <xsd:element name="j8fa6b92914e4ae9b830c87969e146f2" ma:index="18" nillable="true" ma:taxonomy="true" ma:internalName="j8fa6b92914e4ae9b830c87969e146f2" ma:taxonomyFieldName="Jaar0" ma:displayName="Jaar" ma:indexed="true" ma:readOnly="false" ma:default="1167;#2024|745ccb64-ecb9-4e75-93e6-2266c2d9779b" ma:fieldId="{38fa6b92-914e-4ae9-b830-c87969e146f2}" ma:sspId="49ca8161-7180-459b-a0ef-1a71cf6ffea5" ma:termSetId="5ac14f2e-1c49-4245-8414-29f56be4175f" ma:anchorId="00000000-0000-0000-0000-000000000000" ma:open="true" ma:isKeyword="false">
      <xsd:complexType>
        <xsd:sequence>
          <xsd:element ref="pc:Terms" minOccurs="0" maxOccurs="1"/>
        </xsd:sequence>
      </xsd:complexType>
    </xsd:element>
    <xsd:element name="gfbc9fa463924f638e13122842d4754a" ma:index="23" nillable="true" ma:taxonomy="true" ma:internalName="gfbc9fa463924f638e13122842d4754a" ma:taxonomyFieldName="Vea_x0020_EE_x0020_Thema" ma:displayName="Vea EE Thema" ma:indexed="true" ma:readOnly="false" ma:fieldId="{0fbc9fa4-6392-4f63-8e13-122842d4754a}" ma:sspId="49ca8161-7180-459b-a0ef-1a71cf6ffea5" ma:termSetId="420986b4-414b-450c-8a9d-01dc56e5d5d7" ma:anchorId="00000000-0000-0000-0000-000000000000" ma:open="true" ma:isKeyword="false">
      <xsd:complexType>
        <xsd:sequence>
          <xsd:element ref="pc:Terms" minOccurs="0" maxOccurs="1"/>
        </xsd:sequence>
      </xsd:complexType>
    </xsd:element>
    <xsd:element name="SharedWithUsers" ma:index="29"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hidden="true" ma:internalName="SharedWithDetails" ma:readOnly="true">
      <xsd:simpleType>
        <xsd:restriction base="dms:Note"/>
      </xsd:simpleType>
    </xsd:element>
    <xsd:element name="_dlc_DocId" ma:index="38" nillable="true" ma:displayName="Waarde van de document-id" ma:description="De waarde van de document-id die aan dit item is toegewezen." ma:internalName="_dlc_DocId" ma:readOnly="true">
      <xsd:simpleType>
        <xsd:restriction base="dms:Text"/>
      </xsd:simpleType>
    </xsd:element>
    <xsd:element name="_dlc_DocIdUrl" ma:index="3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6135908-2f38-4d3f-9ad1-ad6003cfd7ec}" ma:internalName="TaxCatchAll" ma:readOnly="false" ma:showField="CatchAllData" ma:web="3bac7649-eb37-460d-9f8a-9ca85f036e36">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66135908-2f38-4d3f-9ad1-ad6003cfd7ec}" ma:internalName="TaxCatchAllLabel" ma:readOnly="true" ma:showField="CatchAllDataLabel" ma:web="3bac7649-eb37-460d-9f8a-9ca85f036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5C2BDEA-C0CB-4496-B052-7412DACAF79B}">
  <ds:schemaRefs>
    <ds:schemaRef ds:uri="http://schemas.microsoft.com/sharepoint/v3/contenttype/forms"/>
  </ds:schemaRefs>
</ds:datastoreItem>
</file>

<file path=customXml/itemProps2.xml><?xml version="1.0" encoding="utf-8"?>
<ds:datastoreItem xmlns:ds="http://schemas.openxmlformats.org/officeDocument/2006/customXml" ds:itemID="{A9F9B4B9-0FC7-417D-839E-8F061E38E172}">
  <ds:schemaRefs>
    <ds:schemaRef ds:uri="3bac7649-eb37-460d-9f8a-9ca85f036e36"/>
    <ds:schemaRef ds:uri="8c9d9997-d67c-42a9-91b6-82cf79a793c3"/>
    <ds:schemaRef ds:uri="9a9ec0f0-7796-43d0-ac1f-4c8c46ee0b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09F8708-443D-4CB5-8847-453AE596076E}">
  <ds:schemaRefs>
    <ds:schemaRef ds:uri="3bac7649-eb37-460d-9f8a-9ca85f036e36"/>
    <ds:schemaRef ds:uri="8c9d9997-d67c-42a9-91b6-82cf79a793c3"/>
    <ds:schemaRef ds:uri="9a9ec0f0-7796-43d0-ac1f-4c8c46ee0b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F7B3FC4B-51A5-4990-A0A0-BEF91FAACD8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sjabloon-VEA-GEKLEURDE-HUISJES</Template>
  <Application>Microsoft Office PowerPoint</Application>
  <PresentationFormat>On-screen Show (4:3)</PresentationFormat>
  <Slides>236</Slides>
  <Notes>2</Notes>
  <HiddenSlides>0</HiddenSlides>
  <ScaleCrop>false</ScaleCrop>
  <HeadingPairs>
    <vt:vector size="4" baseType="variant">
      <vt:variant>
        <vt:lpstr>Theme</vt:lpstr>
      </vt:variant>
      <vt:variant>
        <vt:i4>1</vt:i4>
      </vt:variant>
      <vt:variant>
        <vt:lpstr>Slide Titles</vt:lpstr>
      </vt:variant>
      <vt:variant>
        <vt:i4>236</vt:i4>
      </vt:variant>
    </vt:vector>
  </HeadingPairs>
  <TitlesOfParts>
    <vt:vector size="237" baseType="lpstr">
      <vt:lpstr>VEA-light-zonder-foto</vt:lpstr>
      <vt:lpstr>DEEL  V: Eigenschappen Gebouwschil</vt:lpstr>
      <vt:lpstr>INHOUD INSPECTIEPROTOCOL  DEEL I: Wanneer moet het EPC opgemaakt worden? DEEL II: Verzamelen van de invoergegevens DEEL III: Adres, type eenheid en projectgegevens DEEL IV: Het beschermde volume, de bruikbare vloeroppervlakte, de gebouwschil en begrenzingen Deel V: Eigenschappen gebouwschil Deel VI: Ruimteverwarming Deel VII: Koeling Deel VIII: Sanitair warm water Deel IX: Ventilatie Deel X: Zonne-energie Deel XI: Verlichting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Stappenplan gevels/vloeren/daken (V.2.1)</vt:lpstr>
      <vt:lpstr>PowerPoint Presentation</vt:lpstr>
      <vt:lpstr>PowerPoint Presentation</vt:lpstr>
      <vt:lpstr>Stappenplan gevels/vloeren/daken (V.2.1)</vt:lpstr>
      <vt:lpstr>PowerPoint Presentation</vt:lpstr>
      <vt:lpstr>PowerPoint Presentation</vt:lpstr>
      <vt:lpstr>Stappenplan gevels/vloeren/daken (V.2.1)</vt:lpstr>
      <vt:lpstr>Stappenplan gevels/vloeren/daken (V.2.1)</vt:lpstr>
      <vt:lpstr>PowerPoint Presentation</vt:lpstr>
      <vt:lpstr>PowerPoint Presentation</vt:lpstr>
      <vt:lpstr>Stappenplan gevels/vloeren/daken (V.2.1)</vt:lpstr>
      <vt:lpstr>Stappenplan gevels/vloeren/daken (V.2.1)</vt:lpstr>
      <vt:lpstr>Stappenplan gevels/vloeren/daken (V.2.1)</vt:lpstr>
      <vt:lpstr>Lijst van isolatiematerialen</vt:lpstr>
      <vt:lpstr>PowerPoint Presentation</vt:lpstr>
      <vt:lpstr>PowerPoint Presentation</vt:lpstr>
      <vt:lpstr>PowerPoint Presentation</vt:lpstr>
      <vt:lpstr>Stappenplan gevels/vloeren/daken (V.2.1)</vt:lpstr>
      <vt:lpstr>Stappenplan gevels/vloeren/daken (V.2.1)</vt:lpstr>
      <vt:lpstr>Stappenplan gevels/vloeren/daken (V.2.1)</vt:lpstr>
      <vt:lpstr>Isolatiedikte bepalen op basis van  een detailfoto</vt:lpstr>
      <vt:lpstr>Stappenplan gevels/vloeren/daken (V.2.1)</vt:lpstr>
      <vt:lpstr>Stappenplan gevels/vloeren/daken (V.2.1)</vt:lpstr>
      <vt:lpstr>Stappenplan gevels/vloeren/daken (V.2.1)</vt:lpstr>
      <vt:lpstr>PowerPoint Presentation</vt:lpstr>
      <vt:lpstr>PowerPoint Presentation</vt:lpstr>
      <vt:lpstr>PowerPoint Presentation</vt:lpstr>
      <vt:lpstr>PowerPoint Presentation</vt:lpstr>
      <vt:lpstr>Invoeren of niet?</vt:lpstr>
      <vt:lpstr>Stappenplan gevels/vloeren/daken (V.2.1)</vt:lpstr>
      <vt:lpstr>Stappenplan gevels/vloeren/daken (V.2.1)</vt:lpstr>
      <vt:lpstr>Stappenplan gevels/vloeren/daken (V.2.1)</vt:lpstr>
      <vt:lpstr>Stappenplan gevels/vloeren/daken (V.2.1)</vt:lpstr>
      <vt:lpstr>Stappenplan gevels/vloeren/daken (V.2.1)</vt:lpstr>
      <vt:lpstr>Stappenplan gevels/vloeren/daken (V.2.1)</vt:lpstr>
      <vt:lpstr>Stappenplan gevels/vloeren/daken (V.2.1)</vt:lpstr>
      <vt:lpstr>PowerPoint Presentation</vt:lpstr>
      <vt:lpstr>PowerPoint Presentation</vt:lpstr>
      <vt:lpstr>Stappenplan gevels/vloeren/daken (V.2.1)</vt:lpstr>
      <vt:lpstr>Stappenplan gevels/vloeren/daken (V.2.1)</vt:lpstr>
      <vt:lpstr>Stappenplan gevels/vloeren/daken (V.2.1)</vt:lpstr>
      <vt:lpstr>Luchtlaag</vt:lpstr>
      <vt:lpstr>Stappenplan gevels/vloeren/daken (V.2.1)</vt:lpstr>
      <vt:lpstr>Stappenplan gevels/vloeren/daken (V.2.1)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Meerdere isolatielagen (V.2.3.2)</vt:lpstr>
      <vt:lpstr>Extra laag binnenisolatie (V.2.3.3)</vt:lpstr>
      <vt:lpstr>PowerPoint Presentation</vt:lpstr>
      <vt:lpstr>PowerPoint Presentation</vt:lpstr>
      <vt:lpstr>PowerPoint Presentation</vt:lpstr>
      <vt:lpstr>Gevels in detail bekeken (V.2.4)</vt:lpstr>
      <vt:lpstr>Herkennen van isolatie en luchtlaag</vt:lpstr>
      <vt:lpstr>Herkennen van isolatie en luchtlaag</vt:lpstr>
      <vt:lpstr>PowerPoint Presentation</vt:lpstr>
      <vt:lpstr>Herkennen van isolatie en luchtlaag</vt:lpstr>
      <vt:lpstr>Herkennen van isolatie en luchtlaag</vt:lpstr>
      <vt:lpstr>PowerPoint Presentation</vt:lpstr>
      <vt:lpstr>Herkennen van isolatie en luchtlaag</vt:lpstr>
      <vt:lpstr>Herkennen van isolatie en luchtlaag</vt:lpstr>
      <vt:lpstr>Herkennen van isolatie en luchtlaag</vt:lpstr>
      <vt:lpstr>Herkennen van isolatie en luchtlaag</vt:lpstr>
      <vt:lpstr>Herkennen van isolatie en luchtlaag</vt:lpstr>
      <vt:lpstr>Gevels: Hoofdtypes (V.2.4.2)</vt:lpstr>
      <vt:lpstr>Gevels: Hoofdtypes (V.2.4.2)</vt:lpstr>
      <vt:lpstr>Gevels: Hoofdtypes (V.2.4.2)</vt:lpstr>
      <vt:lpstr>PowerPoint Presentation</vt:lpstr>
      <vt:lpstr>PowerPoint Presentation</vt:lpstr>
      <vt:lpstr>Gevels: Hoofdtypes (V.2.4.2)</vt:lpstr>
      <vt:lpstr>Gevels: Hoofdtypes (V.2.4.2)</vt:lpstr>
      <vt:lpstr>Gevels: Hoofdtypes (V.2.4.2)</vt:lpstr>
      <vt:lpstr>Gevels: Hoofdtypes (V.2.4.2)</vt:lpstr>
      <vt:lpstr>Gevels: aannamen (V.2.4.3)</vt:lpstr>
      <vt:lpstr>Gevels: aannamen (V.2.4.3)</vt:lpstr>
      <vt:lpstr>Gevels: aannamen (V.2.4.3)</vt:lpstr>
      <vt:lpstr>Gevels: aannamen (V.2.4.3)</vt:lpstr>
      <vt:lpstr>Gevels: aannamen (V.2.4.3)</vt:lpstr>
      <vt:lpstr>Gevels: aannamen (V.2.4.3)</vt:lpstr>
      <vt:lpstr>Gevels: aannamen (V.2.4.3)</vt:lpstr>
      <vt:lpstr>Gevels: aannamen (V.2.4.3)</vt:lpstr>
      <vt:lpstr>Vloeren in detail bekeken (V.2.5)</vt:lpstr>
      <vt:lpstr>PowerPoint Presentation</vt:lpstr>
      <vt:lpstr>PowerPoint Presentation</vt:lpstr>
      <vt:lpstr>Vloeren: hoofdtypes (V.2.5.2)</vt:lpstr>
      <vt:lpstr>Vloeren: hoofdtypes (V.2.5.2)</vt:lpstr>
      <vt:lpstr>Vloeren: hoofdtypes (V.2.5.2)</vt:lpstr>
      <vt:lpstr>PowerPoint Presentation</vt:lpstr>
      <vt:lpstr>Vloeren: aannamen (V.2.5.3)</vt:lpstr>
      <vt:lpstr>Vloeren: aannamen (V.2.5.3)</vt:lpstr>
      <vt:lpstr>Vloeren</vt:lpstr>
      <vt:lpstr>Daken in detail bekeken (V.2.6)</vt:lpstr>
      <vt:lpstr>Herkennen van isolatie en luchtlaag</vt:lpstr>
      <vt:lpstr>Herkennen van isolatie en luchtlaag</vt:lpstr>
      <vt:lpstr>Herkennen van isolatie en luchtlaag</vt:lpstr>
      <vt:lpstr>Herkennen van isolatie en luchtlaag</vt:lpstr>
      <vt:lpstr>Daken en plafonds: hoofdtype (V.2.6.1)</vt:lpstr>
      <vt:lpstr>Daken en plafonds: hoofdtype (V.2.6.1)</vt:lpstr>
      <vt:lpstr>Daken en plafonds: hoofdtype (V.2.6.1)</vt:lpstr>
      <vt:lpstr>Daken en plafonds: hoofdtype (V.2.6.1)</vt:lpstr>
      <vt:lpstr>Daken en plafonds: aannamen (V.2.6.4)</vt:lpstr>
      <vt:lpstr>Daken en plafonds: aannamen (V.2.6.4)</vt:lpstr>
      <vt:lpstr>Daken en plafonds: aannamen (V.2.6.4)</vt:lpstr>
      <vt:lpstr>Daken en plafonds: aannamen (V.2.6.4)</vt:lpstr>
      <vt:lpstr>PowerPoint Presentation</vt:lpstr>
      <vt:lpstr>Oneigenlijke openingen (V.2.7.1)</vt:lpstr>
      <vt:lpstr>Fictieve schildelen (V.2.7.2)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Handige tools om glasdikte en luchtspouw te meten</vt:lpstr>
      <vt:lpstr>Handige tools om glasdikte en luchtspouw te meten</vt:lpstr>
      <vt:lpstr>Handige tools om glasdikte en luchtspouw te meten</vt:lpstr>
      <vt:lpstr>Handige tools om glasdikte en luchtspouw te meten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Deuren/panelen: stappenplan (V.3.2.1)</vt:lpstr>
      <vt:lpstr>Deuren/panelen: stappenplan (V.3.2.1)</vt:lpstr>
      <vt:lpstr>Deuren/panelen: stappenplan (V.3.2.1)</vt:lpstr>
      <vt:lpstr>Deuren/panelen: hoofdtypes (V.3.2.3)</vt:lpstr>
      <vt:lpstr>PowerPoint Presentation</vt:lpstr>
      <vt:lpstr>PowerPoint Presentation</vt:lpstr>
      <vt:lpstr>PowerPoint Presentation</vt:lpstr>
      <vt:lpstr>Oneigenlijke openingen (V.3.3.1)</vt:lpstr>
      <vt:lpstr>Voorzetramen en dubbele ramen (V.3.3.2)</vt:lpstr>
      <vt:lpstr>Voorzetramen en dubbele ramen (V.3.3.2)</vt:lpstr>
      <vt:lpstr>Voorzetramen en dubbele ramen (V.3.2.3)</vt:lpstr>
      <vt:lpstr>EINDE    DEEL  V Eigenschappen Gebouwschil</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Deel V: Eigenschappen gebouwschil</dc:title>
  <dc:creator>Van Der Linden Elke</dc:creator>
  <cp:revision>1</cp:revision>
  <cp:lastPrinted>2015-08-18T07:57:32Z</cp:lastPrinted>
  <dcterms:created xsi:type="dcterms:W3CDTF">2020-01-16T08:54:33Z</dcterms:created>
  <dcterms:modified xsi:type="dcterms:W3CDTF">2024-01-30T10:06:40Z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0x0101004B5CC199FE7D374FB83A31AC60E389BB0017D481E51249B344879A2DCA61AD29D1</vt:lpwstr>
  </property>
  <property fmtid="{D5CDD505-2E9C-101B-9397-08002B2CF9AE}" pid="3" name="Jaar">
    <vt:lpwstr>900;#2021|4f534d97-444d-42f0-b631-03d6216b7578</vt:lpwstr>
  </property>
  <property fmtid="{D5CDD505-2E9C-101B-9397-08002B2CF9AE}" pid="4" name="Jaar0">
    <vt:lpwstr>900;#2021|4f534d97-444d-42f0-b631-03d6216b7578</vt:lpwstr>
  </property>
  <property fmtid="{D5CDD505-2E9C-101B-9397-08002B2CF9AE}" pid="5" name="_dlc_DocIdItemGuid">
    <vt:lpwstr>00bc4eff-633e-40f8-bcd8-c1fc3decf2e5</vt:lpwstr>
  </property>
  <property fmtid="{D5CDD505-2E9C-101B-9397-08002B2CF9AE}" pid="6" name="Vea_x0020_EE_x0020_Onderwerp">
    <vt:lpwstr/>
  </property>
  <property fmtid="{D5CDD505-2E9C-101B-9397-08002B2CF9AE}" pid="7" name="Vea_x0020_EE_x0020_Doctype">
    <vt:lpwstr/>
  </property>
  <property fmtid="{D5CDD505-2E9C-101B-9397-08002B2CF9AE}" pid="8" name="VEA_x0020_EE_x0020_Defossilisering">
    <vt:lpwstr/>
  </property>
  <property fmtid="{D5CDD505-2E9C-101B-9397-08002B2CF9AE}" pid="9" name="VEA_x0020_EE_x0020_Domein">
    <vt:lpwstr/>
  </property>
  <property fmtid="{D5CDD505-2E9C-101B-9397-08002B2CF9AE}" pid="10" name="VeaTeam">
    <vt:lpwstr>281;#EE Kwaliteit＆Onderst|3c277276-2e92-4ca5-b245-9649b52fab95</vt:lpwstr>
  </property>
  <property fmtid="{D5CDD505-2E9C-101B-9397-08002B2CF9AE}" pid="11" name="Vea_x0020_EE_x0020_Thema">
    <vt:lpwstr/>
  </property>
  <property fmtid="{D5CDD505-2E9C-101B-9397-08002B2CF9AE}" pid="12" name="Vea EE Onderwerp">
    <vt:lpwstr>420;#Inspectieprotocol|59796ae8-e8bd-441c-ad91-4436b8cbc15f</vt:lpwstr>
  </property>
  <property fmtid="{D5CDD505-2E9C-101B-9397-08002B2CF9AE}" pid="13" name="Vea EE Doctype">
    <vt:lpwstr/>
  </property>
  <property fmtid="{D5CDD505-2E9C-101B-9397-08002B2CF9AE}" pid="14" name="VEA EE Defossilisering">
    <vt:lpwstr/>
  </property>
  <property fmtid="{D5CDD505-2E9C-101B-9397-08002B2CF9AE}" pid="15" name="Vea EE Thema">
    <vt:lpwstr>282;#Gebouw|f9e32dab-b6df-4b9e-ba61-a8f7721f2182</vt:lpwstr>
  </property>
  <property fmtid="{D5CDD505-2E9C-101B-9397-08002B2CF9AE}" pid="16" name="VEA EE Domein">
    <vt:lpwstr>313;#EPC|afffb9f0-e9e8-4270-afb3-c6957e4ec211</vt:lpwstr>
  </property>
  <property fmtid="{D5CDD505-2E9C-101B-9397-08002B2CF9AE}" pid="17" name="MediaServiceImageTags">
    <vt:lpwstr/>
  </property>
</Properties>
</file>