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949" r:id="rId6"/>
    <p:sldId id="2132738978" r:id="rId7"/>
    <p:sldId id="2132738976" r:id="rId8"/>
    <p:sldId id="2132738979" r:id="rId9"/>
    <p:sldId id="929" r:id="rId10"/>
    <p:sldId id="956" r:id="rId11"/>
    <p:sldId id="951" r:id="rId12"/>
    <p:sldId id="955" r:id="rId13"/>
    <p:sldId id="954" r:id="rId14"/>
    <p:sldId id="2132738980" r:id="rId15"/>
    <p:sldId id="958" r:id="rId16"/>
    <p:sldId id="940" r:id="rId17"/>
    <p:sldId id="260" r:id="rId18"/>
  </p:sldIdLst>
  <p:sldSz cx="12192000" cy="6858000"/>
  <p:notesSz cx="6858000" cy="994568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D7D"/>
    <a:srgbClr val="223F82"/>
    <a:srgbClr val="A491AB"/>
    <a:srgbClr val="77823F"/>
    <a:srgbClr val="8E8F91"/>
    <a:srgbClr val="9EB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810" autoAdjust="0"/>
  </p:normalViewPr>
  <p:slideViewPr>
    <p:cSldViewPr snapToGrid="0" snapToObjects="1">
      <p:cViewPr varScale="1">
        <p:scale>
          <a:sx n="40" d="100"/>
          <a:sy n="40" d="100"/>
        </p:scale>
        <p:origin x="2189" y="2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344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9138C-17CD-2741-92D2-F8AEC6B6716C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2F772-5F81-AC49-9B9C-12E79A035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49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534988"/>
            <a:ext cx="6629400" cy="3730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221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38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209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815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836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44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4025" y="649288"/>
            <a:ext cx="5740400" cy="32289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003140"/>
            <a:ext cx="5486400" cy="5293316"/>
          </a:xfrm>
        </p:spPr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72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28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41363" y="473075"/>
            <a:ext cx="5340350" cy="30051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3704768"/>
            <a:ext cx="5486400" cy="576780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9179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485775"/>
            <a:ext cx="5238750" cy="2947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3580448"/>
            <a:ext cx="5486400" cy="6129030"/>
          </a:xfrm>
        </p:spPr>
        <p:txBody>
          <a:bodyPr/>
          <a:lstStyle/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63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77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37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2F772-5F81-AC49-9B9C-12E79A035B5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4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33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17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29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47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1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41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88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08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50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38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7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C993-82C9-2E48-A34F-5F8C9DC8E287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EAFA-BBE1-BB47-8AF9-095553A454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24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jpe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4.png"/><Relationship Id="rId23" Type="http://schemas.openxmlformats.org/officeDocument/2006/relationships/image" Target="../media/image41.png"/><Relationship Id="rId10" Type="http://schemas.openxmlformats.org/officeDocument/2006/relationships/image" Target="../media/image29.svg"/><Relationship Id="rId19" Type="http://schemas.openxmlformats.org/officeDocument/2006/relationships/image" Target="../media/image37.jp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8933" y="200341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fr-FR" sz="3500" b="1" dirty="0">
                <a:solidFill>
                  <a:srgbClr val="9EB042"/>
                </a:solidFill>
                <a:latin typeface="Century Gothic"/>
                <a:cs typeface="Century Gothic"/>
              </a:rPr>
              <a:t>FROM STANDARDS TO INDICATORS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98933" y="296201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>
                <a:solidFill>
                  <a:srgbClr val="8E8F91"/>
                </a:solidFill>
                <a:latin typeface="News Gothic MT"/>
                <a:cs typeface="News Gothic MT"/>
              </a:rPr>
              <a:t>How to made the case of cycling thanks data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" y="0"/>
            <a:ext cx="458506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297" y="6262798"/>
            <a:ext cx="2857126" cy="295201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4584447" y="3522131"/>
            <a:ext cx="1864602" cy="0"/>
          </a:xfrm>
          <a:prstGeom prst="line">
            <a:avLst/>
          </a:prstGeom>
          <a:ln>
            <a:solidFill>
              <a:srgbClr val="9EB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DRC-logos-vertical avec baseline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92" y="4741900"/>
            <a:ext cx="19939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8B25182-C578-4B6E-B34D-3CDEEA442FBA}"/>
              </a:ext>
            </a:extLst>
          </p:cNvPr>
          <p:cNvSpPr/>
          <p:nvPr/>
        </p:nvSpPr>
        <p:spPr>
          <a:xfrm>
            <a:off x="3036891" y="1347485"/>
            <a:ext cx="7011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Create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new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indicators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(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cyclability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index)</a:t>
            </a:r>
            <a:endParaRPr lang="fr-FR" sz="16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DC387A-139A-4A9B-A7CC-3F2D0F32F8C9}"/>
              </a:ext>
            </a:extLst>
          </p:cNvPr>
          <p:cNvSpPr/>
          <p:nvPr/>
        </p:nvSpPr>
        <p:spPr>
          <a:xfrm>
            <a:off x="2851219" y="142223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5D8A3-7DFF-4E8A-8293-C9A836E0828E}"/>
              </a:ext>
            </a:extLst>
          </p:cNvPr>
          <p:cNvSpPr/>
          <p:nvPr/>
        </p:nvSpPr>
        <p:spPr>
          <a:xfrm>
            <a:off x="3089423" y="2615547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Data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vizualisation</a:t>
            </a:r>
            <a:endParaRPr lang="fr-FR" sz="12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1DD327E-CD69-4694-A2A9-0039C2BA1AB5}"/>
              </a:ext>
            </a:extLst>
          </p:cNvPr>
          <p:cNvSpPr/>
          <p:nvPr/>
        </p:nvSpPr>
        <p:spPr>
          <a:xfrm>
            <a:off x="2903751" y="2690296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86D787-02DE-4AF5-88AA-5D068FFA520A}"/>
              </a:ext>
            </a:extLst>
          </p:cNvPr>
          <p:cNvSpPr/>
          <p:nvPr/>
        </p:nvSpPr>
        <p:spPr>
          <a:xfrm>
            <a:off x="3089423" y="3520748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Showcase usage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development</a:t>
            </a:r>
            <a:endParaRPr lang="fr-FR" sz="16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9E82EC2-9A4F-4B70-9C7E-2ED6E49CF90A}"/>
              </a:ext>
            </a:extLst>
          </p:cNvPr>
          <p:cNvSpPr/>
          <p:nvPr/>
        </p:nvSpPr>
        <p:spPr>
          <a:xfrm>
            <a:off x="2903751" y="3595497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5" name="Graphique 14" descr="Base de données avec un remplissage uni">
            <a:extLst>
              <a:ext uri="{FF2B5EF4-FFF2-40B4-BE49-F238E27FC236}">
                <a16:creationId xmlns:a16="http://schemas.microsoft.com/office/drawing/2014/main" id="{2BDE5849-88E1-6A42-2E98-6A29B717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28" y="28479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23D2AC-CE91-FAE7-DF9F-68E641A4D361}"/>
              </a:ext>
            </a:extLst>
          </p:cNvPr>
          <p:cNvSpPr txBox="1"/>
          <p:nvPr/>
        </p:nvSpPr>
        <p:spPr>
          <a:xfrm>
            <a:off x="438150" y="387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23F82"/>
                </a:solidFill>
              </a:rPr>
              <a:t>Data bases</a:t>
            </a:r>
            <a:endParaRPr lang="en-GB" dirty="0">
              <a:solidFill>
                <a:srgbClr val="223F82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B170F5-7F06-58CE-F281-01BCD65C803D}"/>
              </a:ext>
            </a:extLst>
          </p:cNvPr>
          <p:cNvCxnSpPr/>
          <p:nvPr/>
        </p:nvCxnSpPr>
        <p:spPr>
          <a:xfrm flipV="1">
            <a:off x="1962150" y="1602234"/>
            <a:ext cx="864000" cy="1360041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223AE8-E13B-1B6B-9CE6-6EE62044CD1E}"/>
              </a:ext>
            </a:extLst>
          </p:cNvPr>
          <p:cNvCxnSpPr>
            <a:cxnSpLocks/>
          </p:cNvCxnSpPr>
          <p:nvPr/>
        </p:nvCxnSpPr>
        <p:spPr>
          <a:xfrm flipV="1">
            <a:off x="2099606" y="2847975"/>
            <a:ext cx="792000" cy="32000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16EF255-94EC-7CF4-7B8F-BE35DF7E214C}"/>
              </a:ext>
            </a:extLst>
          </p:cNvPr>
          <p:cNvCxnSpPr>
            <a:cxnSpLocks/>
          </p:cNvCxnSpPr>
          <p:nvPr/>
        </p:nvCxnSpPr>
        <p:spPr>
          <a:xfrm>
            <a:off x="2047074" y="3690025"/>
            <a:ext cx="792000" cy="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F4FA341-07DA-678D-B8E9-37ECCFA86139}"/>
              </a:ext>
            </a:extLst>
          </p:cNvPr>
          <p:cNvCxnSpPr>
            <a:cxnSpLocks/>
          </p:cNvCxnSpPr>
          <p:nvPr/>
        </p:nvCxnSpPr>
        <p:spPr>
          <a:xfrm>
            <a:off x="2047074" y="3895725"/>
            <a:ext cx="756000" cy="1065668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283AD5E-ED44-3E68-028B-72B4238BA73C}"/>
              </a:ext>
            </a:extLst>
          </p:cNvPr>
          <p:cNvSpPr/>
          <p:nvPr/>
        </p:nvSpPr>
        <p:spPr>
          <a:xfrm>
            <a:off x="2909422" y="4961393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9D0D6-C87D-4883-4824-702D33408731}"/>
              </a:ext>
            </a:extLst>
          </p:cNvPr>
          <p:cNvSpPr/>
          <p:nvPr/>
        </p:nvSpPr>
        <p:spPr>
          <a:xfrm>
            <a:off x="3089423" y="4863559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Showcase infrastructure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development</a:t>
            </a:r>
            <a:endParaRPr lang="fr-FR" sz="16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pic>
        <p:nvPicPr>
          <p:cNvPr id="5" name="Image 4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0664FB49-A67F-3256-E58D-31DE64110C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574"/>
          <a:stretch/>
        </p:blipFill>
        <p:spPr>
          <a:xfrm>
            <a:off x="8920913" y="842636"/>
            <a:ext cx="2448026" cy="517272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88F91D-0890-86CE-1BAC-619C6BC41E74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5989D38-557E-1EE2-3267-FB7D2A4F5233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>
                <a:solidFill>
                  <a:srgbClr val="223F82"/>
                </a:solidFill>
                <a:latin typeface="Century Gothic"/>
                <a:cs typeface="Century Gothic"/>
              </a:rPr>
              <a:t>Data collection: a beginning, not an end</a:t>
            </a:r>
            <a: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b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>
                <a:solidFill>
                  <a:srgbClr val="8E8F91"/>
                </a:solidFill>
                <a:latin typeface="News Gothic MT"/>
                <a:cs typeface="News Gothic MT"/>
              </a:rPr>
              <a:t>HOW TO PRIORITIZE DECISION AND MAKE THE CASE OF CYCLING</a:t>
            </a: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42912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8B25182-C578-4B6E-B34D-3CDEEA442FBA}"/>
              </a:ext>
            </a:extLst>
          </p:cNvPr>
          <p:cNvSpPr/>
          <p:nvPr/>
        </p:nvSpPr>
        <p:spPr>
          <a:xfrm>
            <a:off x="3036891" y="1347485"/>
            <a:ext cx="7011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Create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new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indicators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(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cyclability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index)</a:t>
            </a:r>
            <a:endParaRPr lang="fr-FR" sz="16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DC387A-139A-4A9B-A7CC-3F2D0F32F8C9}"/>
              </a:ext>
            </a:extLst>
          </p:cNvPr>
          <p:cNvSpPr/>
          <p:nvPr/>
        </p:nvSpPr>
        <p:spPr>
          <a:xfrm>
            <a:off x="2851219" y="142223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5D8A3-7DFF-4E8A-8293-C9A836E0828E}"/>
              </a:ext>
            </a:extLst>
          </p:cNvPr>
          <p:cNvSpPr/>
          <p:nvPr/>
        </p:nvSpPr>
        <p:spPr>
          <a:xfrm>
            <a:off x="3089423" y="2615547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Data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vizualisation</a:t>
            </a:r>
            <a:endParaRPr lang="fr-FR" sz="12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1DD327E-CD69-4694-A2A9-0039C2BA1AB5}"/>
              </a:ext>
            </a:extLst>
          </p:cNvPr>
          <p:cNvSpPr/>
          <p:nvPr/>
        </p:nvSpPr>
        <p:spPr>
          <a:xfrm>
            <a:off x="2903751" y="2690296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86D787-02DE-4AF5-88AA-5D068FFA520A}"/>
              </a:ext>
            </a:extLst>
          </p:cNvPr>
          <p:cNvSpPr/>
          <p:nvPr/>
        </p:nvSpPr>
        <p:spPr>
          <a:xfrm>
            <a:off x="3089423" y="3520748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Showcase usage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development</a:t>
            </a:r>
            <a:endParaRPr lang="fr-FR" sz="16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9E82EC2-9A4F-4B70-9C7E-2ED6E49CF90A}"/>
              </a:ext>
            </a:extLst>
          </p:cNvPr>
          <p:cNvSpPr/>
          <p:nvPr/>
        </p:nvSpPr>
        <p:spPr>
          <a:xfrm>
            <a:off x="2903751" y="3595497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5" name="Graphique 14" descr="Base de données avec un remplissage uni">
            <a:extLst>
              <a:ext uri="{FF2B5EF4-FFF2-40B4-BE49-F238E27FC236}">
                <a16:creationId xmlns:a16="http://schemas.microsoft.com/office/drawing/2014/main" id="{2BDE5849-88E1-6A42-2E98-6A29B717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28" y="28479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23D2AC-CE91-FAE7-DF9F-68E641A4D361}"/>
              </a:ext>
            </a:extLst>
          </p:cNvPr>
          <p:cNvSpPr txBox="1"/>
          <p:nvPr/>
        </p:nvSpPr>
        <p:spPr>
          <a:xfrm>
            <a:off x="438150" y="387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23F82"/>
                </a:solidFill>
              </a:rPr>
              <a:t>Data bases</a:t>
            </a:r>
            <a:endParaRPr lang="en-GB" dirty="0">
              <a:solidFill>
                <a:srgbClr val="223F82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B170F5-7F06-58CE-F281-01BCD65C803D}"/>
              </a:ext>
            </a:extLst>
          </p:cNvPr>
          <p:cNvCxnSpPr/>
          <p:nvPr/>
        </p:nvCxnSpPr>
        <p:spPr>
          <a:xfrm flipV="1">
            <a:off x="1962150" y="1602234"/>
            <a:ext cx="864000" cy="1360041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223AE8-E13B-1B6B-9CE6-6EE62044CD1E}"/>
              </a:ext>
            </a:extLst>
          </p:cNvPr>
          <p:cNvCxnSpPr>
            <a:cxnSpLocks/>
          </p:cNvCxnSpPr>
          <p:nvPr/>
        </p:nvCxnSpPr>
        <p:spPr>
          <a:xfrm flipV="1">
            <a:off x="2099606" y="2847975"/>
            <a:ext cx="792000" cy="32000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16EF255-94EC-7CF4-7B8F-BE35DF7E214C}"/>
              </a:ext>
            </a:extLst>
          </p:cNvPr>
          <p:cNvCxnSpPr>
            <a:cxnSpLocks/>
          </p:cNvCxnSpPr>
          <p:nvPr/>
        </p:nvCxnSpPr>
        <p:spPr>
          <a:xfrm>
            <a:off x="2047074" y="3690025"/>
            <a:ext cx="792000" cy="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F4FA341-07DA-678D-B8E9-37ECCFA86139}"/>
              </a:ext>
            </a:extLst>
          </p:cNvPr>
          <p:cNvCxnSpPr>
            <a:cxnSpLocks/>
          </p:cNvCxnSpPr>
          <p:nvPr/>
        </p:nvCxnSpPr>
        <p:spPr>
          <a:xfrm>
            <a:off x="2047074" y="3895725"/>
            <a:ext cx="756000" cy="1065668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283AD5E-ED44-3E68-028B-72B4238BA73C}"/>
              </a:ext>
            </a:extLst>
          </p:cNvPr>
          <p:cNvSpPr/>
          <p:nvPr/>
        </p:nvSpPr>
        <p:spPr>
          <a:xfrm>
            <a:off x="2909422" y="4961393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9D0D6-C87D-4883-4824-702D33408731}"/>
              </a:ext>
            </a:extLst>
          </p:cNvPr>
          <p:cNvSpPr/>
          <p:nvPr/>
        </p:nvSpPr>
        <p:spPr>
          <a:xfrm>
            <a:off x="3089423" y="4863559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Showcase infrastructure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development</a:t>
            </a:r>
            <a:endParaRPr lang="fr-FR" sz="16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88F91D-0890-86CE-1BAC-619C6BC41E74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68A4B-6CA8-ACD1-4D33-B1C4623B6CEA}"/>
              </a:ext>
            </a:extLst>
          </p:cNvPr>
          <p:cNvSpPr/>
          <p:nvPr/>
        </p:nvSpPr>
        <p:spPr>
          <a:xfrm>
            <a:off x="8799120" y="1620856"/>
            <a:ext cx="5906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Decision</a:t>
            </a:r>
            <a:r>
              <a:rPr lang="fr-FR" sz="20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making</a:t>
            </a:r>
            <a:endParaRPr lang="fr-FR" sz="20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AFF0E1F-4A91-7975-D06E-249286077B42}"/>
              </a:ext>
            </a:extLst>
          </p:cNvPr>
          <p:cNvSpPr/>
          <p:nvPr/>
        </p:nvSpPr>
        <p:spPr>
          <a:xfrm>
            <a:off x="8599723" y="1732766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8974F-E6FC-4A4B-350B-CBEB85B7FF4E}"/>
              </a:ext>
            </a:extLst>
          </p:cNvPr>
          <p:cNvSpPr/>
          <p:nvPr/>
        </p:nvSpPr>
        <p:spPr>
          <a:xfrm>
            <a:off x="8793448" y="2444434"/>
            <a:ext cx="5906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Evaluate</a:t>
            </a:r>
            <a:r>
              <a:rPr lang="fr-FR" sz="20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policies</a:t>
            </a:r>
            <a:endParaRPr lang="fr-FR" sz="20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DAD0927-2DD6-47C2-BE5E-F8C884346C0C}"/>
              </a:ext>
            </a:extLst>
          </p:cNvPr>
          <p:cNvSpPr/>
          <p:nvPr/>
        </p:nvSpPr>
        <p:spPr>
          <a:xfrm>
            <a:off x="8594051" y="255634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84D31-3BC9-4D7D-93DB-191DE1BDE541}"/>
              </a:ext>
            </a:extLst>
          </p:cNvPr>
          <p:cNvSpPr/>
          <p:nvPr/>
        </p:nvSpPr>
        <p:spPr>
          <a:xfrm>
            <a:off x="8787776" y="3357731"/>
            <a:ext cx="5906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Justify</a:t>
            </a:r>
            <a:r>
              <a:rPr lang="fr-FR" sz="20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fundings</a:t>
            </a:r>
            <a:endParaRPr lang="fr-FR" sz="20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F5C47A1-40F9-D049-4BCB-CD55BE4FD56A}"/>
              </a:ext>
            </a:extLst>
          </p:cNvPr>
          <p:cNvSpPr/>
          <p:nvPr/>
        </p:nvSpPr>
        <p:spPr>
          <a:xfrm>
            <a:off x="8588379" y="3469641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C3EFF-E7BF-B6AF-F64A-8E5A77163214}"/>
              </a:ext>
            </a:extLst>
          </p:cNvPr>
          <p:cNvSpPr/>
          <p:nvPr/>
        </p:nvSpPr>
        <p:spPr>
          <a:xfrm>
            <a:off x="8799120" y="4348083"/>
            <a:ext cx="5906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Convince</a:t>
            </a:r>
            <a:r>
              <a:rPr lang="fr-FR" sz="20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for more </a:t>
            </a:r>
            <a:r>
              <a:rPr lang="fr-FR" sz="20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cycling</a:t>
            </a:r>
            <a:endParaRPr lang="fr-FR" sz="20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1CB2DE0-ED46-B1F9-B9D5-E899B80A2765}"/>
              </a:ext>
            </a:extLst>
          </p:cNvPr>
          <p:cNvSpPr/>
          <p:nvPr/>
        </p:nvSpPr>
        <p:spPr>
          <a:xfrm>
            <a:off x="8599723" y="4473898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41D5B85B-8EAB-2F4D-F238-BAA5ABF73D84}"/>
              </a:ext>
            </a:extLst>
          </p:cNvPr>
          <p:cNvSpPr/>
          <p:nvPr/>
        </p:nvSpPr>
        <p:spPr>
          <a:xfrm>
            <a:off x="7805929" y="1150376"/>
            <a:ext cx="536926" cy="4380528"/>
          </a:xfrm>
          <a:prstGeom prst="rightBrace">
            <a:avLst>
              <a:gd name="adj1" fmla="val 8333"/>
              <a:gd name="adj2" fmla="val 48661"/>
            </a:avLst>
          </a:prstGeom>
          <a:noFill/>
          <a:ln>
            <a:solidFill>
              <a:srgbClr val="223F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F326FDC6-2C0E-6F89-4436-A460CC449A2B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>
                <a:solidFill>
                  <a:srgbClr val="223F82"/>
                </a:solidFill>
                <a:latin typeface="Century Gothic"/>
                <a:cs typeface="Century Gothic"/>
              </a:rPr>
              <a:t>Data collection: a beginning, not an end</a:t>
            </a:r>
            <a: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b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>
                <a:solidFill>
                  <a:srgbClr val="8E8F91"/>
                </a:solidFill>
                <a:latin typeface="News Gothic MT"/>
                <a:cs typeface="News Gothic MT"/>
              </a:rPr>
              <a:t>HOW TO PRIORITIZE DECISION AND MAKE THE CASE OF CYCLING</a:t>
            </a: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346727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5C8DD-EB45-A310-7E3A-3CB70C8D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939" y="300036"/>
            <a:ext cx="7357532" cy="859895"/>
          </a:xfrm>
        </p:spPr>
        <p:txBody>
          <a:bodyPr>
            <a:normAutofit/>
          </a:bodyPr>
          <a:lstStyle/>
          <a:p>
            <a:pPr algn="l"/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Justify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fundings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for </a:t>
            </a: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cycling</a:t>
            </a:r>
            <a:b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</a:b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DC43DD-A77A-BF55-1E3C-A927C2DA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" y="2026543"/>
            <a:ext cx="2643188" cy="36337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63CD5B-CA91-11F5-480F-756A9CFC3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658" y="2012732"/>
            <a:ext cx="5487257" cy="364759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7C6D10-DFCB-9EE6-B3AA-872F93B42011}"/>
              </a:ext>
            </a:extLst>
          </p:cNvPr>
          <p:cNvSpPr/>
          <p:nvPr/>
        </p:nvSpPr>
        <p:spPr>
          <a:xfrm>
            <a:off x="3767136" y="3954883"/>
            <a:ext cx="4757738" cy="1705448"/>
          </a:xfrm>
          <a:prstGeom prst="roundRect">
            <a:avLst/>
          </a:prstGeom>
          <a:noFill/>
          <a:ln w="28575">
            <a:solidFill>
              <a:srgbClr val="A491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D2A3EA-C8B6-3B0E-E412-2BE200E8EDC6}"/>
              </a:ext>
            </a:extLst>
          </p:cNvPr>
          <p:cNvSpPr/>
          <p:nvPr/>
        </p:nvSpPr>
        <p:spPr>
          <a:xfrm>
            <a:off x="9631680" y="2869985"/>
            <a:ext cx="2324100" cy="1666875"/>
          </a:xfrm>
          <a:prstGeom prst="ellipse">
            <a:avLst/>
          </a:prstGeom>
          <a:solidFill>
            <a:srgbClr val="A49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250 million euros in 2023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6F1705-51F7-D6D9-13E4-258BBBB0A3BE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309A43B-B1D0-4F71-F957-11917776C950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Challenges for the future</a:t>
            </a:r>
            <a:b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A COMMON LANGUAGE TO SHARE AND FACILITATE DATA USAGE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67D36-29A0-1F4A-29AE-18C846B99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9" t="22213" r="31231" b="28607"/>
          <a:stretch/>
        </p:blipFill>
        <p:spPr>
          <a:xfrm>
            <a:off x="6629969" y="2070915"/>
            <a:ext cx="5095297" cy="33744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C6D741-8807-27E1-3250-4C5FE4D50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3" name="Image 12" descr="Une image contenant texte, carte de visite, Police, cercle&#10;&#10;Description générée automatiquement">
            <a:extLst>
              <a:ext uri="{FF2B5EF4-FFF2-40B4-BE49-F238E27FC236}">
                <a16:creationId xmlns:a16="http://schemas.microsoft.com/office/drawing/2014/main" id="{4AB1D665-79D5-01C3-DD97-BE9D30322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07" t="16913" r="3910" b="18387"/>
          <a:stretch/>
        </p:blipFill>
        <p:spPr>
          <a:xfrm>
            <a:off x="609600" y="1573969"/>
            <a:ext cx="5629266" cy="443708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2A09AC8-EF54-DF7B-CDDF-30E278983471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411357" y="2541810"/>
            <a:ext cx="12291080" cy="834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Thanks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for </a:t>
            </a: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your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attention</a:t>
            </a:r>
          </a:p>
        </p:txBody>
      </p:sp>
      <p:sp>
        <p:nvSpPr>
          <p:cNvPr id="11" name="Espace réservé du contenu 5"/>
          <p:cNvSpPr txBox="1">
            <a:spLocks/>
          </p:cNvSpPr>
          <p:nvPr/>
        </p:nvSpPr>
        <p:spPr>
          <a:xfrm>
            <a:off x="1490554" y="4610441"/>
            <a:ext cx="8229600" cy="1134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dirty="0">
                <a:solidFill>
                  <a:srgbClr val="8E8F91"/>
                </a:solidFill>
                <a:latin typeface="News Gothic MT"/>
                <a:cs typeface="News Gothic MT"/>
              </a:rPr>
              <a:t>Stéphanie MANGIN</a:t>
            </a:r>
          </a:p>
          <a:p>
            <a:pPr marL="0" indent="0">
              <a:buNone/>
            </a:pPr>
            <a:endParaRPr lang="fr-FR" sz="500" dirty="0">
              <a:solidFill>
                <a:srgbClr val="8E8F91"/>
              </a:solidFill>
              <a:latin typeface="News Gothic MT"/>
              <a:cs typeface="News Gothic MT"/>
            </a:endParaRPr>
          </a:p>
          <a:p>
            <a:pPr marL="266700" indent="0">
              <a:buNone/>
            </a:pPr>
            <a:r>
              <a:rPr lang="fr-FR" sz="1200" dirty="0">
                <a:solidFill>
                  <a:srgbClr val="8E8F91"/>
                </a:solidFill>
                <a:latin typeface="News Gothic MT"/>
                <a:cs typeface="News Gothic MT"/>
              </a:rPr>
              <a:t>stephanie.mangin@velo-territoires.org</a:t>
            </a:r>
          </a:p>
          <a:p>
            <a:pPr marL="266700" indent="0">
              <a:buNone/>
            </a:pPr>
            <a:endParaRPr lang="fr-FR" sz="1050" dirty="0">
              <a:solidFill>
                <a:srgbClr val="8E8F91"/>
              </a:solidFill>
              <a:latin typeface="News Gothic MT"/>
              <a:cs typeface="News Gothic MT"/>
            </a:endParaRPr>
          </a:p>
          <a:p>
            <a:pPr marL="266700" indent="0">
              <a:buNone/>
            </a:pPr>
            <a:r>
              <a:rPr lang="fr-FR" sz="1200" dirty="0">
                <a:solidFill>
                  <a:srgbClr val="8E8F91"/>
                </a:solidFill>
                <a:latin typeface="News Gothic MT"/>
                <a:cs typeface="News Gothic MT"/>
              </a:rPr>
              <a:t>+33 (0)9.78.31.32.42</a:t>
            </a:r>
          </a:p>
          <a:p>
            <a:pPr marL="0" indent="0">
              <a:buNone/>
            </a:pPr>
            <a:endParaRPr lang="fr-FR" sz="1200" dirty="0">
              <a:solidFill>
                <a:srgbClr val="8E8F91"/>
              </a:solidFill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fr-FR" sz="12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2" name="Image 1" descr="DRC-logos-vertical avec baselin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24" y="1597778"/>
            <a:ext cx="3224512" cy="32245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54" y="3100608"/>
            <a:ext cx="2914859" cy="301166"/>
          </a:xfrm>
          <a:prstGeom prst="rect">
            <a:avLst/>
          </a:prstGeom>
        </p:spPr>
      </p:pic>
      <p:pic>
        <p:nvPicPr>
          <p:cNvPr id="4" name="Graphique 3" descr="Adresse de courrier avec un remplissage uni">
            <a:extLst>
              <a:ext uri="{FF2B5EF4-FFF2-40B4-BE49-F238E27FC236}">
                <a16:creationId xmlns:a16="http://schemas.microsoft.com/office/drawing/2014/main" id="{47F2666B-3F13-FE07-D6B4-5F72D3C20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6433" y="4910344"/>
            <a:ext cx="252000" cy="252000"/>
          </a:xfrm>
          <a:prstGeom prst="rect">
            <a:avLst/>
          </a:prstGeom>
        </p:spPr>
      </p:pic>
      <p:pic>
        <p:nvPicPr>
          <p:cNvPr id="7" name="Graphique 6" descr="Téléphone avec un remplissage uni">
            <a:extLst>
              <a:ext uri="{FF2B5EF4-FFF2-40B4-BE49-F238E27FC236}">
                <a16:creationId xmlns:a16="http://schemas.microsoft.com/office/drawing/2014/main" id="{2938BEEF-5415-4BD3-2767-B5BC052B5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0554" y="5327659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3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7DD7C77-B2E1-111C-64E7-079AE10E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939" y="300036"/>
            <a:ext cx="7357532" cy="859895"/>
          </a:xfrm>
        </p:spPr>
        <p:txBody>
          <a:bodyPr>
            <a:normAutofit/>
          </a:bodyPr>
          <a:lstStyle/>
          <a:p>
            <a:pPr algn="l"/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Vélo &amp; Territoires</a:t>
            </a:r>
            <a:br>
              <a:rPr lang="fr-FR" sz="2500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MISSIONS AND ACTIONS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671CA2-AA7C-092D-0356-80365F29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717E83-4468-5F3E-4037-97A84913B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18" y="1599976"/>
            <a:ext cx="288000" cy="28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AF1A0F14-77A0-40B7-690E-F3E50F8DF8BD}"/>
              </a:ext>
            </a:extLst>
          </p:cNvPr>
          <p:cNvSpPr txBox="1">
            <a:spLocks/>
          </p:cNvSpPr>
          <p:nvPr/>
        </p:nvSpPr>
        <p:spPr>
          <a:xfrm>
            <a:off x="4537918" y="1314028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Association : + 210 </a:t>
            </a:r>
            <a:r>
              <a:rPr lang="en-GB" sz="2000" b="1" dirty="0">
                <a:solidFill>
                  <a:srgbClr val="223F82"/>
                </a:solidFill>
                <a:latin typeface="Century Gothic"/>
                <a:cs typeface="Century Gothic"/>
              </a:rPr>
              <a:t>members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915A143-58D0-1AEA-B12E-9E9494A0D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18" y="2315871"/>
            <a:ext cx="288000" cy="28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749AD2E2-BC3D-BBC2-9DF4-C404983F3590}"/>
              </a:ext>
            </a:extLst>
          </p:cNvPr>
          <p:cNvSpPr txBox="1">
            <a:spLocks/>
          </p:cNvSpPr>
          <p:nvPr/>
        </p:nvSpPr>
        <p:spPr>
          <a:xfrm>
            <a:off x="4537918" y="2029923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Main actions 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F17ADEF-1419-3242-2D05-8BE78390A809}"/>
              </a:ext>
            </a:extLst>
          </p:cNvPr>
          <p:cNvSpPr txBox="1">
            <a:spLocks/>
          </p:cNvSpPr>
          <p:nvPr/>
        </p:nvSpPr>
        <p:spPr>
          <a:xfrm>
            <a:off x="4513699" y="2635860"/>
            <a:ext cx="7357532" cy="1945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23F82"/>
                </a:solidFill>
                <a:latin typeface="Century Gothic"/>
                <a:cs typeface="Century Gothic"/>
              </a:rPr>
              <a:t>Federate and coordinate </a:t>
            </a:r>
            <a:r>
              <a:rPr lang="en-US" sz="2000" dirty="0">
                <a:solidFill>
                  <a:srgbClr val="223F82"/>
                </a:solidFill>
                <a:latin typeface="Century Gothic"/>
                <a:cs typeface="Century Gothic"/>
              </a:rPr>
              <a:t>a network of local authorities around the cause of cycling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23F82"/>
              </a:solidFill>
              <a:latin typeface="Century Gothic"/>
              <a:cs typeface="Century Gothic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23F82"/>
                </a:solidFill>
                <a:latin typeface="Century Gothic"/>
                <a:cs typeface="Century Gothic"/>
              </a:rPr>
              <a:t>Provide tools</a:t>
            </a:r>
            <a:r>
              <a:rPr lang="en-US" sz="2000" dirty="0">
                <a:solidFill>
                  <a:srgbClr val="223F82"/>
                </a:solidFill>
                <a:latin typeface="Century Gothic"/>
                <a:cs typeface="Century Gothic"/>
              </a:rPr>
              <a:t>, inspiration and support to develop cycling mobility</a:t>
            </a:r>
            <a:endParaRPr lang="en-GB" sz="1200" dirty="0">
              <a:solidFill>
                <a:srgbClr val="223F82"/>
              </a:solidFill>
              <a:latin typeface="Century Gothic"/>
              <a:cs typeface="Century Gothic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23F82"/>
              </a:solidFill>
              <a:latin typeface="Century Gothic"/>
              <a:cs typeface="Century Gothic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23F82"/>
                </a:solidFill>
                <a:latin typeface="Century Gothic"/>
                <a:cs typeface="Century Gothic"/>
              </a:rPr>
              <a:t>Represent and defend </a:t>
            </a:r>
            <a:r>
              <a:rPr lang="en-US" sz="2000" dirty="0">
                <a:solidFill>
                  <a:srgbClr val="223F82"/>
                </a:solidFill>
                <a:latin typeface="Century Gothic"/>
                <a:cs typeface="Century Gothic"/>
              </a:rPr>
              <a:t>the interests of local authorities committed to cycling</a:t>
            </a:r>
            <a:endParaRPr lang="en-GB" sz="1200" dirty="0">
              <a:solidFill>
                <a:srgbClr val="223F82"/>
              </a:solidFill>
              <a:latin typeface="Century Gothic"/>
              <a:cs typeface="Century Gothic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300" dirty="0">
              <a:solidFill>
                <a:srgbClr val="223F82"/>
              </a:solidFill>
              <a:latin typeface="Century Gothic"/>
              <a:cs typeface="Century Gothic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23F82"/>
                </a:solidFill>
                <a:latin typeface="Century Gothic"/>
                <a:cs typeface="Century Gothic"/>
              </a:rPr>
              <a:t>Measure</a:t>
            </a:r>
            <a:r>
              <a:rPr lang="en-US" sz="2000" dirty="0">
                <a:solidFill>
                  <a:srgbClr val="223F82"/>
                </a:solidFill>
                <a:latin typeface="Century Gothic"/>
                <a:cs typeface="Century Gothic"/>
              </a:rPr>
              <a:t> the impact of cycling policies to convince</a:t>
            </a:r>
            <a:endParaRPr lang="fr-FR" sz="2000" dirty="0">
              <a:solidFill>
                <a:srgbClr val="223F82"/>
              </a:solidFill>
              <a:latin typeface="Century Gothic"/>
              <a:cs typeface="Century Gothic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F1000BC-E5A3-6568-F3C2-08ED312A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18" y="4970025"/>
            <a:ext cx="288000" cy="288000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340145E3-4915-0007-E08E-B67DAF2B800E}"/>
              </a:ext>
            </a:extLst>
          </p:cNvPr>
          <p:cNvSpPr txBox="1">
            <a:spLocks/>
          </p:cNvSpPr>
          <p:nvPr/>
        </p:nvSpPr>
        <p:spPr>
          <a:xfrm>
            <a:off x="4537918" y="4684077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National coordination center for EuroVelo 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228845-DFF5-0348-7133-8F730062F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30" y="4768911"/>
            <a:ext cx="1792590" cy="729874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3F538E45-4D3A-233C-41FE-E0C65DB89B02}"/>
              </a:ext>
            </a:extLst>
          </p:cNvPr>
          <p:cNvSpPr txBox="1">
            <a:spLocks/>
          </p:cNvSpPr>
          <p:nvPr/>
        </p:nvSpPr>
        <p:spPr>
          <a:xfrm>
            <a:off x="4537918" y="5233710"/>
            <a:ext cx="7357532" cy="490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600" dirty="0">
              <a:solidFill>
                <a:srgbClr val="223F82"/>
              </a:solidFill>
              <a:latin typeface="Century Gothic"/>
              <a:cs typeface="Century Gothic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DA6A81-9311-5DD3-CDFE-97F586DA9D3C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en-GB" sz="1400" dirty="0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E2ABE59-886B-D266-F31B-A42D8421F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66" y="1248871"/>
            <a:ext cx="2520000" cy="25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7AAFFB-02C6-3BAE-3B40-9EB003AB7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18" y="5677198"/>
            <a:ext cx="288000" cy="28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FDB1393-F202-148E-C35B-D3CCCFE46D4C}"/>
              </a:ext>
            </a:extLst>
          </p:cNvPr>
          <p:cNvSpPr txBox="1">
            <a:spLocks/>
          </p:cNvSpPr>
          <p:nvPr/>
        </p:nvSpPr>
        <p:spPr>
          <a:xfrm>
            <a:off x="4537918" y="5391250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National </a:t>
            </a:r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coordinator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for national cycle routes </a:t>
            </a:r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scheme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FE6923-597F-B55D-FB4A-879867FDDC07}"/>
              </a:ext>
            </a:extLst>
          </p:cNvPr>
          <p:cNvSpPr txBox="1">
            <a:spLocks/>
          </p:cNvSpPr>
          <p:nvPr/>
        </p:nvSpPr>
        <p:spPr>
          <a:xfrm>
            <a:off x="4507783" y="6143384"/>
            <a:ext cx="7357532" cy="414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23F82"/>
                </a:solidFill>
                <a:latin typeface="Century Gothic"/>
                <a:cs typeface="Century Gothic"/>
              </a:rPr>
              <a:t>59 cycle routes / 10 EuroVelo</a:t>
            </a:r>
          </a:p>
          <a:p>
            <a:pPr algn="l"/>
            <a:endParaRPr lang="en-GB" sz="1700" dirty="0">
              <a:solidFill>
                <a:srgbClr val="223F82"/>
              </a:solidFill>
              <a:latin typeface="Century Gothic"/>
              <a:cs typeface="Century Gothic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366CE8-08BC-9008-82B8-9EAF6DDE3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0"/>
          <a:stretch/>
        </p:blipFill>
        <p:spPr>
          <a:xfrm>
            <a:off x="403845" y="3816721"/>
            <a:ext cx="2880000" cy="28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 111">
            <a:extLst>
              <a:ext uri="{FF2B5EF4-FFF2-40B4-BE49-F238E27FC236}">
                <a16:creationId xmlns:a16="http://schemas.microsoft.com/office/drawing/2014/main" id="{C7F59FC0-E29A-DC19-6D04-3EAD570E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sp>
        <p:nvSpPr>
          <p:cNvPr id="113" name="Titre 1">
            <a:extLst>
              <a:ext uri="{FF2B5EF4-FFF2-40B4-BE49-F238E27FC236}">
                <a16:creationId xmlns:a16="http://schemas.microsoft.com/office/drawing/2014/main" id="{9DE6C728-6956-B359-982D-563AE1007864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Cycling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data and Vélo &amp; Territoires</a:t>
            </a:r>
            <a:br>
              <a:rPr lang="fr-FR" sz="2500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CYCLING DATA COLLECTION AND MONITORING 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B5B685E8-A35C-11A5-EC7C-825AB4E23302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CC2B30BB-EFF3-A9BF-0D50-894E58516214}"/>
              </a:ext>
            </a:extLst>
          </p:cNvPr>
          <p:cNvSpPr/>
          <p:nvPr/>
        </p:nvSpPr>
        <p:spPr>
          <a:xfrm rot="10800000">
            <a:off x="609600" y="1678338"/>
            <a:ext cx="5220000" cy="374297"/>
          </a:xfrm>
          <a:custGeom>
            <a:avLst/>
            <a:gdLst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111760 w 2854960"/>
              <a:gd name="connsiteY0" fmla="*/ 0 h 503853"/>
              <a:gd name="connsiteX1" fmla="*/ 2854960 w 2854960"/>
              <a:gd name="connsiteY1" fmla="*/ 0 h 503853"/>
              <a:gd name="connsiteX2" fmla="*/ 2854960 w 2854960"/>
              <a:gd name="connsiteY2" fmla="*/ 503853 h 503853"/>
              <a:gd name="connsiteX3" fmla="*/ 111760 w 2854960"/>
              <a:gd name="connsiteY3" fmla="*/ 503853 h 503853"/>
              <a:gd name="connsiteX4" fmla="*/ 111760 w 2854960"/>
              <a:gd name="connsiteY4" fmla="*/ 0 h 503853"/>
              <a:gd name="connsiteX0" fmla="*/ 111760 w 2854960"/>
              <a:gd name="connsiteY0" fmla="*/ 0 h 503853"/>
              <a:gd name="connsiteX1" fmla="*/ 2854960 w 2854960"/>
              <a:gd name="connsiteY1" fmla="*/ 0 h 503853"/>
              <a:gd name="connsiteX2" fmla="*/ 2854960 w 2854960"/>
              <a:gd name="connsiteY2" fmla="*/ 503853 h 503853"/>
              <a:gd name="connsiteX3" fmla="*/ 111760 w 2854960"/>
              <a:gd name="connsiteY3" fmla="*/ 503853 h 503853"/>
              <a:gd name="connsiteX4" fmla="*/ 111760 w 2854960"/>
              <a:gd name="connsiteY4" fmla="*/ 0 h 503853"/>
              <a:gd name="connsiteX0" fmla="*/ 177348 w 2920548"/>
              <a:gd name="connsiteY0" fmla="*/ 0 h 503853"/>
              <a:gd name="connsiteX1" fmla="*/ 2920548 w 2920548"/>
              <a:gd name="connsiteY1" fmla="*/ 0 h 503853"/>
              <a:gd name="connsiteX2" fmla="*/ 2920548 w 2920548"/>
              <a:gd name="connsiteY2" fmla="*/ 503853 h 503853"/>
              <a:gd name="connsiteX3" fmla="*/ 177348 w 2920548"/>
              <a:gd name="connsiteY3" fmla="*/ 503853 h 503853"/>
              <a:gd name="connsiteX4" fmla="*/ 177348 w 2920548"/>
              <a:gd name="connsiteY4" fmla="*/ 0 h 503853"/>
              <a:gd name="connsiteX0" fmla="*/ 177348 w 2920548"/>
              <a:gd name="connsiteY0" fmla="*/ 0 h 503853"/>
              <a:gd name="connsiteX1" fmla="*/ 2920548 w 2920548"/>
              <a:gd name="connsiteY1" fmla="*/ 0 h 503853"/>
              <a:gd name="connsiteX2" fmla="*/ 2920548 w 2920548"/>
              <a:gd name="connsiteY2" fmla="*/ 503853 h 503853"/>
              <a:gd name="connsiteX3" fmla="*/ 177348 w 2920548"/>
              <a:gd name="connsiteY3" fmla="*/ 503853 h 503853"/>
              <a:gd name="connsiteX4" fmla="*/ 177348 w 2920548"/>
              <a:gd name="connsiteY4" fmla="*/ 0 h 503853"/>
              <a:gd name="connsiteX0" fmla="*/ 204612 w 2947812"/>
              <a:gd name="connsiteY0" fmla="*/ 0 h 503853"/>
              <a:gd name="connsiteX1" fmla="*/ 2947812 w 2947812"/>
              <a:gd name="connsiteY1" fmla="*/ 0 h 503853"/>
              <a:gd name="connsiteX2" fmla="*/ 2947812 w 2947812"/>
              <a:gd name="connsiteY2" fmla="*/ 503853 h 503853"/>
              <a:gd name="connsiteX3" fmla="*/ 204612 w 2947812"/>
              <a:gd name="connsiteY3" fmla="*/ 503853 h 503853"/>
              <a:gd name="connsiteX4" fmla="*/ 204612 w 2947812"/>
              <a:gd name="connsiteY4" fmla="*/ 0 h 503853"/>
              <a:gd name="connsiteX0" fmla="*/ 204612 w 2947812"/>
              <a:gd name="connsiteY0" fmla="*/ 0 h 503853"/>
              <a:gd name="connsiteX1" fmla="*/ 2947812 w 2947812"/>
              <a:gd name="connsiteY1" fmla="*/ 0 h 503853"/>
              <a:gd name="connsiteX2" fmla="*/ 2947812 w 2947812"/>
              <a:gd name="connsiteY2" fmla="*/ 503853 h 503853"/>
              <a:gd name="connsiteX3" fmla="*/ 204612 w 2947812"/>
              <a:gd name="connsiteY3" fmla="*/ 503853 h 503853"/>
              <a:gd name="connsiteX4" fmla="*/ 204612 w 2947812"/>
              <a:gd name="connsiteY4" fmla="*/ 0 h 503853"/>
              <a:gd name="connsiteX0" fmla="*/ 244916 w 2988116"/>
              <a:gd name="connsiteY0" fmla="*/ 0 h 503853"/>
              <a:gd name="connsiteX1" fmla="*/ 2988116 w 2988116"/>
              <a:gd name="connsiteY1" fmla="*/ 0 h 503853"/>
              <a:gd name="connsiteX2" fmla="*/ 2988116 w 2988116"/>
              <a:gd name="connsiteY2" fmla="*/ 503853 h 503853"/>
              <a:gd name="connsiteX3" fmla="*/ 244916 w 2988116"/>
              <a:gd name="connsiteY3" fmla="*/ 503853 h 503853"/>
              <a:gd name="connsiteX4" fmla="*/ 244916 w 2988116"/>
              <a:gd name="connsiteY4" fmla="*/ 0 h 503853"/>
              <a:gd name="connsiteX0" fmla="*/ 244916 w 2988116"/>
              <a:gd name="connsiteY0" fmla="*/ 0 h 503853"/>
              <a:gd name="connsiteX1" fmla="*/ 2988116 w 2988116"/>
              <a:gd name="connsiteY1" fmla="*/ 0 h 503853"/>
              <a:gd name="connsiteX2" fmla="*/ 2988116 w 2988116"/>
              <a:gd name="connsiteY2" fmla="*/ 503853 h 503853"/>
              <a:gd name="connsiteX3" fmla="*/ 244916 w 2988116"/>
              <a:gd name="connsiteY3" fmla="*/ 503853 h 503853"/>
              <a:gd name="connsiteX4" fmla="*/ 244916 w 2988116"/>
              <a:gd name="connsiteY4" fmla="*/ 0 h 503853"/>
              <a:gd name="connsiteX0" fmla="*/ 274349 w 3017549"/>
              <a:gd name="connsiteY0" fmla="*/ 0 h 503853"/>
              <a:gd name="connsiteX1" fmla="*/ 3017549 w 3017549"/>
              <a:gd name="connsiteY1" fmla="*/ 0 h 503853"/>
              <a:gd name="connsiteX2" fmla="*/ 3017549 w 3017549"/>
              <a:gd name="connsiteY2" fmla="*/ 503853 h 503853"/>
              <a:gd name="connsiteX3" fmla="*/ 274349 w 3017549"/>
              <a:gd name="connsiteY3" fmla="*/ 503853 h 503853"/>
              <a:gd name="connsiteX4" fmla="*/ 274349 w 3017549"/>
              <a:gd name="connsiteY4" fmla="*/ 0 h 5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49" h="503853">
                <a:moveTo>
                  <a:pt x="274349" y="0"/>
                </a:moveTo>
                <a:lnTo>
                  <a:pt x="3017549" y="0"/>
                </a:lnTo>
                <a:lnTo>
                  <a:pt x="3017549" y="503853"/>
                </a:lnTo>
                <a:lnTo>
                  <a:pt x="274349" y="503853"/>
                </a:lnTo>
                <a:cubicBezTo>
                  <a:pt x="-83791" y="495922"/>
                  <a:pt x="-99031" y="311"/>
                  <a:pt x="274349" y="0"/>
                </a:cubicBezTo>
                <a:close/>
              </a:path>
            </a:pathLst>
          </a:custGeom>
          <a:solidFill>
            <a:srgbClr val="22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1000" dirty="0">
              <a:solidFill>
                <a:schemeClr val="bg1">
                  <a:lumMod val="65000"/>
                </a:schemeClr>
              </a:solidFill>
              <a:latin typeface="News Gothic MT" panose="020B05040202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A3762D-E90D-3981-7ACA-27F434159370}"/>
              </a:ext>
            </a:extLst>
          </p:cNvPr>
          <p:cNvSpPr txBox="1"/>
          <p:nvPr/>
        </p:nvSpPr>
        <p:spPr>
          <a:xfrm>
            <a:off x="1073251" y="1687492"/>
            <a:ext cx="279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VELODATAMAP (web GIS)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41011F8-391B-A5C6-1962-BF0D00FAC09E}"/>
              </a:ext>
            </a:extLst>
          </p:cNvPr>
          <p:cNvSpPr/>
          <p:nvPr/>
        </p:nvSpPr>
        <p:spPr>
          <a:xfrm rot="10800000">
            <a:off x="609600" y="4187064"/>
            <a:ext cx="5220000" cy="374297"/>
          </a:xfrm>
          <a:custGeom>
            <a:avLst/>
            <a:gdLst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0 w 2743200"/>
              <a:gd name="connsiteY0" fmla="*/ 0 h 503853"/>
              <a:gd name="connsiteX1" fmla="*/ 2743200 w 2743200"/>
              <a:gd name="connsiteY1" fmla="*/ 0 h 503853"/>
              <a:gd name="connsiteX2" fmla="*/ 2743200 w 2743200"/>
              <a:gd name="connsiteY2" fmla="*/ 503853 h 503853"/>
              <a:gd name="connsiteX3" fmla="*/ 0 w 2743200"/>
              <a:gd name="connsiteY3" fmla="*/ 503853 h 503853"/>
              <a:gd name="connsiteX4" fmla="*/ 0 w 2743200"/>
              <a:gd name="connsiteY4" fmla="*/ 0 h 503853"/>
              <a:gd name="connsiteX0" fmla="*/ 111760 w 2854960"/>
              <a:gd name="connsiteY0" fmla="*/ 0 h 503853"/>
              <a:gd name="connsiteX1" fmla="*/ 2854960 w 2854960"/>
              <a:gd name="connsiteY1" fmla="*/ 0 h 503853"/>
              <a:gd name="connsiteX2" fmla="*/ 2854960 w 2854960"/>
              <a:gd name="connsiteY2" fmla="*/ 503853 h 503853"/>
              <a:gd name="connsiteX3" fmla="*/ 111760 w 2854960"/>
              <a:gd name="connsiteY3" fmla="*/ 503853 h 503853"/>
              <a:gd name="connsiteX4" fmla="*/ 111760 w 2854960"/>
              <a:gd name="connsiteY4" fmla="*/ 0 h 503853"/>
              <a:gd name="connsiteX0" fmla="*/ 111760 w 2854960"/>
              <a:gd name="connsiteY0" fmla="*/ 0 h 503853"/>
              <a:gd name="connsiteX1" fmla="*/ 2854960 w 2854960"/>
              <a:gd name="connsiteY1" fmla="*/ 0 h 503853"/>
              <a:gd name="connsiteX2" fmla="*/ 2854960 w 2854960"/>
              <a:gd name="connsiteY2" fmla="*/ 503853 h 503853"/>
              <a:gd name="connsiteX3" fmla="*/ 111760 w 2854960"/>
              <a:gd name="connsiteY3" fmla="*/ 503853 h 503853"/>
              <a:gd name="connsiteX4" fmla="*/ 111760 w 2854960"/>
              <a:gd name="connsiteY4" fmla="*/ 0 h 503853"/>
              <a:gd name="connsiteX0" fmla="*/ 177348 w 2920548"/>
              <a:gd name="connsiteY0" fmla="*/ 0 h 503853"/>
              <a:gd name="connsiteX1" fmla="*/ 2920548 w 2920548"/>
              <a:gd name="connsiteY1" fmla="*/ 0 h 503853"/>
              <a:gd name="connsiteX2" fmla="*/ 2920548 w 2920548"/>
              <a:gd name="connsiteY2" fmla="*/ 503853 h 503853"/>
              <a:gd name="connsiteX3" fmla="*/ 177348 w 2920548"/>
              <a:gd name="connsiteY3" fmla="*/ 503853 h 503853"/>
              <a:gd name="connsiteX4" fmla="*/ 177348 w 2920548"/>
              <a:gd name="connsiteY4" fmla="*/ 0 h 503853"/>
              <a:gd name="connsiteX0" fmla="*/ 177348 w 2920548"/>
              <a:gd name="connsiteY0" fmla="*/ 0 h 503853"/>
              <a:gd name="connsiteX1" fmla="*/ 2920548 w 2920548"/>
              <a:gd name="connsiteY1" fmla="*/ 0 h 503853"/>
              <a:gd name="connsiteX2" fmla="*/ 2920548 w 2920548"/>
              <a:gd name="connsiteY2" fmla="*/ 503853 h 503853"/>
              <a:gd name="connsiteX3" fmla="*/ 177348 w 2920548"/>
              <a:gd name="connsiteY3" fmla="*/ 503853 h 503853"/>
              <a:gd name="connsiteX4" fmla="*/ 177348 w 2920548"/>
              <a:gd name="connsiteY4" fmla="*/ 0 h 503853"/>
              <a:gd name="connsiteX0" fmla="*/ 204612 w 2947812"/>
              <a:gd name="connsiteY0" fmla="*/ 0 h 503853"/>
              <a:gd name="connsiteX1" fmla="*/ 2947812 w 2947812"/>
              <a:gd name="connsiteY1" fmla="*/ 0 h 503853"/>
              <a:gd name="connsiteX2" fmla="*/ 2947812 w 2947812"/>
              <a:gd name="connsiteY2" fmla="*/ 503853 h 503853"/>
              <a:gd name="connsiteX3" fmla="*/ 204612 w 2947812"/>
              <a:gd name="connsiteY3" fmla="*/ 503853 h 503853"/>
              <a:gd name="connsiteX4" fmla="*/ 204612 w 2947812"/>
              <a:gd name="connsiteY4" fmla="*/ 0 h 503853"/>
              <a:gd name="connsiteX0" fmla="*/ 204612 w 2947812"/>
              <a:gd name="connsiteY0" fmla="*/ 0 h 503853"/>
              <a:gd name="connsiteX1" fmla="*/ 2947812 w 2947812"/>
              <a:gd name="connsiteY1" fmla="*/ 0 h 503853"/>
              <a:gd name="connsiteX2" fmla="*/ 2947812 w 2947812"/>
              <a:gd name="connsiteY2" fmla="*/ 503853 h 503853"/>
              <a:gd name="connsiteX3" fmla="*/ 204612 w 2947812"/>
              <a:gd name="connsiteY3" fmla="*/ 503853 h 503853"/>
              <a:gd name="connsiteX4" fmla="*/ 204612 w 2947812"/>
              <a:gd name="connsiteY4" fmla="*/ 0 h 503853"/>
              <a:gd name="connsiteX0" fmla="*/ 244916 w 2988116"/>
              <a:gd name="connsiteY0" fmla="*/ 0 h 503853"/>
              <a:gd name="connsiteX1" fmla="*/ 2988116 w 2988116"/>
              <a:gd name="connsiteY1" fmla="*/ 0 h 503853"/>
              <a:gd name="connsiteX2" fmla="*/ 2988116 w 2988116"/>
              <a:gd name="connsiteY2" fmla="*/ 503853 h 503853"/>
              <a:gd name="connsiteX3" fmla="*/ 244916 w 2988116"/>
              <a:gd name="connsiteY3" fmla="*/ 503853 h 503853"/>
              <a:gd name="connsiteX4" fmla="*/ 244916 w 2988116"/>
              <a:gd name="connsiteY4" fmla="*/ 0 h 503853"/>
              <a:gd name="connsiteX0" fmla="*/ 244916 w 2988116"/>
              <a:gd name="connsiteY0" fmla="*/ 0 h 503853"/>
              <a:gd name="connsiteX1" fmla="*/ 2988116 w 2988116"/>
              <a:gd name="connsiteY1" fmla="*/ 0 h 503853"/>
              <a:gd name="connsiteX2" fmla="*/ 2988116 w 2988116"/>
              <a:gd name="connsiteY2" fmla="*/ 503853 h 503853"/>
              <a:gd name="connsiteX3" fmla="*/ 244916 w 2988116"/>
              <a:gd name="connsiteY3" fmla="*/ 503853 h 503853"/>
              <a:gd name="connsiteX4" fmla="*/ 244916 w 2988116"/>
              <a:gd name="connsiteY4" fmla="*/ 0 h 503853"/>
              <a:gd name="connsiteX0" fmla="*/ 274349 w 3017549"/>
              <a:gd name="connsiteY0" fmla="*/ 0 h 503853"/>
              <a:gd name="connsiteX1" fmla="*/ 3017549 w 3017549"/>
              <a:gd name="connsiteY1" fmla="*/ 0 h 503853"/>
              <a:gd name="connsiteX2" fmla="*/ 3017549 w 3017549"/>
              <a:gd name="connsiteY2" fmla="*/ 503853 h 503853"/>
              <a:gd name="connsiteX3" fmla="*/ 274349 w 3017549"/>
              <a:gd name="connsiteY3" fmla="*/ 503853 h 503853"/>
              <a:gd name="connsiteX4" fmla="*/ 274349 w 3017549"/>
              <a:gd name="connsiteY4" fmla="*/ 0 h 5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49" h="503853">
                <a:moveTo>
                  <a:pt x="274349" y="0"/>
                </a:moveTo>
                <a:lnTo>
                  <a:pt x="3017549" y="0"/>
                </a:lnTo>
                <a:lnTo>
                  <a:pt x="3017549" y="503853"/>
                </a:lnTo>
                <a:lnTo>
                  <a:pt x="274349" y="503853"/>
                </a:lnTo>
                <a:cubicBezTo>
                  <a:pt x="-83791" y="495922"/>
                  <a:pt x="-99031" y="311"/>
                  <a:pt x="274349" y="0"/>
                </a:cubicBezTo>
                <a:close/>
              </a:path>
            </a:pathLst>
          </a:custGeom>
          <a:solidFill>
            <a:srgbClr val="22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1000" dirty="0">
              <a:solidFill>
                <a:schemeClr val="bg1">
                  <a:lumMod val="65000"/>
                </a:schemeClr>
              </a:solidFill>
              <a:latin typeface="News Gothic MT" panose="020B05040202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B86623-EA8E-B90F-504B-4C3E8C79BF26}"/>
              </a:ext>
            </a:extLst>
          </p:cNvPr>
          <p:cNvSpPr txBox="1"/>
          <p:nvPr/>
        </p:nvSpPr>
        <p:spPr>
          <a:xfrm>
            <a:off x="991380" y="4196215"/>
            <a:ext cx="572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NATIONAL CYLCING TRAFFIC DATA PLATFORM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6D7B924-60A6-F260-CFB6-43A44D61D4C2}"/>
              </a:ext>
            </a:extLst>
          </p:cNvPr>
          <p:cNvGrpSpPr>
            <a:grpSpLocks noChangeAspect="1"/>
          </p:cNvGrpSpPr>
          <p:nvPr/>
        </p:nvGrpSpPr>
        <p:grpSpPr>
          <a:xfrm>
            <a:off x="1073251" y="2217381"/>
            <a:ext cx="1980000" cy="1898162"/>
            <a:chOff x="7295507" y="1482148"/>
            <a:chExt cx="3378245" cy="3238613"/>
          </a:xfrm>
        </p:grpSpPr>
        <p:pic>
          <p:nvPicPr>
            <p:cNvPr id="10" name="Image 9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8074E98C-04FC-1F80-0335-B773D469E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r="16388" b="5296"/>
            <a:stretch/>
          </p:blipFill>
          <p:spPr>
            <a:xfrm>
              <a:off x="7318306" y="1578886"/>
              <a:ext cx="3198169" cy="3060000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0E42FB5-3D17-80D5-E4A3-1852D2D00D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6" t="8579" r="5400" b="10169"/>
            <a:stretch/>
          </p:blipFill>
          <p:spPr bwMode="auto">
            <a:xfrm>
              <a:off x="7295507" y="1482148"/>
              <a:ext cx="3378245" cy="323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0DBC717-0725-486B-4019-B7CD5ACCF3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3" t="4081" r="6048" b="1905"/>
          <a:stretch/>
        </p:blipFill>
        <p:spPr>
          <a:xfrm>
            <a:off x="1086614" y="4664436"/>
            <a:ext cx="1836000" cy="18626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FD3CF2-D6C5-52CC-09A3-9F85CE66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62" y="2311101"/>
            <a:ext cx="180000" cy="18000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D108571C-7BB8-C1A1-83BD-BE9387576F7E}"/>
              </a:ext>
            </a:extLst>
          </p:cNvPr>
          <p:cNvSpPr txBox="1">
            <a:spLocks/>
          </p:cNvSpPr>
          <p:nvPr/>
        </p:nvSpPr>
        <p:spPr>
          <a:xfrm>
            <a:off x="7586662" y="1953713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Cycle routes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277F0E4-1D06-60DF-DE21-7363EC8F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62" y="2714685"/>
            <a:ext cx="180000" cy="1800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E38CF88-DD35-EF3E-5395-C9AC497D59DA}"/>
              </a:ext>
            </a:extLst>
          </p:cNvPr>
          <p:cNvSpPr txBox="1">
            <a:spLocks/>
          </p:cNvSpPr>
          <p:nvPr/>
        </p:nvSpPr>
        <p:spPr>
          <a:xfrm>
            <a:off x="7586662" y="2428737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Infrastructures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17772EC-6BFE-C047-4A5B-C95524F0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62" y="3216912"/>
            <a:ext cx="180000" cy="180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98BD1705-73DD-6608-8A8C-C44E5EB3A549}"/>
              </a:ext>
            </a:extLst>
          </p:cNvPr>
          <p:cNvSpPr txBox="1">
            <a:spLocks/>
          </p:cNvSpPr>
          <p:nvPr/>
        </p:nvSpPr>
        <p:spPr>
          <a:xfrm>
            <a:off x="7586662" y="2930964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Facilities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775890E-B051-51B5-3290-F8081A24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62" y="3667345"/>
            <a:ext cx="180000" cy="180000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06F683AD-1455-2576-EA44-8F1B10845B32}"/>
              </a:ext>
            </a:extLst>
          </p:cNvPr>
          <p:cNvSpPr txBox="1">
            <a:spLocks/>
          </p:cNvSpPr>
          <p:nvPr/>
        </p:nvSpPr>
        <p:spPr>
          <a:xfrm>
            <a:off x="7586662" y="3381397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Anomalies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BA285AA-510D-5597-632B-5EE1269FD188}"/>
              </a:ext>
            </a:extLst>
          </p:cNvPr>
          <p:cNvCxnSpPr/>
          <p:nvPr/>
        </p:nvCxnSpPr>
        <p:spPr>
          <a:xfrm>
            <a:off x="4043363" y="2930964"/>
            <a:ext cx="2200275" cy="0"/>
          </a:xfrm>
          <a:prstGeom prst="straightConnector1">
            <a:avLst/>
          </a:prstGeom>
          <a:ln w="57150">
            <a:solidFill>
              <a:srgbClr val="223F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69AC4C0-6110-3493-C705-7E6A5CD26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62" y="5479927"/>
            <a:ext cx="180000" cy="180000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C5A9FD9A-3844-5BF3-89EF-CBAEF042BF78}"/>
              </a:ext>
            </a:extLst>
          </p:cNvPr>
          <p:cNvSpPr txBox="1">
            <a:spLocks/>
          </p:cNvSpPr>
          <p:nvPr/>
        </p:nvSpPr>
        <p:spPr>
          <a:xfrm>
            <a:off x="7586662" y="5122539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223F82"/>
                </a:solidFill>
                <a:latin typeface="Century Gothic"/>
                <a:cs typeface="News Gothic MT"/>
              </a:rPr>
              <a:t>Traffic data per </a:t>
            </a:r>
            <a:r>
              <a:rPr lang="fr-FR" sz="2000" b="1" dirty="0" err="1">
                <a:solidFill>
                  <a:srgbClr val="223F82"/>
                </a:solidFill>
                <a:latin typeface="Century Gothic"/>
                <a:cs typeface="News Gothic MT"/>
              </a:rPr>
              <a:t>hour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09E1462-8EF7-BF54-25AF-430E3C2B095A}"/>
              </a:ext>
            </a:extLst>
          </p:cNvPr>
          <p:cNvCxnSpPr/>
          <p:nvPr/>
        </p:nvCxnSpPr>
        <p:spPr>
          <a:xfrm>
            <a:off x="4043363" y="5602775"/>
            <a:ext cx="2200275" cy="0"/>
          </a:xfrm>
          <a:prstGeom prst="straightConnector1">
            <a:avLst/>
          </a:prstGeom>
          <a:ln w="57150">
            <a:solidFill>
              <a:srgbClr val="223F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12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 111">
            <a:extLst>
              <a:ext uri="{FF2B5EF4-FFF2-40B4-BE49-F238E27FC236}">
                <a16:creationId xmlns:a16="http://schemas.microsoft.com/office/drawing/2014/main" id="{C7F59FC0-E29A-DC19-6D04-3EAD570E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sp>
        <p:nvSpPr>
          <p:cNvPr id="113" name="Titre 1">
            <a:extLst>
              <a:ext uri="{FF2B5EF4-FFF2-40B4-BE49-F238E27FC236}">
                <a16:creationId xmlns:a16="http://schemas.microsoft.com/office/drawing/2014/main" id="{9DE6C728-6956-B359-982D-563AE1007864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The French </a:t>
            </a: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cycling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data </a:t>
            </a:r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ecosystem</a:t>
            </a:r>
            <a:br>
              <a:rPr lang="fr-FR" sz="2500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CYCLING DATA COLLECTION AND MONITORING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788075-5BE8-AD82-69EA-6C982683A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832" y="1315991"/>
            <a:ext cx="2314575" cy="67894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91D4C39-E356-AFB1-1012-CBEC8EF62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114" y="4293605"/>
            <a:ext cx="2571750" cy="53149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CE3AE50-8F25-15CD-78D2-8F7558215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973" y="4936523"/>
            <a:ext cx="2009775" cy="5238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243B3A0-D4A0-5961-1724-EBE9E1806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284" y="2176158"/>
            <a:ext cx="4210050" cy="86677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87EAB0E-C7A4-06F2-37C6-D8A92C68B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681" y="4126950"/>
            <a:ext cx="565785" cy="857250"/>
          </a:xfrm>
          <a:prstGeom prst="rect">
            <a:avLst/>
          </a:prstGeom>
        </p:spPr>
      </p:pic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65CD4D04-2567-866A-7D19-42862249884F}"/>
              </a:ext>
            </a:extLst>
          </p:cNvPr>
          <p:cNvGrpSpPr>
            <a:grpSpLocks noChangeAspect="1"/>
          </p:cNvGrpSpPr>
          <p:nvPr/>
        </p:nvGrpSpPr>
        <p:grpSpPr>
          <a:xfrm>
            <a:off x="6551687" y="1410801"/>
            <a:ext cx="1386173" cy="707794"/>
            <a:chOff x="8487641" y="1700249"/>
            <a:chExt cx="2331620" cy="1190550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FA01DA6D-4D11-1420-8838-4D60075B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87641" y="1738312"/>
              <a:ext cx="1257300" cy="1114425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DEDADE72-750E-CCF8-778E-2956E1B3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1261" y="1700249"/>
              <a:ext cx="1008000" cy="1190550"/>
            </a:xfrm>
            <a:prstGeom prst="rect">
              <a:avLst/>
            </a:prstGeom>
          </p:spPr>
        </p:pic>
      </p:grpSp>
      <p:sp>
        <p:nvSpPr>
          <p:cNvPr id="118" name="ZoneTexte 117">
            <a:extLst>
              <a:ext uri="{FF2B5EF4-FFF2-40B4-BE49-F238E27FC236}">
                <a16:creationId xmlns:a16="http://schemas.microsoft.com/office/drawing/2014/main" id="{0F9A80DA-F3DF-767D-4290-FFBFA11B11C1}"/>
              </a:ext>
            </a:extLst>
          </p:cNvPr>
          <p:cNvSpPr txBox="1"/>
          <p:nvPr/>
        </p:nvSpPr>
        <p:spPr>
          <a:xfrm>
            <a:off x="3385067" y="6000236"/>
            <a:ext cx="716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Century Gothic"/>
                <a:ea typeface="+mj-ea"/>
              </a:rPr>
              <a:t>And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223F82"/>
                </a:solidFill>
                <a:latin typeface="Century Gothic"/>
                <a:ea typeface="+mj-ea"/>
              </a:rPr>
              <a:t>local </a:t>
            </a:r>
            <a:r>
              <a:rPr lang="fr-FR" sz="1600" b="1" dirty="0" err="1">
                <a:solidFill>
                  <a:srgbClr val="223F82"/>
                </a:solidFill>
                <a:latin typeface="Century Gothic"/>
                <a:ea typeface="+mj-ea"/>
              </a:rPr>
              <a:t>authorities</a:t>
            </a:r>
            <a:r>
              <a:rPr lang="fr-FR" sz="1600" b="1" dirty="0">
                <a:solidFill>
                  <a:srgbClr val="223F82"/>
                </a:solidFill>
                <a:latin typeface="Century Gothic"/>
                <a:ea typeface="+mj-ea"/>
              </a:rPr>
              <a:t>, </a:t>
            </a:r>
            <a:r>
              <a:rPr lang="fr-FR" sz="1600" b="1" dirty="0" err="1">
                <a:solidFill>
                  <a:srgbClr val="223F82"/>
                </a:solidFill>
                <a:latin typeface="Century Gothic"/>
                <a:ea typeface="+mj-ea"/>
              </a:rPr>
              <a:t>manufacturers</a:t>
            </a:r>
            <a:r>
              <a:rPr lang="fr-FR" sz="1600" b="1" dirty="0">
                <a:solidFill>
                  <a:srgbClr val="223F82"/>
                </a:solidFill>
                <a:latin typeface="Century Gothic"/>
                <a:ea typeface="+mj-ea"/>
              </a:rPr>
              <a:t>, </a:t>
            </a:r>
            <a:r>
              <a:rPr lang="fr-FR" sz="1600" b="1" dirty="0" err="1">
                <a:solidFill>
                  <a:srgbClr val="223F82"/>
                </a:solidFill>
                <a:latin typeface="Century Gothic"/>
                <a:ea typeface="+mj-ea"/>
              </a:rPr>
              <a:t>counter</a:t>
            </a:r>
            <a:r>
              <a:rPr lang="fr-FR" sz="1600" b="1" dirty="0">
                <a:solidFill>
                  <a:srgbClr val="223F82"/>
                </a:solidFill>
                <a:latin typeface="Century Gothic"/>
                <a:ea typeface="+mj-ea"/>
              </a:rPr>
              <a:t> providers, </a:t>
            </a:r>
            <a:r>
              <a:rPr lang="fr-FR" sz="1600" dirty="0"/>
              <a:t>…</a:t>
            </a:r>
          </a:p>
        </p:txBody>
      </p:sp>
      <p:pic>
        <p:nvPicPr>
          <p:cNvPr id="119" name="Image 118">
            <a:extLst>
              <a:ext uri="{FF2B5EF4-FFF2-40B4-BE49-F238E27FC236}">
                <a16:creationId xmlns:a16="http://schemas.microsoft.com/office/drawing/2014/main" id="{EF69B28C-8218-CCB1-8CA2-5B2F0231AD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7231" y="3358673"/>
            <a:ext cx="3150394" cy="664369"/>
          </a:xfrm>
          <a:prstGeom prst="rect">
            <a:avLst/>
          </a:prstGeom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966D2098-D63E-B626-B04D-09BE943203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9888" y="3249725"/>
            <a:ext cx="1624489" cy="908685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F5B97C5-CFD7-EBF2-2A34-9927F8EA90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7036" y="3070635"/>
            <a:ext cx="942975" cy="819150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B6204388-4524-7E3A-D80A-AC8400E13A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8045" y="2082674"/>
            <a:ext cx="1136332" cy="1136332"/>
          </a:xfrm>
          <a:prstGeom prst="rect">
            <a:avLst/>
          </a:prstGeom>
        </p:spPr>
      </p:pic>
      <p:sp>
        <p:nvSpPr>
          <p:cNvPr id="123" name="ZoneTexte 122">
            <a:extLst>
              <a:ext uri="{FF2B5EF4-FFF2-40B4-BE49-F238E27FC236}">
                <a16:creationId xmlns:a16="http://schemas.microsoft.com/office/drawing/2014/main" id="{B5B685E8-A35C-11A5-EC7C-825AB4E23302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3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B9EED2D7-306A-30A5-2FDC-BC22DC67F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8579" r="5400" b="10169"/>
          <a:stretch/>
        </p:blipFill>
        <p:spPr bwMode="auto">
          <a:xfrm>
            <a:off x="392437" y="2006941"/>
            <a:ext cx="26286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70FE41E-0F05-E350-C67D-09FA28D1EB14}"/>
              </a:ext>
            </a:extLst>
          </p:cNvPr>
          <p:cNvCxnSpPr>
            <a:cxnSpLocks/>
          </p:cNvCxnSpPr>
          <p:nvPr/>
        </p:nvCxnSpPr>
        <p:spPr>
          <a:xfrm>
            <a:off x="4695923" y="3429000"/>
            <a:ext cx="1400077" cy="656958"/>
          </a:xfrm>
          <a:prstGeom prst="straightConnector1">
            <a:avLst/>
          </a:prstGeom>
          <a:ln w="101600">
            <a:solidFill>
              <a:srgbClr val="223F8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Image 111">
            <a:extLst>
              <a:ext uri="{FF2B5EF4-FFF2-40B4-BE49-F238E27FC236}">
                <a16:creationId xmlns:a16="http://schemas.microsoft.com/office/drawing/2014/main" id="{C7F59FC0-E29A-DC19-6D04-3EAD570E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sp>
        <p:nvSpPr>
          <p:cNvPr id="113" name="Titre 1">
            <a:extLst>
              <a:ext uri="{FF2B5EF4-FFF2-40B4-BE49-F238E27FC236}">
                <a16:creationId xmlns:a16="http://schemas.microsoft.com/office/drawing/2014/main" id="{9DE6C728-6956-B359-982D-563AE1007864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5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Cycling</a:t>
            </a:r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 data and Vélo &amp; Territoires</a:t>
            </a:r>
            <a:br>
              <a:rPr lang="fr-FR" sz="2500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FACING THE CHALLENGE TO COLLECT THE DATA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B5B685E8-A35C-11A5-EC7C-825AB4E23302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A75EFF4-B43A-2F4F-270B-72D8A164E09C}"/>
              </a:ext>
            </a:extLst>
          </p:cNvPr>
          <p:cNvCxnSpPr>
            <a:cxnSpLocks/>
          </p:cNvCxnSpPr>
          <p:nvPr/>
        </p:nvCxnSpPr>
        <p:spPr>
          <a:xfrm>
            <a:off x="1595823" y="2419589"/>
            <a:ext cx="2018062" cy="896625"/>
          </a:xfrm>
          <a:prstGeom prst="straightConnector1">
            <a:avLst/>
          </a:prstGeom>
          <a:ln w="25400">
            <a:solidFill>
              <a:srgbClr val="223F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8EDB30F-33D6-7F0D-83E8-5040D994204C}"/>
              </a:ext>
            </a:extLst>
          </p:cNvPr>
          <p:cNvCxnSpPr>
            <a:cxnSpLocks/>
          </p:cNvCxnSpPr>
          <p:nvPr/>
        </p:nvCxnSpPr>
        <p:spPr>
          <a:xfrm>
            <a:off x="1836779" y="3173149"/>
            <a:ext cx="1777106" cy="143065"/>
          </a:xfrm>
          <a:prstGeom prst="straightConnector1">
            <a:avLst/>
          </a:prstGeom>
          <a:ln w="25400">
            <a:solidFill>
              <a:srgbClr val="223F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A5696BA-6B6A-F6CC-64DB-473858B0A3E3}"/>
              </a:ext>
            </a:extLst>
          </p:cNvPr>
          <p:cNvCxnSpPr>
            <a:cxnSpLocks/>
          </p:cNvCxnSpPr>
          <p:nvPr/>
        </p:nvCxnSpPr>
        <p:spPr>
          <a:xfrm>
            <a:off x="871189" y="2892886"/>
            <a:ext cx="2742696" cy="423328"/>
          </a:xfrm>
          <a:prstGeom prst="straightConnector1">
            <a:avLst/>
          </a:prstGeom>
          <a:ln w="25400">
            <a:solidFill>
              <a:srgbClr val="223F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85F6468-3320-ADDD-59F6-1A8AF4B5A380}"/>
              </a:ext>
            </a:extLst>
          </p:cNvPr>
          <p:cNvCxnSpPr>
            <a:cxnSpLocks/>
          </p:cNvCxnSpPr>
          <p:nvPr/>
        </p:nvCxnSpPr>
        <p:spPr>
          <a:xfrm flipV="1">
            <a:off x="1358374" y="3316214"/>
            <a:ext cx="2255511" cy="594810"/>
          </a:xfrm>
          <a:prstGeom prst="straightConnector1">
            <a:avLst/>
          </a:prstGeom>
          <a:ln w="25400">
            <a:solidFill>
              <a:srgbClr val="223F8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6003FA5-BEF9-1423-564D-D0B2BB523ED3}"/>
              </a:ext>
            </a:extLst>
          </p:cNvPr>
          <p:cNvCxnSpPr>
            <a:cxnSpLocks/>
          </p:cNvCxnSpPr>
          <p:nvPr/>
        </p:nvCxnSpPr>
        <p:spPr>
          <a:xfrm flipV="1">
            <a:off x="4543523" y="2367133"/>
            <a:ext cx="1604297" cy="909467"/>
          </a:xfrm>
          <a:prstGeom prst="straightConnector1">
            <a:avLst/>
          </a:prstGeom>
          <a:ln w="101600">
            <a:solidFill>
              <a:srgbClr val="223F8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E0D1A49-45A7-ACF3-CE1A-9786230A9C00}"/>
              </a:ext>
            </a:extLst>
          </p:cNvPr>
          <p:cNvSpPr txBox="1"/>
          <p:nvPr/>
        </p:nvSpPr>
        <p:spPr>
          <a:xfrm>
            <a:off x="3141449" y="2929608"/>
            <a:ext cx="162501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223F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23F82"/>
                </a:solidFill>
              </a:rPr>
              <a:t>Local</a:t>
            </a:r>
          </a:p>
          <a:p>
            <a:pPr algn="ctr"/>
            <a:r>
              <a:rPr lang="fr-FR" dirty="0">
                <a:solidFill>
                  <a:srgbClr val="223F82"/>
                </a:solidFill>
              </a:rPr>
              <a:t>data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44FD2C0-3817-3A2C-8925-8A709E209F1E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418052"/>
            <a:ext cx="1980000" cy="1898162"/>
            <a:chOff x="7295507" y="1482148"/>
            <a:chExt cx="3378245" cy="3238613"/>
          </a:xfrm>
        </p:grpSpPr>
        <p:pic>
          <p:nvPicPr>
            <p:cNvPr id="30" name="Image 29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1648AC83-CC2A-8F2B-D73C-6E9355F61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r="16388" b="5296"/>
            <a:stretch/>
          </p:blipFill>
          <p:spPr>
            <a:xfrm>
              <a:off x="7318306" y="1578886"/>
              <a:ext cx="3198169" cy="3060000"/>
            </a:xfrm>
            <a:prstGeom prst="rect">
              <a:avLst/>
            </a:prstGeom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3F9D83A-49D3-453F-D439-AEAB233B9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6" t="8579" r="5400" b="10169"/>
            <a:stretch/>
          </p:blipFill>
          <p:spPr bwMode="auto">
            <a:xfrm>
              <a:off x="7295507" y="1482148"/>
              <a:ext cx="3378245" cy="323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6280997F-E3EB-99C3-709A-86C413A03D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3" t="4081" r="6048" b="1905"/>
          <a:stretch/>
        </p:blipFill>
        <p:spPr>
          <a:xfrm>
            <a:off x="6168000" y="3613619"/>
            <a:ext cx="1836000" cy="186264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1E929DF-A5D2-B3E2-A793-2E751C1E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662" y="2668488"/>
            <a:ext cx="180000" cy="180000"/>
          </a:xfrm>
          <a:prstGeom prst="rect">
            <a:avLst/>
          </a:prstGeom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9D5BAD3D-C932-1471-FE6E-AD3D66099339}"/>
              </a:ext>
            </a:extLst>
          </p:cNvPr>
          <p:cNvSpPr txBox="1">
            <a:spLocks/>
          </p:cNvSpPr>
          <p:nvPr/>
        </p:nvSpPr>
        <p:spPr>
          <a:xfrm>
            <a:off x="9002662" y="2311100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Find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and </a:t>
            </a:r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collect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data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6F4D67E-648D-5C77-880A-7531F96D6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062" y="3782516"/>
            <a:ext cx="180000" cy="180000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164967E2-B163-4267-29EF-2424370CF8CD}"/>
              </a:ext>
            </a:extLst>
          </p:cNvPr>
          <p:cNvSpPr txBox="1">
            <a:spLocks/>
          </p:cNvSpPr>
          <p:nvPr/>
        </p:nvSpPr>
        <p:spPr>
          <a:xfrm>
            <a:off x="9047062" y="3425128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Agregate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data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50698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F390E612-F359-8A3A-8124-F8D9C5C21E36}"/>
              </a:ext>
            </a:extLst>
          </p:cNvPr>
          <p:cNvGrpSpPr/>
          <p:nvPr/>
        </p:nvGrpSpPr>
        <p:grpSpPr>
          <a:xfrm>
            <a:off x="1861065" y="1424708"/>
            <a:ext cx="1452564" cy="1948769"/>
            <a:chOff x="155449" y="2710272"/>
            <a:chExt cx="1452564" cy="1948769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0A17F9B-BBC2-1F06-8B3F-612FE1F62BC2}"/>
                </a:ext>
              </a:extLst>
            </p:cNvPr>
            <p:cNvGrpSpPr/>
            <p:nvPr/>
          </p:nvGrpSpPr>
          <p:grpSpPr>
            <a:xfrm>
              <a:off x="429963" y="3082451"/>
              <a:ext cx="903537" cy="900000"/>
              <a:chOff x="7529609" y="3780712"/>
              <a:chExt cx="903537" cy="900000"/>
            </a:xfrm>
          </p:grpSpPr>
          <p:pic>
            <p:nvPicPr>
              <p:cNvPr id="19" name="Graphique 18">
                <a:extLst>
                  <a:ext uri="{FF2B5EF4-FFF2-40B4-BE49-F238E27FC236}">
                    <a16:creationId xmlns:a16="http://schemas.microsoft.com/office/drawing/2014/main" id="{4F6CADFA-965F-A5E3-3EEE-4F65DB94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29609" y="3780712"/>
                <a:ext cx="903537" cy="900000"/>
              </a:xfrm>
              <a:prstGeom prst="rect">
                <a:avLst/>
              </a:prstGeom>
            </p:spPr>
          </p:pic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44DE0358-05ED-CD32-BD8E-1BAA6531B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11377" y="3984590"/>
                <a:ext cx="540000" cy="492245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C2AC6C-9429-4720-ADBF-7516315E2092}"/>
                </a:ext>
              </a:extLst>
            </p:cNvPr>
            <p:cNvSpPr/>
            <p:nvPr/>
          </p:nvSpPr>
          <p:spPr>
            <a:xfrm>
              <a:off x="155449" y="4074266"/>
              <a:ext cx="145256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</a:rPr>
                <a:t>Long-distance cycle routes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795E63-DB45-2F06-BAD5-6FBF5E55462C}"/>
                </a:ext>
              </a:extLst>
            </p:cNvPr>
            <p:cNvSpPr/>
            <p:nvPr/>
          </p:nvSpPr>
          <p:spPr>
            <a:xfrm>
              <a:off x="392140" y="2710272"/>
              <a:ext cx="97918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2014</a:t>
              </a:r>
              <a:endParaRPr lang="fr-FR" sz="15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64428B3-0F4A-9820-40EF-9A2CD0868D2B}"/>
              </a:ext>
            </a:extLst>
          </p:cNvPr>
          <p:cNvGrpSpPr/>
          <p:nvPr/>
        </p:nvGrpSpPr>
        <p:grpSpPr>
          <a:xfrm>
            <a:off x="4915865" y="1424709"/>
            <a:ext cx="2038392" cy="2194991"/>
            <a:chOff x="3367506" y="2710272"/>
            <a:chExt cx="2038392" cy="2194991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D3EE6DA3-0E82-FAC2-AEE1-DB39B341629B}"/>
                </a:ext>
              </a:extLst>
            </p:cNvPr>
            <p:cNvGrpSpPr/>
            <p:nvPr/>
          </p:nvGrpSpPr>
          <p:grpSpPr>
            <a:xfrm>
              <a:off x="3935117" y="3089108"/>
              <a:ext cx="903171" cy="899636"/>
              <a:chOff x="7439809" y="2601132"/>
              <a:chExt cx="903171" cy="899636"/>
            </a:xfrm>
          </p:grpSpPr>
          <p:pic>
            <p:nvPicPr>
              <p:cNvPr id="43" name="Graphique 42">
                <a:extLst>
                  <a:ext uri="{FF2B5EF4-FFF2-40B4-BE49-F238E27FC236}">
                    <a16:creationId xmlns:a16="http://schemas.microsoft.com/office/drawing/2014/main" id="{D165CF46-2787-A3C3-76BC-A7D1A7E3E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39809" y="2601132"/>
                <a:ext cx="903171" cy="899636"/>
              </a:xfrm>
              <a:prstGeom prst="rect">
                <a:avLst/>
              </a:prstGeom>
            </p:spPr>
          </p:pic>
          <p:pic>
            <p:nvPicPr>
              <p:cNvPr id="44" name="Graphique 43">
                <a:extLst>
                  <a:ext uri="{FF2B5EF4-FFF2-40B4-BE49-F238E27FC236}">
                    <a16:creationId xmlns:a16="http://schemas.microsoft.com/office/drawing/2014/main" id="{78CF3F32-AC8A-9208-FDA2-8A9E794F3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19606" y="2780950"/>
                <a:ext cx="543576" cy="540000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1DB4C5-2230-7341-F70D-7FCA9E1BE52A}"/>
                </a:ext>
              </a:extLst>
            </p:cNvPr>
            <p:cNvSpPr/>
            <p:nvPr/>
          </p:nvSpPr>
          <p:spPr>
            <a:xfrm>
              <a:off x="3367506" y="4074266"/>
              <a:ext cx="20383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Bike services (services areas, </a:t>
              </a:r>
              <a:r>
                <a:rPr lang="fr-FR" sz="1600" b="1" dirty="0" err="1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rest</a:t>
              </a:r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 areas…)</a:t>
              </a:r>
              <a:endParaRPr lang="fr-FR" sz="16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56A62ED-9D7D-3C10-5DB9-CDC5A7E60A4E}"/>
                </a:ext>
              </a:extLst>
            </p:cNvPr>
            <p:cNvSpPr/>
            <p:nvPr/>
          </p:nvSpPr>
          <p:spPr>
            <a:xfrm>
              <a:off x="3897111" y="2710272"/>
              <a:ext cx="97918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2021</a:t>
              </a:r>
              <a:endParaRPr lang="fr-FR" sz="15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</p:grpSp>
      <p:pic>
        <p:nvPicPr>
          <p:cNvPr id="47" name="Graphique 46">
            <a:extLst>
              <a:ext uri="{FF2B5EF4-FFF2-40B4-BE49-F238E27FC236}">
                <a16:creationId xmlns:a16="http://schemas.microsoft.com/office/drawing/2014/main" id="{5497236F-7FED-4ED6-3478-1F519BA3EA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0771" y="1803181"/>
            <a:ext cx="900000" cy="900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2485649-A6ED-19C8-3864-5513C4F9E09D}"/>
              </a:ext>
            </a:extLst>
          </p:cNvPr>
          <p:cNvSpPr/>
          <p:nvPr/>
        </p:nvSpPr>
        <p:spPr>
          <a:xfrm>
            <a:off x="6541116" y="2788703"/>
            <a:ext cx="2119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9EB042"/>
                </a:solidFill>
                <a:latin typeface="DINPro-Regular" panose="02000503030000020004" pitchFamily="50" charset="0"/>
                <a:cs typeface="Century Gothic"/>
              </a:rPr>
              <a:t>Bike parking</a:t>
            </a:r>
            <a:endParaRPr lang="fr-FR" sz="1600" b="1" dirty="0">
              <a:solidFill>
                <a:srgbClr val="9EB042"/>
              </a:solidFill>
              <a:latin typeface="DINPro-Regular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F56F45-4198-B264-84AC-B5E3018338A1}"/>
              </a:ext>
            </a:extLst>
          </p:cNvPr>
          <p:cNvSpPr/>
          <p:nvPr/>
        </p:nvSpPr>
        <p:spPr>
          <a:xfrm>
            <a:off x="7111180" y="1424709"/>
            <a:ext cx="9791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rgbClr val="9EB042"/>
                </a:solidFill>
                <a:latin typeface="DINPro-Regular" panose="02000503030000020004" pitchFamily="50" charset="0"/>
                <a:cs typeface="Century Gothic"/>
              </a:rPr>
              <a:t>2021</a:t>
            </a:r>
            <a:endParaRPr lang="fr-FR" sz="1500" b="1" dirty="0">
              <a:solidFill>
                <a:srgbClr val="9EB042"/>
              </a:solidFill>
              <a:latin typeface="DINPro-Regular" panose="02000503030000020004" pitchFamily="50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9D52618-2B6C-A2C5-1034-AF03EAB97ED2}"/>
              </a:ext>
            </a:extLst>
          </p:cNvPr>
          <p:cNvGrpSpPr/>
          <p:nvPr/>
        </p:nvGrpSpPr>
        <p:grpSpPr>
          <a:xfrm>
            <a:off x="3366831" y="1424709"/>
            <a:ext cx="1779296" cy="1948769"/>
            <a:chOff x="1653539" y="2710272"/>
            <a:chExt cx="1779296" cy="1948769"/>
          </a:xfrm>
        </p:grpSpPr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93425932-25E1-03E3-4093-EE4832C1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1419" y="3082451"/>
              <a:ext cx="903537" cy="900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BF7F50-8668-0721-80EC-01EACB0E715B}"/>
                </a:ext>
              </a:extLst>
            </p:cNvPr>
            <p:cNvSpPr/>
            <p:nvPr/>
          </p:nvSpPr>
          <p:spPr>
            <a:xfrm>
              <a:off x="1653539" y="4074266"/>
              <a:ext cx="17792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Cycling</a:t>
              </a:r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 infrastructures</a:t>
              </a:r>
              <a:endParaRPr lang="fr-FR" sz="16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037C01-2735-980F-0907-65738F997F7F}"/>
                </a:ext>
              </a:extLst>
            </p:cNvPr>
            <p:cNvSpPr/>
            <p:nvPr/>
          </p:nvSpPr>
          <p:spPr>
            <a:xfrm>
              <a:off x="2053596" y="2710272"/>
              <a:ext cx="97918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2020</a:t>
              </a:r>
              <a:endParaRPr lang="fr-FR" sz="15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75" name="Graphique 74">
              <a:extLst>
                <a:ext uri="{FF2B5EF4-FFF2-40B4-BE49-F238E27FC236}">
                  <a16:creationId xmlns:a16="http://schemas.microsoft.com/office/drawing/2014/main" id="{4A542AA7-F6CE-BC7F-2181-931689E7BFD6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2220987" y="3248595"/>
              <a:ext cx="644400" cy="547541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8200335-2AC7-AB20-FA85-73026085B1B5}"/>
              </a:ext>
            </a:extLst>
          </p:cNvPr>
          <p:cNvGrpSpPr/>
          <p:nvPr/>
        </p:nvGrpSpPr>
        <p:grpSpPr>
          <a:xfrm>
            <a:off x="8320437" y="1424709"/>
            <a:ext cx="1723012" cy="1948769"/>
            <a:chOff x="7245757" y="2710272"/>
            <a:chExt cx="1723012" cy="1948769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D6085515-C2DD-A072-BBDA-8241FB48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55495" y="3099551"/>
              <a:ext cx="903536" cy="90000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1BD427E-C08A-FFF9-415A-F26594104644}"/>
                </a:ext>
              </a:extLst>
            </p:cNvPr>
            <p:cNvSpPr/>
            <p:nvPr/>
          </p:nvSpPr>
          <p:spPr>
            <a:xfrm>
              <a:off x="7245757" y="4074266"/>
              <a:ext cx="17230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Mobility</a:t>
              </a:r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 </a:t>
              </a:r>
              <a:r>
                <a:rPr lang="fr-FR" sz="1600" b="1" dirty="0" err="1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traffic</a:t>
              </a:r>
              <a:r>
                <a:rPr lang="fr-FR" sz="16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 count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2FD8A82-C925-C4EE-6331-B8A4CC9E47C2}"/>
                </a:ext>
              </a:extLst>
            </p:cNvPr>
            <p:cNvSpPr/>
            <p:nvPr/>
          </p:nvSpPr>
          <p:spPr>
            <a:xfrm>
              <a:off x="7617672" y="2710272"/>
              <a:ext cx="97918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9EB042"/>
                  </a:solidFill>
                  <a:latin typeface="DINPro-Regular" panose="02000503030000020004" pitchFamily="50" charset="0"/>
                  <a:cs typeface="Century Gothic"/>
                </a:rPr>
                <a:t>2021</a:t>
              </a:r>
              <a:endParaRPr lang="fr-FR" sz="1500" b="1" dirty="0">
                <a:solidFill>
                  <a:srgbClr val="9EB042"/>
                </a:solidFill>
                <a:latin typeface="DINPro-Regular" panose="02000503030000020004" pitchFamily="50" charset="0"/>
              </a:endParaRPr>
            </a:p>
          </p:txBody>
        </p:sp>
        <p:pic>
          <p:nvPicPr>
            <p:cNvPr id="90" name="Image 89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2A813F4B-317F-D446-6192-7305F0B2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49776" y="3383766"/>
              <a:ext cx="714975" cy="331570"/>
            </a:xfrm>
            <a:prstGeom prst="rect">
              <a:avLst/>
            </a:prstGeom>
          </p:spPr>
        </p:pic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CE4F67E4-EDBC-DD7F-ABE2-FCF35FC9C90E}"/>
              </a:ext>
            </a:extLst>
          </p:cNvPr>
          <p:cNvSpPr txBox="1">
            <a:spLocks/>
          </p:cNvSpPr>
          <p:nvPr/>
        </p:nvSpPr>
        <p:spPr>
          <a:xfrm>
            <a:off x="372922" y="6397309"/>
            <a:ext cx="7122713" cy="35644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-Regular" panose="02000503030000020004" pitchFamily="50" charset="0"/>
                <a:cs typeface="Century Gothic"/>
              </a:rPr>
              <a:t>Ressources : https://www.velo-territoires.org/politiques-cyclables/data-velo-modeles-donnees/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E8DC408-9735-3D61-1E27-48758051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939" y="300036"/>
            <a:ext cx="7357532" cy="859895"/>
          </a:xfrm>
        </p:spPr>
        <p:txBody>
          <a:bodyPr>
            <a:normAutofit/>
          </a:bodyPr>
          <a:lstStyle/>
          <a:p>
            <a:pPr algn="l"/>
            <a: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  <a:t>Standards topics in France</a:t>
            </a:r>
            <a:br>
              <a:rPr lang="fr-FR" sz="2500" b="1" dirty="0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 dirty="0">
                <a:solidFill>
                  <a:srgbClr val="8E8F91"/>
                </a:solidFill>
                <a:latin typeface="News Gothic MT"/>
                <a:cs typeface="News Gothic MT"/>
              </a:rPr>
              <a:t>A COMMON LANGUAGE TO SHARE AND FACILITATE DATA USAGE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3B210A-CBA9-D62A-9530-9500CCDDDF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E4DF455-2AB8-18E7-CA2E-686B0E8788C0}"/>
              </a:ext>
            </a:extLst>
          </p:cNvPr>
          <p:cNvSpPr txBox="1">
            <a:spLocks/>
          </p:cNvSpPr>
          <p:nvPr/>
        </p:nvSpPr>
        <p:spPr>
          <a:xfrm>
            <a:off x="3040284" y="4025363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Working</a:t>
            </a:r>
            <a:r>
              <a:rPr lang="fr-FR" sz="2000" b="1" dirty="0">
                <a:solidFill>
                  <a:srgbClr val="223F82"/>
                </a:solidFill>
                <a:latin typeface="Century Gothic"/>
                <a:cs typeface="Century Gothic"/>
              </a:rPr>
              <a:t> group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D5A932-C2F7-FD10-0AC8-4C00C643C869}"/>
              </a:ext>
            </a:extLst>
          </p:cNvPr>
          <p:cNvSpPr txBox="1">
            <a:spLocks/>
          </p:cNvSpPr>
          <p:nvPr/>
        </p:nvSpPr>
        <p:spPr>
          <a:xfrm>
            <a:off x="3020583" y="4613305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Dissemination</a:t>
            </a:r>
            <a:endParaRPr lang="fr-FR" sz="2000" b="1" dirty="0">
              <a:solidFill>
                <a:srgbClr val="223F82"/>
              </a:solidFill>
              <a:latin typeface="Century Gothic"/>
              <a:cs typeface="Century Gothic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C702D10-2582-A822-35B1-7050960CADFD}"/>
              </a:ext>
            </a:extLst>
          </p:cNvPr>
          <p:cNvSpPr txBox="1">
            <a:spLocks/>
          </p:cNvSpPr>
          <p:nvPr/>
        </p:nvSpPr>
        <p:spPr>
          <a:xfrm>
            <a:off x="3076938" y="5434907"/>
            <a:ext cx="7357532" cy="45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 err="1">
                <a:solidFill>
                  <a:srgbClr val="223F82"/>
                </a:solidFill>
                <a:latin typeface="Century Gothic"/>
                <a:cs typeface="Century Gothic"/>
              </a:rPr>
              <a:t>Quality</a:t>
            </a:r>
            <a:endParaRPr lang="fr-FR" sz="2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  <p:pic>
        <p:nvPicPr>
          <p:cNvPr id="9" name="Picture 12" descr="Geovelo - Membre de l'Alliance mondiale">
            <a:extLst>
              <a:ext uri="{FF2B5EF4-FFF2-40B4-BE49-F238E27FC236}">
                <a16:creationId xmlns:a16="http://schemas.microsoft.com/office/drawing/2014/main" id="{748FB4DA-B473-B114-3C1D-A5AC3AD2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78" y="4713399"/>
            <a:ext cx="400819" cy="4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79B1E0D-E1A3-CDF6-71BA-ABFEEC4FB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06" y="4704538"/>
            <a:ext cx="495768" cy="6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.png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B30D17-9881-D05B-3321-6F24A905D0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3" r="1"/>
          <a:stretch/>
        </p:blipFill>
        <p:spPr bwMode="auto">
          <a:xfrm>
            <a:off x="9633711" y="4720794"/>
            <a:ext cx="1116000" cy="410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7D8002-296A-DEC4-6DA0-21824959D2F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23162" r="10154" b="23289"/>
          <a:stretch/>
        </p:blipFill>
        <p:spPr>
          <a:xfrm>
            <a:off x="9014507" y="4255414"/>
            <a:ext cx="1152000" cy="34835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9CA8ADF-DA7C-F8B6-4945-506186F3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25" y="534490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8F10DBD-2786-4EC2-AD49-2055FCC0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35" y="5357789"/>
            <a:ext cx="1080000" cy="4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532487B9-E54F-88B4-57C9-644E13E94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17497" r="7534" b="16861"/>
          <a:stretch/>
        </p:blipFill>
        <p:spPr bwMode="auto">
          <a:xfrm>
            <a:off x="9704686" y="5403596"/>
            <a:ext cx="1080000" cy="3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A10D6F-13F8-39C0-DC66-F87C252429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13186" y="4224393"/>
            <a:ext cx="1143000" cy="3352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1599338-7E40-8258-6768-305B25928C93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5D2767-5EB4-542D-E1E3-2D722B4FEC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9046" y="4385119"/>
            <a:ext cx="180000" cy="1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CCB1218-952E-A233-2000-A00B0718C2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4024" y="4963588"/>
            <a:ext cx="180000" cy="1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8888D6-997C-F569-65E1-38EEE4A0E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4024" y="5598482"/>
            <a:ext cx="180000" cy="18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2A13EAA-07D8-50A2-5937-BFAE17EA72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91406" y="4238527"/>
            <a:ext cx="2052000" cy="4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8B25182-C578-4B6E-B34D-3CDEEA442FBA}"/>
              </a:ext>
            </a:extLst>
          </p:cNvPr>
          <p:cNvSpPr/>
          <p:nvPr/>
        </p:nvSpPr>
        <p:spPr>
          <a:xfrm>
            <a:off x="4270605" y="1347485"/>
            <a:ext cx="7011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Create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new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indicators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(</a:t>
            </a:r>
            <a:r>
              <a:rPr lang="fr-FR" sz="1600" i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cyclability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 index)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DC387A-139A-4A9B-A7CC-3F2D0F32F8C9}"/>
              </a:ext>
            </a:extLst>
          </p:cNvPr>
          <p:cNvSpPr/>
          <p:nvPr/>
        </p:nvSpPr>
        <p:spPr>
          <a:xfrm>
            <a:off x="4084933" y="142223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5" name="Graphique 14" descr="Base de données avec un remplissage uni">
            <a:extLst>
              <a:ext uri="{FF2B5EF4-FFF2-40B4-BE49-F238E27FC236}">
                <a16:creationId xmlns:a16="http://schemas.microsoft.com/office/drawing/2014/main" id="{2BDE5849-88E1-6A42-2E98-6A29B717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28" y="28479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23D2AC-CE91-FAE7-DF9F-68E641A4D361}"/>
              </a:ext>
            </a:extLst>
          </p:cNvPr>
          <p:cNvSpPr txBox="1"/>
          <p:nvPr/>
        </p:nvSpPr>
        <p:spPr>
          <a:xfrm>
            <a:off x="438150" y="387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23F82"/>
                </a:solidFill>
              </a:rPr>
              <a:t>Data bases</a:t>
            </a:r>
            <a:endParaRPr lang="en-GB" dirty="0">
              <a:solidFill>
                <a:srgbClr val="223F82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B170F5-7F06-58CE-F281-01BCD65C803D}"/>
              </a:ext>
            </a:extLst>
          </p:cNvPr>
          <p:cNvCxnSpPr/>
          <p:nvPr/>
        </p:nvCxnSpPr>
        <p:spPr>
          <a:xfrm flipV="1">
            <a:off x="1962150" y="1602234"/>
            <a:ext cx="1962150" cy="1360041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EFF86A9-DA1E-0E35-9578-472A1474B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290" y="2282254"/>
            <a:ext cx="4477407" cy="2705100"/>
          </a:xfrm>
          <a:prstGeom prst="rect">
            <a:avLst/>
          </a:prstGeom>
        </p:spPr>
      </p:pic>
      <p:pic>
        <p:nvPicPr>
          <p:cNvPr id="2050" name="Picture 2" descr="Carte">
            <a:extLst>
              <a:ext uri="{FF2B5EF4-FFF2-40B4-BE49-F238E27FC236}">
                <a16:creationId xmlns:a16="http://schemas.microsoft.com/office/drawing/2014/main" id="{8AC0819C-C31C-02E0-EFB8-0282B2AB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05" y="2226575"/>
            <a:ext cx="3071600" cy="30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7469A2-0175-B39A-3713-8CEB40D8D625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3E829AF-D00C-6894-7D1B-17B2B2807B8B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>
                <a:solidFill>
                  <a:srgbClr val="223F82"/>
                </a:solidFill>
                <a:latin typeface="Century Gothic"/>
                <a:cs typeface="Century Gothic"/>
              </a:rPr>
              <a:t>Data collection: a beginning, not an end</a:t>
            </a:r>
            <a: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b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>
                <a:solidFill>
                  <a:srgbClr val="8E8F91"/>
                </a:solidFill>
                <a:latin typeface="News Gothic MT"/>
                <a:cs typeface="News Gothic MT"/>
              </a:rPr>
              <a:t>HOW TO PRIORITIZE DECISION AND MAKE THE CASE OF CYCLING</a:t>
            </a: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47830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8B25182-C578-4B6E-B34D-3CDEEA442FBA}"/>
              </a:ext>
            </a:extLst>
          </p:cNvPr>
          <p:cNvSpPr/>
          <p:nvPr/>
        </p:nvSpPr>
        <p:spPr>
          <a:xfrm>
            <a:off x="4270605" y="1347485"/>
            <a:ext cx="7011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Create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new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indicators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(</a:t>
            </a:r>
            <a:r>
              <a:rPr lang="fr-FR" sz="1600" i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cyclability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 index)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DC387A-139A-4A9B-A7CC-3F2D0F32F8C9}"/>
              </a:ext>
            </a:extLst>
          </p:cNvPr>
          <p:cNvSpPr/>
          <p:nvPr/>
        </p:nvSpPr>
        <p:spPr>
          <a:xfrm>
            <a:off x="4084933" y="142223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5D8A3-7DFF-4E8A-8293-C9A836E0828E}"/>
              </a:ext>
            </a:extLst>
          </p:cNvPr>
          <p:cNvSpPr/>
          <p:nvPr/>
        </p:nvSpPr>
        <p:spPr>
          <a:xfrm>
            <a:off x="4270605" y="2459623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Data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vizualisation</a:t>
            </a:r>
            <a:endParaRPr lang="fr-FR" sz="12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1DD327E-CD69-4694-A2A9-0039C2BA1AB5}"/>
              </a:ext>
            </a:extLst>
          </p:cNvPr>
          <p:cNvSpPr/>
          <p:nvPr/>
        </p:nvSpPr>
        <p:spPr>
          <a:xfrm>
            <a:off x="4084933" y="2534372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5" name="Graphique 14" descr="Base de données avec un remplissage uni">
            <a:extLst>
              <a:ext uri="{FF2B5EF4-FFF2-40B4-BE49-F238E27FC236}">
                <a16:creationId xmlns:a16="http://schemas.microsoft.com/office/drawing/2014/main" id="{2BDE5849-88E1-6A42-2E98-6A29B717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28" y="28479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23D2AC-CE91-FAE7-DF9F-68E641A4D361}"/>
              </a:ext>
            </a:extLst>
          </p:cNvPr>
          <p:cNvSpPr txBox="1"/>
          <p:nvPr/>
        </p:nvSpPr>
        <p:spPr>
          <a:xfrm>
            <a:off x="438150" y="387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23F82"/>
                </a:solidFill>
              </a:rPr>
              <a:t>Data bases</a:t>
            </a:r>
            <a:endParaRPr lang="en-GB" dirty="0">
              <a:solidFill>
                <a:srgbClr val="223F82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B170F5-7F06-58CE-F281-01BCD65C803D}"/>
              </a:ext>
            </a:extLst>
          </p:cNvPr>
          <p:cNvCxnSpPr/>
          <p:nvPr/>
        </p:nvCxnSpPr>
        <p:spPr>
          <a:xfrm flipV="1">
            <a:off x="1962150" y="1602234"/>
            <a:ext cx="1962150" cy="1360041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223AE8-E13B-1B6B-9CE6-6EE62044CD1E}"/>
              </a:ext>
            </a:extLst>
          </p:cNvPr>
          <p:cNvCxnSpPr>
            <a:cxnSpLocks/>
          </p:cNvCxnSpPr>
          <p:nvPr/>
        </p:nvCxnSpPr>
        <p:spPr>
          <a:xfrm flipV="1">
            <a:off x="2047074" y="2628900"/>
            <a:ext cx="1877226" cy="57150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59247DE1-7DAA-5E36-9ED1-389FE2C06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531"/>
          <a:stretch/>
        </p:blipFill>
        <p:spPr>
          <a:xfrm>
            <a:off x="9921811" y="4062140"/>
            <a:ext cx="1548000" cy="2235025"/>
          </a:xfrm>
          <a:prstGeom prst="rect">
            <a:avLst/>
          </a:prstGeom>
        </p:spPr>
      </p:pic>
      <p:pic>
        <p:nvPicPr>
          <p:cNvPr id="6" name="Image 5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9DFE2C1A-DC6F-BDB5-7A88-C6AD482C6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302"/>
          <a:stretch/>
        </p:blipFill>
        <p:spPr>
          <a:xfrm>
            <a:off x="8080006" y="1722615"/>
            <a:ext cx="1546790" cy="2479319"/>
          </a:xfrm>
          <a:prstGeom prst="rect">
            <a:avLst/>
          </a:prstGeom>
        </p:spPr>
      </p:pic>
      <p:pic>
        <p:nvPicPr>
          <p:cNvPr id="9" name="Image 8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E5822EEC-7FEC-B823-67BA-BC9DE0222E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8" b="10949"/>
          <a:stretch/>
        </p:blipFill>
        <p:spPr>
          <a:xfrm>
            <a:off x="9725134" y="855293"/>
            <a:ext cx="2448026" cy="5579890"/>
          </a:xfrm>
          <a:prstGeom prst="rect">
            <a:avLst/>
          </a:prstGeom>
        </p:spPr>
      </p:pic>
      <p:pic>
        <p:nvPicPr>
          <p:cNvPr id="11" name="Image 10" descr="Une image contenant texte, carte, capture d’écran, diagramme&#10;&#10;Description générée automatiquement">
            <a:extLst>
              <a:ext uri="{FF2B5EF4-FFF2-40B4-BE49-F238E27FC236}">
                <a16:creationId xmlns:a16="http://schemas.microsoft.com/office/drawing/2014/main" id="{A7C15668-F520-5CA6-3E0E-AC1DB7226F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882" b="43504"/>
          <a:stretch/>
        </p:blipFill>
        <p:spPr>
          <a:xfrm>
            <a:off x="7234400" y="4184185"/>
            <a:ext cx="2448026" cy="2373779"/>
          </a:xfrm>
          <a:prstGeom prst="rect">
            <a:avLst/>
          </a:prstGeom>
        </p:spPr>
      </p:pic>
      <p:pic>
        <p:nvPicPr>
          <p:cNvPr id="13" name="Image 12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B06F79D-8830-3452-BBE4-09B6667CFF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3512" b="31044"/>
          <a:stretch/>
        </p:blipFill>
        <p:spPr>
          <a:xfrm>
            <a:off x="4743666" y="4959087"/>
            <a:ext cx="2448026" cy="17450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89A6546-0B69-5AB8-B682-87F3395FFE9E}"/>
              </a:ext>
            </a:extLst>
          </p:cNvPr>
          <p:cNvSpPr txBox="1"/>
          <p:nvPr/>
        </p:nvSpPr>
        <p:spPr>
          <a:xfrm>
            <a:off x="7586662" y="6550223"/>
            <a:ext cx="46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EU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</a:t>
            </a:r>
            <a:r>
              <a:rPr lang="fr-FR" sz="1400" dirty="0" err="1">
                <a:solidFill>
                  <a:srgbClr val="8E8F91"/>
                </a:solidFill>
              </a:rPr>
              <a:t>Conference</a:t>
            </a:r>
            <a:r>
              <a:rPr lang="fr-FR" sz="1400" dirty="0">
                <a:solidFill>
                  <a:srgbClr val="8E8F91"/>
                </a:solidFill>
              </a:rPr>
              <a:t>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30/01/2024</a:t>
            </a:r>
            <a:endParaRPr lang="en-GB" sz="1400" dirty="0">
              <a:solidFill>
                <a:srgbClr val="8E8F9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F40681F-2F66-D902-F26E-D4DB39E16711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>
                <a:solidFill>
                  <a:srgbClr val="223F82"/>
                </a:solidFill>
                <a:latin typeface="Century Gothic"/>
                <a:cs typeface="Century Gothic"/>
              </a:rPr>
              <a:t>Data collection: a beginning, not an end</a:t>
            </a:r>
            <a: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b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>
                <a:solidFill>
                  <a:srgbClr val="8E8F91"/>
                </a:solidFill>
                <a:latin typeface="News Gothic MT"/>
                <a:cs typeface="News Gothic MT"/>
              </a:rPr>
              <a:t>HOW TO PRIORITIZE DECISION AND MAKE THE CASE OF CYCLING</a:t>
            </a: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59691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8B25182-C578-4B6E-B34D-3CDEEA442FBA}"/>
              </a:ext>
            </a:extLst>
          </p:cNvPr>
          <p:cNvSpPr/>
          <p:nvPr/>
        </p:nvSpPr>
        <p:spPr>
          <a:xfrm>
            <a:off x="4270605" y="1347485"/>
            <a:ext cx="7011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Create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new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indicators</a:t>
            </a:r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 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(</a:t>
            </a:r>
            <a:r>
              <a:rPr lang="fr-FR" sz="1600" i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cyclability</a:t>
            </a:r>
            <a:r>
              <a:rPr lang="fr-FR" sz="1600" i="1" dirty="0">
                <a:solidFill>
                  <a:srgbClr val="223F82"/>
                </a:solidFill>
                <a:latin typeface="News Gothic MT" panose="020B0503020103020203" pitchFamily="34" charset="0"/>
              </a:rPr>
              <a:t> index)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DC387A-139A-4A9B-A7CC-3F2D0F32F8C9}"/>
              </a:ext>
            </a:extLst>
          </p:cNvPr>
          <p:cNvSpPr/>
          <p:nvPr/>
        </p:nvSpPr>
        <p:spPr>
          <a:xfrm>
            <a:off x="4084933" y="1422234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5D8A3-7DFF-4E8A-8293-C9A836E0828E}"/>
              </a:ext>
            </a:extLst>
          </p:cNvPr>
          <p:cNvSpPr/>
          <p:nvPr/>
        </p:nvSpPr>
        <p:spPr>
          <a:xfrm>
            <a:off x="4270605" y="2485521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Data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vizualisation</a:t>
            </a:r>
            <a:endParaRPr lang="fr-FR" sz="1200" i="1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1DD327E-CD69-4694-A2A9-0039C2BA1AB5}"/>
              </a:ext>
            </a:extLst>
          </p:cNvPr>
          <p:cNvSpPr/>
          <p:nvPr/>
        </p:nvSpPr>
        <p:spPr>
          <a:xfrm>
            <a:off x="4084933" y="2560270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86D787-02DE-4AF5-88AA-5D068FFA520A}"/>
              </a:ext>
            </a:extLst>
          </p:cNvPr>
          <p:cNvSpPr/>
          <p:nvPr/>
        </p:nvSpPr>
        <p:spPr>
          <a:xfrm>
            <a:off x="4270605" y="3351471"/>
            <a:ext cx="5906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23F82"/>
                </a:solidFill>
                <a:latin typeface="News Gothic MT" panose="020B0503020103020203" pitchFamily="34" charset="0"/>
              </a:rPr>
              <a:t>Showcase usage </a:t>
            </a:r>
            <a:r>
              <a:rPr lang="fr-FR" sz="1600" b="1" dirty="0" err="1">
                <a:solidFill>
                  <a:srgbClr val="223F82"/>
                </a:solidFill>
                <a:latin typeface="News Gothic MT" panose="020B0503020103020203" pitchFamily="34" charset="0"/>
              </a:rPr>
              <a:t>development</a:t>
            </a:r>
            <a:endParaRPr lang="fr-FR" sz="1600" dirty="0">
              <a:solidFill>
                <a:srgbClr val="223F82"/>
              </a:solidFill>
              <a:latin typeface="News Gothic MT" panose="020B0503020103020203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9E82EC2-9A4F-4B70-9C7E-2ED6E49CF90A}"/>
              </a:ext>
            </a:extLst>
          </p:cNvPr>
          <p:cNvSpPr/>
          <p:nvPr/>
        </p:nvSpPr>
        <p:spPr>
          <a:xfrm>
            <a:off x="4084933" y="3426220"/>
            <a:ext cx="180000" cy="180000"/>
          </a:xfrm>
          <a:prstGeom prst="ellipse">
            <a:avLst/>
          </a:prstGeom>
          <a:solidFill>
            <a:srgbClr val="1A4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B0CF-26BC-0F00-2059-D37D8DEA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4066"/>
            <a:ext cx="684000" cy="684000"/>
          </a:xfrm>
          <a:prstGeom prst="rect">
            <a:avLst/>
          </a:prstGeom>
        </p:spPr>
      </p:pic>
      <p:pic>
        <p:nvPicPr>
          <p:cNvPr id="15" name="Graphique 14" descr="Base de données avec un remplissage uni">
            <a:extLst>
              <a:ext uri="{FF2B5EF4-FFF2-40B4-BE49-F238E27FC236}">
                <a16:creationId xmlns:a16="http://schemas.microsoft.com/office/drawing/2014/main" id="{2BDE5849-88E1-6A42-2E98-6A29B7171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28" y="28479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23D2AC-CE91-FAE7-DF9F-68E641A4D361}"/>
              </a:ext>
            </a:extLst>
          </p:cNvPr>
          <p:cNvSpPr txBox="1"/>
          <p:nvPr/>
        </p:nvSpPr>
        <p:spPr>
          <a:xfrm>
            <a:off x="438150" y="38766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23F82"/>
                </a:solidFill>
              </a:rPr>
              <a:t>Data bases</a:t>
            </a:r>
            <a:endParaRPr lang="en-GB" dirty="0">
              <a:solidFill>
                <a:srgbClr val="223F82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B170F5-7F06-58CE-F281-01BCD65C803D}"/>
              </a:ext>
            </a:extLst>
          </p:cNvPr>
          <p:cNvCxnSpPr/>
          <p:nvPr/>
        </p:nvCxnSpPr>
        <p:spPr>
          <a:xfrm flipV="1">
            <a:off x="1962150" y="1602234"/>
            <a:ext cx="1962150" cy="1360041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223AE8-E13B-1B6B-9CE6-6EE62044CD1E}"/>
              </a:ext>
            </a:extLst>
          </p:cNvPr>
          <p:cNvCxnSpPr>
            <a:cxnSpLocks/>
          </p:cNvCxnSpPr>
          <p:nvPr/>
        </p:nvCxnSpPr>
        <p:spPr>
          <a:xfrm flipV="1">
            <a:off x="2099606" y="2665521"/>
            <a:ext cx="1797078" cy="502454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16EF255-94EC-7CF4-7B8F-BE35DF7E214C}"/>
              </a:ext>
            </a:extLst>
          </p:cNvPr>
          <p:cNvCxnSpPr>
            <a:cxnSpLocks/>
          </p:cNvCxnSpPr>
          <p:nvPr/>
        </p:nvCxnSpPr>
        <p:spPr>
          <a:xfrm flipV="1">
            <a:off x="2047074" y="3514725"/>
            <a:ext cx="1877226" cy="175300"/>
          </a:xfrm>
          <a:prstGeom prst="straightConnector1">
            <a:avLst/>
          </a:prstGeom>
          <a:ln w="92075">
            <a:solidFill>
              <a:srgbClr val="223F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4C8F856-9997-AACC-BE73-1D16609F0D21}"/>
              </a:ext>
            </a:extLst>
          </p:cNvPr>
          <p:cNvSpPr txBox="1"/>
          <p:nvPr/>
        </p:nvSpPr>
        <p:spPr>
          <a:xfrm>
            <a:off x="8524874" y="6550223"/>
            <a:ext cx="3667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8E8F91"/>
                </a:solidFill>
              </a:rPr>
              <a:t>NAPCORE - </a:t>
            </a:r>
            <a:r>
              <a:rPr lang="fr-FR" sz="1400" dirty="0" err="1">
                <a:solidFill>
                  <a:srgbClr val="8E8F91"/>
                </a:solidFill>
              </a:rPr>
              <a:t>Cycling</a:t>
            </a:r>
            <a:r>
              <a:rPr lang="fr-FR" sz="1400" dirty="0">
                <a:solidFill>
                  <a:srgbClr val="8E8F91"/>
                </a:solidFill>
              </a:rPr>
              <a:t> data session | 02/11/2022</a:t>
            </a:r>
            <a:endParaRPr lang="en-GB" sz="1400" dirty="0">
              <a:solidFill>
                <a:srgbClr val="8E8F9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4F070A-4B73-0958-51CE-027BF7889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971" y="3761625"/>
            <a:ext cx="2141956" cy="3096000"/>
          </a:xfrm>
          <a:prstGeom prst="rect">
            <a:avLst/>
          </a:prstGeom>
        </p:spPr>
      </p:pic>
      <p:pic>
        <p:nvPicPr>
          <p:cNvPr id="6" name="Image 5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135E3A5A-E79E-1881-54C2-7FC2FF7062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646"/>
          <a:stretch/>
        </p:blipFill>
        <p:spPr>
          <a:xfrm>
            <a:off x="9563927" y="375"/>
            <a:ext cx="2514549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ED41B3-265A-6CB3-EC0E-0524F8C38284}"/>
              </a:ext>
            </a:extLst>
          </p:cNvPr>
          <p:cNvSpPr txBox="1">
            <a:spLocks/>
          </p:cNvSpPr>
          <p:nvPr/>
        </p:nvSpPr>
        <p:spPr>
          <a:xfrm>
            <a:off x="1453939" y="300036"/>
            <a:ext cx="7357532" cy="859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>
                <a:solidFill>
                  <a:srgbClr val="223F82"/>
                </a:solidFill>
                <a:latin typeface="Century Gothic"/>
                <a:cs typeface="Century Gothic"/>
              </a:rPr>
              <a:t>Data collection: a beginning, not an end</a:t>
            </a:r>
            <a: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  <a:t> </a:t>
            </a:r>
            <a:br>
              <a:rPr lang="fr-FR" sz="2500" b="1">
                <a:solidFill>
                  <a:srgbClr val="223F82"/>
                </a:solidFill>
                <a:latin typeface="Century Gothic"/>
                <a:cs typeface="Century Gothic"/>
              </a:rPr>
            </a:br>
            <a:r>
              <a:rPr lang="fr-FR" sz="1000">
                <a:solidFill>
                  <a:srgbClr val="8E8F91"/>
                </a:solidFill>
                <a:latin typeface="News Gothic MT"/>
                <a:cs typeface="News Gothic MT"/>
              </a:rPr>
              <a:t>HOW TO PRIORITIZE DECISION AND MAKE THE CASE OF CYCLING</a:t>
            </a:r>
            <a:endParaRPr lang="fr-FR" sz="1000" dirty="0">
              <a:solidFill>
                <a:srgbClr val="8E8F91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210145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21800DC556D44808E37FB5EB2779D" ma:contentTypeVersion="14" ma:contentTypeDescription="Crée un document." ma:contentTypeScope="" ma:versionID="6b62df4edd2e56b8460e7de332f1b9b1">
  <xsd:schema xmlns:xsd="http://www.w3.org/2001/XMLSchema" xmlns:xs="http://www.w3.org/2001/XMLSchema" xmlns:p="http://schemas.microsoft.com/office/2006/metadata/properties" xmlns:ns3="75a0e4b0-48c2-49f3-9893-40d7d9fb2a54" xmlns:ns4="d2521302-2ab0-4f96-b65d-447c1e855563" targetNamespace="http://schemas.microsoft.com/office/2006/metadata/properties" ma:root="true" ma:fieldsID="1094fa65cdd9a0a9eaed01c7380ce9e8" ns3:_="" ns4:_="">
    <xsd:import namespace="75a0e4b0-48c2-49f3-9893-40d7d9fb2a54"/>
    <xsd:import namespace="d2521302-2ab0-4f96-b65d-447c1e8555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0e4b0-48c2-49f3-9893-40d7d9fb2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21302-2ab0-4f96-b65d-447c1e8555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a0e4b0-48c2-49f3-9893-40d7d9fb2a5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F71D8-29FA-4835-9866-53D81CF27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a0e4b0-48c2-49f3-9893-40d7d9fb2a54"/>
    <ds:schemaRef ds:uri="d2521302-2ab0-4f96-b65d-447c1e8555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3735F6-A311-4C2F-BE15-AA804C9FD9DC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d2521302-2ab0-4f96-b65d-447c1e855563"/>
    <ds:schemaRef ds:uri="75a0e4b0-48c2-49f3-9893-40d7d9fb2a54"/>
  </ds:schemaRefs>
</ds:datastoreItem>
</file>

<file path=customXml/itemProps3.xml><?xml version="1.0" encoding="utf-8"?>
<ds:datastoreItem xmlns:ds="http://schemas.openxmlformats.org/officeDocument/2006/customXml" ds:itemID="{3E78D7D9-8EEB-4A6F-B67C-64D761EE2E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556</Words>
  <Application>Microsoft Office PowerPoint</Application>
  <PresentationFormat>Grand écran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DINPro-Regular</vt:lpstr>
      <vt:lpstr>News Gothic MT</vt:lpstr>
      <vt:lpstr>Thème Office</vt:lpstr>
      <vt:lpstr>FROM STANDARDS TO INDICATORS</vt:lpstr>
      <vt:lpstr>Vélo &amp; Territoires MISSIONS AND ACTIONS</vt:lpstr>
      <vt:lpstr>Présentation PowerPoint</vt:lpstr>
      <vt:lpstr>Présentation PowerPoint</vt:lpstr>
      <vt:lpstr>Présentation PowerPoint</vt:lpstr>
      <vt:lpstr>Standards topics in France A COMMON LANGUAGE TO SHARE AND FACILITATE DATA USAGE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Justify fundings for cycling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DU DOCUMENT</dc:title>
  <dc:creator>Atelier 4</dc:creator>
  <cp:lastModifiedBy>Stéphanie MANGIN</cp:lastModifiedBy>
  <cp:revision>84</cp:revision>
  <cp:lastPrinted>2024-01-28T15:35:49Z</cp:lastPrinted>
  <dcterms:created xsi:type="dcterms:W3CDTF">2018-05-25T09:26:05Z</dcterms:created>
  <dcterms:modified xsi:type="dcterms:W3CDTF">2024-01-29T19:03:00Z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0x010100F3121800DC556D44808E37FB5EB2779D</vt:lpwstr>
  </property>
</Properties>
</file>