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5"/>
    <p:sldMasterId id="2147483686" r:id="rId6"/>
    <p:sldMasterId id="2147483660" r:id="rId7"/>
  </p:sldMasterIdLst>
  <p:notesMasterIdLst>
    <p:notesMasterId r:id="rId83"/>
  </p:notesMasterIdLst>
  <p:handoutMasterIdLst>
    <p:handoutMasterId r:id="rId84"/>
  </p:handoutMasterIdLst>
  <p:sldIdLst>
    <p:sldId id="265" r:id="rId8"/>
    <p:sldId id="11033" r:id="rId9"/>
    <p:sldId id="11032" r:id="rId10"/>
    <p:sldId id="11031" r:id="rId11"/>
    <p:sldId id="11036" r:id="rId12"/>
    <p:sldId id="11853" r:id="rId13"/>
    <p:sldId id="394" r:id="rId14"/>
    <p:sldId id="11749" r:id="rId15"/>
    <p:sldId id="11859" r:id="rId16"/>
    <p:sldId id="11817" r:id="rId17"/>
    <p:sldId id="11819" r:id="rId18"/>
    <p:sldId id="11820" r:id="rId19"/>
    <p:sldId id="11821" r:id="rId20"/>
    <p:sldId id="11854" r:id="rId21"/>
    <p:sldId id="11827" r:id="rId22"/>
    <p:sldId id="11830" r:id="rId23"/>
    <p:sldId id="11831" r:id="rId24"/>
    <p:sldId id="11832" r:id="rId25"/>
    <p:sldId id="11855" r:id="rId26"/>
    <p:sldId id="11837" r:id="rId27"/>
    <p:sldId id="11856" r:id="rId28"/>
    <p:sldId id="11841" r:id="rId29"/>
    <p:sldId id="11842" r:id="rId30"/>
    <p:sldId id="11857" r:id="rId31"/>
    <p:sldId id="11848" r:id="rId32"/>
    <p:sldId id="11852" r:id="rId33"/>
    <p:sldId id="11858" r:id="rId34"/>
    <p:sldId id="11845" r:id="rId35"/>
    <p:sldId id="11846" r:id="rId36"/>
    <p:sldId id="11812" r:id="rId37"/>
    <p:sldId id="11734" r:id="rId38"/>
    <p:sldId id="412" r:id="rId39"/>
    <p:sldId id="314" r:id="rId40"/>
    <p:sldId id="11072" r:id="rId41"/>
    <p:sldId id="365" r:id="rId42"/>
    <p:sldId id="1429" r:id="rId43"/>
    <p:sldId id="11071" r:id="rId44"/>
    <p:sldId id="11070" r:id="rId45"/>
    <p:sldId id="11069" r:id="rId46"/>
    <p:sldId id="11068" r:id="rId47"/>
    <p:sldId id="11067" r:id="rId48"/>
    <p:sldId id="11066" r:id="rId49"/>
    <p:sldId id="11065" r:id="rId50"/>
    <p:sldId id="11064" r:id="rId51"/>
    <p:sldId id="11063" r:id="rId52"/>
    <p:sldId id="1450" r:id="rId53"/>
    <p:sldId id="11062" r:id="rId54"/>
    <p:sldId id="11061" r:id="rId55"/>
    <p:sldId id="11060" r:id="rId56"/>
    <p:sldId id="1456" r:id="rId57"/>
    <p:sldId id="11059" r:id="rId58"/>
    <p:sldId id="1458" r:id="rId59"/>
    <p:sldId id="1480" r:id="rId60"/>
    <p:sldId id="11058" r:id="rId61"/>
    <p:sldId id="11057" r:id="rId62"/>
    <p:sldId id="11056" r:id="rId63"/>
    <p:sldId id="11055" r:id="rId64"/>
    <p:sldId id="11054" r:id="rId65"/>
    <p:sldId id="11053" r:id="rId66"/>
    <p:sldId id="11052" r:id="rId67"/>
    <p:sldId id="421" r:id="rId68"/>
    <p:sldId id="11046" r:id="rId69"/>
    <p:sldId id="11011" r:id="rId70"/>
    <p:sldId id="11027" r:id="rId71"/>
    <p:sldId id="11025" r:id="rId72"/>
    <p:sldId id="11043" r:id="rId73"/>
    <p:sldId id="11029" r:id="rId74"/>
    <p:sldId id="11028" r:id="rId75"/>
    <p:sldId id="11018" r:id="rId76"/>
    <p:sldId id="11044" r:id="rId77"/>
    <p:sldId id="11045" r:id="rId78"/>
    <p:sldId id="11017" r:id="rId79"/>
    <p:sldId id="393" r:id="rId80"/>
    <p:sldId id="401" r:id="rId81"/>
    <p:sldId id="409" r:id="rId82"/>
  </p:sldIdLst>
  <p:sldSz cx="12192000" cy="6858000"/>
  <p:notesSz cx="6858000" cy="9144000"/>
  <p:embeddedFontLst>
    <p:embeddedFont>
      <p:font typeface="Calibri" panose="020F0502020204030204" pitchFamily="34" charset="0"/>
      <p:regular r:id="rId85"/>
      <p:bold r:id="rId86"/>
      <p:italic r:id="rId87"/>
      <p:boldItalic r:id="rId88"/>
    </p:embeddedFont>
    <p:embeddedFont>
      <p:font typeface="Calibri Light" panose="020F0302020204030204" pitchFamily="34" charset="0"/>
      <p:regular r:id="rId89"/>
      <p:italic r:id="rId90"/>
    </p:embeddedFont>
    <p:embeddedFont>
      <p:font typeface="Flanders Art Sans" panose="020B0604020202020204" charset="0"/>
      <p:regular r:id="rId91"/>
      <p:bold r:id="rId92"/>
      <p:italic r:id="rId93"/>
      <p:boldItalic r:id="rId94"/>
    </p:embeddedFont>
    <p:embeddedFont>
      <p:font typeface="Flanders Art Sans Bold" panose="020B0604020202020204" charset="0"/>
      <p:regular r:id="rId95"/>
      <p:bold r:id="rId96"/>
      <p:italic r:id="rId97"/>
      <p:boldItalic r:id="rId98"/>
    </p:embeddedFont>
    <p:embeddedFont>
      <p:font typeface="FlandersArtSans-Bold" panose="00000800000000000000" pitchFamily="2" charset="0"/>
      <p:bold r:id="rId99"/>
    </p:embeddedFont>
    <p:embeddedFont>
      <p:font typeface="FlandersArtSans-Regular" panose="00000500000000000000" pitchFamily="2" charset="0"/>
      <p:regular r:id="rId100"/>
    </p:embeddedFont>
    <p:embeddedFont>
      <p:font typeface="Microsoft GothicNeo Light" panose="020B0300000101010101" pitchFamily="34" charset="-127"/>
      <p:regular r:id="rId101"/>
    </p:embeddedFont>
    <p:embeddedFont>
      <p:font typeface="Microsoft Sans Serif" panose="020B0604020202020204" pitchFamily="34" charset="0"/>
      <p:regular r:id="rId102"/>
    </p:embeddedFont>
    <p:embeddedFont>
      <p:font typeface="Segoe UI" panose="020B0502040204020203" pitchFamily="34" charset="0"/>
      <p:regular r:id="rId103"/>
      <p:bold r:id="rId104"/>
      <p:italic r:id="rId105"/>
      <p:boldItalic r:id="rId106"/>
    </p:embeddedFont>
    <p:embeddedFont>
      <p:font typeface="Webdings" panose="05030102010509060703" pitchFamily="18" charset="2"/>
      <p:regular r:id="rId107"/>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a:srgbClr val="D9D9D9"/>
    <a:srgbClr val="FFEB00"/>
    <a:srgbClr val="CB1F85"/>
    <a:srgbClr val="FFFF00"/>
    <a:srgbClr val="717171"/>
    <a:srgbClr val="646464"/>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5147C-A244-492B-8EB7-92F2454D406F}" v="228" dt="2024-02-05T14:43:14.381"/>
    <p1510:client id="{4C30BE92-4B7C-4131-95DD-0BDE18CDE0A7}" v="1" dt="2024-02-06T07:29:23.724"/>
    <p1510:client id="{D32D4CE2-177F-CD8B-B427-4618F6BFCFD3}" v="63" dt="2024-02-05T14:32:06.290"/>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589" y="43"/>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handoutMaster" Target="handoutMasters/handoutMaster1.xml"/><Relationship Id="rId89" Type="http://schemas.openxmlformats.org/officeDocument/2006/relationships/font" Target="fonts/font5.fntdata"/><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font" Target="fonts/font23.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font" Target="fonts/font3.fntdata"/><Relationship Id="rId102" Type="http://schemas.openxmlformats.org/officeDocument/2006/relationships/font" Target="fonts/font18.fntdata"/><Relationship Id="rId110"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font" Target="fonts/font16.fntdata"/><Relationship Id="rId105" Type="http://schemas.openxmlformats.org/officeDocument/2006/relationships/font" Target="fonts/font21.fntdata"/><Relationship Id="rId113"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font" Target="fonts/font19.fntdata"/><Relationship Id="rId108"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font" Target="fonts/font2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presProps" Target="pres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377575608817978E-2"/>
          <c:y val="4.403165251745339E-2"/>
          <c:w val="0.95320129975880985"/>
          <c:h val="0.9058871099504167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Blad1!$A$1:$H$1</c:f>
              <c:numCache>
                <c:formatCode>General</c:formatCode>
                <c:ptCount val="8"/>
                <c:pt idx="0">
                  <c:v>2016</c:v>
                </c:pt>
                <c:pt idx="1">
                  <c:v>2017</c:v>
                </c:pt>
                <c:pt idx="2">
                  <c:v>2018</c:v>
                </c:pt>
                <c:pt idx="3">
                  <c:v>2019</c:v>
                </c:pt>
                <c:pt idx="4">
                  <c:v>2020</c:v>
                </c:pt>
                <c:pt idx="5">
                  <c:v>2021</c:v>
                </c:pt>
                <c:pt idx="6">
                  <c:v>2022</c:v>
                </c:pt>
                <c:pt idx="7">
                  <c:v>2023</c:v>
                </c:pt>
              </c:numCache>
            </c:numRef>
          </c:cat>
          <c:val>
            <c:numRef>
              <c:f>Blad1!$A$2:$H$2</c:f>
              <c:numCache>
                <c:formatCode>General</c:formatCode>
                <c:ptCount val="8"/>
                <c:pt idx="0">
                  <c:v>4</c:v>
                </c:pt>
                <c:pt idx="1">
                  <c:v>25</c:v>
                </c:pt>
                <c:pt idx="2">
                  <c:v>52</c:v>
                </c:pt>
                <c:pt idx="3">
                  <c:v>81</c:v>
                </c:pt>
                <c:pt idx="4">
                  <c:v>67</c:v>
                </c:pt>
                <c:pt idx="5">
                  <c:v>83</c:v>
                </c:pt>
                <c:pt idx="6">
                  <c:v>86</c:v>
                </c:pt>
                <c:pt idx="7">
                  <c:v>87</c:v>
                </c:pt>
              </c:numCache>
            </c:numRef>
          </c:val>
          <c:extLst>
            <c:ext xmlns:c16="http://schemas.microsoft.com/office/drawing/2014/chart" uri="{C3380CC4-5D6E-409C-BE32-E72D297353CC}">
              <c16:uniqueId val="{00000000-138D-4E1D-8B3B-E851B6F223A4}"/>
            </c:ext>
          </c:extLst>
        </c:ser>
        <c:dLbls>
          <c:dLblPos val="outEnd"/>
          <c:showLegendKey val="0"/>
          <c:showVal val="1"/>
          <c:showCatName val="0"/>
          <c:showSerName val="0"/>
          <c:showPercent val="0"/>
          <c:showBubbleSize val="0"/>
        </c:dLbls>
        <c:gapWidth val="199"/>
        <c:axId val="392805856"/>
        <c:axId val="392808152"/>
      </c:barChart>
      <c:catAx>
        <c:axId val="39280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nl-BE"/>
          </a:p>
        </c:txPr>
        <c:crossAx val="392808152"/>
        <c:crosses val="autoZero"/>
        <c:auto val="1"/>
        <c:lblAlgn val="ctr"/>
        <c:lblOffset val="100"/>
        <c:noMultiLvlLbl val="0"/>
      </c:catAx>
      <c:valAx>
        <c:axId val="3928081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92805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6-2-2024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6/02/2024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laanderen.be/informatie-voor-hr-professionals/hr-beleid/verder-naar-een-modern-hr-beleid-voor-de-vlaamse-overheid/project-prestatiemanagement-en-uitstroom#sb-salarisevolutie-8af73f0a-6f31-4f98-af56-b404b157248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D2BE3-1278-8EE0-F075-296E7BF280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8148F0-25CE-F07E-4C38-65017BB532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8D9D4C-ACDE-F19E-1CBF-B34F67D118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Op 28/2 voorzien we voor </a:t>
            </a:r>
            <a:r>
              <a:rPr lang="nl-BE" sz="1200" b="0" i="0" u="none" strike="noStrike" dirty="0" err="1">
                <a:solidFill>
                  <a:srgbClr val="000000"/>
                </a:solidFill>
                <a:effectLst/>
                <a:latin typeface="Calibri" panose="020F0502020204030204" pitchFamily="34" charset="0"/>
              </a:rPr>
              <a:t>HRBPs</a:t>
            </a:r>
            <a:r>
              <a:rPr lang="nl-BE" sz="1200" b="0" i="0" u="none" strike="noStrike" dirty="0">
                <a:solidFill>
                  <a:srgbClr val="000000"/>
                </a:solidFill>
                <a:effectLst/>
                <a:latin typeface="Calibri" panose="020F0502020204030204" pitchFamily="34" charset="0"/>
              </a:rPr>
              <a:t> nog een extra toelichting over </a:t>
            </a:r>
            <a:r>
              <a:rPr lang="nl-BE" sz="1200" b="0" i="0" u="none" strike="noStrike" dirty="0" err="1">
                <a:solidFill>
                  <a:srgbClr val="000000"/>
                </a:solidFill>
                <a:effectLst/>
                <a:latin typeface="Calibri" panose="020F0502020204030204" pitchFamily="34" charset="0"/>
              </a:rPr>
              <a:t>statutarisering</a:t>
            </a:r>
            <a:r>
              <a:rPr lang="nl-BE" sz="1200" b="0" i="0" u="none" strike="noStrike" dirty="0">
                <a:solidFill>
                  <a:srgbClr val="000000"/>
                </a:solidFill>
                <a:effectLst/>
                <a:latin typeface="Calibri" panose="020F0502020204030204" pitchFamily="34" charset="0"/>
              </a:rPr>
              <a:t>. Uitnodiging hiervoor volgt nog.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We vragen om alle profielen die in aanmerking komen voor </a:t>
            </a:r>
            <a:r>
              <a:rPr lang="nl-BE" sz="1200" b="0" i="0" u="none" strike="noStrike" dirty="0" err="1">
                <a:solidFill>
                  <a:srgbClr val="000000"/>
                </a:solidFill>
                <a:effectLst/>
                <a:latin typeface="Calibri" panose="020F0502020204030204" pitchFamily="34" charset="0"/>
              </a:rPr>
              <a:t>statutarisering</a:t>
            </a:r>
            <a:r>
              <a:rPr lang="nl-BE" sz="1200" b="0" i="0" u="none" strike="noStrike" dirty="0">
                <a:solidFill>
                  <a:srgbClr val="000000"/>
                </a:solidFill>
                <a:effectLst/>
                <a:latin typeface="Calibri" panose="020F0502020204030204" pitchFamily="34" charset="0"/>
              </a:rPr>
              <a:t> tegen 1 maart in </a:t>
            </a:r>
            <a:r>
              <a:rPr lang="nl-BE" sz="1200" b="0" i="0" u="none" strike="noStrike" dirty="0" err="1">
                <a:solidFill>
                  <a:srgbClr val="000000"/>
                </a:solidFill>
                <a:effectLst/>
                <a:latin typeface="Calibri" panose="020F0502020204030204" pitchFamily="34" charset="0"/>
              </a:rPr>
              <a:t>Vlimpers</a:t>
            </a:r>
            <a:r>
              <a:rPr lang="nl-BE" sz="1200" b="0" i="0" u="none" strike="noStrike" dirty="0">
                <a:solidFill>
                  <a:srgbClr val="000000"/>
                </a:solidFill>
                <a:effectLst/>
                <a:latin typeface="Calibri" panose="020F0502020204030204" pitchFamily="34" charset="0"/>
              </a:rPr>
              <a:t> te melden, zodat dit de nodige ruimte geeft om de selectieprocedures af te handelen en voor 1 juni te publiceren.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Laatste dag publicatie is 31/5, nadien komt dit in de nieuwe aanpak van het VPS. Voor 1 juni publiceren is een harde deadline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De procedure voor </a:t>
            </a:r>
            <a:r>
              <a:rPr lang="nl-BE" sz="1200" b="0" i="0" u="none" strike="noStrike" dirty="0" err="1">
                <a:solidFill>
                  <a:srgbClr val="000000"/>
                </a:solidFill>
                <a:effectLst/>
                <a:latin typeface="Calibri" panose="020F0502020204030204" pitchFamily="34" charset="0"/>
              </a:rPr>
              <a:t>statutarisering</a:t>
            </a:r>
            <a:r>
              <a:rPr lang="nl-BE" sz="1200" b="0" i="0" u="none" strike="noStrike" dirty="0">
                <a:solidFill>
                  <a:srgbClr val="000000"/>
                </a:solidFill>
                <a:effectLst/>
                <a:latin typeface="Calibri" panose="020F0502020204030204" pitchFamily="34" charset="0"/>
              </a:rPr>
              <a:t> is gekend, met dat verschil dat dit nu even in een stroomversnelling komt.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Belangrijk om deadlines te respecteren om alles rond te krijgen voor 1/6</a:t>
            </a:r>
          </a:p>
        </p:txBody>
      </p:sp>
      <p:sp>
        <p:nvSpPr>
          <p:cNvPr id="4" name="Tijdelijke aanduiding voor dianummer 3">
            <a:extLst>
              <a:ext uri="{FF2B5EF4-FFF2-40B4-BE49-F238E27FC236}">
                <a16:creationId xmlns:a16="http://schemas.microsoft.com/office/drawing/2014/main" id="{2394C82B-1803-AF70-FC06-3C3359E7B4D6}"/>
              </a:ext>
            </a:extLst>
          </p:cNvPr>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208158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368282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2"/>
                </a:solidFill>
                <a:effectLst/>
                <a:latin typeface="Flanders Art Sans" panose="020B0604020202020204" charset="0"/>
              </a:rPr>
              <a:t>Jaarlijks gesprek over de doelstellingen van de medewerker en de verwachtingen van de leidinggevende. De eigenlijke evaluatieprocedure blijft ongewijzigd. Wat wel wijzigt, is de salarisevolutie. </a:t>
            </a:r>
          </a:p>
          <a:p>
            <a:pPr algn="l" fontAlgn="base"/>
            <a:endParaRPr lang="nl-NL" b="0" i="0" dirty="0">
              <a:solidFill>
                <a:srgbClr val="333332"/>
              </a:solidFill>
              <a:effectLst/>
              <a:latin typeface="Flanders Art Sans" panose="020B0604020202020204" charset="0"/>
            </a:endParaRPr>
          </a:p>
          <a:p>
            <a:pPr algn="l" fontAlgn="base"/>
            <a:r>
              <a:rPr lang="nl-NL" b="0" i="0" dirty="0">
                <a:solidFill>
                  <a:srgbClr val="333332"/>
                </a:solidFill>
                <a:effectLst/>
                <a:latin typeface="Flanders Art Sans" panose="020B0604020202020204" charset="0"/>
              </a:rPr>
              <a:t>Er zijn </a:t>
            </a:r>
            <a:r>
              <a:rPr lang="nl-NL" b="0" i="0" dirty="0">
                <a:solidFill>
                  <a:srgbClr val="333332"/>
                </a:solidFill>
                <a:effectLst/>
                <a:latin typeface="inherit"/>
              </a:rPr>
              <a:t>3 soorten beslissingen</a:t>
            </a:r>
            <a:r>
              <a:rPr lang="nl-NL" b="0" i="0" dirty="0">
                <a:solidFill>
                  <a:srgbClr val="333332"/>
                </a:solidFill>
                <a:effectLst/>
                <a:latin typeface="Flanders Art Sans" panose="020B0604020202020204" charset="0"/>
              </a:rPr>
              <a:t> met een gevolg voor de verloning:</a:t>
            </a:r>
          </a:p>
          <a:p>
            <a:pPr algn="l" fontAlgn="base">
              <a:buFont typeface="Arial" panose="020B0604020202020204" pitchFamily="34" charset="0"/>
              <a:buChar char="•"/>
            </a:pPr>
            <a:r>
              <a:rPr lang="nl-NL" b="0" i="0" dirty="0">
                <a:solidFill>
                  <a:srgbClr val="333332"/>
                </a:solidFill>
                <a:effectLst/>
                <a:latin typeface="Flanders Art Sans" panose="020B0604020202020204" charset="0"/>
              </a:rPr>
              <a:t>volgens verwachtingen: 1 stap op de salaristrap</a:t>
            </a:r>
          </a:p>
          <a:p>
            <a:pPr algn="l" fontAlgn="base">
              <a:buFont typeface="Arial" panose="020B0604020202020204" pitchFamily="34" charset="0"/>
              <a:buChar char="•"/>
            </a:pPr>
            <a:r>
              <a:rPr lang="nl-NL" b="0" i="0" dirty="0">
                <a:solidFill>
                  <a:srgbClr val="333332"/>
                </a:solidFill>
                <a:effectLst/>
                <a:latin typeface="Flanders Art Sans" panose="020B0604020202020204" charset="0"/>
              </a:rPr>
              <a:t>boven verwachtingen: 2 stappen op de salaristrap</a:t>
            </a:r>
          </a:p>
          <a:p>
            <a:pPr algn="l" fontAlgn="base">
              <a:buFont typeface="Arial" panose="020B0604020202020204" pitchFamily="34" charset="0"/>
              <a:buChar char="•"/>
            </a:pPr>
            <a:r>
              <a:rPr lang="nl-NL" b="0" i="0" dirty="0">
                <a:solidFill>
                  <a:srgbClr val="333332"/>
                </a:solidFill>
                <a:effectLst/>
                <a:latin typeface="Flanders Art Sans" panose="020B0604020202020204" charset="0"/>
              </a:rPr>
              <a:t>onder verwachtingen: geen stap op de salaristrap</a:t>
            </a:r>
          </a:p>
          <a:p>
            <a:endParaRPr lang="nl-BE" dirty="0"/>
          </a:p>
          <a:p>
            <a:pPr algn="l" fontAlgn="base"/>
            <a:r>
              <a:rPr lang="nl-NL" b="0" i="0" dirty="0">
                <a:solidFill>
                  <a:srgbClr val="333332"/>
                </a:solidFill>
                <a:effectLst/>
                <a:latin typeface="Flanders Art Sans" panose="020B0604020202020204" charset="0"/>
              </a:rPr>
              <a:t>Nieuwe personeelsleden in dezelfde graad krijgen via het nieuwe loongebouw hetzelfde salarisbereik en -perspectief ongeacht hun statuut.</a:t>
            </a:r>
          </a:p>
          <a:p>
            <a:pPr algn="l" fontAlgn="base">
              <a:buFont typeface="Arial" panose="020B0604020202020204" pitchFamily="34" charset="0"/>
              <a:buChar char="•"/>
            </a:pPr>
            <a:r>
              <a:rPr lang="nl-NL" b="0" i="0" dirty="0">
                <a:solidFill>
                  <a:srgbClr val="333332"/>
                </a:solidFill>
                <a:effectLst/>
                <a:latin typeface="Flanders Art Sans" panose="020B0604020202020204" charset="0"/>
              </a:rPr>
              <a:t>Het </a:t>
            </a:r>
            <a:r>
              <a:rPr lang="nl-NL" b="0" i="0" dirty="0">
                <a:solidFill>
                  <a:srgbClr val="333332"/>
                </a:solidFill>
                <a:effectLst/>
                <a:latin typeface="inherit"/>
              </a:rPr>
              <a:t>salarisbereik</a:t>
            </a:r>
            <a:r>
              <a:rPr lang="nl-NL" b="0" i="0" dirty="0">
                <a:solidFill>
                  <a:srgbClr val="333332"/>
                </a:solidFill>
                <a:effectLst/>
                <a:latin typeface="Flanders Art Sans" panose="020B0604020202020204" charset="0"/>
              </a:rPr>
              <a:t> houdt het maximum van elke salarisschaal in.</a:t>
            </a:r>
          </a:p>
          <a:p>
            <a:pPr algn="l" fontAlgn="base">
              <a:buFont typeface="Arial" panose="020B0604020202020204" pitchFamily="34" charset="0"/>
              <a:buChar char="•"/>
            </a:pPr>
            <a:r>
              <a:rPr lang="nl-NL" b="0" i="0" dirty="0">
                <a:solidFill>
                  <a:srgbClr val="333332"/>
                </a:solidFill>
                <a:effectLst/>
                <a:latin typeface="Flanders Art Sans" panose="020B0604020202020204" charset="0"/>
              </a:rPr>
              <a:t>Het </a:t>
            </a:r>
            <a:r>
              <a:rPr lang="nl-NL" b="0" i="0" dirty="0">
                <a:solidFill>
                  <a:srgbClr val="333332"/>
                </a:solidFill>
                <a:effectLst/>
                <a:latin typeface="inherit"/>
              </a:rPr>
              <a:t>salarisperspectief</a:t>
            </a:r>
            <a:r>
              <a:rPr lang="nl-NL" b="0" i="0" dirty="0">
                <a:solidFill>
                  <a:srgbClr val="333332"/>
                </a:solidFill>
                <a:effectLst/>
                <a:latin typeface="Flanders Art Sans" panose="020B0604020202020204" charset="0"/>
              </a:rPr>
              <a:t> is het aantal trappen binnen een salarisschaal. Hierbij gaat het om het tijdsperspectief waarbinnen het salarisbereik behaald kan worden. Het aantal trappen wordt uitgebreid naar 35.</a:t>
            </a:r>
          </a:p>
          <a:p>
            <a:pPr algn="l" fontAlgn="base"/>
            <a:r>
              <a:rPr lang="nl-NL" b="0" i="0" dirty="0">
                <a:solidFill>
                  <a:srgbClr val="333332"/>
                </a:solidFill>
                <a:effectLst/>
                <a:latin typeface="Flanders Art Sans" panose="020B0604020202020204" charset="0"/>
              </a:rPr>
              <a:t>Verder bevat het nieuwe loongebouw een </a:t>
            </a:r>
            <a:r>
              <a:rPr lang="nl-NL" b="0" i="0" dirty="0">
                <a:solidFill>
                  <a:srgbClr val="333332"/>
                </a:solidFill>
                <a:effectLst/>
                <a:latin typeface="inherit"/>
              </a:rPr>
              <a:t>opwaardering van de verloning tussen de 5</a:t>
            </a:r>
            <a:r>
              <a:rPr lang="nl-NL" b="0" i="0" baseline="30000" dirty="0">
                <a:solidFill>
                  <a:srgbClr val="333332"/>
                </a:solidFill>
                <a:effectLst/>
                <a:latin typeface="inherit"/>
              </a:rPr>
              <a:t>de</a:t>
            </a:r>
            <a:r>
              <a:rPr lang="nl-NL" b="0" i="0" dirty="0">
                <a:solidFill>
                  <a:srgbClr val="333332"/>
                </a:solidFill>
                <a:effectLst/>
                <a:latin typeface="inherit"/>
              </a:rPr>
              <a:t> en 15</a:t>
            </a:r>
            <a:r>
              <a:rPr lang="nl-NL" b="0" i="0" baseline="30000" dirty="0">
                <a:solidFill>
                  <a:srgbClr val="333332"/>
                </a:solidFill>
                <a:effectLst/>
                <a:latin typeface="inherit"/>
              </a:rPr>
              <a:t>de</a:t>
            </a:r>
            <a:r>
              <a:rPr lang="nl-NL" b="0" i="0" dirty="0">
                <a:solidFill>
                  <a:srgbClr val="333332"/>
                </a:solidFill>
                <a:effectLst/>
                <a:latin typeface="inherit"/>
              </a:rPr>
              <a:t> trap van de loopbaan</a:t>
            </a:r>
            <a:r>
              <a:rPr lang="nl-NL" b="0" i="0" dirty="0">
                <a:solidFill>
                  <a:srgbClr val="333332"/>
                </a:solidFill>
                <a:effectLst/>
                <a:latin typeface="Flanders Art Sans" panose="020B0604020202020204" charset="0"/>
              </a:rPr>
              <a:t> bij de Vlaamse overheid. De </a:t>
            </a:r>
            <a:r>
              <a:rPr lang="nl-NL" b="0" i="0" u="sng" dirty="0">
                <a:solidFill>
                  <a:srgbClr val="333332"/>
                </a:solidFill>
                <a:effectLst/>
                <a:latin typeface="Flanders Art Sans" panose="020B0604020202020204" charset="0"/>
                <a:hlinkClick r:id="rId3"/>
              </a:rPr>
              <a:t>salarisevolutie</a:t>
            </a:r>
            <a:r>
              <a:rPr lang="nl-NL" b="0" i="0" dirty="0">
                <a:solidFill>
                  <a:srgbClr val="333332"/>
                </a:solidFill>
                <a:effectLst/>
                <a:latin typeface="Flanders Art Sans" panose="020B0604020202020204" charset="0"/>
              </a:rPr>
              <a:t> is een combinatie van ervaring en waardering.</a:t>
            </a:r>
          </a:p>
          <a:p>
            <a:pPr algn="l" fontAlgn="base"/>
            <a:endParaRPr lang="nl-NL" b="0" i="0" dirty="0">
              <a:solidFill>
                <a:srgbClr val="333332"/>
              </a:solidFill>
              <a:effectLst/>
              <a:latin typeface="Flanders Art Sans" panose="020B0604020202020204" charset="0"/>
            </a:endParaRPr>
          </a:p>
          <a:p>
            <a:pPr algn="l" fontAlgn="base"/>
            <a:r>
              <a:rPr lang="nl-NL" b="0" i="0" dirty="0">
                <a:solidFill>
                  <a:srgbClr val="333332"/>
                </a:solidFill>
                <a:effectLst/>
                <a:latin typeface="Flanders Art Sans" panose="020B0604020202020204" charset="0"/>
              </a:rPr>
              <a:t>Deze nieuwe salarisevolutie kan een </a:t>
            </a:r>
            <a:r>
              <a:rPr lang="nl-NL" b="0" i="0" dirty="0" err="1">
                <a:solidFill>
                  <a:srgbClr val="333332"/>
                </a:solidFill>
                <a:effectLst/>
                <a:latin typeface="Flanders Art Sans" panose="020B0604020202020204" charset="0"/>
              </a:rPr>
              <a:t>cultuursverandering</a:t>
            </a:r>
            <a:r>
              <a:rPr lang="nl-NL" b="0" i="0" dirty="0">
                <a:solidFill>
                  <a:srgbClr val="333332"/>
                </a:solidFill>
                <a:effectLst/>
                <a:latin typeface="Flanders Art Sans" panose="020B0604020202020204" charset="0"/>
              </a:rPr>
              <a:t> zijn voor sommige medewerkers. </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218822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F6642-9432-CF6C-F9E5-DBAE19B587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D69D42-4981-9AEE-B95B-71A286033B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8ED284-5301-3F8A-EE6E-53D30D896909}"/>
              </a:ext>
            </a:extLst>
          </p:cNvPr>
          <p:cNvSpPr>
            <a:spLocks noGrp="1"/>
          </p:cNvSpPr>
          <p:nvPr>
            <p:ph type="body" idx="1"/>
          </p:nvPr>
        </p:nvSpPr>
        <p:spPr/>
        <p:txBody>
          <a:bodyPr/>
          <a:lstStyle/>
          <a:p>
            <a:r>
              <a:rPr lang="nl-BE"/>
              <a:t>Bevordering: </a:t>
            </a:r>
            <a:r>
              <a:rPr lang="nl-NL" sz="1800">
                <a:effectLst/>
                <a:latin typeface="Segoe UI"/>
                <a:cs typeface="Segoe UI"/>
              </a:rPr>
              <a:t>een contractueel personeelslid dat via bevordering een </a:t>
            </a:r>
            <a:r>
              <a:rPr lang="nl-NL" sz="1800" err="1">
                <a:effectLst/>
                <a:latin typeface="Segoe UI"/>
                <a:cs typeface="Segoe UI"/>
              </a:rPr>
              <a:t>gezagsfunctie</a:t>
            </a:r>
            <a:r>
              <a:rPr lang="nl-NL" sz="1800">
                <a:effectLst/>
                <a:latin typeface="Segoe UI"/>
                <a:cs typeface="Segoe UI"/>
              </a:rPr>
              <a:t> uitoefent, verandert van hoedanigheid, wordt </a:t>
            </a:r>
            <a:r>
              <a:rPr lang="nl-NL" sz="1800">
                <a:latin typeface="Segoe UI"/>
                <a:cs typeface="Segoe UI"/>
              </a:rPr>
              <a:t>statutair</a:t>
            </a:r>
            <a:endParaRPr lang="nl-BE"/>
          </a:p>
        </p:txBody>
      </p:sp>
      <p:sp>
        <p:nvSpPr>
          <p:cNvPr id="4" name="Tijdelijke aanduiding voor dianummer 3">
            <a:extLst>
              <a:ext uri="{FF2B5EF4-FFF2-40B4-BE49-F238E27FC236}">
                <a16:creationId xmlns:a16="http://schemas.microsoft.com/office/drawing/2014/main" id="{D2324F5E-7E3F-BBE6-BB1B-2CA7AEBB8C1F}"/>
              </a:ext>
            </a:extLst>
          </p:cNvPr>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349955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9103-31DE-A197-9F9D-5DD210CAD3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338D97-6A65-8AC2-161F-3B392CCECF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856992D-4510-2753-F94D-BFD787FE249C}"/>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2F63CAE6-9359-2DDE-EFB4-BD6D69A95CEF}"/>
              </a:ext>
            </a:extLst>
          </p:cNvPr>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3414116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76509-CA9B-045E-582A-365F15A048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330119-5D1D-CB51-AAD9-90AA112700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2FDA85-05BA-348C-A4C3-9967FC532C97}"/>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0DA8C905-F2E2-4FAD-B339-9A1CA5BE0A41}"/>
              </a:ext>
            </a:extLst>
          </p:cNvPr>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284863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2727499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F6642-9432-CF6C-F9E5-DBAE19B587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D69D42-4981-9AEE-B95B-71A286033B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8ED284-5301-3F8A-EE6E-53D30D896909}"/>
              </a:ext>
            </a:extLst>
          </p:cNvPr>
          <p:cNvSpPr>
            <a:spLocks noGrp="1"/>
          </p:cNvSpPr>
          <p:nvPr>
            <p:ph type="body" idx="1"/>
          </p:nvPr>
        </p:nvSpPr>
        <p:spPr/>
        <p:txBody>
          <a:bodyPr/>
          <a:lstStyle/>
          <a:p>
            <a:pPr marL="503600" marR="0" lvl="0" indent="-287655" algn="l" defTabSz="914400" rtl="0" eaLnBrk="1" fontAlgn="auto" latinLnBrk="0" hangingPunct="1">
              <a:lnSpc>
                <a:spcPct val="100000"/>
              </a:lnSpc>
              <a:spcBef>
                <a:spcPts val="0"/>
              </a:spcBef>
              <a:spcAft>
                <a:spcPts val="0"/>
              </a:spcAft>
              <a:buClrTx/>
              <a:buSzTx/>
              <a:buFont typeface="Webdings" panose="05030102010509060703" pitchFamily="18" charset="2"/>
              <a:buChar char="4"/>
              <a:tabLst/>
              <a:defRPr/>
            </a:pPr>
            <a:r>
              <a:rPr lang="nl-BE" sz="1200" dirty="0">
                <a:solidFill>
                  <a:srgbClr val="000000"/>
                </a:solidFill>
                <a:latin typeface="Calibri" panose="020F0502020204030204" pitchFamily="34" charset="0"/>
              </a:rPr>
              <a:t>Maximale loopbaankansen voor iedereen: Zowel statutaire als contractuele personeelsleden kunnen doorstromen en daarbij hun tewerkstellingsvorm behouden. </a:t>
            </a:r>
          </a:p>
          <a:p>
            <a:pPr marL="960800" marR="0" lvl="1" indent="-287655" algn="l" defTabSz="914400" rtl="0" eaLnBrk="1" fontAlgn="auto" latinLnBrk="0" hangingPunct="1">
              <a:lnSpc>
                <a:spcPct val="100000"/>
              </a:lnSpc>
              <a:spcBef>
                <a:spcPts val="0"/>
              </a:spcBef>
              <a:spcAft>
                <a:spcPts val="0"/>
              </a:spcAft>
              <a:buClrTx/>
              <a:buSzTx/>
              <a:buFont typeface="Webdings" panose="05030102010509060703" pitchFamily="18" charset="2"/>
              <a:buChar char="4"/>
              <a:tabLst/>
              <a:defRPr/>
            </a:pPr>
            <a:r>
              <a:rPr lang="nl-BE" sz="1200" dirty="0">
                <a:solidFill>
                  <a:srgbClr val="000000"/>
                </a:solidFill>
                <a:latin typeface="Calibri" panose="020F0502020204030204" pitchFamily="34" charset="0"/>
              </a:rPr>
              <a:t>Uitzondering: </a:t>
            </a:r>
            <a:r>
              <a:rPr lang="nl-NL" sz="1800" dirty="0">
                <a:effectLst/>
                <a:latin typeface="Segoe UI" panose="020B0502040204020203" pitchFamily="34" charset="0"/>
              </a:rPr>
              <a:t>een contractueel die doorstroomt naar een </a:t>
            </a:r>
            <a:r>
              <a:rPr lang="nl-NL" sz="1800" dirty="0" err="1">
                <a:effectLst/>
                <a:latin typeface="Segoe UI" panose="020B0502040204020203" pitchFamily="34" charset="0"/>
              </a:rPr>
              <a:t>gezagsfunctie</a:t>
            </a:r>
            <a:r>
              <a:rPr lang="nl-NL" sz="1800" dirty="0">
                <a:effectLst/>
                <a:latin typeface="Segoe UI" panose="020B0502040204020203" pitchFamily="34" charset="0"/>
              </a:rPr>
              <a:t> verandert van hoedanigheid. Een statutair geworven in een </a:t>
            </a:r>
            <a:r>
              <a:rPr lang="nl-NL" sz="1800" dirty="0" err="1">
                <a:effectLst/>
                <a:latin typeface="Segoe UI" panose="020B0502040204020203" pitchFamily="34" charset="0"/>
              </a:rPr>
              <a:t>gezagsfunctie</a:t>
            </a:r>
            <a:r>
              <a:rPr lang="nl-NL" sz="1800" dirty="0">
                <a:effectLst/>
                <a:latin typeface="Segoe UI" panose="020B0502040204020203" pitchFamily="34" charset="0"/>
              </a:rPr>
              <a:t> op basis van een procedure opgestart na 1 juni 2024 verliest zijn hoedanigheid als hij doorstroomt naar een niet </a:t>
            </a:r>
            <a:r>
              <a:rPr lang="nl-NL" sz="1800" dirty="0" err="1">
                <a:effectLst/>
                <a:latin typeface="Segoe UI" panose="020B0502040204020203" pitchFamily="34" charset="0"/>
              </a:rPr>
              <a:t>gezagsfunctie</a:t>
            </a:r>
            <a:r>
              <a:rPr lang="nl-NL" sz="1800" dirty="0">
                <a:effectLst/>
                <a:latin typeface="Segoe UI" panose="020B0502040204020203" pitchFamily="34" charset="0"/>
              </a:rPr>
              <a:t>. </a:t>
            </a:r>
            <a:endParaRPr lang="nl-NL" sz="1800" dirty="0">
              <a:effectLst/>
              <a:latin typeface="Arial" panose="020B0604020202020204" pitchFamily="34" charset="0"/>
            </a:endParaRPr>
          </a:p>
          <a:p>
            <a:pPr marL="503600" indent="-287655">
              <a:buFont typeface="Webdings" panose="05030102010509060703" pitchFamily="18" charset="2"/>
              <a:buChar char="4"/>
            </a:pPr>
            <a:endParaRPr lang="nl-BE" sz="1200" dirty="0">
              <a:solidFill>
                <a:srgbClr val="000000"/>
              </a:solidFill>
              <a:latin typeface="Calibri" panose="020F0502020204030204" pitchFamily="34" charset="0"/>
            </a:endParaRPr>
          </a:p>
          <a:p>
            <a:pPr marL="503600" indent="-287655">
              <a:buFont typeface="Webdings" panose="05030102010509060703" pitchFamily="18" charset="2"/>
              <a:buChar char="4"/>
            </a:pPr>
            <a:endParaRPr lang="nl-BE" sz="1200" dirty="0">
              <a:solidFill>
                <a:srgbClr val="000000"/>
              </a:solidFill>
              <a:latin typeface="Calibri" panose="020F0502020204030204" pitchFamily="34" charset="0"/>
            </a:endParaRPr>
          </a:p>
          <a:p>
            <a:pPr marL="503600" indent="-287655">
              <a:buFont typeface="Webdings" panose="05030102010509060703" pitchFamily="18" charset="2"/>
              <a:buChar char="4"/>
            </a:pPr>
            <a:r>
              <a:rPr lang="nl-BE" sz="1200" dirty="0">
                <a:solidFill>
                  <a:srgbClr val="000000"/>
                </a:solidFill>
                <a:latin typeface="Calibri" panose="020F0502020204030204" pitchFamily="34" charset="0"/>
              </a:rPr>
              <a:t>Dienstaanwijzing over de entiteiten heen</a:t>
            </a:r>
          </a:p>
          <a:p>
            <a:pPr marL="503600" indent="-287655">
              <a:buFont typeface="Webdings" panose="05030102010509060703" pitchFamily="18" charset="2"/>
              <a:buChar char="4"/>
            </a:pPr>
            <a:endParaRPr lang="nl-BE" sz="1200" dirty="0">
              <a:solidFill>
                <a:srgbClr val="000000"/>
              </a:solidFill>
              <a:latin typeface="Calibri" panose="020F0502020204030204" pitchFamily="34" charset="0"/>
            </a:endParaRPr>
          </a:p>
          <a:p>
            <a:pPr marL="503600" indent="-287655">
              <a:buFont typeface="Webdings" panose="05030102010509060703" pitchFamily="18" charset="2"/>
              <a:buChar char="4"/>
            </a:pPr>
            <a:r>
              <a:rPr lang="nl-BE" sz="1200" dirty="0">
                <a:solidFill>
                  <a:srgbClr val="000000"/>
                </a:solidFill>
                <a:latin typeface="Calibri" panose="020F0502020204030204" pitchFamily="34" charset="0"/>
              </a:rPr>
              <a:t>Relevante beroepservaring wordt het criterium om te kunnen bevorderen. De vereisten rond schaal- of niveauanciënniteit zijn niet langer van toepassing.</a:t>
            </a:r>
          </a:p>
          <a:p>
            <a:endParaRPr lang="nl-BE" dirty="0"/>
          </a:p>
        </p:txBody>
      </p:sp>
      <p:sp>
        <p:nvSpPr>
          <p:cNvPr id="4" name="Tijdelijke aanduiding voor dianummer 3">
            <a:extLst>
              <a:ext uri="{FF2B5EF4-FFF2-40B4-BE49-F238E27FC236}">
                <a16:creationId xmlns:a16="http://schemas.microsoft.com/office/drawing/2014/main" id="{D2324F5E-7E3F-BBE6-BB1B-2CA7AEBB8C1F}"/>
              </a:ext>
            </a:extLst>
          </p:cNvPr>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1876510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235849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r>
              <a:rPr lang="nl-NL" sz="1800" dirty="0">
                <a:effectLst/>
                <a:latin typeface="Segoe UI" panose="020B0502040204020203" pitchFamily="34" charset="0"/>
              </a:rPr>
              <a:t>Verduidelijken dat een contractueel een aanvulling krijgt bovenop de uitkering en de ambtenaar een gedeeltelijk salaris.</a:t>
            </a:r>
          </a:p>
          <a:p>
            <a:endParaRPr lang="nl-NL" sz="1800" dirty="0">
              <a:effectLst/>
              <a:latin typeface="Segoe UI" panose="020B0502040204020203" pitchFamily="34" charset="0"/>
            </a:endParaRPr>
          </a:p>
          <a:p>
            <a:r>
              <a:rPr lang="nl-NL" sz="1800" dirty="0">
                <a:effectLst/>
                <a:latin typeface="Segoe UI" panose="020B0502040204020203" pitchFamily="34" charset="0"/>
              </a:rPr>
              <a:t>! </a:t>
            </a:r>
            <a:r>
              <a:rPr lang="nl-NL" sz="1800" dirty="0" err="1">
                <a:effectLst/>
                <a:latin typeface="Segoe UI" panose="020B0502040204020203" pitchFamily="34" charset="0"/>
              </a:rPr>
              <a:t>Gezagsfuncties</a:t>
            </a:r>
            <a:r>
              <a:rPr lang="nl-NL" sz="1800" dirty="0">
                <a:effectLst/>
                <a:latin typeface="Segoe UI" panose="020B0502040204020203" pitchFamily="34" charset="0"/>
              </a:rPr>
              <a:t>: enkel voor zij die worden benoemd in een </a:t>
            </a:r>
            <a:r>
              <a:rPr lang="nl-NL" sz="1800" dirty="0" err="1">
                <a:effectLst/>
                <a:latin typeface="Segoe UI" panose="020B0502040204020203" pitchFamily="34" charset="0"/>
              </a:rPr>
              <a:t>gezagsfunctie</a:t>
            </a:r>
            <a:r>
              <a:rPr lang="nl-NL" sz="1800" dirty="0">
                <a:effectLst/>
                <a:latin typeface="Segoe UI" panose="020B0502040204020203" pitchFamily="34" charset="0"/>
              </a:rPr>
              <a:t> op basis van een procedure gepubliceerd vanaf 1 juni 2024.</a:t>
            </a:r>
            <a:endParaRPr lang="nl-BE" dirty="0"/>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2399501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932224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3874063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4002511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pPr algn="l" rtl="0" fontAlgn="base">
              <a:buFont typeface="Arial" panose="020B0604020202020204" pitchFamily="34" charset="0"/>
              <a:buChar char="•"/>
            </a:pPr>
            <a:r>
              <a:rPr lang="nl-BE" sz="1200" b="0" i="0" u="none" strike="noStrike" dirty="0">
                <a:solidFill>
                  <a:srgbClr val="000000"/>
                </a:solidFill>
                <a:effectLst/>
                <a:latin typeface="Calibri" panose="020F0502020204030204" pitchFamily="34" charset="0"/>
              </a:rPr>
              <a:t>Het ontslag van contractuele personeelsleden na 1 juni 2024 omwille van disfunctioneren gebeurt op basis van remediëringstrajecten die vanaf 1 juni 2024 werden opgestart: er is geen overgangsperiode meer. Hierdoor komen trajecten die voor 1 juni 2024 zijn opgestart niet meer in aanmerking. </a:t>
            </a:r>
          </a:p>
          <a:p>
            <a:pPr algn="l" rtl="0" fontAlgn="base">
              <a:buFont typeface="Arial" panose="020B0604020202020204" pitchFamily="34" charset="0"/>
              <a:buChar char="•"/>
            </a:pPr>
            <a:r>
              <a:rPr lang="nl-BE" sz="1200" b="0" i="0" u="none" strike="noStrike"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nl-BE" sz="1200" b="0" i="0" u="none" strike="noStrike" dirty="0">
                <a:solidFill>
                  <a:srgbClr val="000000"/>
                </a:solidFill>
                <a:effectLst/>
                <a:latin typeface="Calibri" panose="020F0502020204030204" pitchFamily="34" charset="0"/>
              </a:rPr>
              <a:t>Als lijnmanager een contractueel personeelslid dat niet functioneert wil ontslaan, moet de lijnmanager een </a:t>
            </a:r>
            <a:r>
              <a:rPr lang="nl-BE" sz="1200" b="1" i="0" u="none" strike="noStrike" dirty="0">
                <a:solidFill>
                  <a:srgbClr val="000000"/>
                </a:solidFill>
                <a:effectLst/>
                <a:latin typeface="Calibri" panose="020F0502020204030204" pitchFamily="34" charset="0"/>
              </a:rPr>
              <a:t>remediëringstraject </a:t>
            </a:r>
            <a:r>
              <a:rPr lang="nl-BE" sz="1200" b="0" i="0" u="none" strike="noStrike" dirty="0">
                <a:solidFill>
                  <a:srgbClr val="000000"/>
                </a:solidFill>
                <a:effectLst/>
                <a:latin typeface="Calibri" panose="020F0502020204030204" pitchFamily="34" charset="0"/>
              </a:rPr>
              <a:t>lopen met dat personeelslid. Binnen dat traject geldt een specifieke regeling inzake tweede kans: kreeg het contractuele personeelslid een tweede kans, heeft die die kans actief benut maar functioneert het personeelslid daarna opnieuw niet (goed) meer? Dan heeft het personeelslid ten vroegste 10 jaar later opnieuw recht op een tweede kans. </a:t>
            </a:r>
          </a:p>
          <a:p>
            <a:pPr algn="l" rtl="0" fontAlgn="base">
              <a:buFont typeface="Arial" panose="020B0604020202020204" pitchFamily="34" charset="0"/>
              <a:buChar char="•"/>
            </a:pPr>
            <a:endParaRPr lang="nl-BE" sz="1200"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nl-BE" sz="1200" b="0" i="0" u="none" strike="noStrike" dirty="0">
                <a:solidFill>
                  <a:srgbClr val="000000"/>
                </a:solidFill>
                <a:effectLst/>
                <a:latin typeface="Calibri" panose="020F0502020204030204" pitchFamily="34" charset="0"/>
              </a:rPr>
              <a:t>Het op te richten </a:t>
            </a:r>
            <a:r>
              <a:rPr lang="nl-BE" sz="1200" b="1" i="0" u="none" strike="noStrike" dirty="0">
                <a:solidFill>
                  <a:srgbClr val="000000"/>
                </a:solidFill>
                <a:effectLst/>
                <a:latin typeface="Calibri" panose="020F0502020204030204" pitchFamily="34" charset="0"/>
              </a:rPr>
              <a:t>adviesorgaan </a:t>
            </a:r>
            <a:r>
              <a:rPr lang="nl-BE" sz="1200" b="0" i="0" u="none" strike="noStrike" dirty="0">
                <a:solidFill>
                  <a:srgbClr val="000000"/>
                </a:solidFill>
                <a:effectLst/>
                <a:latin typeface="Calibri" panose="020F0502020204030204" pitchFamily="34" charset="0"/>
              </a:rPr>
              <a:t>dat advies geeft op basis van het ontslagdossier, moet </a:t>
            </a:r>
            <a:r>
              <a:rPr lang="nl-BE" sz="1200" b="1" i="0" u="none" strike="noStrike" dirty="0">
                <a:solidFill>
                  <a:srgbClr val="000000"/>
                </a:solidFill>
                <a:effectLst/>
                <a:latin typeface="Calibri" panose="020F0502020204030204" pitchFamily="34" charset="0"/>
              </a:rPr>
              <a:t>zowel</a:t>
            </a:r>
            <a:r>
              <a:rPr lang="nl-BE" sz="1200" b="0" i="0" u="none" strike="noStrike" dirty="0">
                <a:solidFill>
                  <a:srgbClr val="000000"/>
                </a:solidFill>
                <a:effectLst/>
                <a:latin typeface="Calibri" panose="020F0502020204030204" pitchFamily="34" charset="0"/>
              </a:rPr>
              <a:t> de </a:t>
            </a:r>
            <a:r>
              <a:rPr lang="nl-BE" sz="1200" b="1" i="0" u="none" strike="noStrike" dirty="0">
                <a:solidFill>
                  <a:srgbClr val="000000"/>
                </a:solidFill>
                <a:effectLst/>
                <a:latin typeface="Calibri" panose="020F0502020204030204" pitchFamily="34" charset="0"/>
              </a:rPr>
              <a:t>overheid</a:t>
            </a:r>
            <a:r>
              <a:rPr lang="nl-BE" sz="1200" b="0" i="0" u="none" strike="noStrike" dirty="0">
                <a:solidFill>
                  <a:srgbClr val="000000"/>
                </a:solidFill>
                <a:effectLst/>
                <a:latin typeface="Calibri" panose="020F0502020204030204" pitchFamily="34" charset="0"/>
              </a:rPr>
              <a:t> als het </a:t>
            </a:r>
            <a:r>
              <a:rPr lang="nl-BE" sz="1200" b="1" i="0" u="none" strike="noStrike" dirty="0">
                <a:solidFill>
                  <a:srgbClr val="000000"/>
                </a:solidFill>
                <a:effectLst/>
                <a:latin typeface="Calibri" panose="020F0502020204030204" pitchFamily="34" charset="0"/>
              </a:rPr>
              <a:t>personeelslid</a:t>
            </a:r>
            <a:r>
              <a:rPr lang="nl-BE" sz="1200" b="0" i="0" u="none" strike="noStrike" dirty="0">
                <a:solidFill>
                  <a:srgbClr val="000000"/>
                </a:solidFill>
                <a:effectLst/>
                <a:latin typeface="Calibri" panose="020F0502020204030204" pitchFamily="34" charset="0"/>
              </a:rPr>
              <a:t> in kwestie horen. Geeft het adviesorgaan een unaniem negatief advies over de ontslagintentie en gaat de werkgever toch over tot ontslag? Dan heeft het ontslagen personeelslid recht op een </a:t>
            </a:r>
            <a:r>
              <a:rPr lang="nl-BE" sz="1200" b="1" i="0" u="none" strike="noStrike" dirty="0">
                <a:solidFill>
                  <a:srgbClr val="000000"/>
                </a:solidFill>
                <a:effectLst/>
                <a:latin typeface="Calibri" panose="020F0502020204030204" pitchFamily="34" charset="0"/>
              </a:rPr>
              <a:t>schadevergoeding </a:t>
            </a:r>
            <a:r>
              <a:rPr lang="nl-BE" sz="1200" b="0" i="0" u="none" strike="noStrike" dirty="0">
                <a:solidFill>
                  <a:srgbClr val="000000"/>
                </a:solidFill>
                <a:effectLst/>
                <a:latin typeface="Calibri" panose="020F0502020204030204" pitchFamily="34" charset="0"/>
              </a:rPr>
              <a:t>(gelijk aan 3 maanden loon) boven op de klassieke verbrekingsvergoeding. Het personeelslid ziet dan wel af van verdere gerechtelijke stappen in een dading. De dading is een voorwaarde voor de schadevergoeding.  </a:t>
            </a:r>
          </a:p>
          <a:p>
            <a:endParaRPr lang="nl-BE" dirty="0"/>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1166883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1757936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364897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899359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Om </a:t>
            </a:r>
            <a:r>
              <a:rPr lang="en-US" b="0" i="0" u="none" strike="noStrike" dirty="0" err="1">
                <a:solidFill>
                  <a:srgbClr val="000000"/>
                </a:solidFill>
                <a:effectLst/>
                <a:latin typeface="Calibri" panose="020F0502020204030204" pitchFamily="34" charset="0"/>
              </a:rPr>
              <a:t>iedereen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binnen</a:t>
            </a:r>
            <a:r>
              <a:rPr lang="en-US" b="0" i="0" u="none" strike="noStrike" dirty="0">
                <a:solidFill>
                  <a:srgbClr val="000000"/>
                </a:solidFill>
                <a:effectLst/>
                <a:latin typeface="Calibri" panose="020F0502020204030204" pitchFamily="34" charset="0"/>
              </a:rPr>
              <a:t> de </a:t>
            </a:r>
            <a:r>
              <a:rPr lang="en-US" b="0" i="0" u="none" strike="noStrike" dirty="0" err="1">
                <a:solidFill>
                  <a:srgbClr val="000000"/>
                </a:solidFill>
                <a:effectLst/>
                <a:latin typeface="Calibri" panose="020F0502020204030204" pitchFamily="34" charset="0"/>
              </a:rPr>
              <a:t>Vlaamse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overheid</a:t>
            </a:r>
            <a:r>
              <a:rPr lang="en-US" b="0" i="0" u="none" strike="noStrike" dirty="0">
                <a:solidFill>
                  <a:srgbClr val="000000"/>
                </a:solidFill>
                <a:effectLst/>
                <a:latin typeface="Calibri" panose="020F0502020204030204" pitchFamily="34" charset="0"/>
              </a:rPr>
              <a:t> mee </a:t>
            </a:r>
            <a:r>
              <a:rPr lang="en-US" b="0" i="0" u="none" strike="noStrike" dirty="0" err="1">
                <a:solidFill>
                  <a:srgbClr val="000000"/>
                </a:solidFill>
                <a:effectLst/>
                <a:latin typeface="Calibri" panose="020F0502020204030204" pitchFamily="34" charset="0"/>
              </a:rPr>
              <a: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krijgen</a:t>
            </a:r>
            <a:r>
              <a:rPr lang="en-US" b="0" i="0" u="none" strike="noStrike" dirty="0">
                <a:solidFill>
                  <a:srgbClr val="000000"/>
                </a:solidFill>
                <a:effectLst/>
                <a:latin typeface="Calibri" panose="020F0502020204030204" pitchFamily="34" charset="0"/>
              </a:rPr>
              <a:t> in het 5-sporenverhaal, is het van </a:t>
            </a:r>
            <a:r>
              <a:rPr lang="en-US" b="0" i="0" u="none" strike="noStrike" dirty="0" err="1">
                <a:solidFill>
                  <a:srgbClr val="000000"/>
                </a:solidFill>
                <a:effectLst/>
                <a:latin typeface="Calibri" panose="020F0502020204030204" pitchFamily="34" charset="0"/>
              </a:rPr>
              <a:t>belang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dat</a:t>
            </a:r>
            <a:r>
              <a:rPr lang="en-US" b="0" i="0" u="none" strike="noStrike" dirty="0">
                <a:solidFill>
                  <a:srgbClr val="000000"/>
                </a:solidFill>
                <a:effectLst/>
                <a:latin typeface="Calibri" panose="020F0502020204030204" pitchFamily="34" charset="0"/>
              </a:rPr>
              <a:t> we de </a:t>
            </a:r>
            <a:r>
              <a:rPr lang="en-US" b="0" i="0" u="none" strike="noStrike" dirty="0" err="1">
                <a:solidFill>
                  <a:srgbClr val="000000"/>
                </a:solidFill>
                <a:effectLst/>
                <a:latin typeface="Calibri" panose="020F0502020204030204" pitchFamily="34" charset="0"/>
              </a:rPr>
              <a:t>mensen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informeren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enthousiasmeren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tenslotte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ook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activeren</a:t>
            </a:r>
            <a:r>
              <a:rPr lang="en-US" b="0" i="0" u="none" strike="noStrike" dirty="0">
                <a:solidFill>
                  <a:srgbClr val="000000"/>
                </a:solidFill>
                <a:effectLst/>
                <a:latin typeface="Calibri" panose="020F0502020204030204" pitchFamily="34" charset="0"/>
              </a:rPr>
              <a:t>. </a:t>
            </a:r>
          </a:p>
          <a:p>
            <a:endParaRPr lang="en-US"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In het </a:t>
            </a:r>
            <a:r>
              <a:rPr lang="en-US" b="0" i="0" u="none" strike="noStrike" dirty="0" err="1">
                <a:solidFill>
                  <a:srgbClr val="000000"/>
                </a:solidFill>
                <a:effectLst/>
                <a:latin typeface="Calibri" panose="020F0502020204030204" pitchFamily="34" charset="0"/>
              </a:rPr>
              <a:t>verandertraject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definiëren</a:t>
            </a:r>
            <a:r>
              <a:rPr lang="en-US" b="0" i="0" u="none" strike="noStrike" dirty="0">
                <a:solidFill>
                  <a:srgbClr val="000000"/>
                </a:solidFill>
                <a:effectLst/>
                <a:latin typeface="Calibri" panose="020F0502020204030204" pitchFamily="34" charset="0"/>
              </a:rPr>
              <a:t> we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aantal</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grote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groepen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belanghebbenden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binnen</a:t>
            </a:r>
            <a:r>
              <a:rPr lang="en-US" b="0" i="0" u="none" strike="noStrike" dirty="0">
                <a:solidFill>
                  <a:srgbClr val="000000"/>
                </a:solidFill>
                <a:effectLst/>
                <a:latin typeface="Calibri" panose="020F0502020204030204" pitchFamily="34" charset="0"/>
              </a:rPr>
              <a:t> de VO, </a:t>
            </a:r>
            <a:r>
              <a:rPr lang="en-US" b="0" i="0" u="none" strike="noStrike" dirty="0" err="1">
                <a:solidFill>
                  <a:srgbClr val="000000"/>
                </a:solidFill>
                <a:effectLst/>
                <a:latin typeface="Calibri" panose="020F0502020204030204" pitchFamily="34" charset="0"/>
              </a:rPr>
              <a:t>zowel</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voor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communicatie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als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opleiding</a:t>
            </a:r>
            <a:r>
              <a:rPr lang="en-US" b="0" i="0" u="none" strike="noStrike" dirty="0">
                <a:solidFill>
                  <a:srgbClr val="000000"/>
                </a:solidFill>
                <a:effectLst/>
                <a:latin typeface="Calibri" panose="020F0502020204030204" pitchFamily="34" charset="0"/>
              </a:rPr>
              <a:t>. We </a:t>
            </a:r>
            <a:r>
              <a:rPr lang="en-US" b="0" i="0" u="none" strike="noStrike" dirty="0" err="1">
                <a:solidFill>
                  <a:srgbClr val="000000"/>
                </a:solidFill>
                <a:effectLst/>
                <a:latin typeface="Calibri" panose="020F0502020204030204" pitchFamily="34" charset="0"/>
              </a:rPr>
              <a:t>beginnen</a:t>
            </a:r>
            <a:r>
              <a:rPr lang="en-US" b="0" i="0" u="none" strike="noStrike" dirty="0">
                <a:solidFill>
                  <a:srgbClr val="000000"/>
                </a:solidFill>
                <a:effectLst/>
                <a:latin typeface="Calibri" panose="020F0502020204030204" pitchFamily="34" charset="0"/>
              </a:rPr>
              <a:t> met de </a:t>
            </a:r>
            <a:r>
              <a:rPr lang="en-US" b="0" i="0" u="none" strike="noStrike" dirty="0" err="1">
                <a:solidFill>
                  <a:srgbClr val="000000"/>
                </a:solidFill>
                <a:effectLst/>
                <a:latin typeface="Calibri" panose="020F0502020204030204" pitchFamily="34" charset="0"/>
              </a:rPr>
              <a:t>grootste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groep</a:t>
            </a:r>
            <a:r>
              <a:rPr lang="en-US" b="0" i="0" u="none" strike="noStrike" dirty="0">
                <a:solidFill>
                  <a:srgbClr val="000000"/>
                </a:solidFill>
                <a:effectLst/>
                <a:latin typeface="Calibri" panose="020F0502020204030204" pitchFamily="34" charset="0"/>
              </a:rPr>
              <a:t>, die </a:t>
            </a:r>
            <a:r>
              <a:rPr lang="en-US" b="0" i="0" u="none" strike="noStrike" dirty="0" err="1">
                <a:solidFill>
                  <a:srgbClr val="000000"/>
                </a:solidFill>
                <a:effectLst/>
                <a:latin typeface="Calibri" panose="020F0502020204030204" pitchFamily="34" charset="0"/>
              </a:rPr>
              <a:t>vooral</a:t>
            </a:r>
            <a:r>
              <a:rPr lang="en-US" b="0" i="0" u="none" strike="noStrike" dirty="0">
                <a:solidFill>
                  <a:srgbClr val="000000"/>
                </a:solidFill>
                <a:effectLst/>
                <a:latin typeface="Calibri" panose="020F0502020204030204" pitchFamily="34" charset="0"/>
              </a:rPr>
              <a:t> de </a:t>
            </a:r>
            <a:r>
              <a:rPr lang="en-US" b="0" i="0" u="none" strike="noStrike" dirty="0" err="1">
                <a:solidFill>
                  <a:srgbClr val="000000"/>
                </a:solidFill>
                <a:effectLst/>
                <a:latin typeface="Calibri" panose="020F0502020204030204" pitchFamily="34" charset="0"/>
              </a:rPr>
              <a:t>ontvanger</a:t>
            </a:r>
            <a:r>
              <a:rPr lang="en-US" b="0" i="0" u="none" strike="noStrike" dirty="0">
                <a:solidFill>
                  <a:srgbClr val="000000"/>
                </a:solidFill>
                <a:effectLst/>
                <a:latin typeface="Calibri" panose="020F0502020204030204" pitchFamily="34" charset="0"/>
              </a:rPr>
              <a:t> is van </a:t>
            </a:r>
            <a:r>
              <a:rPr lang="en-US" b="0" i="0" u="none" strike="noStrike" dirty="0" err="1">
                <a:solidFill>
                  <a:srgbClr val="000000"/>
                </a:solidFill>
                <a:effectLst/>
                <a:latin typeface="Calibri" panose="020F0502020204030204" pitchFamily="34" charset="0"/>
              </a:rPr>
              <a:t>informatie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dat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 alle </a:t>
            </a:r>
            <a:r>
              <a:rPr lang="en-US" b="0" i="0" u="none" strike="noStrike" dirty="0" err="1">
                <a:solidFill>
                  <a:srgbClr val="000000"/>
                </a:solidFill>
                <a:effectLst/>
                <a:latin typeface="Calibri" panose="020F0502020204030204" pitchFamily="34" charset="0"/>
              </a:rPr>
              <a:t>medewerkers</a:t>
            </a:r>
            <a:r>
              <a:rPr lang="en-US" b="0" i="0" u="none" strike="noStrike" dirty="0">
                <a:solidFill>
                  <a:srgbClr val="000000"/>
                </a:solidFill>
                <a:effectLst/>
                <a:latin typeface="Calibri" panose="020F0502020204030204" pitchFamily="34" charset="0"/>
              </a:rPr>
              <a:t> van de VO die </a:t>
            </a:r>
            <a:r>
              <a:rPr lang="en-US" b="0" i="0" u="none" strike="noStrike" dirty="0" err="1">
                <a:solidFill>
                  <a:srgbClr val="000000"/>
                </a:solidFill>
                <a:effectLst/>
                <a:latin typeface="Calibri" panose="020F0502020204030204" pitchFamily="34" charset="0"/>
              </a:rPr>
              <a:t>onder</a:t>
            </a:r>
            <a:r>
              <a:rPr lang="en-US" b="0" i="0" u="none" strike="noStrike" dirty="0">
                <a:solidFill>
                  <a:srgbClr val="000000"/>
                </a:solidFill>
                <a:effectLst/>
                <a:latin typeface="Calibri" panose="020F0502020204030204" pitchFamily="34" charset="0"/>
              </a:rPr>
              <a:t> het VPS </a:t>
            </a:r>
            <a:r>
              <a:rPr lang="en-US" b="0" i="0" u="none" strike="noStrike" dirty="0" err="1">
                <a:solidFill>
                  <a:srgbClr val="000000"/>
                </a:solidFill>
                <a:effectLst/>
                <a:latin typeface="Calibri" panose="020F0502020204030204" pitchFamily="34" charset="0"/>
              </a:rPr>
              <a:t>vallen</a:t>
            </a:r>
            <a:r>
              <a:rPr lang="en-US" b="0" i="0" u="none" strike="noStrike" dirty="0">
                <a:solidFill>
                  <a:srgbClr val="000000"/>
                </a:solidFill>
                <a:effectLst/>
                <a:latin typeface="Calibri" panose="020F0502020204030204" pitchFamily="34" charset="0"/>
              </a:rPr>
              <a:t>, </a:t>
            </a:r>
            <a:r>
              <a:rPr lang="en-US" b="1" i="0" u="none" strike="noStrike" dirty="0" err="1">
                <a:solidFill>
                  <a:srgbClr val="000000"/>
                </a:solidFill>
                <a:effectLst/>
                <a:latin typeface="Calibri" panose="020F0502020204030204" pitchFamily="34" charset="0"/>
              </a:rPr>
              <a:t>uitgezonderd</a:t>
            </a:r>
            <a:r>
              <a:rPr lang="en-US" b="1" i="0" u="none" strike="noStrike" dirty="0">
                <a:solidFill>
                  <a:srgbClr val="000000"/>
                </a:solidFill>
                <a:effectLst/>
                <a:latin typeface="Calibri" panose="020F0502020204030204" pitchFamily="34" charset="0"/>
              </a:rPr>
              <a:t> de </a:t>
            </a:r>
            <a:r>
              <a:rPr lang="en-US" b="1" i="0" u="none" strike="noStrike" dirty="0" err="1">
                <a:solidFill>
                  <a:srgbClr val="000000"/>
                </a:solidFill>
                <a:effectLst/>
                <a:latin typeface="Calibri" panose="020F0502020204030204" pitchFamily="34" charset="0"/>
              </a:rPr>
              <a:t>nautische</a:t>
            </a:r>
            <a:r>
              <a:rPr lang="en-US" b="1" i="0" u="none" strike="noStrike" dirty="0">
                <a:solidFill>
                  <a:srgbClr val="000000"/>
                </a:solidFill>
                <a:effectLst/>
                <a:latin typeface="Calibri" panose="020F0502020204030204" pitchFamily="34" charset="0"/>
              </a:rPr>
              <a:t> </a:t>
            </a:r>
            <a:r>
              <a:rPr lang="en-US" b="1" i="0" u="none" strike="noStrike" dirty="0" err="1">
                <a:solidFill>
                  <a:srgbClr val="000000"/>
                </a:solidFill>
                <a:effectLst/>
                <a:latin typeface="Calibri" panose="020F0502020204030204" pitchFamily="34" charset="0"/>
              </a:rPr>
              <a:t>keten</a:t>
            </a:r>
            <a:r>
              <a:rPr lang="en-US" b="0" i="0" u="none" strike="noStrike" dirty="0">
                <a:solidFill>
                  <a:srgbClr val="000000"/>
                </a:solidFill>
                <a:effectLst/>
                <a:latin typeface="Calibri" panose="020F0502020204030204" pitchFamily="34" charset="0"/>
              </a:rPr>
              <a:t>. Op </a:t>
            </a:r>
            <a:r>
              <a:rPr lang="en-US" b="0" i="0" u="none" strike="noStrike" dirty="0" err="1">
                <a:solidFill>
                  <a:srgbClr val="000000"/>
                </a:solidFill>
                <a:effectLst/>
                <a:latin typeface="Calibri" panose="020F0502020204030204" pitchFamily="34" charset="0"/>
              </a:rPr>
              <a:t>dit</a:t>
            </a:r>
            <a:r>
              <a:rPr lang="en-US" b="0" i="0" u="none" strike="noStrike" dirty="0">
                <a:solidFill>
                  <a:srgbClr val="000000"/>
                </a:solidFill>
                <a:effectLst/>
                <a:latin typeface="Calibri" panose="020F0502020204030204" pitchFamily="34" charset="0"/>
              </a:rPr>
              <a:t> moment </a:t>
            </a:r>
            <a:r>
              <a:rPr lang="en-US" b="0" i="0" u="none" strike="noStrike" dirty="0" err="1">
                <a:solidFill>
                  <a:srgbClr val="000000"/>
                </a:solidFill>
                <a:effectLst/>
                <a:latin typeface="Calibri" panose="020F0502020204030204" pitchFamily="34" charset="0"/>
              </a:rPr>
              <a:t>ligt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onze</a:t>
            </a:r>
            <a:r>
              <a:rPr lang="en-US" b="0" i="0" u="none" strike="noStrike" dirty="0">
                <a:solidFill>
                  <a:srgbClr val="000000"/>
                </a:solidFill>
                <a:effectLst/>
                <a:latin typeface="Calibri" panose="020F0502020204030204" pitchFamily="34" charset="0"/>
              </a:rPr>
              <a:t> focus </a:t>
            </a:r>
            <a:r>
              <a:rPr lang="en-US" b="0" i="0" u="none" strike="noStrike" dirty="0" err="1">
                <a:solidFill>
                  <a:srgbClr val="000000"/>
                </a:solidFill>
                <a:effectLst/>
                <a:latin typeface="Calibri" panose="020F0502020204030204" pitchFamily="34" charset="0"/>
              </a:rPr>
              <a:t>bij</a:t>
            </a:r>
            <a:r>
              <a:rPr lang="en-US" b="0" i="0" u="none" strike="noStrike" dirty="0">
                <a:solidFill>
                  <a:srgbClr val="000000"/>
                </a:solidFill>
                <a:effectLst/>
                <a:latin typeface="Calibri" panose="020F0502020204030204" pitchFamily="34" charset="0"/>
              </a:rPr>
              <a:t> HR, in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later stadium </a:t>
            </a:r>
            <a:r>
              <a:rPr lang="en-US" b="0" i="0" u="none" strike="noStrike" dirty="0" err="1">
                <a:solidFill>
                  <a:srgbClr val="000000"/>
                </a:solidFill>
                <a:effectLst/>
                <a:latin typeface="Calibri" panose="020F0502020204030204" pitchFamily="34" charset="0"/>
              </a:rPr>
              <a:t>zullen</a:t>
            </a:r>
            <a:r>
              <a:rPr lang="en-US" b="0" i="0" u="none" strike="noStrike" dirty="0">
                <a:solidFill>
                  <a:srgbClr val="000000"/>
                </a:solidFill>
                <a:effectLst/>
                <a:latin typeface="Calibri" panose="020F0502020204030204" pitchFamily="34" charset="0"/>
              </a:rPr>
              <a:t> we </a:t>
            </a:r>
            <a:r>
              <a:rPr lang="en-US" b="0" i="0" u="none" strike="noStrike" dirty="0" err="1">
                <a:solidFill>
                  <a:srgbClr val="000000"/>
                </a:solidFill>
                <a:effectLst/>
                <a:latin typeface="Calibri" panose="020F0502020204030204" pitchFamily="34" charset="0"/>
              </a:rPr>
              <a:t>ook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meer</a:t>
            </a:r>
            <a:r>
              <a:rPr lang="en-US" b="0" i="0" u="none" strike="noStrike" dirty="0">
                <a:solidFill>
                  <a:srgbClr val="000000"/>
                </a:solidFill>
                <a:effectLst/>
                <a:latin typeface="Calibri" panose="020F0502020204030204" pitchFamily="34" charset="0"/>
              </a:rPr>
              <a:t> in de </a:t>
            </a:r>
            <a:r>
              <a:rPr lang="en-US" b="0" i="0" u="none" strike="noStrike" dirty="0" err="1">
                <a:solidFill>
                  <a:srgbClr val="000000"/>
                </a:solidFill>
                <a:effectLst/>
                <a:latin typeface="Calibri" panose="020F0502020204030204" pitchFamily="34" charset="0"/>
              </a:rPr>
              <a:t>diepte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communiceren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naar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leidinggevenden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personeelsleden</a:t>
            </a:r>
            <a:r>
              <a:rPr lang="en-US" b="0" i="0" u="none" strike="noStrike" dirty="0">
                <a:solidFill>
                  <a:srgbClr val="000000"/>
                </a:solidFill>
                <a:effectLst/>
                <a:latin typeface="Calibri" panose="020F0502020204030204" pitchFamily="34" charset="0"/>
              </a:rPr>
              <a:t>. </a:t>
            </a:r>
          </a:p>
          <a:p>
            <a:pPr algn="l" rtl="0" fontAlgn="base"/>
            <a:br>
              <a:rPr lang="en-US" b="0" i="0" dirty="0">
                <a:solidFill>
                  <a:srgbClr val="000000"/>
                </a:solidFill>
                <a:effectLst/>
                <a:latin typeface="Calibri" panose="020F0502020204030204" pitchFamily="34" charset="0"/>
              </a:rPr>
            </a:br>
            <a:r>
              <a:rPr lang="en-US" b="0" i="0" dirty="0">
                <a:solidFill>
                  <a:srgbClr val="444444"/>
                </a:solidFill>
                <a:effectLst/>
                <a:latin typeface="Flanders Art Sans" panose="020B0604020202020204" charset="0"/>
              </a:rPr>
              <a:t>​</a:t>
            </a:r>
            <a:br>
              <a:rPr lang="en-US" b="0" i="0" dirty="0">
                <a:solidFill>
                  <a:srgbClr val="444444"/>
                </a:solidFill>
                <a:effectLst/>
                <a:latin typeface="Flanders Art Sans" panose="020B0604020202020204" charset="0"/>
              </a:rPr>
            </a:br>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Begin </a:t>
            </a:r>
            <a:r>
              <a:rPr lang="en-US" b="0" i="0" u="none" strike="noStrike" dirty="0" err="1">
                <a:solidFill>
                  <a:srgbClr val="000000"/>
                </a:solidFill>
                <a:effectLst/>
                <a:latin typeface="Calibri" panose="020F0502020204030204" pitchFamily="34" charset="0"/>
              </a:rPr>
              <a:t>maart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zal</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duidelijk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communicatie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opleidingsplan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liggen</a:t>
            </a:r>
            <a:r>
              <a:rPr lang="en-US" b="0" i="0" u="none" strike="noStrike"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4209355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31</a:t>
            </a:fld>
            <a:endParaRPr lang="nl-BE"/>
          </a:p>
        </p:txBody>
      </p:sp>
    </p:spTree>
    <p:extLst>
      <p:ext uri="{BB962C8B-B14F-4D97-AF65-F5344CB8AC3E}">
        <p14:creationId xmlns:p14="http://schemas.microsoft.com/office/powerpoint/2010/main" val="2800005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2278527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2702658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34</a:t>
            </a:fld>
            <a:endParaRPr lang="nl-BE"/>
          </a:p>
        </p:txBody>
      </p:sp>
    </p:spTree>
    <p:extLst>
      <p:ext uri="{BB962C8B-B14F-4D97-AF65-F5344CB8AC3E}">
        <p14:creationId xmlns:p14="http://schemas.microsoft.com/office/powerpoint/2010/main" val="1743894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3420923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Start LISA</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36</a:t>
            </a:fld>
            <a:endParaRPr lang="nl-BE"/>
          </a:p>
        </p:txBody>
      </p:sp>
    </p:spTree>
    <p:extLst>
      <p:ext uri="{BB962C8B-B14F-4D97-AF65-F5344CB8AC3E}">
        <p14:creationId xmlns:p14="http://schemas.microsoft.com/office/powerpoint/2010/main" val="2230563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Uiteindelijk hebben er 28 respondenten deelgenomen aan het onderzoek en dit resulteerde in 21 interviews (3 groepsinterviews en 18 individuele interviews). Dit is een responsgraad van 36%, waarbij alle beleidsdomeinen waren vertegenwoordigd. De interviews werden zowel fysiek als online afgenomen.</a:t>
            </a:r>
          </a:p>
          <a:p>
            <a:endParaRPr lang="nl-BE" dirty="0"/>
          </a:p>
          <a:p>
            <a:r>
              <a:rPr lang="nl-BE" dirty="0"/>
              <a:t>=&gt; Vermelden CIT om sociale wenselijkheid te verkleinen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37</a:t>
            </a:fld>
            <a:endParaRPr lang="nl-BE"/>
          </a:p>
        </p:txBody>
      </p:sp>
    </p:spTree>
    <p:extLst>
      <p:ext uri="{BB962C8B-B14F-4D97-AF65-F5344CB8AC3E}">
        <p14:creationId xmlns:p14="http://schemas.microsoft.com/office/powerpoint/2010/main" val="91842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Citaten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2874483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SimSun" panose="02010600030101010101" pitchFamily="2" charset="-122"/>
                <a:cs typeface="Times New Roman" panose="02020603050405020304" pitchFamily="18" charset="0"/>
              </a:rPr>
              <a:t>vertrouwd te zijn met dit begrip en iedereen een voorstander is van deze managementstrategie, zolang de invulling niet verengd wordt tot enkel het gebruik van wetenschappelijke resultaten.</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39</a:t>
            </a:fld>
            <a:endParaRPr lang="nl-BE"/>
          </a:p>
        </p:txBody>
      </p:sp>
    </p:spTree>
    <p:extLst>
      <p:ext uri="{BB962C8B-B14F-4D97-AF65-F5344CB8AC3E}">
        <p14:creationId xmlns:p14="http://schemas.microsoft.com/office/powerpoint/2010/main" val="439588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Gebruik meerdere bronnen + meer slagkracht, ook ter motivatie of extra geloofwaardigheid bij directieteam; vaak ook afhankelijk van soort entiteit / agentschap; </a:t>
            </a:r>
            <a:r>
              <a:rPr lang="nl-BE" dirty="0" err="1"/>
              <a:t>wnr</a:t>
            </a:r>
            <a:r>
              <a:rPr lang="nl-BE" dirty="0"/>
              <a:t> meer wetenschappelijke profielen (zoals medische achtergrond / ingenieurs/… in directieteam; zeker houding om beleidsvoorstellen te onderbouwen </a:t>
            </a:r>
            <a:r>
              <a:rPr lang="nl-BE" dirty="0" err="1"/>
              <a:t>adhv</a:t>
            </a:r>
            <a:r>
              <a:rPr lang="nl-BE" dirty="0"/>
              <a:t> analyses / data/ onderzoek..)) </a:t>
            </a:r>
          </a:p>
          <a:p>
            <a:endParaRPr lang="nl-BE" dirty="0"/>
          </a:p>
          <a:p>
            <a:r>
              <a:rPr lang="nl-BE" dirty="0"/>
              <a:t>Inzoomen op data, meest gebruikte bron, en wetenschap, minst gebruikte bron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40</a:t>
            </a:fld>
            <a:endParaRPr lang="nl-BE"/>
          </a:p>
        </p:txBody>
      </p:sp>
    </p:spTree>
    <p:extLst>
      <p:ext uri="{BB962C8B-B14F-4D97-AF65-F5344CB8AC3E}">
        <p14:creationId xmlns:p14="http://schemas.microsoft.com/office/powerpoint/2010/main" val="3906669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SimSun" panose="02010600030101010101" pitchFamily="2" charset="-122"/>
                <a:cs typeface="Times New Roman" panose="02020603050405020304" pitchFamily="18" charset="0"/>
              </a:rPr>
              <a:t>Toch vernemen we uit de interviews, wanneer we peilen hun personeelsbeleid en hoe deze tot stand komt, dat er vooral wordt gebruik gemaakt van alle cijfers en data die voor handen zijn in de Vlaamse overheid. AgO speelt hier een belangrijke rol bij de bevragingen die worden opgemaakt, zoals de personeelspeiling en de rapportering die hieruit resulteert. Hierbij wordt er ook vaak verwezen naar </a:t>
            </a:r>
            <a:r>
              <a:rPr lang="nl-BE" sz="1800" i="1" dirty="0" err="1">
                <a:effectLst/>
                <a:latin typeface="Calibri" panose="020F0502020204030204" pitchFamily="34" charset="0"/>
                <a:ea typeface="SimSun" panose="02010600030101010101" pitchFamily="2" charset="-122"/>
                <a:cs typeface="Times New Roman" panose="02020603050405020304" pitchFamily="18" charset="0"/>
              </a:rPr>
              <a:t>Vlimpers</a:t>
            </a:r>
            <a:r>
              <a:rPr lang="nl-BE" sz="1800" dirty="0">
                <a:effectLst/>
                <a:latin typeface="Calibri" panose="020F0502020204030204" pitchFamily="34" charset="0"/>
                <a:ea typeface="SimSun" panose="02010600030101010101" pitchFamily="2" charset="-122"/>
                <a:cs typeface="Times New Roman" panose="02020603050405020304" pitchFamily="18" charset="0"/>
              </a:rPr>
              <a:t> en </a:t>
            </a:r>
            <a:r>
              <a:rPr lang="nl-BE" sz="1800" i="1" dirty="0" err="1">
                <a:effectLst/>
                <a:latin typeface="Calibri" panose="020F0502020204030204" pitchFamily="34" charset="0"/>
                <a:ea typeface="SimSun" panose="02010600030101010101" pitchFamily="2" charset="-122"/>
                <a:cs typeface="Times New Roman" panose="02020603050405020304" pitchFamily="18" charset="0"/>
              </a:rPr>
              <a:t>Cognos</a:t>
            </a:r>
            <a:r>
              <a:rPr lang="nl-BE" sz="1800" dirty="0">
                <a:effectLst/>
                <a:latin typeface="Calibri" panose="020F0502020204030204" pitchFamily="34" charset="0"/>
                <a:ea typeface="SimSun" panose="02010600030101010101" pitchFamily="2" charset="-122"/>
                <a:cs typeface="Times New Roman" panose="02020603050405020304" pitchFamily="18" charset="0"/>
              </a:rPr>
              <a:t> als toegankelijke platformen en waar men talrijk gebruik van maakt om hun beleid  te onderbouwen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Briner</a:t>
            </a:r>
            <a:r>
              <a:rPr lang="nl-BE" sz="1800" dirty="0">
                <a:effectLst/>
                <a:latin typeface="Calibri" panose="020F0502020204030204" pitchFamily="34" charset="0"/>
                <a:ea typeface="SimSun" panose="02010600030101010101" pitchFamily="2" charset="-122"/>
                <a:cs typeface="Times New Roman" panose="02020603050405020304" pitchFamily="18" charset="0"/>
              </a:rPr>
              <a:t> &amp; Barends, 2016;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Nutley</a:t>
            </a:r>
            <a:r>
              <a:rPr lang="nl-BE" sz="1800" dirty="0">
                <a:effectLst/>
                <a:latin typeface="Calibri" panose="020F0502020204030204" pitchFamily="34" charset="0"/>
                <a:ea typeface="SimSun" panose="02010600030101010101" pitchFamily="2" charset="-122"/>
                <a:cs typeface="Times New Roman" panose="02020603050405020304" pitchFamily="18" charset="0"/>
              </a:rPr>
              <a:t>, 2007). Alle respondenten verwijzen naar data die ofwel door de Vlaamse overheid ofwel door de entiteit zelf worden gegenereerd en die dienen ter ondersteuning van het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belei</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41</a:t>
            </a:fld>
            <a:endParaRPr lang="nl-BE"/>
          </a:p>
        </p:txBody>
      </p:sp>
    </p:spTree>
    <p:extLst>
      <p:ext uri="{BB962C8B-B14F-4D97-AF65-F5344CB8AC3E}">
        <p14:creationId xmlns:p14="http://schemas.microsoft.com/office/powerpoint/2010/main" val="4037964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 </a:t>
            </a:r>
            <a:r>
              <a:rPr lang="nl-BE" sz="1800" dirty="0">
                <a:effectLst/>
                <a:latin typeface="Calibri" panose="020F0502020204030204" pitchFamily="34" charset="0"/>
                <a:ea typeface="SimSun" panose="02010600030101010101" pitchFamily="2" charset="-122"/>
                <a:cs typeface="Times New Roman" panose="02020603050405020304" pitchFamily="18" charset="0"/>
              </a:rPr>
              <a:t>aantal agentschappen die een lidmaatschap hebben met wetenschappelijke instellingen, zoals </a:t>
            </a:r>
            <a:r>
              <a:rPr lang="nl-BE" sz="1800" i="1" dirty="0">
                <a:effectLst/>
                <a:latin typeface="Calibri" panose="020F0502020204030204" pitchFamily="34" charset="0"/>
                <a:ea typeface="SimSun" panose="02010600030101010101" pitchFamily="2" charset="-122"/>
                <a:cs typeface="Times New Roman" panose="02020603050405020304" pitchFamily="18" charset="0"/>
              </a:rPr>
              <a:t>The </a:t>
            </a:r>
            <a:r>
              <a:rPr lang="nl-BE" sz="1800" i="1" dirty="0" err="1">
                <a:effectLst/>
                <a:latin typeface="Calibri" panose="020F0502020204030204" pitchFamily="34" charset="0"/>
                <a:ea typeface="SimSun" panose="02010600030101010101" pitchFamily="2" charset="-122"/>
                <a:cs typeface="Times New Roman" panose="02020603050405020304" pitchFamily="18" charset="0"/>
              </a:rPr>
              <a:t>Vigor</a:t>
            </a:r>
            <a:r>
              <a:rPr lang="nl-BE" sz="1800" i="1" dirty="0">
                <a:effectLst/>
                <a:latin typeface="Calibri" panose="020F0502020204030204" pitchFamily="34" charset="0"/>
                <a:ea typeface="SimSun" panose="02010600030101010101" pitchFamily="2" charset="-122"/>
                <a:cs typeface="Times New Roman" panose="02020603050405020304" pitchFamily="18" charset="0"/>
              </a:rPr>
              <a:t> Unit </a:t>
            </a:r>
            <a:r>
              <a:rPr lang="nl-BE" sz="1800" dirty="0">
                <a:effectLst/>
                <a:latin typeface="Calibri" panose="020F0502020204030204" pitchFamily="34" charset="0"/>
                <a:ea typeface="SimSun" panose="02010600030101010101" pitchFamily="2" charset="-122"/>
                <a:cs typeface="Times New Roman" panose="02020603050405020304" pitchFamily="18" charset="0"/>
              </a:rPr>
              <a:t>of </a:t>
            </a:r>
            <a:r>
              <a:rPr lang="nl-BE" sz="1800" i="1" dirty="0">
                <a:effectLst/>
                <a:latin typeface="Calibri" panose="020F0502020204030204" pitchFamily="34" charset="0"/>
                <a:ea typeface="SimSun" panose="02010600030101010101" pitchFamily="2" charset="-122"/>
                <a:cs typeface="Times New Roman" panose="02020603050405020304" pitchFamily="18" charset="0"/>
              </a:rPr>
              <a:t>de </a:t>
            </a:r>
            <a:r>
              <a:rPr lang="nl-BE" sz="1800" i="1" dirty="0" err="1">
                <a:effectLst/>
                <a:latin typeface="Calibri" panose="020F0502020204030204" pitchFamily="34" charset="0"/>
                <a:ea typeface="SimSun" panose="02010600030101010101" pitchFamily="2" charset="-122"/>
                <a:cs typeface="Times New Roman" panose="02020603050405020304" pitchFamily="18" charset="0"/>
              </a:rPr>
              <a:t>Vlerick</a:t>
            </a:r>
            <a:r>
              <a:rPr lang="nl-BE" sz="1800" i="1" dirty="0">
                <a:effectLst/>
                <a:latin typeface="Calibri" panose="020F0502020204030204" pitchFamily="34" charset="0"/>
                <a:ea typeface="SimSun" panose="02010600030101010101" pitchFamily="2" charset="-122"/>
                <a:cs typeface="Times New Roman" panose="02020603050405020304" pitchFamily="18" charset="0"/>
              </a:rPr>
              <a:t> Business school.</a:t>
            </a:r>
            <a:r>
              <a:rPr lang="nl-BE" sz="1800" dirty="0">
                <a:effectLst/>
                <a:latin typeface="Calibri" panose="020F0502020204030204" pitchFamily="34" charset="0"/>
                <a:ea typeface="SimSun" panose="02010600030101010101" pitchFamily="2" charset="-122"/>
                <a:cs typeface="Times New Roman" panose="02020603050405020304" pitchFamily="18" charset="0"/>
              </a:rPr>
              <a:t> Deze instanties kunnen helpen om een overzicht te krijgen van de wetenschappelijke literatuur en presenteren die vervolgens op een bevattelijke manier.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ook jaarlijks door AgO verschillende netwerken georganiseerd zoals het HR BP-netwerk. Hier komen er dan zowel experten en onderzoekers spreken over inzichten betreffende het HR-beleid.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Een vaak voorkomende problematiek blijkt de gelimiteerde toegang die men heeft naar wetenschappelijke publicaties </a:t>
            </a:r>
            <a:r>
              <a:rPr lang="nl-BE" sz="1800" dirty="0">
                <a:effectLst/>
                <a:latin typeface="Calibri" panose="020F0502020204030204" pitchFamily="34" charset="0"/>
                <a:ea typeface="SimSun" panose="02010600030101010101" pitchFamily="2" charset="-122"/>
              </a:rPr>
              <a:t>(</a:t>
            </a:r>
            <a:r>
              <a:rPr lang="nl-BE" sz="1800" dirty="0" err="1">
                <a:effectLst/>
                <a:latin typeface="Calibri" panose="020F0502020204030204" pitchFamily="34" charset="0"/>
                <a:ea typeface="SimSun" panose="02010600030101010101" pitchFamily="2" charset="-122"/>
              </a:rPr>
              <a:t>Uzochukwu</a:t>
            </a:r>
            <a:r>
              <a:rPr lang="nl-BE" sz="1800" dirty="0">
                <a:effectLst/>
                <a:latin typeface="Calibri" panose="020F0502020204030204" pitchFamily="34" charset="0"/>
                <a:ea typeface="SimSun" panose="02010600030101010101" pitchFamily="2" charset="-122"/>
              </a:rPr>
              <a:t> &amp; Thomas, 2018)</a:t>
            </a:r>
            <a:r>
              <a:rPr lang="nl-BE" sz="1800" dirty="0">
                <a:effectLst/>
                <a:latin typeface="Calibri" panose="020F0502020204030204" pitchFamily="34" charset="0"/>
                <a:ea typeface="SimSun" panose="02010600030101010101" pitchFamily="2" charset="-122"/>
                <a:cs typeface="Times New Roman" panose="02020603050405020304" pitchFamily="18" charset="0"/>
              </a:rPr>
              <a:t>. De Vlaamse overheid investeert niet in abonnementen op wetenschappelijke tijdschriften, terwijl er hier bij de respondenten wel vraag naar is. Hiervoor wordt er ook gekeken naar AgO. </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42</a:t>
            </a:fld>
            <a:endParaRPr lang="nl-BE"/>
          </a:p>
        </p:txBody>
      </p:sp>
    </p:spTree>
    <p:extLst>
      <p:ext uri="{BB962C8B-B14F-4D97-AF65-F5344CB8AC3E}">
        <p14:creationId xmlns:p14="http://schemas.microsoft.com/office/powerpoint/2010/main" val="3042303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err="1">
                <a:effectLst/>
                <a:latin typeface="Calibri" panose="020F0502020204030204" pitchFamily="34" charset="0"/>
                <a:ea typeface="SimSun" panose="02010600030101010101" pitchFamily="2" charset="-122"/>
                <a:cs typeface="Times New Roman" panose="02020603050405020304" pitchFamily="18" charset="0"/>
              </a:rPr>
              <a:t>Één</a:t>
            </a:r>
            <a:r>
              <a:rPr lang="nl-BE" sz="1800" dirty="0">
                <a:effectLst/>
                <a:latin typeface="Calibri" panose="020F0502020204030204" pitchFamily="34" charset="0"/>
                <a:ea typeface="SimSun" panose="02010600030101010101" pitchFamily="2" charset="-122"/>
                <a:cs typeface="Times New Roman" panose="02020603050405020304" pitchFamily="18" charset="0"/>
              </a:rPr>
              <a:t> van de kernelementen van evidence-</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based</a:t>
            </a:r>
            <a:r>
              <a:rPr lang="nl-BE" sz="1800" dirty="0">
                <a:effectLst/>
                <a:latin typeface="Calibri" panose="020F0502020204030204" pitchFamily="34" charset="0"/>
                <a:ea typeface="SimSun" panose="02010600030101010101" pitchFamily="2" charset="-122"/>
                <a:cs typeface="Times New Roman" panose="02020603050405020304" pitchFamily="18" charset="0"/>
              </a:rPr>
              <a:t> werken is het kritisch evalueren van de bronnen van informatie die voor handen zijn. In de interviews komt een duidelijke kritische attitude bij de respondenten naar voor. Zo tonen respondenten aan dat ze niet meteen alle vormen van onderzoek voor waar aannemen en kijken of deze wel past binnen hun specifieke context. Verder is men ook kritisch naar het hanteren van verschillende perspectieven en kent men de meerwaarde van kwantitatief versus kwalitatief onderzoek. Toch valt het op dat de data die gegenereerd worden, of de bevragingen die uitgestuurd worden, niet in vraag worden gesteld. Er wordt met andere woorden niet gecontroleerd of de meetschalen die men hanteert wel valide en betrouwbaar zijn (Marks et al., 2018). Daarnaast komt er ook een vorm van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cherry</a:t>
            </a:r>
            <a:r>
              <a:rPr lang="nl-BE" sz="1800" dirty="0">
                <a:effectLst/>
                <a:latin typeface="Calibri" panose="020F0502020204030204" pitchFamily="34" charset="0"/>
                <a:ea typeface="SimSun" panose="02010600030101010101" pitchFamily="2" charset="-122"/>
                <a:cs typeface="Times New Roman" panose="02020603050405020304" pitchFamily="18" charset="0"/>
              </a:rPr>
              <a:t>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picking</a:t>
            </a:r>
            <a:r>
              <a:rPr lang="nl-BE" sz="1800" dirty="0">
                <a:effectLst/>
                <a:latin typeface="Calibri" panose="020F0502020204030204" pitchFamily="34" charset="0"/>
                <a:ea typeface="SimSun" panose="02010600030101010101" pitchFamily="2" charset="-122"/>
                <a:cs typeface="Times New Roman" panose="02020603050405020304" pitchFamily="18" charset="0"/>
              </a:rPr>
              <a:t> naar voor waarbij onderzoek dient om bepaalde argumenten te onderstrepen en heeft men niet te neiging om onderzoek te raadplegen ter falsificatie van bepaalde beleidsdoelstellingen </a:t>
            </a:r>
          </a:p>
          <a:p>
            <a:r>
              <a:rPr lang="nl-BE" sz="1800" dirty="0">
                <a:effectLst/>
                <a:latin typeface="Calibri" panose="020F0502020204030204" pitchFamily="34" charset="0"/>
                <a:ea typeface="SimSun" panose="02010600030101010101" pitchFamily="2" charset="-122"/>
                <a:cs typeface="Times New Roman" panose="02020603050405020304" pitchFamily="18" charset="0"/>
              </a:rPr>
              <a:t>- Zie voorbeeld MBTI </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43</a:t>
            </a:fld>
            <a:endParaRPr lang="nl-BE"/>
          </a:p>
        </p:txBody>
      </p:sp>
    </p:spTree>
    <p:extLst>
      <p:ext uri="{BB962C8B-B14F-4D97-AF65-F5344CB8AC3E}">
        <p14:creationId xmlns:p14="http://schemas.microsoft.com/office/powerpoint/2010/main" val="392418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cs typeface="Calibri"/>
              </a:rPr>
              <a:t>Een job die een verschil maakt in de samenleving. </a:t>
            </a:r>
            <a:r>
              <a:rPr lang="nl-BE"/>
              <a:t>Dat verschil wil de Vlaamse overheid als een moderne en dynamische werkgever in de toekomst ook blijven maken. </a:t>
            </a:r>
          </a:p>
          <a:p>
            <a:endParaRPr lang="nl-BE"/>
          </a:p>
          <a:p>
            <a:r>
              <a:rPr lang="nl-BE"/>
              <a:t>De contractuele tewerkstellingsvorm wordt de norm, uitgezonderd voor een aantal specifieke situaties zoals personeelsleden met een </a:t>
            </a:r>
            <a:r>
              <a:rPr lang="nl-BE" err="1"/>
              <a:t>gezagsfunctie</a:t>
            </a:r>
            <a:r>
              <a:rPr lang="nl-BE"/>
              <a:t>. Op dit moment zijn de arbeidsvoorwaarden voor contractuele personeelsleden minder goed. Die wil de Vlaamse overheid verbeteren, zowel voor de huidige contractuele personeelsleden als voor de personeelsleden die nieuw in dienst komen. Aan verworven rechten raakt de Vlaamse overheid niet: statutaire personeelsleden behouden hun statuut. </a:t>
            </a:r>
            <a:endParaRPr lang="nl-BE">
              <a:cs typeface="Calibri"/>
            </a:endParaRPr>
          </a:p>
          <a:p>
            <a:endParaRPr lang="nl-BE" b="1">
              <a:cs typeface="Calibri"/>
            </a:endParaRPr>
          </a:p>
          <a:p>
            <a:br>
              <a:rPr lang="nl-BE">
                <a:cs typeface="+mn-lt"/>
              </a:rPr>
            </a:br>
            <a:br>
              <a:rPr lang="nl-BE">
                <a:cs typeface="+mn-lt"/>
              </a:rPr>
            </a:br>
            <a:endParaRPr lang="nl-BE"/>
          </a:p>
          <a:p>
            <a:endParaRPr lang="nl-BE">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4020828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SimSun" panose="02010600030101010101" pitchFamily="2" charset="-122"/>
                <a:cs typeface="Times New Roman" panose="02020603050405020304" pitchFamily="18" charset="0"/>
              </a:rPr>
              <a:t>AgO is hier opnieuw een belangrijke speler om de blik te verruimen en hier meer op in te zetten. Dit agentschap zet in op het systematisch verzamelen van data die nodig zijn voor het HR-beleid (ziekteverzuimcijfers, pensioen, werknemerstevredenheid,…) en levert rapporten op een platform waar de entiteiten deze cijfers kunnen raadplegen. Dit faciliteert het onderbouwen van het beleid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Makkar</a:t>
            </a:r>
            <a:r>
              <a:rPr lang="nl-BE" sz="1800" dirty="0">
                <a:effectLst/>
                <a:latin typeface="Calibri" panose="020F0502020204030204" pitchFamily="34" charset="0"/>
                <a:ea typeface="SimSun" panose="02010600030101010101" pitchFamily="2" charset="-122"/>
                <a:cs typeface="Times New Roman" panose="02020603050405020304" pitchFamily="18" charset="0"/>
              </a:rPr>
              <a:t> et al., 2016;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Sarkies</a:t>
            </a:r>
            <a:r>
              <a:rPr lang="nl-BE" sz="1800" dirty="0">
                <a:effectLst/>
                <a:latin typeface="Calibri" panose="020F0502020204030204" pitchFamily="34" charset="0"/>
                <a:ea typeface="SimSun" panose="02010600030101010101" pitchFamily="2" charset="-122"/>
                <a:cs typeface="Times New Roman" panose="02020603050405020304" pitchFamily="18" charset="0"/>
              </a:rPr>
              <a:t> et al., 2017). Een aantal jaren geleden was er een interne studiedienst die dergelijke dienstverlening rond wetenschappelijke onderzoek leverde voor de entiteiten (van Helden, 2019). Deze dienst werd vanwege de koppenbesparing geschrapt en momenteel worden dergelijke taken uitbesteed aan consultants. Dit is een gemis volgens een paar respondenten. De principes van evidence-</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based</a:t>
            </a:r>
            <a:r>
              <a:rPr lang="nl-BE" sz="1800" dirty="0">
                <a:effectLst/>
                <a:latin typeface="Calibri" panose="020F0502020204030204" pitchFamily="34" charset="0"/>
                <a:ea typeface="SimSun" panose="02010600030101010101" pitchFamily="2" charset="-122"/>
                <a:cs typeface="Times New Roman" panose="02020603050405020304" pitchFamily="18" charset="0"/>
              </a:rPr>
              <a:t> management zijn duidelijk ingeburgerd zowel centraal in de Vlaamse overheid als bij de entiteiten onderling </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44</a:t>
            </a:fld>
            <a:endParaRPr lang="nl-BE"/>
          </a:p>
        </p:txBody>
      </p:sp>
    </p:spTree>
    <p:extLst>
      <p:ext uri="{BB962C8B-B14F-4D97-AF65-F5344CB8AC3E}">
        <p14:creationId xmlns:p14="http://schemas.microsoft.com/office/powerpoint/2010/main" val="2945003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SimSun" panose="02010600030101010101" pitchFamily="2" charset="-122"/>
                <a:cs typeface="Times New Roman" panose="02020603050405020304" pitchFamily="18" charset="0"/>
              </a:rPr>
              <a:t>drie die aangaven dat ze geen ervaring hebben met de kloof tussen wetenschap en praktijk. In rest van de interviews kwam deze kloof wel duidelijk naar boven en werd dit als een problematiek ervaren </a:t>
            </a:r>
            <a:r>
              <a:rPr lang="nl-BE" sz="1800" dirty="0">
                <a:effectLst/>
                <a:latin typeface="Calibri" panose="020F0502020204030204" pitchFamily="34" charset="0"/>
                <a:ea typeface="SimSun" panose="02010600030101010101" pitchFamily="2" charset="-122"/>
              </a:rPr>
              <a:t>(</a:t>
            </a:r>
            <a:r>
              <a:rPr lang="nl-BE" sz="1800" dirty="0" err="1">
                <a:effectLst/>
                <a:latin typeface="Calibri" panose="020F0502020204030204" pitchFamily="34" charset="0"/>
                <a:ea typeface="SimSun" panose="02010600030101010101" pitchFamily="2" charset="-122"/>
              </a:rPr>
              <a:t>Gill</a:t>
            </a:r>
            <a:r>
              <a:rPr lang="nl-BE" sz="1800" dirty="0">
                <a:effectLst/>
                <a:latin typeface="Calibri" panose="020F0502020204030204" pitchFamily="34" charset="0"/>
                <a:ea typeface="SimSun" panose="02010600030101010101" pitchFamily="2" charset="-122"/>
              </a:rPr>
              <a:t>, 2018)</a:t>
            </a:r>
            <a:r>
              <a:rPr lang="nl-BE" sz="1800" dirty="0">
                <a:effectLst/>
                <a:latin typeface="Calibri" panose="020F0502020204030204" pitchFamily="34" charset="0"/>
                <a:ea typeface="SimSun" panose="02010600030101010101" pitchFamily="2" charset="-122"/>
                <a:cs typeface="Times New Roman" panose="02020603050405020304" pitchFamily="18" charset="0"/>
              </a:rPr>
              <a:t>. Over het algemeen zijn alle respondenten het eens dat het belangrijk is om beleid te enten op onderzoeksresultaten</a:t>
            </a:r>
          </a:p>
          <a:p>
            <a:pPr marL="285750" indent="-285750">
              <a:buFont typeface="Symbol" panose="05050102010706020507" pitchFamily="18" charset="2"/>
              <a:buChar char="Þ"/>
            </a:pPr>
            <a:r>
              <a:rPr lang="nl-BE" sz="1800" dirty="0">
                <a:effectLst/>
                <a:latin typeface="Calibri" panose="020F0502020204030204" pitchFamily="34" charset="0"/>
                <a:ea typeface="SimSun" panose="02010600030101010101" pitchFamily="2" charset="-122"/>
                <a:cs typeface="Times New Roman" panose="02020603050405020304" pitchFamily="18" charset="0"/>
              </a:rPr>
              <a:t>Verschillende motieven</a:t>
            </a:r>
          </a:p>
          <a:p>
            <a:pPr marL="628650" lvl="1" indent="-171450">
              <a:buFont typeface="Symbol" panose="05050102010706020507" pitchFamily="18" charset="2"/>
              <a:buChar char="Þ"/>
            </a:pPr>
            <a:r>
              <a:rPr lang="nl-BE" dirty="0">
                <a:effectLst/>
                <a:latin typeface="Calibri" panose="020F0502020204030204" pitchFamily="34" charset="0"/>
                <a:ea typeface="SimSun" panose="02010600030101010101" pitchFamily="2" charset="-122"/>
                <a:cs typeface="Times New Roman" panose="02020603050405020304" pitchFamily="18" charset="0"/>
              </a:rPr>
              <a:t>Goede argumenten op tafel (obv onderzoek) vaak nodig voor directieteam / managementteam</a:t>
            </a:r>
          </a:p>
          <a:p>
            <a:pPr marL="628650" lvl="1" indent="-171450">
              <a:buFont typeface="Symbol" panose="05050102010706020507" pitchFamily="18" charset="2"/>
              <a:buChar char="Þ"/>
            </a:pPr>
            <a:r>
              <a:rPr lang="nl-BE" dirty="0">
                <a:effectLst/>
                <a:latin typeface="Calibri" panose="020F0502020204030204" pitchFamily="34" charset="0"/>
                <a:ea typeface="SimSun" panose="02010600030101010101" pitchFamily="2" charset="-122"/>
                <a:cs typeface="Times New Roman" panose="02020603050405020304" pitchFamily="18" charset="0"/>
              </a:rPr>
              <a:t>Moeilijker om te weerleggen</a:t>
            </a:r>
          </a:p>
          <a:p>
            <a:pPr marL="628650" lvl="1" indent="-171450">
              <a:buFont typeface="Symbol" panose="05050102010706020507" pitchFamily="18" charset="2"/>
              <a:buChar char="Þ"/>
            </a:pPr>
            <a:r>
              <a:rPr lang="nl-BE" dirty="0">
                <a:effectLst/>
                <a:latin typeface="Calibri" panose="020F0502020204030204" pitchFamily="34" charset="0"/>
                <a:ea typeface="SimSun" panose="02010600030101010101" pitchFamily="2" charset="-122"/>
                <a:cs typeface="Times New Roman" panose="02020603050405020304" pitchFamily="18" charset="0"/>
              </a:rPr>
              <a:t>Effectiviteit verhogen</a:t>
            </a:r>
          </a:p>
          <a:p>
            <a:pPr marL="457200" lvl="1" indent="0">
              <a:buFont typeface="Symbol" panose="05050102010706020507" pitchFamily="18" charset="2"/>
              <a:buNone/>
            </a:pPr>
            <a:endParaRPr lang="nl-BE" dirty="0">
              <a:effectLst/>
              <a:latin typeface="Calibri" panose="020F0502020204030204" pitchFamily="34" charset="0"/>
              <a:ea typeface="SimSun" panose="02010600030101010101" pitchFamily="2" charset="-122"/>
              <a:cs typeface="Times New Roman" panose="02020603050405020304" pitchFamily="18" charset="0"/>
            </a:endParaRPr>
          </a:p>
          <a:p>
            <a:pPr marL="457200" lvl="1" indent="0">
              <a:buFont typeface="Symbol" panose="05050102010706020507" pitchFamily="18" charset="2"/>
              <a:buNone/>
            </a:pPr>
            <a:endParaRPr lang="nl-BE" dirty="0">
              <a:effectLst/>
              <a:latin typeface="Calibri" panose="020F0502020204030204" pitchFamily="34" charset="0"/>
              <a:ea typeface="SimSun" panose="02010600030101010101" pitchFamily="2" charset="-122"/>
              <a:cs typeface="Times New Roman" panose="02020603050405020304" pitchFamily="18" charset="0"/>
            </a:endParaRPr>
          </a:p>
          <a:p>
            <a:pPr marL="457200" lvl="1" indent="0">
              <a:buFont typeface="Symbol" panose="05050102010706020507" pitchFamily="18" charset="2"/>
              <a:buNone/>
            </a:pPr>
            <a:r>
              <a:rPr lang="nl-BE" dirty="0">
                <a:effectLst/>
                <a:latin typeface="Calibri" panose="020F0502020204030204" pitchFamily="34" charset="0"/>
                <a:ea typeface="SimSun" panose="02010600030101010101" pitchFamily="2" charset="-122"/>
                <a:cs typeface="Times New Roman" panose="02020603050405020304" pitchFamily="18" charset="0"/>
              </a:rPr>
              <a:t>7 </a:t>
            </a:r>
            <a:r>
              <a:rPr lang="nl-BE" dirty="0" err="1">
                <a:effectLst/>
                <a:latin typeface="Calibri" panose="020F0502020204030204" pitchFamily="34" charset="0"/>
                <a:ea typeface="SimSun" panose="02010600030101010101" pitchFamily="2" charset="-122"/>
                <a:cs typeface="Times New Roman" panose="02020603050405020304" pitchFamily="18" charset="0"/>
              </a:rPr>
              <a:t>ACA’s</a:t>
            </a:r>
            <a:r>
              <a:rPr lang="nl-BE" dirty="0">
                <a:effectLst/>
                <a:latin typeface="Calibri" panose="020F0502020204030204" pitchFamily="34" charset="0"/>
                <a:ea typeface="SimSun" panose="02010600030101010101" pitchFamily="2" charset="-122"/>
                <a:cs typeface="Times New Roman" panose="02020603050405020304" pitchFamily="18" charset="0"/>
              </a:rPr>
              <a:t> geven ook aan ervaring met de kloof te hebben; 3 </a:t>
            </a:r>
            <a:r>
              <a:rPr lang="nl-BE" dirty="0" err="1">
                <a:effectLst/>
                <a:latin typeface="Calibri" panose="020F0502020204030204" pitchFamily="34" charset="0"/>
                <a:ea typeface="SimSun" panose="02010600030101010101" pitchFamily="2" charset="-122"/>
                <a:cs typeface="Times New Roman" panose="02020603050405020304" pitchFamily="18" charset="0"/>
              </a:rPr>
              <a:t>aca’s</a:t>
            </a:r>
            <a:r>
              <a:rPr lang="nl-BE" dirty="0">
                <a:effectLst/>
                <a:latin typeface="Calibri" panose="020F0502020204030204" pitchFamily="34" charset="0"/>
                <a:ea typeface="SimSun" panose="02010600030101010101" pitchFamily="2" charset="-122"/>
                <a:cs typeface="Times New Roman" panose="02020603050405020304" pitchFamily="18" charset="0"/>
              </a:rPr>
              <a:t> niet; 1 zegt </a:t>
            </a:r>
            <a:r>
              <a:rPr lang="nl-BE" dirty="0" err="1">
                <a:effectLst/>
                <a:latin typeface="Calibri" panose="020F0502020204030204" pitchFamily="34" charset="0"/>
                <a:ea typeface="SimSun" panose="02010600030101010101" pitchFamily="2" charset="-122"/>
                <a:cs typeface="Times New Roman" panose="02020603050405020304" pitchFamily="18" charset="0"/>
              </a:rPr>
              <a:t>afh</a:t>
            </a:r>
            <a:r>
              <a:rPr lang="nl-BE" dirty="0">
                <a:effectLst/>
                <a:latin typeface="Calibri" panose="020F0502020204030204" pitchFamily="34" charset="0"/>
                <a:ea typeface="SimSun" panose="02010600030101010101" pitchFamily="2" charset="-122"/>
                <a:cs typeface="Times New Roman" panose="02020603050405020304" pitchFamily="18" charset="0"/>
              </a:rPr>
              <a:t> van soort onderzoek dat werd uitgevoerd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45</a:t>
            </a:fld>
            <a:endParaRPr lang="nl-BE"/>
          </a:p>
        </p:txBody>
      </p:sp>
    </p:spTree>
    <p:extLst>
      <p:ext uri="{BB962C8B-B14F-4D97-AF65-F5344CB8AC3E}">
        <p14:creationId xmlns:p14="http://schemas.microsoft.com/office/powerpoint/2010/main" val="1662078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Ook wat betreft het concreet samenwerken met de wetenschap waarbij de respondenten werden bevraagd of ze het haalbaar achten om samen met de onderzoeker aan tafel te zitten en na te denken over het formuleren van onderzoeksvragen en bovendien nauw betrokken te worden bij onderzoek, was er een grote meerderheid voorstander van dergelijke samenwerking </a:t>
            </a:r>
            <a:r>
              <a:rPr lang="nl-BE" sz="1800" dirty="0">
                <a:effectLst/>
                <a:latin typeface="Calibri" panose="020F0502020204030204" pitchFamily="34" charset="0"/>
                <a:ea typeface="SimSun" panose="02010600030101010101" pitchFamily="2" charset="-122"/>
                <a:cs typeface="Calibri" panose="020F0502020204030204" pitchFamily="34" charset="0"/>
              </a:rPr>
              <a:t>(</a:t>
            </a:r>
            <a:r>
              <a:rPr lang="nl-BE" sz="1800" dirty="0" err="1">
                <a:effectLst/>
                <a:latin typeface="Calibri" panose="020F0502020204030204" pitchFamily="34" charset="0"/>
                <a:ea typeface="SimSun" panose="02010600030101010101" pitchFamily="2" charset="-122"/>
                <a:cs typeface="Calibri" panose="020F0502020204030204" pitchFamily="34" charset="0"/>
              </a:rPr>
              <a:t>Bero</a:t>
            </a:r>
            <a:r>
              <a:rPr lang="nl-BE" sz="1800" dirty="0">
                <a:effectLst/>
                <a:latin typeface="Calibri" panose="020F0502020204030204" pitchFamily="34" charset="0"/>
                <a:ea typeface="SimSun" panose="02010600030101010101" pitchFamily="2" charset="-122"/>
                <a:cs typeface="Calibri" panose="020F0502020204030204" pitchFamily="34" charset="0"/>
              </a:rPr>
              <a:t> et al., 1998; </a:t>
            </a:r>
            <a:r>
              <a:rPr lang="nl-BE" sz="1800" dirty="0" err="1">
                <a:effectLst/>
                <a:latin typeface="Calibri" panose="020F0502020204030204" pitchFamily="34" charset="0"/>
                <a:ea typeface="SimSun" panose="02010600030101010101" pitchFamily="2" charset="-122"/>
                <a:cs typeface="Calibri" panose="020F0502020204030204" pitchFamily="34" charset="0"/>
              </a:rPr>
              <a:t>Gravani</a:t>
            </a:r>
            <a:r>
              <a:rPr lang="nl-BE" sz="1800" dirty="0">
                <a:effectLst/>
                <a:latin typeface="Calibri" panose="020F0502020204030204" pitchFamily="34" charset="0"/>
                <a:ea typeface="SimSun" panose="02010600030101010101" pitchFamily="2" charset="-122"/>
                <a:cs typeface="Calibri" panose="020F0502020204030204" pitchFamily="34" charset="0"/>
              </a:rPr>
              <a:t>, 2008; Knights &amp; </a:t>
            </a:r>
            <a:r>
              <a:rPr lang="nl-BE" sz="1800" dirty="0" err="1">
                <a:effectLst/>
                <a:latin typeface="Calibri" panose="020F0502020204030204" pitchFamily="34" charset="0"/>
                <a:ea typeface="SimSun" panose="02010600030101010101" pitchFamily="2" charset="-122"/>
                <a:cs typeface="Calibri" panose="020F0502020204030204" pitchFamily="34" charset="0"/>
              </a:rPr>
              <a:t>Scarbrough</a:t>
            </a:r>
            <a:r>
              <a:rPr lang="nl-BE" sz="1800" dirty="0">
                <a:effectLst/>
                <a:latin typeface="Calibri" panose="020F0502020204030204" pitchFamily="34" charset="0"/>
                <a:ea typeface="SimSun" panose="02010600030101010101" pitchFamily="2" charset="-122"/>
                <a:cs typeface="Calibri" panose="020F0502020204030204" pitchFamily="34" charset="0"/>
              </a:rPr>
              <a:t>, 2010; </a:t>
            </a:r>
            <a:r>
              <a:rPr lang="nl-BE" sz="1800" dirty="0" err="1">
                <a:effectLst/>
                <a:latin typeface="Calibri" panose="020F0502020204030204" pitchFamily="34" charset="0"/>
                <a:ea typeface="SimSun" panose="02010600030101010101" pitchFamily="2" charset="-122"/>
                <a:cs typeface="Calibri" panose="020F0502020204030204" pitchFamily="34" charset="0"/>
              </a:rPr>
              <a:t>Mareeuw</a:t>
            </a:r>
            <a:r>
              <a:rPr lang="nl-BE" sz="1800" dirty="0">
                <a:effectLst/>
                <a:latin typeface="Calibri" panose="020F0502020204030204" pitchFamily="34" charset="0"/>
                <a:ea typeface="SimSun" panose="02010600030101010101" pitchFamily="2" charset="-122"/>
                <a:cs typeface="Calibri" panose="020F0502020204030204" pitchFamily="34" charset="0"/>
              </a:rPr>
              <a:t>, 2015)</a:t>
            </a:r>
            <a:r>
              <a:rPr lang="nl-BE" sz="1800" dirty="0">
                <a:effectLst/>
                <a:latin typeface="Calibri" panose="020F0502020204030204" pitchFamily="34" charset="0"/>
                <a:ea typeface="SimSun" panose="02010600030101010101" pitchFamily="2" charset="-122"/>
                <a:cs typeface="Times New Roman" panose="02020603050405020304" pitchFamily="18" charset="0"/>
              </a:rPr>
              <a:t>. Slechts één respondent twijfelde over deze samenwerking vanwege de entiteit die hiervoor te klein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Meerdere respondenten geven ook aan dat ze momenteel relatief gemakkelijk academici kunnen bereiken (n=8) in tegenstelling tot een aantal andere respondenten die hier toch moeilijkheden bij ondervinden (n=4).</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Ook de academici vinden dit een goed idee, 7respondenten ziet het haalbaar om meer samen te werken met de praktijk</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46</a:t>
            </a:fld>
            <a:endParaRPr lang="nl-BE"/>
          </a:p>
        </p:txBody>
      </p:sp>
    </p:spTree>
    <p:extLst>
      <p:ext uri="{BB962C8B-B14F-4D97-AF65-F5344CB8AC3E}">
        <p14:creationId xmlns:p14="http://schemas.microsoft.com/office/powerpoint/2010/main" val="3409809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nl-BE" sz="1800" dirty="0">
                <a:effectLst/>
                <a:latin typeface="Calibri" panose="020F0502020204030204" pitchFamily="34" charset="0"/>
                <a:ea typeface="SimSun" panose="02010600030101010101" pitchFamily="2" charset="-122"/>
                <a:cs typeface="Times New Roman" panose="02020603050405020304" pitchFamily="18" charset="0"/>
              </a:rPr>
              <a:t>Een vaak voorkomende problematiek blijkt de gelimiteerde toegang die men heeft naar wetenschappelijke publicaties </a:t>
            </a:r>
            <a:r>
              <a:rPr lang="nl-BE" sz="1800" dirty="0">
                <a:effectLst/>
                <a:latin typeface="Calibri" panose="020F0502020204030204" pitchFamily="34" charset="0"/>
                <a:ea typeface="SimSun" panose="02010600030101010101" pitchFamily="2" charset="-122"/>
                <a:cs typeface="Calibri" panose="020F0502020204030204" pitchFamily="34" charset="0"/>
              </a:rPr>
              <a:t>(</a:t>
            </a:r>
            <a:r>
              <a:rPr lang="nl-BE" sz="1800" dirty="0" err="1">
                <a:effectLst/>
                <a:latin typeface="Calibri" panose="020F0502020204030204" pitchFamily="34" charset="0"/>
                <a:ea typeface="SimSun" panose="02010600030101010101" pitchFamily="2" charset="-122"/>
                <a:cs typeface="Calibri" panose="020F0502020204030204" pitchFamily="34" charset="0"/>
              </a:rPr>
              <a:t>Uzochukwu</a:t>
            </a:r>
            <a:r>
              <a:rPr lang="nl-BE" sz="1800" dirty="0">
                <a:effectLst/>
                <a:latin typeface="Calibri" panose="020F0502020204030204" pitchFamily="34" charset="0"/>
                <a:ea typeface="SimSun" panose="02010600030101010101" pitchFamily="2" charset="-122"/>
                <a:cs typeface="Calibri" panose="020F0502020204030204" pitchFamily="34" charset="0"/>
              </a:rPr>
              <a:t> &amp; Thomas, 2018)</a:t>
            </a:r>
            <a:r>
              <a:rPr lang="nl-BE" sz="1800" dirty="0">
                <a:effectLst/>
                <a:latin typeface="Calibri" panose="020F0502020204030204" pitchFamily="34" charset="0"/>
                <a:ea typeface="SimSun" panose="02010600030101010101" pitchFamily="2" charset="-122"/>
                <a:cs typeface="Times New Roman" panose="02020603050405020304" pitchFamily="18" charset="0"/>
              </a:rPr>
              <a:t>. De Vlaamse overheid investeert niet in abonnementen op wetenschappelijke tijdschriften, terwijl er hier bij de respondenten wel vraag naar is. Hiervoor wordt er ook gekeken naar AgO. Men geeft aan dat deze rol bij AgO ligt om meer in te zetten op het verlenen van toegang tot en het verspreiden van wetenschappelijke literatuur. Zo blijkt ook dat AgO wel degelijk geadviseerd wordt door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the</a:t>
            </a:r>
            <a:r>
              <a:rPr lang="nl-BE" sz="1800" dirty="0">
                <a:effectLst/>
                <a:latin typeface="Calibri" panose="020F0502020204030204" pitchFamily="34" charset="0"/>
                <a:ea typeface="SimSun" panose="02010600030101010101" pitchFamily="2" charset="-122"/>
                <a:cs typeface="Times New Roman" panose="02020603050405020304" pitchFamily="18" charset="0"/>
              </a:rPr>
              <a:t>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Vigor</a:t>
            </a:r>
            <a:r>
              <a:rPr lang="nl-BE" sz="1800" dirty="0">
                <a:effectLst/>
                <a:latin typeface="Calibri" panose="020F0502020204030204" pitchFamily="34" charset="0"/>
                <a:ea typeface="SimSun" panose="02010600030101010101" pitchFamily="2" charset="-122"/>
                <a:cs typeface="Times New Roman" panose="02020603050405020304" pitchFamily="18" charset="0"/>
              </a:rPr>
              <a:t> Unit, maar deze kennis enkel intern blijft terwijl verschillende entiteiten vragende partij zijn om hier ook inzage in te krijgen. </a:t>
            </a:r>
          </a:p>
          <a:p>
            <a:pPr>
              <a:lnSpc>
                <a:spcPct val="107000"/>
              </a:lnSpc>
              <a:spcAft>
                <a:spcPts val="800"/>
              </a:spcAft>
            </a:pPr>
            <a:r>
              <a:rPr lang="nl-BE" sz="1800" dirty="0">
                <a:effectLst/>
                <a:latin typeface="Calibri" panose="020F0502020204030204" pitchFamily="34" charset="0"/>
                <a:ea typeface="SimSun" panose="02010600030101010101" pitchFamily="2" charset="-122"/>
                <a:cs typeface="Times New Roman" panose="02020603050405020304" pitchFamily="18" charset="0"/>
              </a:rPr>
              <a:t>De meerderheid geeft wel aan meer te willen investeren naar het zoeken van wetenschappelijke literatuur. Het ontbreekt niet aan bereidwilligheid bij de HR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BP’s</a:t>
            </a:r>
            <a:r>
              <a:rPr lang="nl-BE" sz="1800" dirty="0">
                <a:effectLst/>
                <a:latin typeface="Calibri" panose="020F0502020204030204" pitchFamily="34" charset="0"/>
                <a:ea typeface="SimSun" panose="02010600030101010101" pitchFamily="2" charset="-122"/>
                <a:cs typeface="Times New Roman" panose="02020603050405020304" pitchFamily="18" charset="0"/>
              </a:rPr>
              <a:t>. Naast het feit dat men niet steeds toegang heeft tot de wetenschappelijke databanken waar alle publicaties te vinden zijn, blijkt er ook een nood om deze onderzoeksresultaten op meer toegankelijke kanalen te publiceren, zoals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social</a:t>
            </a:r>
            <a:r>
              <a:rPr lang="nl-BE" sz="1800" dirty="0">
                <a:effectLst/>
                <a:latin typeface="Calibri" panose="020F0502020204030204" pitchFamily="34" charset="0"/>
                <a:ea typeface="SimSun" panose="02010600030101010101" pitchFamily="2" charset="-122"/>
                <a:cs typeface="Times New Roman" panose="02020603050405020304" pitchFamily="18" charset="0"/>
              </a:rPr>
              <a:t> media</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47</a:t>
            </a:fld>
            <a:endParaRPr lang="nl-BE"/>
          </a:p>
        </p:txBody>
      </p:sp>
    </p:spTree>
    <p:extLst>
      <p:ext uri="{BB962C8B-B14F-4D97-AF65-F5344CB8AC3E}">
        <p14:creationId xmlns:p14="http://schemas.microsoft.com/office/powerpoint/2010/main" val="459879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SimSun" panose="02010600030101010101" pitchFamily="2" charset="-122"/>
                <a:cs typeface="Times New Roman" panose="02020603050405020304" pitchFamily="18" charset="0"/>
              </a:rPr>
              <a:t>bevordert dit eveneens de bekendheid van zowel de verschillende soorten onderzoek, de onderzoekers zelf en de onderzoeksresultaten. De respondenten weten vaak niet welke onderzoeken er uitgevoerd worden, wie daarvoor verantwoordelijk is, en waar de resultaten gepubliceerd worden. Dit fenomeen wordt eveneens door de meerderheid aangeduid als één van de oorzaken waarom er een kloof is tussen de wetenschap en de praktijk </a:t>
            </a:r>
          </a:p>
          <a:p>
            <a:endParaRPr lang="nl-BE" sz="1800" dirty="0">
              <a:effectLst/>
              <a:latin typeface="Calibri" panose="020F0502020204030204" pitchFamily="34" charset="0"/>
              <a:ea typeface="SimSun" panose="02010600030101010101" pitchFamily="2" charset="-122"/>
              <a:cs typeface="Times New Roman" panose="02020603050405020304" pitchFamily="18" charset="0"/>
            </a:endParaRPr>
          </a:p>
          <a:p>
            <a:r>
              <a:rPr lang="nl-BE" sz="1800" dirty="0">
                <a:effectLst/>
                <a:latin typeface="Calibri" panose="020F0502020204030204" pitchFamily="34" charset="0"/>
                <a:ea typeface="SimSun" panose="02010600030101010101" pitchFamily="2" charset="-122"/>
                <a:cs typeface="Times New Roman" panose="02020603050405020304" pitchFamily="18" charset="0"/>
              </a:rPr>
              <a:t>- Eveneens bevraagd bij de academici en opnieuw vindt een meerderheid dat dit een deel van de taakinhoud is als onderzoeker waarbij </a:t>
            </a:r>
            <a:r>
              <a:rPr lang="nl-BE" sz="1800" dirty="0">
                <a:effectLst/>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 anderzijds is er een kleine minderheid die van oordeel is dat dit een eerder zwak argument is gezien de trend naar open </a:t>
            </a:r>
            <a:r>
              <a:rPr lang="nl-BE" sz="1800" dirty="0" err="1">
                <a:effectLst/>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science</a:t>
            </a:r>
            <a:r>
              <a:rPr lang="nl-BE" sz="1800" dirty="0">
                <a:effectLst/>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 en er al veel meer </a:t>
            </a:r>
            <a:r>
              <a:rPr lang="nl-BE" sz="1800" dirty="0" err="1">
                <a:effectLst/>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wts</a:t>
            </a:r>
            <a:r>
              <a:rPr lang="nl-BE" sz="1800" dirty="0">
                <a:effectLst/>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 onderzoeksresultaten op toegankelijke kanalen zoals LinkedIn worden gepresenteerd.</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48</a:t>
            </a:fld>
            <a:endParaRPr lang="nl-BE"/>
          </a:p>
        </p:txBody>
      </p:sp>
    </p:spTree>
    <p:extLst>
      <p:ext uri="{BB962C8B-B14F-4D97-AF65-F5344CB8AC3E}">
        <p14:creationId xmlns:p14="http://schemas.microsoft.com/office/powerpoint/2010/main" val="3840884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nl-BE" sz="1800" dirty="0">
                <a:effectLst/>
                <a:latin typeface="Calibri" panose="020F0502020204030204" pitchFamily="34" charset="0"/>
                <a:ea typeface="SimSun" panose="02010600030101010101" pitchFamily="2" charset="-122"/>
                <a:cs typeface="Times New Roman" panose="02020603050405020304" pitchFamily="18" charset="0"/>
              </a:rPr>
              <a:t>Een laatste aspect, gelinkt aan het in stand houden van de kloof, waarnaar men verwijst in de interviews is het feit dat academische stukken vaak complex zijn om door te nemen. Het is een andere soort taal, alsook de structuur van het artikel is op een andere manier opgebouwd </a:t>
            </a:r>
            <a:r>
              <a:rPr lang="nl-BE" sz="1800" dirty="0">
                <a:effectLst/>
                <a:latin typeface="Calibri" panose="020F0502020204030204" pitchFamily="34" charset="0"/>
                <a:ea typeface="SimSun" panose="02010600030101010101" pitchFamily="2" charset="-122"/>
                <a:cs typeface="Calibri" panose="020F0502020204030204" pitchFamily="34" charset="0"/>
              </a:rPr>
              <a:t>(</a:t>
            </a:r>
            <a:r>
              <a:rPr lang="nl-BE" sz="1800" dirty="0" err="1">
                <a:effectLst/>
                <a:latin typeface="Calibri" panose="020F0502020204030204" pitchFamily="34" charset="0"/>
                <a:ea typeface="SimSun" panose="02010600030101010101" pitchFamily="2" charset="-122"/>
                <a:cs typeface="Calibri" panose="020F0502020204030204" pitchFamily="34" charset="0"/>
              </a:rPr>
              <a:t>Mair</a:t>
            </a:r>
            <a:r>
              <a:rPr lang="nl-BE" sz="1800" dirty="0">
                <a:effectLst/>
                <a:latin typeface="Calibri" panose="020F0502020204030204" pitchFamily="34" charset="0"/>
                <a:ea typeface="SimSun" panose="02010600030101010101" pitchFamily="2" charset="-122"/>
                <a:cs typeface="Calibri" panose="020F0502020204030204" pitchFamily="34" charset="0"/>
              </a:rPr>
              <a:t> et al., 2019)</a:t>
            </a:r>
            <a:r>
              <a:rPr lang="nl-BE" sz="1800" dirty="0">
                <a:effectLst/>
                <a:latin typeface="Calibri" panose="020F0502020204030204" pitchFamily="34" charset="0"/>
                <a:ea typeface="SimSun" panose="02010600030101010101" pitchFamily="2" charset="-122"/>
                <a:cs typeface="Times New Roman" panose="02020603050405020304" pitchFamily="18" charset="0"/>
              </a:rPr>
              <a:t>. Men vindt er vaak de praktische relevantie niet in terug of na het lezen van een wetenschappelijk artikel heeft men vaak het gevoel geen antwoord te hebben op het probleem waarvoor ze een oplossing zoeken. Een eerder korte samenvatting van het onderzoek waarbij een aantal sleutelbegrippen of resultaten worden gepresenteerd en hoe dit kan vertaald worden naar de praktijk is een gemis dat bij alle respondenten naar voor kwam </a:t>
            </a:r>
            <a:r>
              <a:rPr lang="nl-BE" sz="1800" dirty="0">
                <a:effectLst/>
                <a:latin typeface="Calibri" panose="020F0502020204030204" pitchFamily="34" charset="0"/>
                <a:ea typeface="SimSun" panose="02010600030101010101" pitchFamily="2" charset="-122"/>
                <a:cs typeface="Calibri" panose="020F0502020204030204" pitchFamily="34" charset="0"/>
              </a:rPr>
              <a:t>(</a:t>
            </a:r>
            <a:r>
              <a:rPr lang="nl-BE" sz="1800" dirty="0" err="1">
                <a:effectLst/>
                <a:latin typeface="Calibri" panose="020F0502020204030204" pitchFamily="34" charset="0"/>
                <a:ea typeface="SimSun" panose="02010600030101010101" pitchFamily="2" charset="-122"/>
                <a:cs typeface="Calibri" panose="020F0502020204030204" pitchFamily="34" charset="0"/>
              </a:rPr>
              <a:t>Bansal</a:t>
            </a:r>
            <a:r>
              <a:rPr lang="nl-BE" sz="1800" dirty="0">
                <a:effectLst/>
                <a:latin typeface="Calibri" panose="020F0502020204030204" pitchFamily="34" charset="0"/>
                <a:ea typeface="SimSun" panose="02010600030101010101" pitchFamily="2" charset="-122"/>
                <a:cs typeface="Calibri" panose="020F0502020204030204" pitchFamily="34" charset="0"/>
              </a:rPr>
              <a:t> et al., 2012; </a:t>
            </a:r>
            <a:r>
              <a:rPr lang="nl-BE" sz="1800" dirty="0" err="1">
                <a:effectLst/>
                <a:latin typeface="Calibri" panose="020F0502020204030204" pitchFamily="34" charset="0"/>
                <a:ea typeface="SimSun" panose="02010600030101010101" pitchFamily="2" charset="-122"/>
                <a:cs typeface="Calibri" panose="020F0502020204030204" pitchFamily="34" charset="0"/>
              </a:rPr>
              <a:t>Talbot</a:t>
            </a:r>
            <a:r>
              <a:rPr lang="nl-BE" sz="1800" dirty="0">
                <a:effectLst/>
                <a:latin typeface="Calibri" panose="020F0502020204030204" pitchFamily="34" charset="0"/>
                <a:ea typeface="SimSun" panose="02010600030101010101" pitchFamily="2" charset="-122"/>
                <a:cs typeface="Calibri" panose="020F0502020204030204" pitchFamily="34" charset="0"/>
              </a:rPr>
              <a:t> &amp; </a:t>
            </a:r>
            <a:r>
              <a:rPr lang="nl-BE" sz="1800" dirty="0" err="1">
                <a:effectLst/>
                <a:latin typeface="Calibri" panose="020F0502020204030204" pitchFamily="34" charset="0"/>
                <a:ea typeface="SimSun" panose="02010600030101010101" pitchFamily="2" charset="-122"/>
                <a:cs typeface="Calibri" panose="020F0502020204030204" pitchFamily="34" charset="0"/>
              </a:rPr>
              <a:t>Talbot</a:t>
            </a:r>
            <a:r>
              <a:rPr lang="nl-BE" sz="1800" dirty="0">
                <a:effectLst/>
                <a:latin typeface="Calibri" panose="020F0502020204030204" pitchFamily="34" charset="0"/>
                <a:ea typeface="SimSun" panose="02010600030101010101" pitchFamily="2" charset="-122"/>
                <a:cs typeface="Calibri" panose="020F0502020204030204" pitchFamily="34" charset="0"/>
              </a:rPr>
              <a:t>, 2015)</a:t>
            </a:r>
            <a:r>
              <a:rPr lang="nl-BE" sz="1800" dirty="0">
                <a:effectLst/>
                <a:latin typeface="Calibri" panose="020F0502020204030204" pitchFamily="34" charset="0"/>
                <a:ea typeface="SimSun" panose="02010600030101010101" pitchFamily="2" charset="-122"/>
                <a:cs typeface="Times New Roman" panose="02020603050405020304" pitchFamily="18" charset="0"/>
              </a:rPr>
              <a:t>. </a:t>
            </a:r>
          </a:p>
          <a:p>
            <a:r>
              <a:rPr lang="nl-BE" sz="1800" dirty="0">
                <a:effectLst/>
                <a:latin typeface="Calibri" panose="020F0502020204030204" pitchFamily="34" charset="0"/>
                <a:ea typeface="SimSun" panose="02010600030101010101" pitchFamily="2" charset="-122"/>
                <a:cs typeface="Times New Roman" panose="02020603050405020304" pitchFamily="18" charset="0"/>
              </a:rPr>
              <a:t>De verschillende interesses bij beide partijen komen hier duidelijk naar voor. De onderzoekers hebben een lange termijnvisie en willen significante resultaten bereiken, terwijl de praktijk kijkt voor korte termijn oplossingen die de waan van de dag kunnen trotseren </a:t>
            </a:r>
          </a:p>
          <a:p>
            <a:endParaRPr lang="nl-BE" sz="1800" dirty="0">
              <a:effectLst/>
              <a:latin typeface="Calibri" panose="020F0502020204030204" pitchFamily="34" charset="0"/>
              <a:ea typeface="SimSun" panose="02010600030101010101" pitchFamily="2" charset="-122"/>
              <a:cs typeface="Times New Roman" panose="02020603050405020304" pitchFamily="18" charset="0"/>
            </a:endParaRPr>
          </a:p>
          <a:p>
            <a:r>
              <a:rPr lang="nl-BE" sz="1800" dirty="0">
                <a:effectLst/>
                <a:latin typeface="Calibri" panose="020F0502020204030204" pitchFamily="34" charset="0"/>
                <a:ea typeface="SimSun" panose="02010600030101010101" pitchFamily="2" charset="-122"/>
                <a:cs typeface="Times New Roman" panose="02020603050405020304" pitchFamily="18" charset="0"/>
              </a:rPr>
              <a:t>Opnieuw is de meerderheid van de academici akkoord dat dit eveneens de rol van een onderzoeker is</a:t>
            </a:r>
            <a:r>
              <a:rPr lang="nl-BE" sz="1200" dirty="0">
                <a:effectLst/>
                <a:latin typeface="Calibri" panose="020F0502020204030204" pitchFamily="34" charset="0"/>
                <a:ea typeface="SimSun" panose="02010600030101010101" pitchFamily="2" charset="-122"/>
                <a:cs typeface="Times New Roman" panose="02020603050405020304" pitchFamily="18" charset="0"/>
              </a:rPr>
              <a:t> om dienstverlening te bieden aan de maatschappij gezien onderzoek vaak met </a:t>
            </a:r>
            <a:r>
              <a:rPr lang="nl-BE" sz="1200" dirty="0" err="1">
                <a:effectLst/>
                <a:latin typeface="Calibri" panose="020F0502020204030204" pitchFamily="34" charset="0"/>
                <a:ea typeface="SimSun" panose="02010600030101010101" pitchFamily="2" charset="-122"/>
                <a:cs typeface="Times New Roman" panose="02020603050405020304" pitchFamily="18" charset="0"/>
              </a:rPr>
              <a:t>belastingsgeld</a:t>
            </a:r>
            <a:r>
              <a:rPr lang="nl-BE" sz="1200" dirty="0">
                <a:effectLst/>
                <a:latin typeface="Calibri" panose="020F0502020204030204" pitchFamily="34" charset="0"/>
                <a:ea typeface="SimSun" panose="02010600030101010101" pitchFamily="2" charset="-122"/>
                <a:cs typeface="Times New Roman" panose="02020603050405020304" pitchFamily="18" charset="0"/>
              </a:rPr>
              <a:t> gebeurt, dus moeten we iets terug geven aan de </a:t>
            </a:r>
            <a:r>
              <a:rPr lang="nl-BE" sz="1200" dirty="0" err="1">
                <a:effectLst/>
                <a:latin typeface="Calibri" panose="020F0502020204030204" pitchFamily="34" charset="0"/>
                <a:ea typeface="SimSun" panose="02010600030101010101" pitchFamily="2" charset="-122"/>
                <a:cs typeface="Times New Roman" panose="02020603050405020304" pitchFamily="18" charset="0"/>
              </a:rPr>
              <a:t>belastingsbetaler</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49</a:t>
            </a:fld>
            <a:endParaRPr lang="nl-BE"/>
          </a:p>
        </p:txBody>
      </p:sp>
    </p:spTree>
    <p:extLst>
      <p:ext uri="{BB962C8B-B14F-4D97-AF65-F5344CB8AC3E}">
        <p14:creationId xmlns:p14="http://schemas.microsoft.com/office/powerpoint/2010/main" val="248756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Volgens </a:t>
            </a:r>
            <a:r>
              <a:rPr lang="nl-BE" dirty="0" err="1"/>
              <a:t>practitioners</a:t>
            </a:r>
            <a:r>
              <a:rPr lang="nl-BE" dirty="0"/>
              <a:t> wel – allemaal voorstander (behalve 1 vanwege grootte entiteit)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50</a:t>
            </a:fld>
            <a:endParaRPr lang="nl-BE"/>
          </a:p>
        </p:txBody>
      </p:sp>
    </p:spTree>
    <p:extLst>
      <p:ext uri="{BB962C8B-B14F-4D97-AF65-F5344CB8AC3E}">
        <p14:creationId xmlns:p14="http://schemas.microsoft.com/office/powerpoint/2010/main" val="407633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Practitioners : allen voorstander om meer samen te werken en kloof op die manier te verkleinen</a:t>
            </a:r>
          </a:p>
          <a:p>
            <a:r>
              <a:rPr lang="nl-BE" dirty="0"/>
              <a:t>Academici : kleine minderheid is tegen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51</a:t>
            </a:fld>
            <a:endParaRPr lang="nl-BE"/>
          </a:p>
        </p:txBody>
      </p:sp>
    </p:spTree>
    <p:extLst>
      <p:ext uri="{BB962C8B-B14F-4D97-AF65-F5344CB8AC3E}">
        <p14:creationId xmlns:p14="http://schemas.microsoft.com/office/powerpoint/2010/main" val="4044198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52</a:t>
            </a:fld>
            <a:endParaRPr lang="nl-BE"/>
          </a:p>
        </p:txBody>
      </p:sp>
    </p:spTree>
    <p:extLst>
      <p:ext uri="{BB962C8B-B14F-4D97-AF65-F5344CB8AC3E}">
        <p14:creationId xmlns:p14="http://schemas.microsoft.com/office/powerpoint/2010/main" val="2364810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 professionals: </a:t>
            </a:r>
            <a:r>
              <a:rPr lang="nl-BE" sz="1800" dirty="0">
                <a:effectLst/>
                <a:latin typeface="Calibri" panose="020F0502020204030204" pitchFamily="34" charset="0"/>
                <a:ea typeface="SimSun" panose="02010600030101010101" pitchFamily="2" charset="-122"/>
                <a:cs typeface="Times New Roman" panose="02020603050405020304" pitchFamily="18" charset="0"/>
              </a:rPr>
              <a:t>respondenten die effectief spreken over de ‘primaat van de politiek’ en hoe dit de keuze voor bepaalde beleidsbeslissingen volledig domineert. Dit kan resulteren in het bewust niet kiezen voor een evidence-</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based</a:t>
            </a:r>
            <a:r>
              <a:rPr lang="nl-BE" sz="1800" dirty="0">
                <a:effectLst/>
                <a:latin typeface="Calibri" panose="020F0502020204030204" pitchFamily="34" charset="0"/>
                <a:ea typeface="SimSun" panose="02010600030101010101" pitchFamily="2" charset="-122"/>
                <a:cs typeface="Times New Roman" panose="02020603050405020304" pitchFamily="18" charset="0"/>
              </a:rPr>
              <a:t> aanpak + HR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BP’s</a:t>
            </a:r>
            <a:r>
              <a:rPr lang="nl-BE" sz="1800" dirty="0">
                <a:effectLst/>
                <a:latin typeface="Calibri" panose="020F0502020204030204" pitchFamily="34" charset="0"/>
                <a:ea typeface="SimSun" panose="02010600030101010101" pitchFamily="2" charset="-122"/>
                <a:cs typeface="Times New Roman" panose="02020603050405020304" pitchFamily="18" charset="0"/>
              </a:rPr>
              <a:t> vaak het gevoel hebben dat ze omwille van deze politieke insteek, niet worden betrokken bij belangrijke thema’s zoals de opzet van het 5-sporenbeleid.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highlight>
                  <a:srgbClr val="FFFFFF"/>
                </a:highlight>
                <a:latin typeface="Microsoft Sans Serif" panose="020B0604020202020204" pitchFamily="34" charset="0"/>
                <a:ea typeface="SimSun" panose="02010600030101010101" pitchFamily="2" charset="-122"/>
                <a:cs typeface="Times New Roman" panose="02020603050405020304" pitchFamily="18" charset="0"/>
              </a:rPr>
              <a:t>- Ondernemingsplan van een entiteit vertrekt steeds vanuit de beleidsnota die geldt als een soort van afsprakenkader met de bevoegde minister. Men kan er wel de eigen accenten leggen, uiteraard binnen deze omkadering. Regering focust meer op dienstverlening = tastbaar voor electoraat / kiespubliek, waardoor minder aandacht wordt gegeven aan de beleidsprocessen (evalueren en verbeteren) wordt betreurd</a:t>
            </a:r>
          </a:p>
          <a:p>
            <a:endParaRPr lang="nl-BE" dirty="0"/>
          </a:p>
          <a:p>
            <a:endParaRPr lang="nl-BE" dirty="0"/>
          </a:p>
          <a:p>
            <a:r>
              <a:rPr lang="nl-BE" dirty="0"/>
              <a:t>- Politics </a:t>
            </a:r>
            <a:r>
              <a:rPr lang="nl-BE" dirty="0" err="1"/>
              <a:t>Vb</a:t>
            </a:r>
            <a:r>
              <a:rPr lang="nl-BE" dirty="0"/>
              <a:t> advies om interne onderzoeksdienst verder uit te bouwen om meer evidence-</a:t>
            </a:r>
            <a:r>
              <a:rPr lang="nl-BE" dirty="0" err="1"/>
              <a:t>based</a:t>
            </a:r>
            <a:r>
              <a:rPr lang="nl-BE" dirty="0"/>
              <a:t> te werken maar kan niet omwille van koppenbesparing, we zijn al met teveel ambtenaren =&gt; dus uitbesteden naar consultants, wat dan eigenlijk duurder wordt + mensen worden minder betrokken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53</a:t>
            </a:fld>
            <a:endParaRPr lang="nl-BE"/>
          </a:p>
        </p:txBody>
      </p:sp>
    </p:spTree>
    <p:extLst>
      <p:ext uri="{BB962C8B-B14F-4D97-AF65-F5344CB8AC3E}">
        <p14:creationId xmlns:p14="http://schemas.microsoft.com/office/powerpoint/2010/main" val="158806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Voor we dieper ingaan op wat de voorstellen precies inhouden, wil ik graag even schetsen welke weg het 5 sporen beleid al afgelegd heeft en wat er de komende maanden nog zal gebeuren. </a:t>
            </a:r>
            <a:endParaRPr lang="en-US"/>
          </a:p>
          <a:p>
            <a:endParaRPr lang="nl-BE">
              <a:cs typeface="Calibri"/>
            </a:endParaRPr>
          </a:p>
          <a:p>
            <a:r>
              <a:rPr lang="nl-BE">
                <a:cs typeface="Calibri"/>
              </a:rPr>
              <a:t>Elk voorstel van de Vlaamse Regering legt een traject af voor het definitief beslist is en wordt uitgevoerd. Dat geldt ook voor het 5-sporenbeleid. </a:t>
            </a:r>
            <a:endParaRPr lang="nl-NL">
              <a:cs typeface="Calibri"/>
            </a:endParaRPr>
          </a:p>
          <a:p>
            <a:endParaRPr lang="nl-BE">
              <a:cs typeface="Calibri"/>
            </a:endParaRPr>
          </a:p>
          <a:p>
            <a:r>
              <a:rPr lang="nl-BE">
                <a:cs typeface="Calibri"/>
              </a:rPr>
              <a:t>De Vlaamse Regering keurde zes ontwerpbesluiten goed </a:t>
            </a:r>
            <a:r>
              <a:rPr lang="nl-BE" b="1">
                <a:cs typeface="Calibri"/>
              </a:rPr>
              <a:t>die het </a:t>
            </a:r>
            <a:r>
              <a:rPr lang="nl-BE">
                <a:cs typeface="Calibri"/>
              </a:rPr>
              <a:t>Vlaams Personeelsstatuut wijzigen.</a:t>
            </a:r>
            <a:r>
              <a:rPr lang="nl-BE"/>
              <a:t> Dat was de eerste principiële goedkeuring. </a:t>
            </a:r>
          </a:p>
          <a:p>
            <a:r>
              <a:rPr lang="nl-NL"/>
              <a:t>Nadien startten de formele onderhandelingen, waarbij de voorstellen aangepast werden.  De aangepaste voorstellen kregen op 19/1 een tweede principiële goedkeuring . Nu ligt het dossier bij de Raad van State die advies zal geven over de ontwerpteksten. Ook dat kan aanleiding zijn voor aanpassingen. Tot slot zal de Vlaamse Regering haar definitieve goedkeuring</a:t>
            </a:r>
            <a:r>
              <a:rPr lang="nl-NL" b="1"/>
              <a:t> </a:t>
            </a:r>
            <a:r>
              <a:rPr lang="nl-NL"/>
              <a:t>geven aan de teksten. </a:t>
            </a:r>
            <a:endParaRPr lang="nl-BE">
              <a:cs typeface="Calibri"/>
            </a:endParaRPr>
          </a:p>
          <a:p>
            <a:r>
              <a:rPr lang="nl-BE">
                <a:cs typeface="Calibri"/>
              </a:rPr>
              <a:t>Vandaag herhalen we de belangrijkste principes binnen onze sporen en geven we mee wat werd aangepast </a:t>
            </a:r>
            <a:r>
              <a:rPr lang="nl-BE" err="1">
                <a:cs typeface="Calibri"/>
              </a:rPr>
              <a:t>nav</a:t>
            </a:r>
            <a:r>
              <a:rPr lang="nl-BE">
                <a:cs typeface="Calibri"/>
              </a:rPr>
              <a:t> de onderhandelingen en de tweede principiële goedkeuring. </a:t>
            </a:r>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EA48958C-9DC4-43A3-8070-D1B69AD5B5F1}" type="slidenum">
              <a:rPr lang="nl-BE" smtClean="0"/>
              <a:t>8</a:t>
            </a:fld>
            <a:endParaRPr lang="nl-BE"/>
          </a:p>
        </p:txBody>
      </p:sp>
    </p:spTree>
    <p:extLst>
      <p:ext uri="{BB962C8B-B14F-4D97-AF65-F5344CB8AC3E}">
        <p14:creationId xmlns:p14="http://schemas.microsoft.com/office/powerpoint/2010/main" val="2209976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54</a:t>
            </a:fld>
            <a:endParaRPr lang="nl-BE"/>
          </a:p>
        </p:txBody>
      </p:sp>
    </p:spTree>
    <p:extLst>
      <p:ext uri="{BB962C8B-B14F-4D97-AF65-F5344CB8AC3E}">
        <p14:creationId xmlns:p14="http://schemas.microsoft.com/office/powerpoint/2010/main" val="1901046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Een grote meerderheid (n=17) is tevreden over de dienstverlening die het Agentschap voor Overheidspersoneel biedt. AgO is een belangrijke speler voor de entiteiten en de respondenten geven aan dat de groei die dit agentschap heeft ondergaan en bijgevolg de slagkracht die is toegenomen de laatste jaren, niet onopgemerkt is gebleven. </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gebruik maakt van allerhande data die worden voorzien, zoals de resultaten uit de personeelspeiling, de data geregistreerd op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Vlimpers</a:t>
            </a:r>
            <a:r>
              <a:rPr lang="nl-BE" sz="1800" dirty="0">
                <a:effectLst/>
                <a:latin typeface="Calibri" panose="020F0502020204030204" pitchFamily="34" charset="0"/>
                <a:ea typeface="SimSun" panose="02010600030101010101" pitchFamily="2" charset="-122"/>
                <a:cs typeface="Times New Roman" panose="02020603050405020304" pitchFamily="18" charset="0"/>
              </a:rPr>
              <a:t> en </a:t>
            </a:r>
            <a:r>
              <a:rPr lang="nl-BE" sz="1800" dirty="0" err="1">
                <a:effectLst/>
                <a:latin typeface="Calibri" panose="020F0502020204030204" pitchFamily="34" charset="0"/>
                <a:ea typeface="SimSun" panose="02010600030101010101" pitchFamily="2" charset="-122"/>
                <a:cs typeface="Times New Roman" panose="02020603050405020304" pitchFamily="18" charset="0"/>
              </a:rPr>
              <a:t>Cognos</a:t>
            </a:r>
            <a:r>
              <a:rPr lang="nl-BE" sz="1800" dirty="0">
                <a:effectLst/>
                <a:latin typeface="Calibri" panose="020F0502020204030204" pitchFamily="34" charset="0"/>
                <a:ea typeface="SimSun" panose="02010600030101010101" pitchFamily="2" charset="-122"/>
                <a:cs typeface="Times New Roman" panose="02020603050405020304" pitchFamily="18" charset="0"/>
              </a:rPr>
              <a:t> en de verschillende dashboards die bestaan op een intern platform. Deze informatie dient vaak ter voorbereiding van hun eigen HR-beleid. </a:t>
            </a:r>
          </a:p>
          <a:p>
            <a:endParaRPr lang="nl-BE" dirty="0"/>
          </a:p>
          <a:p>
            <a:r>
              <a:rPr lang="nl-BE" sz="1800" dirty="0">
                <a:effectLst/>
                <a:latin typeface="Calibri" panose="020F0502020204030204" pitchFamily="34" charset="0"/>
                <a:ea typeface="SimSun" panose="02010600030101010101" pitchFamily="2" charset="-122"/>
                <a:cs typeface="Times New Roman" panose="02020603050405020304" pitchFamily="18" charset="0"/>
              </a:rPr>
              <a:t>bewust dat AgO geen gemakkelijke positie kent. De respondenten realiseren de moeilijke rol die het agentschap heeft als spilfiguur en aanspreekpunt tussen de administratie enerzijds en het kabinet anderzijds</a:t>
            </a:r>
          </a:p>
          <a:p>
            <a:endParaRPr lang="nl-BE" sz="18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SimSun" panose="02010600030101010101" pitchFamily="2" charset="-122"/>
                <a:cs typeface="Times New Roman" panose="02020603050405020304" pitchFamily="18" charset="0"/>
              </a:rPr>
              <a:t>rapportering alleen vanuit AgO niet zou volstaan om het beleid van de entiteit op te stoelen. Hierdoor nemen ze intern verschillende initiatieven om data betreffende de interne werking te verkrijgen. Uit de interviews bleek ook dat de entiteiten vroeger zelf verantwoordelijk waren voor het verzamelen van interne gegevens en dit nu eerder gecentraliseerd bij AgO zelf gebeurt. Dit leidt soms tot frustraties gezien bepaalde data niet toegankelijk wordt gemaakt of andere data niet meteen kan vertaald worden naar de specifieke werkcontext.</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55</a:t>
            </a:fld>
            <a:endParaRPr lang="nl-BE"/>
          </a:p>
        </p:txBody>
      </p:sp>
    </p:spTree>
    <p:extLst>
      <p:ext uri="{BB962C8B-B14F-4D97-AF65-F5344CB8AC3E}">
        <p14:creationId xmlns:p14="http://schemas.microsoft.com/office/powerpoint/2010/main" val="3930463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56</a:t>
            </a:fld>
            <a:endParaRPr lang="nl-BE"/>
          </a:p>
        </p:txBody>
      </p:sp>
    </p:spTree>
    <p:extLst>
      <p:ext uri="{BB962C8B-B14F-4D97-AF65-F5344CB8AC3E}">
        <p14:creationId xmlns:p14="http://schemas.microsoft.com/office/powerpoint/2010/main" val="31945243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57</a:t>
            </a:fld>
            <a:endParaRPr lang="nl-BE"/>
          </a:p>
        </p:txBody>
      </p:sp>
    </p:spTree>
    <p:extLst>
      <p:ext uri="{BB962C8B-B14F-4D97-AF65-F5344CB8AC3E}">
        <p14:creationId xmlns:p14="http://schemas.microsoft.com/office/powerpoint/2010/main" val="2452200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58</a:t>
            </a:fld>
            <a:endParaRPr lang="nl-BE"/>
          </a:p>
        </p:txBody>
      </p:sp>
    </p:spTree>
    <p:extLst>
      <p:ext uri="{BB962C8B-B14F-4D97-AF65-F5344CB8AC3E}">
        <p14:creationId xmlns:p14="http://schemas.microsoft.com/office/powerpoint/2010/main" val="2596766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Annie neemt terug over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59</a:t>
            </a:fld>
            <a:endParaRPr lang="nl-BE"/>
          </a:p>
        </p:txBody>
      </p:sp>
    </p:spTree>
    <p:extLst>
      <p:ext uri="{BB962C8B-B14F-4D97-AF65-F5344CB8AC3E}">
        <p14:creationId xmlns:p14="http://schemas.microsoft.com/office/powerpoint/2010/main" val="4209326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63</a:t>
            </a:fld>
            <a:endParaRPr lang="nl-BE"/>
          </a:p>
        </p:txBody>
      </p:sp>
    </p:spTree>
    <p:extLst>
      <p:ext uri="{BB962C8B-B14F-4D97-AF65-F5344CB8AC3E}">
        <p14:creationId xmlns:p14="http://schemas.microsoft.com/office/powerpoint/2010/main" val="3243138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510 vacatures selector AgO</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64</a:t>
            </a:fld>
            <a:endParaRPr lang="nl-BE"/>
          </a:p>
        </p:txBody>
      </p:sp>
    </p:spTree>
    <p:extLst>
      <p:ext uri="{BB962C8B-B14F-4D97-AF65-F5344CB8AC3E}">
        <p14:creationId xmlns:p14="http://schemas.microsoft.com/office/powerpoint/2010/main" val="2039231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blijft onveranderd?</a:t>
            </a:r>
          </a:p>
          <a:p>
            <a:pPr marL="171450" indent="-171450">
              <a:buFontTx/>
              <a:buChar char="-"/>
            </a:pPr>
            <a:r>
              <a:rPr lang="nl-BE"/>
              <a:t>Onboardingsproces</a:t>
            </a:r>
          </a:p>
          <a:p>
            <a:pPr marL="171450" indent="-171450">
              <a:buFontTx/>
              <a:buChar char="-"/>
            </a:pPr>
            <a:r>
              <a:rPr lang="nl-BE"/>
              <a:t>Informatiedeling zullen op dezelfde manier verlopen</a:t>
            </a:r>
          </a:p>
          <a:p>
            <a:pPr marL="171450" indent="-171450">
              <a:buFontTx/>
              <a:buChar char="-"/>
            </a:pPr>
            <a:r>
              <a:rPr lang="nl-BE"/>
              <a:t>Indiensttredingsfiche Vlimpers</a:t>
            </a:r>
          </a:p>
          <a:p>
            <a:pPr marL="628650" lvl="1" indent="-171450">
              <a:buFontTx/>
              <a:buChar char="-"/>
            </a:pPr>
            <a:r>
              <a:rPr lang="nl-BE"/>
              <a:t>Vorig jaar snelstartkaart en handleiding geschreven ook relevant voor jobstudenten (bv. </a:t>
            </a:r>
            <a:r>
              <a:rPr lang="nl-BE" err="1"/>
              <a:t>i.f.v</a:t>
            </a:r>
            <a:r>
              <a:rPr lang="nl-BE"/>
              <a:t>. </a:t>
            </a:r>
            <a:r>
              <a:rPr lang="nl-BE" err="1"/>
              <a:t>heraanstellingen</a:t>
            </a:r>
            <a:r>
              <a:rPr lang="nl-BE"/>
              <a:t>) </a:t>
            </a:r>
            <a:r>
              <a:rPr lang="nl-BE">
                <a:sym typeface="Wingdings" panose="05000000000000000000" pitchFamily="2" charset="2"/>
              </a:rPr>
              <a:t> mee te geven! </a:t>
            </a:r>
            <a:endParaRPr lang="nl-BE"/>
          </a:p>
          <a:p>
            <a:pPr marL="171450" indent="-171450">
              <a:buFontTx/>
              <a:buChar char="-"/>
            </a:pPr>
            <a:r>
              <a:rPr lang="nl-BE"/>
              <a:t>Aanvraagprocedure (???)</a:t>
            </a:r>
          </a:p>
          <a:p>
            <a:pPr marL="628650" lvl="1" indent="-171450">
              <a:buFontTx/>
              <a:buChar char="-"/>
            </a:pPr>
            <a:r>
              <a:rPr lang="nl-BE" err="1"/>
              <a:t>Heraanstellingen</a:t>
            </a:r>
            <a:r>
              <a:rPr lang="nl-BE"/>
              <a:t> zullen via Vlimpers module Rekrutering gebeuren, m.u.v. aaneensluitende verlengingen</a:t>
            </a:r>
          </a:p>
          <a:p>
            <a:pPr marL="0" indent="0">
              <a:buFontTx/>
              <a:buNone/>
            </a:pPr>
            <a:endParaRPr lang="nl-BE"/>
          </a:p>
          <a:p>
            <a:pPr marL="0" indent="0">
              <a:buFontTx/>
              <a:buNone/>
            </a:pPr>
            <a:r>
              <a:rPr lang="nl-BE"/>
              <a:t>Waar willen we samen met jullie actie rond ondernemen?</a:t>
            </a:r>
          </a:p>
          <a:p>
            <a:pPr marL="171450" indent="-171450">
              <a:buFontTx/>
              <a:buChar char="-"/>
            </a:pPr>
            <a:r>
              <a:rPr lang="nl-BE"/>
              <a:t>Opvolging via SharePoint verder uitbreiden en inzichtelijker maken (focus op transparantie en duidelijkheid)</a:t>
            </a:r>
          </a:p>
          <a:p>
            <a:pPr marL="171450" indent="-171450">
              <a:buFontTx/>
              <a:buChar char="-"/>
            </a:pPr>
            <a:r>
              <a:rPr lang="nl-BE"/>
              <a:t>Kwaliteit studenten o.b.v. gedeeld eigenaarschap (leidinggevende of HR korter betrekken)</a:t>
            </a:r>
          </a:p>
          <a:p>
            <a:pPr marL="171450" indent="-171450">
              <a:buFontTx/>
              <a:buChar char="-"/>
            </a:pPr>
            <a:r>
              <a:rPr lang="nl-BE"/>
              <a:t>Publicatie vacatures kleine structurele aanpassing voor entiteiten met veel vacatures, intern betere kwaliteitscontrole op correctheid publicatie</a:t>
            </a:r>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65</a:t>
            </a:fld>
            <a:endParaRPr lang="nl-BE"/>
          </a:p>
        </p:txBody>
      </p:sp>
    </p:spTree>
    <p:extLst>
      <p:ext uri="{BB962C8B-B14F-4D97-AF65-F5344CB8AC3E}">
        <p14:creationId xmlns:p14="http://schemas.microsoft.com/office/powerpoint/2010/main" val="2435434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Last minute?</a:t>
            </a:r>
          </a:p>
          <a:p>
            <a:pPr marL="171450" indent="-171450">
              <a:buFont typeface="Arial" panose="020B0604020202020204" pitchFamily="34" charset="0"/>
              <a:buChar char="•"/>
            </a:pPr>
            <a:r>
              <a:rPr lang="nl-BE"/>
              <a:t>Bij losstaande/</a:t>
            </a:r>
            <a:r>
              <a:rPr lang="nl-BE" err="1"/>
              <a:t>ac</a:t>
            </a:r>
            <a:r>
              <a:rPr lang="nl-BE"/>
              <a:t>-hoc aanvragen = binnen de maand voor indiensttreding</a:t>
            </a:r>
          </a:p>
          <a:p>
            <a:pPr marL="171450" indent="-171450">
              <a:buFont typeface="Arial" panose="020B0604020202020204" pitchFamily="34" charset="0"/>
              <a:buChar char="•"/>
            </a:pPr>
            <a:r>
              <a:rPr lang="nl-BE"/>
              <a:t>Bij grote aantallen laattijdige aanvragen na uiterste datum voor aanvragen wervingsbehoeften (individueel af te stemmen wie rol van contactopnamen met kandidaat opneemt)</a:t>
            </a:r>
          </a:p>
          <a:p>
            <a:pPr marL="628650" lvl="1" indent="-171450">
              <a:buFontTx/>
              <a:buChar char="-"/>
            </a:pPr>
            <a:r>
              <a:rPr lang="nl-BE"/>
              <a:t>In ieder belang dat we kort op de bal kunnen spelen zodat de invulling snel geregeld kan worden</a:t>
            </a:r>
          </a:p>
          <a:p>
            <a:pPr marL="0" lvl="0" indent="0">
              <a:buFontTx/>
              <a:buNone/>
            </a:pPr>
            <a:endParaRPr lang="nl-BE"/>
          </a:p>
          <a:p>
            <a:pPr marL="0" lvl="0" indent="0">
              <a:buFontTx/>
              <a:buNone/>
            </a:pPr>
            <a:r>
              <a:rPr lang="nl-BE"/>
              <a:t>Opgelet! Voor de administratieve verwerking wordt er 10 werkdagen gerekend. Studenten dienen wel wat info te bezorgen en daar loopt het toch regelmatig fout bij last-minute indiensttredingen.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66</a:t>
            </a:fld>
            <a:endParaRPr lang="nl-BE"/>
          </a:p>
        </p:txBody>
      </p:sp>
    </p:spTree>
    <p:extLst>
      <p:ext uri="{BB962C8B-B14F-4D97-AF65-F5344CB8AC3E}">
        <p14:creationId xmlns:p14="http://schemas.microsoft.com/office/powerpoint/2010/main" val="2798700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894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t>Op basis van evaluatie en eigen ervaring</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67</a:t>
            </a:fld>
            <a:endParaRPr lang="nl-BE"/>
          </a:p>
        </p:txBody>
      </p:sp>
    </p:spTree>
    <p:extLst>
      <p:ext uri="{BB962C8B-B14F-4D97-AF65-F5344CB8AC3E}">
        <p14:creationId xmlns:p14="http://schemas.microsoft.com/office/powerpoint/2010/main" val="19900544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72</a:t>
            </a:fld>
            <a:endParaRPr lang="nl-BE"/>
          </a:p>
        </p:txBody>
      </p:sp>
    </p:spTree>
    <p:extLst>
      <p:ext uri="{BB962C8B-B14F-4D97-AF65-F5344CB8AC3E}">
        <p14:creationId xmlns:p14="http://schemas.microsoft.com/office/powerpoint/2010/main" val="387756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628-430F-F8B5-F52E-8A7DF0FA86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60199-3FB6-2909-DB7E-F0EB29B9F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C66B3-DAE1-7853-5358-A466D36C40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We starten met rechtspositie. We doorlopen telkens 2 vragen: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b="0" i="0" u="none" strike="noStrike" dirty="0">
                <a:solidFill>
                  <a:srgbClr val="000000"/>
                </a:solidFill>
                <a:effectLst/>
                <a:latin typeface="Calibri" panose="020F0502020204030204" pitchFamily="34" charset="0"/>
              </a:rPr>
              <a:t>Wat wisten we al? </a:t>
            </a:r>
            <a:r>
              <a:rPr lang="nl-BE" sz="1200" b="0" i="0" u="none" strike="noStrike" dirty="0" err="1">
                <a:solidFill>
                  <a:srgbClr val="000000"/>
                </a:solidFill>
                <a:effectLst/>
                <a:latin typeface="Calibri" panose="020F0502020204030204" pitchFamily="34" charset="0"/>
              </a:rPr>
              <a:t>Maw</a:t>
            </a:r>
            <a:r>
              <a:rPr lang="nl-BE" sz="1200" b="0" i="0" u="none" strike="noStrike" dirty="0">
                <a:solidFill>
                  <a:srgbClr val="000000"/>
                </a:solidFill>
                <a:effectLst/>
                <a:latin typeface="Calibri" panose="020F0502020204030204" pitchFamily="34" charset="0"/>
              </a:rPr>
              <a:t>. Wat werd goedgekeurd in de eerste principiële goedkeuring en is nog steeds van toepassing?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b="0" i="0" u="none" strike="noStrike" dirty="0">
                <a:solidFill>
                  <a:srgbClr val="000000"/>
                </a:solidFill>
                <a:effectLst/>
                <a:latin typeface="Calibri" panose="020F0502020204030204" pitchFamily="34" charset="0"/>
              </a:rPr>
              <a:t>Wat is nieuw na onderhandeling en tweede </a:t>
            </a:r>
            <a:r>
              <a:rPr lang="nl-BE" sz="1200" b="0" i="0" u="none" strike="noStrike" dirty="0" err="1">
                <a:solidFill>
                  <a:srgbClr val="000000"/>
                </a:solidFill>
                <a:effectLst/>
                <a:latin typeface="Calibri" panose="020F0502020204030204" pitchFamily="34" charset="0"/>
              </a:rPr>
              <a:t>prinsipiêle</a:t>
            </a:r>
            <a:r>
              <a:rPr lang="nl-BE" sz="1200" b="0" i="0" u="none" strike="noStrike" dirty="0">
                <a:solidFill>
                  <a:srgbClr val="000000"/>
                </a:solidFill>
                <a:effectLst/>
                <a:latin typeface="Calibri" panose="020F0502020204030204" pitchFamily="34" charset="0"/>
              </a:rPr>
              <a:t> goedkeuring</a:t>
            </a:r>
          </a:p>
          <a:p>
            <a:endParaRPr lang="nl-BE" dirty="0"/>
          </a:p>
        </p:txBody>
      </p:sp>
      <p:sp>
        <p:nvSpPr>
          <p:cNvPr id="4" name="Tijdelijke aanduiding voor dianummer 3">
            <a:extLst>
              <a:ext uri="{FF2B5EF4-FFF2-40B4-BE49-F238E27FC236}">
                <a16:creationId xmlns:a16="http://schemas.microsoft.com/office/drawing/2014/main" id="{C7656DB6-4872-D937-65D9-B15FA8AEA480}"/>
              </a:ext>
            </a:extLst>
          </p:cNvPr>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3175045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D3CBB-8BEF-AC2D-D1A9-7780C433671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09845A-B4EC-5069-69E0-FA5EEA31180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109091-F017-A503-1B80-157E395237A9}"/>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28E22DA0-5CDD-3EFE-274E-924669768280}"/>
              </a:ext>
            </a:extLst>
          </p:cNvPr>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402424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408A2-B40F-2764-01B1-AAC28E6B15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3421FCE-DC7D-5B65-FA06-4D877305BE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285AF9-2FBA-B4F6-4F60-75A5B40533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i="0" u="none" strike="noStrike">
                <a:solidFill>
                  <a:srgbClr val="000000"/>
                </a:solidFill>
                <a:effectLst/>
                <a:latin typeface="Calibri" panose="020F0502020204030204" pitchFamily="34" charset="0"/>
              </a:rPr>
              <a:t>Mandaatfuncties </a:t>
            </a:r>
            <a:r>
              <a:rPr lang="nl-BE" sz="1200" b="0" i="0" u="none" strike="noStrike">
                <a:solidFill>
                  <a:srgbClr val="000000"/>
                </a:solidFill>
                <a:effectLst/>
                <a:latin typeface="Calibri" panose="020F0502020204030204" pitchFamily="34" charset="0"/>
              </a:rPr>
              <a:t>in het topkader kunnen een </a:t>
            </a:r>
            <a:r>
              <a:rPr lang="nl-BE" sz="1200" b="1" i="0" u="none" strike="noStrike" err="1">
                <a:solidFill>
                  <a:srgbClr val="000000"/>
                </a:solidFill>
                <a:effectLst/>
                <a:latin typeface="Calibri" panose="020F0502020204030204" pitchFamily="34" charset="0"/>
              </a:rPr>
              <a:t>gezagsfunctie</a:t>
            </a:r>
            <a:r>
              <a:rPr lang="nl-BE" sz="1200" b="1" i="0" u="none" strike="noStrike">
                <a:solidFill>
                  <a:srgbClr val="000000"/>
                </a:solidFill>
                <a:effectLst/>
                <a:latin typeface="Calibri" panose="020F0502020204030204" pitchFamily="34" charset="0"/>
              </a:rPr>
              <a:t> </a:t>
            </a:r>
            <a:r>
              <a:rPr lang="nl-BE" sz="1200" b="0" i="0" u="none" strike="noStrike">
                <a:solidFill>
                  <a:srgbClr val="000000"/>
                </a:solidFill>
                <a:effectLst/>
                <a:latin typeface="Calibri" panose="020F0502020204030204" pitchFamily="34" charset="0"/>
              </a:rPr>
              <a:t>uitoefenen. Dat gebeurt wel via contractuele tewerkstelling (in tegenstelling tot andere </a:t>
            </a:r>
            <a:r>
              <a:rPr lang="nl-BE" sz="1200" b="0" i="0" u="none" strike="noStrike" err="1">
                <a:solidFill>
                  <a:srgbClr val="000000"/>
                </a:solidFill>
                <a:effectLst/>
                <a:latin typeface="Calibri" panose="020F0502020204030204" pitchFamily="34" charset="0"/>
              </a:rPr>
              <a:t>gezagsfuncties</a:t>
            </a:r>
            <a:r>
              <a:rPr lang="nl-BE" sz="1200" b="0" i="0" u="none" strike="noStrike">
                <a:solidFill>
                  <a:srgbClr val="000000"/>
                </a:solidFill>
                <a:effectLst/>
                <a:latin typeface="Calibri" panose="020F0502020204030204" pitchFamily="34" charset="0"/>
              </a:rPr>
              <a:t>): mandaten in het topkader zijn tijdelijk en de tijdelijke invulling van een </a:t>
            </a:r>
            <a:r>
              <a:rPr lang="nl-BE" sz="1200" b="0" i="0" u="none" strike="noStrike" err="1">
                <a:solidFill>
                  <a:srgbClr val="000000"/>
                </a:solidFill>
                <a:effectLst/>
                <a:latin typeface="Calibri" panose="020F0502020204030204" pitchFamily="34" charset="0"/>
              </a:rPr>
              <a:t>gezagsfunctie</a:t>
            </a:r>
            <a:r>
              <a:rPr lang="nl-BE" sz="1200" b="0" i="0" u="none" strike="noStrike">
                <a:solidFill>
                  <a:srgbClr val="000000"/>
                </a:solidFill>
                <a:effectLst/>
                <a:latin typeface="Calibri" panose="020F0502020204030204" pitchFamily="34" charset="0"/>
              </a:rPr>
              <a:t> gebeurt contractueel. </a:t>
            </a:r>
            <a:endParaRPr lang="nl-BE"/>
          </a:p>
          <a:p>
            <a:endParaRPr lang="nl-BE"/>
          </a:p>
        </p:txBody>
      </p:sp>
      <p:sp>
        <p:nvSpPr>
          <p:cNvPr id="4" name="Tijdelijke aanduiding voor dianummer 3">
            <a:extLst>
              <a:ext uri="{FF2B5EF4-FFF2-40B4-BE49-F238E27FC236}">
                <a16:creationId xmlns:a16="http://schemas.microsoft.com/office/drawing/2014/main" id="{CC59601F-42C4-3078-383A-47E0E05389F7}"/>
              </a:ext>
            </a:extLst>
          </p:cNvPr>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1331010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6/02/2024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6/02/2024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6/02/2024</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889284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2706584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86614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68465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631988809"/>
      </p:ext>
    </p:extLst>
  </p:cSld>
  <p:clrMapOvr>
    <a:masterClrMapping/>
  </p:clrMapOvr>
  <p:hf sldNum="0"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8" name="Titel 1"/>
          <p:cNvSpPr>
            <a:spLocks noGrp="1"/>
          </p:cNvSpPr>
          <p:nvPr>
            <p:ph type="title"/>
          </p:nvPr>
        </p:nvSpPr>
        <p:spPr>
          <a:xfrm>
            <a:off x="1728000" y="756000"/>
            <a:ext cx="9888000" cy="1116000"/>
          </a:xfrm>
        </p:spPr>
        <p:txBody>
          <a:bodyPr anchor="t" anchorCtr="0"/>
          <a:lstStyle>
            <a:lvl1pPr>
              <a:defRPr>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6048" y="5891717"/>
            <a:ext cx="2243905" cy="645277"/>
          </a:xfrm>
          <a:prstGeom prst="rect">
            <a:avLst/>
          </a:prstGeom>
        </p:spPr>
      </p:pic>
      <p:pic>
        <p:nvPicPr>
          <p:cNvPr id="7" name="Afbeelding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49332" y="5937505"/>
            <a:ext cx="1804248" cy="553699"/>
          </a:xfrm>
          <a:prstGeom prst="rect">
            <a:avLst/>
          </a:prstGeom>
        </p:spPr>
      </p:pic>
    </p:spTree>
    <p:extLst>
      <p:ext uri="{BB962C8B-B14F-4D97-AF65-F5344CB8AC3E}">
        <p14:creationId xmlns:p14="http://schemas.microsoft.com/office/powerpoint/2010/main" val="3032296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ekopSlot">
    <p:spTree>
      <p:nvGrpSpPr>
        <p:cNvPr id="1" name=""/>
        <p:cNvGrpSpPr/>
        <p:nvPr/>
      </p:nvGrpSpPr>
      <p:grpSpPr>
        <a:xfrm>
          <a:off x="0" y="0"/>
          <a:ext cx="0" cy="0"/>
          <a:chOff x="0" y="0"/>
          <a:chExt cx="0" cy="0"/>
        </a:xfrm>
      </p:grpSpPr>
      <p:sp>
        <p:nvSpPr>
          <p:cNvPr id="9" name="Rechthoek 8"/>
          <p:cNvSpPr/>
          <p:nvPr userDrawn="1"/>
        </p:nvSpPr>
        <p:spPr>
          <a:xfrm>
            <a:off x="0" y="2"/>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350"/>
          </a:p>
        </p:txBody>
      </p:sp>
      <p:sp>
        <p:nvSpPr>
          <p:cNvPr id="2" name="Titel 1"/>
          <p:cNvSpPr>
            <a:spLocks noGrp="1"/>
          </p:cNvSpPr>
          <p:nvPr>
            <p:ph type="title"/>
          </p:nvPr>
        </p:nvSpPr>
        <p:spPr>
          <a:xfrm>
            <a:off x="579121" y="510988"/>
            <a:ext cx="11039793" cy="5184424"/>
          </a:xfrm>
        </p:spPr>
        <p:txBody>
          <a:bodyPr anchor="ctr" anchorCtr="0">
            <a:noAutofit/>
          </a:bodyPr>
          <a:lstStyle>
            <a:lvl1pPr algn="ctr">
              <a:defRPr sz="4500" baseline="0">
                <a:solidFill>
                  <a:schemeClr val="bg1"/>
                </a:solidFill>
              </a:defRPr>
            </a:lvl1pPr>
          </a:lstStyle>
          <a:p>
            <a:r>
              <a:rPr lang="en-US"/>
              <a:t>Click to edit Master title style</a:t>
            </a:r>
            <a:endParaRPr lang="nl-NL"/>
          </a:p>
        </p:txBody>
      </p:sp>
      <p:sp>
        <p:nvSpPr>
          <p:cNvPr id="4" name="Tijdelijke aanduiding voor datum 3"/>
          <p:cNvSpPr>
            <a:spLocks noGrp="1"/>
          </p:cNvSpPr>
          <p:nvPr>
            <p:ph type="dt" sz="half" idx="10"/>
          </p:nvPr>
        </p:nvSpPr>
        <p:spPr/>
        <p:txBody>
          <a:bodyPr/>
          <a:lstStyle/>
          <a:p>
            <a:fld id="{FA2EC5B9-2DE2-43DC-AAE2-5679419BAC4A}" type="datetime1">
              <a:rPr lang="nl-BE" smtClean="0"/>
              <a:t>6/02/2024</a:t>
            </a:fld>
            <a:endParaRPr lang="nl-NL"/>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Tree>
    <p:extLst>
      <p:ext uri="{BB962C8B-B14F-4D97-AF65-F5344CB8AC3E}">
        <p14:creationId xmlns:p14="http://schemas.microsoft.com/office/powerpoint/2010/main" val="55046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1_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B07E4-CDF9-4C88-A2F3-04620E58224D}" type="datetimeFigureOut">
              <a:rPr lang="en-US" smtClean="0"/>
              <a:pPr/>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590664" y="6041364"/>
            <a:ext cx="683339" cy="365125"/>
          </a:xfrm>
          <a:prstGeom prst="rect">
            <a:avLst/>
          </a:prstGeom>
        </p:spPr>
        <p:txBody>
          <a:bodyPr/>
          <a:lstStyle/>
          <a:p>
            <a:fld id="{EFE71E98-A417-4ECC-ACEB-C0490C20DB04}" type="slidenum">
              <a:rPr lang="en-US" smtClean="0"/>
              <a:pPr/>
              <a:t>‹nr.›</a:t>
            </a:fld>
            <a:endParaRPr lang="en-US"/>
          </a:p>
        </p:txBody>
      </p:sp>
    </p:spTree>
    <p:extLst>
      <p:ext uri="{BB962C8B-B14F-4D97-AF65-F5344CB8AC3E}">
        <p14:creationId xmlns:p14="http://schemas.microsoft.com/office/powerpoint/2010/main" val="2509424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9557E-9DED-40DC-9FFC-20DCDE4F54B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DD7549C-1FAB-47DA-8151-01E500C6793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9F757F8B-F4D1-4E63-A1B0-ADC76291E2A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43474166-03E7-4B83-91F4-C3F06F9CDAF2}"/>
              </a:ext>
            </a:extLst>
          </p:cNvPr>
          <p:cNvSpPr>
            <a:spLocks noGrp="1"/>
          </p:cNvSpPr>
          <p:nvPr>
            <p:ph type="dt" sz="half" idx="10"/>
          </p:nvPr>
        </p:nvSpPr>
        <p:spPr/>
        <p:txBody>
          <a:bodyPr/>
          <a:lstStyle/>
          <a:p>
            <a:fld id="{42192B19-D756-4A03-8CE2-DCFD83590C3D}" type="datetimeFigureOut">
              <a:rPr lang="nl-BE" smtClean="0"/>
              <a:t>6/02/2024</a:t>
            </a:fld>
            <a:endParaRPr lang="nl-BE"/>
          </a:p>
        </p:txBody>
      </p:sp>
      <p:sp>
        <p:nvSpPr>
          <p:cNvPr id="6" name="Tijdelijke aanduiding voor voettekst 5">
            <a:extLst>
              <a:ext uri="{FF2B5EF4-FFF2-40B4-BE49-F238E27FC236}">
                <a16:creationId xmlns:a16="http://schemas.microsoft.com/office/drawing/2014/main" id="{A2ED6861-C25C-4FFE-BA41-5033D738648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D7CAFC5-0288-4654-910E-5153F2944A58}"/>
              </a:ext>
            </a:extLst>
          </p:cNvPr>
          <p:cNvSpPr>
            <a:spLocks noGrp="1"/>
          </p:cNvSpPr>
          <p:nvPr>
            <p:ph type="sldNum" sz="quarter" idx="12"/>
          </p:nvPr>
        </p:nvSpPr>
        <p:spPr/>
        <p:txBody>
          <a:bodyPr/>
          <a:lstStyle/>
          <a:p>
            <a:fld id="{F8DADD02-5315-4B88-BDC6-ACDA39AF2D1D}" type="slidenum">
              <a:rPr lang="nl-BE" smtClean="0"/>
              <a:t>‹nr.›</a:t>
            </a:fld>
            <a:endParaRPr lang="nl-BE"/>
          </a:p>
        </p:txBody>
      </p:sp>
    </p:spTree>
    <p:extLst>
      <p:ext uri="{BB962C8B-B14F-4D97-AF65-F5344CB8AC3E}">
        <p14:creationId xmlns:p14="http://schemas.microsoft.com/office/powerpoint/2010/main" val="540236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3C2B07E4-CDF9-4C88-A2F3-04620E58224D}"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90664" y="6041364"/>
            <a:ext cx="683339" cy="365125"/>
          </a:xfrm>
          <a:prstGeom prst="rect">
            <a:avLst/>
          </a:prstGeom>
        </p:spPr>
        <p:txBody>
          <a:bodyPr/>
          <a:lstStyle/>
          <a:p>
            <a:fld id="{EFE71E98-A417-4ECC-ACEB-C0490C20DB04}" type="slidenum">
              <a:rPr lang="en-US" smtClean="0"/>
              <a:pPr/>
              <a:t>‹nr.›</a:t>
            </a:fld>
            <a:endParaRPr lang="en-US"/>
          </a:p>
        </p:txBody>
      </p:sp>
    </p:spTree>
    <p:extLst>
      <p:ext uri="{BB962C8B-B14F-4D97-AF65-F5344CB8AC3E}">
        <p14:creationId xmlns:p14="http://schemas.microsoft.com/office/powerpoint/2010/main" val="1009790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Leeg">
    <p:spTree>
      <p:nvGrpSpPr>
        <p:cNvPr id="1" name=""/>
        <p:cNvGrpSpPr/>
        <p:nvPr/>
      </p:nvGrpSpPr>
      <p:grpSpPr>
        <a:xfrm>
          <a:off x="0" y="0"/>
          <a:ext cx="0" cy="0"/>
          <a:chOff x="0" y="0"/>
          <a:chExt cx="0" cy="0"/>
        </a:xfrm>
      </p:grpSpPr>
      <p:sp>
        <p:nvSpPr>
          <p:cNvPr id="8" name="Titel 1"/>
          <p:cNvSpPr>
            <a:spLocks noGrp="1"/>
          </p:cNvSpPr>
          <p:nvPr>
            <p:ph type="title"/>
          </p:nvPr>
        </p:nvSpPr>
        <p:spPr>
          <a:xfrm>
            <a:off x="1728000" y="756000"/>
            <a:ext cx="9888000" cy="1116000"/>
          </a:xfrm>
        </p:spPr>
        <p:txBody>
          <a:bodyPr anchor="t" anchorCtr="0"/>
          <a:lstStyle>
            <a:lvl1pPr>
              <a:defRPr>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6048" y="5891717"/>
            <a:ext cx="2243905" cy="645277"/>
          </a:xfrm>
          <a:prstGeom prst="rect">
            <a:avLst/>
          </a:prstGeom>
        </p:spPr>
      </p:pic>
      <p:pic>
        <p:nvPicPr>
          <p:cNvPr id="7" name="Afbeelding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49332" y="5937505"/>
            <a:ext cx="1804248" cy="553699"/>
          </a:xfrm>
          <a:prstGeom prst="rect">
            <a:avLst/>
          </a:prstGeom>
        </p:spPr>
      </p:pic>
    </p:spTree>
    <p:extLst>
      <p:ext uri="{BB962C8B-B14F-4D97-AF65-F5344CB8AC3E}">
        <p14:creationId xmlns:p14="http://schemas.microsoft.com/office/powerpoint/2010/main" val="2764555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Leeg">
    <p:spTree>
      <p:nvGrpSpPr>
        <p:cNvPr id="1" name=""/>
        <p:cNvGrpSpPr/>
        <p:nvPr/>
      </p:nvGrpSpPr>
      <p:grpSpPr>
        <a:xfrm>
          <a:off x="0" y="0"/>
          <a:ext cx="0" cy="0"/>
          <a:chOff x="0" y="0"/>
          <a:chExt cx="0" cy="0"/>
        </a:xfrm>
      </p:grpSpPr>
      <p:sp>
        <p:nvSpPr>
          <p:cNvPr id="8" name="Titel 1"/>
          <p:cNvSpPr>
            <a:spLocks noGrp="1"/>
          </p:cNvSpPr>
          <p:nvPr>
            <p:ph type="title"/>
          </p:nvPr>
        </p:nvSpPr>
        <p:spPr>
          <a:xfrm>
            <a:off x="1728000" y="756000"/>
            <a:ext cx="9888000" cy="1116000"/>
          </a:xfrm>
        </p:spPr>
        <p:txBody>
          <a:bodyPr anchor="t" anchorCtr="0"/>
          <a:lstStyle>
            <a:lvl1pPr>
              <a:defRPr>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6048" y="5891717"/>
            <a:ext cx="2243905" cy="645277"/>
          </a:xfrm>
          <a:prstGeom prst="rect">
            <a:avLst/>
          </a:prstGeom>
        </p:spPr>
      </p:pic>
      <p:pic>
        <p:nvPicPr>
          <p:cNvPr id="7" name="Afbeelding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49332" y="5937505"/>
            <a:ext cx="1804248" cy="553699"/>
          </a:xfrm>
          <a:prstGeom prst="rect">
            <a:avLst/>
          </a:prstGeom>
        </p:spPr>
      </p:pic>
    </p:spTree>
    <p:extLst>
      <p:ext uri="{BB962C8B-B14F-4D97-AF65-F5344CB8AC3E}">
        <p14:creationId xmlns:p14="http://schemas.microsoft.com/office/powerpoint/2010/main" val="1800824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Leeg">
    <p:spTree>
      <p:nvGrpSpPr>
        <p:cNvPr id="1" name=""/>
        <p:cNvGrpSpPr/>
        <p:nvPr/>
      </p:nvGrpSpPr>
      <p:grpSpPr>
        <a:xfrm>
          <a:off x="0" y="0"/>
          <a:ext cx="0" cy="0"/>
          <a:chOff x="0" y="0"/>
          <a:chExt cx="0" cy="0"/>
        </a:xfrm>
      </p:grpSpPr>
      <p:sp>
        <p:nvSpPr>
          <p:cNvPr id="8" name="Titel 1"/>
          <p:cNvSpPr>
            <a:spLocks noGrp="1"/>
          </p:cNvSpPr>
          <p:nvPr>
            <p:ph type="title"/>
          </p:nvPr>
        </p:nvSpPr>
        <p:spPr>
          <a:xfrm>
            <a:off x="1728000" y="756000"/>
            <a:ext cx="9888000" cy="1116000"/>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6048" y="5891717"/>
            <a:ext cx="2243905" cy="645277"/>
          </a:xfrm>
          <a:prstGeom prst="rect">
            <a:avLst/>
          </a:prstGeom>
        </p:spPr>
      </p:pic>
      <p:pic>
        <p:nvPicPr>
          <p:cNvPr id="7" name="Afbeelding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49332" y="5937505"/>
            <a:ext cx="1804248" cy="553699"/>
          </a:xfrm>
          <a:prstGeom prst="rect">
            <a:avLst/>
          </a:prstGeom>
        </p:spPr>
      </p:pic>
    </p:spTree>
    <p:extLst>
      <p:ext uri="{BB962C8B-B14F-4D97-AF65-F5344CB8AC3E}">
        <p14:creationId xmlns:p14="http://schemas.microsoft.com/office/powerpoint/2010/main" val="42029679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Faculteit Sociale Wetenschappen</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328186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dirty="0"/>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6/02/2024</a:t>
            </a:fld>
            <a:endParaRPr lang="nl-BE" dirty="0"/>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dirty="0"/>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dirty="0"/>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235015919"/>
      </p:ext>
    </p:extLst>
  </p:cSld>
  <p:clrMapOvr>
    <a:masterClrMapping/>
  </p:clrMapOvr>
  <p:hf sldNum="0"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eldia_3">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C77D4AF-2EFE-4CF9-8D11-F193F87552D0}"/>
              </a:ext>
            </a:extLst>
          </p:cNvPr>
          <p:cNvSpPr/>
          <p:nvPr userDrawn="1"/>
        </p:nvSpPr>
        <p:spPr>
          <a:xfrm>
            <a:off x="0" y="4704000"/>
            <a:ext cx="12192000" cy="21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384000" y="1919525"/>
            <a:ext cx="8278440" cy="4288195"/>
          </a:xfrm>
        </p:spPr>
        <p:txBody>
          <a:bodyPr anchor="b" anchorCtr="0">
            <a:noAutofit/>
          </a:bodyPr>
          <a:lstStyle>
            <a:lvl1pPr indent="0" algn="l">
              <a:lnSpc>
                <a:spcPts val="11200"/>
              </a:lnSpc>
              <a:defRPr sz="10666" b="0">
                <a:solidFill>
                  <a:schemeClr val="tx1"/>
                </a:solidFill>
                <a:latin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hasCustomPrompt="1"/>
          </p:nvPr>
        </p:nvSpPr>
        <p:spPr>
          <a:xfrm>
            <a:off x="384000" y="6192000"/>
            <a:ext cx="9888000" cy="661440"/>
          </a:xfrm>
        </p:spPr>
        <p:txBody>
          <a:bodyPr bIns="0">
            <a:noAutofit/>
          </a:bodyPr>
          <a:lstStyle>
            <a:lvl1pPr marL="0" indent="0" algn="l">
              <a:lnSpc>
                <a:spcPts val="2347"/>
              </a:lnSpc>
              <a:buNone/>
              <a:defRPr sz="2133">
                <a:solidFill>
                  <a:schemeClr val="tx1"/>
                </a:solidFill>
                <a:latin typeface="FlandersArtSans-Regular" panose="000005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l-NL"/>
              <a:t>KLIK OM DE STIJL TE BEWERKEN</a:t>
            </a:r>
            <a:endParaRPr lang="nl-BE"/>
          </a:p>
        </p:txBody>
      </p:sp>
    </p:spTree>
    <p:extLst>
      <p:ext uri="{BB962C8B-B14F-4D97-AF65-F5344CB8AC3E}">
        <p14:creationId xmlns:p14="http://schemas.microsoft.com/office/powerpoint/2010/main" val="1609184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ekstpagina_8">
    <p:bg>
      <p:bgPr>
        <a:solidFill>
          <a:schemeClr val="bg1">
            <a:alpha val="15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336000" y="336000"/>
            <a:ext cx="11520000"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Titel 1"/>
          <p:cNvSpPr>
            <a:spLocks noGrp="1"/>
          </p:cNvSpPr>
          <p:nvPr>
            <p:ph type="title"/>
          </p:nvPr>
        </p:nvSpPr>
        <p:spPr>
          <a:xfrm>
            <a:off x="642840" y="1525680"/>
            <a:ext cx="10815573" cy="1116000"/>
          </a:xfrm>
        </p:spPr>
        <p:txBody>
          <a:bodyPr anchor="t" anchorCtr="0"/>
          <a:lstStyle>
            <a:lvl1pPr>
              <a:defRPr>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642840" y="2684880"/>
            <a:ext cx="10815573" cy="3672000"/>
          </a:xfrm>
        </p:spPr>
        <p:txBody>
          <a:bodyPr bIns="0"/>
          <a:lstStyle>
            <a:lvl1pPr marL="0" indent="0">
              <a:lnSpc>
                <a:spcPct val="90000"/>
              </a:lnSpc>
              <a:buFontTx/>
              <a:buBlip>
                <a:blip r:embed="rId2"/>
              </a:buBlip>
              <a:defRPr sz="2933">
                <a:latin typeface="FlandersArtSans-Regular" panose="00000500000000000000" pitchFamily="2" charset="0"/>
              </a:defRPr>
            </a:lvl1pPr>
            <a:lvl2pPr>
              <a:lnSpc>
                <a:spcPct val="90000"/>
              </a:lnSpc>
              <a:buSzPct val="75000"/>
              <a:buFontTx/>
              <a:buBlip>
                <a:blip r:embed="rId3"/>
              </a:buBlip>
              <a:defRPr sz="2933">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Vrije vorm: vorm 13">
            <a:extLst>
              <a:ext uri="{FF2B5EF4-FFF2-40B4-BE49-F238E27FC236}">
                <a16:creationId xmlns:a16="http://schemas.microsoft.com/office/drawing/2014/main" id="{37552FA2-C7F3-477E-8116-ACABAE08991D}"/>
              </a:ext>
            </a:extLst>
          </p:cNvPr>
          <p:cNvSpPr/>
          <p:nvPr userDrawn="1"/>
        </p:nvSpPr>
        <p:spPr>
          <a:xfrm>
            <a:off x="0" y="-1"/>
            <a:ext cx="4320000" cy="912000"/>
          </a:xfrm>
          <a:custGeom>
            <a:avLst/>
            <a:gdLst>
              <a:gd name="connsiteX0" fmla="*/ 0 w 3166343"/>
              <a:gd name="connsiteY0" fmla="*/ 0 h 684000"/>
              <a:gd name="connsiteX1" fmla="*/ 3166343 w 3166343"/>
              <a:gd name="connsiteY1" fmla="*/ 0 h 684000"/>
              <a:gd name="connsiteX2" fmla="*/ 14829 w 3166343"/>
              <a:gd name="connsiteY2" fmla="*/ 684000 h 684000"/>
              <a:gd name="connsiteX3" fmla="*/ 0 w 3166343"/>
              <a:gd name="connsiteY3" fmla="*/ 684000 h 684000"/>
              <a:gd name="connsiteX4" fmla="*/ 0 w 3166343"/>
              <a:gd name="connsiteY4" fmla="*/ 0 h 68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343" h="684000">
                <a:moveTo>
                  <a:pt x="0" y="0"/>
                </a:moveTo>
                <a:lnTo>
                  <a:pt x="3166343" y="0"/>
                </a:lnTo>
                <a:lnTo>
                  <a:pt x="14829" y="684000"/>
                </a:lnTo>
                <a:lnTo>
                  <a:pt x="0" y="684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1" name="Afbeelding 10" descr="Afbeelding met tekst&#10;&#10;Automatisch gegenereerde beschrijving">
            <a:extLst>
              <a:ext uri="{FF2B5EF4-FFF2-40B4-BE49-F238E27FC236}">
                <a16:creationId xmlns:a16="http://schemas.microsoft.com/office/drawing/2014/main" id="{1ACBB4C0-3C3D-4237-8DC3-B629FE79DF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96343" y="6176152"/>
            <a:ext cx="1184615" cy="546437"/>
          </a:xfrm>
          <a:prstGeom prst="rect">
            <a:avLst/>
          </a:prstGeom>
        </p:spPr>
      </p:pic>
      <p:pic>
        <p:nvPicPr>
          <p:cNvPr id="12" name="Picture 4">
            <a:extLst>
              <a:ext uri="{FF2B5EF4-FFF2-40B4-BE49-F238E27FC236}">
                <a16:creationId xmlns:a16="http://schemas.microsoft.com/office/drawing/2014/main" id="{693E6220-6741-435F-9C76-A97DDEBD61D0}"/>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1043" y="6176152"/>
            <a:ext cx="2219019" cy="4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264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Inhoudspagina_2">
    <p:bg>
      <p:bgPr>
        <a:solidFill>
          <a:schemeClr val="tx1">
            <a:alpha val="15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0" y="-1"/>
            <a:ext cx="12192000" cy="6869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Tijdelijke aanduiding voor inhoud 2"/>
          <p:cNvSpPr>
            <a:spLocks noGrp="1"/>
          </p:cNvSpPr>
          <p:nvPr>
            <p:ph sz="half" idx="1" hasCustomPrompt="1"/>
          </p:nvPr>
        </p:nvSpPr>
        <p:spPr>
          <a:xfrm>
            <a:off x="3312160" y="501120"/>
            <a:ext cx="8341957" cy="5528461"/>
          </a:xfrm>
        </p:spPr>
        <p:txBody>
          <a:bodyPr bIns="0" anchor="ctr" anchorCtr="0"/>
          <a:lstStyle>
            <a:lvl1pPr marL="609585" indent="-609585">
              <a:lnSpc>
                <a:spcPct val="90000"/>
              </a:lnSpc>
              <a:buFont typeface="+mj-lt"/>
              <a:buAutoNum type="arabicPeriod"/>
              <a:defRPr sz="2933" b="1">
                <a:latin typeface="Flanders Art Sans" panose="00000500000000000000" pitchFamily="50" charset="0"/>
              </a:defRPr>
            </a:lvl1pPr>
            <a:lvl2pPr marL="993575" indent="-609585">
              <a:lnSpc>
                <a:spcPct val="90000"/>
              </a:lnSpc>
              <a:buSzPct val="75000"/>
              <a:buFont typeface="+mj-lt"/>
              <a:buAutoNum type="arabicPeriod"/>
              <a:defRPr sz="2933">
                <a:solidFill>
                  <a:schemeClr val="bg1">
                    <a:lumMod val="50000"/>
                  </a:schemeClr>
                </a:solidFill>
                <a:latin typeface="FlandersArtSans-Regular" panose="00000500000000000000" pitchFamily="2" charset="0"/>
              </a:defRPr>
            </a:lvl2pPr>
            <a:lvl3pPr marL="1225169" indent="-457189">
              <a:lnSpc>
                <a:spcPct val="90000"/>
              </a:lnSpc>
              <a:buSzPct val="85000"/>
              <a:buFont typeface="+mj-lt"/>
              <a:buAutoNum type="arabicPeriod"/>
              <a:defRPr>
                <a:latin typeface="FlandersArtSans-Regular" panose="00000500000000000000" pitchFamily="2" charset="0"/>
              </a:defRPr>
            </a:lvl3pPr>
            <a:lvl4pPr marL="1609160" indent="-457189">
              <a:lnSpc>
                <a:spcPct val="90000"/>
              </a:lnSpc>
              <a:buFont typeface="+mj-lt"/>
              <a:buAutoNum type="arabicPeriod"/>
              <a:defRPr>
                <a:latin typeface="FlandersArtSans-Regular" panose="00000500000000000000" pitchFamily="2" charset="0"/>
              </a:defRPr>
            </a:lvl4pPr>
            <a:lvl5pPr marL="1993150" indent="-457189">
              <a:lnSpc>
                <a:spcPct val="90000"/>
              </a:lnSpc>
              <a:buFont typeface="+mj-lt"/>
              <a:buAutoNum type="arabicPeriod"/>
              <a:defRPr>
                <a:latin typeface="FlandersArtSans-Regular" panose="00000500000000000000" pitchFamily="2" charset="0"/>
              </a:defRPr>
            </a:lvl5pPr>
          </a:lstStyle>
          <a:p>
            <a:pPr lvl="0"/>
            <a:r>
              <a:rPr lang="nl-NL"/>
              <a:t>Klik om de stijl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Vrije vorm: vorm 5">
            <a:extLst>
              <a:ext uri="{FF2B5EF4-FFF2-40B4-BE49-F238E27FC236}">
                <a16:creationId xmlns:a16="http://schemas.microsoft.com/office/drawing/2014/main" id="{3A906FD5-4AAF-4151-90A7-4FDBDD897B5B}"/>
              </a:ext>
            </a:extLst>
          </p:cNvPr>
          <p:cNvSpPr/>
          <p:nvPr userDrawn="1"/>
        </p:nvSpPr>
        <p:spPr>
          <a:xfrm>
            <a:off x="1" y="2"/>
            <a:ext cx="3929996" cy="6869161"/>
          </a:xfrm>
          <a:custGeom>
            <a:avLst/>
            <a:gdLst>
              <a:gd name="connsiteX0" fmla="*/ 0 w 2947497"/>
              <a:gd name="connsiteY0" fmla="*/ 0 h 5151871"/>
              <a:gd name="connsiteX1" fmla="*/ 1179178 w 2947497"/>
              <a:gd name="connsiteY1" fmla="*/ 0 h 5151871"/>
              <a:gd name="connsiteX2" fmla="*/ 2947497 w 2947497"/>
              <a:gd name="connsiteY2" fmla="*/ 5151871 h 5151871"/>
              <a:gd name="connsiteX3" fmla="*/ 0 w 2947497"/>
              <a:gd name="connsiteY3" fmla="*/ 5151871 h 5151871"/>
              <a:gd name="connsiteX4" fmla="*/ 0 w 2947497"/>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497" h="5151871">
                <a:moveTo>
                  <a:pt x="0" y="0"/>
                </a:moveTo>
                <a:lnTo>
                  <a:pt x="1179178" y="0"/>
                </a:lnTo>
                <a:lnTo>
                  <a:pt x="2947497" y="5151871"/>
                </a:lnTo>
                <a:lnTo>
                  <a:pt x="0"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2" name="Afbeelding 11" descr="Afbeelding met tekst&#10;&#10;Automatisch gegenereerde beschrijving">
            <a:extLst>
              <a:ext uri="{FF2B5EF4-FFF2-40B4-BE49-F238E27FC236}">
                <a16:creationId xmlns:a16="http://schemas.microsoft.com/office/drawing/2014/main" id="{00FD8879-4245-4279-BC26-1EE0BDB809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6343" y="6176152"/>
            <a:ext cx="1184615" cy="546437"/>
          </a:xfrm>
          <a:prstGeom prst="rect">
            <a:avLst/>
          </a:prstGeom>
        </p:spPr>
      </p:pic>
      <p:pic>
        <p:nvPicPr>
          <p:cNvPr id="13" name="Picture 4">
            <a:extLst>
              <a:ext uri="{FF2B5EF4-FFF2-40B4-BE49-F238E27FC236}">
                <a16:creationId xmlns:a16="http://schemas.microsoft.com/office/drawing/2014/main" id="{B2CF92AE-1FD7-4428-8AFC-4587A7848A8F}"/>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11043" y="6176152"/>
            <a:ext cx="2219019" cy="4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810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eldia_9">
    <p:bg>
      <p:bgPr>
        <a:solidFill>
          <a:schemeClr val="bg1"/>
        </a:soli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761BBA4B-93CD-45A0-B9AB-C45ABE27F6CD}"/>
              </a:ext>
            </a:extLst>
          </p:cNvPr>
          <p:cNvPicPr>
            <a:picLocks noChangeAspect="1"/>
          </p:cNvPicPr>
          <p:nvPr userDrawn="1"/>
        </p:nvPicPr>
        <p:blipFill>
          <a:blip r:embed="rId2"/>
          <a:stretch>
            <a:fillRect/>
          </a:stretch>
        </p:blipFill>
        <p:spPr>
          <a:xfrm>
            <a:off x="0" y="3900484"/>
            <a:ext cx="6673667" cy="2966977"/>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3840000"/>
            <a:ext cx="12192000" cy="30180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p:nvPr>
        </p:nvSpPr>
        <p:spPr>
          <a:xfrm>
            <a:off x="724263" y="4251362"/>
            <a:ext cx="10899720" cy="2246639"/>
          </a:xfrm>
        </p:spPr>
        <p:txBody>
          <a:bodyPr anchor="b" anchorCtr="0">
            <a:noAutofit/>
          </a:bodyPr>
          <a:lstStyle>
            <a:lvl1pPr indent="0" algn="r">
              <a:lnSpc>
                <a:spcPts val="7200"/>
              </a:lnSpc>
              <a:defRPr sz="7200"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hasCustomPrompt="1"/>
          </p:nvPr>
        </p:nvSpPr>
        <p:spPr>
          <a:xfrm>
            <a:off x="3627120" y="4251362"/>
            <a:ext cx="7988880" cy="1372199"/>
          </a:xfrm>
        </p:spPr>
        <p:txBody>
          <a:bodyPr bIns="0" anchor="b" anchorCtr="0">
            <a:noAutofit/>
          </a:bodyPr>
          <a:lstStyle>
            <a:lvl1pPr marL="0" indent="0" algn="r">
              <a:lnSpc>
                <a:spcPts val="2347"/>
              </a:lnSpc>
              <a:buNone/>
              <a:defRPr sz="2107">
                <a:latin typeface="FlandersArtSans-Regular" panose="000005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l-NL"/>
              <a:t>Klik om stijl te bewerken</a:t>
            </a:r>
            <a:endParaRPr lang="nl-BE"/>
          </a:p>
        </p:txBody>
      </p:sp>
    </p:spTree>
    <p:extLst>
      <p:ext uri="{BB962C8B-B14F-4D97-AF65-F5344CB8AC3E}">
        <p14:creationId xmlns:p14="http://schemas.microsoft.com/office/powerpoint/2010/main" val="3021564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6.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15.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55.xml"/><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6/02/2024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10" r:id="rId20"/>
    <p:sldLayoutId id="2147483716" r:id="rId21"/>
    <p:sldLayoutId id="2147483717" r:id="rId22"/>
    <p:sldLayoutId id="2147483718" r:id="rId23"/>
    <p:sldLayoutId id="2147483721" r:id="rId24"/>
    <p:sldLayoutId id="2147483719" r:id="rId25"/>
    <p:sldLayoutId id="2147483720" r:id="rId26"/>
    <p:sldLayoutId id="2147483708" r:id="rId27"/>
    <p:sldLayoutId id="2147483693" r:id="rId28"/>
    <p:sldLayoutId id="2147483705" r:id="rId29"/>
    <p:sldLayoutId id="2147483706" r:id="rId30"/>
    <p:sldLayoutId id="2147483707" r:id="rId31"/>
    <p:sldLayoutId id="2147483698" r:id="rId32"/>
    <p:sldLayoutId id="2147483714" r:id="rId33"/>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6/02/2024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728" r:id="rId1"/>
    <p:sldLayoutId id="2147483688" r:id="rId2"/>
    <p:sldLayoutId id="2147483687" r:id="rId3"/>
    <p:sldLayoutId id="2147483726" r:id="rId4"/>
    <p:sldLayoutId id="2147483727" r:id="rId5"/>
    <p:sldLayoutId id="2147483740"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41" r:id="rId15"/>
    <p:sldLayoutId id="2147483742" r:id="rId16"/>
    <p:sldLayoutId id="2147483743" r:id="rId17"/>
    <p:sldLayoutId id="2147483745" r:id="rId18"/>
    <p:sldLayoutId id="2147483746" r:id="rId19"/>
    <p:sldLayoutId id="2147483747" r:id="rId20"/>
    <p:sldLayoutId id="2147483748" r:id="rId2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2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2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6/02/2024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42.emf"/><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6.xml"/><Relationship Id="rId5" Type="http://schemas.openxmlformats.org/officeDocument/2006/relationships/image" Target="../media/image27.sv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1.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png"/><Relationship Id="rId7" Type="http://schemas.openxmlformats.org/officeDocument/2006/relationships/image" Target="../media/image43.png"/><Relationship Id="rId12" Type="http://schemas.openxmlformats.org/officeDocument/2006/relationships/image" Target="../media/image58.sv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image" Target="../media/image34.png"/><Relationship Id="rId11" Type="http://schemas.openxmlformats.org/officeDocument/2006/relationships/image" Target="../media/image47.png"/><Relationship Id="rId5" Type="http://schemas.openxmlformats.org/officeDocument/2006/relationships/image" Target="../media/image33.png"/><Relationship Id="rId10" Type="http://schemas.openxmlformats.org/officeDocument/2006/relationships/image" Target="../media/image57.svg"/><Relationship Id="rId4" Type="http://schemas.openxmlformats.org/officeDocument/2006/relationships/image" Target="../media/image17.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45.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06-02-2024"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45.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45.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svg"/><Relationship Id="rId12" Type="http://schemas.openxmlformats.org/officeDocument/2006/relationships/image" Target="../media/image96.svg"/><Relationship Id="rId2" Type="http://schemas.openxmlformats.org/officeDocument/2006/relationships/notesSlide" Target="../notesSlides/notesSlide38.xml"/><Relationship Id="rId1" Type="http://schemas.openxmlformats.org/officeDocument/2006/relationships/slideLayout" Target="../slideLayouts/slideLayout45.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45.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45.xml"/><Relationship Id="rId5" Type="http://schemas.openxmlformats.org/officeDocument/2006/relationships/image" Target="../media/image101.png"/><Relationship Id="rId4" Type="http://schemas.openxmlformats.org/officeDocument/2006/relationships/image" Target="../media/image96.sv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47.xml"/><Relationship Id="rId5" Type="http://schemas.openxmlformats.org/officeDocument/2006/relationships/image" Target="../media/image101.png"/><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43.xml"/><Relationship Id="rId5" Type="http://schemas.openxmlformats.org/officeDocument/2006/relationships/image" Target="../media/image109.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hyperlink" Target="https://www.vlaanderen.be/informatie-voor-hr-professionals/in-en-doorstroom/rekrutering-en-selectie/jobstudenten" TargetMode="External"/><Relationship Id="rId2" Type="http://schemas.openxmlformats.org/officeDocument/2006/relationships/notesSlide" Target="../notesSlides/notesSlide59.xml"/><Relationship Id="rId1" Type="http://schemas.openxmlformats.org/officeDocument/2006/relationships/slideLayout" Target="../slideLayouts/slideLayout45.xml"/><Relationship Id="rId5" Type="http://schemas.openxmlformats.org/officeDocument/2006/relationships/image" Target="../media/image113.png"/><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3" Type="http://schemas.openxmlformats.org/officeDocument/2006/relationships/hyperlink" Target="https://vlaamseoverheid.sharepoint.com/sites/AGO-spJobstudenten?e=1%3A64ee4e0a1c94485c8e6ada7fe48cbd41" TargetMode="External"/><Relationship Id="rId2" Type="http://schemas.openxmlformats.org/officeDocument/2006/relationships/notesSlide" Target="../notesSlides/notesSlide60.xml"/><Relationship Id="rId1" Type="http://schemas.openxmlformats.org/officeDocument/2006/relationships/slideLayout" Target="../slideLayouts/slideLayout39.xml"/><Relationship Id="rId4" Type="http://schemas.openxmlformats.org/officeDocument/2006/relationships/hyperlink" Target="https://vlaamseoverheid.sharepoint.com/sites/rpa_ago/jobst/Overzichten%20per%20entiteit/Forms/AllItems.aspx?OR=Teams%2DHL&amp;CT=1706258013309&amp;clickparams=eyJBcHBOYW1lIjoiVGVhbXMtRGVza3RvcCIsIkFwcFZlcnNpb24iOiIyNy8yMzExMzAyNjIwMiIsIkhhc0ZlZGVyYXRlZFVzZXIiOmZhbHNlfQ%3D%3D&amp;viewid=a37ed03d%2D8359%2D4ec5%2D9541%2D8f03995d7984"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hyperlink" Target="mailto:diversiteitsbeleid@vlaanderen.be" TargetMode="Externa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hyperlink" Target="https://www.vlaanderen.be/informatie-voor-hr-professionals/in-en-doorstroom/rekrutering-en-selectie/jobstudenten" TargetMode="External"/><Relationship Id="rId7" Type="http://schemas.openxmlformats.org/officeDocument/2006/relationships/hyperlink" Target="https://www.vlaanderen.be/werken-voor-vlaanderen/studentenjobs-bij-de-vlaamse-overheid" TargetMode="External"/><Relationship Id="rId2" Type="http://schemas.openxmlformats.org/officeDocument/2006/relationships/notesSlide" Target="../notesSlides/notesSlide61.xml"/><Relationship Id="rId1" Type="http://schemas.openxmlformats.org/officeDocument/2006/relationships/slideLayout" Target="../slideLayouts/slideLayout38.xml"/><Relationship Id="rId6" Type="http://schemas.openxmlformats.org/officeDocument/2006/relationships/hyperlink" Target="https://www.vlaanderen.be/intern/ik-start-als-jobstudent-bij-de-vlaamse-overheid" TargetMode="External"/><Relationship Id="rId5" Type="http://schemas.openxmlformats.org/officeDocument/2006/relationships/hyperlink" Target="https://vlaamseoverheid.sharepoint.com/sites/rpa_ago/jobst/Overzichten%20per%20entiteit/Forms/AllItems.aspx?OR=Teams%2DHL&amp;CT=1706461368651&amp;clickparams=eyJBcHBOYW1lIjoiVGVhbXMtRGVza3RvcCIsIkFwcFZlcnNpb24iOiIyNy8yMzExMzAyNjIwMiIsIkhhc0ZlZGVyYXRlZFVzZXIiOmZhbHNlfQ%3D%3D" TargetMode="External"/><Relationship Id="rId4" Type="http://schemas.openxmlformats.org/officeDocument/2006/relationships/hyperlink" Target="https://vlaamseoverheid.sharepoint.com/sites/AGO-spJobstudenten?e=1%3A64ee4e0a1c94485c8e6ada7fe48cbd41"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6" Type="http://schemas.openxmlformats.org/officeDocument/2006/relationships/image" Target="../media/image138.png"/><Relationship Id="rId21" Type="http://schemas.openxmlformats.org/officeDocument/2006/relationships/image" Target="../media/image133.svg"/><Relationship Id="rId34" Type="http://schemas.openxmlformats.org/officeDocument/2006/relationships/image" Target="../media/image144.png"/><Relationship Id="rId42" Type="http://schemas.openxmlformats.org/officeDocument/2006/relationships/image" Target="../media/image152.png"/><Relationship Id="rId47" Type="http://schemas.openxmlformats.org/officeDocument/2006/relationships/image" Target="../media/image157.svg"/><Relationship Id="rId50" Type="http://schemas.openxmlformats.org/officeDocument/2006/relationships/image" Target="../media/image160.png"/><Relationship Id="rId55" Type="http://schemas.openxmlformats.org/officeDocument/2006/relationships/image" Target="../media/image165.svg"/><Relationship Id="rId63" Type="http://schemas.openxmlformats.org/officeDocument/2006/relationships/image" Target="../media/image173.svg"/><Relationship Id="rId68" Type="http://schemas.openxmlformats.org/officeDocument/2006/relationships/image" Target="../media/image178.png"/><Relationship Id="rId76" Type="http://schemas.openxmlformats.org/officeDocument/2006/relationships/image" Target="../media/image186.png"/><Relationship Id="rId84" Type="http://schemas.openxmlformats.org/officeDocument/2006/relationships/image" Target="../media/image194.png"/><Relationship Id="rId89" Type="http://schemas.openxmlformats.org/officeDocument/2006/relationships/image" Target="../media/image199.svg"/><Relationship Id="rId97" Type="http://schemas.openxmlformats.org/officeDocument/2006/relationships/image" Target="../media/image207.svg"/><Relationship Id="rId7" Type="http://schemas.openxmlformats.org/officeDocument/2006/relationships/image" Target="../media/image119.svg"/><Relationship Id="rId71" Type="http://schemas.openxmlformats.org/officeDocument/2006/relationships/image" Target="../media/image181.svg"/><Relationship Id="rId92" Type="http://schemas.openxmlformats.org/officeDocument/2006/relationships/image" Target="../media/image202.png"/><Relationship Id="rId2" Type="http://schemas.openxmlformats.org/officeDocument/2006/relationships/image" Target="../media/image114.png"/><Relationship Id="rId16" Type="http://schemas.openxmlformats.org/officeDocument/2006/relationships/image" Target="../media/image128.png"/><Relationship Id="rId29" Type="http://schemas.openxmlformats.org/officeDocument/2006/relationships/image" Target="../media/image141.svg"/><Relationship Id="rId11" Type="http://schemas.openxmlformats.org/officeDocument/2006/relationships/image" Target="../media/image123.svg"/><Relationship Id="rId24" Type="http://schemas.openxmlformats.org/officeDocument/2006/relationships/image" Target="../media/image136.png"/><Relationship Id="rId32" Type="http://schemas.openxmlformats.org/officeDocument/2006/relationships/image" Target="../media/image26.png"/><Relationship Id="rId37" Type="http://schemas.openxmlformats.org/officeDocument/2006/relationships/image" Target="../media/image147.svg"/><Relationship Id="rId40" Type="http://schemas.openxmlformats.org/officeDocument/2006/relationships/image" Target="../media/image150.png"/><Relationship Id="rId45" Type="http://schemas.openxmlformats.org/officeDocument/2006/relationships/image" Target="../media/image155.svg"/><Relationship Id="rId53" Type="http://schemas.openxmlformats.org/officeDocument/2006/relationships/image" Target="../media/image163.svg"/><Relationship Id="rId58" Type="http://schemas.openxmlformats.org/officeDocument/2006/relationships/image" Target="../media/image168.png"/><Relationship Id="rId66" Type="http://schemas.openxmlformats.org/officeDocument/2006/relationships/image" Target="../media/image176.png"/><Relationship Id="rId74" Type="http://schemas.openxmlformats.org/officeDocument/2006/relationships/image" Target="../media/image184.png"/><Relationship Id="rId79" Type="http://schemas.openxmlformats.org/officeDocument/2006/relationships/image" Target="../media/image189.svg"/><Relationship Id="rId87" Type="http://schemas.openxmlformats.org/officeDocument/2006/relationships/image" Target="../media/image197.svg"/><Relationship Id="rId102" Type="http://schemas.openxmlformats.org/officeDocument/2006/relationships/hyperlink" Target="https://kanselarij.bynder.com/web/78ff4e3b5a0470bd/iconen/" TargetMode="External"/><Relationship Id="rId5" Type="http://schemas.openxmlformats.org/officeDocument/2006/relationships/image" Target="../media/image117.svg"/><Relationship Id="rId61" Type="http://schemas.openxmlformats.org/officeDocument/2006/relationships/image" Target="../media/image171.svg"/><Relationship Id="rId82" Type="http://schemas.openxmlformats.org/officeDocument/2006/relationships/image" Target="../media/image192.png"/><Relationship Id="rId90" Type="http://schemas.openxmlformats.org/officeDocument/2006/relationships/image" Target="../media/image200.png"/><Relationship Id="rId95" Type="http://schemas.openxmlformats.org/officeDocument/2006/relationships/image" Target="../media/image205.svg"/><Relationship Id="rId19" Type="http://schemas.openxmlformats.org/officeDocument/2006/relationships/image" Target="../media/image131.sv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svg"/><Relationship Id="rId30" Type="http://schemas.openxmlformats.org/officeDocument/2006/relationships/image" Target="../media/image142.png"/><Relationship Id="rId35" Type="http://schemas.openxmlformats.org/officeDocument/2006/relationships/image" Target="../media/image145.svg"/><Relationship Id="rId43" Type="http://schemas.openxmlformats.org/officeDocument/2006/relationships/image" Target="../media/image153.svg"/><Relationship Id="rId48" Type="http://schemas.openxmlformats.org/officeDocument/2006/relationships/image" Target="../media/image158.png"/><Relationship Id="rId56" Type="http://schemas.openxmlformats.org/officeDocument/2006/relationships/image" Target="../media/image166.png"/><Relationship Id="rId64" Type="http://schemas.openxmlformats.org/officeDocument/2006/relationships/image" Target="../media/image174.png"/><Relationship Id="rId69" Type="http://schemas.openxmlformats.org/officeDocument/2006/relationships/image" Target="../media/image179.svg"/><Relationship Id="rId77" Type="http://schemas.openxmlformats.org/officeDocument/2006/relationships/image" Target="../media/image187.svg"/><Relationship Id="rId100" Type="http://schemas.openxmlformats.org/officeDocument/2006/relationships/image" Target="../media/image210.png"/><Relationship Id="rId8" Type="http://schemas.openxmlformats.org/officeDocument/2006/relationships/image" Target="../media/image120.png"/><Relationship Id="rId51" Type="http://schemas.openxmlformats.org/officeDocument/2006/relationships/image" Target="../media/image161.svg"/><Relationship Id="rId72" Type="http://schemas.openxmlformats.org/officeDocument/2006/relationships/image" Target="../media/image182.png"/><Relationship Id="rId80" Type="http://schemas.openxmlformats.org/officeDocument/2006/relationships/image" Target="../media/image190.png"/><Relationship Id="rId85" Type="http://schemas.openxmlformats.org/officeDocument/2006/relationships/image" Target="../media/image195.svg"/><Relationship Id="rId93" Type="http://schemas.openxmlformats.org/officeDocument/2006/relationships/image" Target="../media/image203.svg"/><Relationship Id="rId98" Type="http://schemas.openxmlformats.org/officeDocument/2006/relationships/image" Target="../media/image208.png"/><Relationship Id="rId3" Type="http://schemas.openxmlformats.org/officeDocument/2006/relationships/image" Target="../media/image115.svg"/><Relationship Id="rId12" Type="http://schemas.openxmlformats.org/officeDocument/2006/relationships/image" Target="../media/image124.png"/><Relationship Id="rId17" Type="http://schemas.openxmlformats.org/officeDocument/2006/relationships/image" Target="../media/image129.svg"/><Relationship Id="rId25" Type="http://schemas.openxmlformats.org/officeDocument/2006/relationships/image" Target="../media/image137.svg"/><Relationship Id="rId33" Type="http://schemas.openxmlformats.org/officeDocument/2006/relationships/image" Target="../media/image27.svg"/><Relationship Id="rId38" Type="http://schemas.openxmlformats.org/officeDocument/2006/relationships/image" Target="../media/image148.png"/><Relationship Id="rId46" Type="http://schemas.openxmlformats.org/officeDocument/2006/relationships/image" Target="../media/image156.png"/><Relationship Id="rId59" Type="http://schemas.openxmlformats.org/officeDocument/2006/relationships/image" Target="../media/image169.svg"/><Relationship Id="rId67" Type="http://schemas.openxmlformats.org/officeDocument/2006/relationships/image" Target="../media/image177.svg"/><Relationship Id="rId20" Type="http://schemas.openxmlformats.org/officeDocument/2006/relationships/image" Target="../media/image132.png"/><Relationship Id="rId41" Type="http://schemas.openxmlformats.org/officeDocument/2006/relationships/image" Target="../media/image151.svg"/><Relationship Id="rId54" Type="http://schemas.openxmlformats.org/officeDocument/2006/relationships/image" Target="../media/image164.png"/><Relationship Id="rId62" Type="http://schemas.openxmlformats.org/officeDocument/2006/relationships/image" Target="../media/image172.png"/><Relationship Id="rId70" Type="http://schemas.openxmlformats.org/officeDocument/2006/relationships/image" Target="../media/image180.png"/><Relationship Id="rId75" Type="http://schemas.openxmlformats.org/officeDocument/2006/relationships/image" Target="../media/image185.svg"/><Relationship Id="rId83" Type="http://schemas.openxmlformats.org/officeDocument/2006/relationships/image" Target="../media/image193.svg"/><Relationship Id="rId88" Type="http://schemas.openxmlformats.org/officeDocument/2006/relationships/image" Target="../media/image198.png"/><Relationship Id="rId91" Type="http://schemas.openxmlformats.org/officeDocument/2006/relationships/image" Target="../media/image201.svg"/><Relationship Id="rId96" Type="http://schemas.openxmlformats.org/officeDocument/2006/relationships/image" Target="../media/image206.png"/><Relationship Id="rId1" Type="http://schemas.openxmlformats.org/officeDocument/2006/relationships/slideLayout" Target="../slideLayouts/slideLayout10.xml"/><Relationship Id="rId6" Type="http://schemas.openxmlformats.org/officeDocument/2006/relationships/image" Target="../media/image118.png"/><Relationship Id="rId15" Type="http://schemas.openxmlformats.org/officeDocument/2006/relationships/image" Target="../media/image127.svg"/><Relationship Id="rId23" Type="http://schemas.openxmlformats.org/officeDocument/2006/relationships/image" Target="../media/image135.svg"/><Relationship Id="rId28" Type="http://schemas.openxmlformats.org/officeDocument/2006/relationships/image" Target="../media/image140.png"/><Relationship Id="rId36" Type="http://schemas.openxmlformats.org/officeDocument/2006/relationships/image" Target="../media/image146.png"/><Relationship Id="rId49" Type="http://schemas.openxmlformats.org/officeDocument/2006/relationships/image" Target="../media/image159.svg"/><Relationship Id="rId57" Type="http://schemas.openxmlformats.org/officeDocument/2006/relationships/image" Target="../media/image167.svg"/><Relationship Id="rId10" Type="http://schemas.openxmlformats.org/officeDocument/2006/relationships/image" Target="../media/image122.png"/><Relationship Id="rId31" Type="http://schemas.openxmlformats.org/officeDocument/2006/relationships/image" Target="../media/image143.svg"/><Relationship Id="rId44" Type="http://schemas.openxmlformats.org/officeDocument/2006/relationships/image" Target="../media/image154.png"/><Relationship Id="rId52" Type="http://schemas.openxmlformats.org/officeDocument/2006/relationships/image" Target="../media/image162.png"/><Relationship Id="rId60" Type="http://schemas.openxmlformats.org/officeDocument/2006/relationships/image" Target="../media/image170.png"/><Relationship Id="rId65" Type="http://schemas.openxmlformats.org/officeDocument/2006/relationships/image" Target="../media/image175.svg"/><Relationship Id="rId73" Type="http://schemas.openxmlformats.org/officeDocument/2006/relationships/image" Target="../media/image183.svg"/><Relationship Id="rId78" Type="http://schemas.openxmlformats.org/officeDocument/2006/relationships/image" Target="../media/image188.png"/><Relationship Id="rId81" Type="http://schemas.openxmlformats.org/officeDocument/2006/relationships/image" Target="../media/image191.svg"/><Relationship Id="rId86" Type="http://schemas.openxmlformats.org/officeDocument/2006/relationships/image" Target="../media/image196.png"/><Relationship Id="rId94" Type="http://schemas.openxmlformats.org/officeDocument/2006/relationships/image" Target="../media/image204.png"/><Relationship Id="rId99" Type="http://schemas.openxmlformats.org/officeDocument/2006/relationships/image" Target="../media/image209.svg"/><Relationship Id="rId101" Type="http://schemas.openxmlformats.org/officeDocument/2006/relationships/image" Target="../media/image211.svg"/><Relationship Id="rId4" Type="http://schemas.openxmlformats.org/officeDocument/2006/relationships/image" Target="../media/image116.png"/><Relationship Id="rId9" Type="http://schemas.openxmlformats.org/officeDocument/2006/relationships/image" Target="../media/image121.svg"/><Relationship Id="rId13" Type="http://schemas.openxmlformats.org/officeDocument/2006/relationships/image" Target="../media/image125.svg"/><Relationship Id="rId18" Type="http://schemas.openxmlformats.org/officeDocument/2006/relationships/image" Target="../media/image130.png"/><Relationship Id="rId39" Type="http://schemas.openxmlformats.org/officeDocument/2006/relationships/image" Target="../media/image149.svg"/></Relationships>
</file>

<file path=ppt/slides/_rels/slide75.xml.rels><?xml version="1.0" encoding="UTF-8" standalone="yes"?>
<Relationships xmlns="http://schemas.openxmlformats.org/package/2006/relationships"><Relationship Id="rId26" Type="http://schemas.openxmlformats.org/officeDocument/2006/relationships/image" Target="../media/image236.png"/><Relationship Id="rId21" Type="http://schemas.openxmlformats.org/officeDocument/2006/relationships/image" Target="../media/image231.svg"/><Relationship Id="rId34" Type="http://schemas.openxmlformats.org/officeDocument/2006/relationships/image" Target="../media/image244.png"/><Relationship Id="rId42" Type="http://schemas.openxmlformats.org/officeDocument/2006/relationships/image" Target="../media/image252.png"/><Relationship Id="rId47" Type="http://schemas.openxmlformats.org/officeDocument/2006/relationships/image" Target="../media/image257.svg"/><Relationship Id="rId50" Type="http://schemas.openxmlformats.org/officeDocument/2006/relationships/image" Target="../media/image260.png"/><Relationship Id="rId55" Type="http://schemas.openxmlformats.org/officeDocument/2006/relationships/image" Target="../media/image265.svg"/><Relationship Id="rId63" Type="http://schemas.openxmlformats.org/officeDocument/2006/relationships/image" Target="../media/image273.svg"/><Relationship Id="rId68" Type="http://schemas.openxmlformats.org/officeDocument/2006/relationships/image" Target="../media/image278.png"/><Relationship Id="rId76" Type="http://schemas.openxmlformats.org/officeDocument/2006/relationships/image" Target="../media/image286.png"/><Relationship Id="rId84" Type="http://schemas.openxmlformats.org/officeDocument/2006/relationships/image" Target="../media/image294.png"/><Relationship Id="rId89" Type="http://schemas.openxmlformats.org/officeDocument/2006/relationships/image" Target="../media/image299.svg"/><Relationship Id="rId97" Type="http://schemas.openxmlformats.org/officeDocument/2006/relationships/image" Target="../media/image307.svg"/><Relationship Id="rId7" Type="http://schemas.openxmlformats.org/officeDocument/2006/relationships/image" Target="../media/image217.svg"/><Relationship Id="rId71" Type="http://schemas.openxmlformats.org/officeDocument/2006/relationships/image" Target="../media/image281.svg"/><Relationship Id="rId92" Type="http://schemas.openxmlformats.org/officeDocument/2006/relationships/image" Target="../media/image302.png"/><Relationship Id="rId2" Type="http://schemas.openxmlformats.org/officeDocument/2006/relationships/image" Target="../media/image212.png"/><Relationship Id="rId16" Type="http://schemas.openxmlformats.org/officeDocument/2006/relationships/image" Target="../media/image226.png"/><Relationship Id="rId29" Type="http://schemas.openxmlformats.org/officeDocument/2006/relationships/image" Target="../media/image239.svg"/><Relationship Id="rId11" Type="http://schemas.openxmlformats.org/officeDocument/2006/relationships/image" Target="../media/image221.svg"/><Relationship Id="rId24" Type="http://schemas.openxmlformats.org/officeDocument/2006/relationships/image" Target="../media/image234.png"/><Relationship Id="rId32" Type="http://schemas.openxmlformats.org/officeDocument/2006/relationships/image" Target="../media/image242.png"/><Relationship Id="rId37" Type="http://schemas.openxmlformats.org/officeDocument/2006/relationships/image" Target="../media/image247.svg"/><Relationship Id="rId40" Type="http://schemas.openxmlformats.org/officeDocument/2006/relationships/image" Target="../media/image250.png"/><Relationship Id="rId45" Type="http://schemas.openxmlformats.org/officeDocument/2006/relationships/image" Target="../media/image255.svg"/><Relationship Id="rId53" Type="http://schemas.openxmlformats.org/officeDocument/2006/relationships/image" Target="../media/image263.svg"/><Relationship Id="rId58" Type="http://schemas.openxmlformats.org/officeDocument/2006/relationships/image" Target="../media/image268.png"/><Relationship Id="rId66" Type="http://schemas.openxmlformats.org/officeDocument/2006/relationships/image" Target="../media/image276.png"/><Relationship Id="rId74" Type="http://schemas.openxmlformats.org/officeDocument/2006/relationships/image" Target="../media/image284.png"/><Relationship Id="rId79" Type="http://schemas.openxmlformats.org/officeDocument/2006/relationships/image" Target="../media/image289.svg"/><Relationship Id="rId87" Type="http://schemas.openxmlformats.org/officeDocument/2006/relationships/image" Target="../media/image297.svg"/><Relationship Id="rId5" Type="http://schemas.openxmlformats.org/officeDocument/2006/relationships/image" Target="../media/image215.svg"/><Relationship Id="rId61" Type="http://schemas.openxmlformats.org/officeDocument/2006/relationships/image" Target="../media/image271.svg"/><Relationship Id="rId82" Type="http://schemas.openxmlformats.org/officeDocument/2006/relationships/image" Target="../media/image292.png"/><Relationship Id="rId90" Type="http://schemas.openxmlformats.org/officeDocument/2006/relationships/image" Target="../media/image300.png"/><Relationship Id="rId95" Type="http://schemas.openxmlformats.org/officeDocument/2006/relationships/image" Target="../media/image305.svg"/><Relationship Id="rId19" Type="http://schemas.openxmlformats.org/officeDocument/2006/relationships/image" Target="../media/image229.svg"/><Relationship Id="rId14" Type="http://schemas.openxmlformats.org/officeDocument/2006/relationships/image" Target="../media/image224.png"/><Relationship Id="rId22" Type="http://schemas.openxmlformats.org/officeDocument/2006/relationships/image" Target="../media/image232.png"/><Relationship Id="rId27" Type="http://schemas.openxmlformats.org/officeDocument/2006/relationships/image" Target="../media/image237.svg"/><Relationship Id="rId30" Type="http://schemas.openxmlformats.org/officeDocument/2006/relationships/image" Target="../media/image240.png"/><Relationship Id="rId35" Type="http://schemas.openxmlformats.org/officeDocument/2006/relationships/image" Target="../media/image245.svg"/><Relationship Id="rId43" Type="http://schemas.openxmlformats.org/officeDocument/2006/relationships/image" Target="../media/image253.svg"/><Relationship Id="rId48" Type="http://schemas.openxmlformats.org/officeDocument/2006/relationships/image" Target="../media/image258.png"/><Relationship Id="rId56" Type="http://schemas.openxmlformats.org/officeDocument/2006/relationships/image" Target="../media/image266.png"/><Relationship Id="rId64" Type="http://schemas.openxmlformats.org/officeDocument/2006/relationships/image" Target="../media/image274.png"/><Relationship Id="rId69" Type="http://schemas.openxmlformats.org/officeDocument/2006/relationships/image" Target="../media/image279.svg"/><Relationship Id="rId77" Type="http://schemas.openxmlformats.org/officeDocument/2006/relationships/image" Target="../media/image287.svg"/><Relationship Id="rId8" Type="http://schemas.openxmlformats.org/officeDocument/2006/relationships/image" Target="../media/image218.png"/><Relationship Id="rId51" Type="http://schemas.openxmlformats.org/officeDocument/2006/relationships/image" Target="../media/image261.svg"/><Relationship Id="rId72" Type="http://schemas.openxmlformats.org/officeDocument/2006/relationships/image" Target="../media/image282.png"/><Relationship Id="rId80" Type="http://schemas.openxmlformats.org/officeDocument/2006/relationships/image" Target="../media/image290.png"/><Relationship Id="rId85" Type="http://schemas.openxmlformats.org/officeDocument/2006/relationships/image" Target="../media/image295.svg"/><Relationship Id="rId93" Type="http://schemas.openxmlformats.org/officeDocument/2006/relationships/image" Target="../media/image303.svg"/><Relationship Id="rId98" Type="http://schemas.openxmlformats.org/officeDocument/2006/relationships/hyperlink" Target="https://kanselarij.bynder.com/web/78ff4e3b5a0470bd/iconen/" TargetMode="External"/><Relationship Id="rId3" Type="http://schemas.openxmlformats.org/officeDocument/2006/relationships/image" Target="../media/image213.svg"/><Relationship Id="rId12" Type="http://schemas.openxmlformats.org/officeDocument/2006/relationships/image" Target="../media/image222.png"/><Relationship Id="rId17" Type="http://schemas.openxmlformats.org/officeDocument/2006/relationships/image" Target="../media/image227.svg"/><Relationship Id="rId25" Type="http://schemas.openxmlformats.org/officeDocument/2006/relationships/image" Target="../media/image235.svg"/><Relationship Id="rId33" Type="http://schemas.openxmlformats.org/officeDocument/2006/relationships/image" Target="../media/image243.svg"/><Relationship Id="rId38" Type="http://schemas.openxmlformats.org/officeDocument/2006/relationships/image" Target="../media/image248.png"/><Relationship Id="rId46" Type="http://schemas.openxmlformats.org/officeDocument/2006/relationships/image" Target="../media/image256.png"/><Relationship Id="rId59" Type="http://schemas.openxmlformats.org/officeDocument/2006/relationships/image" Target="../media/image269.svg"/><Relationship Id="rId67" Type="http://schemas.openxmlformats.org/officeDocument/2006/relationships/image" Target="../media/image277.svg"/><Relationship Id="rId20" Type="http://schemas.openxmlformats.org/officeDocument/2006/relationships/image" Target="../media/image230.png"/><Relationship Id="rId41" Type="http://schemas.openxmlformats.org/officeDocument/2006/relationships/image" Target="../media/image251.svg"/><Relationship Id="rId54" Type="http://schemas.openxmlformats.org/officeDocument/2006/relationships/image" Target="../media/image264.png"/><Relationship Id="rId62" Type="http://schemas.openxmlformats.org/officeDocument/2006/relationships/image" Target="../media/image272.png"/><Relationship Id="rId70" Type="http://schemas.openxmlformats.org/officeDocument/2006/relationships/image" Target="../media/image280.png"/><Relationship Id="rId75" Type="http://schemas.openxmlformats.org/officeDocument/2006/relationships/image" Target="../media/image285.svg"/><Relationship Id="rId83" Type="http://schemas.openxmlformats.org/officeDocument/2006/relationships/image" Target="../media/image293.svg"/><Relationship Id="rId88" Type="http://schemas.openxmlformats.org/officeDocument/2006/relationships/image" Target="../media/image298.png"/><Relationship Id="rId91" Type="http://schemas.openxmlformats.org/officeDocument/2006/relationships/image" Target="../media/image301.svg"/><Relationship Id="rId96" Type="http://schemas.openxmlformats.org/officeDocument/2006/relationships/image" Target="../media/image306.png"/><Relationship Id="rId1" Type="http://schemas.openxmlformats.org/officeDocument/2006/relationships/slideLayout" Target="../slideLayouts/slideLayout10.xml"/><Relationship Id="rId6" Type="http://schemas.openxmlformats.org/officeDocument/2006/relationships/image" Target="../media/image216.png"/><Relationship Id="rId15" Type="http://schemas.openxmlformats.org/officeDocument/2006/relationships/image" Target="../media/image225.svg"/><Relationship Id="rId23" Type="http://schemas.openxmlformats.org/officeDocument/2006/relationships/image" Target="../media/image233.svg"/><Relationship Id="rId28" Type="http://schemas.openxmlformats.org/officeDocument/2006/relationships/image" Target="../media/image238.png"/><Relationship Id="rId36" Type="http://schemas.openxmlformats.org/officeDocument/2006/relationships/image" Target="../media/image246.png"/><Relationship Id="rId49" Type="http://schemas.openxmlformats.org/officeDocument/2006/relationships/image" Target="../media/image259.svg"/><Relationship Id="rId57" Type="http://schemas.openxmlformats.org/officeDocument/2006/relationships/image" Target="../media/image267.svg"/><Relationship Id="rId10" Type="http://schemas.openxmlformats.org/officeDocument/2006/relationships/image" Target="../media/image220.png"/><Relationship Id="rId31" Type="http://schemas.openxmlformats.org/officeDocument/2006/relationships/image" Target="../media/image241.svg"/><Relationship Id="rId44" Type="http://schemas.openxmlformats.org/officeDocument/2006/relationships/image" Target="../media/image254.png"/><Relationship Id="rId52" Type="http://schemas.openxmlformats.org/officeDocument/2006/relationships/image" Target="../media/image262.png"/><Relationship Id="rId60" Type="http://schemas.openxmlformats.org/officeDocument/2006/relationships/image" Target="../media/image270.png"/><Relationship Id="rId65" Type="http://schemas.openxmlformats.org/officeDocument/2006/relationships/image" Target="../media/image275.svg"/><Relationship Id="rId73" Type="http://schemas.openxmlformats.org/officeDocument/2006/relationships/image" Target="../media/image283.svg"/><Relationship Id="rId78" Type="http://schemas.openxmlformats.org/officeDocument/2006/relationships/image" Target="../media/image288.png"/><Relationship Id="rId81" Type="http://schemas.openxmlformats.org/officeDocument/2006/relationships/image" Target="../media/image291.svg"/><Relationship Id="rId86" Type="http://schemas.openxmlformats.org/officeDocument/2006/relationships/image" Target="../media/image296.png"/><Relationship Id="rId94" Type="http://schemas.openxmlformats.org/officeDocument/2006/relationships/image" Target="../media/image304.png"/><Relationship Id="rId4" Type="http://schemas.openxmlformats.org/officeDocument/2006/relationships/image" Target="../media/image214.png"/><Relationship Id="rId9" Type="http://schemas.openxmlformats.org/officeDocument/2006/relationships/image" Target="../media/image219.svg"/><Relationship Id="rId13" Type="http://schemas.openxmlformats.org/officeDocument/2006/relationships/image" Target="../media/image223.svg"/><Relationship Id="rId18" Type="http://schemas.openxmlformats.org/officeDocument/2006/relationships/image" Target="../media/image228.png"/><Relationship Id="rId39" Type="http://schemas.openxmlformats.org/officeDocument/2006/relationships/image" Target="../media/image249.sv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6/02/2024</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BE57AF7E-88A5-551A-16B0-FBB679662C47}"/>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6C194989-B01C-65E0-AE5B-6EFBCC715750}"/>
              </a:ext>
            </a:extLst>
          </p:cNvPr>
          <p:cNvSpPr/>
          <p:nvPr/>
        </p:nvSpPr>
        <p:spPr>
          <a:xfrm>
            <a:off x="5127844" y="1493135"/>
            <a:ext cx="336000" cy="336000"/>
          </a:xfrm>
          <a:prstGeom prst="ellipse">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D71BC610-158A-747F-1794-75C11B83400B}"/>
              </a:ext>
            </a:extLst>
          </p:cNvPr>
          <p:cNvSpPr/>
          <p:nvPr/>
        </p:nvSpPr>
        <p:spPr>
          <a:xfrm>
            <a:off x="8192479" y="1493135"/>
            <a:ext cx="336000" cy="336000"/>
          </a:xfrm>
          <a:prstGeom prst="ellipse">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5" name="Tekstvak 14">
            <a:extLst>
              <a:ext uri="{FF2B5EF4-FFF2-40B4-BE49-F238E27FC236}">
                <a16:creationId xmlns:a16="http://schemas.microsoft.com/office/drawing/2014/main" id="{EBAA35B4-D498-AA9A-4C2F-A4D88C4167F0}"/>
              </a:ext>
            </a:extLst>
          </p:cNvPr>
          <p:cNvSpPr txBox="1"/>
          <p:nvPr/>
        </p:nvSpPr>
        <p:spPr>
          <a:xfrm>
            <a:off x="4332933" y="207079"/>
            <a:ext cx="1923184" cy="830997"/>
          </a:xfrm>
          <a:prstGeom prst="rect">
            <a:avLst/>
          </a:prstGeom>
          <a:noFill/>
        </p:spPr>
        <p:txBody>
          <a:bodyPr wrap="square" rtlCol="0">
            <a:spAutoFit/>
          </a:bodyPr>
          <a:lstStyle/>
          <a:p>
            <a:pPr algn="ctr"/>
            <a:r>
              <a:rPr lang="nl-BE" sz="2400">
                <a:solidFill>
                  <a:schemeClr val="bg1"/>
                </a:solidFill>
              </a:rPr>
              <a:t>Wat wisten we al? </a:t>
            </a:r>
          </a:p>
        </p:txBody>
      </p:sp>
      <p:sp>
        <p:nvSpPr>
          <p:cNvPr id="16" name="Tekstvak 15">
            <a:extLst>
              <a:ext uri="{FF2B5EF4-FFF2-40B4-BE49-F238E27FC236}">
                <a16:creationId xmlns:a16="http://schemas.microsoft.com/office/drawing/2014/main" id="{6EAF2F16-D0F5-405A-2399-760417C90CFC}"/>
              </a:ext>
            </a:extLst>
          </p:cNvPr>
          <p:cNvSpPr txBox="1"/>
          <p:nvPr/>
        </p:nvSpPr>
        <p:spPr>
          <a:xfrm>
            <a:off x="6599978" y="207079"/>
            <a:ext cx="3487548" cy="830997"/>
          </a:xfrm>
          <a:prstGeom prst="rect">
            <a:avLst/>
          </a:prstGeom>
          <a:noFill/>
        </p:spPr>
        <p:txBody>
          <a:bodyPr wrap="square" rtlCol="0">
            <a:spAutoFit/>
          </a:bodyPr>
          <a:lstStyle/>
          <a:p>
            <a:pPr algn="ctr"/>
            <a:r>
              <a:rPr lang="nl-BE" sz="2400">
                <a:solidFill>
                  <a:schemeClr val="bg1"/>
                </a:solidFill>
              </a:rPr>
              <a:t>Nieuw na onderhandelingen </a:t>
            </a:r>
          </a:p>
        </p:txBody>
      </p:sp>
      <p:sp>
        <p:nvSpPr>
          <p:cNvPr id="18" name="Tekstvak 17">
            <a:extLst>
              <a:ext uri="{FF2B5EF4-FFF2-40B4-BE49-F238E27FC236}">
                <a16:creationId xmlns:a16="http://schemas.microsoft.com/office/drawing/2014/main" id="{FFA6CE38-6989-EF37-2BB6-AEBCD2704757}"/>
              </a:ext>
            </a:extLst>
          </p:cNvPr>
          <p:cNvSpPr txBox="1"/>
          <p:nvPr/>
        </p:nvSpPr>
        <p:spPr>
          <a:xfrm>
            <a:off x="7926843" y="207079"/>
            <a:ext cx="4429916" cy="830997"/>
          </a:xfrm>
          <a:prstGeom prst="rect">
            <a:avLst/>
          </a:prstGeom>
          <a:noFill/>
        </p:spPr>
        <p:txBody>
          <a:bodyPr wrap="square" rtlCol="0">
            <a:spAutoFit/>
          </a:bodyPr>
          <a:lstStyle/>
          <a:p>
            <a:pPr algn="ctr"/>
            <a:r>
              <a:rPr lang="nl-BE" sz="2400">
                <a:solidFill>
                  <a:schemeClr val="bg1"/>
                </a:solidFill>
              </a:rPr>
              <a:t>Voor jouw entiteit </a:t>
            </a:r>
            <a:br>
              <a:rPr lang="nl-BE" sz="2400">
                <a:solidFill>
                  <a:schemeClr val="bg1"/>
                </a:solidFill>
              </a:rPr>
            </a:br>
            <a:r>
              <a:rPr lang="nl-BE" sz="2400">
                <a:solidFill>
                  <a:schemeClr val="bg1"/>
                </a:solidFill>
              </a:rPr>
              <a:t>&amp; team leidinggevenden</a:t>
            </a:r>
          </a:p>
        </p:txBody>
      </p:sp>
      <p:cxnSp>
        <p:nvCxnSpPr>
          <p:cNvPr id="24" name="Rechte verbindingslijn 23">
            <a:extLst>
              <a:ext uri="{FF2B5EF4-FFF2-40B4-BE49-F238E27FC236}">
                <a16:creationId xmlns:a16="http://schemas.microsoft.com/office/drawing/2014/main" id="{AEBD0C8E-288D-D460-342D-3424FE58B933}"/>
              </a:ext>
            </a:extLst>
          </p:cNvPr>
          <p:cNvCxnSpPr>
            <a:cxnSpLocks/>
            <a:stCxn id="15" idx="2"/>
            <a:endCxn id="9" idx="0"/>
          </p:cNvCxnSpPr>
          <p:nvPr/>
        </p:nvCxnSpPr>
        <p:spPr>
          <a:xfrm>
            <a:off x="5294525" y="1038076"/>
            <a:ext cx="1319" cy="4550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D4FC2401-A732-1EBD-27B6-4ABE89121158}"/>
              </a:ext>
            </a:extLst>
          </p:cNvPr>
          <p:cNvCxnSpPr>
            <a:cxnSpLocks/>
          </p:cNvCxnSpPr>
          <p:nvPr/>
        </p:nvCxnSpPr>
        <p:spPr>
          <a:xfrm>
            <a:off x="8357359" y="1085672"/>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kleding, persoon, Menselijk gezicht, jeans&#10;&#10;Automatisch gegenereerde beschrijving">
            <a:extLst>
              <a:ext uri="{FF2B5EF4-FFF2-40B4-BE49-F238E27FC236}">
                <a16:creationId xmlns:a16="http://schemas.microsoft.com/office/drawing/2014/main" id="{82A15C26-6674-155D-B0C0-B667D5DE5B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72" y="0"/>
            <a:ext cx="12296328" cy="6853440"/>
          </a:xfrm>
          <a:prstGeom prst="rect">
            <a:avLst/>
          </a:prstGeom>
        </p:spPr>
      </p:pic>
      <p:cxnSp>
        <p:nvCxnSpPr>
          <p:cNvPr id="6" name="Rechte verbindingslijn 5">
            <a:extLst>
              <a:ext uri="{FF2B5EF4-FFF2-40B4-BE49-F238E27FC236}">
                <a16:creationId xmlns:a16="http://schemas.microsoft.com/office/drawing/2014/main" id="{4F350F5A-16C4-0B6A-5D3D-9465EF995710}"/>
              </a:ext>
            </a:extLst>
          </p:cNvPr>
          <p:cNvCxnSpPr>
            <a:cxnSpLocks/>
          </p:cNvCxnSpPr>
          <p:nvPr/>
        </p:nvCxnSpPr>
        <p:spPr>
          <a:xfrm>
            <a:off x="713677" y="18545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Ovaal 7">
            <a:extLst>
              <a:ext uri="{FF2B5EF4-FFF2-40B4-BE49-F238E27FC236}">
                <a16:creationId xmlns:a16="http://schemas.microsoft.com/office/drawing/2014/main" id="{F04060B4-567B-9D40-1FB9-161128859322}"/>
              </a:ext>
            </a:extLst>
          </p:cNvPr>
          <p:cNvSpPr/>
          <p:nvPr/>
        </p:nvSpPr>
        <p:spPr>
          <a:xfrm>
            <a:off x="5331044" y="1696335"/>
            <a:ext cx="336000" cy="336000"/>
          </a:xfrm>
          <a:prstGeom prst="ellipse">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2" name="Ovaal 11">
            <a:extLst>
              <a:ext uri="{FF2B5EF4-FFF2-40B4-BE49-F238E27FC236}">
                <a16:creationId xmlns:a16="http://schemas.microsoft.com/office/drawing/2014/main" id="{82596B47-7DD2-699D-5051-4199B2EE7608}"/>
              </a:ext>
            </a:extLst>
          </p:cNvPr>
          <p:cNvSpPr/>
          <p:nvPr/>
        </p:nvSpPr>
        <p:spPr>
          <a:xfrm>
            <a:off x="8395679" y="1696335"/>
            <a:ext cx="336000" cy="336000"/>
          </a:xfrm>
          <a:prstGeom prst="ellipse">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4" name="Tekstvak 13">
            <a:extLst>
              <a:ext uri="{FF2B5EF4-FFF2-40B4-BE49-F238E27FC236}">
                <a16:creationId xmlns:a16="http://schemas.microsoft.com/office/drawing/2014/main" id="{23A2683D-DA17-D2B7-469A-310BA6E352EC}"/>
              </a:ext>
            </a:extLst>
          </p:cNvPr>
          <p:cNvSpPr txBox="1"/>
          <p:nvPr/>
        </p:nvSpPr>
        <p:spPr>
          <a:xfrm>
            <a:off x="4536133" y="410279"/>
            <a:ext cx="1923184" cy="830997"/>
          </a:xfrm>
          <a:prstGeom prst="rect">
            <a:avLst/>
          </a:prstGeom>
          <a:noFill/>
        </p:spPr>
        <p:txBody>
          <a:bodyPr wrap="square" rtlCol="0">
            <a:spAutoFit/>
          </a:bodyPr>
          <a:lstStyle/>
          <a:p>
            <a:pPr algn="ctr"/>
            <a:r>
              <a:rPr lang="nl-BE" sz="2400" dirty="0">
                <a:solidFill>
                  <a:schemeClr val="bg1"/>
                </a:solidFill>
              </a:rPr>
              <a:t>Wat wisten we al? </a:t>
            </a:r>
          </a:p>
        </p:txBody>
      </p:sp>
      <p:sp>
        <p:nvSpPr>
          <p:cNvPr id="17" name="Tekstvak 16">
            <a:extLst>
              <a:ext uri="{FF2B5EF4-FFF2-40B4-BE49-F238E27FC236}">
                <a16:creationId xmlns:a16="http://schemas.microsoft.com/office/drawing/2014/main" id="{CE1AFE27-E09E-ED45-C375-B93C21B879FB}"/>
              </a:ext>
            </a:extLst>
          </p:cNvPr>
          <p:cNvSpPr txBox="1"/>
          <p:nvPr/>
        </p:nvSpPr>
        <p:spPr>
          <a:xfrm>
            <a:off x="6803178" y="410279"/>
            <a:ext cx="3487548" cy="830997"/>
          </a:xfrm>
          <a:prstGeom prst="rect">
            <a:avLst/>
          </a:prstGeom>
          <a:noFill/>
        </p:spPr>
        <p:txBody>
          <a:bodyPr wrap="square" rtlCol="0">
            <a:spAutoFit/>
          </a:bodyPr>
          <a:lstStyle/>
          <a:p>
            <a:pPr algn="ctr"/>
            <a:r>
              <a:rPr lang="nl-BE" sz="2400">
                <a:solidFill>
                  <a:schemeClr val="bg1"/>
                </a:solidFill>
              </a:rPr>
              <a:t>Nieuw na onderhandelingen </a:t>
            </a:r>
          </a:p>
        </p:txBody>
      </p:sp>
      <p:cxnSp>
        <p:nvCxnSpPr>
          <p:cNvPr id="20" name="Rechte verbindingslijn 19">
            <a:extLst>
              <a:ext uri="{FF2B5EF4-FFF2-40B4-BE49-F238E27FC236}">
                <a16:creationId xmlns:a16="http://schemas.microsoft.com/office/drawing/2014/main" id="{47170D6C-243C-ECF5-5A6B-55C7DFD051A8}"/>
              </a:ext>
            </a:extLst>
          </p:cNvPr>
          <p:cNvCxnSpPr>
            <a:cxnSpLocks/>
            <a:stCxn id="14" idx="2"/>
            <a:endCxn id="8" idx="0"/>
          </p:cNvCxnSpPr>
          <p:nvPr/>
        </p:nvCxnSpPr>
        <p:spPr>
          <a:xfrm>
            <a:off x="5497725" y="1241276"/>
            <a:ext cx="1319" cy="4550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FA513F52-2BF4-CD85-5017-9AC7B30DCE78}"/>
              </a:ext>
            </a:extLst>
          </p:cNvPr>
          <p:cNvCxnSpPr>
            <a:cxnSpLocks/>
          </p:cNvCxnSpPr>
          <p:nvPr/>
        </p:nvCxnSpPr>
        <p:spPr>
          <a:xfrm>
            <a:off x="8560559" y="1288872"/>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Vrije vorm: vorm 24">
            <a:extLst>
              <a:ext uri="{FF2B5EF4-FFF2-40B4-BE49-F238E27FC236}">
                <a16:creationId xmlns:a16="http://schemas.microsoft.com/office/drawing/2014/main" id="{6D808FD8-A73C-A7D3-2D59-BB9566DB4955}"/>
              </a:ext>
            </a:extLst>
          </p:cNvPr>
          <p:cNvSpPr/>
          <p:nvPr/>
        </p:nvSpPr>
        <p:spPr>
          <a:xfrm>
            <a:off x="1" y="2"/>
            <a:ext cx="3929996" cy="6869161"/>
          </a:xfrm>
          <a:custGeom>
            <a:avLst/>
            <a:gdLst>
              <a:gd name="connsiteX0" fmla="*/ 0 w 2947497"/>
              <a:gd name="connsiteY0" fmla="*/ 0 h 5151871"/>
              <a:gd name="connsiteX1" fmla="*/ 1179178 w 2947497"/>
              <a:gd name="connsiteY1" fmla="*/ 0 h 5151871"/>
              <a:gd name="connsiteX2" fmla="*/ 2947497 w 2947497"/>
              <a:gd name="connsiteY2" fmla="*/ 5151871 h 5151871"/>
              <a:gd name="connsiteX3" fmla="*/ 0 w 2947497"/>
              <a:gd name="connsiteY3" fmla="*/ 5151871 h 5151871"/>
              <a:gd name="connsiteX4" fmla="*/ 0 w 2947497"/>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497" h="5151871">
                <a:moveTo>
                  <a:pt x="0" y="0"/>
                </a:moveTo>
                <a:lnTo>
                  <a:pt x="1179178" y="0"/>
                </a:lnTo>
                <a:lnTo>
                  <a:pt x="2947497" y="5151871"/>
                </a:lnTo>
                <a:lnTo>
                  <a:pt x="0"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Tekstvak 25">
            <a:extLst>
              <a:ext uri="{FF2B5EF4-FFF2-40B4-BE49-F238E27FC236}">
                <a16:creationId xmlns:a16="http://schemas.microsoft.com/office/drawing/2014/main" id="{5F610EAE-5DBE-5309-F438-B1748CC726D9}"/>
              </a:ext>
            </a:extLst>
          </p:cNvPr>
          <p:cNvSpPr txBox="1"/>
          <p:nvPr/>
        </p:nvSpPr>
        <p:spPr>
          <a:xfrm>
            <a:off x="-332248" y="3158880"/>
            <a:ext cx="3199059" cy="584775"/>
          </a:xfrm>
          <a:prstGeom prst="rect">
            <a:avLst/>
          </a:prstGeom>
          <a:noFill/>
        </p:spPr>
        <p:txBody>
          <a:bodyPr wrap="square">
            <a:spAutoFit/>
          </a:bodyPr>
          <a:lstStyle>
            <a:defPPr>
              <a:defRPr lang="nl-BE"/>
            </a:defPPr>
            <a:lvl1pPr algn="ctr">
              <a:defRPr sz="2400" b="1"/>
            </a:lvl1pPr>
          </a:lstStyle>
          <a:p>
            <a:r>
              <a:rPr lang="nl-BE" sz="3200"/>
              <a:t>Rechtspositie</a:t>
            </a:r>
          </a:p>
        </p:txBody>
      </p:sp>
    </p:spTree>
    <p:extLst>
      <p:ext uri="{BB962C8B-B14F-4D97-AF65-F5344CB8AC3E}">
        <p14:creationId xmlns:p14="http://schemas.microsoft.com/office/powerpoint/2010/main" val="199559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BA3F9-4A76-8145-CBE7-01154599DB2F}"/>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F59C9EB6-53F3-D488-939C-B83F36086E2C}"/>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C969908E-21FC-B72B-FCBC-589237D0F69D}"/>
              </a:ext>
            </a:extLst>
          </p:cNvPr>
          <p:cNvSpPr/>
          <p:nvPr/>
        </p:nvSpPr>
        <p:spPr>
          <a:xfrm>
            <a:off x="5077044" y="151345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1FC358ED-8ABF-7E75-F4AB-CC591473E905}"/>
              </a:ext>
            </a:extLst>
          </p:cNvPr>
          <p:cNvSpPr/>
          <p:nvPr/>
        </p:nvSpPr>
        <p:spPr>
          <a:xfrm>
            <a:off x="8141679" y="151345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5" name="Tekstvak 14">
            <a:extLst>
              <a:ext uri="{FF2B5EF4-FFF2-40B4-BE49-F238E27FC236}">
                <a16:creationId xmlns:a16="http://schemas.microsoft.com/office/drawing/2014/main" id="{1841F035-BD95-E837-BA72-C1CA7EBD814A}"/>
              </a:ext>
            </a:extLst>
          </p:cNvPr>
          <p:cNvSpPr txBox="1"/>
          <p:nvPr/>
        </p:nvSpPr>
        <p:spPr>
          <a:xfrm>
            <a:off x="4282133" y="227399"/>
            <a:ext cx="1923184" cy="830997"/>
          </a:xfrm>
          <a:prstGeom prst="rect">
            <a:avLst/>
          </a:prstGeom>
          <a:noFill/>
        </p:spPr>
        <p:txBody>
          <a:bodyPr wrap="square" rtlCol="0">
            <a:spAutoFit/>
          </a:bodyPr>
          <a:lstStyle/>
          <a:p>
            <a:pPr algn="ctr"/>
            <a:r>
              <a:rPr lang="nl-BE" sz="2400"/>
              <a:t>Wat wisten we al? </a:t>
            </a:r>
          </a:p>
        </p:txBody>
      </p:sp>
      <p:cxnSp>
        <p:nvCxnSpPr>
          <p:cNvPr id="24" name="Rechte verbindingslijn 23">
            <a:extLst>
              <a:ext uri="{FF2B5EF4-FFF2-40B4-BE49-F238E27FC236}">
                <a16:creationId xmlns:a16="http://schemas.microsoft.com/office/drawing/2014/main" id="{87DBDAB3-54F5-E0BB-E7BE-C91D33AA29D7}"/>
              </a:ext>
            </a:extLst>
          </p:cNvPr>
          <p:cNvCxnSpPr>
            <a:cxnSpLocks/>
            <a:stCxn id="15" idx="2"/>
            <a:endCxn id="9" idx="0"/>
          </p:cNvCxnSpPr>
          <p:nvPr/>
        </p:nvCxnSpPr>
        <p:spPr>
          <a:xfrm>
            <a:off x="5243725" y="1058396"/>
            <a:ext cx="1319" cy="4550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4C6C8C4F-72D6-F185-43CC-E5BABF44B5B2}"/>
              </a:ext>
            </a:extLst>
          </p:cNvPr>
          <p:cNvSpPr>
            <a:spLocks noGrp="1"/>
          </p:cNvSpPr>
          <p:nvPr>
            <p:ph sz="half" idx="1"/>
          </p:nvPr>
        </p:nvSpPr>
        <p:spPr>
          <a:xfrm>
            <a:off x="3241040" y="1188854"/>
            <a:ext cx="8341957" cy="5528461"/>
          </a:xfrm>
        </p:spPr>
        <p:txBody>
          <a:bodyPr/>
          <a:lstStyle/>
          <a:p>
            <a:pPr marL="457189" indent="-457189">
              <a:buFont typeface="Webdings" panose="05030102010509060703" pitchFamily="18" charset="2"/>
              <a:buChar char="4"/>
            </a:pPr>
            <a:r>
              <a:rPr lang="en-US" sz="2400" dirty="0" err="1">
                <a:latin typeface="FlandersArtSans-Regular"/>
              </a:rPr>
              <a:t>Contractuele</a:t>
            </a:r>
            <a:r>
              <a:rPr lang="en-US" sz="2400" dirty="0">
                <a:latin typeface="FlandersArtSans-Regular"/>
              </a:rPr>
              <a:t> </a:t>
            </a:r>
            <a:r>
              <a:rPr lang="en-US" sz="2400" dirty="0" err="1">
                <a:latin typeface="FlandersArtSans-Regular"/>
              </a:rPr>
              <a:t>tewerkstelling</a:t>
            </a:r>
            <a:r>
              <a:rPr lang="en-US" sz="2400" dirty="0">
                <a:latin typeface="FlandersArtSans-Regular"/>
              </a:rPr>
              <a:t> </a:t>
            </a:r>
            <a:r>
              <a:rPr lang="en-US" sz="2400" dirty="0" err="1">
                <a:latin typeface="FlandersArtSans-Regular"/>
              </a:rPr>
              <a:t>wordt</a:t>
            </a:r>
            <a:r>
              <a:rPr lang="en-US" sz="2400" dirty="0">
                <a:latin typeface="FlandersArtSans-Regular"/>
              </a:rPr>
              <a:t> de norm, </a:t>
            </a:r>
            <a:r>
              <a:rPr lang="en-US" sz="2400" dirty="0" err="1">
                <a:latin typeface="FlandersArtSans-Regular"/>
              </a:rPr>
              <a:t>uitgezonderd</a:t>
            </a:r>
            <a:r>
              <a:rPr lang="en-US" sz="2400" dirty="0">
                <a:latin typeface="FlandersArtSans-Regular"/>
              </a:rPr>
              <a:t> </a:t>
            </a:r>
            <a:r>
              <a:rPr lang="en-US" sz="2400" dirty="0" err="1">
                <a:latin typeface="FlandersArtSans-Regular"/>
              </a:rPr>
              <a:t>voor</a:t>
            </a:r>
            <a:r>
              <a:rPr lang="en-US" sz="2400" dirty="0">
                <a:latin typeface="FlandersArtSans-Regular"/>
              </a:rPr>
              <a:t> </a:t>
            </a:r>
            <a:r>
              <a:rPr lang="en-US" sz="2400" dirty="0" err="1">
                <a:latin typeface="FlandersArtSans-Regular"/>
              </a:rPr>
              <a:t>gezagsfuncties</a:t>
            </a:r>
            <a:endParaRPr lang="en-US" sz="2400" dirty="0">
              <a:latin typeface="FlandersArtSans-Regular"/>
            </a:endParaRPr>
          </a:p>
          <a:p>
            <a:pPr marL="457189" indent="-457189">
              <a:buFont typeface="Webdings" panose="05030102010509060703" pitchFamily="18" charset="2"/>
              <a:buChar char="4"/>
            </a:pPr>
            <a:endParaRPr lang="en-US" sz="2400" dirty="0">
              <a:latin typeface="FlandersArtSans-Regular"/>
            </a:endParaRPr>
          </a:p>
          <a:p>
            <a:pPr marL="745048" lvl="1" indent="-457189">
              <a:buFont typeface="Webdings" panose="05030102010509060703" pitchFamily="18" charset="2"/>
              <a:buChar char="4"/>
            </a:pPr>
            <a:r>
              <a:rPr lang="en-US" sz="2400" dirty="0">
                <a:latin typeface="FlandersArtSans-Regular"/>
              </a:rPr>
              <a:t>Wie </a:t>
            </a:r>
            <a:r>
              <a:rPr lang="en-US" sz="2400" dirty="0" err="1">
                <a:latin typeface="FlandersArtSans-Regular"/>
              </a:rPr>
              <a:t>statutair</a:t>
            </a:r>
            <a:r>
              <a:rPr lang="en-US" sz="2400" dirty="0">
                <a:latin typeface="FlandersArtSans-Regular"/>
              </a:rPr>
              <a:t> is, </a:t>
            </a:r>
            <a:r>
              <a:rPr lang="en-US" sz="2400" dirty="0" err="1">
                <a:latin typeface="FlandersArtSans-Regular"/>
              </a:rPr>
              <a:t>blijft</a:t>
            </a:r>
            <a:r>
              <a:rPr lang="en-US" sz="2400" dirty="0">
                <a:latin typeface="FlandersArtSans-Regular"/>
              </a:rPr>
              <a:t> </a:t>
            </a:r>
            <a:r>
              <a:rPr lang="en-US" sz="2400" dirty="0" err="1">
                <a:latin typeface="FlandersArtSans-Regular"/>
              </a:rPr>
              <a:t>statutair</a:t>
            </a:r>
            <a:r>
              <a:rPr lang="en-US" sz="2400" dirty="0">
                <a:latin typeface="FlandersArtSans-Regular"/>
              </a:rPr>
              <a:t>. </a:t>
            </a:r>
            <a:r>
              <a:rPr lang="en-US" sz="2400" dirty="0" err="1">
                <a:latin typeface="FlandersArtSans-Regular"/>
              </a:rPr>
              <a:t>Ook</a:t>
            </a:r>
            <a:r>
              <a:rPr lang="en-US" sz="2400" dirty="0">
                <a:latin typeface="FlandersArtSans-Regular"/>
              </a:rPr>
              <a:t> </a:t>
            </a:r>
            <a:r>
              <a:rPr lang="en-US" sz="2400" dirty="0" err="1">
                <a:latin typeface="FlandersArtSans-Regular"/>
              </a:rPr>
              <a:t>bij</a:t>
            </a:r>
            <a:r>
              <a:rPr lang="en-US" sz="2400" dirty="0">
                <a:latin typeface="FlandersArtSans-Regular"/>
              </a:rPr>
              <a:t> </a:t>
            </a:r>
            <a:r>
              <a:rPr lang="en-US" sz="2400" dirty="0" err="1">
                <a:latin typeface="FlandersArtSans-Regular"/>
              </a:rPr>
              <a:t>een</a:t>
            </a:r>
            <a:r>
              <a:rPr lang="en-US" sz="2400" dirty="0">
                <a:latin typeface="FlandersArtSans-Regular"/>
              </a:rPr>
              <a:t> </a:t>
            </a:r>
            <a:r>
              <a:rPr lang="en-US" sz="2400" dirty="0" err="1">
                <a:latin typeface="FlandersArtSans-Regular"/>
              </a:rPr>
              <a:t>nieuwe</a:t>
            </a:r>
            <a:r>
              <a:rPr lang="en-US" sz="2400" dirty="0">
                <a:latin typeface="FlandersArtSans-Regular"/>
              </a:rPr>
              <a:t> </a:t>
            </a:r>
            <a:r>
              <a:rPr lang="en-US" sz="2400" dirty="0" err="1">
                <a:latin typeface="FlandersArtSans-Regular"/>
              </a:rPr>
              <a:t>functie</a:t>
            </a:r>
            <a:r>
              <a:rPr lang="en-US" sz="2400" dirty="0">
                <a:latin typeface="FlandersArtSans-Regular"/>
              </a:rPr>
              <a:t>. </a:t>
            </a:r>
          </a:p>
          <a:p>
            <a:pPr marL="0" indent="0">
              <a:buNone/>
            </a:pPr>
            <a:endParaRPr lang="en-US" sz="2400" dirty="0">
              <a:latin typeface="FlandersArtSans-Regular"/>
            </a:endParaRPr>
          </a:p>
          <a:p>
            <a:pPr marL="745048" lvl="1" indent="-457189">
              <a:buFont typeface="Webdings" panose="05030102010509060703" pitchFamily="18" charset="2"/>
              <a:buChar char="4"/>
            </a:pPr>
            <a:r>
              <a:rPr lang="en-US" sz="2400" dirty="0" err="1">
                <a:latin typeface="FlandersArtSans-Regular"/>
              </a:rPr>
              <a:t>Laatste</a:t>
            </a:r>
            <a:r>
              <a:rPr lang="en-US" sz="2400" dirty="0">
                <a:latin typeface="FlandersArtSans-Regular"/>
              </a:rPr>
              <a:t> </a:t>
            </a:r>
            <a:r>
              <a:rPr lang="en-US" sz="2400" dirty="0" err="1">
                <a:latin typeface="FlandersArtSans-Regular"/>
              </a:rPr>
              <a:t>statutariseringsoefening</a:t>
            </a:r>
            <a:r>
              <a:rPr lang="en-US" sz="2400" dirty="0">
                <a:latin typeface="FlandersArtSans-Regular"/>
              </a:rPr>
              <a:t> in 2024</a:t>
            </a:r>
          </a:p>
          <a:p>
            <a:pPr marL="976182" lvl="2">
              <a:buFont typeface="Webdings" panose="05030102010509060703" pitchFamily="18" charset="2"/>
              <a:buChar char="4"/>
            </a:pPr>
            <a:r>
              <a:rPr lang="en-US" sz="2133" dirty="0">
                <a:solidFill>
                  <a:schemeClr val="bg1">
                    <a:lumMod val="50000"/>
                  </a:schemeClr>
                </a:solidFill>
                <a:latin typeface="FlandersArtSans-Regular"/>
              </a:rPr>
              <a:t>Procedures </a:t>
            </a:r>
            <a:r>
              <a:rPr lang="en-US" sz="2133" dirty="0" err="1">
                <a:solidFill>
                  <a:schemeClr val="bg1">
                    <a:lumMod val="50000"/>
                  </a:schemeClr>
                </a:solidFill>
                <a:latin typeface="FlandersArtSans-Regular"/>
              </a:rPr>
              <a:t>moeten</a:t>
            </a:r>
            <a:r>
              <a:rPr lang="en-US" sz="2133" dirty="0">
                <a:solidFill>
                  <a:schemeClr val="bg1">
                    <a:lumMod val="50000"/>
                  </a:schemeClr>
                </a:solidFill>
                <a:latin typeface="FlandersArtSans-Regular"/>
              </a:rPr>
              <a:t> </a:t>
            </a:r>
            <a:r>
              <a:rPr lang="en-US" sz="2133" dirty="0" err="1">
                <a:solidFill>
                  <a:schemeClr val="bg1">
                    <a:lumMod val="50000"/>
                  </a:schemeClr>
                </a:solidFill>
                <a:latin typeface="FlandersArtSans-Regular"/>
              </a:rPr>
              <a:t>voor</a:t>
            </a:r>
            <a:r>
              <a:rPr lang="en-US" sz="2133" dirty="0">
                <a:solidFill>
                  <a:schemeClr val="bg1">
                    <a:lumMod val="50000"/>
                  </a:schemeClr>
                </a:solidFill>
                <a:latin typeface="FlandersArtSans-Regular"/>
              </a:rPr>
              <a:t> 1 </a:t>
            </a:r>
            <a:r>
              <a:rPr lang="en-US" sz="2133" dirty="0" err="1">
                <a:solidFill>
                  <a:schemeClr val="bg1">
                    <a:lumMod val="50000"/>
                  </a:schemeClr>
                </a:solidFill>
                <a:latin typeface="FlandersArtSans-Regular"/>
              </a:rPr>
              <a:t>juni</a:t>
            </a:r>
            <a:r>
              <a:rPr lang="en-US" sz="2133" dirty="0">
                <a:solidFill>
                  <a:schemeClr val="bg1">
                    <a:lumMod val="50000"/>
                  </a:schemeClr>
                </a:solidFill>
                <a:latin typeface="FlandersArtSans-Regular"/>
              </a:rPr>
              <a:t> </a:t>
            </a:r>
            <a:r>
              <a:rPr lang="en-US" sz="2133" dirty="0" err="1">
                <a:solidFill>
                  <a:schemeClr val="bg1">
                    <a:lumMod val="50000"/>
                  </a:schemeClr>
                </a:solidFill>
                <a:latin typeface="FlandersArtSans-Regular"/>
              </a:rPr>
              <a:t>gepubliceerd</a:t>
            </a:r>
            <a:r>
              <a:rPr lang="en-US" sz="2133" dirty="0">
                <a:solidFill>
                  <a:schemeClr val="bg1">
                    <a:lumMod val="50000"/>
                  </a:schemeClr>
                </a:solidFill>
                <a:latin typeface="FlandersArtSans-Regular"/>
              </a:rPr>
              <a:t> </a:t>
            </a:r>
            <a:r>
              <a:rPr lang="en-US" sz="2133" dirty="0" err="1">
                <a:solidFill>
                  <a:schemeClr val="bg1">
                    <a:lumMod val="50000"/>
                  </a:schemeClr>
                </a:solidFill>
                <a:latin typeface="FlandersArtSans-Regular"/>
              </a:rPr>
              <a:t>zijn</a:t>
            </a:r>
            <a:endParaRPr lang="en-US" sz="2133" dirty="0">
              <a:solidFill>
                <a:schemeClr val="bg1">
                  <a:lumMod val="50000"/>
                </a:schemeClr>
              </a:solidFill>
              <a:latin typeface="FlandersArtSans-Regular"/>
            </a:endParaRPr>
          </a:p>
          <a:p>
            <a:pPr marL="457189" indent="-457189">
              <a:buFont typeface="Webdings" panose="05030102010509060703" pitchFamily="18" charset="2"/>
              <a:buChar char="4"/>
            </a:pPr>
            <a:endParaRPr lang="en-US" sz="1200" dirty="0">
              <a:latin typeface="FlandersArtSans-Regular"/>
            </a:endParaRPr>
          </a:p>
        </p:txBody>
      </p:sp>
      <p:sp>
        <p:nvSpPr>
          <p:cNvPr id="4" name="Tekstvak 3">
            <a:extLst>
              <a:ext uri="{FF2B5EF4-FFF2-40B4-BE49-F238E27FC236}">
                <a16:creationId xmlns:a16="http://schemas.microsoft.com/office/drawing/2014/main" id="{63B04FBC-0D4D-DE97-208A-9E3DA12CDA63}"/>
              </a:ext>
            </a:extLst>
          </p:cNvPr>
          <p:cNvSpPr txBox="1"/>
          <p:nvPr/>
        </p:nvSpPr>
        <p:spPr>
          <a:xfrm>
            <a:off x="-332248" y="2815980"/>
            <a:ext cx="3199059" cy="584775"/>
          </a:xfrm>
          <a:prstGeom prst="rect">
            <a:avLst/>
          </a:prstGeom>
          <a:noFill/>
        </p:spPr>
        <p:txBody>
          <a:bodyPr wrap="square">
            <a:spAutoFit/>
          </a:bodyPr>
          <a:lstStyle>
            <a:defPPr>
              <a:defRPr lang="nl-BE"/>
            </a:defPPr>
            <a:lvl1pPr algn="ctr">
              <a:defRPr sz="2400" b="1"/>
            </a:lvl1pPr>
          </a:lstStyle>
          <a:p>
            <a:r>
              <a:rPr lang="nl-BE" sz="3200"/>
              <a:t>Rechtspositie</a:t>
            </a:r>
          </a:p>
        </p:txBody>
      </p:sp>
    </p:spTree>
    <p:extLst>
      <p:ext uri="{BB962C8B-B14F-4D97-AF65-F5344CB8AC3E}">
        <p14:creationId xmlns:p14="http://schemas.microsoft.com/office/powerpoint/2010/main" val="66914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5969-A305-A3AA-2093-1B72FFEE1E4B}"/>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89E36505-C9C4-5F00-7F1F-253736F8EDA6}"/>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50A849B5-ECE1-E24C-37C9-7B697F214360}"/>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F8BD01E5-94B5-BF8A-C209-4A63173D3DC1}"/>
              </a:ext>
            </a:extLst>
          </p:cNvPr>
          <p:cNvSpPr/>
          <p:nvPr/>
        </p:nvSpPr>
        <p:spPr>
          <a:xfrm>
            <a:off x="6891999"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 name="Tekstvak 2">
            <a:extLst>
              <a:ext uri="{FF2B5EF4-FFF2-40B4-BE49-F238E27FC236}">
                <a16:creationId xmlns:a16="http://schemas.microsoft.com/office/drawing/2014/main" id="{532F73CD-ECC7-11A3-22EB-12FE2F7DF582}"/>
              </a:ext>
            </a:extLst>
          </p:cNvPr>
          <p:cNvSpPr txBox="1"/>
          <p:nvPr/>
        </p:nvSpPr>
        <p:spPr>
          <a:xfrm>
            <a:off x="5299498" y="207079"/>
            <a:ext cx="3487548" cy="830997"/>
          </a:xfrm>
          <a:prstGeom prst="rect">
            <a:avLst/>
          </a:prstGeom>
          <a:noFill/>
        </p:spPr>
        <p:txBody>
          <a:bodyPr wrap="square" rtlCol="0">
            <a:spAutoFit/>
          </a:bodyPr>
          <a:lstStyle/>
          <a:p>
            <a:pPr algn="ctr"/>
            <a:r>
              <a:rPr lang="nl-BE" sz="2400"/>
              <a:t>Nieuw na onderhandelingen </a:t>
            </a:r>
          </a:p>
        </p:txBody>
      </p:sp>
      <p:cxnSp>
        <p:nvCxnSpPr>
          <p:cNvPr id="4" name="Rechte verbindingslijn 3">
            <a:extLst>
              <a:ext uri="{FF2B5EF4-FFF2-40B4-BE49-F238E27FC236}">
                <a16:creationId xmlns:a16="http://schemas.microsoft.com/office/drawing/2014/main" id="{8062683C-E331-5DD5-E5E7-69E60852884A}"/>
              </a:ext>
            </a:extLst>
          </p:cNvPr>
          <p:cNvCxnSpPr>
            <a:cxnSpLocks/>
          </p:cNvCxnSpPr>
          <p:nvPr/>
        </p:nvCxnSpPr>
        <p:spPr>
          <a:xfrm>
            <a:off x="7056879" y="1085672"/>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1">
            <a:extLst>
              <a:ext uri="{FF2B5EF4-FFF2-40B4-BE49-F238E27FC236}">
                <a16:creationId xmlns:a16="http://schemas.microsoft.com/office/drawing/2014/main" id="{57B7E27C-F7A2-60D9-4706-4DE39D3968EE}"/>
              </a:ext>
            </a:extLst>
          </p:cNvPr>
          <p:cNvSpPr>
            <a:spLocks noGrp="1"/>
          </p:cNvSpPr>
          <p:nvPr>
            <p:ph sz="half" idx="1"/>
          </p:nvPr>
        </p:nvSpPr>
        <p:spPr/>
        <p:txBody>
          <a:bodyPr/>
          <a:lstStyle/>
          <a:p>
            <a:pPr marL="457189" indent="-457189">
              <a:buFont typeface="Webdings" panose="05030102010509060703" pitchFamily="18" charset="2"/>
              <a:buChar char="4"/>
            </a:pPr>
            <a:endParaRPr lang="nl-NL" sz="2400">
              <a:latin typeface="Segoe UI" panose="020B0502040204020203" pitchFamily="34" charset="0"/>
            </a:endParaRPr>
          </a:p>
          <a:p>
            <a:pPr marL="457189" indent="-457189">
              <a:buFont typeface="Webdings" panose="05030102010509060703" pitchFamily="18" charset="2"/>
              <a:buChar char="4"/>
            </a:pPr>
            <a:endParaRPr lang="nl-NL" sz="2400">
              <a:latin typeface="Segoe UI" panose="020B0502040204020203" pitchFamily="34" charset="0"/>
            </a:endParaRPr>
          </a:p>
          <a:p>
            <a:pPr marL="457189" indent="-457189">
              <a:buFont typeface="Webdings" panose="05030102010509060703" pitchFamily="18" charset="2"/>
              <a:buChar char="4"/>
            </a:pPr>
            <a:r>
              <a:rPr lang="nl-NL" sz="2400">
                <a:latin typeface="Segoe UI" panose="020B0502040204020203" pitchFamily="34" charset="0"/>
              </a:rPr>
              <a:t>Topkader kan een </a:t>
            </a:r>
            <a:r>
              <a:rPr lang="nl-NL" sz="2400" err="1">
                <a:latin typeface="Segoe UI" panose="020B0502040204020203" pitchFamily="34" charset="0"/>
              </a:rPr>
              <a:t>gezagsfunctie</a:t>
            </a:r>
            <a:r>
              <a:rPr lang="nl-NL" sz="2400">
                <a:latin typeface="Segoe UI" panose="020B0502040204020203" pitchFamily="34" charset="0"/>
              </a:rPr>
              <a:t> uitoefenen</a:t>
            </a:r>
          </a:p>
          <a:p>
            <a:pPr marL="841179" lvl="1" indent="-457189">
              <a:buFont typeface="Webdings" panose="05030102010509060703" pitchFamily="18" charset="2"/>
              <a:buChar char="4"/>
            </a:pPr>
            <a:r>
              <a:rPr lang="nl-NL" sz="2400">
                <a:latin typeface="Segoe UI" panose="020B0502040204020203" pitchFamily="34" charset="0"/>
              </a:rPr>
              <a:t>Op basis van de tijdelijkheid van het mandaat gebeurt dit via contractuele tewerkstelling. </a:t>
            </a:r>
            <a:endParaRPr lang="nl-BE" sz="2400">
              <a:latin typeface="FlandersArtSans-Regular"/>
            </a:endParaRPr>
          </a:p>
          <a:p>
            <a:pPr marL="0" indent="0">
              <a:buNone/>
            </a:pPr>
            <a:endParaRPr lang="en-US">
              <a:latin typeface="FlandersArtSans-Regular"/>
            </a:endParaRPr>
          </a:p>
        </p:txBody>
      </p:sp>
      <p:sp>
        <p:nvSpPr>
          <p:cNvPr id="5" name="Tekstvak 4">
            <a:extLst>
              <a:ext uri="{FF2B5EF4-FFF2-40B4-BE49-F238E27FC236}">
                <a16:creationId xmlns:a16="http://schemas.microsoft.com/office/drawing/2014/main" id="{3713A4AD-79C8-0305-0EFA-17BCE26883A6}"/>
              </a:ext>
            </a:extLst>
          </p:cNvPr>
          <p:cNvSpPr txBox="1"/>
          <p:nvPr/>
        </p:nvSpPr>
        <p:spPr>
          <a:xfrm>
            <a:off x="-332248" y="2815980"/>
            <a:ext cx="3199059" cy="584775"/>
          </a:xfrm>
          <a:prstGeom prst="rect">
            <a:avLst/>
          </a:prstGeom>
          <a:noFill/>
        </p:spPr>
        <p:txBody>
          <a:bodyPr wrap="square">
            <a:spAutoFit/>
          </a:bodyPr>
          <a:lstStyle>
            <a:defPPr>
              <a:defRPr lang="nl-BE"/>
            </a:defPPr>
            <a:lvl1pPr algn="ctr">
              <a:defRPr sz="2400" b="1"/>
            </a:lvl1pPr>
          </a:lstStyle>
          <a:p>
            <a:r>
              <a:rPr lang="nl-BE" sz="3200"/>
              <a:t>Rechtspositie</a:t>
            </a:r>
          </a:p>
        </p:txBody>
      </p:sp>
    </p:spTree>
    <p:extLst>
      <p:ext uri="{BB962C8B-B14F-4D97-AF65-F5344CB8AC3E}">
        <p14:creationId xmlns:p14="http://schemas.microsoft.com/office/powerpoint/2010/main" val="3995783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CAD00-5444-DA0B-C23F-C7E86C65EAE4}"/>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512A278C-A2CC-6D04-4C93-859F7256775E}"/>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BFFBDA3C-8D5A-1680-8769-8E567838057D}"/>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E8C33A2B-FB43-5848-7D50-300F42B174BA}"/>
              </a:ext>
            </a:extLst>
          </p:cNvPr>
          <p:cNvSpPr/>
          <p:nvPr/>
        </p:nvSpPr>
        <p:spPr>
          <a:xfrm>
            <a:off x="6891999"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8" name="Content Placeholder 1">
            <a:extLst>
              <a:ext uri="{FF2B5EF4-FFF2-40B4-BE49-F238E27FC236}">
                <a16:creationId xmlns:a16="http://schemas.microsoft.com/office/drawing/2014/main" id="{4D9FCE65-6D95-4CD7-96BB-B50C9F263465}"/>
              </a:ext>
            </a:extLst>
          </p:cNvPr>
          <p:cNvSpPr>
            <a:spLocks noGrp="1"/>
          </p:cNvSpPr>
          <p:nvPr>
            <p:ph sz="half" idx="1"/>
          </p:nvPr>
        </p:nvSpPr>
        <p:spPr>
          <a:xfrm>
            <a:off x="3549656" y="1956692"/>
            <a:ext cx="8341957" cy="1049017"/>
          </a:xfrm>
        </p:spPr>
        <p:txBody>
          <a:bodyPr/>
          <a:lstStyle/>
          <a:p>
            <a:pPr marL="0" indent="0">
              <a:buNone/>
            </a:pPr>
            <a:r>
              <a:rPr lang="nl-BE" sz="2400"/>
              <a:t>Laatste statutariseringsoefening</a:t>
            </a:r>
          </a:p>
          <a:p>
            <a:pPr marL="0" indent="0">
              <a:buNone/>
            </a:pPr>
            <a:endParaRPr lang="nl-BE" sz="1867"/>
          </a:p>
        </p:txBody>
      </p:sp>
      <p:pic>
        <p:nvPicPr>
          <p:cNvPr id="2" name="Graphic 1" descr="Spiraalkalender silhouet">
            <a:extLst>
              <a:ext uri="{FF2B5EF4-FFF2-40B4-BE49-F238E27FC236}">
                <a16:creationId xmlns:a16="http://schemas.microsoft.com/office/drawing/2014/main" id="{DBE62DF7-1402-9E44-3134-88E5345028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0825" y="3035389"/>
            <a:ext cx="1428956" cy="1428956"/>
          </a:xfrm>
          <a:prstGeom prst="rect">
            <a:avLst/>
          </a:prstGeom>
        </p:spPr>
      </p:pic>
      <p:sp>
        <p:nvSpPr>
          <p:cNvPr id="6" name="Content Placeholder 1">
            <a:extLst>
              <a:ext uri="{FF2B5EF4-FFF2-40B4-BE49-F238E27FC236}">
                <a16:creationId xmlns:a16="http://schemas.microsoft.com/office/drawing/2014/main" id="{CB15382E-B51F-9DA4-1380-9B92D5C99F2D}"/>
              </a:ext>
            </a:extLst>
          </p:cNvPr>
          <p:cNvSpPr txBox="1">
            <a:spLocks/>
          </p:cNvSpPr>
          <p:nvPr/>
        </p:nvSpPr>
        <p:spPr>
          <a:xfrm>
            <a:off x="4799032" y="3370677"/>
            <a:ext cx="7392969" cy="3672000"/>
          </a:xfrm>
          <a:prstGeom prst="rect">
            <a:avLst/>
          </a:prstGeom>
        </p:spPr>
        <p:txBody>
          <a:bodyPr vert="horz" lIns="0" tIns="0" rIns="0" bIns="0" rtlCol="0" anchor="t" anchorCtr="0">
            <a:noAutofit/>
          </a:bodyPr>
          <a:lstStyle>
            <a:lvl1pPr marL="216000" indent="-216000" algn="l" defTabSz="685800" rtl="0" eaLnBrk="1" latinLnBrk="0" hangingPunct="1">
              <a:lnSpc>
                <a:spcPct val="90000"/>
              </a:lnSpc>
              <a:spcBef>
                <a:spcPts val="225"/>
              </a:spcBef>
              <a:buSzPct val="90000"/>
              <a:buFontTx/>
              <a:buBlip>
                <a:blip r:embed="rId5"/>
              </a:buBlip>
              <a:defRPr sz="1050" kern="1200" spc="0">
                <a:solidFill>
                  <a:schemeClr val="tx1"/>
                </a:solidFill>
                <a:latin typeface="FlandersArtSans-Bold" panose="00000800000000000000" pitchFamily="2" charset="0"/>
                <a:ea typeface="+mn-ea"/>
                <a:cs typeface="+mn-cs"/>
              </a:defRPr>
            </a:lvl1pPr>
            <a:lvl2pPr marL="432000" indent="-216000" algn="l" defTabSz="685800" rtl="0" eaLnBrk="1" latinLnBrk="0" hangingPunct="1">
              <a:lnSpc>
                <a:spcPct val="90000"/>
              </a:lnSpc>
              <a:spcBef>
                <a:spcPts val="225"/>
              </a:spcBef>
              <a:buSzPct val="70000"/>
              <a:buFontTx/>
              <a:buBlip>
                <a:blip r:embed="rId6"/>
              </a:buBlip>
              <a:defRPr sz="1050" kern="1200" spc="0">
                <a:solidFill>
                  <a:schemeClr val="bg1">
                    <a:lumMod val="50000"/>
                  </a:schemeClr>
                </a:solidFill>
                <a:latin typeface="FlandersArtSans-Regular" panose="00000500000000000000" pitchFamily="2" charset="0"/>
                <a:ea typeface="+mn-ea"/>
                <a:cs typeface="+mn-cs"/>
              </a:defRPr>
            </a:lvl2pPr>
            <a:lvl3pPr marL="648000" indent="-216000" algn="l" defTabSz="685800" rtl="0" eaLnBrk="1" latinLnBrk="0" hangingPunct="1">
              <a:lnSpc>
                <a:spcPct val="90000"/>
              </a:lnSpc>
              <a:spcBef>
                <a:spcPts val="225"/>
              </a:spcBef>
              <a:buSzPct val="90000"/>
              <a:buFontTx/>
              <a:buBlip>
                <a:blip r:embed="rId7"/>
              </a:buBlip>
              <a:defRPr sz="1050" kern="1200" spc="0">
                <a:solidFill>
                  <a:schemeClr val="tx1"/>
                </a:solidFill>
                <a:latin typeface="FlandersArtSans-Regular" panose="00000500000000000000" pitchFamily="2" charset="0"/>
                <a:ea typeface="+mn-ea"/>
                <a:cs typeface="+mn-cs"/>
              </a:defRPr>
            </a:lvl3pPr>
            <a:lvl4pPr marL="864000" indent="-216000" algn="l" defTabSz="685800" rtl="0" eaLnBrk="1" latinLnBrk="0" hangingPunct="1">
              <a:lnSpc>
                <a:spcPct val="90000"/>
              </a:lnSpc>
              <a:spcBef>
                <a:spcPts val="225"/>
              </a:spcBef>
              <a:buSzPct val="75000"/>
              <a:buFontTx/>
              <a:buBlip>
                <a:blip r:embed="rId8"/>
              </a:buBlip>
              <a:defRPr sz="1050" kern="1200" spc="0">
                <a:solidFill>
                  <a:schemeClr val="tx1"/>
                </a:solidFill>
                <a:latin typeface="FlandersArtSans-Regular" panose="00000500000000000000" pitchFamily="2" charset="0"/>
                <a:ea typeface="+mn-ea"/>
                <a:cs typeface="+mn-cs"/>
              </a:defRPr>
            </a:lvl4pPr>
            <a:lvl5pPr marL="1080000" indent="-216000" algn="l" defTabSz="685800" rtl="0" eaLnBrk="1" latinLnBrk="0" hangingPunct="1">
              <a:lnSpc>
                <a:spcPct val="90000"/>
              </a:lnSpc>
              <a:spcBef>
                <a:spcPts val="225"/>
              </a:spcBef>
              <a:buSzPct val="90000"/>
              <a:buFontTx/>
              <a:buBlip>
                <a:blip r:embed="rId5"/>
              </a:buBlip>
              <a:defRPr sz="1050" kern="1200" spc="0" baseline="0">
                <a:solidFill>
                  <a:schemeClr val="tx1"/>
                </a:solidFill>
                <a:latin typeface="FlandersArtSans-Regular"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BE" sz="2667">
                <a:latin typeface="FlandersArtSans-Regular"/>
              </a:rPr>
              <a:t>alle profielen in </a:t>
            </a:r>
            <a:r>
              <a:rPr lang="nl-BE" sz="2667" err="1">
                <a:latin typeface="FlandersArtSans-Regular"/>
              </a:rPr>
              <a:t>Vlimpers</a:t>
            </a:r>
            <a:r>
              <a:rPr lang="nl-BE" sz="2667">
                <a:latin typeface="FlandersArtSans-Regular"/>
              </a:rPr>
              <a:t> door HR</a:t>
            </a:r>
            <a:br>
              <a:rPr lang="nl-BE" sz="2667">
                <a:latin typeface="FlandersArtSans-Regular"/>
              </a:rPr>
            </a:br>
            <a:r>
              <a:rPr lang="nl-BE" sz="2667">
                <a:latin typeface="FlandersArtSans-Regular"/>
              </a:rPr>
              <a:t>(</a:t>
            </a:r>
            <a:r>
              <a:rPr lang="nl-BE" sz="2667">
                <a:latin typeface="Calibri" panose="020F0502020204030204" pitchFamily="34" charset="0"/>
                <a:ea typeface="Times New Roman" panose="02020603050405020304" pitchFamily="18" charset="0"/>
              </a:rPr>
              <a:t>Q1, Q2 en Q3 2024 worden naar voor getrokken)</a:t>
            </a:r>
            <a:endParaRPr lang="nl-BE" sz="2667">
              <a:latin typeface="FlandersArtSans-Regular"/>
            </a:endParaRPr>
          </a:p>
          <a:p>
            <a:endParaRPr lang="nl-BE" sz="2667">
              <a:latin typeface="FlandersArtSans-Regular"/>
            </a:endParaRPr>
          </a:p>
          <a:p>
            <a:endParaRPr lang="nl-BE" sz="2667">
              <a:latin typeface="FlandersArtSans-Regular"/>
            </a:endParaRPr>
          </a:p>
          <a:p>
            <a:r>
              <a:rPr lang="nl-BE" sz="2667">
                <a:latin typeface="FlandersArtSans-Regular"/>
              </a:rPr>
              <a:t>alle procedures gepubliceerd door </a:t>
            </a:r>
            <a:r>
              <a:rPr lang="nl-BE" sz="2667" err="1">
                <a:latin typeface="FlandersArtSans-Regular"/>
              </a:rPr>
              <a:t>AgO</a:t>
            </a:r>
            <a:r>
              <a:rPr lang="nl-BE" sz="2667">
                <a:latin typeface="FlandersArtSans-Regular"/>
              </a:rPr>
              <a:t> </a:t>
            </a:r>
          </a:p>
          <a:p>
            <a:pPr marL="0" indent="0">
              <a:buNone/>
            </a:pPr>
            <a:br>
              <a:rPr lang="nl-BE" sz="2667">
                <a:latin typeface="FlandersArtSans-Regular"/>
              </a:rPr>
            </a:br>
            <a:endParaRPr lang="nl-BE" sz="2667">
              <a:latin typeface="FlandersArtSans-Regular"/>
            </a:endParaRPr>
          </a:p>
          <a:p>
            <a:pPr marL="0" indent="0">
              <a:buNone/>
            </a:pPr>
            <a:endParaRPr lang="nl-BE" sz="2667">
              <a:latin typeface="FlandersArtSans-Regular"/>
            </a:endParaRPr>
          </a:p>
        </p:txBody>
      </p:sp>
      <p:sp>
        <p:nvSpPr>
          <p:cNvPr id="13" name="Tekstvak 12">
            <a:extLst>
              <a:ext uri="{FF2B5EF4-FFF2-40B4-BE49-F238E27FC236}">
                <a16:creationId xmlns:a16="http://schemas.microsoft.com/office/drawing/2014/main" id="{8B2477BB-EAD4-364C-2D1D-2C35FDBF4836}"/>
              </a:ext>
            </a:extLst>
          </p:cNvPr>
          <p:cNvSpPr txBox="1"/>
          <p:nvPr/>
        </p:nvSpPr>
        <p:spPr>
          <a:xfrm>
            <a:off x="3514488" y="3678502"/>
            <a:ext cx="1061437" cy="379656"/>
          </a:xfrm>
          <a:prstGeom prst="rect">
            <a:avLst/>
          </a:prstGeom>
          <a:noFill/>
        </p:spPr>
        <p:txBody>
          <a:bodyPr wrap="square" rtlCol="0">
            <a:spAutoFit/>
          </a:bodyPr>
          <a:lstStyle/>
          <a:p>
            <a:pPr algn="ctr"/>
            <a:r>
              <a:rPr lang="nl-BE" sz="1867">
                <a:latin typeface="FlandersArtSans-Bold" panose="00000800000000000000" pitchFamily="2" charset="0"/>
              </a:rPr>
              <a:t>1/3/24</a:t>
            </a:r>
          </a:p>
        </p:txBody>
      </p:sp>
      <p:pic>
        <p:nvPicPr>
          <p:cNvPr id="14" name="Graphic 13" descr="Spiraalkalender silhouet">
            <a:extLst>
              <a:ext uri="{FF2B5EF4-FFF2-40B4-BE49-F238E27FC236}">
                <a16:creationId xmlns:a16="http://schemas.microsoft.com/office/drawing/2014/main" id="{1D4E81E2-BEAB-8E4E-13F3-130EE0412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0825" y="4335869"/>
            <a:ext cx="1428956" cy="1428956"/>
          </a:xfrm>
          <a:prstGeom prst="rect">
            <a:avLst/>
          </a:prstGeom>
        </p:spPr>
      </p:pic>
      <p:sp>
        <p:nvSpPr>
          <p:cNvPr id="15" name="Tekstvak 14">
            <a:extLst>
              <a:ext uri="{FF2B5EF4-FFF2-40B4-BE49-F238E27FC236}">
                <a16:creationId xmlns:a16="http://schemas.microsoft.com/office/drawing/2014/main" id="{93829AF1-250F-41D6-7268-468B9C0CF062}"/>
              </a:ext>
            </a:extLst>
          </p:cNvPr>
          <p:cNvSpPr txBox="1"/>
          <p:nvPr/>
        </p:nvSpPr>
        <p:spPr>
          <a:xfrm>
            <a:off x="3582136" y="4799688"/>
            <a:ext cx="1061437" cy="666977"/>
          </a:xfrm>
          <a:prstGeom prst="rect">
            <a:avLst/>
          </a:prstGeom>
          <a:noFill/>
        </p:spPr>
        <p:txBody>
          <a:bodyPr wrap="square" rtlCol="0">
            <a:spAutoFit/>
          </a:bodyPr>
          <a:lstStyle/>
          <a:p>
            <a:pPr algn="ctr"/>
            <a:r>
              <a:rPr lang="nl-BE" sz="1867">
                <a:latin typeface="FlandersArtSans-Bold" panose="00000800000000000000" pitchFamily="2" charset="0"/>
              </a:rPr>
              <a:t>Voor</a:t>
            </a:r>
          </a:p>
          <a:p>
            <a:pPr algn="ctr"/>
            <a:r>
              <a:rPr lang="nl-BE" sz="1867">
                <a:latin typeface="FlandersArtSans-Bold" panose="00000800000000000000" pitchFamily="2" charset="0"/>
              </a:rPr>
              <a:t>1/6/24!</a:t>
            </a:r>
          </a:p>
        </p:txBody>
      </p:sp>
      <p:sp>
        <p:nvSpPr>
          <p:cNvPr id="12" name="Tekstvak 11">
            <a:extLst>
              <a:ext uri="{FF2B5EF4-FFF2-40B4-BE49-F238E27FC236}">
                <a16:creationId xmlns:a16="http://schemas.microsoft.com/office/drawing/2014/main" id="{EF2E64A1-E175-F43A-883B-B7C563E9BDC8}"/>
              </a:ext>
            </a:extLst>
          </p:cNvPr>
          <p:cNvSpPr txBox="1"/>
          <p:nvPr/>
        </p:nvSpPr>
        <p:spPr>
          <a:xfrm>
            <a:off x="-332248" y="2815980"/>
            <a:ext cx="3199059" cy="584775"/>
          </a:xfrm>
          <a:prstGeom prst="rect">
            <a:avLst/>
          </a:prstGeom>
          <a:noFill/>
        </p:spPr>
        <p:txBody>
          <a:bodyPr wrap="square">
            <a:spAutoFit/>
          </a:bodyPr>
          <a:lstStyle>
            <a:defPPr>
              <a:defRPr lang="nl-BE"/>
            </a:defPPr>
            <a:lvl1pPr algn="ctr">
              <a:defRPr sz="2400" b="1"/>
            </a:lvl1pPr>
          </a:lstStyle>
          <a:p>
            <a:r>
              <a:rPr lang="nl-BE" sz="3200"/>
              <a:t>Rechtspositie</a:t>
            </a:r>
          </a:p>
        </p:txBody>
      </p:sp>
    </p:spTree>
    <p:extLst>
      <p:ext uri="{BB962C8B-B14F-4D97-AF65-F5344CB8AC3E}">
        <p14:creationId xmlns:p14="http://schemas.microsoft.com/office/powerpoint/2010/main" val="406728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pic>
        <p:nvPicPr>
          <p:cNvPr id="38" name="Afbeelding 37">
            <a:extLst>
              <a:ext uri="{FF2B5EF4-FFF2-40B4-BE49-F238E27FC236}">
                <a16:creationId xmlns:a16="http://schemas.microsoft.com/office/drawing/2014/main" id="{F88326D3-5C6E-E139-6120-4BD566258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438"/>
          <a:stretch/>
        </p:blipFill>
        <p:spPr>
          <a:xfrm>
            <a:off x="1425221" y="1"/>
            <a:ext cx="10782299" cy="6869163"/>
          </a:xfrm>
          <a:prstGeom prst="rect">
            <a:avLst/>
          </a:prstGeom>
        </p:spPr>
      </p:pic>
      <p:sp>
        <p:nvSpPr>
          <p:cNvPr id="25" name="Vrije vorm: vorm 24">
            <a:extLst>
              <a:ext uri="{FF2B5EF4-FFF2-40B4-BE49-F238E27FC236}">
                <a16:creationId xmlns:a16="http://schemas.microsoft.com/office/drawing/2014/main" id="{6D808FD8-A73C-A7D3-2D59-BB9566DB4955}"/>
              </a:ext>
            </a:extLst>
          </p:cNvPr>
          <p:cNvSpPr/>
          <p:nvPr/>
        </p:nvSpPr>
        <p:spPr>
          <a:xfrm>
            <a:off x="1" y="2"/>
            <a:ext cx="3929996" cy="6869161"/>
          </a:xfrm>
          <a:custGeom>
            <a:avLst/>
            <a:gdLst>
              <a:gd name="connsiteX0" fmla="*/ 0 w 2947497"/>
              <a:gd name="connsiteY0" fmla="*/ 0 h 5151871"/>
              <a:gd name="connsiteX1" fmla="*/ 1179178 w 2947497"/>
              <a:gd name="connsiteY1" fmla="*/ 0 h 5151871"/>
              <a:gd name="connsiteX2" fmla="*/ 2947497 w 2947497"/>
              <a:gd name="connsiteY2" fmla="*/ 5151871 h 5151871"/>
              <a:gd name="connsiteX3" fmla="*/ 0 w 2947497"/>
              <a:gd name="connsiteY3" fmla="*/ 5151871 h 5151871"/>
              <a:gd name="connsiteX4" fmla="*/ 0 w 2947497"/>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497" h="5151871">
                <a:moveTo>
                  <a:pt x="0" y="0"/>
                </a:moveTo>
                <a:lnTo>
                  <a:pt x="1179178" y="0"/>
                </a:lnTo>
                <a:lnTo>
                  <a:pt x="2947497" y="5151871"/>
                </a:lnTo>
                <a:lnTo>
                  <a:pt x="0"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Tekstvak 25">
            <a:extLst>
              <a:ext uri="{FF2B5EF4-FFF2-40B4-BE49-F238E27FC236}">
                <a16:creationId xmlns:a16="http://schemas.microsoft.com/office/drawing/2014/main" id="{5F610EAE-5DBE-5309-F438-B1748CC726D9}"/>
              </a:ext>
            </a:extLst>
          </p:cNvPr>
          <p:cNvSpPr txBox="1"/>
          <p:nvPr/>
        </p:nvSpPr>
        <p:spPr>
          <a:xfrm>
            <a:off x="-332248" y="3158880"/>
            <a:ext cx="3199059" cy="1077218"/>
          </a:xfrm>
          <a:prstGeom prst="rect">
            <a:avLst/>
          </a:prstGeom>
          <a:noFill/>
        </p:spPr>
        <p:txBody>
          <a:bodyPr wrap="square">
            <a:spAutoFit/>
          </a:bodyPr>
          <a:lstStyle>
            <a:defPPr>
              <a:defRPr lang="nl-BE"/>
            </a:defPPr>
            <a:lvl1pPr algn="ctr">
              <a:defRPr sz="2400" b="1"/>
            </a:lvl1pPr>
          </a:lstStyle>
          <a:p>
            <a:r>
              <a:rPr lang="nl-BE" sz="3200" dirty="0"/>
              <a:t>Nieuw loonsysteem</a:t>
            </a:r>
          </a:p>
        </p:txBody>
      </p:sp>
      <p:cxnSp>
        <p:nvCxnSpPr>
          <p:cNvPr id="4" name="Rechte verbindingslijn 3">
            <a:extLst>
              <a:ext uri="{FF2B5EF4-FFF2-40B4-BE49-F238E27FC236}">
                <a16:creationId xmlns:a16="http://schemas.microsoft.com/office/drawing/2014/main" id="{822B1B4A-0B10-36EC-DC9C-145EE085F01F}"/>
              </a:ext>
            </a:extLst>
          </p:cNvPr>
          <p:cNvCxnSpPr>
            <a:cxnSpLocks/>
          </p:cNvCxnSpPr>
          <p:nvPr/>
        </p:nvCxnSpPr>
        <p:spPr>
          <a:xfrm>
            <a:off x="713677" y="18545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Ovaal 20">
            <a:extLst>
              <a:ext uri="{FF2B5EF4-FFF2-40B4-BE49-F238E27FC236}">
                <a16:creationId xmlns:a16="http://schemas.microsoft.com/office/drawing/2014/main" id="{CB2AE677-6D42-FFAD-C36C-74C6BBB46E3D}"/>
              </a:ext>
            </a:extLst>
          </p:cNvPr>
          <p:cNvSpPr/>
          <p:nvPr/>
        </p:nvSpPr>
        <p:spPr>
          <a:xfrm>
            <a:off x="4030564" y="16963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0" name="Ovaal 29">
            <a:extLst>
              <a:ext uri="{FF2B5EF4-FFF2-40B4-BE49-F238E27FC236}">
                <a16:creationId xmlns:a16="http://schemas.microsoft.com/office/drawing/2014/main" id="{BE405033-2B4C-A2AF-39D0-648F82AE2A36}"/>
              </a:ext>
            </a:extLst>
          </p:cNvPr>
          <p:cNvSpPr/>
          <p:nvPr/>
        </p:nvSpPr>
        <p:spPr>
          <a:xfrm>
            <a:off x="8422472" y="1686523"/>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1763797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A7D6-22D0-2A84-E056-C4B03B4A3B50}"/>
            </a:ext>
          </a:extLst>
        </p:cNvPr>
        <p:cNvGrpSpPr/>
        <p:nvPr/>
      </p:nvGrpSpPr>
      <p:grpSpPr>
        <a:xfrm>
          <a:off x="0" y="0"/>
          <a:ext cx="0" cy="0"/>
          <a:chOff x="0" y="0"/>
          <a:chExt cx="0" cy="0"/>
        </a:xfrm>
      </p:grpSpPr>
      <p:sp>
        <p:nvSpPr>
          <p:cNvPr id="17" name="Rechthoek 16">
            <a:extLst>
              <a:ext uri="{FF2B5EF4-FFF2-40B4-BE49-F238E27FC236}">
                <a16:creationId xmlns:a16="http://schemas.microsoft.com/office/drawing/2014/main" id="{C26352A0-DCA2-B061-0960-A8D4F35C5C77}"/>
              </a:ext>
            </a:extLst>
          </p:cNvPr>
          <p:cNvSpPr/>
          <p:nvPr/>
        </p:nvSpPr>
        <p:spPr>
          <a:xfrm>
            <a:off x="10292632" y="6182957"/>
            <a:ext cx="1889608" cy="67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 name="Rechthoek 22">
            <a:extLst>
              <a:ext uri="{FF2B5EF4-FFF2-40B4-BE49-F238E27FC236}">
                <a16:creationId xmlns:a16="http://schemas.microsoft.com/office/drawing/2014/main" id="{CBF12B01-E5CA-7690-EE82-2777977A2B5E}"/>
              </a:ext>
            </a:extLst>
          </p:cNvPr>
          <p:cNvSpPr/>
          <p:nvPr/>
        </p:nvSpPr>
        <p:spPr>
          <a:xfrm flipH="1">
            <a:off x="6317811" y="2736401"/>
            <a:ext cx="5864429" cy="3806185"/>
          </a:xfrm>
          <a:custGeom>
            <a:avLst/>
            <a:gdLst>
              <a:gd name="connsiteX0" fmla="*/ 0 w 2244605"/>
              <a:gd name="connsiteY0" fmla="*/ 0 h 5163303"/>
              <a:gd name="connsiteX1" fmla="*/ 2244605 w 2244605"/>
              <a:gd name="connsiteY1" fmla="*/ 0 h 5163303"/>
              <a:gd name="connsiteX2" fmla="*/ 2244605 w 2244605"/>
              <a:gd name="connsiteY2" fmla="*/ 5163303 h 5163303"/>
              <a:gd name="connsiteX3" fmla="*/ 0 w 2244605"/>
              <a:gd name="connsiteY3" fmla="*/ 5163303 h 5163303"/>
              <a:gd name="connsiteX4" fmla="*/ 0 w 2244605"/>
              <a:gd name="connsiteY4" fmla="*/ 0 h 5163303"/>
              <a:gd name="connsiteX0" fmla="*/ 0 w 2244605"/>
              <a:gd name="connsiteY0" fmla="*/ 0 h 5163303"/>
              <a:gd name="connsiteX1" fmla="*/ 1807999 w 2244605"/>
              <a:gd name="connsiteY1" fmla="*/ 8238 h 5163303"/>
              <a:gd name="connsiteX2" fmla="*/ 2244605 w 2244605"/>
              <a:gd name="connsiteY2" fmla="*/ 5163303 h 5163303"/>
              <a:gd name="connsiteX3" fmla="*/ 0 w 2244605"/>
              <a:gd name="connsiteY3" fmla="*/ 5163303 h 5163303"/>
              <a:gd name="connsiteX4" fmla="*/ 0 w 2244605"/>
              <a:gd name="connsiteY4" fmla="*/ 0 h 5163303"/>
              <a:gd name="connsiteX0" fmla="*/ 0 w 2641376"/>
              <a:gd name="connsiteY0" fmla="*/ 0 h 5163303"/>
              <a:gd name="connsiteX1" fmla="*/ 2641376 w 2641376"/>
              <a:gd name="connsiteY1" fmla="*/ 31387 h 5163303"/>
              <a:gd name="connsiteX2" fmla="*/ 2244605 w 2641376"/>
              <a:gd name="connsiteY2" fmla="*/ 5163303 h 5163303"/>
              <a:gd name="connsiteX3" fmla="*/ 0 w 2641376"/>
              <a:gd name="connsiteY3" fmla="*/ 5163303 h 5163303"/>
              <a:gd name="connsiteX4" fmla="*/ 0 w 2641376"/>
              <a:gd name="connsiteY4" fmla="*/ 0 h 5163303"/>
              <a:gd name="connsiteX0" fmla="*/ 0 w 2502480"/>
              <a:gd name="connsiteY0" fmla="*/ 0 h 5163303"/>
              <a:gd name="connsiteX1" fmla="*/ 2502480 w 2502480"/>
              <a:gd name="connsiteY1" fmla="*/ 31387 h 5163303"/>
              <a:gd name="connsiteX2" fmla="*/ 2244605 w 2502480"/>
              <a:gd name="connsiteY2" fmla="*/ 5163303 h 5163303"/>
              <a:gd name="connsiteX3" fmla="*/ 0 w 2502480"/>
              <a:gd name="connsiteY3" fmla="*/ 5163303 h 5163303"/>
              <a:gd name="connsiteX4" fmla="*/ 0 w 2502480"/>
              <a:gd name="connsiteY4" fmla="*/ 0 h 5163303"/>
              <a:gd name="connsiteX0" fmla="*/ 0 w 2502480"/>
              <a:gd name="connsiteY0" fmla="*/ 0 h 5184239"/>
              <a:gd name="connsiteX1" fmla="*/ 2502480 w 2502480"/>
              <a:gd name="connsiteY1" fmla="*/ 31387 h 5184239"/>
              <a:gd name="connsiteX2" fmla="*/ 2358031 w 2502480"/>
              <a:gd name="connsiteY2" fmla="*/ 5184239 h 5184239"/>
              <a:gd name="connsiteX3" fmla="*/ 0 w 2502480"/>
              <a:gd name="connsiteY3" fmla="*/ 5163303 h 5184239"/>
              <a:gd name="connsiteX4" fmla="*/ 0 w 2502480"/>
              <a:gd name="connsiteY4" fmla="*/ 0 h 5184239"/>
              <a:gd name="connsiteX0" fmla="*/ 0 w 2768499"/>
              <a:gd name="connsiteY0" fmla="*/ 0 h 5184239"/>
              <a:gd name="connsiteX1" fmla="*/ 2768499 w 2768499"/>
              <a:gd name="connsiteY1" fmla="*/ 3822 h 5184239"/>
              <a:gd name="connsiteX2" fmla="*/ 2358031 w 2768499"/>
              <a:gd name="connsiteY2" fmla="*/ 5184239 h 5184239"/>
              <a:gd name="connsiteX3" fmla="*/ 0 w 2768499"/>
              <a:gd name="connsiteY3" fmla="*/ 5163303 h 5184239"/>
              <a:gd name="connsiteX4" fmla="*/ 0 w 2768499"/>
              <a:gd name="connsiteY4" fmla="*/ 0 h 5184239"/>
              <a:gd name="connsiteX0" fmla="*/ 0 w 2768499"/>
              <a:gd name="connsiteY0" fmla="*/ 0 h 5163303"/>
              <a:gd name="connsiteX1" fmla="*/ 2768499 w 2768499"/>
              <a:gd name="connsiteY1" fmla="*/ 3822 h 5163303"/>
              <a:gd name="connsiteX2" fmla="*/ 2157350 w 2768499"/>
              <a:gd name="connsiteY2" fmla="*/ 5142891 h 5163303"/>
              <a:gd name="connsiteX3" fmla="*/ 0 w 2768499"/>
              <a:gd name="connsiteY3" fmla="*/ 5163303 h 5163303"/>
              <a:gd name="connsiteX4" fmla="*/ 0 w 2768499"/>
              <a:gd name="connsiteY4" fmla="*/ 0 h 5163303"/>
              <a:gd name="connsiteX0" fmla="*/ 0 w 2693827"/>
              <a:gd name="connsiteY0" fmla="*/ 0 h 5163303"/>
              <a:gd name="connsiteX1" fmla="*/ 2693827 w 2693827"/>
              <a:gd name="connsiteY1" fmla="*/ 17604 h 5163303"/>
              <a:gd name="connsiteX2" fmla="*/ 2157350 w 2693827"/>
              <a:gd name="connsiteY2" fmla="*/ 5142891 h 5163303"/>
              <a:gd name="connsiteX3" fmla="*/ 0 w 2693827"/>
              <a:gd name="connsiteY3" fmla="*/ 5163303 h 5163303"/>
              <a:gd name="connsiteX4" fmla="*/ 0 w 2693827"/>
              <a:gd name="connsiteY4" fmla="*/ 0 h 5163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827" h="5163303">
                <a:moveTo>
                  <a:pt x="0" y="0"/>
                </a:moveTo>
                <a:lnTo>
                  <a:pt x="2693827" y="17604"/>
                </a:lnTo>
                <a:lnTo>
                  <a:pt x="2157350" y="5142891"/>
                </a:lnTo>
                <a:lnTo>
                  <a:pt x="0" y="5163303"/>
                </a:lnTo>
                <a:lnTo>
                  <a:pt x="0" y="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144000" rtlCol="0" anchor="ctr"/>
          <a:lstStyle/>
          <a:p>
            <a:pPr algn="ctr"/>
            <a:endParaRPr lang="nl-BE" sz="3200" b="1">
              <a:solidFill>
                <a:schemeClr val="tx1"/>
              </a:solidFill>
            </a:endParaRPr>
          </a:p>
        </p:txBody>
      </p:sp>
      <p:cxnSp>
        <p:nvCxnSpPr>
          <p:cNvPr id="4" name="Rechte verbindingslijn 3">
            <a:extLst>
              <a:ext uri="{FF2B5EF4-FFF2-40B4-BE49-F238E27FC236}">
                <a16:creationId xmlns:a16="http://schemas.microsoft.com/office/drawing/2014/main" id="{ADE329D6-1F51-7DB7-E748-64AE7361D0E8}"/>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Ovaal 6">
            <a:extLst>
              <a:ext uri="{FF2B5EF4-FFF2-40B4-BE49-F238E27FC236}">
                <a16:creationId xmlns:a16="http://schemas.microsoft.com/office/drawing/2014/main" id="{9A304EC1-46E5-6BB6-8D90-191D82BA4C0D}"/>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C2AC645D-FE84-7A5E-CB26-31FB1218B49E}"/>
              </a:ext>
            </a:extLst>
          </p:cNvPr>
          <p:cNvSpPr/>
          <p:nvPr/>
        </p:nvSpPr>
        <p:spPr>
          <a:xfrm>
            <a:off x="8544392" y="1481093"/>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1" name="Tekstvak 10">
            <a:extLst>
              <a:ext uri="{FF2B5EF4-FFF2-40B4-BE49-F238E27FC236}">
                <a16:creationId xmlns:a16="http://schemas.microsoft.com/office/drawing/2014/main" id="{8FF2FF37-C743-FE61-C5D6-82BC9335C684}"/>
              </a:ext>
            </a:extLst>
          </p:cNvPr>
          <p:cNvSpPr txBox="1"/>
          <p:nvPr/>
        </p:nvSpPr>
        <p:spPr>
          <a:xfrm>
            <a:off x="3032453" y="207079"/>
            <a:ext cx="1923184" cy="830997"/>
          </a:xfrm>
          <a:prstGeom prst="rect">
            <a:avLst/>
          </a:prstGeom>
          <a:noFill/>
        </p:spPr>
        <p:txBody>
          <a:bodyPr wrap="square" rtlCol="0">
            <a:spAutoFit/>
          </a:bodyPr>
          <a:lstStyle/>
          <a:p>
            <a:pPr algn="ctr"/>
            <a:r>
              <a:rPr lang="nl-BE" sz="2400"/>
              <a:t>Wat wisten we al? </a:t>
            </a:r>
          </a:p>
        </p:txBody>
      </p:sp>
      <p:cxnSp>
        <p:nvCxnSpPr>
          <p:cNvPr id="12" name="Rechte verbindingslijn 11">
            <a:extLst>
              <a:ext uri="{FF2B5EF4-FFF2-40B4-BE49-F238E27FC236}">
                <a16:creationId xmlns:a16="http://schemas.microsoft.com/office/drawing/2014/main" id="{A420FB8A-D3AA-E5A3-B7B8-4DBA42BCBBDC}"/>
              </a:ext>
            </a:extLst>
          </p:cNvPr>
          <p:cNvCxnSpPr>
            <a:cxnSpLocks/>
            <a:stCxn id="11" idx="2"/>
            <a:endCxn id="7" idx="0"/>
          </p:cNvCxnSpPr>
          <p:nvPr/>
        </p:nvCxnSpPr>
        <p:spPr>
          <a:xfrm>
            <a:off x="3994045" y="1038076"/>
            <a:ext cx="1319" cy="4550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61B0C13A-E07E-BFF6-1CD7-EDD59C95A24A}"/>
              </a:ext>
            </a:extLst>
          </p:cNvPr>
          <p:cNvSpPr txBox="1"/>
          <p:nvPr/>
        </p:nvSpPr>
        <p:spPr>
          <a:xfrm>
            <a:off x="2788597" y="1768103"/>
            <a:ext cx="9403404" cy="830997"/>
          </a:xfrm>
          <a:prstGeom prst="rect">
            <a:avLst/>
          </a:prstGeom>
          <a:noFill/>
        </p:spPr>
        <p:txBody>
          <a:bodyPr wrap="square" rtlCol="0">
            <a:spAutoFit/>
          </a:bodyPr>
          <a:lstStyle/>
          <a:p>
            <a:r>
              <a:rPr lang="nl-BE" sz="2400">
                <a:latin typeface="FlandersArtSans-Bold" panose="00000800000000000000" pitchFamily="2" charset="0"/>
              </a:rPr>
              <a:t>Loon op basis van ervaring</a:t>
            </a:r>
          </a:p>
          <a:p>
            <a:r>
              <a:rPr lang="nl-BE" sz="2400">
                <a:latin typeface="FlandersArtSans-Bold" panose="00000800000000000000" pitchFamily="2" charset="0"/>
              </a:rPr>
              <a:t>Salarisevolutie op basis van prestaties </a:t>
            </a:r>
            <a:r>
              <a:rPr lang="nl-BE" sz="2400" err="1">
                <a:latin typeface="FlandersArtSans-Bold" panose="00000800000000000000" pitchFamily="2" charset="0"/>
              </a:rPr>
              <a:t>ipv</a:t>
            </a:r>
            <a:r>
              <a:rPr lang="nl-BE" sz="2400">
                <a:latin typeface="FlandersArtSans-Bold" panose="00000800000000000000" pitchFamily="2" charset="0"/>
              </a:rPr>
              <a:t> anciënniteit</a:t>
            </a:r>
          </a:p>
        </p:txBody>
      </p:sp>
      <p:pic>
        <p:nvPicPr>
          <p:cNvPr id="34" name="Afbeelding 33">
            <a:extLst>
              <a:ext uri="{FF2B5EF4-FFF2-40B4-BE49-F238E27FC236}">
                <a16:creationId xmlns:a16="http://schemas.microsoft.com/office/drawing/2014/main" id="{87A8DECE-FA9F-E7C9-BB59-09A78D42509B}"/>
              </a:ext>
            </a:extLst>
          </p:cNvPr>
          <p:cNvPicPr>
            <a:picLocks noChangeAspect="1"/>
          </p:cNvPicPr>
          <p:nvPr/>
        </p:nvPicPr>
        <p:blipFill>
          <a:blip r:embed="rId3"/>
          <a:stretch>
            <a:fillRect/>
          </a:stretch>
        </p:blipFill>
        <p:spPr>
          <a:xfrm>
            <a:off x="3300817" y="5529699"/>
            <a:ext cx="902937" cy="882416"/>
          </a:xfrm>
          <a:prstGeom prst="rect">
            <a:avLst/>
          </a:prstGeom>
        </p:spPr>
      </p:pic>
      <p:pic>
        <p:nvPicPr>
          <p:cNvPr id="35" name="Afbeelding 34">
            <a:extLst>
              <a:ext uri="{FF2B5EF4-FFF2-40B4-BE49-F238E27FC236}">
                <a16:creationId xmlns:a16="http://schemas.microsoft.com/office/drawing/2014/main" id="{4C48CBE4-69F0-DAE5-7311-08D38D97373E}"/>
              </a:ext>
            </a:extLst>
          </p:cNvPr>
          <p:cNvPicPr>
            <a:picLocks noChangeAspect="1"/>
          </p:cNvPicPr>
          <p:nvPr/>
        </p:nvPicPr>
        <p:blipFill>
          <a:blip r:embed="rId4"/>
          <a:stretch>
            <a:fillRect/>
          </a:stretch>
        </p:blipFill>
        <p:spPr>
          <a:xfrm>
            <a:off x="2929092" y="4228124"/>
            <a:ext cx="902937" cy="882416"/>
          </a:xfrm>
          <a:prstGeom prst="rect">
            <a:avLst/>
          </a:prstGeom>
        </p:spPr>
      </p:pic>
      <p:pic>
        <p:nvPicPr>
          <p:cNvPr id="36" name="Afbeelding 35">
            <a:extLst>
              <a:ext uri="{FF2B5EF4-FFF2-40B4-BE49-F238E27FC236}">
                <a16:creationId xmlns:a16="http://schemas.microsoft.com/office/drawing/2014/main" id="{4834E963-320F-ABE7-F416-0F4540628A7B}"/>
              </a:ext>
            </a:extLst>
          </p:cNvPr>
          <p:cNvPicPr>
            <a:picLocks noChangeAspect="1"/>
          </p:cNvPicPr>
          <p:nvPr/>
        </p:nvPicPr>
        <p:blipFill>
          <a:blip r:embed="rId5"/>
          <a:stretch>
            <a:fillRect/>
          </a:stretch>
        </p:blipFill>
        <p:spPr>
          <a:xfrm>
            <a:off x="2466534" y="2843557"/>
            <a:ext cx="902937" cy="882416"/>
          </a:xfrm>
          <a:prstGeom prst="rect">
            <a:avLst/>
          </a:prstGeom>
        </p:spPr>
      </p:pic>
      <p:sp>
        <p:nvSpPr>
          <p:cNvPr id="37" name="Tekstvak 19">
            <a:extLst>
              <a:ext uri="{FF2B5EF4-FFF2-40B4-BE49-F238E27FC236}">
                <a16:creationId xmlns:a16="http://schemas.microsoft.com/office/drawing/2014/main" id="{F2FCC8EE-A929-B4D1-6192-48F02E0DC144}"/>
              </a:ext>
            </a:extLst>
          </p:cNvPr>
          <p:cNvSpPr txBox="1"/>
          <p:nvPr/>
        </p:nvSpPr>
        <p:spPr>
          <a:xfrm>
            <a:off x="3879177" y="4193069"/>
            <a:ext cx="3473492" cy="779572"/>
          </a:xfrm>
          <a:prstGeom prst="rect">
            <a:avLst/>
          </a:prstGeom>
          <a:noFill/>
        </p:spPr>
        <p:txBody>
          <a:bodyPr wrap="square" lIns="121920" tIns="60960" rIns="121920" bIns="6096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Aft>
                <a:spcPts val="800"/>
              </a:spcAft>
            </a:pPr>
            <a:r>
              <a:rPr lang="nl-NL" sz="2133">
                <a:latin typeface="FlandersArtSans-Regular"/>
              </a:rPr>
              <a:t>'volgens verwachting’: </a:t>
            </a:r>
            <a:br>
              <a:rPr lang="nl-NL" sz="2133">
                <a:latin typeface="FlandersArtSans-Regular"/>
              </a:rPr>
            </a:br>
            <a:r>
              <a:rPr lang="nl-NL" sz="2133" b="1">
                <a:latin typeface="FlandersArtSans-Regular"/>
              </a:rPr>
              <a:t>1 salarisstap</a:t>
            </a:r>
          </a:p>
        </p:txBody>
      </p:sp>
      <p:sp>
        <p:nvSpPr>
          <p:cNvPr id="38" name="Tekstvak 20">
            <a:extLst>
              <a:ext uri="{FF2B5EF4-FFF2-40B4-BE49-F238E27FC236}">
                <a16:creationId xmlns:a16="http://schemas.microsoft.com/office/drawing/2014/main" id="{01713A9B-1E55-1E0A-681D-C22FB98E1F49}"/>
              </a:ext>
            </a:extLst>
          </p:cNvPr>
          <p:cNvSpPr txBox="1"/>
          <p:nvPr/>
        </p:nvSpPr>
        <p:spPr>
          <a:xfrm>
            <a:off x="3458766" y="2881185"/>
            <a:ext cx="3473492" cy="797462"/>
          </a:xfrm>
          <a:prstGeom prst="rect">
            <a:avLst/>
          </a:prstGeom>
          <a:noFill/>
        </p:spPr>
        <p:txBody>
          <a:bodyPr wrap="square" lIns="121920" tIns="60960" rIns="121920" bIns="6096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67"/>
              </a:lnSpc>
              <a:spcBef>
                <a:spcPts val="1333"/>
              </a:spcBef>
              <a:spcAft>
                <a:spcPts val="1600"/>
              </a:spcAft>
            </a:pPr>
            <a:r>
              <a:rPr lang="nl-NL" sz="2133">
                <a:latin typeface="FlandersArtSans-Regular"/>
              </a:rPr>
              <a:t>'boven verwachting’: </a:t>
            </a:r>
            <a:br>
              <a:rPr lang="nl-NL" sz="2133">
                <a:latin typeface="FlandersArtSans-Regular"/>
              </a:rPr>
            </a:br>
            <a:r>
              <a:rPr lang="nl-NL" sz="2133" b="1">
                <a:latin typeface="FlandersArtSans-Regular"/>
              </a:rPr>
              <a:t>2 salarisstappen</a:t>
            </a:r>
          </a:p>
        </p:txBody>
      </p:sp>
      <p:sp>
        <p:nvSpPr>
          <p:cNvPr id="39" name="Tekstvak 17">
            <a:extLst>
              <a:ext uri="{FF2B5EF4-FFF2-40B4-BE49-F238E27FC236}">
                <a16:creationId xmlns:a16="http://schemas.microsoft.com/office/drawing/2014/main" id="{833B577B-6721-F4FD-BF55-C4CC4F1C8A45}"/>
              </a:ext>
            </a:extLst>
          </p:cNvPr>
          <p:cNvSpPr txBox="1"/>
          <p:nvPr/>
        </p:nvSpPr>
        <p:spPr>
          <a:xfrm>
            <a:off x="4151843" y="5530744"/>
            <a:ext cx="3806180" cy="779572"/>
          </a:xfrm>
          <a:prstGeom prst="rect">
            <a:avLst/>
          </a:prstGeom>
          <a:noFill/>
        </p:spPr>
        <p:txBody>
          <a:bodyPr wrap="square" lIns="121920" tIns="60960" rIns="121920" bIns="6096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Aft>
                <a:spcPts val="800"/>
              </a:spcAft>
            </a:pPr>
            <a:r>
              <a:rPr lang="nl-NL" sz="2133">
                <a:latin typeface="FlandersArtSans-Regular"/>
              </a:rPr>
              <a:t>'onder verwachting’: </a:t>
            </a:r>
            <a:br>
              <a:rPr lang="nl-NL" sz="2133">
                <a:latin typeface="FlandersArtSans-Regular"/>
              </a:rPr>
            </a:br>
            <a:r>
              <a:rPr lang="nl-NL" sz="2133" b="1">
                <a:latin typeface="FlandersArtSans-Regular"/>
              </a:rPr>
              <a:t>geen salarisstap</a:t>
            </a:r>
            <a:endParaRPr lang="nl-BE" sz="2133" b="1">
              <a:latin typeface="FlandersArtSans-Regular" panose="00000500000000000000" pitchFamily="2" charset="0"/>
            </a:endParaRPr>
          </a:p>
        </p:txBody>
      </p:sp>
      <p:cxnSp>
        <p:nvCxnSpPr>
          <p:cNvPr id="15" name="Rechte verbindingslijn met pijl 14">
            <a:extLst>
              <a:ext uri="{FF2B5EF4-FFF2-40B4-BE49-F238E27FC236}">
                <a16:creationId xmlns:a16="http://schemas.microsoft.com/office/drawing/2014/main" id="{F6EB7B4C-9424-99E0-EECC-2A049DB14827}"/>
              </a:ext>
            </a:extLst>
          </p:cNvPr>
          <p:cNvCxnSpPr>
            <a:cxnSpLocks/>
          </p:cNvCxnSpPr>
          <p:nvPr/>
        </p:nvCxnSpPr>
        <p:spPr>
          <a:xfrm flipH="1" flipV="1">
            <a:off x="6364960" y="2722709"/>
            <a:ext cx="1188041" cy="380618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9">
            <a:extLst>
              <a:ext uri="{FF2B5EF4-FFF2-40B4-BE49-F238E27FC236}">
                <a16:creationId xmlns:a16="http://schemas.microsoft.com/office/drawing/2014/main" id="{D5C13DD0-8362-FDF4-04C9-61D94B86AF36}"/>
              </a:ext>
            </a:extLst>
          </p:cNvPr>
          <p:cNvSpPr txBox="1"/>
          <p:nvPr/>
        </p:nvSpPr>
        <p:spPr>
          <a:xfrm>
            <a:off x="7189900" y="2867896"/>
            <a:ext cx="5096081" cy="3641381"/>
          </a:xfrm>
          <a:prstGeom prst="rect">
            <a:avLst/>
          </a:prstGeom>
          <a:noFill/>
        </p:spPr>
        <p:txBody>
          <a:bodyPr wrap="square" lIns="121920" tIns="60960" rIns="121920" bIns="6096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1853" lvl="1" indent="-383530" defTabSz="914377">
              <a:lnSpc>
                <a:spcPct val="90000"/>
              </a:lnSpc>
              <a:spcBef>
                <a:spcPts val="300"/>
              </a:spcBef>
              <a:spcAft>
                <a:spcPts val="800"/>
              </a:spcAft>
              <a:buSzPct val="90000"/>
              <a:buFont typeface="Webdings" panose="05030102010509060703" pitchFamily="18" charset="2"/>
              <a:buChar char="4"/>
            </a:pPr>
            <a:r>
              <a:rPr lang="nl-NL" sz="2133">
                <a:latin typeface="FlandersArtSans-Regular"/>
              </a:rPr>
              <a:t>Snellere stijging tussen 1</a:t>
            </a:r>
            <a:r>
              <a:rPr lang="nl-NL" sz="2133" baseline="30000">
                <a:latin typeface="FlandersArtSans-Regular"/>
              </a:rPr>
              <a:t>ste</a:t>
            </a:r>
            <a:r>
              <a:rPr lang="nl-NL" sz="2133">
                <a:latin typeface="FlandersArtSans-Regular"/>
              </a:rPr>
              <a:t> en 15</a:t>
            </a:r>
            <a:r>
              <a:rPr lang="nl-NL" sz="2133" baseline="30000">
                <a:latin typeface="FlandersArtSans-Regular"/>
              </a:rPr>
              <a:t>e </a:t>
            </a:r>
            <a:r>
              <a:rPr lang="nl-NL" sz="2133">
                <a:latin typeface="FlandersArtSans-Regular"/>
              </a:rPr>
              <a:t>werkjaar</a:t>
            </a:r>
          </a:p>
          <a:p>
            <a:pPr marL="541853" lvl="1" indent="-383530" defTabSz="914377">
              <a:lnSpc>
                <a:spcPct val="90000"/>
              </a:lnSpc>
              <a:spcBef>
                <a:spcPts val="300"/>
              </a:spcBef>
              <a:spcAft>
                <a:spcPts val="800"/>
              </a:spcAft>
              <a:buSzPct val="90000"/>
              <a:buFont typeface="Webdings" panose="05030102010509060703" pitchFamily="18" charset="2"/>
              <a:buChar char="4"/>
            </a:pPr>
            <a:endParaRPr lang="nl-NL" sz="2133">
              <a:latin typeface="FlandersArtSans-Regular"/>
            </a:endParaRPr>
          </a:p>
          <a:p>
            <a:pPr marL="541853" lvl="1" indent="-383530" defTabSz="914377">
              <a:lnSpc>
                <a:spcPct val="90000"/>
              </a:lnSpc>
              <a:spcBef>
                <a:spcPts val="300"/>
              </a:spcBef>
              <a:spcAft>
                <a:spcPts val="800"/>
              </a:spcAft>
              <a:buSzPct val="90000"/>
              <a:buFont typeface="Webdings" panose="05030102010509060703" pitchFamily="18" charset="2"/>
              <a:buChar char="4"/>
            </a:pPr>
            <a:r>
              <a:rPr lang="nl-BE" sz="2133">
                <a:latin typeface="FlandersArtSans-Regular"/>
              </a:rPr>
              <a:t>Hoger maximumloon bij einde volledige loopbaan </a:t>
            </a:r>
            <a:br>
              <a:rPr lang="nl-BE" sz="2133">
                <a:latin typeface="FlandersArtSans-Regular"/>
              </a:rPr>
            </a:br>
            <a:r>
              <a:rPr lang="nl-BE" sz="2133">
                <a:latin typeface="FlandersArtSans-Regular"/>
              </a:rPr>
              <a:t>(</a:t>
            </a:r>
            <a:r>
              <a:rPr lang="nl-NL" sz="2133">
                <a:latin typeface="FlandersArtSans-Regular"/>
              </a:rPr>
              <a:t>Verhoogd salarisbereik - trap 33 tot 35)</a:t>
            </a:r>
          </a:p>
          <a:p>
            <a:pPr marL="541853" lvl="1" indent="-383530" defTabSz="914377">
              <a:lnSpc>
                <a:spcPct val="90000"/>
              </a:lnSpc>
              <a:spcBef>
                <a:spcPts val="300"/>
              </a:spcBef>
              <a:spcAft>
                <a:spcPts val="800"/>
              </a:spcAft>
              <a:buSzPct val="90000"/>
              <a:buFont typeface="Webdings" panose="05030102010509060703" pitchFamily="18" charset="2"/>
              <a:buChar char="4"/>
            </a:pPr>
            <a:endParaRPr lang="nl-NL" sz="2133">
              <a:latin typeface="FlandersArtSans-Regular"/>
            </a:endParaRPr>
          </a:p>
          <a:p>
            <a:pPr marL="541853" lvl="1" indent="-383530" defTabSz="914377">
              <a:lnSpc>
                <a:spcPct val="90000"/>
              </a:lnSpc>
              <a:spcBef>
                <a:spcPts val="300"/>
              </a:spcBef>
              <a:spcAft>
                <a:spcPts val="800"/>
              </a:spcAft>
              <a:buSzPct val="90000"/>
              <a:buFont typeface="Webdings" panose="05030102010509060703" pitchFamily="18" charset="2"/>
              <a:buChar char="4"/>
            </a:pPr>
            <a:r>
              <a:rPr lang="nl-NL" sz="2133">
                <a:latin typeface="FlandersArtSans-Regular"/>
              </a:rPr>
              <a:t>Wegwerken salarisverschil statutaire &amp; contractuele medewerkers</a:t>
            </a:r>
          </a:p>
        </p:txBody>
      </p:sp>
      <p:sp>
        <p:nvSpPr>
          <p:cNvPr id="3" name="Tekstvak 2">
            <a:extLst>
              <a:ext uri="{FF2B5EF4-FFF2-40B4-BE49-F238E27FC236}">
                <a16:creationId xmlns:a16="http://schemas.microsoft.com/office/drawing/2014/main" id="{39C9CF10-89A7-A441-1BDF-F86AD4240398}"/>
              </a:ext>
            </a:extLst>
          </p:cNvPr>
          <p:cNvSpPr txBox="1"/>
          <p:nvPr/>
        </p:nvSpPr>
        <p:spPr>
          <a:xfrm>
            <a:off x="-292604" y="2929311"/>
            <a:ext cx="3002333" cy="1077218"/>
          </a:xfrm>
          <a:prstGeom prst="rect">
            <a:avLst/>
          </a:prstGeom>
          <a:noFill/>
        </p:spPr>
        <p:txBody>
          <a:bodyPr wrap="square">
            <a:spAutoFit/>
          </a:bodyPr>
          <a:lstStyle/>
          <a:p>
            <a:pPr algn="ctr"/>
            <a:r>
              <a:rPr lang="nl-BE" sz="3200" b="1" dirty="0"/>
              <a:t>Nieuw </a:t>
            </a:r>
          </a:p>
          <a:p>
            <a:pPr algn="ctr"/>
            <a:r>
              <a:rPr lang="nl-BE" sz="3200" b="1" dirty="0"/>
              <a:t>loonsysteem</a:t>
            </a:r>
          </a:p>
        </p:txBody>
      </p:sp>
    </p:spTree>
    <p:extLst>
      <p:ext uri="{BB962C8B-B14F-4D97-AF65-F5344CB8AC3E}">
        <p14:creationId xmlns:p14="http://schemas.microsoft.com/office/powerpoint/2010/main" val="307010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F99D-1377-BBA5-8FBB-B096884E2503}"/>
            </a:ext>
          </a:extLst>
        </p:cNvPr>
        <p:cNvGrpSpPr/>
        <p:nvPr/>
      </p:nvGrpSpPr>
      <p:grpSpPr>
        <a:xfrm>
          <a:off x="0" y="0"/>
          <a:ext cx="0" cy="0"/>
          <a:chOff x="0" y="0"/>
          <a:chExt cx="0" cy="0"/>
        </a:xfrm>
      </p:grpSpPr>
      <p:cxnSp>
        <p:nvCxnSpPr>
          <p:cNvPr id="13" name="Rechte verbindingslijn 12">
            <a:extLst>
              <a:ext uri="{FF2B5EF4-FFF2-40B4-BE49-F238E27FC236}">
                <a16:creationId xmlns:a16="http://schemas.microsoft.com/office/drawing/2014/main" id="{97D06786-91F1-E9B1-DD4A-81BAE8D08353}"/>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234FAE90-9728-094A-AA34-5D945685BC3A}"/>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6" name="Ovaal 15">
            <a:extLst>
              <a:ext uri="{FF2B5EF4-FFF2-40B4-BE49-F238E27FC236}">
                <a16:creationId xmlns:a16="http://schemas.microsoft.com/office/drawing/2014/main" id="{2C565DB8-91A1-01AF-43CC-787219BEDE63}"/>
              </a:ext>
            </a:extLst>
          </p:cNvPr>
          <p:cNvSpPr/>
          <p:nvPr/>
        </p:nvSpPr>
        <p:spPr>
          <a:xfrm>
            <a:off x="7969843" y="1463456"/>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7" name="Tekstvak 16">
            <a:extLst>
              <a:ext uri="{FF2B5EF4-FFF2-40B4-BE49-F238E27FC236}">
                <a16:creationId xmlns:a16="http://schemas.microsoft.com/office/drawing/2014/main" id="{CE22D85F-B887-E1F6-79C8-3DDB26C8C312}"/>
              </a:ext>
            </a:extLst>
          </p:cNvPr>
          <p:cNvSpPr txBox="1"/>
          <p:nvPr/>
        </p:nvSpPr>
        <p:spPr>
          <a:xfrm>
            <a:off x="3032453" y="207079"/>
            <a:ext cx="1923184" cy="830997"/>
          </a:xfrm>
          <a:prstGeom prst="rect">
            <a:avLst/>
          </a:prstGeom>
          <a:noFill/>
        </p:spPr>
        <p:txBody>
          <a:bodyPr wrap="square" rtlCol="0">
            <a:spAutoFit/>
          </a:bodyPr>
          <a:lstStyle/>
          <a:p>
            <a:pPr algn="ctr"/>
            <a:r>
              <a:rPr lang="nl-BE" sz="2400"/>
              <a:t>Wat wisten we al? </a:t>
            </a:r>
          </a:p>
        </p:txBody>
      </p:sp>
      <p:cxnSp>
        <p:nvCxnSpPr>
          <p:cNvPr id="18" name="Rechte verbindingslijn 17">
            <a:extLst>
              <a:ext uri="{FF2B5EF4-FFF2-40B4-BE49-F238E27FC236}">
                <a16:creationId xmlns:a16="http://schemas.microsoft.com/office/drawing/2014/main" id="{4D7F4EB6-8D89-72F7-05F0-B94DFD1C2CAF}"/>
              </a:ext>
            </a:extLst>
          </p:cNvPr>
          <p:cNvCxnSpPr>
            <a:cxnSpLocks/>
          </p:cNvCxnSpPr>
          <p:nvPr/>
        </p:nvCxnSpPr>
        <p:spPr>
          <a:xfrm>
            <a:off x="3965017" y="1170453"/>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Content Placeholder 1">
            <a:extLst>
              <a:ext uri="{FF2B5EF4-FFF2-40B4-BE49-F238E27FC236}">
                <a16:creationId xmlns:a16="http://schemas.microsoft.com/office/drawing/2014/main" id="{FFA1B759-FE98-425F-C627-E41D571C8CD5}"/>
              </a:ext>
            </a:extLst>
          </p:cNvPr>
          <p:cNvSpPr>
            <a:spLocks noGrp="1"/>
          </p:cNvSpPr>
          <p:nvPr>
            <p:ph sz="half" idx="1"/>
          </p:nvPr>
        </p:nvSpPr>
        <p:spPr>
          <a:xfrm>
            <a:off x="2828978" y="2141824"/>
            <a:ext cx="8341957" cy="483899"/>
          </a:xfrm>
        </p:spPr>
        <p:txBody>
          <a:bodyPr/>
          <a:lstStyle/>
          <a:p>
            <a:pPr marL="0" lvl="1" indent="0">
              <a:buNone/>
            </a:pPr>
            <a:r>
              <a:rPr lang="nl-NL" sz="2667">
                <a:solidFill>
                  <a:schemeClr val="tx1"/>
                </a:solidFill>
                <a:latin typeface="FlandersArtSans-Bold" panose="00000800000000000000" pitchFamily="2" charset="0"/>
                <a:ea typeface="+mj-ea"/>
              </a:rPr>
              <a:t>Wie komt in aanmerking?</a:t>
            </a:r>
          </a:p>
          <a:p>
            <a:pPr marL="384377" lvl="1" indent="0">
              <a:buNone/>
            </a:pPr>
            <a:endParaRPr lang="nl-NL" sz="2133">
              <a:solidFill>
                <a:srgbClr val="373636"/>
              </a:solidFill>
            </a:endParaRPr>
          </a:p>
        </p:txBody>
      </p:sp>
      <p:sp>
        <p:nvSpPr>
          <p:cNvPr id="3" name="Tekstvak 20">
            <a:extLst>
              <a:ext uri="{FF2B5EF4-FFF2-40B4-BE49-F238E27FC236}">
                <a16:creationId xmlns:a16="http://schemas.microsoft.com/office/drawing/2014/main" id="{E607D688-CFA5-A985-AC2B-7B5DB698452D}"/>
              </a:ext>
            </a:extLst>
          </p:cNvPr>
          <p:cNvSpPr txBox="1"/>
          <p:nvPr/>
        </p:nvSpPr>
        <p:spPr>
          <a:xfrm>
            <a:off x="4419687" y="2542005"/>
            <a:ext cx="7550208" cy="1161857"/>
          </a:xfrm>
          <a:prstGeom prst="rect">
            <a:avLst/>
          </a:prstGeom>
          <a:noFill/>
        </p:spPr>
        <p:txBody>
          <a:bodyPr wrap="square" lIns="121920" tIns="60960" rIns="121920" bIns="6096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67"/>
              </a:lnSpc>
              <a:spcBef>
                <a:spcPts val="1333"/>
              </a:spcBef>
              <a:spcAft>
                <a:spcPts val="1600"/>
              </a:spcAft>
            </a:pPr>
            <a:r>
              <a:rPr lang="nl-NL" sz="2400">
                <a:latin typeface="FlandersArtSans-Bold" panose="00000800000000000000" pitchFamily="2" charset="0"/>
              </a:rPr>
              <a:t>Statutaire of contractuele medewerker: </a:t>
            </a:r>
            <a:br>
              <a:rPr lang="nl-NL" sz="2400">
                <a:latin typeface="FlandersArtSans-Bold" panose="00000800000000000000" pitchFamily="2" charset="0"/>
              </a:rPr>
            </a:br>
            <a:r>
              <a:rPr lang="nl-NL" sz="2400">
                <a:latin typeface="FlandersArtSans-Bold" panose="00000800000000000000" pitchFamily="2" charset="0"/>
              </a:rPr>
              <a:t>keuze</a:t>
            </a:r>
            <a:r>
              <a:rPr lang="nl-NL" sz="2400">
                <a:latin typeface="FlandersArtSans-Regular"/>
              </a:rPr>
              <a:t> om over te stappen, </a:t>
            </a:r>
            <a:br>
              <a:rPr lang="nl-NL" sz="2400">
                <a:latin typeface="FlandersArtSans-Regular"/>
              </a:rPr>
            </a:br>
            <a:r>
              <a:rPr lang="nl-NL" sz="2400">
                <a:latin typeface="FlandersArtSans-Regular"/>
              </a:rPr>
              <a:t>met behoud van tewerkstellingsvorm</a:t>
            </a:r>
            <a:endParaRPr lang="nl-NL" sz="2400" b="1">
              <a:latin typeface="FlandersArtSans-Regular"/>
            </a:endParaRPr>
          </a:p>
        </p:txBody>
      </p:sp>
      <p:sp>
        <p:nvSpPr>
          <p:cNvPr id="4" name="Tekstvak 20">
            <a:extLst>
              <a:ext uri="{FF2B5EF4-FFF2-40B4-BE49-F238E27FC236}">
                <a16:creationId xmlns:a16="http://schemas.microsoft.com/office/drawing/2014/main" id="{F8042EB8-C61D-7D98-AB5A-2B08CB6F247D}"/>
              </a:ext>
            </a:extLst>
          </p:cNvPr>
          <p:cNvSpPr txBox="1"/>
          <p:nvPr/>
        </p:nvSpPr>
        <p:spPr>
          <a:xfrm>
            <a:off x="4419685" y="3973477"/>
            <a:ext cx="7772315" cy="815608"/>
          </a:xfrm>
          <a:prstGeom prst="rect">
            <a:avLst/>
          </a:prstGeom>
          <a:noFill/>
        </p:spPr>
        <p:txBody>
          <a:bodyPr wrap="square" lIns="121920" tIns="60960" rIns="121920" bIns="6096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67"/>
              </a:lnSpc>
              <a:spcBef>
                <a:spcPts val="1333"/>
              </a:spcBef>
              <a:spcAft>
                <a:spcPts val="1600"/>
              </a:spcAft>
            </a:pPr>
            <a:r>
              <a:rPr lang="nl-NL" sz="2400" dirty="0">
                <a:latin typeface="FlandersArtSans-Bold" panose="00000800000000000000" pitchFamily="2" charset="0"/>
              </a:rPr>
              <a:t>Bevordering medewerker: </a:t>
            </a:r>
            <a:br>
              <a:rPr lang="nl-NL" sz="2400" dirty="0">
                <a:latin typeface="FlandersArtSans-Regular"/>
              </a:rPr>
            </a:br>
            <a:r>
              <a:rPr lang="nl-NL" sz="2400" dirty="0">
                <a:latin typeface="FlandersArtSans-Bold" panose="00000800000000000000" pitchFamily="2" charset="0"/>
              </a:rPr>
              <a:t>verplicht</a:t>
            </a:r>
            <a:r>
              <a:rPr lang="nl-NL" sz="2400" dirty="0">
                <a:latin typeface="FlandersArtSans-Regular"/>
              </a:rPr>
              <a:t> overstappen naar nieuw loonsysteem</a:t>
            </a:r>
            <a:endParaRPr lang="nl-NL" sz="2400" b="1" dirty="0">
              <a:latin typeface="FlandersArtSans-Regular"/>
            </a:endParaRPr>
          </a:p>
        </p:txBody>
      </p:sp>
      <p:sp>
        <p:nvSpPr>
          <p:cNvPr id="12" name="Tekstvak 20">
            <a:extLst>
              <a:ext uri="{FF2B5EF4-FFF2-40B4-BE49-F238E27FC236}">
                <a16:creationId xmlns:a16="http://schemas.microsoft.com/office/drawing/2014/main" id="{1C87E401-28B9-4617-E1D8-1A62A9B8D027}"/>
              </a:ext>
            </a:extLst>
          </p:cNvPr>
          <p:cNvSpPr txBox="1"/>
          <p:nvPr/>
        </p:nvSpPr>
        <p:spPr>
          <a:xfrm>
            <a:off x="4419686" y="5140220"/>
            <a:ext cx="6120988" cy="815608"/>
          </a:xfrm>
          <a:prstGeom prst="rect">
            <a:avLst/>
          </a:prstGeom>
          <a:noFill/>
        </p:spPr>
        <p:txBody>
          <a:bodyPr wrap="square" lIns="121920" tIns="60960" rIns="121920" bIns="6096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67"/>
              </a:lnSpc>
              <a:spcBef>
                <a:spcPts val="1333"/>
              </a:spcBef>
              <a:spcAft>
                <a:spcPts val="1600"/>
              </a:spcAft>
            </a:pPr>
            <a:r>
              <a:rPr lang="nl-NL" sz="2400">
                <a:latin typeface="FlandersArtSans-Bold" panose="00000800000000000000" pitchFamily="2" charset="0"/>
              </a:rPr>
              <a:t>Nieuwe medewerker: </a:t>
            </a:r>
            <a:br>
              <a:rPr lang="nl-NL" sz="2400">
                <a:latin typeface="FlandersArtSans-Regular"/>
              </a:rPr>
            </a:br>
            <a:r>
              <a:rPr lang="nl-NL" sz="2400">
                <a:latin typeface="FlandersArtSans-Bold" panose="00000800000000000000" pitchFamily="2" charset="0"/>
              </a:rPr>
              <a:t>Standaard</a:t>
            </a:r>
            <a:r>
              <a:rPr lang="nl-NL" sz="2400">
                <a:latin typeface="FlandersArtSans-Regular"/>
              </a:rPr>
              <a:t> nieuw loonsysteem</a:t>
            </a:r>
            <a:endParaRPr lang="nl-NL" sz="2400" b="1">
              <a:latin typeface="FlandersArtSans-Regular"/>
            </a:endParaRPr>
          </a:p>
        </p:txBody>
      </p:sp>
      <p:sp>
        <p:nvSpPr>
          <p:cNvPr id="10" name="Tekstvak 9">
            <a:extLst>
              <a:ext uri="{FF2B5EF4-FFF2-40B4-BE49-F238E27FC236}">
                <a16:creationId xmlns:a16="http://schemas.microsoft.com/office/drawing/2014/main" id="{C91CEE22-D769-E577-8804-93DA3ADB48BD}"/>
              </a:ext>
            </a:extLst>
          </p:cNvPr>
          <p:cNvSpPr txBox="1"/>
          <p:nvPr/>
        </p:nvSpPr>
        <p:spPr>
          <a:xfrm>
            <a:off x="-59161" y="2986581"/>
            <a:ext cx="2768137" cy="1077218"/>
          </a:xfrm>
          <a:prstGeom prst="rect">
            <a:avLst/>
          </a:prstGeom>
          <a:noFill/>
        </p:spPr>
        <p:txBody>
          <a:bodyPr wrap="square">
            <a:spAutoFit/>
          </a:bodyPr>
          <a:lstStyle/>
          <a:p>
            <a:pPr algn="ctr"/>
            <a:r>
              <a:rPr lang="nl-BE" sz="3200" b="1" dirty="0"/>
              <a:t>Nieuw </a:t>
            </a:r>
          </a:p>
          <a:p>
            <a:pPr algn="ctr"/>
            <a:r>
              <a:rPr lang="nl-BE" sz="3200" b="1" dirty="0"/>
              <a:t>loonsysteem</a:t>
            </a:r>
          </a:p>
        </p:txBody>
      </p:sp>
      <p:pic>
        <p:nvPicPr>
          <p:cNvPr id="19" name="Graphic 18" descr="Gebruiker met effen opvulling">
            <a:extLst>
              <a:ext uri="{FF2B5EF4-FFF2-40B4-BE49-F238E27FC236}">
                <a16:creationId xmlns:a16="http://schemas.microsoft.com/office/drawing/2014/main" id="{7777EA3B-989D-FFE3-DB9B-51B92C1CB4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7935" y="2545354"/>
            <a:ext cx="1057540" cy="1057540"/>
          </a:xfrm>
          <a:prstGeom prst="rect">
            <a:avLst/>
          </a:prstGeom>
        </p:spPr>
      </p:pic>
      <p:pic>
        <p:nvPicPr>
          <p:cNvPr id="22" name="Graphic 21" descr="Gebruiker met effen opvulling">
            <a:extLst>
              <a:ext uri="{FF2B5EF4-FFF2-40B4-BE49-F238E27FC236}">
                <a16:creationId xmlns:a16="http://schemas.microsoft.com/office/drawing/2014/main" id="{C259248F-C185-25BC-302A-EAE4805F15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7935" y="3759469"/>
            <a:ext cx="1057540" cy="1057540"/>
          </a:xfrm>
          <a:prstGeom prst="rect">
            <a:avLst/>
          </a:prstGeom>
        </p:spPr>
      </p:pic>
      <p:pic>
        <p:nvPicPr>
          <p:cNvPr id="23" name="Graphic 22" descr="Gebruiker met effen opvulling">
            <a:extLst>
              <a:ext uri="{FF2B5EF4-FFF2-40B4-BE49-F238E27FC236}">
                <a16:creationId xmlns:a16="http://schemas.microsoft.com/office/drawing/2014/main" id="{CC8B29B7-BA2F-A31B-124E-6D02FF0739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7935" y="4900430"/>
            <a:ext cx="1057540" cy="1057540"/>
          </a:xfrm>
          <a:prstGeom prst="rect">
            <a:avLst/>
          </a:prstGeom>
        </p:spPr>
      </p:pic>
      <p:pic>
        <p:nvPicPr>
          <p:cNvPr id="24" name="Graphic 23" descr="Medaille met effen opvulling">
            <a:extLst>
              <a:ext uri="{FF2B5EF4-FFF2-40B4-BE49-F238E27FC236}">
                <a16:creationId xmlns:a16="http://schemas.microsoft.com/office/drawing/2014/main" id="{40C8ACA8-9F7F-DE83-9DAB-23FDF0CF959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0167" y="4317982"/>
            <a:ext cx="276733" cy="276733"/>
          </a:xfrm>
          <a:prstGeom prst="rect">
            <a:avLst/>
          </a:prstGeom>
        </p:spPr>
      </p:pic>
      <p:pic>
        <p:nvPicPr>
          <p:cNvPr id="25" name="Graphic 24" descr="Badge nieuw met effen opvulling">
            <a:extLst>
              <a:ext uri="{FF2B5EF4-FFF2-40B4-BE49-F238E27FC236}">
                <a16:creationId xmlns:a16="http://schemas.microsoft.com/office/drawing/2014/main" id="{DB47F853-A090-18A2-72ED-3D0CE61724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55457" y="5504969"/>
            <a:ext cx="240000" cy="240000"/>
          </a:xfrm>
          <a:prstGeom prst="rect">
            <a:avLst/>
          </a:prstGeom>
        </p:spPr>
      </p:pic>
    </p:spTree>
    <p:extLst>
      <p:ext uri="{BB962C8B-B14F-4D97-AF65-F5344CB8AC3E}">
        <p14:creationId xmlns:p14="http://schemas.microsoft.com/office/powerpoint/2010/main" val="280250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C5D6-C03E-CFCD-FDB0-36EF80B9232A}"/>
            </a:ext>
          </a:extLst>
        </p:cNvPr>
        <p:cNvGrpSpPr/>
        <p:nvPr/>
      </p:nvGrpSpPr>
      <p:grpSpPr>
        <a:xfrm>
          <a:off x="0" y="0"/>
          <a:ext cx="0" cy="0"/>
          <a:chOff x="0" y="0"/>
          <a:chExt cx="0" cy="0"/>
        </a:xfrm>
      </p:grpSpPr>
      <p:cxnSp>
        <p:nvCxnSpPr>
          <p:cNvPr id="13" name="Rechte verbindingslijn 12">
            <a:extLst>
              <a:ext uri="{FF2B5EF4-FFF2-40B4-BE49-F238E27FC236}">
                <a16:creationId xmlns:a16="http://schemas.microsoft.com/office/drawing/2014/main" id="{1AB6D0CF-F828-D120-8936-F918CAD1AFC6}"/>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1FB6E72C-8ABD-454D-FE93-693DDD328F82}"/>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5" name="Ovaal 14">
            <a:extLst>
              <a:ext uri="{FF2B5EF4-FFF2-40B4-BE49-F238E27FC236}">
                <a16:creationId xmlns:a16="http://schemas.microsoft.com/office/drawing/2014/main" id="{7796EAD4-48CF-DF7D-25EB-F6EDB2EC3276}"/>
              </a:ext>
            </a:extLst>
          </p:cNvPr>
          <p:cNvSpPr/>
          <p:nvPr/>
        </p:nvSpPr>
        <p:spPr>
          <a:xfrm>
            <a:off x="6891999"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Tekstvak 9">
            <a:extLst>
              <a:ext uri="{FF2B5EF4-FFF2-40B4-BE49-F238E27FC236}">
                <a16:creationId xmlns:a16="http://schemas.microsoft.com/office/drawing/2014/main" id="{185257C0-E5E9-45BA-0CB5-4EC724D28BDB}"/>
              </a:ext>
            </a:extLst>
          </p:cNvPr>
          <p:cNvSpPr txBox="1"/>
          <p:nvPr/>
        </p:nvSpPr>
        <p:spPr>
          <a:xfrm>
            <a:off x="-1763032" y="2986581"/>
            <a:ext cx="6189363" cy="1077218"/>
          </a:xfrm>
          <a:prstGeom prst="rect">
            <a:avLst/>
          </a:prstGeom>
          <a:noFill/>
        </p:spPr>
        <p:txBody>
          <a:bodyPr wrap="square">
            <a:spAutoFit/>
          </a:bodyPr>
          <a:lstStyle/>
          <a:p>
            <a:pPr algn="ctr"/>
            <a:r>
              <a:rPr lang="nl-BE" sz="3200" b="1" dirty="0"/>
              <a:t>Nieuw </a:t>
            </a:r>
          </a:p>
          <a:p>
            <a:pPr algn="ctr"/>
            <a:r>
              <a:rPr lang="nl-BE" sz="3200" b="1" dirty="0"/>
              <a:t>loonsysteem</a:t>
            </a:r>
          </a:p>
        </p:txBody>
      </p:sp>
      <p:sp>
        <p:nvSpPr>
          <p:cNvPr id="2" name="Tekstvak 1">
            <a:extLst>
              <a:ext uri="{FF2B5EF4-FFF2-40B4-BE49-F238E27FC236}">
                <a16:creationId xmlns:a16="http://schemas.microsoft.com/office/drawing/2014/main" id="{1588FE20-C571-2EAD-AA07-4D2D73D8AF7D}"/>
              </a:ext>
            </a:extLst>
          </p:cNvPr>
          <p:cNvSpPr txBox="1"/>
          <p:nvPr/>
        </p:nvSpPr>
        <p:spPr>
          <a:xfrm>
            <a:off x="5299498" y="207079"/>
            <a:ext cx="3487548" cy="830997"/>
          </a:xfrm>
          <a:prstGeom prst="rect">
            <a:avLst/>
          </a:prstGeom>
          <a:noFill/>
        </p:spPr>
        <p:txBody>
          <a:bodyPr wrap="square" rtlCol="0">
            <a:spAutoFit/>
          </a:bodyPr>
          <a:lstStyle/>
          <a:p>
            <a:pPr algn="ctr"/>
            <a:r>
              <a:rPr lang="nl-BE" sz="2400"/>
              <a:t>Nieuw na onderhandelingen </a:t>
            </a:r>
          </a:p>
        </p:txBody>
      </p:sp>
      <p:cxnSp>
        <p:nvCxnSpPr>
          <p:cNvPr id="7" name="Rechte verbindingslijn 6">
            <a:extLst>
              <a:ext uri="{FF2B5EF4-FFF2-40B4-BE49-F238E27FC236}">
                <a16:creationId xmlns:a16="http://schemas.microsoft.com/office/drawing/2014/main" id="{75D1814D-E1A1-2F55-3C9E-A235A8AA786C}"/>
              </a:ext>
            </a:extLst>
          </p:cNvPr>
          <p:cNvCxnSpPr>
            <a:cxnSpLocks/>
          </p:cNvCxnSpPr>
          <p:nvPr/>
        </p:nvCxnSpPr>
        <p:spPr>
          <a:xfrm>
            <a:off x="7056879" y="1085672"/>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kstvak 20">
            <a:extLst>
              <a:ext uri="{FF2B5EF4-FFF2-40B4-BE49-F238E27FC236}">
                <a16:creationId xmlns:a16="http://schemas.microsoft.com/office/drawing/2014/main" id="{8DF2B14B-5361-CD87-53AA-175E574FABB8}"/>
              </a:ext>
            </a:extLst>
          </p:cNvPr>
          <p:cNvSpPr txBox="1"/>
          <p:nvPr/>
        </p:nvSpPr>
        <p:spPr>
          <a:xfrm>
            <a:off x="3464646" y="2753936"/>
            <a:ext cx="8912549" cy="815608"/>
          </a:xfrm>
          <a:prstGeom prst="rect">
            <a:avLst/>
          </a:prstGeom>
          <a:noFill/>
        </p:spPr>
        <p:txBody>
          <a:bodyPr wrap="square" lIns="121920" tIns="60960" rIns="121920" bIns="6096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67"/>
              </a:lnSpc>
              <a:spcBef>
                <a:spcPts val="1333"/>
              </a:spcBef>
              <a:spcAft>
                <a:spcPts val="1600"/>
              </a:spcAft>
            </a:pPr>
            <a:r>
              <a:rPr lang="nl-NL" sz="2667">
                <a:latin typeface="FlandersArtSans-Bold" panose="00000800000000000000" pitchFamily="2" charset="0"/>
              </a:rPr>
              <a:t>Statutaire of contractuele medewerker: </a:t>
            </a:r>
            <a:br>
              <a:rPr lang="nl-NL" sz="2667">
                <a:latin typeface="FlandersArtSans-Bold" panose="00000800000000000000" pitchFamily="2" charset="0"/>
              </a:rPr>
            </a:br>
            <a:r>
              <a:rPr lang="nl-NL" sz="2667">
                <a:latin typeface="FlandersArtSans-Bold" panose="00000800000000000000" pitchFamily="2" charset="0"/>
              </a:rPr>
              <a:t>keuze </a:t>
            </a:r>
            <a:r>
              <a:rPr lang="nl-NL" sz="2667">
                <a:latin typeface="FlandersArtSans-Regular"/>
              </a:rPr>
              <a:t>om over te stappen, met behoud van statuut</a:t>
            </a:r>
            <a:endParaRPr lang="nl-NL" sz="2667" b="1">
              <a:latin typeface="FlandersArtSans-Regular"/>
            </a:endParaRPr>
          </a:p>
        </p:txBody>
      </p:sp>
      <p:pic>
        <p:nvPicPr>
          <p:cNvPr id="20" name="Graphic 19" descr="Gebruiker met effen opvulling">
            <a:extLst>
              <a:ext uri="{FF2B5EF4-FFF2-40B4-BE49-F238E27FC236}">
                <a16:creationId xmlns:a16="http://schemas.microsoft.com/office/drawing/2014/main" id="{7A1CB493-37FC-AF96-0782-A2194470BD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1455" y="2562802"/>
            <a:ext cx="1057540" cy="1057540"/>
          </a:xfrm>
          <a:prstGeom prst="rect">
            <a:avLst/>
          </a:prstGeom>
        </p:spPr>
      </p:pic>
      <p:sp>
        <p:nvSpPr>
          <p:cNvPr id="26" name="Content Placeholder 1">
            <a:extLst>
              <a:ext uri="{FF2B5EF4-FFF2-40B4-BE49-F238E27FC236}">
                <a16:creationId xmlns:a16="http://schemas.microsoft.com/office/drawing/2014/main" id="{8E196515-3C9C-2481-4DB2-5B6096FCF676}"/>
              </a:ext>
            </a:extLst>
          </p:cNvPr>
          <p:cNvSpPr>
            <a:spLocks noGrp="1"/>
          </p:cNvSpPr>
          <p:nvPr>
            <p:ph sz="half" idx="1"/>
          </p:nvPr>
        </p:nvSpPr>
        <p:spPr>
          <a:xfrm>
            <a:off x="3322320" y="4358738"/>
            <a:ext cx="8341957" cy="599343"/>
          </a:xfrm>
        </p:spPr>
        <p:txBody>
          <a:bodyPr/>
          <a:lstStyle/>
          <a:p>
            <a:pPr marL="959443" lvl="1" indent="-383530">
              <a:buFont typeface="Webdings" panose="05030102010509060703" pitchFamily="18" charset="2"/>
              <a:buChar char="4"/>
            </a:pPr>
            <a:r>
              <a:rPr lang="nl-BE" sz="2667">
                <a:solidFill>
                  <a:schemeClr val="tx1"/>
                </a:solidFill>
                <a:latin typeface="FlandersArtSans-Bold" panose="00000800000000000000" pitchFamily="2" charset="0"/>
              </a:rPr>
              <a:t>3 keer per jaar overstap mogelijk </a:t>
            </a:r>
            <a:br>
              <a:rPr lang="nl-BE" sz="2667">
                <a:solidFill>
                  <a:schemeClr val="tx1"/>
                </a:solidFill>
                <a:latin typeface="FlandersArtSans-Regular"/>
              </a:rPr>
            </a:br>
            <a:r>
              <a:rPr lang="nl-BE" sz="2667">
                <a:solidFill>
                  <a:schemeClr val="tx1"/>
                </a:solidFill>
                <a:latin typeface="FlandersArtSans-Regular"/>
              </a:rPr>
              <a:t>Eerste overstapmoment: 1 januari 2025.   </a:t>
            </a:r>
          </a:p>
          <a:p>
            <a:pPr marL="1535428" lvl="3" indent="-383530">
              <a:buFont typeface="Webdings" panose="05030102010509060703" pitchFamily="18" charset="2"/>
              <a:buChar char="4"/>
            </a:pPr>
            <a:endParaRPr lang="nl-BE" sz="2667">
              <a:latin typeface="FlandersArtSans-Regular"/>
            </a:endParaRPr>
          </a:p>
          <a:p>
            <a:pPr marL="767907" lvl="1" indent="-383530">
              <a:buFont typeface="Webdings" panose="05030102010509060703" pitchFamily="18" charset="2"/>
              <a:buChar char="4"/>
            </a:pPr>
            <a:endParaRPr lang="nl-NL" sz="2400">
              <a:solidFill>
                <a:srgbClr val="373636"/>
              </a:solidFill>
            </a:endParaRPr>
          </a:p>
        </p:txBody>
      </p:sp>
      <p:sp>
        <p:nvSpPr>
          <p:cNvPr id="3" name="Rechthoek 2">
            <a:extLst>
              <a:ext uri="{FF2B5EF4-FFF2-40B4-BE49-F238E27FC236}">
                <a16:creationId xmlns:a16="http://schemas.microsoft.com/office/drawing/2014/main" id="{E4D53BA8-1B38-C011-890A-E73873FB0AEE}"/>
              </a:ext>
            </a:extLst>
          </p:cNvPr>
          <p:cNvSpPr/>
          <p:nvPr/>
        </p:nvSpPr>
        <p:spPr>
          <a:xfrm>
            <a:off x="3827365" y="3688075"/>
            <a:ext cx="6129268" cy="120817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4221798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10833-996E-F6EE-8AEB-8643C163BB7A}"/>
            </a:ext>
          </a:extLst>
        </p:cNvPr>
        <p:cNvGrpSpPr/>
        <p:nvPr/>
      </p:nvGrpSpPr>
      <p:grpSpPr>
        <a:xfrm>
          <a:off x="0" y="0"/>
          <a:ext cx="0" cy="0"/>
          <a:chOff x="0" y="0"/>
          <a:chExt cx="0" cy="0"/>
        </a:xfrm>
      </p:grpSpPr>
      <p:pic>
        <p:nvPicPr>
          <p:cNvPr id="41" name="Afbeelding 40" descr="Afbeelding met hemel&#10;&#10;Automatisch gegenereerde beschrijving">
            <a:extLst>
              <a:ext uri="{FF2B5EF4-FFF2-40B4-BE49-F238E27FC236}">
                <a16:creationId xmlns:a16="http://schemas.microsoft.com/office/drawing/2014/main" id="{0D12C33B-82E3-710F-3AFA-B218A289F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517"/>
          <a:stretch/>
        </p:blipFill>
        <p:spPr>
          <a:xfrm>
            <a:off x="16355" y="-309931"/>
            <a:ext cx="12175645" cy="7157452"/>
          </a:xfrm>
          <a:prstGeom prst="rect">
            <a:avLst/>
          </a:prstGeom>
        </p:spPr>
      </p:pic>
      <p:sp>
        <p:nvSpPr>
          <p:cNvPr id="42" name="Rechthoek 41">
            <a:extLst>
              <a:ext uri="{FF2B5EF4-FFF2-40B4-BE49-F238E27FC236}">
                <a16:creationId xmlns:a16="http://schemas.microsoft.com/office/drawing/2014/main" id="{7B252F61-33F2-3C25-5EA0-DB408925CFDA}"/>
              </a:ext>
            </a:extLst>
          </p:cNvPr>
          <p:cNvSpPr/>
          <p:nvPr/>
        </p:nvSpPr>
        <p:spPr>
          <a:xfrm>
            <a:off x="16355" y="-309933"/>
            <a:ext cx="12159291" cy="7157452"/>
          </a:xfrm>
          <a:prstGeom prst="rect">
            <a:avLst/>
          </a:prstGeom>
          <a:solidFill>
            <a:srgbClr val="FFFFFF">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43" name="Tekstvak 42">
            <a:extLst>
              <a:ext uri="{FF2B5EF4-FFF2-40B4-BE49-F238E27FC236}">
                <a16:creationId xmlns:a16="http://schemas.microsoft.com/office/drawing/2014/main" id="{0BA42166-AF7B-55F3-00E1-C11F79866F43}"/>
              </a:ext>
            </a:extLst>
          </p:cNvPr>
          <p:cNvSpPr txBox="1"/>
          <p:nvPr/>
        </p:nvSpPr>
        <p:spPr>
          <a:xfrm>
            <a:off x="631948" y="4863914"/>
            <a:ext cx="2245601" cy="830997"/>
          </a:xfrm>
          <a:prstGeom prst="rect">
            <a:avLst/>
          </a:prstGeom>
          <a:noFill/>
        </p:spPr>
        <p:txBody>
          <a:bodyPr wrap="square" rtlCol="0">
            <a:spAutoFit/>
          </a:bodyPr>
          <a:lstStyle/>
          <a:p>
            <a:pPr algn="ctr"/>
            <a:r>
              <a:rPr lang="nl-BE" sz="2400" b="1"/>
              <a:t>Start keuzeperiode</a:t>
            </a:r>
          </a:p>
        </p:txBody>
      </p:sp>
      <p:cxnSp>
        <p:nvCxnSpPr>
          <p:cNvPr id="44" name="Rechte verbindingslijn 43">
            <a:extLst>
              <a:ext uri="{FF2B5EF4-FFF2-40B4-BE49-F238E27FC236}">
                <a16:creationId xmlns:a16="http://schemas.microsoft.com/office/drawing/2014/main" id="{528E2190-60A5-CDE2-1873-CFA79EABB72D}"/>
              </a:ext>
            </a:extLst>
          </p:cNvPr>
          <p:cNvCxnSpPr>
            <a:cxnSpLocks/>
          </p:cNvCxnSpPr>
          <p:nvPr/>
        </p:nvCxnSpPr>
        <p:spPr>
          <a:xfrm>
            <a:off x="-1" y="4572000"/>
            <a:ext cx="1244582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DF84B5C9-0F5C-17EF-6719-8691D5B127D2}"/>
              </a:ext>
            </a:extLst>
          </p:cNvPr>
          <p:cNvCxnSpPr>
            <a:cxnSpLocks/>
          </p:cNvCxnSpPr>
          <p:nvPr/>
        </p:nvCxnSpPr>
        <p:spPr>
          <a:xfrm>
            <a:off x="1507822" y="4335912"/>
            <a:ext cx="246927" cy="55062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6" name="Tekstvak 45">
            <a:extLst>
              <a:ext uri="{FF2B5EF4-FFF2-40B4-BE49-F238E27FC236}">
                <a16:creationId xmlns:a16="http://schemas.microsoft.com/office/drawing/2014/main" id="{22654F3D-75C3-16CC-188B-C5C056C8E793}"/>
              </a:ext>
            </a:extLst>
          </p:cNvPr>
          <p:cNvSpPr txBox="1"/>
          <p:nvPr/>
        </p:nvSpPr>
        <p:spPr>
          <a:xfrm>
            <a:off x="364588" y="3500895"/>
            <a:ext cx="2245601" cy="830997"/>
          </a:xfrm>
          <a:prstGeom prst="rect">
            <a:avLst/>
          </a:prstGeom>
          <a:noFill/>
        </p:spPr>
        <p:txBody>
          <a:bodyPr wrap="square" rtlCol="0">
            <a:spAutoFit/>
          </a:bodyPr>
          <a:lstStyle/>
          <a:p>
            <a:pPr algn="ctr"/>
            <a:r>
              <a:rPr lang="nl-BE" sz="2400" b="1" dirty="0"/>
              <a:t>1 september 2024</a:t>
            </a:r>
          </a:p>
        </p:txBody>
      </p:sp>
      <p:sp>
        <p:nvSpPr>
          <p:cNvPr id="47" name="Tekstvak 46">
            <a:extLst>
              <a:ext uri="{FF2B5EF4-FFF2-40B4-BE49-F238E27FC236}">
                <a16:creationId xmlns:a16="http://schemas.microsoft.com/office/drawing/2014/main" id="{1F5003B9-34DC-E312-B8EC-A5FFA83FCA5C}"/>
              </a:ext>
            </a:extLst>
          </p:cNvPr>
          <p:cNvSpPr txBox="1"/>
          <p:nvPr/>
        </p:nvSpPr>
        <p:spPr>
          <a:xfrm>
            <a:off x="6222914" y="3458771"/>
            <a:ext cx="2245601" cy="830997"/>
          </a:xfrm>
          <a:prstGeom prst="rect">
            <a:avLst/>
          </a:prstGeom>
          <a:noFill/>
        </p:spPr>
        <p:txBody>
          <a:bodyPr wrap="square" rtlCol="0">
            <a:spAutoFit/>
          </a:bodyPr>
          <a:lstStyle/>
          <a:p>
            <a:pPr algn="ctr"/>
            <a:r>
              <a:rPr lang="nl-BE" sz="2400" b="1" dirty="0"/>
              <a:t>30 november 2024</a:t>
            </a:r>
          </a:p>
        </p:txBody>
      </p:sp>
      <p:cxnSp>
        <p:nvCxnSpPr>
          <p:cNvPr id="48" name="Rechte verbindingslijn 47">
            <a:extLst>
              <a:ext uri="{FF2B5EF4-FFF2-40B4-BE49-F238E27FC236}">
                <a16:creationId xmlns:a16="http://schemas.microsoft.com/office/drawing/2014/main" id="{084F85F2-77C7-FC46-993D-DE80A4BB3444}"/>
              </a:ext>
            </a:extLst>
          </p:cNvPr>
          <p:cNvCxnSpPr>
            <a:cxnSpLocks/>
          </p:cNvCxnSpPr>
          <p:nvPr/>
        </p:nvCxnSpPr>
        <p:spPr>
          <a:xfrm>
            <a:off x="7377723" y="4308719"/>
            <a:ext cx="246927" cy="55062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9" name="Tekstvak 48">
            <a:extLst>
              <a:ext uri="{FF2B5EF4-FFF2-40B4-BE49-F238E27FC236}">
                <a16:creationId xmlns:a16="http://schemas.microsoft.com/office/drawing/2014/main" id="{3F128569-DD5E-6DEC-58BE-317D471AF949}"/>
              </a:ext>
            </a:extLst>
          </p:cNvPr>
          <p:cNvSpPr txBox="1"/>
          <p:nvPr/>
        </p:nvSpPr>
        <p:spPr>
          <a:xfrm>
            <a:off x="6504506" y="4849834"/>
            <a:ext cx="2245601" cy="830997"/>
          </a:xfrm>
          <a:prstGeom prst="rect">
            <a:avLst/>
          </a:prstGeom>
          <a:noFill/>
        </p:spPr>
        <p:txBody>
          <a:bodyPr wrap="square" rtlCol="0">
            <a:spAutoFit/>
          </a:bodyPr>
          <a:lstStyle/>
          <a:p>
            <a:pPr algn="ctr"/>
            <a:r>
              <a:rPr lang="nl-BE" sz="2400" b="1"/>
              <a:t>Einde keuzeperiode</a:t>
            </a:r>
          </a:p>
        </p:txBody>
      </p:sp>
      <p:sp>
        <p:nvSpPr>
          <p:cNvPr id="50" name="Tekstvak 49">
            <a:extLst>
              <a:ext uri="{FF2B5EF4-FFF2-40B4-BE49-F238E27FC236}">
                <a16:creationId xmlns:a16="http://schemas.microsoft.com/office/drawing/2014/main" id="{DF9E9ED2-9E8A-8255-00DD-1B84A65CB2BB}"/>
              </a:ext>
            </a:extLst>
          </p:cNvPr>
          <p:cNvSpPr txBox="1"/>
          <p:nvPr/>
        </p:nvSpPr>
        <p:spPr>
          <a:xfrm>
            <a:off x="9522857" y="3374534"/>
            <a:ext cx="2245601" cy="830997"/>
          </a:xfrm>
          <a:prstGeom prst="rect">
            <a:avLst/>
          </a:prstGeom>
          <a:noFill/>
        </p:spPr>
        <p:txBody>
          <a:bodyPr wrap="square" rtlCol="0">
            <a:spAutoFit/>
          </a:bodyPr>
          <a:lstStyle/>
          <a:p>
            <a:pPr algn="ctr"/>
            <a:r>
              <a:rPr lang="nl-BE" sz="2400" b="1" dirty="0"/>
              <a:t>Januari </a:t>
            </a:r>
          </a:p>
          <a:p>
            <a:pPr algn="ctr"/>
            <a:r>
              <a:rPr lang="nl-BE" sz="2400" b="1" dirty="0"/>
              <a:t>2025</a:t>
            </a:r>
          </a:p>
        </p:txBody>
      </p:sp>
      <p:cxnSp>
        <p:nvCxnSpPr>
          <p:cNvPr id="51" name="Rechte verbindingslijn 50">
            <a:extLst>
              <a:ext uri="{FF2B5EF4-FFF2-40B4-BE49-F238E27FC236}">
                <a16:creationId xmlns:a16="http://schemas.microsoft.com/office/drawing/2014/main" id="{F8D34E1D-CEF2-E9A5-97ED-4273AFE1E1BD}"/>
              </a:ext>
            </a:extLst>
          </p:cNvPr>
          <p:cNvCxnSpPr>
            <a:cxnSpLocks/>
          </p:cNvCxnSpPr>
          <p:nvPr/>
        </p:nvCxnSpPr>
        <p:spPr>
          <a:xfrm>
            <a:off x="10645658" y="4308719"/>
            <a:ext cx="246927" cy="55062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Tekstvak 51">
            <a:extLst>
              <a:ext uri="{FF2B5EF4-FFF2-40B4-BE49-F238E27FC236}">
                <a16:creationId xmlns:a16="http://schemas.microsoft.com/office/drawing/2014/main" id="{498C8A18-12D7-4556-799C-4732B7B28E1B}"/>
              </a:ext>
            </a:extLst>
          </p:cNvPr>
          <p:cNvSpPr txBox="1"/>
          <p:nvPr/>
        </p:nvSpPr>
        <p:spPr>
          <a:xfrm>
            <a:off x="9772441" y="4849833"/>
            <a:ext cx="2245601" cy="1200329"/>
          </a:xfrm>
          <a:prstGeom prst="rect">
            <a:avLst/>
          </a:prstGeom>
          <a:noFill/>
        </p:spPr>
        <p:txBody>
          <a:bodyPr wrap="square" rtlCol="0">
            <a:spAutoFit/>
          </a:bodyPr>
          <a:lstStyle/>
          <a:p>
            <a:pPr algn="ctr"/>
            <a:r>
              <a:rPr lang="nl-BE" sz="2400" b="1"/>
              <a:t>Eerste uitbetaling aangepast loon</a:t>
            </a:r>
          </a:p>
        </p:txBody>
      </p:sp>
      <p:sp>
        <p:nvSpPr>
          <p:cNvPr id="53" name="Rechthoekige toelichting 52">
            <a:extLst>
              <a:ext uri="{FF2B5EF4-FFF2-40B4-BE49-F238E27FC236}">
                <a16:creationId xmlns:a16="http://schemas.microsoft.com/office/drawing/2014/main" id="{608625B9-7418-FDC8-A912-297C4974708B}"/>
              </a:ext>
            </a:extLst>
          </p:cNvPr>
          <p:cNvSpPr/>
          <p:nvPr/>
        </p:nvSpPr>
        <p:spPr>
          <a:xfrm>
            <a:off x="2564553" y="1540043"/>
            <a:ext cx="3785937" cy="2391740"/>
          </a:xfrm>
          <a:prstGeom prst="wedgeRectCallout">
            <a:avLst>
              <a:gd name="adj1" fmla="val -25782"/>
              <a:gd name="adj2" fmla="val 67053"/>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400" b="1">
                <a:solidFill>
                  <a:schemeClr val="tx1"/>
                </a:solidFill>
              </a:rPr>
              <a:t>Is de overstap interessant voor mij?</a:t>
            </a:r>
          </a:p>
          <a:p>
            <a:pPr algn="ctr"/>
            <a:endParaRPr lang="nl-BE" sz="2400" b="1">
              <a:solidFill>
                <a:schemeClr val="tx1"/>
              </a:solidFill>
            </a:endParaRPr>
          </a:p>
          <a:p>
            <a:pPr algn="ctr"/>
            <a:r>
              <a:rPr lang="nl-BE" sz="2400" b="1">
                <a:solidFill>
                  <a:schemeClr val="tx1"/>
                </a:solidFill>
              </a:rPr>
              <a:t>Inschatting adhv simulatie</a:t>
            </a:r>
          </a:p>
        </p:txBody>
      </p:sp>
      <p:pic>
        <p:nvPicPr>
          <p:cNvPr id="58" name="Graphic 57" descr="Gebruiker met effen opvulling">
            <a:extLst>
              <a:ext uri="{FF2B5EF4-FFF2-40B4-BE49-F238E27FC236}">
                <a16:creationId xmlns:a16="http://schemas.microsoft.com/office/drawing/2014/main" id="{75CEB3D2-5B31-912A-86D2-1CEBC0ABEB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35779" y="1039190"/>
            <a:ext cx="1057540" cy="1057540"/>
          </a:xfrm>
          <a:prstGeom prst="rect">
            <a:avLst/>
          </a:prstGeom>
        </p:spPr>
      </p:pic>
      <p:sp>
        <p:nvSpPr>
          <p:cNvPr id="4" name="Titel 1">
            <a:extLst>
              <a:ext uri="{FF2B5EF4-FFF2-40B4-BE49-F238E27FC236}">
                <a16:creationId xmlns:a16="http://schemas.microsoft.com/office/drawing/2014/main" id="{11A5A58A-0FBB-60DF-5DC7-F56888E59202}"/>
              </a:ext>
            </a:extLst>
          </p:cNvPr>
          <p:cNvSpPr>
            <a:spLocks noGrp="1"/>
          </p:cNvSpPr>
          <p:nvPr>
            <p:ph type="title"/>
          </p:nvPr>
        </p:nvSpPr>
        <p:spPr>
          <a:xfrm>
            <a:off x="631947" y="481080"/>
            <a:ext cx="10815573" cy="1116000"/>
          </a:xfrm>
        </p:spPr>
        <p:txBody>
          <a:bodyPr/>
          <a:lstStyle/>
          <a:p>
            <a:r>
              <a:rPr lang="nl-BE"/>
              <a:t>Tijdslijn keuze overstap naar nieuw loongebouw</a:t>
            </a:r>
          </a:p>
        </p:txBody>
      </p:sp>
    </p:spTree>
    <p:extLst>
      <p:ext uri="{BB962C8B-B14F-4D97-AF65-F5344CB8AC3E}">
        <p14:creationId xmlns:p14="http://schemas.microsoft.com/office/powerpoint/2010/main" val="2157976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pic>
        <p:nvPicPr>
          <p:cNvPr id="2" name="Afbeelding 1" descr="Afbeelding met tekst, buitenshuis, grond, schoen&#10;&#10;Automatisch gegenereerde beschrijving">
            <a:extLst>
              <a:ext uri="{FF2B5EF4-FFF2-40B4-BE49-F238E27FC236}">
                <a16:creationId xmlns:a16="http://schemas.microsoft.com/office/drawing/2014/main" id="{04EF84E7-BFB7-6E6E-B7B0-763C82758A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
            <a:ext cx="12192000" cy="6869161"/>
          </a:xfrm>
          <a:prstGeom prst="rect">
            <a:avLst/>
          </a:prstGeom>
        </p:spPr>
      </p:pic>
      <p:sp>
        <p:nvSpPr>
          <p:cNvPr id="25" name="Vrije vorm: vorm 24">
            <a:extLst>
              <a:ext uri="{FF2B5EF4-FFF2-40B4-BE49-F238E27FC236}">
                <a16:creationId xmlns:a16="http://schemas.microsoft.com/office/drawing/2014/main" id="{6D808FD8-A73C-A7D3-2D59-BB9566DB4955}"/>
              </a:ext>
            </a:extLst>
          </p:cNvPr>
          <p:cNvSpPr/>
          <p:nvPr/>
        </p:nvSpPr>
        <p:spPr>
          <a:xfrm>
            <a:off x="1" y="2"/>
            <a:ext cx="3929996" cy="6869161"/>
          </a:xfrm>
          <a:custGeom>
            <a:avLst/>
            <a:gdLst>
              <a:gd name="connsiteX0" fmla="*/ 0 w 2947497"/>
              <a:gd name="connsiteY0" fmla="*/ 0 h 5151871"/>
              <a:gd name="connsiteX1" fmla="*/ 1179178 w 2947497"/>
              <a:gd name="connsiteY1" fmla="*/ 0 h 5151871"/>
              <a:gd name="connsiteX2" fmla="*/ 2947497 w 2947497"/>
              <a:gd name="connsiteY2" fmla="*/ 5151871 h 5151871"/>
              <a:gd name="connsiteX3" fmla="*/ 0 w 2947497"/>
              <a:gd name="connsiteY3" fmla="*/ 5151871 h 5151871"/>
              <a:gd name="connsiteX4" fmla="*/ 0 w 2947497"/>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497" h="5151871">
                <a:moveTo>
                  <a:pt x="0" y="0"/>
                </a:moveTo>
                <a:lnTo>
                  <a:pt x="1179178" y="0"/>
                </a:lnTo>
                <a:lnTo>
                  <a:pt x="2947497" y="5151871"/>
                </a:lnTo>
                <a:lnTo>
                  <a:pt x="0"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Tekstvak 25">
            <a:extLst>
              <a:ext uri="{FF2B5EF4-FFF2-40B4-BE49-F238E27FC236}">
                <a16:creationId xmlns:a16="http://schemas.microsoft.com/office/drawing/2014/main" id="{5F610EAE-5DBE-5309-F438-B1748CC726D9}"/>
              </a:ext>
            </a:extLst>
          </p:cNvPr>
          <p:cNvSpPr txBox="1"/>
          <p:nvPr/>
        </p:nvSpPr>
        <p:spPr>
          <a:xfrm>
            <a:off x="-332248" y="3158880"/>
            <a:ext cx="3199059" cy="1077218"/>
          </a:xfrm>
          <a:prstGeom prst="rect">
            <a:avLst/>
          </a:prstGeom>
          <a:noFill/>
        </p:spPr>
        <p:txBody>
          <a:bodyPr wrap="square">
            <a:spAutoFit/>
          </a:bodyPr>
          <a:lstStyle>
            <a:defPPr>
              <a:defRPr lang="nl-BE"/>
            </a:defPPr>
            <a:lvl1pPr algn="ctr">
              <a:defRPr sz="2400" b="1"/>
            </a:lvl1pPr>
          </a:lstStyle>
          <a:p>
            <a:r>
              <a:rPr lang="nl-BE" sz="3200"/>
              <a:t>Interne </a:t>
            </a:r>
          </a:p>
          <a:p>
            <a:r>
              <a:rPr lang="nl-BE" sz="3200"/>
              <a:t>mobiliteit</a:t>
            </a:r>
          </a:p>
        </p:txBody>
      </p:sp>
      <p:cxnSp>
        <p:nvCxnSpPr>
          <p:cNvPr id="4" name="Rechte verbindingslijn 3">
            <a:extLst>
              <a:ext uri="{FF2B5EF4-FFF2-40B4-BE49-F238E27FC236}">
                <a16:creationId xmlns:a16="http://schemas.microsoft.com/office/drawing/2014/main" id="{822B1B4A-0B10-36EC-DC9C-145EE085F01F}"/>
              </a:ext>
            </a:extLst>
          </p:cNvPr>
          <p:cNvCxnSpPr>
            <a:cxnSpLocks/>
          </p:cNvCxnSpPr>
          <p:nvPr/>
        </p:nvCxnSpPr>
        <p:spPr>
          <a:xfrm>
            <a:off x="713677" y="18545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Ovaal 20">
            <a:extLst>
              <a:ext uri="{FF2B5EF4-FFF2-40B4-BE49-F238E27FC236}">
                <a16:creationId xmlns:a16="http://schemas.microsoft.com/office/drawing/2014/main" id="{CB2AE677-6D42-FFAD-C36C-74C6BBB46E3D}"/>
              </a:ext>
            </a:extLst>
          </p:cNvPr>
          <p:cNvSpPr/>
          <p:nvPr/>
        </p:nvSpPr>
        <p:spPr>
          <a:xfrm>
            <a:off x="4030564" y="16963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0" name="Ovaal 29">
            <a:extLst>
              <a:ext uri="{FF2B5EF4-FFF2-40B4-BE49-F238E27FC236}">
                <a16:creationId xmlns:a16="http://schemas.microsoft.com/office/drawing/2014/main" id="{BE405033-2B4C-A2AF-39D0-648F82AE2A36}"/>
              </a:ext>
            </a:extLst>
          </p:cNvPr>
          <p:cNvSpPr/>
          <p:nvPr/>
        </p:nvSpPr>
        <p:spPr>
          <a:xfrm>
            <a:off x="8111281" y="1686523"/>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2661092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solidFill>
                  <a:srgbClr val="333332"/>
                </a:solidFill>
                <a:latin typeface="Flanders Art Sans"/>
              </a:rPr>
              <a:t>Het vernieuwde HR-beleid: wat is er veranderd na de 2de principiële goedkeuring? </a:t>
            </a:r>
            <a:endParaRPr lang="en-US">
              <a:latin typeface="Flanders Art Sans"/>
            </a:endParaRPr>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a:solidFill>
                  <a:srgbClr val="333332"/>
                </a:solidFill>
                <a:latin typeface="Flanders Art Sans"/>
              </a:rPr>
              <a:t>Er was </a:t>
            </a:r>
            <a:r>
              <a:rPr lang="en-US" err="1">
                <a:solidFill>
                  <a:srgbClr val="333332"/>
                </a:solidFill>
                <a:latin typeface="Flanders Art Sans"/>
              </a:rPr>
              <a:t>eens</a:t>
            </a:r>
            <a:r>
              <a:rPr lang="en-US">
                <a:solidFill>
                  <a:srgbClr val="333332"/>
                </a:solidFill>
                <a:latin typeface="Flanders Art Sans"/>
              </a:rPr>
              <a:t>: </a:t>
            </a:r>
            <a:r>
              <a:rPr lang="en-US" err="1">
                <a:solidFill>
                  <a:srgbClr val="333332"/>
                </a:solidFill>
                <a:latin typeface="Flanders Art Sans"/>
              </a:rPr>
              <a:t>een</a:t>
            </a:r>
            <a:r>
              <a:rPr lang="en-US">
                <a:solidFill>
                  <a:srgbClr val="333332"/>
                </a:solidFill>
                <a:latin typeface="Flanders Art Sans"/>
              </a:rPr>
              <a:t> </a:t>
            </a:r>
            <a:r>
              <a:rPr lang="en-US" err="1">
                <a:solidFill>
                  <a:srgbClr val="333332"/>
                </a:solidFill>
                <a:latin typeface="Flanders Art Sans"/>
              </a:rPr>
              <a:t>onderbouwd</a:t>
            </a:r>
            <a:r>
              <a:rPr lang="en-US">
                <a:solidFill>
                  <a:srgbClr val="333332"/>
                </a:solidFill>
                <a:latin typeface="Flanders Art Sans"/>
              </a:rPr>
              <a:t> HR-</a:t>
            </a:r>
            <a:r>
              <a:rPr lang="en-US" err="1">
                <a:solidFill>
                  <a:srgbClr val="333332"/>
                </a:solidFill>
                <a:latin typeface="Flanders Art Sans"/>
              </a:rPr>
              <a:t>beleid</a:t>
            </a:r>
            <a:r>
              <a:rPr lang="en-US">
                <a:solidFill>
                  <a:srgbClr val="333332"/>
                </a:solidFill>
                <a:latin typeface="Flanders Art Sans"/>
              </a:rPr>
              <a:t> in de </a:t>
            </a:r>
            <a:r>
              <a:rPr lang="en-US" err="1">
                <a:solidFill>
                  <a:srgbClr val="333332"/>
                </a:solidFill>
                <a:latin typeface="Flanders Art Sans"/>
              </a:rPr>
              <a:t>Vlaamse</a:t>
            </a:r>
            <a:r>
              <a:rPr lang="en-US">
                <a:solidFill>
                  <a:srgbClr val="333332"/>
                </a:solidFill>
                <a:latin typeface="Flanders Art Sans"/>
              </a:rPr>
              <a:t> </a:t>
            </a:r>
            <a:r>
              <a:rPr lang="en-US" err="1">
                <a:solidFill>
                  <a:srgbClr val="333332"/>
                </a:solidFill>
                <a:latin typeface="Flanders Art Sans"/>
              </a:rPr>
              <a:t>overheid</a:t>
            </a:r>
            <a:r>
              <a:rPr lang="en-US">
                <a:solidFill>
                  <a:srgbClr val="333332"/>
                </a:solidFill>
                <a:latin typeface="Flanders Art Sans"/>
              </a:rPr>
              <a:t> </a:t>
            </a:r>
            <a:endParaRPr lang="en-US"/>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a:solidFill>
                  <a:srgbClr val="333332"/>
                </a:solidFill>
                <a:latin typeface="Flanders Art Sans"/>
              </a:rPr>
              <a:t>Proces ‘</a:t>
            </a:r>
            <a:r>
              <a:rPr lang="en-US" err="1">
                <a:solidFill>
                  <a:srgbClr val="333332"/>
                </a:solidFill>
                <a:latin typeface="Flanders Art Sans"/>
              </a:rPr>
              <a:t>jobstudenten</a:t>
            </a:r>
            <a:r>
              <a:rPr lang="en-US">
                <a:solidFill>
                  <a:srgbClr val="333332"/>
                </a:solidFill>
                <a:latin typeface="Flanders Art Sans"/>
              </a:rPr>
              <a:t>’ in 2024</a:t>
            </a:r>
            <a:endParaRPr lang="en-US">
              <a:latin typeface="Flanders Art Sans"/>
            </a:endParaRPr>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589428" y="4182573"/>
            <a:ext cx="372117" cy="364168"/>
            <a:chOff x="7254445" y="3680710"/>
            <a:chExt cx="444946" cy="438895"/>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16" y="25926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13" name="Graphic 12">
            <a:extLst>
              <a:ext uri="{FF2B5EF4-FFF2-40B4-BE49-F238E27FC236}">
                <a16:creationId xmlns:a16="http://schemas.microsoft.com/office/drawing/2014/main" id="{8289668F-59E0-FFC0-9944-DD3720B995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550" y="3333370"/>
            <a:ext cx="501900" cy="489200"/>
          </a:xfrm>
          <a:prstGeom prst="rect">
            <a:avLst/>
          </a:prstGeom>
        </p:spPr>
      </p:pic>
    </p:spTree>
    <p:extLst>
      <p:ext uri="{BB962C8B-B14F-4D97-AF65-F5344CB8AC3E}">
        <p14:creationId xmlns:p14="http://schemas.microsoft.com/office/powerpoint/2010/main" val="2339701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F99D-1377-BBA5-8FBB-B096884E2503}"/>
            </a:ext>
          </a:extLst>
        </p:cNvPr>
        <p:cNvGrpSpPr/>
        <p:nvPr/>
      </p:nvGrpSpPr>
      <p:grpSpPr>
        <a:xfrm>
          <a:off x="0" y="0"/>
          <a:ext cx="0" cy="0"/>
          <a:chOff x="0" y="0"/>
          <a:chExt cx="0" cy="0"/>
        </a:xfrm>
      </p:grpSpPr>
      <p:cxnSp>
        <p:nvCxnSpPr>
          <p:cNvPr id="13" name="Rechte verbindingslijn 12">
            <a:extLst>
              <a:ext uri="{FF2B5EF4-FFF2-40B4-BE49-F238E27FC236}">
                <a16:creationId xmlns:a16="http://schemas.microsoft.com/office/drawing/2014/main" id="{97D06786-91F1-E9B1-DD4A-81BAE8D08353}"/>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234FAE90-9728-094A-AA34-5D945685BC3A}"/>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6" name="Ovaal 15">
            <a:extLst>
              <a:ext uri="{FF2B5EF4-FFF2-40B4-BE49-F238E27FC236}">
                <a16:creationId xmlns:a16="http://schemas.microsoft.com/office/drawing/2014/main" id="{2C565DB8-91A1-01AF-43CC-787219BEDE63}"/>
              </a:ext>
            </a:extLst>
          </p:cNvPr>
          <p:cNvSpPr/>
          <p:nvPr/>
        </p:nvSpPr>
        <p:spPr>
          <a:xfrm>
            <a:off x="7692639" y="1483323"/>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7" name="Tekstvak 16">
            <a:extLst>
              <a:ext uri="{FF2B5EF4-FFF2-40B4-BE49-F238E27FC236}">
                <a16:creationId xmlns:a16="http://schemas.microsoft.com/office/drawing/2014/main" id="{CE22D85F-B887-E1F6-79C8-3DDB26C8C312}"/>
              </a:ext>
            </a:extLst>
          </p:cNvPr>
          <p:cNvSpPr txBox="1"/>
          <p:nvPr/>
        </p:nvSpPr>
        <p:spPr>
          <a:xfrm>
            <a:off x="3032453" y="207079"/>
            <a:ext cx="1923184" cy="830997"/>
          </a:xfrm>
          <a:prstGeom prst="rect">
            <a:avLst/>
          </a:prstGeom>
          <a:noFill/>
        </p:spPr>
        <p:txBody>
          <a:bodyPr wrap="square" rtlCol="0">
            <a:spAutoFit/>
          </a:bodyPr>
          <a:lstStyle/>
          <a:p>
            <a:pPr algn="ctr"/>
            <a:r>
              <a:rPr lang="nl-BE" sz="2400"/>
              <a:t>Wat wisten we al? </a:t>
            </a:r>
          </a:p>
        </p:txBody>
      </p:sp>
      <p:cxnSp>
        <p:nvCxnSpPr>
          <p:cNvPr id="18" name="Rechte verbindingslijn 17">
            <a:extLst>
              <a:ext uri="{FF2B5EF4-FFF2-40B4-BE49-F238E27FC236}">
                <a16:creationId xmlns:a16="http://schemas.microsoft.com/office/drawing/2014/main" id="{4D7F4EB6-8D89-72F7-05F0-B94DFD1C2CAF}"/>
              </a:ext>
            </a:extLst>
          </p:cNvPr>
          <p:cNvCxnSpPr>
            <a:cxnSpLocks/>
          </p:cNvCxnSpPr>
          <p:nvPr/>
        </p:nvCxnSpPr>
        <p:spPr>
          <a:xfrm>
            <a:off x="3965017" y="1170453"/>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Graphic 5" descr="Medaille silhouet">
            <a:extLst>
              <a:ext uri="{FF2B5EF4-FFF2-40B4-BE49-F238E27FC236}">
                <a16:creationId xmlns:a16="http://schemas.microsoft.com/office/drawing/2014/main" id="{285D3626-C848-E9D1-537D-81E69039C3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52704" y="3221313"/>
            <a:ext cx="446313" cy="446313"/>
          </a:xfrm>
          <a:prstGeom prst="rect">
            <a:avLst/>
          </a:prstGeom>
        </p:spPr>
      </p:pic>
      <p:sp>
        <p:nvSpPr>
          <p:cNvPr id="10" name="Tekstvak 9">
            <a:extLst>
              <a:ext uri="{FF2B5EF4-FFF2-40B4-BE49-F238E27FC236}">
                <a16:creationId xmlns:a16="http://schemas.microsoft.com/office/drawing/2014/main" id="{C91CEE22-D769-E577-8804-93DA3ADB48BD}"/>
              </a:ext>
            </a:extLst>
          </p:cNvPr>
          <p:cNvSpPr txBox="1"/>
          <p:nvPr/>
        </p:nvSpPr>
        <p:spPr>
          <a:xfrm>
            <a:off x="-59161" y="2986581"/>
            <a:ext cx="2768137" cy="1077218"/>
          </a:xfrm>
          <a:prstGeom prst="rect">
            <a:avLst/>
          </a:prstGeom>
          <a:noFill/>
        </p:spPr>
        <p:txBody>
          <a:bodyPr wrap="square">
            <a:spAutoFit/>
          </a:bodyPr>
          <a:lstStyle/>
          <a:p>
            <a:pPr algn="ctr"/>
            <a:r>
              <a:rPr lang="nl-BE" sz="3200" b="1"/>
              <a:t>Interne mobiliteit</a:t>
            </a:r>
          </a:p>
        </p:txBody>
      </p:sp>
      <p:sp>
        <p:nvSpPr>
          <p:cNvPr id="8" name="Tijdelijke aanduiding voor inhoud 1">
            <a:extLst>
              <a:ext uri="{FF2B5EF4-FFF2-40B4-BE49-F238E27FC236}">
                <a16:creationId xmlns:a16="http://schemas.microsoft.com/office/drawing/2014/main" id="{69CD3AE2-B22B-AC1A-9E5C-6FFA30FFC861}"/>
              </a:ext>
            </a:extLst>
          </p:cNvPr>
          <p:cNvSpPr txBox="1">
            <a:spLocks/>
          </p:cNvSpPr>
          <p:nvPr/>
        </p:nvSpPr>
        <p:spPr>
          <a:xfrm>
            <a:off x="3265216" y="2233793"/>
            <a:ext cx="8652392" cy="3672000"/>
          </a:xfrm>
          <a:prstGeom prst="rect">
            <a:avLst/>
          </a:prstGeom>
        </p:spPr>
        <p:txBody>
          <a:bodyPr vert="horz" lIns="0" tIns="0" rIns="0" bIns="0" rtlCol="0" anchor="t" anchorCtr="0">
            <a:noAutofit/>
          </a:bodyPr>
          <a:lstStyle>
            <a:lvl1pPr marL="216000" indent="-216000" algn="l" defTabSz="685800" rtl="0" eaLnBrk="1" latinLnBrk="0" hangingPunct="1">
              <a:lnSpc>
                <a:spcPct val="90000"/>
              </a:lnSpc>
              <a:spcBef>
                <a:spcPts val="225"/>
              </a:spcBef>
              <a:buSzPct val="90000"/>
              <a:buFontTx/>
              <a:buBlip>
                <a:blip r:embed="rId5"/>
              </a:buBlip>
              <a:defRPr sz="1050" kern="1200" spc="0">
                <a:solidFill>
                  <a:schemeClr val="tx1"/>
                </a:solidFill>
                <a:latin typeface="FlandersArtSans-Bold" panose="00000800000000000000" pitchFamily="2" charset="0"/>
                <a:ea typeface="+mn-ea"/>
                <a:cs typeface="+mn-cs"/>
              </a:defRPr>
            </a:lvl1pPr>
            <a:lvl2pPr marL="432000" indent="-216000" algn="l" defTabSz="685800" rtl="0" eaLnBrk="1" latinLnBrk="0" hangingPunct="1">
              <a:lnSpc>
                <a:spcPct val="90000"/>
              </a:lnSpc>
              <a:spcBef>
                <a:spcPts val="225"/>
              </a:spcBef>
              <a:buSzPct val="70000"/>
              <a:buFontTx/>
              <a:buBlip>
                <a:blip r:embed="rId6"/>
              </a:buBlip>
              <a:defRPr sz="1050" kern="1200" spc="0">
                <a:solidFill>
                  <a:schemeClr val="bg1">
                    <a:lumMod val="50000"/>
                  </a:schemeClr>
                </a:solidFill>
                <a:latin typeface="FlandersArtSans-Regular" panose="00000500000000000000" pitchFamily="2" charset="0"/>
                <a:ea typeface="+mn-ea"/>
                <a:cs typeface="+mn-cs"/>
              </a:defRPr>
            </a:lvl2pPr>
            <a:lvl3pPr marL="648000" indent="-216000" algn="l" defTabSz="685800" rtl="0" eaLnBrk="1" latinLnBrk="0" hangingPunct="1">
              <a:lnSpc>
                <a:spcPct val="90000"/>
              </a:lnSpc>
              <a:spcBef>
                <a:spcPts val="225"/>
              </a:spcBef>
              <a:buSzPct val="90000"/>
              <a:buFontTx/>
              <a:buBlip>
                <a:blip r:embed="rId7"/>
              </a:buBlip>
              <a:defRPr sz="1050" kern="1200" spc="0">
                <a:solidFill>
                  <a:schemeClr val="tx1"/>
                </a:solidFill>
                <a:latin typeface="FlandersArtSans-Regular" panose="00000500000000000000" pitchFamily="2" charset="0"/>
                <a:ea typeface="+mn-ea"/>
                <a:cs typeface="+mn-cs"/>
              </a:defRPr>
            </a:lvl3pPr>
            <a:lvl4pPr marL="864000" indent="-216000" algn="l" defTabSz="685800" rtl="0" eaLnBrk="1" latinLnBrk="0" hangingPunct="1">
              <a:lnSpc>
                <a:spcPct val="90000"/>
              </a:lnSpc>
              <a:spcBef>
                <a:spcPts val="225"/>
              </a:spcBef>
              <a:buSzPct val="75000"/>
              <a:buFontTx/>
              <a:buBlip>
                <a:blip r:embed="rId8"/>
              </a:buBlip>
              <a:defRPr sz="1050" kern="1200" spc="0">
                <a:solidFill>
                  <a:schemeClr val="tx1"/>
                </a:solidFill>
                <a:latin typeface="FlandersArtSans-Regular" panose="00000500000000000000" pitchFamily="2" charset="0"/>
                <a:ea typeface="+mn-ea"/>
                <a:cs typeface="+mn-cs"/>
              </a:defRPr>
            </a:lvl4pPr>
            <a:lvl5pPr marL="1080000" indent="-216000" algn="l" defTabSz="685800" rtl="0" eaLnBrk="1" latinLnBrk="0" hangingPunct="1">
              <a:lnSpc>
                <a:spcPct val="90000"/>
              </a:lnSpc>
              <a:spcBef>
                <a:spcPts val="225"/>
              </a:spcBef>
              <a:buSzPct val="90000"/>
              <a:buFontTx/>
              <a:buBlip>
                <a:blip r:embed="rId5"/>
              </a:buBlip>
              <a:defRPr sz="1050" kern="1200" spc="0" baseline="0">
                <a:solidFill>
                  <a:schemeClr val="tx1"/>
                </a:solidFill>
                <a:latin typeface="FlandersArtSans-Regular"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71450" indent="-383530">
              <a:buFont typeface="Webdings" panose="05030102010509060703" pitchFamily="18" charset="2"/>
              <a:buChar char="4"/>
            </a:pPr>
            <a:r>
              <a:rPr lang="nl-BE" sz="2667" dirty="0">
                <a:solidFill>
                  <a:srgbClr val="000000"/>
                </a:solidFill>
                <a:latin typeface="+mn-lt"/>
              </a:rPr>
              <a:t>Maximale loopbaankansen voor iedereen met behoud van tewerkstellingsvorm, met uitzonderingen voor </a:t>
            </a:r>
            <a:r>
              <a:rPr lang="nl-BE" sz="2667" dirty="0" err="1">
                <a:solidFill>
                  <a:srgbClr val="000000"/>
                </a:solidFill>
                <a:latin typeface="+mn-lt"/>
              </a:rPr>
              <a:t>gezagsfuncties</a:t>
            </a:r>
            <a:r>
              <a:rPr lang="nl-BE" sz="2667" dirty="0">
                <a:solidFill>
                  <a:srgbClr val="000000"/>
                </a:solidFill>
                <a:latin typeface="+mn-lt"/>
              </a:rPr>
              <a:t> (procedures voor versus na 1/6)</a:t>
            </a:r>
          </a:p>
          <a:p>
            <a:pPr marL="671450" indent="-383530">
              <a:buFont typeface="Webdings" panose="05030102010509060703" pitchFamily="18" charset="2"/>
              <a:buChar char="4"/>
            </a:pPr>
            <a:endParaRPr lang="nl-BE" sz="2667" dirty="0">
              <a:solidFill>
                <a:srgbClr val="000000"/>
              </a:solidFill>
              <a:latin typeface="+mn-lt"/>
            </a:endParaRPr>
          </a:p>
          <a:p>
            <a:pPr marL="671450" indent="-383530">
              <a:buFont typeface="Webdings" panose="05030102010509060703" pitchFamily="18" charset="2"/>
              <a:buChar char="4"/>
            </a:pPr>
            <a:r>
              <a:rPr lang="nl-BE" sz="2667" dirty="0">
                <a:solidFill>
                  <a:srgbClr val="000000"/>
                </a:solidFill>
                <a:latin typeface="+mn-lt"/>
              </a:rPr>
              <a:t>Dienstaanwijzing over de entiteiten heen: </a:t>
            </a:r>
          </a:p>
          <a:p>
            <a:pPr marL="959443" lvl="1" indent="-383530">
              <a:buFont typeface="Webdings" panose="05030102010509060703" pitchFamily="18" charset="2"/>
              <a:buChar char="4"/>
            </a:pPr>
            <a:r>
              <a:rPr lang="nl-BE" sz="2667" dirty="0">
                <a:solidFill>
                  <a:srgbClr val="000000"/>
                </a:solidFill>
                <a:latin typeface="+mn-lt"/>
              </a:rPr>
              <a:t>met akkoord van alle partijen,</a:t>
            </a:r>
          </a:p>
          <a:p>
            <a:pPr marL="959443" lvl="1" indent="-383530">
              <a:buFont typeface="Webdings" panose="05030102010509060703" pitchFamily="18" charset="2"/>
              <a:buChar char="4"/>
            </a:pPr>
            <a:r>
              <a:rPr lang="nl-BE" sz="2667" dirty="0">
                <a:solidFill>
                  <a:srgbClr val="000000"/>
                </a:solidFill>
                <a:latin typeface="+mn-lt"/>
              </a:rPr>
              <a:t>met behoud van graad, niveau, salarisschaal en tewerkstellingsvorm</a:t>
            </a:r>
          </a:p>
          <a:p>
            <a:pPr marL="959443" lvl="1" indent="-383530">
              <a:buFont typeface="Webdings" panose="05030102010509060703" pitchFamily="18" charset="2"/>
              <a:buChar char="4"/>
            </a:pPr>
            <a:endParaRPr lang="nl-BE" sz="2667" dirty="0">
              <a:solidFill>
                <a:srgbClr val="000000"/>
              </a:solidFill>
              <a:latin typeface="+mn-lt"/>
            </a:endParaRPr>
          </a:p>
          <a:p>
            <a:pPr marL="671450" indent="-383530">
              <a:buFont typeface="Webdings" panose="05030102010509060703" pitchFamily="18" charset="2"/>
              <a:buChar char="4"/>
            </a:pPr>
            <a:r>
              <a:rPr lang="nl-BE" sz="2667" dirty="0">
                <a:solidFill>
                  <a:srgbClr val="000000"/>
                </a:solidFill>
                <a:latin typeface="+mn-lt"/>
              </a:rPr>
              <a:t>Relevante beroepservaring wordt het criterium voor bevordering en instroom</a:t>
            </a:r>
          </a:p>
        </p:txBody>
      </p:sp>
    </p:spTree>
    <p:extLst>
      <p:ext uri="{BB962C8B-B14F-4D97-AF65-F5344CB8AC3E}">
        <p14:creationId xmlns:p14="http://schemas.microsoft.com/office/powerpoint/2010/main" val="198599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pic>
        <p:nvPicPr>
          <p:cNvPr id="3" name="Afbeelding 2" descr="Afbeelding met hart, accessoire, kunst&#10;&#10;Automatisch gegenereerde beschrijving">
            <a:extLst>
              <a:ext uri="{FF2B5EF4-FFF2-40B4-BE49-F238E27FC236}">
                <a16:creationId xmlns:a16="http://schemas.microsoft.com/office/drawing/2014/main" id="{54802FED-1A4B-5E30-80C6-1DDCB02314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23"/>
          <a:stretch/>
        </p:blipFill>
        <p:spPr>
          <a:xfrm>
            <a:off x="1156678" y="-11162"/>
            <a:ext cx="11082021" cy="6869161"/>
          </a:xfrm>
          <a:prstGeom prst="rect">
            <a:avLst/>
          </a:prstGeom>
        </p:spPr>
      </p:pic>
      <p:sp>
        <p:nvSpPr>
          <p:cNvPr id="25" name="Vrije vorm: vorm 24">
            <a:extLst>
              <a:ext uri="{FF2B5EF4-FFF2-40B4-BE49-F238E27FC236}">
                <a16:creationId xmlns:a16="http://schemas.microsoft.com/office/drawing/2014/main" id="{6D808FD8-A73C-A7D3-2D59-BB9566DB4955}"/>
              </a:ext>
            </a:extLst>
          </p:cNvPr>
          <p:cNvSpPr/>
          <p:nvPr/>
        </p:nvSpPr>
        <p:spPr>
          <a:xfrm>
            <a:off x="1" y="2"/>
            <a:ext cx="3929996" cy="6869161"/>
          </a:xfrm>
          <a:custGeom>
            <a:avLst/>
            <a:gdLst>
              <a:gd name="connsiteX0" fmla="*/ 0 w 2947497"/>
              <a:gd name="connsiteY0" fmla="*/ 0 h 5151871"/>
              <a:gd name="connsiteX1" fmla="*/ 1179178 w 2947497"/>
              <a:gd name="connsiteY1" fmla="*/ 0 h 5151871"/>
              <a:gd name="connsiteX2" fmla="*/ 2947497 w 2947497"/>
              <a:gd name="connsiteY2" fmla="*/ 5151871 h 5151871"/>
              <a:gd name="connsiteX3" fmla="*/ 0 w 2947497"/>
              <a:gd name="connsiteY3" fmla="*/ 5151871 h 5151871"/>
              <a:gd name="connsiteX4" fmla="*/ 0 w 2947497"/>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497" h="5151871">
                <a:moveTo>
                  <a:pt x="0" y="0"/>
                </a:moveTo>
                <a:lnTo>
                  <a:pt x="1179178" y="0"/>
                </a:lnTo>
                <a:lnTo>
                  <a:pt x="2947497" y="5151871"/>
                </a:lnTo>
                <a:lnTo>
                  <a:pt x="0"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Tekstvak 25">
            <a:extLst>
              <a:ext uri="{FF2B5EF4-FFF2-40B4-BE49-F238E27FC236}">
                <a16:creationId xmlns:a16="http://schemas.microsoft.com/office/drawing/2014/main" id="{5F610EAE-5DBE-5309-F438-B1748CC726D9}"/>
              </a:ext>
            </a:extLst>
          </p:cNvPr>
          <p:cNvSpPr txBox="1"/>
          <p:nvPr/>
        </p:nvSpPr>
        <p:spPr>
          <a:xfrm>
            <a:off x="-281448" y="3158880"/>
            <a:ext cx="3199059" cy="584775"/>
          </a:xfrm>
          <a:prstGeom prst="rect">
            <a:avLst/>
          </a:prstGeom>
          <a:noFill/>
        </p:spPr>
        <p:txBody>
          <a:bodyPr wrap="square">
            <a:spAutoFit/>
          </a:bodyPr>
          <a:lstStyle>
            <a:defPPr>
              <a:defRPr lang="nl-BE"/>
            </a:defPPr>
            <a:lvl1pPr algn="ctr">
              <a:defRPr sz="2400" b="1"/>
            </a:lvl1pPr>
          </a:lstStyle>
          <a:p>
            <a:r>
              <a:rPr lang="nl-BE" sz="3200"/>
              <a:t>Ziekteregeling</a:t>
            </a:r>
          </a:p>
        </p:txBody>
      </p:sp>
      <p:cxnSp>
        <p:nvCxnSpPr>
          <p:cNvPr id="4" name="Rechte verbindingslijn 3">
            <a:extLst>
              <a:ext uri="{FF2B5EF4-FFF2-40B4-BE49-F238E27FC236}">
                <a16:creationId xmlns:a16="http://schemas.microsoft.com/office/drawing/2014/main" id="{822B1B4A-0B10-36EC-DC9C-145EE085F01F}"/>
              </a:ext>
            </a:extLst>
          </p:cNvPr>
          <p:cNvCxnSpPr>
            <a:cxnSpLocks/>
          </p:cNvCxnSpPr>
          <p:nvPr/>
        </p:nvCxnSpPr>
        <p:spPr>
          <a:xfrm>
            <a:off x="713677" y="18545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Ovaal 20">
            <a:extLst>
              <a:ext uri="{FF2B5EF4-FFF2-40B4-BE49-F238E27FC236}">
                <a16:creationId xmlns:a16="http://schemas.microsoft.com/office/drawing/2014/main" id="{CB2AE677-6D42-FFAD-C36C-74C6BBB46E3D}"/>
              </a:ext>
            </a:extLst>
          </p:cNvPr>
          <p:cNvSpPr/>
          <p:nvPr/>
        </p:nvSpPr>
        <p:spPr>
          <a:xfrm>
            <a:off x="4030564" y="16963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0" name="Ovaal 29">
            <a:extLst>
              <a:ext uri="{FF2B5EF4-FFF2-40B4-BE49-F238E27FC236}">
                <a16:creationId xmlns:a16="http://schemas.microsoft.com/office/drawing/2014/main" id="{BE405033-2B4C-A2AF-39D0-648F82AE2A36}"/>
              </a:ext>
            </a:extLst>
          </p:cNvPr>
          <p:cNvSpPr/>
          <p:nvPr/>
        </p:nvSpPr>
        <p:spPr>
          <a:xfrm>
            <a:off x="7966631" y="16963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2633865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BE57AF7E-88A5-551A-16B0-FBB679662C47}"/>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6C194989-B01C-65E0-AE5B-6EFBCC715750}"/>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1" name="Ovaal 10">
            <a:extLst>
              <a:ext uri="{FF2B5EF4-FFF2-40B4-BE49-F238E27FC236}">
                <a16:creationId xmlns:a16="http://schemas.microsoft.com/office/drawing/2014/main" id="{3BA7B153-FCD9-CC7D-63F0-A563C1A73ECB}"/>
              </a:ext>
            </a:extLst>
          </p:cNvPr>
          <p:cNvSpPr/>
          <p:nvPr/>
        </p:nvSpPr>
        <p:spPr>
          <a:xfrm>
            <a:off x="7558227" y="1483323"/>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5" name="Tekstvak 14">
            <a:extLst>
              <a:ext uri="{FF2B5EF4-FFF2-40B4-BE49-F238E27FC236}">
                <a16:creationId xmlns:a16="http://schemas.microsoft.com/office/drawing/2014/main" id="{EBAA35B4-D498-AA9A-4C2F-A4D88C4167F0}"/>
              </a:ext>
            </a:extLst>
          </p:cNvPr>
          <p:cNvSpPr txBox="1"/>
          <p:nvPr/>
        </p:nvSpPr>
        <p:spPr>
          <a:xfrm>
            <a:off x="3032453" y="207079"/>
            <a:ext cx="1923184" cy="830997"/>
          </a:xfrm>
          <a:prstGeom prst="rect">
            <a:avLst/>
          </a:prstGeom>
          <a:noFill/>
        </p:spPr>
        <p:txBody>
          <a:bodyPr wrap="square" rtlCol="0">
            <a:spAutoFit/>
          </a:bodyPr>
          <a:lstStyle/>
          <a:p>
            <a:pPr algn="ctr"/>
            <a:r>
              <a:rPr lang="nl-BE" sz="2400"/>
              <a:t>Wat wisten we al? </a:t>
            </a:r>
          </a:p>
        </p:txBody>
      </p:sp>
      <p:cxnSp>
        <p:nvCxnSpPr>
          <p:cNvPr id="24" name="Rechte verbindingslijn 23">
            <a:extLst>
              <a:ext uri="{FF2B5EF4-FFF2-40B4-BE49-F238E27FC236}">
                <a16:creationId xmlns:a16="http://schemas.microsoft.com/office/drawing/2014/main" id="{AEBD0C8E-288D-D460-342D-3424FE58B933}"/>
              </a:ext>
            </a:extLst>
          </p:cNvPr>
          <p:cNvCxnSpPr>
            <a:cxnSpLocks/>
            <a:stCxn id="15" idx="2"/>
            <a:endCxn id="9" idx="0"/>
          </p:cNvCxnSpPr>
          <p:nvPr/>
        </p:nvCxnSpPr>
        <p:spPr>
          <a:xfrm>
            <a:off x="3994045" y="1038076"/>
            <a:ext cx="1319" cy="4550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4D466B7E-2D49-7AEF-1F2F-27C719D05B51}"/>
              </a:ext>
            </a:extLst>
          </p:cNvPr>
          <p:cNvSpPr txBox="1"/>
          <p:nvPr/>
        </p:nvSpPr>
        <p:spPr>
          <a:xfrm>
            <a:off x="-1763032" y="2986582"/>
            <a:ext cx="6189363" cy="584775"/>
          </a:xfrm>
          <a:prstGeom prst="rect">
            <a:avLst/>
          </a:prstGeom>
          <a:noFill/>
        </p:spPr>
        <p:txBody>
          <a:bodyPr wrap="square">
            <a:spAutoFit/>
          </a:bodyPr>
          <a:lstStyle/>
          <a:p>
            <a:pPr algn="ctr"/>
            <a:r>
              <a:rPr lang="nl-BE" sz="3200" b="1"/>
              <a:t>Ziekteregeling</a:t>
            </a:r>
          </a:p>
        </p:txBody>
      </p:sp>
      <p:sp>
        <p:nvSpPr>
          <p:cNvPr id="2" name="Titel 1">
            <a:extLst>
              <a:ext uri="{FF2B5EF4-FFF2-40B4-BE49-F238E27FC236}">
                <a16:creationId xmlns:a16="http://schemas.microsoft.com/office/drawing/2014/main" id="{619D80C1-0916-BD24-30B5-6A14B967E006}"/>
              </a:ext>
            </a:extLst>
          </p:cNvPr>
          <p:cNvSpPr txBox="1">
            <a:spLocks/>
          </p:cNvSpPr>
          <p:nvPr/>
        </p:nvSpPr>
        <p:spPr>
          <a:xfrm>
            <a:off x="3239899" y="1987323"/>
            <a:ext cx="9051547" cy="1200560"/>
          </a:xfrm>
          <a:prstGeom prst="rect">
            <a:avLst/>
          </a:prstGeom>
        </p:spPr>
        <p:txBody>
          <a:bodyPr vert="horz" lIns="0" tIns="0" rIns="0" bIns="0" rtlCol="0" anchor="t" anchorCtr="0">
            <a:noAutofit/>
          </a:bodyPr>
          <a:lstStyle>
            <a:lvl1pPr algn="l" defTabSz="685800" rtl="0" eaLnBrk="1" latinLnBrk="0" hangingPunct="1">
              <a:lnSpc>
                <a:spcPct val="90000"/>
              </a:lnSpc>
              <a:spcBef>
                <a:spcPts val="0"/>
              </a:spcBef>
              <a:buNone/>
              <a:defRPr sz="1875" b="0" i="0" kern="1200">
                <a:solidFill>
                  <a:schemeClr val="tx1"/>
                </a:solidFill>
                <a:latin typeface="FlandersArtSans-Bold" panose="00000800000000000000" pitchFamily="2" charset="0"/>
                <a:ea typeface="+mj-ea"/>
                <a:cs typeface="FlandersArtSans-Bold" panose="00000800000000000000" pitchFamily="2" charset="0"/>
              </a:defRPr>
            </a:lvl1pPr>
          </a:lstStyle>
          <a:p>
            <a:pPr>
              <a:lnSpc>
                <a:spcPct val="100000"/>
              </a:lnSpc>
            </a:pPr>
            <a:r>
              <a:rPr lang="nl-BE" sz="2133" dirty="0"/>
              <a:t>Voor nieuwe statutaire </a:t>
            </a:r>
            <a:r>
              <a:rPr lang="nl-BE" sz="2133" dirty="0" err="1"/>
              <a:t>gezagsfuncties</a:t>
            </a:r>
            <a:r>
              <a:rPr lang="nl-BE" sz="2133" dirty="0"/>
              <a:t>, nieuwe contractuele personeelsleden en huidige contractuele personeelsleden</a:t>
            </a:r>
            <a:br>
              <a:rPr lang="nl-BE" sz="3733" dirty="0"/>
            </a:br>
            <a:endParaRPr lang="nl-BE" sz="3733" dirty="0"/>
          </a:p>
        </p:txBody>
      </p:sp>
      <p:sp>
        <p:nvSpPr>
          <p:cNvPr id="3" name="Tijdelijke aanduiding voor inhoud 1">
            <a:extLst>
              <a:ext uri="{FF2B5EF4-FFF2-40B4-BE49-F238E27FC236}">
                <a16:creationId xmlns:a16="http://schemas.microsoft.com/office/drawing/2014/main" id="{1F269198-5B86-7710-F1A7-17BAC98D9677}"/>
              </a:ext>
            </a:extLst>
          </p:cNvPr>
          <p:cNvSpPr txBox="1">
            <a:spLocks/>
          </p:cNvSpPr>
          <p:nvPr/>
        </p:nvSpPr>
        <p:spPr>
          <a:xfrm>
            <a:off x="3032453" y="3080108"/>
            <a:ext cx="9051547"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3"/>
              </a:buBlip>
              <a:defRPr sz="14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4"/>
              </a:buBlip>
              <a:defRPr sz="14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5"/>
              </a:buBlip>
              <a:defRPr sz="14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6"/>
              </a:buBlip>
              <a:defRPr sz="14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3"/>
              </a:buBlip>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71450" indent="-383530" defTabSz="914377" fontAlgn="base">
              <a:buFont typeface="Webdings" panose="05030102010509060703" pitchFamily="18" charset="2"/>
              <a:buChar char="4"/>
            </a:pPr>
            <a:r>
              <a:rPr lang="nl-BE" sz="2400">
                <a:solidFill>
                  <a:srgbClr val="000000"/>
                </a:solidFill>
                <a:latin typeface="+mn-lt"/>
              </a:rPr>
              <a:t>100% van het salaris tot 60 dagen arbeidsongeschiktheid </a:t>
            </a:r>
            <a:br>
              <a:rPr lang="nl-BE" sz="2400">
                <a:solidFill>
                  <a:srgbClr val="000000"/>
                </a:solidFill>
                <a:latin typeface="+mn-lt"/>
              </a:rPr>
            </a:br>
            <a:r>
              <a:rPr lang="nl-BE" sz="2400">
                <a:solidFill>
                  <a:srgbClr val="000000"/>
                </a:solidFill>
                <a:latin typeface="+mn-lt"/>
              </a:rPr>
              <a:t>(inclusief gewaarborgd loon)</a:t>
            </a:r>
          </a:p>
          <a:p>
            <a:pPr marL="671450" indent="-383530" defTabSz="914377" fontAlgn="base">
              <a:buFont typeface="Webdings" panose="05030102010509060703" pitchFamily="18" charset="2"/>
              <a:buChar char="4"/>
            </a:pPr>
            <a:endParaRPr lang="nl-BE" sz="2400">
              <a:solidFill>
                <a:srgbClr val="000000"/>
              </a:solidFill>
              <a:latin typeface="+mn-lt"/>
            </a:endParaRPr>
          </a:p>
          <a:p>
            <a:pPr marL="671450" indent="-383530" defTabSz="914377" fontAlgn="base">
              <a:buFont typeface="Webdings" panose="05030102010509060703" pitchFamily="18" charset="2"/>
              <a:buChar char="4"/>
            </a:pPr>
            <a:r>
              <a:rPr lang="nl-BE" sz="2400">
                <a:solidFill>
                  <a:srgbClr val="000000"/>
                </a:solidFill>
                <a:latin typeface="+mn-lt"/>
              </a:rPr>
              <a:t>80% van het salaris van dag 61 tot dag 180 arbeidsongeschiktheid </a:t>
            </a:r>
          </a:p>
          <a:p>
            <a:pPr marL="671450" indent="-383530" defTabSz="914377" fontAlgn="base">
              <a:buFont typeface="Webdings" panose="05030102010509060703" pitchFamily="18" charset="2"/>
              <a:buChar char="4"/>
            </a:pPr>
            <a:endParaRPr lang="nl-BE" sz="2400">
              <a:solidFill>
                <a:srgbClr val="000000"/>
              </a:solidFill>
              <a:latin typeface="+mn-lt"/>
            </a:endParaRPr>
          </a:p>
          <a:p>
            <a:pPr marL="671450" indent="-383530" defTabSz="914377" fontAlgn="base">
              <a:buFont typeface="Webdings" panose="05030102010509060703" pitchFamily="18" charset="2"/>
              <a:buChar char="4"/>
            </a:pPr>
            <a:r>
              <a:rPr lang="nl-BE" sz="2400">
                <a:solidFill>
                  <a:srgbClr val="000000"/>
                </a:solidFill>
                <a:latin typeface="+mn-lt"/>
              </a:rPr>
              <a:t>75% van het salaris na 180 dagen arbeidsongeschiktheid ontvangen. </a:t>
            </a:r>
            <a:br>
              <a:rPr lang="nl-BE" sz="2400">
                <a:solidFill>
                  <a:srgbClr val="000000"/>
                </a:solidFill>
                <a:latin typeface="+mn-lt"/>
              </a:rPr>
            </a:br>
            <a:endParaRPr lang="nl-BE" sz="2400">
              <a:solidFill>
                <a:srgbClr val="000000"/>
              </a:solidFill>
              <a:latin typeface="+mn-lt"/>
            </a:endParaRPr>
          </a:p>
        </p:txBody>
      </p:sp>
    </p:spTree>
    <p:extLst>
      <p:ext uri="{BB962C8B-B14F-4D97-AF65-F5344CB8AC3E}">
        <p14:creationId xmlns:p14="http://schemas.microsoft.com/office/powerpoint/2010/main" val="1827236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BE57AF7E-88A5-551A-16B0-FBB679662C47}"/>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6C194989-B01C-65E0-AE5B-6EFBCC715750}"/>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D71BC610-158A-747F-1794-75C11B83400B}"/>
              </a:ext>
            </a:extLst>
          </p:cNvPr>
          <p:cNvSpPr/>
          <p:nvPr/>
        </p:nvSpPr>
        <p:spPr>
          <a:xfrm>
            <a:off x="6891999"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6" name="Tekstvak 15">
            <a:extLst>
              <a:ext uri="{FF2B5EF4-FFF2-40B4-BE49-F238E27FC236}">
                <a16:creationId xmlns:a16="http://schemas.microsoft.com/office/drawing/2014/main" id="{6EAF2F16-D0F5-405A-2399-760417C90CFC}"/>
              </a:ext>
            </a:extLst>
          </p:cNvPr>
          <p:cNvSpPr txBox="1"/>
          <p:nvPr/>
        </p:nvSpPr>
        <p:spPr>
          <a:xfrm>
            <a:off x="5299498" y="207079"/>
            <a:ext cx="3487548" cy="830997"/>
          </a:xfrm>
          <a:prstGeom prst="rect">
            <a:avLst/>
          </a:prstGeom>
          <a:noFill/>
        </p:spPr>
        <p:txBody>
          <a:bodyPr wrap="square" rtlCol="0">
            <a:spAutoFit/>
          </a:bodyPr>
          <a:lstStyle/>
          <a:p>
            <a:pPr algn="ctr"/>
            <a:r>
              <a:rPr lang="nl-BE" sz="2400"/>
              <a:t>Nieuw na onderhandelingen </a:t>
            </a:r>
          </a:p>
        </p:txBody>
      </p:sp>
      <p:cxnSp>
        <p:nvCxnSpPr>
          <p:cNvPr id="27" name="Rechte verbindingslijn 26">
            <a:extLst>
              <a:ext uri="{FF2B5EF4-FFF2-40B4-BE49-F238E27FC236}">
                <a16:creationId xmlns:a16="http://schemas.microsoft.com/office/drawing/2014/main" id="{D4FC2401-A732-1EBD-27B6-4ABE89121158}"/>
              </a:ext>
            </a:extLst>
          </p:cNvPr>
          <p:cNvCxnSpPr>
            <a:cxnSpLocks/>
          </p:cNvCxnSpPr>
          <p:nvPr/>
        </p:nvCxnSpPr>
        <p:spPr>
          <a:xfrm>
            <a:off x="7056879" y="1085672"/>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4D466B7E-2D49-7AEF-1F2F-27C719D05B51}"/>
              </a:ext>
            </a:extLst>
          </p:cNvPr>
          <p:cNvSpPr txBox="1"/>
          <p:nvPr/>
        </p:nvSpPr>
        <p:spPr>
          <a:xfrm>
            <a:off x="-1763032" y="2986582"/>
            <a:ext cx="6189363" cy="584775"/>
          </a:xfrm>
          <a:prstGeom prst="rect">
            <a:avLst/>
          </a:prstGeom>
          <a:noFill/>
        </p:spPr>
        <p:txBody>
          <a:bodyPr wrap="square">
            <a:spAutoFit/>
          </a:bodyPr>
          <a:lstStyle/>
          <a:p>
            <a:pPr algn="ctr"/>
            <a:r>
              <a:rPr lang="nl-BE" sz="3200" b="1"/>
              <a:t>Ziekteregeling</a:t>
            </a:r>
          </a:p>
        </p:txBody>
      </p:sp>
      <p:sp>
        <p:nvSpPr>
          <p:cNvPr id="3" name="Tekstvak 2">
            <a:extLst>
              <a:ext uri="{FF2B5EF4-FFF2-40B4-BE49-F238E27FC236}">
                <a16:creationId xmlns:a16="http://schemas.microsoft.com/office/drawing/2014/main" id="{7566B20B-255D-0E3D-9018-3B84AED7C17F}"/>
              </a:ext>
            </a:extLst>
          </p:cNvPr>
          <p:cNvSpPr txBox="1"/>
          <p:nvPr/>
        </p:nvSpPr>
        <p:spPr>
          <a:xfrm>
            <a:off x="2926081" y="2632291"/>
            <a:ext cx="8912529" cy="3125920"/>
          </a:xfrm>
          <a:prstGeom prst="rect">
            <a:avLst/>
          </a:prstGeom>
          <a:noFill/>
        </p:spPr>
        <p:txBody>
          <a:bodyPr wrap="square">
            <a:spAutoFit/>
          </a:bodyPr>
          <a:lstStyle/>
          <a:p>
            <a:pPr marL="671450" lvl="1" indent="-383530" defTabSz="914377" fontAlgn="base">
              <a:lnSpc>
                <a:spcPct val="90000"/>
              </a:lnSpc>
              <a:spcBef>
                <a:spcPts val="300"/>
              </a:spcBef>
              <a:buSzPct val="90000"/>
              <a:buFont typeface="Webdings" panose="05030102010509060703" pitchFamily="18" charset="2"/>
              <a:buChar char="4"/>
            </a:pPr>
            <a:r>
              <a:rPr lang="nl-BE" sz="2667" dirty="0">
                <a:solidFill>
                  <a:srgbClr val="000000"/>
                </a:solidFill>
                <a:latin typeface="FlandersArtSans-Bold" panose="00000800000000000000" pitchFamily="2" charset="0"/>
              </a:rPr>
              <a:t>Nieuwe statutaire personeelsleden </a:t>
            </a:r>
            <a:r>
              <a:rPr lang="nl-BE" sz="2667" dirty="0">
                <a:solidFill>
                  <a:srgbClr val="000000"/>
                </a:solidFill>
              </a:rPr>
              <a:t>(</a:t>
            </a:r>
            <a:r>
              <a:rPr lang="nl-BE" sz="2667" dirty="0" err="1">
                <a:solidFill>
                  <a:srgbClr val="000000"/>
                </a:solidFill>
              </a:rPr>
              <a:t>gezagsfuncties</a:t>
            </a:r>
            <a:r>
              <a:rPr lang="nl-BE" sz="2667" dirty="0">
                <a:solidFill>
                  <a:srgbClr val="000000"/>
                </a:solidFill>
              </a:rPr>
              <a:t>) aangeworven op basis van een procedure gepubliceerd na 1/6/2024 bouwen </a:t>
            </a:r>
            <a:r>
              <a:rPr lang="nl-BE" sz="2667" dirty="0">
                <a:solidFill>
                  <a:srgbClr val="000000"/>
                </a:solidFill>
                <a:latin typeface="FlandersArtSans-Bold" panose="00000800000000000000" pitchFamily="2" charset="0"/>
              </a:rPr>
              <a:t>geen ziektecontingent</a:t>
            </a:r>
            <a:r>
              <a:rPr lang="nl-BE" sz="2667" dirty="0">
                <a:solidFill>
                  <a:srgbClr val="000000"/>
                </a:solidFill>
              </a:rPr>
              <a:t> meer op</a:t>
            </a:r>
          </a:p>
          <a:p>
            <a:pPr marL="671450" lvl="1" indent="-383530" defTabSz="914377" fontAlgn="base">
              <a:lnSpc>
                <a:spcPct val="90000"/>
              </a:lnSpc>
              <a:spcBef>
                <a:spcPts val="300"/>
              </a:spcBef>
              <a:buSzPct val="90000"/>
              <a:buFont typeface="Webdings" panose="05030102010509060703" pitchFamily="18" charset="2"/>
              <a:buChar char="4"/>
            </a:pPr>
            <a:endParaRPr lang="nl-BE" sz="2667" dirty="0">
              <a:solidFill>
                <a:srgbClr val="000000"/>
              </a:solidFill>
            </a:endParaRPr>
          </a:p>
          <a:p>
            <a:pPr marL="671450" lvl="1" indent="-383530" defTabSz="914377" fontAlgn="base">
              <a:lnSpc>
                <a:spcPct val="90000"/>
              </a:lnSpc>
              <a:spcBef>
                <a:spcPts val="300"/>
              </a:spcBef>
              <a:buSzPct val="90000"/>
              <a:buFont typeface="Webdings" panose="05030102010509060703" pitchFamily="18" charset="2"/>
              <a:buChar char="4"/>
            </a:pPr>
            <a:endParaRPr lang="nl-BE" sz="2667" dirty="0">
              <a:solidFill>
                <a:srgbClr val="000000"/>
              </a:solidFill>
            </a:endParaRPr>
          </a:p>
          <a:p>
            <a:pPr marL="671450" lvl="1" indent="-383530" defTabSz="914377" fontAlgn="base">
              <a:lnSpc>
                <a:spcPct val="90000"/>
              </a:lnSpc>
              <a:spcBef>
                <a:spcPts val="300"/>
              </a:spcBef>
              <a:buSzPct val="90000"/>
              <a:buFont typeface="Webdings" panose="05030102010509060703" pitchFamily="18" charset="2"/>
              <a:buChar char="4"/>
            </a:pPr>
            <a:r>
              <a:rPr lang="nl-BE" sz="2667" dirty="0">
                <a:solidFill>
                  <a:srgbClr val="000000"/>
                </a:solidFill>
              </a:rPr>
              <a:t>Mogelijke doorverwijzing naar </a:t>
            </a:r>
            <a:r>
              <a:rPr lang="nl-BE" sz="2667" dirty="0" err="1">
                <a:solidFill>
                  <a:srgbClr val="000000"/>
                </a:solidFill>
                <a:latin typeface="FlandersArtSans-Bold" panose="00000800000000000000" pitchFamily="2" charset="0"/>
              </a:rPr>
              <a:t>Medex</a:t>
            </a:r>
            <a:r>
              <a:rPr lang="nl-BE" sz="2667" dirty="0">
                <a:solidFill>
                  <a:srgbClr val="000000"/>
                </a:solidFill>
                <a:latin typeface="FlandersArtSans-Bold" panose="00000800000000000000" pitchFamily="2" charset="0"/>
              </a:rPr>
              <a:t> na 9 maanden</a:t>
            </a:r>
            <a:r>
              <a:rPr lang="nl-BE" sz="2667" dirty="0">
                <a:solidFill>
                  <a:srgbClr val="000000"/>
                </a:solidFill>
              </a:rPr>
              <a:t> ononderbroken arbeidsongeschiktheid, </a:t>
            </a:r>
            <a:r>
              <a:rPr lang="nl-NL" sz="2400" dirty="0">
                <a:latin typeface="Segoe UI" panose="020B0502040204020203" pitchFamily="34" charset="0"/>
              </a:rPr>
              <a:t>als op dat moment geen formele re-integratie loopt.</a:t>
            </a:r>
            <a:endParaRPr lang="nl-BE" sz="2667" dirty="0">
              <a:solidFill>
                <a:srgbClr val="000000"/>
              </a:solidFill>
            </a:endParaRPr>
          </a:p>
        </p:txBody>
      </p:sp>
    </p:spTree>
    <p:extLst>
      <p:ext uri="{BB962C8B-B14F-4D97-AF65-F5344CB8AC3E}">
        <p14:creationId xmlns:p14="http://schemas.microsoft.com/office/powerpoint/2010/main" val="3725271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pic>
        <p:nvPicPr>
          <p:cNvPr id="3" name="Afbeelding 2" descr="Afbeelding met muur, spiegel, overdekt, persoon&#10;&#10;Automatisch gegenereerde beschrijving">
            <a:extLst>
              <a:ext uri="{FF2B5EF4-FFF2-40B4-BE49-F238E27FC236}">
                <a16:creationId xmlns:a16="http://schemas.microsoft.com/office/drawing/2014/main" id="{A53ACAC7-AC7F-0329-DCF0-33089F842C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3"/>
          <a:stretch/>
        </p:blipFill>
        <p:spPr>
          <a:xfrm>
            <a:off x="1387731" y="0"/>
            <a:ext cx="10800684" cy="6895656"/>
          </a:xfrm>
          <a:prstGeom prst="rect">
            <a:avLst/>
          </a:prstGeom>
        </p:spPr>
      </p:pic>
      <p:sp>
        <p:nvSpPr>
          <p:cNvPr id="25" name="Vrije vorm: vorm 24">
            <a:extLst>
              <a:ext uri="{FF2B5EF4-FFF2-40B4-BE49-F238E27FC236}">
                <a16:creationId xmlns:a16="http://schemas.microsoft.com/office/drawing/2014/main" id="{6D808FD8-A73C-A7D3-2D59-BB9566DB4955}"/>
              </a:ext>
            </a:extLst>
          </p:cNvPr>
          <p:cNvSpPr/>
          <p:nvPr/>
        </p:nvSpPr>
        <p:spPr>
          <a:xfrm>
            <a:off x="1" y="2"/>
            <a:ext cx="3929996" cy="6869161"/>
          </a:xfrm>
          <a:custGeom>
            <a:avLst/>
            <a:gdLst>
              <a:gd name="connsiteX0" fmla="*/ 0 w 2947497"/>
              <a:gd name="connsiteY0" fmla="*/ 0 h 5151871"/>
              <a:gd name="connsiteX1" fmla="*/ 1179178 w 2947497"/>
              <a:gd name="connsiteY1" fmla="*/ 0 h 5151871"/>
              <a:gd name="connsiteX2" fmla="*/ 2947497 w 2947497"/>
              <a:gd name="connsiteY2" fmla="*/ 5151871 h 5151871"/>
              <a:gd name="connsiteX3" fmla="*/ 0 w 2947497"/>
              <a:gd name="connsiteY3" fmla="*/ 5151871 h 5151871"/>
              <a:gd name="connsiteX4" fmla="*/ 0 w 2947497"/>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497" h="5151871">
                <a:moveTo>
                  <a:pt x="0" y="0"/>
                </a:moveTo>
                <a:lnTo>
                  <a:pt x="1179178" y="0"/>
                </a:lnTo>
                <a:lnTo>
                  <a:pt x="2947497" y="5151871"/>
                </a:lnTo>
                <a:lnTo>
                  <a:pt x="0"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Tekstvak 25">
            <a:extLst>
              <a:ext uri="{FF2B5EF4-FFF2-40B4-BE49-F238E27FC236}">
                <a16:creationId xmlns:a16="http://schemas.microsoft.com/office/drawing/2014/main" id="{5F610EAE-5DBE-5309-F438-B1748CC726D9}"/>
              </a:ext>
            </a:extLst>
          </p:cNvPr>
          <p:cNvSpPr txBox="1"/>
          <p:nvPr/>
        </p:nvSpPr>
        <p:spPr>
          <a:xfrm>
            <a:off x="-281448" y="3158881"/>
            <a:ext cx="3199059" cy="584775"/>
          </a:xfrm>
          <a:prstGeom prst="rect">
            <a:avLst/>
          </a:prstGeom>
          <a:noFill/>
        </p:spPr>
        <p:txBody>
          <a:bodyPr wrap="square">
            <a:spAutoFit/>
          </a:bodyPr>
          <a:lstStyle>
            <a:defPPr>
              <a:defRPr lang="nl-BE"/>
            </a:defPPr>
            <a:lvl1pPr algn="ctr">
              <a:defRPr sz="2400" b="1"/>
            </a:lvl1pPr>
          </a:lstStyle>
          <a:p>
            <a:r>
              <a:rPr lang="nl-BE" sz="3200"/>
              <a:t>Uitstroom</a:t>
            </a:r>
          </a:p>
        </p:txBody>
      </p:sp>
      <p:cxnSp>
        <p:nvCxnSpPr>
          <p:cNvPr id="4" name="Rechte verbindingslijn 3">
            <a:extLst>
              <a:ext uri="{FF2B5EF4-FFF2-40B4-BE49-F238E27FC236}">
                <a16:creationId xmlns:a16="http://schemas.microsoft.com/office/drawing/2014/main" id="{822B1B4A-0B10-36EC-DC9C-145EE085F01F}"/>
              </a:ext>
            </a:extLst>
          </p:cNvPr>
          <p:cNvCxnSpPr>
            <a:cxnSpLocks/>
          </p:cNvCxnSpPr>
          <p:nvPr/>
        </p:nvCxnSpPr>
        <p:spPr>
          <a:xfrm>
            <a:off x="713677" y="18545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Ovaal 20">
            <a:extLst>
              <a:ext uri="{FF2B5EF4-FFF2-40B4-BE49-F238E27FC236}">
                <a16:creationId xmlns:a16="http://schemas.microsoft.com/office/drawing/2014/main" id="{CB2AE677-6D42-FFAD-C36C-74C6BBB46E3D}"/>
              </a:ext>
            </a:extLst>
          </p:cNvPr>
          <p:cNvSpPr/>
          <p:nvPr/>
        </p:nvSpPr>
        <p:spPr>
          <a:xfrm>
            <a:off x="4030564" y="16963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9" name="Ovaal 28">
            <a:extLst>
              <a:ext uri="{FF2B5EF4-FFF2-40B4-BE49-F238E27FC236}">
                <a16:creationId xmlns:a16="http://schemas.microsoft.com/office/drawing/2014/main" id="{23EF97DB-9870-D0D7-D217-C1D7B5A050B5}"/>
              </a:ext>
            </a:extLst>
          </p:cNvPr>
          <p:cNvSpPr/>
          <p:nvPr/>
        </p:nvSpPr>
        <p:spPr>
          <a:xfrm>
            <a:off x="7095199" y="16963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0" name="Ovaal 29">
            <a:extLst>
              <a:ext uri="{FF2B5EF4-FFF2-40B4-BE49-F238E27FC236}">
                <a16:creationId xmlns:a16="http://schemas.microsoft.com/office/drawing/2014/main" id="{BE405033-2B4C-A2AF-39D0-648F82AE2A36}"/>
              </a:ext>
            </a:extLst>
          </p:cNvPr>
          <p:cNvSpPr/>
          <p:nvPr/>
        </p:nvSpPr>
        <p:spPr>
          <a:xfrm>
            <a:off x="10159832" y="1718704"/>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3110627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sp>
        <p:nvSpPr>
          <p:cNvPr id="21" name="Rechthoek 20">
            <a:extLst>
              <a:ext uri="{FF2B5EF4-FFF2-40B4-BE49-F238E27FC236}">
                <a16:creationId xmlns:a16="http://schemas.microsoft.com/office/drawing/2014/main" id="{9288AEB8-53E3-19EE-6048-9891451BD2F1}"/>
              </a:ext>
            </a:extLst>
          </p:cNvPr>
          <p:cNvSpPr/>
          <p:nvPr/>
        </p:nvSpPr>
        <p:spPr>
          <a:xfrm>
            <a:off x="11493500" y="5915366"/>
            <a:ext cx="578904" cy="747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0" name="Rechthoek 29">
            <a:extLst>
              <a:ext uri="{FF2B5EF4-FFF2-40B4-BE49-F238E27FC236}">
                <a16:creationId xmlns:a16="http://schemas.microsoft.com/office/drawing/2014/main" id="{B0BB844D-762A-B4A6-963A-B6D89C6E5168}"/>
              </a:ext>
            </a:extLst>
          </p:cNvPr>
          <p:cNvSpPr/>
          <p:nvPr/>
        </p:nvSpPr>
        <p:spPr>
          <a:xfrm>
            <a:off x="3983328" y="3805177"/>
            <a:ext cx="7827645" cy="47138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9" name="Rechthoek 28">
            <a:extLst>
              <a:ext uri="{FF2B5EF4-FFF2-40B4-BE49-F238E27FC236}">
                <a16:creationId xmlns:a16="http://schemas.microsoft.com/office/drawing/2014/main" id="{2170E837-1A01-8DF1-DE66-D18A377A95C3}"/>
              </a:ext>
            </a:extLst>
          </p:cNvPr>
          <p:cNvSpPr/>
          <p:nvPr/>
        </p:nvSpPr>
        <p:spPr>
          <a:xfrm>
            <a:off x="3988087" y="5149759"/>
            <a:ext cx="7827645" cy="4551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3" name="Rechthoek 22">
            <a:extLst>
              <a:ext uri="{FF2B5EF4-FFF2-40B4-BE49-F238E27FC236}">
                <a16:creationId xmlns:a16="http://schemas.microsoft.com/office/drawing/2014/main" id="{DE69D551-C4F5-F805-5F7D-870EC56EC76C}"/>
              </a:ext>
            </a:extLst>
          </p:cNvPr>
          <p:cNvSpPr/>
          <p:nvPr/>
        </p:nvSpPr>
        <p:spPr>
          <a:xfrm>
            <a:off x="4010964" y="2641601"/>
            <a:ext cx="7827645" cy="9462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cxnSp>
        <p:nvCxnSpPr>
          <p:cNvPr id="7" name="Rechte verbindingslijn 6">
            <a:extLst>
              <a:ext uri="{FF2B5EF4-FFF2-40B4-BE49-F238E27FC236}">
                <a16:creationId xmlns:a16="http://schemas.microsoft.com/office/drawing/2014/main" id="{BE57AF7E-88A5-551A-16B0-FBB679662C47}"/>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6C194989-B01C-65E0-AE5B-6EFBCC715750}"/>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D71BC610-158A-747F-1794-75C11B83400B}"/>
              </a:ext>
            </a:extLst>
          </p:cNvPr>
          <p:cNvSpPr/>
          <p:nvPr/>
        </p:nvSpPr>
        <p:spPr>
          <a:xfrm>
            <a:off x="6891999"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5" name="Tekstvak 14">
            <a:extLst>
              <a:ext uri="{FF2B5EF4-FFF2-40B4-BE49-F238E27FC236}">
                <a16:creationId xmlns:a16="http://schemas.microsoft.com/office/drawing/2014/main" id="{EBAA35B4-D498-AA9A-4C2F-A4D88C4167F0}"/>
              </a:ext>
            </a:extLst>
          </p:cNvPr>
          <p:cNvSpPr txBox="1"/>
          <p:nvPr/>
        </p:nvSpPr>
        <p:spPr>
          <a:xfrm>
            <a:off x="3032453" y="207079"/>
            <a:ext cx="1923184" cy="830997"/>
          </a:xfrm>
          <a:prstGeom prst="rect">
            <a:avLst/>
          </a:prstGeom>
          <a:noFill/>
        </p:spPr>
        <p:txBody>
          <a:bodyPr wrap="square" rtlCol="0">
            <a:spAutoFit/>
          </a:bodyPr>
          <a:lstStyle/>
          <a:p>
            <a:pPr algn="ctr"/>
            <a:r>
              <a:rPr lang="nl-BE" sz="2400"/>
              <a:t>Wat wisten we al? </a:t>
            </a:r>
          </a:p>
        </p:txBody>
      </p:sp>
      <p:cxnSp>
        <p:nvCxnSpPr>
          <p:cNvPr id="24" name="Rechte verbindingslijn 23">
            <a:extLst>
              <a:ext uri="{FF2B5EF4-FFF2-40B4-BE49-F238E27FC236}">
                <a16:creationId xmlns:a16="http://schemas.microsoft.com/office/drawing/2014/main" id="{AEBD0C8E-288D-D460-342D-3424FE58B933}"/>
              </a:ext>
            </a:extLst>
          </p:cNvPr>
          <p:cNvCxnSpPr>
            <a:cxnSpLocks/>
            <a:stCxn id="15" idx="2"/>
            <a:endCxn id="9" idx="0"/>
          </p:cNvCxnSpPr>
          <p:nvPr/>
        </p:nvCxnSpPr>
        <p:spPr>
          <a:xfrm>
            <a:off x="3994045" y="1038076"/>
            <a:ext cx="1319" cy="4550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4D466B7E-2D49-7AEF-1F2F-27C719D05B51}"/>
              </a:ext>
            </a:extLst>
          </p:cNvPr>
          <p:cNvSpPr txBox="1"/>
          <p:nvPr/>
        </p:nvSpPr>
        <p:spPr>
          <a:xfrm>
            <a:off x="-1763032" y="2986582"/>
            <a:ext cx="6189363" cy="584775"/>
          </a:xfrm>
          <a:prstGeom prst="rect">
            <a:avLst/>
          </a:prstGeom>
          <a:noFill/>
        </p:spPr>
        <p:txBody>
          <a:bodyPr wrap="square">
            <a:spAutoFit/>
          </a:bodyPr>
          <a:lstStyle/>
          <a:p>
            <a:pPr algn="ctr"/>
            <a:r>
              <a:rPr lang="nl-BE" sz="3200" b="1"/>
              <a:t>Uitstroom</a:t>
            </a:r>
          </a:p>
        </p:txBody>
      </p:sp>
      <p:sp>
        <p:nvSpPr>
          <p:cNvPr id="2" name="Titel 1">
            <a:extLst>
              <a:ext uri="{FF2B5EF4-FFF2-40B4-BE49-F238E27FC236}">
                <a16:creationId xmlns:a16="http://schemas.microsoft.com/office/drawing/2014/main" id="{2819D6EE-F74F-D163-7D3C-70256C1344F8}"/>
              </a:ext>
            </a:extLst>
          </p:cNvPr>
          <p:cNvSpPr txBox="1">
            <a:spLocks/>
          </p:cNvSpPr>
          <p:nvPr/>
        </p:nvSpPr>
        <p:spPr>
          <a:xfrm>
            <a:off x="3328528" y="2103121"/>
            <a:ext cx="8599312" cy="425543"/>
          </a:xfrm>
          <a:prstGeom prst="rect">
            <a:avLst/>
          </a:prstGeom>
        </p:spPr>
        <p:txBody>
          <a:bodyPr vert="horz" lIns="0" tIns="0" rIns="0" bIns="0" rtlCol="0" anchor="t" anchorCtr="0">
            <a:noAutofit/>
          </a:bodyPr>
          <a:lstStyle>
            <a:lvl1pPr algn="l" defTabSz="685800" rtl="0" eaLnBrk="1" latinLnBrk="0" hangingPunct="1">
              <a:lnSpc>
                <a:spcPct val="90000"/>
              </a:lnSpc>
              <a:spcBef>
                <a:spcPts val="0"/>
              </a:spcBef>
              <a:buNone/>
              <a:defRPr sz="1875" b="0" i="0" kern="1200">
                <a:solidFill>
                  <a:schemeClr val="tx1"/>
                </a:solidFill>
                <a:latin typeface="FlandersArtSans-Bold" panose="00000800000000000000" pitchFamily="2" charset="0"/>
                <a:ea typeface="+mj-ea"/>
                <a:cs typeface="FlandersArtSans-Bold" panose="00000800000000000000" pitchFamily="2" charset="0"/>
              </a:defRPr>
            </a:lvl1pPr>
          </a:lstStyle>
          <a:p>
            <a:pPr>
              <a:lnSpc>
                <a:spcPct val="100000"/>
              </a:lnSpc>
            </a:pPr>
            <a:r>
              <a:rPr lang="nl-BE" sz="2133">
                <a:ea typeface="+mn-ea"/>
                <a:cs typeface="+mn-cs"/>
                <a:sym typeface="Wingdings" pitchFamily="2" charset="2"/>
              </a:rPr>
              <a:t>Nieuwe procedure voor ontslag contractuele medewerkers</a:t>
            </a:r>
          </a:p>
          <a:p>
            <a:pPr>
              <a:lnSpc>
                <a:spcPct val="100000"/>
              </a:lnSpc>
            </a:pPr>
            <a:endParaRPr lang="nl-BE" sz="2133"/>
          </a:p>
        </p:txBody>
      </p:sp>
      <p:sp>
        <p:nvSpPr>
          <p:cNvPr id="3" name="Titel 1">
            <a:extLst>
              <a:ext uri="{FF2B5EF4-FFF2-40B4-BE49-F238E27FC236}">
                <a16:creationId xmlns:a16="http://schemas.microsoft.com/office/drawing/2014/main" id="{E9A06AAF-F722-2BEF-6FE7-D0971E11347F}"/>
              </a:ext>
            </a:extLst>
          </p:cNvPr>
          <p:cNvSpPr txBox="1">
            <a:spLocks/>
          </p:cNvSpPr>
          <p:nvPr/>
        </p:nvSpPr>
        <p:spPr>
          <a:xfrm>
            <a:off x="3450215" y="2715510"/>
            <a:ext cx="8599312" cy="425543"/>
          </a:xfrm>
          <a:prstGeom prst="rect">
            <a:avLst/>
          </a:prstGeom>
        </p:spPr>
        <p:txBody>
          <a:bodyPr vert="horz" lIns="0" tIns="0" rIns="0" bIns="0" rtlCol="0" anchor="t" anchorCtr="0">
            <a:noAutofit/>
          </a:bodyPr>
          <a:lstStyle>
            <a:lvl1pPr algn="l" defTabSz="685800" rtl="0" eaLnBrk="1" latinLnBrk="0" hangingPunct="1">
              <a:lnSpc>
                <a:spcPct val="90000"/>
              </a:lnSpc>
              <a:spcBef>
                <a:spcPts val="0"/>
              </a:spcBef>
              <a:buNone/>
              <a:defRPr sz="1875" b="0" i="0" kern="1200">
                <a:solidFill>
                  <a:schemeClr val="tx1"/>
                </a:solidFill>
                <a:latin typeface="FlandersArtSans-Bold" panose="00000800000000000000" pitchFamily="2" charset="0"/>
                <a:ea typeface="+mj-ea"/>
                <a:cs typeface="FlandersArtSans-Bold" panose="00000800000000000000" pitchFamily="2" charset="0"/>
              </a:defRPr>
            </a:lvl1pPr>
          </a:lstStyle>
          <a:p>
            <a:pPr marL="380990" indent="-380990" algn="ctr">
              <a:lnSpc>
                <a:spcPct val="100000"/>
              </a:lnSpc>
              <a:buFontTx/>
              <a:buChar char="-"/>
            </a:pPr>
            <a:r>
              <a:rPr lang="nl-BE" sz="2400" dirty="0">
                <a:latin typeface="+mn-lt"/>
                <a:ea typeface="+mn-ea"/>
                <a:cs typeface="+mn-cs"/>
                <a:sym typeface="Wingdings" pitchFamily="2" charset="2"/>
              </a:rPr>
              <a:t>Formele schriftelijke waarschuwing</a:t>
            </a:r>
          </a:p>
          <a:p>
            <a:pPr marL="380990" indent="-380990" algn="ctr">
              <a:lnSpc>
                <a:spcPct val="100000"/>
              </a:lnSpc>
              <a:buFontTx/>
              <a:buChar char="-"/>
            </a:pPr>
            <a:r>
              <a:rPr lang="nl-BE" sz="2400" dirty="0">
                <a:latin typeface="+mn-lt"/>
                <a:ea typeface="+mn-ea"/>
                <a:cs typeface="+mn-cs"/>
                <a:sym typeface="Wingdings" pitchFamily="2" charset="2"/>
              </a:rPr>
              <a:t>Remediëring in eigen of andere functie</a:t>
            </a:r>
          </a:p>
          <a:p>
            <a:pPr algn="ctr">
              <a:lnSpc>
                <a:spcPct val="100000"/>
              </a:lnSpc>
            </a:pPr>
            <a:endParaRPr lang="nl-BE" sz="2400" dirty="0">
              <a:latin typeface="+mn-lt"/>
            </a:endParaRPr>
          </a:p>
        </p:txBody>
      </p:sp>
      <p:sp>
        <p:nvSpPr>
          <p:cNvPr id="4" name="Gelijkbenige driehoek 3">
            <a:extLst>
              <a:ext uri="{FF2B5EF4-FFF2-40B4-BE49-F238E27FC236}">
                <a16:creationId xmlns:a16="http://schemas.microsoft.com/office/drawing/2014/main" id="{55509EE1-429C-CB7D-B9DE-44064C8E5866}"/>
              </a:ext>
            </a:extLst>
          </p:cNvPr>
          <p:cNvSpPr/>
          <p:nvPr/>
        </p:nvSpPr>
        <p:spPr>
          <a:xfrm rot="10800000">
            <a:off x="7628183" y="3645556"/>
            <a:ext cx="289132" cy="199315"/>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6" name="Titel 1">
            <a:extLst>
              <a:ext uri="{FF2B5EF4-FFF2-40B4-BE49-F238E27FC236}">
                <a16:creationId xmlns:a16="http://schemas.microsoft.com/office/drawing/2014/main" id="{8096ED11-78B4-F0D7-FF3A-3E99E274ED82}"/>
              </a:ext>
            </a:extLst>
          </p:cNvPr>
          <p:cNvSpPr txBox="1">
            <a:spLocks/>
          </p:cNvSpPr>
          <p:nvPr/>
        </p:nvSpPr>
        <p:spPr>
          <a:xfrm>
            <a:off x="3473092" y="3871146"/>
            <a:ext cx="8599312" cy="425543"/>
          </a:xfrm>
          <a:prstGeom prst="rect">
            <a:avLst/>
          </a:prstGeom>
        </p:spPr>
        <p:txBody>
          <a:bodyPr vert="horz" lIns="0" tIns="0" rIns="0" bIns="0" rtlCol="0" anchor="t" anchorCtr="0">
            <a:noAutofit/>
          </a:bodyPr>
          <a:lstStyle>
            <a:lvl1pPr algn="l" defTabSz="685800" rtl="0" eaLnBrk="1" latinLnBrk="0" hangingPunct="1">
              <a:lnSpc>
                <a:spcPct val="90000"/>
              </a:lnSpc>
              <a:spcBef>
                <a:spcPts val="0"/>
              </a:spcBef>
              <a:buNone/>
              <a:defRPr sz="1875" b="0" i="0" kern="1200">
                <a:solidFill>
                  <a:schemeClr val="tx1"/>
                </a:solidFill>
                <a:latin typeface="FlandersArtSans-Bold" panose="00000800000000000000" pitchFamily="2" charset="0"/>
                <a:ea typeface="+mj-ea"/>
                <a:cs typeface="FlandersArtSans-Bold" panose="00000800000000000000" pitchFamily="2" charset="0"/>
              </a:defRPr>
            </a:lvl1pPr>
          </a:lstStyle>
          <a:p>
            <a:pPr algn="ctr">
              <a:lnSpc>
                <a:spcPct val="100000"/>
              </a:lnSpc>
            </a:pPr>
            <a:r>
              <a:rPr lang="nl-BE" sz="2400" dirty="0">
                <a:latin typeface="+mn-lt"/>
                <a:ea typeface="+mn-ea"/>
                <a:cs typeface="+mn-cs"/>
                <a:sym typeface="Wingdings" pitchFamily="2" charset="2"/>
              </a:rPr>
              <a:t>Uiting van ontslagintentie</a:t>
            </a:r>
          </a:p>
          <a:p>
            <a:pPr algn="ctr">
              <a:lnSpc>
                <a:spcPct val="100000"/>
              </a:lnSpc>
            </a:pPr>
            <a:endParaRPr lang="nl-BE" sz="2400" dirty="0">
              <a:latin typeface="+mn-lt"/>
            </a:endParaRPr>
          </a:p>
        </p:txBody>
      </p:sp>
      <p:sp>
        <p:nvSpPr>
          <p:cNvPr id="13" name="Titel 1">
            <a:extLst>
              <a:ext uri="{FF2B5EF4-FFF2-40B4-BE49-F238E27FC236}">
                <a16:creationId xmlns:a16="http://schemas.microsoft.com/office/drawing/2014/main" id="{15EB7C29-685E-6095-E2CE-BBC03C871C02}"/>
              </a:ext>
            </a:extLst>
          </p:cNvPr>
          <p:cNvSpPr txBox="1">
            <a:spLocks/>
          </p:cNvSpPr>
          <p:nvPr/>
        </p:nvSpPr>
        <p:spPr>
          <a:xfrm>
            <a:off x="3450215" y="5180239"/>
            <a:ext cx="8599312" cy="425543"/>
          </a:xfrm>
          <a:prstGeom prst="rect">
            <a:avLst/>
          </a:prstGeom>
        </p:spPr>
        <p:txBody>
          <a:bodyPr vert="horz" lIns="0" tIns="0" rIns="0" bIns="0" rtlCol="0" anchor="t" anchorCtr="0">
            <a:noAutofit/>
          </a:bodyPr>
          <a:lstStyle>
            <a:lvl1pPr algn="l" defTabSz="685800" rtl="0" eaLnBrk="1" latinLnBrk="0" hangingPunct="1">
              <a:lnSpc>
                <a:spcPct val="90000"/>
              </a:lnSpc>
              <a:spcBef>
                <a:spcPts val="0"/>
              </a:spcBef>
              <a:buNone/>
              <a:defRPr sz="1875" b="0" i="0" kern="1200">
                <a:solidFill>
                  <a:schemeClr val="tx1"/>
                </a:solidFill>
                <a:latin typeface="FlandersArtSans-Bold" panose="00000800000000000000" pitchFamily="2" charset="0"/>
                <a:ea typeface="+mj-ea"/>
                <a:cs typeface="FlandersArtSans-Bold" panose="00000800000000000000" pitchFamily="2" charset="0"/>
              </a:defRPr>
            </a:lvl1pPr>
          </a:lstStyle>
          <a:p>
            <a:pPr algn="ctr">
              <a:lnSpc>
                <a:spcPct val="100000"/>
              </a:lnSpc>
            </a:pPr>
            <a:r>
              <a:rPr lang="nl-BE" sz="2400" dirty="0">
                <a:latin typeface="+mn-lt"/>
                <a:ea typeface="+mn-ea"/>
                <a:cs typeface="+mn-cs"/>
                <a:sym typeface="Wingdings" pitchFamily="2" charset="2"/>
              </a:rPr>
              <a:t>Recht op advies adviesorgaan</a:t>
            </a:r>
          </a:p>
          <a:p>
            <a:pPr algn="ctr">
              <a:lnSpc>
                <a:spcPct val="100000"/>
              </a:lnSpc>
            </a:pPr>
            <a:endParaRPr lang="nl-BE" sz="2400" dirty="0">
              <a:latin typeface="+mn-lt"/>
            </a:endParaRPr>
          </a:p>
        </p:txBody>
      </p:sp>
      <p:sp>
        <p:nvSpPr>
          <p:cNvPr id="25" name="Ovaal 24">
            <a:extLst>
              <a:ext uri="{FF2B5EF4-FFF2-40B4-BE49-F238E27FC236}">
                <a16:creationId xmlns:a16="http://schemas.microsoft.com/office/drawing/2014/main" id="{63277E37-2506-6712-5B31-C4FAC8C695DC}"/>
              </a:ext>
            </a:extLst>
          </p:cNvPr>
          <p:cNvSpPr/>
          <p:nvPr/>
        </p:nvSpPr>
        <p:spPr>
          <a:xfrm>
            <a:off x="3681051" y="2852915"/>
            <a:ext cx="558800" cy="51105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a:solidFill>
                  <a:schemeClr val="tx1"/>
                </a:solidFill>
              </a:rPr>
              <a:t>1</a:t>
            </a:r>
          </a:p>
        </p:txBody>
      </p:sp>
      <p:sp>
        <p:nvSpPr>
          <p:cNvPr id="36" name="Rechthoek 35">
            <a:extLst>
              <a:ext uri="{FF2B5EF4-FFF2-40B4-BE49-F238E27FC236}">
                <a16:creationId xmlns:a16="http://schemas.microsoft.com/office/drawing/2014/main" id="{8B625C31-1F44-373C-59A8-22EA9AEB38D1}"/>
              </a:ext>
            </a:extLst>
          </p:cNvPr>
          <p:cNvSpPr/>
          <p:nvPr/>
        </p:nvSpPr>
        <p:spPr>
          <a:xfrm>
            <a:off x="3960451" y="5855737"/>
            <a:ext cx="3408000" cy="8068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7" name="Rechthoek 36">
            <a:extLst>
              <a:ext uri="{FF2B5EF4-FFF2-40B4-BE49-F238E27FC236}">
                <a16:creationId xmlns:a16="http://schemas.microsoft.com/office/drawing/2014/main" id="{928EEDDD-8513-B588-AD1E-05600E190C6B}"/>
              </a:ext>
            </a:extLst>
          </p:cNvPr>
          <p:cNvSpPr/>
          <p:nvPr/>
        </p:nvSpPr>
        <p:spPr>
          <a:xfrm>
            <a:off x="8384523" y="5855737"/>
            <a:ext cx="3408000" cy="8068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8" name="Titel 1">
            <a:extLst>
              <a:ext uri="{FF2B5EF4-FFF2-40B4-BE49-F238E27FC236}">
                <a16:creationId xmlns:a16="http://schemas.microsoft.com/office/drawing/2014/main" id="{BFA5148E-D789-AD30-51C8-9C869129C22D}"/>
              </a:ext>
            </a:extLst>
          </p:cNvPr>
          <p:cNvSpPr txBox="1">
            <a:spLocks/>
          </p:cNvSpPr>
          <p:nvPr/>
        </p:nvSpPr>
        <p:spPr>
          <a:xfrm>
            <a:off x="4140487" y="6063478"/>
            <a:ext cx="2764987" cy="425543"/>
          </a:xfrm>
          <a:prstGeom prst="rect">
            <a:avLst/>
          </a:prstGeom>
        </p:spPr>
        <p:txBody>
          <a:bodyPr vert="horz" lIns="0" tIns="0" rIns="0" bIns="0" rtlCol="0" anchor="t" anchorCtr="0">
            <a:noAutofit/>
          </a:bodyPr>
          <a:lstStyle>
            <a:lvl1pPr algn="l" defTabSz="685800" rtl="0" eaLnBrk="1" latinLnBrk="0" hangingPunct="1">
              <a:lnSpc>
                <a:spcPct val="90000"/>
              </a:lnSpc>
              <a:spcBef>
                <a:spcPts val="0"/>
              </a:spcBef>
              <a:buNone/>
              <a:defRPr sz="1875" b="0" i="0" kern="1200">
                <a:solidFill>
                  <a:schemeClr val="tx1"/>
                </a:solidFill>
                <a:latin typeface="FlandersArtSans-Bold" panose="00000800000000000000" pitchFamily="2" charset="0"/>
                <a:ea typeface="+mj-ea"/>
                <a:cs typeface="FlandersArtSans-Bold" panose="00000800000000000000" pitchFamily="2" charset="0"/>
              </a:defRPr>
            </a:lvl1pPr>
          </a:lstStyle>
          <a:p>
            <a:pPr algn="ctr">
              <a:lnSpc>
                <a:spcPct val="100000"/>
              </a:lnSpc>
            </a:pPr>
            <a:r>
              <a:rPr lang="nl-BE" sz="2400">
                <a:latin typeface="+mn-lt"/>
                <a:ea typeface="+mn-ea"/>
                <a:cs typeface="+mn-cs"/>
                <a:sym typeface="Wingdings" pitchFamily="2" charset="2"/>
              </a:rPr>
              <a:t>Positief advies</a:t>
            </a:r>
          </a:p>
          <a:p>
            <a:pPr algn="ctr">
              <a:lnSpc>
                <a:spcPct val="100000"/>
              </a:lnSpc>
            </a:pPr>
            <a:endParaRPr lang="nl-BE" sz="2400">
              <a:latin typeface="+mn-lt"/>
            </a:endParaRPr>
          </a:p>
        </p:txBody>
      </p:sp>
      <p:sp>
        <p:nvSpPr>
          <p:cNvPr id="39" name="Titel 1">
            <a:extLst>
              <a:ext uri="{FF2B5EF4-FFF2-40B4-BE49-F238E27FC236}">
                <a16:creationId xmlns:a16="http://schemas.microsoft.com/office/drawing/2014/main" id="{2000B0B7-38A4-AFB5-72F4-53DB0DEF9642}"/>
              </a:ext>
            </a:extLst>
          </p:cNvPr>
          <p:cNvSpPr txBox="1">
            <a:spLocks/>
          </p:cNvSpPr>
          <p:nvPr/>
        </p:nvSpPr>
        <p:spPr>
          <a:xfrm>
            <a:off x="7605303" y="6076201"/>
            <a:ext cx="5212428" cy="425543"/>
          </a:xfrm>
          <a:prstGeom prst="rect">
            <a:avLst/>
          </a:prstGeom>
        </p:spPr>
        <p:txBody>
          <a:bodyPr vert="horz" lIns="0" tIns="0" rIns="0" bIns="0" rtlCol="0" anchor="t" anchorCtr="0">
            <a:noAutofit/>
          </a:bodyPr>
          <a:lstStyle>
            <a:lvl1pPr algn="l" defTabSz="685800" rtl="0" eaLnBrk="1" latinLnBrk="0" hangingPunct="1">
              <a:lnSpc>
                <a:spcPct val="90000"/>
              </a:lnSpc>
              <a:spcBef>
                <a:spcPts val="0"/>
              </a:spcBef>
              <a:buNone/>
              <a:defRPr sz="1875" b="0" i="0" kern="1200">
                <a:solidFill>
                  <a:schemeClr val="tx1"/>
                </a:solidFill>
                <a:latin typeface="FlandersArtSans-Bold" panose="00000800000000000000" pitchFamily="2" charset="0"/>
                <a:ea typeface="+mj-ea"/>
                <a:cs typeface="FlandersArtSans-Bold" panose="00000800000000000000" pitchFamily="2" charset="0"/>
              </a:defRPr>
            </a:lvl1pPr>
          </a:lstStyle>
          <a:p>
            <a:pPr algn="ctr">
              <a:lnSpc>
                <a:spcPct val="100000"/>
              </a:lnSpc>
            </a:pPr>
            <a:r>
              <a:rPr lang="nl-BE" sz="2400" dirty="0">
                <a:latin typeface="+mn-lt"/>
                <a:ea typeface="+mn-ea"/>
                <a:cs typeface="+mn-cs"/>
                <a:sym typeface="Wingdings" pitchFamily="2" charset="2"/>
              </a:rPr>
              <a:t>Negatief advies</a:t>
            </a:r>
            <a:endParaRPr lang="nl-BE" sz="2400" dirty="0">
              <a:latin typeface="+mn-lt"/>
            </a:endParaRPr>
          </a:p>
        </p:txBody>
      </p:sp>
      <p:sp>
        <p:nvSpPr>
          <p:cNvPr id="40" name="Ovaal 39">
            <a:extLst>
              <a:ext uri="{FF2B5EF4-FFF2-40B4-BE49-F238E27FC236}">
                <a16:creationId xmlns:a16="http://schemas.microsoft.com/office/drawing/2014/main" id="{C50E8B9B-6B87-0A28-2993-FF0895BE11B5}"/>
              </a:ext>
            </a:extLst>
          </p:cNvPr>
          <p:cNvSpPr/>
          <p:nvPr/>
        </p:nvSpPr>
        <p:spPr>
          <a:xfrm>
            <a:off x="3681051" y="5126087"/>
            <a:ext cx="558800" cy="51105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rPr>
              <a:t>4</a:t>
            </a:r>
          </a:p>
        </p:txBody>
      </p:sp>
      <p:sp>
        <p:nvSpPr>
          <p:cNvPr id="5" name="Gelijkbenige driehoek 4">
            <a:extLst>
              <a:ext uri="{FF2B5EF4-FFF2-40B4-BE49-F238E27FC236}">
                <a16:creationId xmlns:a16="http://schemas.microsoft.com/office/drawing/2014/main" id="{2042704C-E953-156D-D829-138EE9AE5E12}"/>
              </a:ext>
            </a:extLst>
          </p:cNvPr>
          <p:cNvSpPr/>
          <p:nvPr/>
        </p:nvSpPr>
        <p:spPr>
          <a:xfrm rot="10800000">
            <a:off x="5522981" y="5716049"/>
            <a:ext cx="289132" cy="199315"/>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6" name="Gelijkbenige driehoek 15">
            <a:extLst>
              <a:ext uri="{FF2B5EF4-FFF2-40B4-BE49-F238E27FC236}">
                <a16:creationId xmlns:a16="http://schemas.microsoft.com/office/drawing/2014/main" id="{9815C5DB-3D72-0F2E-64C1-A31D52B80C72}"/>
              </a:ext>
            </a:extLst>
          </p:cNvPr>
          <p:cNvSpPr/>
          <p:nvPr/>
        </p:nvSpPr>
        <p:spPr>
          <a:xfrm rot="10800000">
            <a:off x="10066953" y="5716049"/>
            <a:ext cx="289132" cy="199315"/>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8" name="Rechthoek 17">
            <a:extLst>
              <a:ext uri="{FF2B5EF4-FFF2-40B4-BE49-F238E27FC236}">
                <a16:creationId xmlns:a16="http://schemas.microsoft.com/office/drawing/2014/main" id="{7162FFB2-AEC5-A3A5-9E03-B33E53D3D6C6}"/>
              </a:ext>
            </a:extLst>
          </p:cNvPr>
          <p:cNvSpPr/>
          <p:nvPr/>
        </p:nvSpPr>
        <p:spPr>
          <a:xfrm>
            <a:off x="3964878" y="4429607"/>
            <a:ext cx="7827645" cy="47138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9" name="Gelijkbenige driehoek 18">
            <a:extLst>
              <a:ext uri="{FF2B5EF4-FFF2-40B4-BE49-F238E27FC236}">
                <a16:creationId xmlns:a16="http://schemas.microsoft.com/office/drawing/2014/main" id="{33326D25-053A-3737-1B6F-E7D038C4D5C7}"/>
              </a:ext>
            </a:extLst>
          </p:cNvPr>
          <p:cNvSpPr/>
          <p:nvPr/>
        </p:nvSpPr>
        <p:spPr>
          <a:xfrm rot="10800000">
            <a:off x="7628183" y="4291376"/>
            <a:ext cx="289132" cy="199315"/>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0" name="Titel 1">
            <a:extLst>
              <a:ext uri="{FF2B5EF4-FFF2-40B4-BE49-F238E27FC236}">
                <a16:creationId xmlns:a16="http://schemas.microsoft.com/office/drawing/2014/main" id="{9E7FD042-5944-06CD-6E07-C2FEB00BB24A}"/>
              </a:ext>
            </a:extLst>
          </p:cNvPr>
          <p:cNvSpPr txBox="1">
            <a:spLocks/>
          </p:cNvSpPr>
          <p:nvPr/>
        </p:nvSpPr>
        <p:spPr>
          <a:xfrm>
            <a:off x="3473092" y="4449829"/>
            <a:ext cx="8599312" cy="425543"/>
          </a:xfrm>
          <a:prstGeom prst="rect">
            <a:avLst/>
          </a:prstGeom>
        </p:spPr>
        <p:txBody>
          <a:bodyPr vert="horz" lIns="0" tIns="0" rIns="0" bIns="0" rtlCol="0" anchor="t" anchorCtr="0">
            <a:noAutofit/>
          </a:bodyPr>
          <a:lstStyle>
            <a:lvl1pPr algn="l" defTabSz="685800" rtl="0" eaLnBrk="1" latinLnBrk="0" hangingPunct="1">
              <a:lnSpc>
                <a:spcPct val="90000"/>
              </a:lnSpc>
              <a:spcBef>
                <a:spcPts val="0"/>
              </a:spcBef>
              <a:buNone/>
              <a:defRPr sz="1875" b="0" i="0" kern="1200">
                <a:solidFill>
                  <a:schemeClr val="tx1"/>
                </a:solidFill>
                <a:latin typeface="FlandersArtSans-Bold" panose="00000800000000000000" pitchFamily="2" charset="0"/>
                <a:ea typeface="+mj-ea"/>
                <a:cs typeface="FlandersArtSans-Bold" panose="00000800000000000000" pitchFamily="2" charset="0"/>
              </a:defRPr>
            </a:lvl1pPr>
          </a:lstStyle>
          <a:p>
            <a:pPr algn="ctr">
              <a:lnSpc>
                <a:spcPct val="100000"/>
              </a:lnSpc>
            </a:pPr>
            <a:r>
              <a:rPr lang="nl-BE" sz="2400" dirty="0" err="1">
                <a:latin typeface="+mn-lt"/>
                <a:ea typeface="+mn-ea"/>
                <a:cs typeface="+mn-cs"/>
                <a:sym typeface="Wingdings" pitchFamily="2" charset="2"/>
              </a:rPr>
              <a:t>Hoorrecht</a:t>
            </a:r>
            <a:r>
              <a:rPr lang="nl-BE" sz="2400" dirty="0">
                <a:latin typeface="+mn-lt"/>
                <a:ea typeface="+mn-ea"/>
                <a:cs typeface="+mn-cs"/>
                <a:sym typeface="Wingdings" pitchFamily="2" charset="2"/>
              </a:rPr>
              <a:t> </a:t>
            </a:r>
          </a:p>
          <a:p>
            <a:pPr algn="ctr">
              <a:lnSpc>
                <a:spcPct val="100000"/>
              </a:lnSpc>
            </a:pPr>
            <a:endParaRPr lang="nl-BE" sz="2400" dirty="0">
              <a:latin typeface="+mn-lt"/>
            </a:endParaRPr>
          </a:p>
        </p:txBody>
      </p:sp>
      <p:sp>
        <p:nvSpPr>
          <p:cNvPr id="22" name="Gelijkbenige driehoek 21">
            <a:extLst>
              <a:ext uri="{FF2B5EF4-FFF2-40B4-BE49-F238E27FC236}">
                <a16:creationId xmlns:a16="http://schemas.microsoft.com/office/drawing/2014/main" id="{6B59C729-CF3B-75EF-31A6-94B9B9EC19F0}"/>
              </a:ext>
            </a:extLst>
          </p:cNvPr>
          <p:cNvSpPr/>
          <p:nvPr/>
        </p:nvSpPr>
        <p:spPr>
          <a:xfrm rot="10800000">
            <a:off x="7615483" y="4951776"/>
            <a:ext cx="289132" cy="199315"/>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6" name="Ovaal 25">
            <a:extLst>
              <a:ext uri="{FF2B5EF4-FFF2-40B4-BE49-F238E27FC236}">
                <a16:creationId xmlns:a16="http://schemas.microsoft.com/office/drawing/2014/main" id="{160A1C20-2702-9497-C7DB-FC10430BF728}"/>
              </a:ext>
            </a:extLst>
          </p:cNvPr>
          <p:cNvSpPr/>
          <p:nvPr/>
        </p:nvSpPr>
        <p:spPr>
          <a:xfrm>
            <a:off x="3681051" y="3798152"/>
            <a:ext cx="558800" cy="51105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rPr>
              <a:t>2</a:t>
            </a:r>
          </a:p>
        </p:txBody>
      </p:sp>
      <p:sp>
        <p:nvSpPr>
          <p:cNvPr id="27" name="Ovaal 26">
            <a:extLst>
              <a:ext uri="{FF2B5EF4-FFF2-40B4-BE49-F238E27FC236}">
                <a16:creationId xmlns:a16="http://schemas.microsoft.com/office/drawing/2014/main" id="{FF1F7BFE-7159-C7FD-31D2-3FF9AE79CDCD}"/>
              </a:ext>
            </a:extLst>
          </p:cNvPr>
          <p:cNvSpPr/>
          <p:nvPr/>
        </p:nvSpPr>
        <p:spPr>
          <a:xfrm>
            <a:off x="3681051" y="4397465"/>
            <a:ext cx="558800" cy="51105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rPr>
              <a:t>3</a:t>
            </a:r>
          </a:p>
        </p:txBody>
      </p:sp>
    </p:spTree>
    <p:extLst>
      <p:ext uri="{BB962C8B-B14F-4D97-AF65-F5344CB8AC3E}">
        <p14:creationId xmlns:p14="http://schemas.microsoft.com/office/powerpoint/2010/main" val="3106003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BE57AF7E-88A5-551A-16B0-FBB679662C47}"/>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6C194989-B01C-65E0-AE5B-6EFBCC715750}"/>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D71BC610-158A-747F-1794-75C11B83400B}"/>
              </a:ext>
            </a:extLst>
          </p:cNvPr>
          <p:cNvSpPr/>
          <p:nvPr/>
        </p:nvSpPr>
        <p:spPr>
          <a:xfrm>
            <a:off x="6891999"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6" name="Tekstvak 15">
            <a:extLst>
              <a:ext uri="{FF2B5EF4-FFF2-40B4-BE49-F238E27FC236}">
                <a16:creationId xmlns:a16="http://schemas.microsoft.com/office/drawing/2014/main" id="{6EAF2F16-D0F5-405A-2399-760417C90CFC}"/>
              </a:ext>
            </a:extLst>
          </p:cNvPr>
          <p:cNvSpPr txBox="1"/>
          <p:nvPr/>
        </p:nvSpPr>
        <p:spPr>
          <a:xfrm>
            <a:off x="5299498" y="207079"/>
            <a:ext cx="3487548" cy="830997"/>
          </a:xfrm>
          <a:prstGeom prst="rect">
            <a:avLst/>
          </a:prstGeom>
          <a:noFill/>
        </p:spPr>
        <p:txBody>
          <a:bodyPr wrap="square" rtlCol="0">
            <a:spAutoFit/>
          </a:bodyPr>
          <a:lstStyle/>
          <a:p>
            <a:pPr algn="ctr"/>
            <a:r>
              <a:rPr lang="nl-BE" sz="2400"/>
              <a:t>Nieuw na onderhandelingen </a:t>
            </a:r>
          </a:p>
        </p:txBody>
      </p:sp>
      <p:cxnSp>
        <p:nvCxnSpPr>
          <p:cNvPr id="27" name="Rechte verbindingslijn 26">
            <a:extLst>
              <a:ext uri="{FF2B5EF4-FFF2-40B4-BE49-F238E27FC236}">
                <a16:creationId xmlns:a16="http://schemas.microsoft.com/office/drawing/2014/main" id="{D4FC2401-A732-1EBD-27B6-4ABE89121158}"/>
              </a:ext>
            </a:extLst>
          </p:cNvPr>
          <p:cNvCxnSpPr>
            <a:cxnSpLocks/>
          </p:cNvCxnSpPr>
          <p:nvPr/>
        </p:nvCxnSpPr>
        <p:spPr>
          <a:xfrm>
            <a:off x="7056879" y="1085672"/>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4D466B7E-2D49-7AEF-1F2F-27C719D05B51}"/>
              </a:ext>
            </a:extLst>
          </p:cNvPr>
          <p:cNvSpPr txBox="1"/>
          <p:nvPr/>
        </p:nvSpPr>
        <p:spPr>
          <a:xfrm>
            <a:off x="-1763032" y="2986582"/>
            <a:ext cx="6189363" cy="584775"/>
          </a:xfrm>
          <a:prstGeom prst="rect">
            <a:avLst/>
          </a:prstGeom>
          <a:noFill/>
        </p:spPr>
        <p:txBody>
          <a:bodyPr wrap="square">
            <a:spAutoFit/>
          </a:bodyPr>
          <a:lstStyle/>
          <a:p>
            <a:pPr algn="ctr"/>
            <a:r>
              <a:rPr lang="nl-BE" sz="3200" b="1"/>
              <a:t>Uitstroom</a:t>
            </a:r>
          </a:p>
        </p:txBody>
      </p:sp>
      <p:sp>
        <p:nvSpPr>
          <p:cNvPr id="2" name="Tijdelijke aanduiding voor inhoud 1">
            <a:extLst>
              <a:ext uri="{FF2B5EF4-FFF2-40B4-BE49-F238E27FC236}">
                <a16:creationId xmlns:a16="http://schemas.microsoft.com/office/drawing/2014/main" id="{D079935D-B187-9D03-B0BC-0D4EC7958F95}"/>
              </a:ext>
            </a:extLst>
          </p:cNvPr>
          <p:cNvSpPr txBox="1">
            <a:spLocks/>
          </p:cNvSpPr>
          <p:nvPr/>
        </p:nvSpPr>
        <p:spPr>
          <a:xfrm>
            <a:off x="3411416" y="2009692"/>
            <a:ext cx="8514861"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3"/>
              </a:buBlip>
              <a:defRPr sz="14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4"/>
              </a:buBlip>
              <a:defRPr sz="14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5"/>
              </a:buBlip>
              <a:defRPr sz="14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6"/>
              </a:buBlip>
              <a:defRPr sz="14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3"/>
              </a:buBlip>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71450" lvl="1" indent="-383530" defTabSz="914377" fontAlgn="base">
              <a:buSzPct val="90000"/>
              <a:buFont typeface="Webdings" panose="05030102010509060703" pitchFamily="18" charset="2"/>
              <a:buChar char="4"/>
            </a:pPr>
            <a:r>
              <a:rPr lang="nl-BE" sz="2667" dirty="0">
                <a:solidFill>
                  <a:srgbClr val="000000"/>
                </a:solidFill>
                <a:latin typeface="+mn-lt"/>
              </a:rPr>
              <a:t>Adviesorgaan moet </a:t>
            </a:r>
            <a:r>
              <a:rPr lang="nl-BE" sz="2667" dirty="0">
                <a:solidFill>
                  <a:srgbClr val="000000"/>
                </a:solidFill>
                <a:latin typeface="FlandersArtSans-Bold" panose="00000800000000000000" pitchFamily="2" charset="0"/>
              </a:rPr>
              <a:t>beide partijen </a:t>
            </a:r>
            <a:r>
              <a:rPr lang="nl-BE" sz="2667" dirty="0">
                <a:solidFill>
                  <a:srgbClr val="000000"/>
                </a:solidFill>
                <a:latin typeface="+mn-lt"/>
              </a:rPr>
              <a:t>horen</a:t>
            </a:r>
          </a:p>
          <a:p>
            <a:pPr marL="671450" lvl="1" indent="-383530" defTabSz="914377" fontAlgn="base">
              <a:buSzPct val="90000"/>
              <a:buFont typeface="Webdings" panose="05030102010509060703" pitchFamily="18" charset="2"/>
              <a:buChar char="4"/>
            </a:pPr>
            <a:endParaRPr lang="nl-BE" sz="2667" dirty="0">
              <a:solidFill>
                <a:srgbClr val="000000"/>
              </a:solidFill>
              <a:latin typeface="+mn-lt"/>
            </a:endParaRPr>
          </a:p>
          <a:p>
            <a:pPr marL="671450" lvl="1" indent="-383530" defTabSz="914377" fontAlgn="base">
              <a:buSzPct val="90000"/>
              <a:buFont typeface="Webdings" panose="05030102010509060703" pitchFamily="18" charset="2"/>
              <a:buChar char="4"/>
            </a:pPr>
            <a:r>
              <a:rPr lang="nl-BE" sz="2667" dirty="0">
                <a:solidFill>
                  <a:srgbClr val="000000"/>
                </a:solidFill>
                <a:latin typeface="+mn-lt"/>
              </a:rPr>
              <a:t>Unaniem negatief advies en toch ontslag? </a:t>
            </a:r>
            <a:br>
              <a:rPr lang="nl-BE" sz="2667" dirty="0">
                <a:solidFill>
                  <a:srgbClr val="000000"/>
                </a:solidFill>
                <a:latin typeface="+mn-lt"/>
              </a:rPr>
            </a:br>
            <a:r>
              <a:rPr lang="nl-BE" sz="2667" b="1" dirty="0">
                <a:solidFill>
                  <a:srgbClr val="000000"/>
                </a:solidFill>
                <a:latin typeface="+mn-lt"/>
              </a:rPr>
              <a:t>3 maanden schadevergoeding </a:t>
            </a:r>
            <a:r>
              <a:rPr lang="nl-NL" sz="2667" b="1" dirty="0">
                <a:solidFill>
                  <a:srgbClr val="000000"/>
                </a:solidFill>
                <a:latin typeface="+mn-lt"/>
              </a:rPr>
              <a:t>o</a:t>
            </a:r>
            <a:r>
              <a:rPr lang="nl-NL" sz="2667" dirty="0">
                <a:solidFill>
                  <a:srgbClr val="000000"/>
                </a:solidFill>
                <a:latin typeface="+mn-lt"/>
              </a:rPr>
              <a:t>p voorwaarde dat personeelslid een dading ondertekent</a:t>
            </a:r>
            <a:endParaRPr lang="nl-BE" sz="2667" dirty="0">
              <a:solidFill>
                <a:srgbClr val="000000"/>
              </a:solidFill>
              <a:latin typeface="+mn-lt"/>
            </a:endParaRPr>
          </a:p>
          <a:p>
            <a:pPr marL="671450" lvl="1" indent="-383530" defTabSz="914377" fontAlgn="base">
              <a:buSzPct val="90000"/>
              <a:buFont typeface="Webdings" panose="05030102010509060703" pitchFamily="18" charset="2"/>
              <a:buChar char="4"/>
            </a:pPr>
            <a:endParaRPr lang="nl-BE" sz="2667" dirty="0">
              <a:solidFill>
                <a:srgbClr val="000000"/>
              </a:solidFill>
              <a:latin typeface="+mn-lt"/>
            </a:endParaRPr>
          </a:p>
          <a:p>
            <a:pPr marL="671450" lvl="1" indent="-383530" defTabSz="914377" fontAlgn="base">
              <a:buSzPct val="90000"/>
              <a:buFont typeface="Webdings" panose="05030102010509060703" pitchFamily="18" charset="2"/>
              <a:buChar char="4"/>
            </a:pPr>
            <a:r>
              <a:rPr lang="nl-BE" sz="2667" dirty="0">
                <a:solidFill>
                  <a:srgbClr val="000000"/>
                </a:solidFill>
                <a:latin typeface="+mn-lt"/>
              </a:rPr>
              <a:t>Na een remediëringstraject met ontslagintentie, </a:t>
            </a:r>
            <a:r>
              <a:rPr lang="nl-BE" sz="2667" dirty="0">
                <a:solidFill>
                  <a:srgbClr val="000000"/>
                </a:solidFill>
                <a:latin typeface="FlandersArtSans-Bold" panose="00000800000000000000" pitchFamily="2" charset="0"/>
              </a:rPr>
              <a:t>ten vroegste 10 jaar later</a:t>
            </a:r>
            <a:r>
              <a:rPr lang="nl-BE" sz="2667" dirty="0">
                <a:solidFill>
                  <a:srgbClr val="000000"/>
                </a:solidFill>
                <a:latin typeface="+mn-lt"/>
              </a:rPr>
              <a:t> opnieuw recht op zo’n traject</a:t>
            </a:r>
          </a:p>
          <a:p>
            <a:pPr marL="671450" lvl="1" indent="-383530" defTabSz="914377" fontAlgn="base">
              <a:buSzPct val="90000"/>
              <a:buFont typeface="Webdings" panose="05030102010509060703" pitchFamily="18" charset="2"/>
              <a:buChar char="4"/>
            </a:pPr>
            <a:endParaRPr lang="nl-BE" sz="2667" dirty="0">
              <a:solidFill>
                <a:srgbClr val="000000"/>
              </a:solidFill>
              <a:latin typeface="+mn-lt"/>
            </a:endParaRPr>
          </a:p>
          <a:p>
            <a:pPr marL="671450" lvl="1" indent="-383530" defTabSz="914377" fontAlgn="base">
              <a:buSzPct val="90000"/>
              <a:buFont typeface="Webdings" panose="05030102010509060703" pitchFamily="18" charset="2"/>
              <a:buChar char="4"/>
            </a:pPr>
            <a:r>
              <a:rPr lang="nl-BE" sz="2667" dirty="0">
                <a:solidFill>
                  <a:srgbClr val="000000"/>
                </a:solidFill>
                <a:latin typeface="FlandersArtSans-Bold" panose="00000800000000000000" pitchFamily="2" charset="0"/>
              </a:rPr>
              <a:t>Geen overgangsperiode </a:t>
            </a:r>
            <a:r>
              <a:rPr lang="nl-BE" sz="2667" dirty="0">
                <a:solidFill>
                  <a:srgbClr val="000000"/>
                </a:solidFill>
                <a:latin typeface="+mn-lt"/>
              </a:rPr>
              <a:t>voor nieuwe ontslagregeling  </a:t>
            </a:r>
          </a:p>
          <a:p>
            <a:pPr algn="l" rtl="0" fontAlgn="base">
              <a:buFont typeface="Arial" panose="020B0604020202020204" pitchFamily="34" charset="0"/>
              <a:buChar char="•"/>
            </a:pPr>
            <a:endParaRPr lang="nl-BE" sz="2400" dirty="0">
              <a:solidFill>
                <a:srgbClr val="000000"/>
              </a:solidFill>
              <a:latin typeface="+mn-lt"/>
            </a:endParaRPr>
          </a:p>
        </p:txBody>
      </p:sp>
    </p:spTree>
    <p:extLst>
      <p:ext uri="{BB962C8B-B14F-4D97-AF65-F5344CB8AC3E}">
        <p14:creationId xmlns:p14="http://schemas.microsoft.com/office/powerpoint/2010/main" val="1673287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pic>
        <p:nvPicPr>
          <p:cNvPr id="5" name="Afbeelding 4" descr="Afbeelding met persoon, overdekt, computer, muur&#10;&#10;Automatisch gegenereerde beschrijving">
            <a:extLst>
              <a:ext uri="{FF2B5EF4-FFF2-40B4-BE49-F238E27FC236}">
                <a16:creationId xmlns:a16="http://schemas.microsoft.com/office/drawing/2014/main" id="{2F54B532-8171-D053-EA95-22534B51A0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858"/>
          <a:stretch/>
        </p:blipFill>
        <p:spPr>
          <a:xfrm>
            <a:off x="1270259" y="2"/>
            <a:ext cx="10921741" cy="6857997"/>
          </a:xfrm>
          <a:prstGeom prst="rect">
            <a:avLst/>
          </a:prstGeom>
        </p:spPr>
      </p:pic>
      <p:sp>
        <p:nvSpPr>
          <p:cNvPr id="25" name="Vrije vorm: vorm 24">
            <a:extLst>
              <a:ext uri="{FF2B5EF4-FFF2-40B4-BE49-F238E27FC236}">
                <a16:creationId xmlns:a16="http://schemas.microsoft.com/office/drawing/2014/main" id="{6D808FD8-A73C-A7D3-2D59-BB9566DB4955}"/>
              </a:ext>
            </a:extLst>
          </p:cNvPr>
          <p:cNvSpPr/>
          <p:nvPr/>
        </p:nvSpPr>
        <p:spPr>
          <a:xfrm>
            <a:off x="1" y="2"/>
            <a:ext cx="3929996" cy="6869161"/>
          </a:xfrm>
          <a:custGeom>
            <a:avLst/>
            <a:gdLst>
              <a:gd name="connsiteX0" fmla="*/ 0 w 2947497"/>
              <a:gd name="connsiteY0" fmla="*/ 0 h 5151871"/>
              <a:gd name="connsiteX1" fmla="*/ 1179178 w 2947497"/>
              <a:gd name="connsiteY1" fmla="*/ 0 h 5151871"/>
              <a:gd name="connsiteX2" fmla="*/ 2947497 w 2947497"/>
              <a:gd name="connsiteY2" fmla="*/ 5151871 h 5151871"/>
              <a:gd name="connsiteX3" fmla="*/ 0 w 2947497"/>
              <a:gd name="connsiteY3" fmla="*/ 5151871 h 5151871"/>
              <a:gd name="connsiteX4" fmla="*/ 0 w 2947497"/>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497" h="5151871">
                <a:moveTo>
                  <a:pt x="0" y="0"/>
                </a:moveTo>
                <a:lnTo>
                  <a:pt x="1179178" y="0"/>
                </a:lnTo>
                <a:lnTo>
                  <a:pt x="2947497" y="5151871"/>
                </a:lnTo>
                <a:lnTo>
                  <a:pt x="0"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Tekstvak 25">
            <a:extLst>
              <a:ext uri="{FF2B5EF4-FFF2-40B4-BE49-F238E27FC236}">
                <a16:creationId xmlns:a16="http://schemas.microsoft.com/office/drawing/2014/main" id="{5F610EAE-5DBE-5309-F438-B1748CC726D9}"/>
              </a:ext>
            </a:extLst>
          </p:cNvPr>
          <p:cNvSpPr txBox="1"/>
          <p:nvPr/>
        </p:nvSpPr>
        <p:spPr>
          <a:xfrm>
            <a:off x="-281448" y="3158881"/>
            <a:ext cx="3199059" cy="584775"/>
          </a:xfrm>
          <a:prstGeom prst="rect">
            <a:avLst/>
          </a:prstGeom>
          <a:noFill/>
        </p:spPr>
        <p:txBody>
          <a:bodyPr wrap="square">
            <a:spAutoFit/>
          </a:bodyPr>
          <a:lstStyle>
            <a:defPPr>
              <a:defRPr lang="nl-BE"/>
            </a:defPPr>
            <a:lvl1pPr algn="ctr">
              <a:defRPr sz="2400" b="1"/>
            </a:lvl1pPr>
          </a:lstStyle>
          <a:p>
            <a:r>
              <a:rPr lang="nl-BE" sz="3200"/>
              <a:t>Pensioen</a:t>
            </a:r>
          </a:p>
        </p:txBody>
      </p:sp>
    </p:spTree>
    <p:extLst>
      <p:ext uri="{BB962C8B-B14F-4D97-AF65-F5344CB8AC3E}">
        <p14:creationId xmlns:p14="http://schemas.microsoft.com/office/powerpoint/2010/main" val="276213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BE57AF7E-88A5-551A-16B0-FBB679662C47}"/>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6C194989-B01C-65E0-AE5B-6EFBCC715750}"/>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D71BC610-158A-747F-1794-75C11B83400B}"/>
              </a:ext>
            </a:extLst>
          </p:cNvPr>
          <p:cNvSpPr/>
          <p:nvPr/>
        </p:nvSpPr>
        <p:spPr>
          <a:xfrm>
            <a:off x="6891999"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5" name="Tekstvak 14">
            <a:extLst>
              <a:ext uri="{FF2B5EF4-FFF2-40B4-BE49-F238E27FC236}">
                <a16:creationId xmlns:a16="http://schemas.microsoft.com/office/drawing/2014/main" id="{EBAA35B4-D498-AA9A-4C2F-A4D88C4167F0}"/>
              </a:ext>
            </a:extLst>
          </p:cNvPr>
          <p:cNvSpPr txBox="1"/>
          <p:nvPr/>
        </p:nvSpPr>
        <p:spPr>
          <a:xfrm>
            <a:off x="3032453" y="207079"/>
            <a:ext cx="1923184" cy="830997"/>
          </a:xfrm>
          <a:prstGeom prst="rect">
            <a:avLst/>
          </a:prstGeom>
          <a:noFill/>
        </p:spPr>
        <p:txBody>
          <a:bodyPr wrap="square" rtlCol="0">
            <a:spAutoFit/>
          </a:bodyPr>
          <a:lstStyle/>
          <a:p>
            <a:pPr algn="ctr"/>
            <a:r>
              <a:rPr lang="nl-BE" sz="2400"/>
              <a:t>Wat wisten we al? </a:t>
            </a:r>
          </a:p>
        </p:txBody>
      </p:sp>
      <p:cxnSp>
        <p:nvCxnSpPr>
          <p:cNvPr id="24" name="Rechte verbindingslijn 23">
            <a:extLst>
              <a:ext uri="{FF2B5EF4-FFF2-40B4-BE49-F238E27FC236}">
                <a16:creationId xmlns:a16="http://schemas.microsoft.com/office/drawing/2014/main" id="{AEBD0C8E-288D-D460-342D-3424FE58B933}"/>
              </a:ext>
            </a:extLst>
          </p:cNvPr>
          <p:cNvCxnSpPr>
            <a:cxnSpLocks/>
            <a:stCxn id="15" idx="2"/>
            <a:endCxn id="9" idx="0"/>
          </p:cNvCxnSpPr>
          <p:nvPr/>
        </p:nvCxnSpPr>
        <p:spPr>
          <a:xfrm>
            <a:off x="3994045" y="1038076"/>
            <a:ext cx="1319" cy="4550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4D466B7E-2D49-7AEF-1F2F-27C719D05B51}"/>
              </a:ext>
            </a:extLst>
          </p:cNvPr>
          <p:cNvSpPr txBox="1"/>
          <p:nvPr/>
        </p:nvSpPr>
        <p:spPr>
          <a:xfrm>
            <a:off x="-1763032" y="2986582"/>
            <a:ext cx="6189363" cy="584775"/>
          </a:xfrm>
          <a:prstGeom prst="rect">
            <a:avLst/>
          </a:prstGeom>
          <a:noFill/>
        </p:spPr>
        <p:txBody>
          <a:bodyPr wrap="square">
            <a:spAutoFit/>
          </a:bodyPr>
          <a:lstStyle/>
          <a:p>
            <a:pPr algn="ctr"/>
            <a:r>
              <a:rPr lang="nl-BE" sz="3200" b="1"/>
              <a:t>Pensioen</a:t>
            </a:r>
          </a:p>
        </p:txBody>
      </p:sp>
      <p:sp>
        <p:nvSpPr>
          <p:cNvPr id="2" name="Tijdelijke aanduiding voor inhoud 1">
            <a:extLst>
              <a:ext uri="{FF2B5EF4-FFF2-40B4-BE49-F238E27FC236}">
                <a16:creationId xmlns:a16="http://schemas.microsoft.com/office/drawing/2014/main" id="{D06B5315-E041-AFD0-67DF-57423F3FECAD}"/>
              </a:ext>
            </a:extLst>
          </p:cNvPr>
          <p:cNvSpPr txBox="1">
            <a:spLocks/>
          </p:cNvSpPr>
          <p:nvPr/>
        </p:nvSpPr>
        <p:spPr>
          <a:xfrm>
            <a:off x="3578872" y="2367913"/>
            <a:ext cx="8450569"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3"/>
              </a:buBlip>
              <a:defRPr sz="14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4"/>
              </a:buBlip>
              <a:defRPr sz="14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5"/>
              </a:buBlip>
              <a:defRPr sz="14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6"/>
              </a:buBlip>
              <a:defRPr sz="14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3"/>
              </a:buBlip>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2400"/>
              <a:t>Voor huidige en nieuwe contractuele medewerkers</a:t>
            </a:r>
            <a:r>
              <a:rPr lang="nl-BE" sz="2400">
                <a:latin typeface="FlandersArtSans-Regular"/>
              </a:rPr>
              <a:t>: </a:t>
            </a:r>
          </a:p>
          <a:p>
            <a:pPr marL="671450" lvl="1" indent="-383530" defTabSz="914377" fontAlgn="base">
              <a:buSzPct val="90000"/>
              <a:buFont typeface="Webdings" panose="05030102010509060703" pitchFamily="18" charset="2"/>
              <a:buChar char="4"/>
            </a:pPr>
            <a:r>
              <a:rPr lang="nl-BE" sz="2400">
                <a:solidFill>
                  <a:srgbClr val="000000"/>
                </a:solidFill>
                <a:latin typeface="+mn-lt"/>
              </a:rPr>
              <a:t>Aanvullend spaarplan</a:t>
            </a:r>
          </a:p>
          <a:p>
            <a:pPr marL="671450" lvl="1" indent="-383530" defTabSz="914377" fontAlgn="base">
              <a:buSzPct val="90000"/>
              <a:buFont typeface="Webdings" panose="05030102010509060703" pitchFamily="18" charset="2"/>
              <a:buChar char="4"/>
            </a:pPr>
            <a:r>
              <a:rPr lang="nl-BE" sz="2400">
                <a:solidFill>
                  <a:srgbClr val="000000"/>
                </a:solidFill>
                <a:latin typeface="+mn-lt"/>
              </a:rPr>
              <a:t>Verhoogde werkgeversbijdrage: van 3% naar 5%</a:t>
            </a:r>
          </a:p>
          <a:p>
            <a:pPr marL="1055440" lvl="2" indent="-383530" defTabSz="914377" fontAlgn="base">
              <a:buFont typeface="Webdings" panose="05030102010509060703" pitchFamily="18" charset="2"/>
              <a:buChar char="4"/>
            </a:pPr>
            <a:r>
              <a:rPr lang="nl-NL" sz="2133">
                <a:latin typeface="Segoe UI" panose="020B0502040204020203" pitchFamily="34" charset="0"/>
              </a:rPr>
              <a:t>Op het salarisgedeelte dat een plafond overstijgt wordt 8% bijdragen gestort</a:t>
            </a:r>
          </a:p>
          <a:p>
            <a:pPr marL="1055440" lvl="2" indent="-383530" defTabSz="914377" fontAlgn="base">
              <a:buFont typeface="Webdings" panose="05030102010509060703" pitchFamily="18" charset="2"/>
              <a:buChar char="4"/>
            </a:pPr>
            <a:endParaRPr lang="nl-BE" sz="2133">
              <a:latin typeface="FlandersArtSans-Regular"/>
            </a:endParaRPr>
          </a:p>
          <a:p>
            <a:pPr marL="0" indent="0">
              <a:buNone/>
            </a:pPr>
            <a:r>
              <a:rPr lang="nl-BE" sz="2400"/>
              <a:t>Eén systeem voor pensioenaanvraag: </a:t>
            </a:r>
          </a:p>
          <a:p>
            <a:pPr marL="671450" lvl="1" indent="-383530" defTabSz="914377" fontAlgn="base">
              <a:buSzPct val="90000"/>
              <a:buFont typeface="Webdings" panose="05030102010509060703" pitchFamily="18" charset="2"/>
              <a:buChar char="4"/>
            </a:pPr>
            <a:r>
              <a:rPr lang="nl-BE" sz="2400">
                <a:solidFill>
                  <a:srgbClr val="000000"/>
                </a:solidFill>
                <a:latin typeface="+mn-lt"/>
              </a:rPr>
              <a:t>Pensioenleeftijd bereikt? </a:t>
            </a:r>
            <a:br>
              <a:rPr lang="nl-BE" sz="2400">
                <a:solidFill>
                  <a:srgbClr val="000000"/>
                </a:solidFill>
                <a:latin typeface="+mn-lt"/>
              </a:rPr>
            </a:br>
            <a:r>
              <a:rPr lang="en-US" sz="2400" err="1">
                <a:solidFill>
                  <a:srgbClr val="000000"/>
                </a:solidFill>
                <a:latin typeface="+mn-lt"/>
              </a:rPr>
              <a:t>Personeelslid</a:t>
            </a:r>
            <a:r>
              <a:rPr lang="en-US" sz="2400">
                <a:solidFill>
                  <a:srgbClr val="000000"/>
                </a:solidFill>
                <a:latin typeface="+mn-lt"/>
              </a:rPr>
              <a:t> </a:t>
            </a:r>
            <a:r>
              <a:rPr lang="en-US" sz="2400" err="1">
                <a:solidFill>
                  <a:srgbClr val="000000"/>
                </a:solidFill>
                <a:latin typeface="+mn-lt"/>
              </a:rPr>
              <a:t>kan</a:t>
            </a:r>
            <a:r>
              <a:rPr lang="en-US" sz="2400">
                <a:solidFill>
                  <a:srgbClr val="000000"/>
                </a:solidFill>
                <a:latin typeface="+mn-lt"/>
              </a:rPr>
              <a:t> </a:t>
            </a:r>
            <a:r>
              <a:rPr lang="en-US" sz="2400" err="1">
                <a:solidFill>
                  <a:srgbClr val="000000"/>
                </a:solidFill>
                <a:latin typeface="+mn-lt"/>
              </a:rPr>
              <a:t>blijven</a:t>
            </a:r>
            <a:r>
              <a:rPr lang="en-US" sz="2400">
                <a:solidFill>
                  <a:srgbClr val="000000"/>
                </a:solidFill>
                <a:latin typeface="+mn-lt"/>
              </a:rPr>
              <a:t> </a:t>
            </a:r>
            <a:r>
              <a:rPr lang="en-US" sz="2400" err="1">
                <a:solidFill>
                  <a:srgbClr val="000000"/>
                </a:solidFill>
                <a:latin typeface="+mn-lt"/>
              </a:rPr>
              <a:t>werken</a:t>
            </a:r>
            <a:r>
              <a:rPr lang="en-US" sz="2400">
                <a:solidFill>
                  <a:srgbClr val="000000"/>
                </a:solidFill>
                <a:latin typeface="+mn-lt"/>
              </a:rPr>
              <a:t> </a:t>
            </a:r>
            <a:r>
              <a:rPr lang="en-US" sz="2400" err="1">
                <a:solidFill>
                  <a:srgbClr val="000000"/>
                </a:solidFill>
                <a:latin typeface="+mn-lt"/>
              </a:rPr>
              <a:t>zolang</a:t>
            </a:r>
            <a:r>
              <a:rPr lang="en-US" sz="2400">
                <a:solidFill>
                  <a:srgbClr val="000000"/>
                </a:solidFill>
                <a:latin typeface="+mn-lt"/>
              </a:rPr>
              <a:t> de </a:t>
            </a:r>
            <a:r>
              <a:rPr lang="en-US" sz="2400" err="1">
                <a:solidFill>
                  <a:srgbClr val="000000"/>
                </a:solidFill>
                <a:latin typeface="+mn-lt"/>
              </a:rPr>
              <a:t>werkgever</a:t>
            </a:r>
            <a:r>
              <a:rPr lang="en-US" sz="2400">
                <a:solidFill>
                  <a:srgbClr val="000000"/>
                </a:solidFill>
                <a:latin typeface="+mn-lt"/>
              </a:rPr>
              <a:t> of het </a:t>
            </a:r>
            <a:r>
              <a:rPr lang="en-US" sz="2400" err="1">
                <a:solidFill>
                  <a:srgbClr val="000000"/>
                </a:solidFill>
                <a:latin typeface="+mn-lt"/>
              </a:rPr>
              <a:t>personeelslid</a:t>
            </a:r>
            <a:r>
              <a:rPr lang="en-US" sz="2400">
                <a:solidFill>
                  <a:srgbClr val="000000"/>
                </a:solidFill>
                <a:latin typeface="+mn-lt"/>
              </a:rPr>
              <a:t> </a:t>
            </a:r>
            <a:r>
              <a:rPr lang="en-US" sz="2400" err="1">
                <a:solidFill>
                  <a:srgbClr val="000000"/>
                </a:solidFill>
                <a:latin typeface="+mn-lt"/>
              </a:rPr>
              <a:t>niets</a:t>
            </a:r>
            <a:r>
              <a:rPr lang="en-US" sz="2400">
                <a:solidFill>
                  <a:srgbClr val="000000"/>
                </a:solidFill>
                <a:latin typeface="+mn-lt"/>
              </a:rPr>
              <a:t> </a:t>
            </a:r>
            <a:r>
              <a:rPr lang="en-US" sz="2400" err="1">
                <a:solidFill>
                  <a:srgbClr val="000000"/>
                </a:solidFill>
                <a:latin typeface="+mn-lt"/>
              </a:rPr>
              <a:t>onderneemt</a:t>
            </a:r>
            <a:r>
              <a:rPr lang="en-US" sz="2400">
                <a:solidFill>
                  <a:srgbClr val="000000"/>
                </a:solidFill>
                <a:latin typeface="+mn-lt"/>
              </a:rPr>
              <a:t>.</a:t>
            </a:r>
            <a:endParaRPr lang="nl-NL" sz="2400">
              <a:solidFill>
                <a:srgbClr val="000000"/>
              </a:solidFill>
              <a:latin typeface="+mn-lt"/>
            </a:endParaRPr>
          </a:p>
          <a:p>
            <a:pPr marL="0" indent="0">
              <a:buNone/>
            </a:pPr>
            <a:endParaRPr lang="en-US" sz="2133">
              <a:latin typeface="FlandersArtSans-Regular"/>
            </a:endParaRPr>
          </a:p>
          <a:p>
            <a:pPr marL="0" indent="0" fontAlgn="base">
              <a:buNone/>
            </a:pPr>
            <a:endParaRPr lang="nl-BE" sz="2133">
              <a:latin typeface="FlandersArtSans-Regular"/>
            </a:endParaRPr>
          </a:p>
        </p:txBody>
      </p:sp>
      <p:pic>
        <p:nvPicPr>
          <p:cNvPr id="3" name="Graphic 2" descr="Gebruiker met effen opvulling">
            <a:extLst>
              <a:ext uri="{FF2B5EF4-FFF2-40B4-BE49-F238E27FC236}">
                <a16:creationId xmlns:a16="http://schemas.microsoft.com/office/drawing/2014/main" id="{91D96DED-C5DF-6622-641C-E6187E7AD9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0235" y="2203778"/>
            <a:ext cx="1057540" cy="1057540"/>
          </a:xfrm>
          <a:prstGeom prst="rect">
            <a:avLst/>
          </a:prstGeom>
        </p:spPr>
      </p:pic>
      <p:pic>
        <p:nvPicPr>
          <p:cNvPr id="6" name="Graphic 5" descr="Gebruiker met effen opvulling">
            <a:extLst>
              <a:ext uri="{FF2B5EF4-FFF2-40B4-BE49-F238E27FC236}">
                <a16:creationId xmlns:a16="http://schemas.microsoft.com/office/drawing/2014/main" id="{539E750F-0F73-50F4-6E01-3363F263EE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0237" y="4285194"/>
            <a:ext cx="1057540" cy="1057540"/>
          </a:xfrm>
          <a:prstGeom prst="rect">
            <a:avLst/>
          </a:prstGeom>
        </p:spPr>
      </p:pic>
      <p:pic>
        <p:nvPicPr>
          <p:cNvPr id="12" name="Graphic 11" descr="Medaille met effen opvulling">
            <a:extLst>
              <a:ext uri="{FF2B5EF4-FFF2-40B4-BE49-F238E27FC236}">
                <a16:creationId xmlns:a16="http://schemas.microsoft.com/office/drawing/2014/main" id="{4821DCC5-4E30-FA2A-FD88-2FBD2DF7CF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50638" y="4835970"/>
            <a:ext cx="276733" cy="276733"/>
          </a:xfrm>
          <a:prstGeom prst="rect">
            <a:avLst/>
          </a:prstGeom>
        </p:spPr>
      </p:pic>
      <p:pic>
        <p:nvPicPr>
          <p:cNvPr id="13" name="Graphic 12" descr="Badge nieuw met effen opvulling">
            <a:extLst>
              <a:ext uri="{FF2B5EF4-FFF2-40B4-BE49-F238E27FC236}">
                <a16:creationId xmlns:a16="http://schemas.microsoft.com/office/drawing/2014/main" id="{7C40FD05-C398-3F98-129B-255939CE4DC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12453" y="2779543"/>
            <a:ext cx="240000" cy="240000"/>
          </a:xfrm>
          <a:prstGeom prst="rect">
            <a:avLst/>
          </a:prstGeom>
        </p:spPr>
      </p:pic>
    </p:spTree>
    <p:extLst>
      <p:ext uri="{BB962C8B-B14F-4D97-AF65-F5344CB8AC3E}">
        <p14:creationId xmlns:p14="http://schemas.microsoft.com/office/powerpoint/2010/main" val="807522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3D7-2D4C-F3E2-99EF-30216BFEEF41}"/>
            </a:ext>
          </a:extLst>
        </p:cNvPr>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BE57AF7E-88A5-551A-16B0-FBB679662C47}"/>
              </a:ext>
            </a:extLst>
          </p:cNvPr>
          <p:cNvCxnSpPr>
            <a:cxnSpLocks/>
          </p:cNvCxnSpPr>
          <p:nvPr/>
        </p:nvCxnSpPr>
        <p:spPr>
          <a:xfrm>
            <a:off x="510477" y="1651323"/>
            <a:ext cx="116815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6C194989-B01C-65E0-AE5B-6EFBCC715750}"/>
              </a:ext>
            </a:extLst>
          </p:cNvPr>
          <p:cNvSpPr/>
          <p:nvPr/>
        </p:nvSpPr>
        <p:spPr>
          <a:xfrm>
            <a:off x="3827364"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Ovaal 9">
            <a:extLst>
              <a:ext uri="{FF2B5EF4-FFF2-40B4-BE49-F238E27FC236}">
                <a16:creationId xmlns:a16="http://schemas.microsoft.com/office/drawing/2014/main" id="{D71BC610-158A-747F-1794-75C11B83400B}"/>
              </a:ext>
            </a:extLst>
          </p:cNvPr>
          <p:cNvSpPr/>
          <p:nvPr/>
        </p:nvSpPr>
        <p:spPr>
          <a:xfrm>
            <a:off x="6891999" y="1493135"/>
            <a:ext cx="336000" cy="3360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6" name="Tekstvak 15">
            <a:extLst>
              <a:ext uri="{FF2B5EF4-FFF2-40B4-BE49-F238E27FC236}">
                <a16:creationId xmlns:a16="http://schemas.microsoft.com/office/drawing/2014/main" id="{6EAF2F16-D0F5-405A-2399-760417C90CFC}"/>
              </a:ext>
            </a:extLst>
          </p:cNvPr>
          <p:cNvSpPr txBox="1"/>
          <p:nvPr/>
        </p:nvSpPr>
        <p:spPr>
          <a:xfrm>
            <a:off x="5299498" y="207079"/>
            <a:ext cx="3487548" cy="830997"/>
          </a:xfrm>
          <a:prstGeom prst="rect">
            <a:avLst/>
          </a:prstGeom>
          <a:noFill/>
        </p:spPr>
        <p:txBody>
          <a:bodyPr wrap="square" rtlCol="0">
            <a:spAutoFit/>
          </a:bodyPr>
          <a:lstStyle/>
          <a:p>
            <a:pPr algn="ctr"/>
            <a:r>
              <a:rPr lang="nl-BE" sz="2400"/>
              <a:t>Nieuw na onderhandelingen </a:t>
            </a:r>
          </a:p>
        </p:txBody>
      </p:sp>
      <p:cxnSp>
        <p:nvCxnSpPr>
          <p:cNvPr id="27" name="Rechte verbindingslijn 26">
            <a:extLst>
              <a:ext uri="{FF2B5EF4-FFF2-40B4-BE49-F238E27FC236}">
                <a16:creationId xmlns:a16="http://schemas.microsoft.com/office/drawing/2014/main" id="{D4FC2401-A732-1EBD-27B6-4ABE89121158}"/>
              </a:ext>
            </a:extLst>
          </p:cNvPr>
          <p:cNvCxnSpPr>
            <a:cxnSpLocks/>
          </p:cNvCxnSpPr>
          <p:nvPr/>
        </p:nvCxnSpPr>
        <p:spPr>
          <a:xfrm>
            <a:off x="7056879" y="1085672"/>
            <a:ext cx="1319" cy="2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4D466B7E-2D49-7AEF-1F2F-27C719D05B51}"/>
              </a:ext>
            </a:extLst>
          </p:cNvPr>
          <p:cNvSpPr txBox="1"/>
          <p:nvPr/>
        </p:nvSpPr>
        <p:spPr>
          <a:xfrm>
            <a:off x="-1763032" y="2986582"/>
            <a:ext cx="6189363" cy="584775"/>
          </a:xfrm>
          <a:prstGeom prst="rect">
            <a:avLst/>
          </a:prstGeom>
          <a:noFill/>
        </p:spPr>
        <p:txBody>
          <a:bodyPr wrap="square">
            <a:spAutoFit/>
          </a:bodyPr>
          <a:lstStyle/>
          <a:p>
            <a:pPr algn="ctr"/>
            <a:r>
              <a:rPr lang="nl-BE" sz="3200" b="1"/>
              <a:t>Pensioen</a:t>
            </a:r>
          </a:p>
        </p:txBody>
      </p:sp>
      <p:sp>
        <p:nvSpPr>
          <p:cNvPr id="2" name="Tijdelijke aanduiding voor inhoud 1">
            <a:extLst>
              <a:ext uri="{FF2B5EF4-FFF2-40B4-BE49-F238E27FC236}">
                <a16:creationId xmlns:a16="http://schemas.microsoft.com/office/drawing/2014/main" id="{D1B46990-5B9C-419F-967C-D44EEFE8B91D}"/>
              </a:ext>
            </a:extLst>
          </p:cNvPr>
          <p:cNvSpPr txBox="1">
            <a:spLocks/>
          </p:cNvSpPr>
          <p:nvPr/>
        </p:nvSpPr>
        <p:spPr>
          <a:xfrm>
            <a:off x="3242872" y="2100663"/>
            <a:ext cx="8512249"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3"/>
              </a:buBlip>
              <a:defRPr sz="14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4"/>
              </a:buBlip>
              <a:defRPr sz="14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5"/>
              </a:buBlip>
              <a:defRPr sz="14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6"/>
              </a:buBlip>
              <a:defRPr sz="14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3"/>
              </a:buBlip>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2667">
                <a:solidFill>
                  <a:srgbClr val="000000"/>
                </a:solidFill>
              </a:rPr>
              <a:t>Overgangsperiode</a:t>
            </a:r>
            <a:r>
              <a:rPr lang="nl-BE" sz="2400">
                <a:solidFill>
                  <a:srgbClr val="000000"/>
                </a:solidFill>
                <a:latin typeface="Calibri" panose="020F0502020204030204" pitchFamily="34" charset="0"/>
              </a:rPr>
              <a:t>: </a:t>
            </a:r>
          </a:p>
          <a:p>
            <a:pPr marL="671450" lvl="1" indent="-383530" defTabSz="914377" fontAlgn="base">
              <a:buSzPct val="90000"/>
              <a:buFont typeface="Webdings" panose="05030102010509060703" pitchFamily="18" charset="2"/>
              <a:buChar char="4"/>
            </a:pPr>
            <a:r>
              <a:rPr lang="nl-BE" sz="2667">
                <a:solidFill>
                  <a:srgbClr val="000000"/>
                </a:solidFill>
                <a:latin typeface="+mn-lt"/>
              </a:rPr>
              <a:t>Huidige ambtshalve pensioenregeling geldt tot 30 november 2024 voor statutaire personeelsleden d</a:t>
            </a:r>
            <a:r>
              <a:rPr lang="nl-NL" sz="2667">
                <a:solidFill>
                  <a:srgbClr val="000000"/>
                </a:solidFill>
                <a:latin typeface="+mn-lt"/>
              </a:rPr>
              <a:t>ie tussen 1 juni en 30 november de pensioengerechtigde leeftijd bereiken.</a:t>
            </a:r>
          </a:p>
        </p:txBody>
      </p:sp>
    </p:spTree>
    <p:extLst>
      <p:ext uri="{BB962C8B-B14F-4D97-AF65-F5344CB8AC3E}">
        <p14:creationId xmlns:p14="http://schemas.microsoft.com/office/powerpoint/2010/main" val="3381631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latin typeface="Flanders Art Sans"/>
              </a:rPr>
              <a:t>Themasessies 5-sporen </a:t>
            </a:r>
            <a:endParaRPr lang="en-US"/>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HR-infonetwerk</a:t>
            </a:r>
            <a:endParaRPr lang="nl-BE"/>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latin typeface="Flanders Art Sans"/>
              </a:rPr>
              <a:t>HR-netwerkevent Talentmanagement</a:t>
            </a:r>
            <a:endParaRPr lang="nl-BE"/>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OO-netwerk</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HR-infonetwerk</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02269" y="2658803"/>
            <a:ext cx="601084" cy="461665"/>
          </a:xfrm>
          <a:prstGeom prst="rect">
            <a:avLst/>
          </a:prstGeom>
          <a:noFill/>
        </p:spPr>
        <p:txBody>
          <a:bodyPr wrap="square" lIns="91440" tIns="45720" rIns="91440" bIns="45720" rtlCol="0" anchor="t">
            <a:spAutoFit/>
          </a:bodyPr>
          <a:lstStyle/>
          <a:p>
            <a:pPr algn="ctr">
              <a:defRPr/>
            </a:pPr>
            <a:r>
              <a:rPr lang="nl-BE" sz="1200"/>
              <a:t>feb</a:t>
            </a:r>
          </a:p>
          <a:p>
            <a:pPr algn="ctr">
              <a:defRPr/>
            </a:pPr>
            <a:r>
              <a:rPr lang="nl-BE" sz="1200"/>
              <a:t>mrt</a:t>
            </a: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27</a:t>
            </a:r>
          </a:p>
          <a:p>
            <a:pPr algn="ctr">
              <a:defRPr/>
            </a:pPr>
            <a:r>
              <a:rPr lang="nl-BE" sz="1200">
                <a:solidFill>
                  <a:srgbClr val="000000"/>
                </a:solidFill>
                <a:latin typeface="Flanders Art Sans"/>
              </a:rPr>
              <a:t>feb</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11 mrt</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19</a:t>
            </a:r>
          </a:p>
          <a:p>
            <a:pPr algn="ctr">
              <a:defRPr/>
            </a:pPr>
            <a:r>
              <a:rPr lang="nl-BE" sz="1200">
                <a:latin typeface="Flanders Art Sans"/>
              </a:rPr>
              <a:t>mrt</a:t>
            </a:r>
          </a:p>
        </p:txBody>
      </p:sp>
      <p:sp>
        <p:nvSpPr>
          <p:cNvPr id="6" name="Tekstvak 25">
            <a:extLst>
              <a:ext uri="{FF2B5EF4-FFF2-40B4-BE49-F238E27FC236}">
                <a16:creationId xmlns:a16="http://schemas.microsoft.com/office/drawing/2014/main" id="{D9DCADE7-989B-134B-8DEB-FC39DF09A38A}"/>
              </a:ext>
            </a:extLst>
          </p:cNvPr>
          <p:cNvSpPr txBox="1"/>
          <p:nvPr/>
        </p:nvSpPr>
        <p:spPr>
          <a:xfrm>
            <a:off x="586941" y="4177216"/>
            <a:ext cx="461747"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11</a:t>
            </a:r>
          </a:p>
          <a:p>
            <a:pPr algn="ctr">
              <a:defRPr/>
            </a:pPr>
            <a:r>
              <a:rPr lang="nl-BE" sz="1200">
                <a:solidFill>
                  <a:srgbClr val="000000"/>
                </a:solidFill>
                <a:latin typeface="Flanders Art Sans"/>
              </a:rPr>
              <a:t>mrt</a:t>
            </a:r>
            <a:endParaRPr lang="nl-BE" sz="1200" b="0" i="0" u="none" strike="noStrike" kern="1200" cap="none" spc="0" normalizeH="0" baseline="0" noProof="0">
              <a:ln>
                <a:noFill/>
              </a:ln>
              <a:solidFill>
                <a:srgbClr val="000000"/>
              </a:solidFill>
              <a:effectLst/>
              <a:uLnTx/>
              <a:uFillTx/>
              <a:latin typeface="Flanders Art Sans"/>
            </a:endParaRPr>
          </a:p>
        </p:txBody>
      </p:sp>
    </p:spTree>
    <p:extLst>
      <p:ext uri="{BB962C8B-B14F-4D97-AF65-F5344CB8AC3E}">
        <p14:creationId xmlns:p14="http://schemas.microsoft.com/office/powerpoint/2010/main" val="426299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BA1CFD29-A663-8689-8A3F-FE5D73C75E55}"/>
              </a:ext>
            </a:extLst>
          </p:cNvPr>
          <p:cNvSpPr>
            <a:spLocks noGrp="1"/>
          </p:cNvSpPr>
          <p:nvPr>
            <p:ph type="title"/>
          </p:nvPr>
        </p:nvSpPr>
        <p:spPr/>
        <p:txBody>
          <a:bodyPr/>
          <a:lstStyle/>
          <a:p>
            <a:r>
              <a:rPr lang="nl-BE"/>
              <a:t>We ondersteunen jullie teams</a:t>
            </a:r>
          </a:p>
        </p:txBody>
      </p:sp>
      <p:sp>
        <p:nvSpPr>
          <p:cNvPr id="15" name="Tijdelijke aanduiding voor tekst 14">
            <a:extLst>
              <a:ext uri="{FF2B5EF4-FFF2-40B4-BE49-F238E27FC236}">
                <a16:creationId xmlns:a16="http://schemas.microsoft.com/office/drawing/2014/main" id="{3AE6DE05-A89F-CCC7-925C-AB861F02D61F}"/>
              </a:ext>
            </a:extLst>
          </p:cNvPr>
          <p:cNvSpPr>
            <a:spLocks noGrp="1"/>
          </p:cNvSpPr>
          <p:nvPr>
            <p:ph type="body" sz="quarter" idx="11"/>
          </p:nvPr>
        </p:nvSpPr>
        <p:spPr/>
        <p:txBody>
          <a:bodyPr anchor="ctr"/>
          <a:lstStyle/>
          <a:p>
            <a:pPr algn="ctr"/>
            <a:r>
              <a:rPr lang="nl-BE" sz="2667"/>
              <a:t>Communicatie</a:t>
            </a:r>
          </a:p>
        </p:txBody>
      </p:sp>
      <p:sp>
        <p:nvSpPr>
          <p:cNvPr id="16" name="Tijdelijke aanduiding voor tekst 15">
            <a:extLst>
              <a:ext uri="{FF2B5EF4-FFF2-40B4-BE49-F238E27FC236}">
                <a16:creationId xmlns:a16="http://schemas.microsoft.com/office/drawing/2014/main" id="{069047F8-6124-2E56-5094-239177F94282}"/>
              </a:ext>
            </a:extLst>
          </p:cNvPr>
          <p:cNvSpPr>
            <a:spLocks noGrp="1"/>
          </p:cNvSpPr>
          <p:nvPr>
            <p:ph type="body" sz="quarter" idx="12"/>
          </p:nvPr>
        </p:nvSpPr>
        <p:spPr/>
        <p:txBody>
          <a:bodyPr anchor="ctr"/>
          <a:lstStyle/>
          <a:p>
            <a:pPr algn="ctr"/>
            <a:r>
              <a:rPr lang="nl-BE" sz="2667"/>
              <a:t>Leren en ontwikkelen</a:t>
            </a:r>
          </a:p>
        </p:txBody>
      </p:sp>
      <p:sp>
        <p:nvSpPr>
          <p:cNvPr id="4" name="Tijdelijke aanduiding voor dianummer 3">
            <a:extLst>
              <a:ext uri="{FF2B5EF4-FFF2-40B4-BE49-F238E27FC236}">
                <a16:creationId xmlns:a16="http://schemas.microsoft.com/office/drawing/2014/main" id="{04D59319-6731-6BCF-5013-28619018C580}"/>
              </a:ext>
            </a:extLst>
          </p:cNvPr>
          <p:cNvSpPr>
            <a:spLocks noGrp="1"/>
          </p:cNvSpPr>
          <p:nvPr>
            <p:ph type="sldNum" sz="quarter" idx="4294967295"/>
          </p:nvPr>
        </p:nvSpPr>
        <p:spPr>
          <a:xfrm>
            <a:off x="0" y="0"/>
            <a:ext cx="0" cy="0"/>
          </a:xfrm>
        </p:spPr>
        <p:txBody>
          <a:bodyPr/>
          <a:lstStyle/>
          <a:p>
            <a:pPr defTabSz="914377">
              <a:defRPr/>
            </a:pPr>
            <a:fld id="{895C7D67-7E1A-4BF3-A75C-A3E1A2C6C73F}" type="slidenum">
              <a:rPr lang="nl-BE" sz="1200">
                <a:solidFill>
                  <a:prstClr val="black">
                    <a:tint val="75000"/>
                  </a:prstClr>
                </a:solidFill>
                <a:latin typeface="Calibri Light"/>
              </a:rPr>
              <a:pPr defTabSz="914377">
                <a:defRPr/>
              </a:pPr>
              <a:t>30</a:t>
            </a:fld>
            <a:endParaRPr lang="nl-BE" sz="1200">
              <a:solidFill>
                <a:prstClr val="black">
                  <a:tint val="75000"/>
                </a:prstClr>
              </a:solidFill>
              <a:latin typeface="Calibri Light"/>
            </a:endParaRPr>
          </a:p>
        </p:txBody>
      </p:sp>
      <p:sp>
        <p:nvSpPr>
          <p:cNvPr id="19" name="Tekstvak 18">
            <a:extLst>
              <a:ext uri="{FF2B5EF4-FFF2-40B4-BE49-F238E27FC236}">
                <a16:creationId xmlns:a16="http://schemas.microsoft.com/office/drawing/2014/main" id="{0B605988-3D9E-D5A5-F6FC-5F33C151BBED}"/>
              </a:ext>
            </a:extLst>
          </p:cNvPr>
          <p:cNvSpPr txBox="1"/>
          <p:nvPr/>
        </p:nvSpPr>
        <p:spPr>
          <a:xfrm>
            <a:off x="3822700" y="4231686"/>
            <a:ext cx="5885728" cy="461665"/>
          </a:xfrm>
          <a:prstGeom prst="rect">
            <a:avLst/>
          </a:prstGeom>
          <a:noFill/>
        </p:spPr>
        <p:txBody>
          <a:bodyPr wrap="square" rtlCol="0">
            <a:spAutoFit/>
          </a:bodyPr>
          <a:lstStyle/>
          <a:p>
            <a:r>
              <a:rPr lang="nl-BE" sz="2400"/>
              <a:t>HR – Leidinggevenden - personeelsleden</a:t>
            </a:r>
          </a:p>
        </p:txBody>
      </p:sp>
    </p:spTree>
    <p:extLst>
      <p:ext uri="{BB962C8B-B14F-4D97-AF65-F5344CB8AC3E}">
        <p14:creationId xmlns:p14="http://schemas.microsoft.com/office/powerpoint/2010/main" val="2408186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0F344-CF42-FEC4-7792-7954B61083EF}"/>
              </a:ext>
            </a:extLst>
          </p:cNvPr>
          <p:cNvSpPr>
            <a:spLocks noGrp="1"/>
          </p:cNvSpPr>
          <p:nvPr>
            <p:ph type="ctrTitle"/>
          </p:nvPr>
        </p:nvSpPr>
        <p:spPr/>
        <p:txBody>
          <a:bodyPr anchor="b">
            <a:normAutofit/>
          </a:bodyPr>
          <a:lstStyle/>
          <a:p>
            <a:r>
              <a:rPr lang="en-US" err="1"/>
              <a:t>Vragen</a:t>
            </a:r>
            <a:r>
              <a:rPr lang="en-US"/>
              <a:t>?</a:t>
            </a:r>
          </a:p>
        </p:txBody>
      </p:sp>
    </p:spTree>
    <p:extLst>
      <p:ext uri="{BB962C8B-B14F-4D97-AF65-F5344CB8AC3E}">
        <p14:creationId xmlns:p14="http://schemas.microsoft.com/office/powerpoint/2010/main" val="442605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p:txBody>
          <a:bodyPr/>
          <a:lstStyle/>
          <a:p>
            <a:r>
              <a:rPr lang="en-GB" dirty="0" err="1"/>
              <a:t>Duurzaam</a:t>
            </a:r>
            <a:r>
              <a:rPr lang="en-GB" dirty="0"/>
              <a:t> </a:t>
            </a:r>
            <a:r>
              <a:rPr lang="en-GB" dirty="0" err="1"/>
              <a:t>onderbouwd</a:t>
            </a:r>
            <a:r>
              <a:rPr lang="en-GB" dirty="0"/>
              <a:t> HR-</a:t>
            </a:r>
            <a:r>
              <a:rPr lang="en-GB" dirty="0" err="1"/>
              <a:t>beleid</a:t>
            </a:r>
            <a:r>
              <a:rPr lang="en-GB" dirty="0"/>
              <a:t> in de </a:t>
            </a:r>
            <a:r>
              <a:rPr lang="en-GB" dirty="0" err="1"/>
              <a:t>Vlaamse</a:t>
            </a:r>
            <a:r>
              <a:rPr lang="en-GB" dirty="0"/>
              <a:t> </a:t>
            </a:r>
            <a:r>
              <a:rPr lang="en-GB" dirty="0" err="1"/>
              <a:t>overheid</a:t>
            </a:r>
            <a:endParaRPr lang="en-GB" dirty="0"/>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2"/>
          </p:nvPr>
        </p:nvSpPr>
        <p:spPr/>
        <p:txBody>
          <a:bodyPr/>
          <a:lstStyle/>
          <a:p>
            <a:fld id="{9DF3057E-9F98-47DF-8807-EEA96C08489C}" type="datetime1">
              <a:rPr lang="nl-BE" smtClean="0"/>
              <a:t>6/02/2024</a:t>
            </a:fld>
            <a:endParaRPr lang="nl-BE" dirty="0"/>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1"/>
          </p:nvPr>
        </p:nvSpPr>
        <p:spPr/>
        <p:txBody>
          <a:bodyPr/>
          <a:lstStyle/>
          <a:p>
            <a:r>
              <a:rPr lang="en-GB" dirty="0"/>
              <a:t>Lisa Maertens</a:t>
            </a:r>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2"/>
          </p:nvPr>
        </p:nvSpPr>
        <p:spPr/>
        <p:txBody>
          <a:bodyPr/>
          <a:lstStyle/>
          <a:p>
            <a:r>
              <a:rPr lang="en-GB" dirty="0"/>
              <a:t>KU Leuven</a:t>
            </a:r>
          </a:p>
        </p:txBody>
      </p:sp>
      <p:pic>
        <p:nvPicPr>
          <p:cNvPr id="9" name="Afbeelding 8" descr="Afbeelding met tekst&#10;&#10;Automatisch gegenereerde beschrijving">
            <a:extLst>
              <a:ext uri="{FF2B5EF4-FFF2-40B4-BE49-F238E27FC236}">
                <a16:creationId xmlns:a16="http://schemas.microsoft.com/office/drawing/2014/main" id="{C864F395-C318-561D-615E-E9DD9F0D5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822" y="5690617"/>
            <a:ext cx="1781586" cy="676307"/>
          </a:xfrm>
          <a:prstGeom prst="rect">
            <a:avLst/>
          </a:prstGeom>
        </p:spPr>
      </p:pic>
      <p:pic>
        <p:nvPicPr>
          <p:cNvPr id="11" name="Afbeelding 10">
            <a:extLst>
              <a:ext uri="{FF2B5EF4-FFF2-40B4-BE49-F238E27FC236}">
                <a16:creationId xmlns:a16="http://schemas.microsoft.com/office/drawing/2014/main" id="{F7E74247-65F1-AED3-D84C-936D33E6D466}"/>
              </a:ext>
            </a:extLst>
          </p:cNvPr>
          <p:cNvPicPr>
            <a:picLocks noChangeAspect="1"/>
          </p:cNvPicPr>
          <p:nvPr/>
        </p:nvPicPr>
        <p:blipFill>
          <a:blip r:embed="rId3"/>
          <a:stretch>
            <a:fillRect/>
          </a:stretch>
        </p:blipFill>
        <p:spPr>
          <a:xfrm>
            <a:off x="8998856" y="5191004"/>
            <a:ext cx="3042169" cy="1348234"/>
          </a:xfrm>
          <a:prstGeom prst="rect">
            <a:avLst/>
          </a:prstGeom>
        </p:spPr>
      </p:pic>
    </p:spTree>
    <p:extLst>
      <p:ext uri="{BB962C8B-B14F-4D97-AF65-F5344CB8AC3E}">
        <p14:creationId xmlns:p14="http://schemas.microsoft.com/office/powerpoint/2010/main" val="1092821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04570-C166-470F-B190-9378D3982831}"/>
              </a:ext>
            </a:extLst>
          </p:cNvPr>
          <p:cNvSpPr>
            <a:spLocks noGrp="1"/>
          </p:cNvSpPr>
          <p:nvPr>
            <p:ph type="title"/>
          </p:nvPr>
        </p:nvSpPr>
        <p:spPr/>
        <p:txBody>
          <a:bodyPr>
            <a:normAutofit/>
          </a:bodyPr>
          <a:lstStyle/>
          <a:p>
            <a:r>
              <a:rPr lang="nl-BE" dirty="0"/>
              <a:t>Wie zijn we? </a:t>
            </a:r>
          </a:p>
        </p:txBody>
      </p:sp>
      <p:sp>
        <p:nvSpPr>
          <p:cNvPr id="3" name="Tijdelijke aanduiding voor inhoud 2">
            <a:extLst>
              <a:ext uri="{FF2B5EF4-FFF2-40B4-BE49-F238E27FC236}">
                <a16:creationId xmlns:a16="http://schemas.microsoft.com/office/drawing/2014/main" id="{2A9FF022-F793-4267-9A32-AB4C4AE88108}"/>
              </a:ext>
            </a:extLst>
          </p:cNvPr>
          <p:cNvSpPr>
            <a:spLocks noGrp="1"/>
          </p:cNvSpPr>
          <p:nvPr>
            <p:ph sz="half" idx="1"/>
          </p:nvPr>
        </p:nvSpPr>
        <p:spPr>
          <a:xfrm>
            <a:off x="1629117" y="2040268"/>
            <a:ext cx="4940413" cy="3263504"/>
          </a:xfrm>
        </p:spPr>
        <p:txBody>
          <a:bodyPr>
            <a:normAutofit/>
          </a:bodyPr>
          <a:lstStyle/>
          <a:p>
            <a:r>
              <a:rPr lang="nl-BE" dirty="0"/>
              <a:t>Prof. dr. Annie Hondeghem</a:t>
            </a:r>
          </a:p>
          <a:p>
            <a:pPr lvl="1"/>
            <a:r>
              <a:rPr lang="nl-BE" sz="1500" dirty="0"/>
              <a:t>Directeur Instituut voor </a:t>
            </a:r>
            <a:br>
              <a:rPr lang="nl-BE" sz="1500" dirty="0"/>
            </a:br>
            <a:r>
              <a:rPr lang="nl-BE" sz="1500" dirty="0"/>
              <a:t>de Overheid (KU Leuven)</a:t>
            </a:r>
          </a:p>
          <a:p>
            <a:pPr lvl="1"/>
            <a:r>
              <a:rPr lang="nl-BE" sz="1500" dirty="0"/>
              <a:t>Coördinator Steunpunt </a:t>
            </a:r>
            <a:br>
              <a:rPr lang="nl-BE" sz="1500" dirty="0"/>
            </a:br>
            <a:r>
              <a:rPr lang="nl-BE" sz="1500" dirty="0"/>
              <a:t>Bestuurlijke Vernieuwing</a:t>
            </a:r>
          </a:p>
          <a:p>
            <a:pPr lvl="1"/>
            <a:r>
              <a:rPr lang="nl-BE" sz="1500" dirty="0"/>
              <a:t>Professor:</a:t>
            </a:r>
          </a:p>
          <a:p>
            <a:pPr lvl="2"/>
            <a:r>
              <a:rPr lang="nl-BE" sz="1350" dirty="0"/>
              <a:t>Bestuurskunde</a:t>
            </a:r>
          </a:p>
          <a:p>
            <a:pPr lvl="2"/>
            <a:r>
              <a:rPr lang="nl-BE" sz="1350" dirty="0"/>
              <a:t>Managementvaardigheden</a:t>
            </a:r>
          </a:p>
          <a:p>
            <a:pPr lvl="2"/>
            <a:r>
              <a:rPr lang="nl-BE" sz="1350" dirty="0"/>
              <a:t>Personeelsmanagement in de overheid</a:t>
            </a:r>
          </a:p>
          <a:p>
            <a:endParaRPr lang="nl-BE" dirty="0"/>
          </a:p>
          <a:p>
            <a:pPr marL="0" indent="0">
              <a:buNone/>
            </a:pPr>
            <a:r>
              <a:rPr lang="nl-BE" dirty="0"/>
              <a:t>	</a:t>
            </a:r>
          </a:p>
        </p:txBody>
      </p:sp>
      <p:pic>
        <p:nvPicPr>
          <p:cNvPr id="1026" name="Picture 2" descr="Annie Hondeghem">
            <a:extLst>
              <a:ext uri="{FF2B5EF4-FFF2-40B4-BE49-F238E27FC236}">
                <a16:creationId xmlns:a16="http://schemas.microsoft.com/office/drawing/2014/main" id="{D3CDB8D3-5F1F-4FE7-8FF3-591EE7487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001" y="4479671"/>
            <a:ext cx="1443289" cy="1984738"/>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a:extLst>
              <a:ext uri="{FF2B5EF4-FFF2-40B4-BE49-F238E27FC236}">
                <a16:creationId xmlns:a16="http://schemas.microsoft.com/office/drawing/2014/main" id="{69F1BEAA-3457-411F-928D-9BDDBFF42681}"/>
              </a:ext>
            </a:extLst>
          </p:cNvPr>
          <p:cNvSpPr>
            <a:spLocks noGrp="1"/>
          </p:cNvSpPr>
          <p:nvPr>
            <p:ph sz="half" idx="2"/>
          </p:nvPr>
        </p:nvSpPr>
        <p:spPr>
          <a:xfrm>
            <a:off x="6676685" y="2033329"/>
            <a:ext cx="3886200" cy="3263504"/>
          </a:xfrm>
        </p:spPr>
        <p:txBody>
          <a:bodyPr>
            <a:normAutofit/>
          </a:bodyPr>
          <a:lstStyle/>
          <a:p>
            <a:r>
              <a:rPr lang="nl-BE" dirty="0"/>
              <a:t>Lisa Maertens</a:t>
            </a:r>
          </a:p>
          <a:p>
            <a:pPr lvl="1"/>
            <a:r>
              <a:rPr lang="nl-BE" sz="1500" dirty="0"/>
              <a:t>SBV-onderzoek</a:t>
            </a:r>
          </a:p>
          <a:p>
            <a:pPr lvl="1"/>
            <a:r>
              <a:rPr lang="nl-BE" sz="1500" dirty="0"/>
              <a:t>Doctoraat </a:t>
            </a:r>
          </a:p>
          <a:p>
            <a:pPr lvl="1"/>
            <a:r>
              <a:rPr lang="nl-BE" sz="1500" dirty="0"/>
              <a:t>Gestart: 15/02/2021   </a:t>
            </a:r>
          </a:p>
        </p:txBody>
      </p:sp>
      <p:pic>
        <p:nvPicPr>
          <p:cNvPr id="7" name="Afbeelding 6" descr="Afbeelding met buiten, persoon, vrouw, poseren&#10;&#10;Automatisch gegenereerde beschrijving">
            <a:extLst>
              <a:ext uri="{FF2B5EF4-FFF2-40B4-BE49-F238E27FC236}">
                <a16:creationId xmlns:a16="http://schemas.microsoft.com/office/drawing/2014/main" id="{33959990-ACAC-4110-96A4-E1A70B8C3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331" y="4479671"/>
            <a:ext cx="1503059" cy="2087582"/>
          </a:xfrm>
          <a:prstGeom prst="rect">
            <a:avLst/>
          </a:prstGeom>
        </p:spPr>
      </p:pic>
    </p:spTree>
    <p:extLst>
      <p:ext uri="{BB962C8B-B14F-4D97-AF65-F5344CB8AC3E}">
        <p14:creationId xmlns:p14="http://schemas.microsoft.com/office/powerpoint/2010/main" val="4077962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BBAAC-F14B-DE57-F913-BA908BE50E03}"/>
              </a:ext>
            </a:extLst>
          </p:cNvPr>
          <p:cNvSpPr>
            <a:spLocks noGrp="1"/>
          </p:cNvSpPr>
          <p:nvPr>
            <p:ph type="title"/>
          </p:nvPr>
        </p:nvSpPr>
        <p:spPr>
          <a:xfrm>
            <a:off x="4195503" y="165601"/>
            <a:ext cx="7886700" cy="994172"/>
          </a:xfrm>
        </p:spPr>
        <p:txBody>
          <a:bodyPr>
            <a:normAutofit/>
          </a:bodyPr>
          <a:lstStyle/>
          <a:p>
            <a:r>
              <a:rPr lang="nl-BE" dirty="0"/>
              <a:t>Alles is “evidence”</a:t>
            </a:r>
          </a:p>
        </p:txBody>
      </p:sp>
      <p:pic>
        <p:nvPicPr>
          <p:cNvPr id="4" name="Afbeelding 3">
            <a:extLst>
              <a:ext uri="{FF2B5EF4-FFF2-40B4-BE49-F238E27FC236}">
                <a16:creationId xmlns:a16="http://schemas.microsoft.com/office/drawing/2014/main" id="{801D6F95-7459-03B1-AC93-4EEDEFB77CA6}"/>
              </a:ext>
            </a:extLst>
          </p:cNvPr>
          <p:cNvPicPr>
            <a:picLocks noChangeAspect="1"/>
          </p:cNvPicPr>
          <p:nvPr/>
        </p:nvPicPr>
        <p:blipFill>
          <a:blip r:embed="rId3"/>
          <a:stretch>
            <a:fillRect/>
          </a:stretch>
        </p:blipFill>
        <p:spPr>
          <a:xfrm>
            <a:off x="699612" y="471717"/>
            <a:ext cx="4062463" cy="1213785"/>
          </a:xfrm>
          <a:prstGeom prst="rect">
            <a:avLst/>
          </a:prstGeom>
        </p:spPr>
      </p:pic>
      <p:pic>
        <p:nvPicPr>
          <p:cNvPr id="10" name="Afbeelding 9">
            <a:extLst>
              <a:ext uri="{FF2B5EF4-FFF2-40B4-BE49-F238E27FC236}">
                <a16:creationId xmlns:a16="http://schemas.microsoft.com/office/drawing/2014/main" id="{A172D338-01AE-D013-C121-8EE130D204FB}"/>
              </a:ext>
            </a:extLst>
          </p:cNvPr>
          <p:cNvPicPr>
            <a:picLocks noChangeAspect="1"/>
          </p:cNvPicPr>
          <p:nvPr/>
        </p:nvPicPr>
        <p:blipFill>
          <a:blip r:embed="rId4"/>
          <a:stretch>
            <a:fillRect/>
          </a:stretch>
        </p:blipFill>
        <p:spPr>
          <a:xfrm rot="796502">
            <a:off x="7263974" y="1512710"/>
            <a:ext cx="3743765" cy="1591805"/>
          </a:xfrm>
          <a:prstGeom prst="rect">
            <a:avLst/>
          </a:prstGeom>
        </p:spPr>
      </p:pic>
      <p:pic>
        <p:nvPicPr>
          <p:cNvPr id="11" name="Afbeelding 10">
            <a:extLst>
              <a:ext uri="{FF2B5EF4-FFF2-40B4-BE49-F238E27FC236}">
                <a16:creationId xmlns:a16="http://schemas.microsoft.com/office/drawing/2014/main" id="{82809F9A-CAD1-B4AE-3BE4-1B0DA7893ACD}"/>
              </a:ext>
            </a:extLst>
          </p:cNvPr>
          <p:cNvPicPr>
            <a:picLocks noChangeAspect="1"/>
          </p:cNvPicPr>
          <p:nvPr/>
        </p:nvPicPr>
        <p:blipFill>
          <a:blip r:embed="rId5"/>
          <a:stretch>
            <a:fillRect/>
          </a:stretch>
        </p:blipFill>
        <p:spPr>
          <a:xfrm>
            <a:off x="1624752" y="2668573"/>
            <a:ext cx="5506480" cy="998250"/>
          </a:xfrm>
          <a:prstGeom prst="rect">
            <a:avLst/>
          </a:prstGeom>
        </p:spPr>
      </p:pic>
      <p:sp>
        <p:nvSpPr>
          <p:cNvPr id="12" name="Tekstvak 11">
            <a:extLst>
              <a:ext uri="{FF2B5EF4-FFF2-40B4-BE49-F238E27FC236}">
                <a16:creationId xmlns:a16="http://schemas.microsoft.com/office/drawing/2014/main" id="{E999F866-AE50-98C5-1981-63E2E9E0ED1C}"/>
              </a:ext>
            </a:extLst>
          </p:cNvPr>
          <p:cNvSpPr txBox="1"/>
          <p:nvPr/>
        </p:nvSpPr>
        <p:spPr>
          <a:xfrm>
            <a:off x="1604587" y="2225111"/>
            <a:ext cx="3011959" cy="300082"/>
          </a:xfrm>
          <a:prstGeom prst="rect">
            <a:avLst/>
          </a:prstGeom>
          <a:noFill/>
        </p:spPr>
        <p:txBody>
          <a:bodyPr wrap="square" rtlCol="0">
            <a:spAutoFit/>
          </a:bodyPr>
          <a:lstStyle/>
          <a:p>
            <a:r>
              <a:rPr lang="nl-BE" sz="1350" u="sng" dirty="0"/>
              <a:t>Vlaams regeerakkoord 2019 – 2024 </a:t>
            </a:r>
          </a:p>
        </p:txBody>
      </p:sp>
      <p:pic>
        <p:nvPicPr>
          <p:cNvPr id="13" name="Afbeelding 12">
            <a:extLst>
              <a:ext uri="{FF2B5EF4-FFF2-40B4-BE49-F238E27FC236}">
                <a16:creationId xmlns:a16="http://schemas.microsoft.com/office/drawing/2014/main" id="{D681C1D9-7203-069B-BE0B-209DCD72E108}"/>
              </a:ext>
            </a:extLst>
          </p:cNvPr>
          <p:cNvPicPr>
            <a:picLocks noChangeAspect="1"/>
          </p:cNvPicPr>
          <p:nvPr/>
        </p:nvPicPr>
        <p:blipFill>
          <a:blip r:embed="rId6"/>
          <a:stretch>
            <a:fillRect/>
          </a:stretch>
        </p:blipFill>
        <p:spPr>
          <a:xfrm>
            <a:off x="5529636" y="4043978"/>
            <a:ext cx="6300594" cy="968822"/>
          </a:xfrm>
          <a:prstGeom prst="rect">
            <a:avLst/>
          </a:prstGeom>
        </p:spPr>
      </p:pic>
      <p:sp>
        <p:nvSpPr>
          <p:cNvPr id="14" name="Tekstvak 13">
            <a:extLst>
              <a:ext uri="{FF2B5EF4-FFF2-40B4-BE49-F238E27FC236}">
                <a16:creationId xmlns:a16="http://schemas.microsoft.com/office/drawing/2014/main" id="{AF5CF75F-A905-DE14-DA21-4ED3E8593472}"/>
              </a:ext>
            </a:extLst>
          </p:cNvPr>
          <p:cNvSpPr txBox="1"/>
          <p:nvPr/>
        </p:nvSpPr>
        <p:spPr>
          <a:xfrm>
            <a:off x="5529636" y="3743896"/>
            <a:ext cx="5032289" cy="300082"/>
          </a:xfrm>
          <a:prstGeom prst="rect">
            <a:avLst/>
          </a:prstGeom>
          <a:noFill/>
        </p:spPr>
        <p:txBody>
          <a:bodyPr wrap="square" rtlCol="0">
            <a:spAutoFit/>
          </a:bodyPr>
          <a:lstStyle/>
          <a:p>
            <a:r>
              <a:rPr lang="nl-BE" sz="1350" u="sng" dirty="0"/>
              <a:t>Beleidsnota Binnenlands Bestuur en Stedenbeleid 2019 – 2024 </a:t>
            </a:r>
          </a:p>
        </p:txBody>
      </p:sp>
      <p:pic>
        <p:nvPicPr>
          <p:cNvPr id="15" name="Afbeelding 14">
            <a:extLst>
              <a:ext uri="{FF2B5EF4-FFF2-40B4-BE49-F238E27FC236}">
                <a16:creationId xmlns:a16="http://schemas.microsoft.com/office/drawing/2014/main" id="{4E998347-EA60-F73A-1CE5-167FFF654DBD}"/>
              </a:ext>
            </a:extLst>
          </p:cNvPr>
          <p:cNvPicPr>
            <a:picLocks noChangeAspect="1"/>
          </p:cNvPicPr>
          <p:nvPr/>
        </p:nvPicPr>
        <p:blipFill>
          <a:blip r:embed="rId7"/>
          <a:stretch>
            <a:fillRect/>
          </a:stretch>
        </p:blipFill>
        <p:spPr>
          <a:xfrm>
            <a:off x="1076356" y="5387496"/>
            <a:ext cx="5901561" cy="843080"/>
          </a:xfrm>
          <a:prstGeom prst="rect">
            <a:avLst/>
          </a:prstGeom>
        </p:spPr>
      </p:pic>
      <p:sp>
        <p:nvSpPr>
          <p:cNvPr id="16" name="Tekstvak 15">
            <a:extLst>
              <a:ext uri="{FF2B5EF4-FFF2-40B4-BE49-F238E27FC236}">
                <a16:creationId xmlns:a16="http://schemas.microsoft.com/office/drawing/2014/main" id="{ABEDDB4B-1D71-9578-4FD2-78DEA009B616}"/>
              </a:ext>
            </a:extLst>
          </p:cNvPr>
          <p:cNvSpPr txBox="1"/>
          <p:nvPr/>
        </p:nvSpPr>
        <p:spPr>
          <a:xfrm>
            <a:off x="1076356" y="5010341"/>
            <a:ext cx="5506480" cy="300082"/>
          </a:xfrm>
          <a:prstGeom prst="rect">
            <a:avLst/>
          </a:prstGeom>
          <a:noFill/>
        </p:spPr>
        <p:txBody>
          <a:bodyPr wrap="square" rtlCol="0">
            <a:spAutoFit/>
          </a:bodyPr>
          <a:lstStyle/>
          <a:p>
            <a:r>
              <a:rPr lang="nl-BE" sz="1350" u="sng" dirty="0"/>
              <a:t>Beleidsnota </a:t>
            </a:r>
            <a:r>
              <a:rPr lang="nl-BE" sz="1350" u="sng" dirty="0" err="1"/>
              <a:t>Hr</a:t>
            </a:r>
            <a:r>
              <a:rPr lang="nl-BE" sz="1350" u="sng" dirty="0"/>
              <a:t>-beleid en Audit Vlaamse overheid 2019 – 2024 </a:t>
            </a:r>
          </a:p>
        </p:txBody>
      </p:sp>
    </p:spTree>
    <p:extLst>
      <p:ext uri="{BB962C8B-B14F-4D97-AF65-F5344CB8AC3E}">
        <p14:creationId xmlns:p14="http://schemas.microsoft.com/office/powerpoint/2010/main" val="1573379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3B345F4-B360-48DE-A80F-EFDCCBE9DEB6}"/>
              </a:ext>
            </a:extLst>
          </p:cNvPr>
          <p:cNvSpPr>
            <a:spLocks noGrp="1"/>
          </p:cNvSpPr>
          <p:nvPr>
            <p:ph idx="1"/>
          </p:nvPr>
        </p:nvSpPr>
        <p:spPr/>
        <p:txBody>
          <a:bodyPr/>
          <a:lstStyle/>
          <a:p>
            <a:pPr algn="l"/>
            <a:r>
              <a:rPr lang="nl-BE" sz="2000" i="1" dirty="0">
                <a:solidFill>
                  <a:srgbClr val="2F4D5D"/>
                </a:solidFill>
                <a:latin typeface="Calibri Light" panose="020F0302020204030204" pitchFamily="34" charset="0"/>
                <a:cs typeface="Calibri Light" panose="020F0302020204030204" pitchFamily="34" charset="0"/>
              </a:rPr>
              <a:t>EBHRM gaat over het </a:t>
            </a:r>
            <a:r>
              <a:rPr lang="nl-BE" sz="2000" b="1" i="1" dirty="0">
                <a:solidFill>
                  <a:srgbClr val="2F4D5D"/>
                </a:solidFill>
                <a:latin typeface="Calibri Light" panose="020F0302020204030204" pitchFamily="34" charset="0"/>
                <a:cs typeface="Calibri Light" panose="020F0302020204030204" pitchFamily="34" charset="0"/>
              </a:rPr>
              <a:t>nemen van geïnformeerde en goed doordachte HR beslissingen </a:t>
            </a:r>
            <a:r>
              <a:rPr lang="nl-BE" sz="2000" i="1" dirty="0">
                <a:solidFill>
                  <a:srgbClr val="2F4D5D"/>
                </a:solidFill>
                <a:latin typeface="Calibri Light" panose="020F0302020204030204" pitchFamily="34" charset="0"/>
                <a:cs typeface="Calibri Light" panose="020F0302020204030204" pitchFamily="34" charset="0"/>
              </a:rPr>
              <a:t>die gebaseerd zijn op een </a:t>
            </a:r>
            <a:r>
              <a:rPr lang="nl-BE" sz="2000" b="1" i="1" dirty="0">
                <a:solidFill>
                  <a:srgbClr val="2F4D5D"/>
                </a:solidFill>
                <a:latin typeface="Calibri Light" panose="020F0302020204030204" pitchFamily="34" charset="0"/>
                <a:cs typeface="Calibri Light" panose="020F0302020204030204" pitchFamily="34" charset="0"/>
              </a:rPr>
              <a:t>kritische analyse van de meest recente </a:t>
            </a:r>
            <a:r>
              <a:rPr lang="nl-BE" sz="2000" i="1" dirty="0">
                <a:solidFill>
                  <a:srgbClr val="2F4D5D"/>
                </a:solidFill>
                <a:latin typeface="Calibri Light" panose="020F0302020204030204" pitchFamily="34" charset="0"/>
                <a:cs typeface="Calibri Light" panose="020F0302020204030204" pitchFamily="34" charset="0"/>
              </a:rPr>
              <a:t>en voorhanden zijnde </a:t>
            </a:r>
            <a:r>
              <a:rPr lang="nl-BE" sz="2000" b="1" i="1" dirty="0">
                <a:solidFill>
                  <a:srgbClr val="2F4D5D"/>
                </a:solidFill>
                <a:latin typeface="Calibri Light" panose="020F0302020204030204" pitchFamily="34" charset="0"/>
                <a:cs typeface="Calibri Light" panose="020F0302020204030204" pitchFamily="34" charset="0"/>
              </a:rPr>
              <a:t>wetenschappelijke literatuur, bedrijfsdata </a:t>
            </a:r>
            <a:r>
              <a:rPr lang="nl-BE" sz="2000" i="1" dirty="0">
                <a:solidFill>
                  <a:srgbClr val="2F4D5D"/>
                </a:solidFill>
                <a:latin typeface="Calibri Light" panose="020F0302020204030204" pitchFamily="34" charset="0"/>
                <a:cs typeface="Calibri Light" panose="020F0302020204030204" pitchFamily="34" charset="0"/>
              </a:rPr>
              <a:t>en –</a:t>
            </a:r>
            <a:r>
              <a:rPr lang="nl-BE" sz="2000" b="1" i="1" dirty="0">
                <a:solidFill>
                  <a:srgbClr val="2F4D5D"/>
                </a:solidFill>
                <a:latin typeface="Calibri Light" panose="020F0302020204030204" pitchFamily="34" charset="0"/>
                <a:cs typeface="Calibri Light" panose="020F0302020204030204" pitchFamily="34" charset="0"/>
              </a:rPr>
              <a:t>informatie </a:t>
            </a:r>
            <a:r>
              <a:rPr lang="nl-BE" sz="2000" i="1" dirty="0">
                <a:solidFill>
                  <a:srgbClr val="2F4D5D"/>
                </a:solidFill>
                <a:latin typeface="Calibri Light" panose="020F0302020204030204" pitchFamily="34" charset="0"/>
                <a:cs typeface="Calibri Light" panose="020F0302020204030204" pitchFamily="34" charset="0"/>
              </a:rPr>
              <a:t>(Rousseau &amp; Barends, 2011)</a:t>
            </a:r>
          </a:p>
          <a:p>
            <a:pPr algn="l"/>
            <a:endParaRPr lang="nl-BE" sz="2000" i="1" dirty="0">
              <a:solidFill>
                <a:srgbClr val="2F4D5D"/>
              </a:solidFill>
              <a:latin typeface="Calibri Light" panose="020F0302020204030204" pitchFamily="34" charset="0"/>
              <a:cs typeface="Calibri Light" panose="020F0302020204030204" pitchFamily="34" charset="0"/>
            </a:endParaRPr>
          </a:p>
        </p:txBody>
      </p:sp>
      <p:sp>
        <p:nvSpPr>
          <p:cNvPr id="3" name="Tijdelijke aanduiding voor voettekst 2">
            <a:extLst>
              <a:ext uri="{FF2B5EF4-FFF2-40B4-BE49-F238E27FC236}">
                <a16:creationId xmlns:a16="http://schemas.microsoft.com/office/drawing/2014/main" id="{8E2BA057-FD8E-46CA-B13B-55E030B3523D}"/>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52500167-DE95-4AD3-9EF8-55D3F25FA1B4}"/>
              </a:ext>
            </a:extLst>
          </p:cNvPr>
          <p:cNvSpPr>
            <a:spLocks noGrp="1"/>
          </p:cNvSpPr>
          <p:nvPr>
            <p:ph type="sldNum" sz="quarter" idx="12"/>
          </p:nvPr>
        </p:nvSpPr>
        <p:spPr/>
        <p:txBody>
          <a:bodyPr/>
          <a:lstStyle/>
          <a:p>
            <a:fld id="{0A297500-7527-634B-90F4-69D0994C32B4}" type="slidenum">
              <a:rPr lang="nl-NL" smtClean="0"/>
              <a:t>35</a:t>
            </a:fld>
            <a:endParaRPr lang="nl-NL"/>
          </a:p>
        </p:txBody>
      </p:sp>
      <p:sp>
        <p:nvSpPr>
          <p:cNvPr id="5" name="Titel 4">
            <a:extLst>
              <a:ext uri="{FF2B5EF4-FFF2-40B4-BE49-F238E27FC236}">
                <a16:creationId xmlns:a16="http://schemas.microsoft.com/office/drawing/2014/main" id="{3996682B-5026-4D6D-933D-9B21FD05F9A7}"/>
              </a:ext>
            </a:extLst>
          </p:cNvPr>
          <p:cNvSpPr>
            <a:spLocks noGrp="1"/>
          </p:cNvSpPr>
          <p:nvPr>
            <p:ph type="title"/>
          </p:nvPr>
        </p:nvSpPr>
        <p:spPr/>
        <p:txBody>
          <a:bodyPr/>
          <a:lstStyle/>
          <a:p>
            <a:r>
              <a:rPr lang="nl-BE" dirty="0" err="1"/>
              <a:t>What’s</a:t>
            </a:r>
            <a:r>
              <a:rPr lang="nl-BE" dirty="0"/>
              <a:t> in a name?  </a:t>
            </a:r>
          </a:p>
        </p:txBody>
      </p:sp>
      <p:pic>
        <p:nvPicPr>
          <p:cNvPr id="6" name="Afbeelding 6">
            <a:extLst>
              <a:ext uri="{FF2B5EF4-FFF2-40B4-BE49-F238E27FC236}">
                <a16:creationId xmlns:a16="http://schemas.microsoft.com/office/drawing/2014/main" id="{B35B0B42-0965-679F-FA95-C0F6E3312651}"/>
              </a:ext>
            </a:extLst>
          </p:cNvPr>
          <p:cNvPicPr>
            <a:picLocks noChangeAspect="1"/>
          </p:cNvPicPr>
          <p:nvPr/>
        </p:nvPicPr>
        <p:blipFill rotWithShape="1">
          <a:blip r:embed="rId3"/>
          <a:srcRect l="9519" r="2691" b="-3"/>
          <a:stretch/>
        </p:blipFill>
        <p:spPr>
          <a:xfrm>
            <a:off x="8398533" y="2799249"/>
            <a:ext cx="3086100" cy="3207826"/>
          </a:xfrm>
          <a:prstGeom prst="rect">
            <a:avLst/>
          </a:prstGeom>
        </p:spPr>
      </p:pic>
      <p:sp>
        <p:nvSpPr>
          <p:cNvPr id="9" name="Tekstvak 8">
            <a:extLst>
              <a:ext uri="{FF2B5EF4-FFF2-40B4-BE49-F238E27FC236}">
                <a16:creationId xmlns:a16="http://schemas.microsoft.com/office/drawing/2014/main" id="{14679A3D-A3C4-DD72-6D4F-9CD56FC397BB}"/>
              </a:ext>
            </a:extLst>
          </p:cNvPr>
          <p:cNvSpPr txBox="1"/>
          <p:nvPr/>
        </p:nvSpPr>
        <p:spPr>
          <a:xfrm>
            <a:off x="546931" y="3429000"/>
            <a:ext cx="5007835" cy="2057486"/>
          </a:xfrm>
          <a:prstGeom prst="rect">
            <a:avLst/>
          </a:prstGeom>
          <a:noFill/>
        </p:spPr>
        <p:txBody>
          <a:bodyPr wrap="square" rtlCol="0">
            <a:spAutoFit/>
          </a:bodyPr>
          <a:lstStyle/>
          <a:p>
            <a:pPr>
              <a:lnSpc>
                <a:spcPct val="90000"/>
              </a:lnSpc>
              <a:buFont typeface="Arial" panose="020B0604020202020204" pitchFamily="34" charset="0"/>
              <a:buChar char="•"/>
            </a:pPr>
            <a:r>
              <a:rPr lang="en-US" dirty="0" err="1">
                <a:latin typeface="+mn-lt"/>
              </a:rPr>
              <a:t>Wetenschappelijke</a:t>
            </a:r>
            <a:r>
              <a:rPr lang="en-US" dirty="0">
                <a:latin typeface="+mn-lt"/>
              </a:rPr>
              <a:t> </a:t>
            </a:r>
            <a:r>
              <a:rPr lang="en-US" dirty="0" err="1">
                <a:latin typeface="+mn-lt"/>
              </a:rPr>
              <a:t>literatuur</a:t>
            </a:r>
            <a:r>
              <a:rPr lang="en-US" dirty="0">
                <a:latin typeface="+mn-lt"/>
              </a:rPr>
              <a:t> </a:t>
            </a:r>
          </a:p>
          <a:p>
            <a:pPr>
              <a:spcBef>
                <a:spcPts val="2250"/>
              </a:spcBef>
              <a:buFont typeface="Arial" panose="020B0604020202020204" pitchFamily="34" charset="0"/>
              <a:buChar char="•"/>
            </a:pPr>
            <a:r>
              <a:rPr lang="en-US" dirty="0" err="1">
                <a:latin typeface="+mn-lt"/>
              </a:rPr>
              <a:t>Bedrijfsdata</a:t>
            </a:r>
            <a:r>
              <a:rPr lang="en-US" dirty="0">
                <a:latin typeface="+mn-lt"/>
              </a:rPr>
              <a:t> </a:t>
            </a:r>
          </a:p>
          <a:p>
            <a:pPr>
              <a:spcBef>
                <a:spcPts val="2250"/>
              </a:spcBef>
              <a:buFont typeface="Arial" panose="020B0604020202020204" pitchFamily="34" charset="0"/>
              <a:buChar char="•"/>
            </a:pPr>
            <a:r>
              <a:rPr lang="en-US" dirty="0" err="1">
                <a:latin typeface="+mn-lt"/>
              </a:rPr>
              <a:t>Experten</a:t>
            </a:r>
            <a:r>
              <a:rPr lang="en-US" dirty="0">
                <a:latin typeface="+mn-lt"/>
              </a:rPr>
              <a:t> </a:t>
            </a:r>
          </a:p>
          <a:p>
            <a:pPr>
              <a:spcBef>
                <a:spcPts val="2250"/>
              </a:spcBef>
              <a:buFont typeface="Arial" panose="020B0604020202020204" pitchFamily="34" charset="0"/>
              <a:buChar char="•"/>
            </a:pPr>
            <a:r>
              <a:rPr lang="en-US" dirty="0">
                <a:latin typeface="+mn-lt"/>
              </a:rPr>
              <a:t>Stakeholders</a:t>
            </a:r>
            <a:endParaRPr lang="nl-BE" dirty="0"/>
          </a:p>
        </p:txBody>
      </p:sp>
    </p:spTree>
    <p:extLst>
      <p:ext uri="{BB962C8B-B14F-4D97-AF65-F5344CB8AC3E}">
        <p14:creationId xmlns:p14="http://schemas.microsoft.com/office/powerpoint/2010/main" val="3842373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A0B84-487D-032D-91F9-6E4E736F31F3}"/>
              </a:ext>
            </a:extLst>
          </p:cNvPr>
          <p:cNvSpPr>
            <a:spLocks noGrp="1"/>
          </p:cNvSpPr>
          <p:nvPr>
            <p:ph type="title"/>
          </p:nvPr>
        </p:nvSpPr>
        <p:spPr>
          <a:xfrm>
            <a:off x="966536" y="1049756"/>
            <a:ext cx="10258927" cy="4187338"/>
          </a:xfrm>
        </p:spPr>
        <p:txBody>
          <a:bodyPr/>
          <a:lstStyle/>
          <a:p>
            <a:r>
              <a:rPr lang="nl-BE" sz="3900" dirty="0"/>
              <a:t>Onderbouwd HRM in de Vlaamse overheid</a:t>
            </a:r>
          </a:p>
        </p:txBody>
      </p:sp>
    </p:spTree>
    <p:extLst>
      <p:ext uri="{BB962C8B-B14F-4D97-AF65-F5344CB8AC3E}">
        <p14:creationId xmlns:p14="http://schemas.microsoft.com/office/powerpoint/2010/main" val="1633873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3BA7D1-DB3C-2885-0011-99CDE44E6FDC}"/>
              </a:ext>
            </a:extLst>
          </p:cNvPr>
          <p:cNvSpPr>
            <a:spLocks noGrp="1"/>
          </p:cNvSpPr>
          <p:nvPr>
            <p:ph type="title"/>
          </p:nvPr>
        </p:nvSpPr>
        <p:spPr/>
        <p:txBody>
          <a:bodyPr/>
          <a:lstStyle/>
          <a:p>
            <a:r>
              <a:rPr lang="nl-BE" dirty="0" err="1"/>
              <a:t>Semi-gestructureerde</a:t>
            </a:r>
            <a:r>
              <a:rPr lang="nl-BE" dirty="0"/>
              <a:t> interviews</a:t>
            </a:r>
          </a:p>
        </p:txBody>
      </p:sp>
      <p:sp>
        <p:nvSpPr>
          <p:cNvPr id="4" name="Tekstvak 3">
            <a:extLst>
              <a:ext uri="{FF2B5EF4-FFF2-40B4-BE49-F238E27FC236}">
                <a16:creationId xmlns:a16="http://schemas.microsoft.com/office/drawing/2014/main" id="{86B1480F-7F9E-CBD0-40CE-CC14D7E1C758}"/>
              </a:ext>
            </a:extLst>
          </p:cNvPr>
          <p:cNvSpPr txBox="1"/>
          <p:nvPr/>
        </p:nvSpPr>
        <p:spPr>
          <a:xfrm>
            <a:off x="2072640" y="3691891"/>
            <a:ext cx="2491740" cy="507831"/>
          </a:xfrm>
          <a:prstGeom prst="rect">
            <a:avLst/>
          </a:prstGeom>
          <a:noFill/>
        </p:spPr>
        <p:txBody>
          <a:bodyPr wrap="square" rtlCol="0">
            <a:spAutoFit/>
          </a:bodyPr>
          <a:lstStyle/>
          <a:p>
            <a:pPr algn="ctr"/>
            <a:r>
              <a:rPr lang="nl-BE" sz="1350" dirty="0"/>
              <a:t>HR-PROFESSIONALS</a:t>
            </a:r>
          </a:p>
          <a:p>
            <a:pPr algn="ctr"/>
            <a:r>
              <a:rPr lang="nl-BE" sz="1350" dirty="0"/>
              <a:t>(n=21)</a:t>
            </a:r>
          </a:p>
        </p:txBody>
      </p:sp>
      <p:sp>
        <p:nvSpPr>
          <p:cNvPr id="5" name="Tekstvak 4">
            <a:extLst>
              <a:ext uri="{FF2B5EF4-FFF2-40B4-BE49-F238E27FC236}">
                <a16:creationId xmlns:a16="http://schemas.microsoft.com/office/drawing/2014/main" id="{DCD30CD0-1EE1-8483-0766-B4FAFBEB73D5}"/>
              </a:ext>
            </a:extLst>
          </p:cNvPr>
          <p:cNvSpPr txBox="1"/>
          <p:nvPr/>
        </p:nvSpPr>
        <p:spPr>
          <a:xfrm>
            <a:off x="4745266" y="3691891"/>
            <a:ext cx="2491740" cy="507831"/>
          </a:xfrm>
          <a:prstGeom prst="rect">
            <a:avLst/>
          </a:prstGeom>
          <a:noFill/>
        </p:spPr>
        <p:txBody>
          <a:bodyPr wrap="square" rtlCol="0">
            <a:spAutoFit/>
          </a:bodyPr>
          <a:lstStyle/>
          <a:p>
            <a:pPr algn="ctr"/>
            <a:r>
              <a:rPr lang="nl-BE" sz="1350" dirty="0"/>
              <a:t>HR-ACADEMICS</a:t>
            </a:r>
          </a:p>
          <a:p>
            <a:pPr algn="ctr"/>
            <a:r>
              <a:rPr lang="nl-BE" sz="1350" dirty="0"/>
              <a:t>(n=11)</a:t>
            </a:r>
          </a:p>
        </p:txBody>
      </p:sp>
      <p:sp>
        <p:nvSpPr>
          <p:cNvPr id="6" name="Tekstvak 5">
            <a:extLst>
              <a:ext uri="{FF2B5EF4-FFF2-40B4-BE49-F238E27FC236}">
                <a16:creationId xmlns:a16="http://schemas.microsoft.com/office/drawing/2014/main" id="{170AD865-7C3D-5816-4E01-B4A44D3DC355}"/>
              </a:ext>
            </a:extLst>
          </p:cNvPr>
          <p:cNvSpPr txBox="1"/>
          <p:nvPr/>
        </p:nvSpPr>
        <p:spPr>
          <a:xfrm>
            <a:off x="7417892" y="3691891"/>
            <a:ext cx="2491740" cy="507831"/>
          </a:xfrm>
          <a:prstGeom prst="rect">
            <a:avLst/>
          </a:prstGeom>
          <a:noFill/>
        </p:spPr>
        <p:txBody>
          <a:bodyPr wrap="square" rtlCol="0">
            <a:spAutoFit/>
          </a:bodyPr>
          <a:lstStyle/>
          <a:p>
            <a:pPr algn="ctr"/>
            <a:r>
              <a:rPr lang="nl-BE" sz="1350" dirty="0"/>
              <a:t>POLITICS</a:t>
            </a:r>
          </a:p>
          <a:p>
            <a:pPr algn="ctr"/>
            <a:r>
              <a:rPr lang="nl-BE" sz="1350" dirty="0"/>
              <a:t>(n=4)</a:t>
            </a:r>
          </a:p>
        </p:txBody>
      </p:sp>
      <p:pic>
        <p:nvPicPr>
          <p:cNvPr id="7" name="Graphic 6" descr="Groep met effen opvulling">
            <a:extLst>
              <a:ext uri="{FF2B5EF4-FFF2-40B4-BE49-F238E27FC236}">
                <a16:creationId xmlns:a16="http://schemas.microsoft.com/office/drawing/2014/main" id="{E4FE3EE6-F5CA-FFCF-F76C-0662EFD7A4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5610" y="2907506"/>
            <a:ext cx="685800" cy="685800"/>
          </a:xfrm>
          <a:prstGeom prst="rect">
            <a:avLst/>
          </a:prstGeom>
        </p:spPr>
      </p:pic>
      <p:pic>
        <p:nvPicPr>
          <p:cNvPr id="9" name="Graphic 8" descr="Studentenbaret bij afstuderen met effen opvulling">
            <a:extLst>
              <a:ext uri="{FF2B5EF4-FFF2-40B4-BE49-F238E27FC236}">
                <a16:creationId xmlns:a16="http://schemas.microsoft.com/office/drawing/2014/main" id="{62E57065-41AE-6EA2-59AE-E74DE646F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3100" y="2907506"/>
            <a:ext cx="685800" cy="685800"/>
          </a:xfrm>
          <a:prstGeom prst="rect">
            <a:avLst/>
          </a:prstGeom>
        </p:spPr>
      </p:pic>
      <p:pic>
        <p:nvPicPr>
          <p:cNvPr id="11" name="Graphic 10" descr="Handdruk met effen opvulling">
            <a:extLst>
              <a:ext uri="{FF2B5EF4-FFF2-40B4-BE49-F238E27FC236}">
                <a16:creationId xmlns:a16="http://schemas.microsoft.com/office/drawing/2014/main" id="{917C1EE4-8BF8-3E54-C8BB-F50F266EBA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20862" y="2907506"/>
            <a:ext cx="685800" cy="685800"/>
          </a:xfrm>
          <a:prstGeom prst="rect">
            <a:avLst/>
          </a:prstGeom>
        </p:spPr>
      </p:pic>
    </p:spTree>
    <p:extLst>
      <p:ext uri="{BB962C8B-B14F-4D97-AF65-F5344CB8AC3E}">
        <p14:creationId xmlns:p14="http://schemas.microsoft.com/office/powerpoint/2010/main" val="342571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23F20-A88B-E16A-99CA-E5F779ED210D}"/>
              </a:ext>
            </a:extLst>
          </p:cNvPr>
          <p:cNvSpPr>
            <a:spLocks noGrp="1"/>
          </p:cNvSpPr>
          <p:nvPr>
            <p:ph type="title"/>
          </p:nvPr>
        </p:nvSpPr>
        <p:spPr>
          <a:xfrm>
            <a:off x="1967708" y="147276"/>
            <a:ext cx="7416000" cy="1116000"/>
          </a:xfrm>
        </p:spPr>
        <p:txBody>
          <a:bodyPr/>
          <a:lstStyle/>
          <a:p>
            <a:r>
              <a:rPr lang="nl-BE" dirty="0"/>
              <a:t>Interviews – topics </a:t>
            </a:r>
          </a:p>
        </p:txBody>
      </p:sp>
      <p:sp>
        <p:nvSpPr>
          <p:cNvPr id="3" name="Tijdelijke aanduiding voor inhoud 2">
            <a:extLst>
              <a:ext uri="{FF2B5EF4-FFF2-40B4-BE49-F238E27FC236}">
                <a16:creationId xmlns:a16="http://schemas.microsoft.com/office/drawing/2014/main" id="{73A4923A-6E3A-4BCA-8B6A-DEA2E9F2A570}"/>
              </a:ext>
            </a:extLst>
          </p:cNvPr>
          <p:cNvSpPr>
            <a:spLocks noGrp="1"/>
          </p:cNvSpPr>
          <p:nvPr>
            <p:ph idx="1"/>
          </p:nvPr>
        </p:nvSpPr>
        <p:spPr>
          <a:xfrm>
            <a:off x="1041600" y="1577099"/>
            <a:ext cx="7444800" cy="4352400"/>
          </a:xfrm>
        </p:spPr>
        <p:txBody>
          <a:bodyPr/>
          <a:lstStyle/>
          <a:p>
            <a:r>
              <a:rPr lang="nl-BE" dirty="0"/>
              <a:t>Onderbouwd HRM</a:t>
            </a:r>
          </a:p>
          <a:p>
            <a:pPr lvl="1"/>
            <a:r>
              <a:rPr lang="nl-BE" dirty="0"/>
              <a:t>Gebruik van bronnen</a:t>
            </a:r>
          </a:p>
          <a:p>
            <a:pPr lvl="1"/>
            <a:r>
              <a:rPr lang="nl-BE" dirty="0"/>
              <a:t>Kritische attitude</a:t>
            </a:r>
          </a:p>
          <a:p>
            <a:pPr lvl="1"/>
            <a:r>
              <a:rPr lang="nl-BE" dirty="0"/>
              <a:t>Entiteit versus VO-breed</a:t>
            </a:r>
          </a:p>
          <a:p>
            <a:pPr lvl="1"/>
            <a:r>
              <a:rPr lang="nl-BE" dirty="0"/>
              <a:t>Beïnvloedende factoren</a:t>
            </a:r>
            <a:br>
              <a:rPr lang="nl-BE" dirty="0"/>
            </a:br>
            <a:endParaRPr lang="nl-BE" dirty="0"/>
          </a:p>
          <a:p>
            <a:pPr marL="288000" lvl="1" indent="0">
              <a:buNone/>
            </a:pPr>
            <a:br>
              <a:rPr lang="nl-BE" dirty="0"/>
            </a:br>
            <a:endParaRPr lang="nl-BE" dirty="0"/>
          </a:p>
          <a:p>
            <a:r>
              <a:rPr lang="nl-BE" dirty="0"/>
              <a:t>Kloof wetenschap &amp; praktijk</a:t>
            </a:r>
          </a:p>
          <a:p>
            <a:pPr lvl="1"/>
            <a:r>
              <a:rPr lang="nl-BE" dirty="0"/>
              <a:t>Samenwerking</a:t>
            </a:r>
          </a:p>
          <a:p>
            <a:pPr lvl="1"/>
            <a:r>
              <a:rPr lang="nl-BE" dirty="0"/>
              <a:t>Toegankelijkheid </a:t>
            </a:r>
          </a:p>
          <a:p>
            <a:pPr lvl="1"/>
            <a:r>
              <a:rPr lang="nl-BE" dirty="0"/>
              <a:t>Praktische relevantie</a:t>
            </a:r>
          </a:p>
        </p:txBody>
      </p:sp>
      <p:pic>
        <p:nvPicPr>
          <p:cNvPr id="2052" name="Picture 4" descr="The Workroom shop signage">
            <a:extLst>
              <a:ext uri="{FF2B5EF4-FFF2-40B4-BE49-F238E27FC236}">
                <a16:creationId xmlns:a16="http://schemas.microsoft.com/office/drawing/2014/main" id="{4BFF0C94-CA69-965F-6373-0D93986F6E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2957" y="1472250"/>
            <a:ext cx="4043966" cy="22810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ay stone pebbles">
            <a:extLst>
              <a:ext uri="{FF2B5EF4-FFF2-40B4-BE49-F238E27FC236}">
                <a16:creationId xmlns:a16="http://schemas.microsoft.com/office/drawing/2014/main" id="{60EF210D-C0D9-515A-E922-B89DA8AA08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2957" y="3962273"/>
            <a:ext cx="4043965" cy="247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00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358F2-0499-0ECD-073F-F2F2189A5FB0}"/>
              </a:ext>
            </a:extLst>
          </p:cNvPr>
          <p:cNvSpPr>
            <a:spLocks noGrp="1"/>
          </p:cNvSpPr>
          <p:nvPr>
            <p:ph type="title"/>
          </p:nvPr>
        </p:nvSpPr>
        <p:spPr>
          <a:xfrm>
            <a:off x="2111662" y="309457"/>
            <a:ext cx="7416000" cy="1116000"/>
          </a:xfrm>
        </p:spPr>
        <p:txBody>
          <a:bodyPr/>
          <a:lstStyle/>
          <a:p>
            <a:r>
              <a:rPr lang="nl-BE" dirty="0"/>
              <a:t>Onderbouwd HRM</a:t>
            </a:r>
          </a:p>
        </p:txBody>
      </p:sp>
      <p:sp>
        <p:nvSpPr>
          <p:cNvPr id="4" name="Tekstvak 3">
            <a:extLst>
              <a:ext uri="{FF2B5EF4-FFF2-40B4-BE49-F238E27FC236}">
                <a16:creationId xmlns:a16="http://schemas.microsoft.com/office/drawing/2014/main" id="{6F363BB6-58EC-6AED-F61F-40E2ECAC567A}"/>
              </a:ext>
            </a:extLst>
          </p:cNvPr>
          <p:cNvSpPr txBox="1"/>
          <p:nvPr/>
        </p:nvSpPr>
        <p:spPr>
          <a:xfrm>
            <a:off x="1823713" y="2191897"/>
            <a:ext cx="8544575" cy="1477328"/>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Eigenlijk betekent het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niet zozeer uw buikgevoel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volgen, maar verder gaan op meer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concrete en cijfermatige zaken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die je oppikt in uw organisatie. Dat kan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binnen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de organisatie zijn, maar evengoed kan je je beroepen op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onderzoeken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 uit wetenschap</a:t>
            </a:r>
            <a:r>
              <a:rPr lang="nl-BE" i="1" dirty="0">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 Dat is voor mij wat evidence-</a:t>
            </a:r>
            <a:r>
              <a:rPr lang="nl-BE" i="1" dirty="0" err="1">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based</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 betekent</a:t>
            </a:r>
            <a:r>
              <a:rPr lang="nl-BE" dirty="0">
                <a:highlight>
                  <a:srgbClr val="FFFFFF"/>
                </a:highlight>
                <a:latin typeface="Microsoft Sans Serif" panose="020B0604020202020204" pitchFamily="34" charset="0"/>
                <a:ea typeface="SimSun" panose="02010600030101010101" pitchFamily="2" charset="-122"/>
                <a:cs typeface="Times New Roman" panose="02020603050405020304" pitchFamily="18" charset="0"/>
              </a:rPr>
              <a:t>.</a:t>
            </a:r>
            <a:endParaRPr lang="nl-BE" dirty="0">
              <a:latin typeface="Calibri" panose="020F0502020204030204" pitchFamily="34" charset="0"/>
              <a:ea typeface="SimSun" panose="02010600030101010101" pitchFamily="2" charset="-122"/>
              <a:cs typeface="Times New Roman" panose="02020603050405020304" pitchFamily="18" charset="0"/>
            </a:endParaRPr>
          </a:p>
          <a:p>
            <a:endParaRPr lang="nl-BE" dirty="0"/>
          </a:p>
        </p:txBody>
      </p:sp>
      <p:sp>
        <p:nvSpPr>
          <p:cNvPr id="5" name="Tekstvak 4">
            <a:extLst>
              <a:ext uri="{FF2B5EF4-FFF2-40B4-BE49-F238E27FC236}">
                <a16:creationId xmlns:a16="http://schemas.microsoft.com/office/drawing/2014/main" id="{608D2A4C-7D97-928A-709B-934530E93560}"/>
              </a:ext>
            </a:extLst>
          </p:cNvPr>
          <p:cNvSpPr txBox="1"/>
          <p:nvPr/>
        </p:nvSpPr>
        <p:spPr>
          <a:xfrm>
            <a:off x="4099775" y="1163847"/>
            <a:ext cx="4520485" cy="523220"/>
          </a:xfrm>
          <a:prstGeom prst="rect">
            <a:avLst/>
          </a:prstGeom>
          <a:noFill/>
        </p:spPr>
        <p:txBody>
          <a:bodyPr wrap="square" rtlCol="0">
            <a:spAutoFit/>
          </a:bodyPr>
          <a:lstStyle/>
          <a:p>
            <a:r>
              <a:rPr lang="nl-BE" sz="2800" b="1" dirty="0">
                <a:solidFill>
                  <a:schemeClr val="accent3"/>
                </a:solidFill>
              </a:rPr>
              <a:t>“Evidence-</a:t>
            </a:r>
            <a:r>
              <a:rPr lang="nl-BE" sz="2800" b="1" dirty="0" err="1">
                <a:solidFill>
                  <a:schemeClr val="accent3"/>
                </a:solidFill>
              </a:rPr>
              <a:t>based</a:t>
            </a:r>
            <a:r>
              <a:rPr lang="nl-BE" sz="2800" b="1" dirty="0">
                <a:solidFill>
                  <a:schemeClr val="accent3"/>
                </a:solidFill>
              </a:rPr>
              <a:t> HRM”</a:t>
            </a:r>
          </a:p>
        </p:txBody>
      </p:sp>
      <p:sp>
        <p:nvSpPr>
          <p:cNvPr id="6" name="Tekstvak 5">
            <a:extLst>
              <a:ext uri="{FF2B5EF4-FFF2-40B4-BE49-F238E27FC236}">
                <a16:creationId xmlns:a16="http://schemas.microsoft.com/office/drawing/2014/main" id="{9823C90E-F299-DC6E-573D-201C0D7B79D1}"/>
              </a:ext>
            </a:extLst>
          </p:cNvPr>
          <p:cNvSpPr txBox="1"/>
          <p:nvPr/>
        </p:nvSpPr>
        <p:spPr>
          <a:xfrm>
            <a:off x="2111662" y="4500757"/>
            <a:ext cx="4881092" cy="12926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dirty="0"/>
              <a:t>Bekend discours </a:t>
            </a:r>
          </a:p>
          <a:p>
            <a:pPr marL="285750" indent="-285750">
              <a:lnSpc>
                <a:spcPct val="150000"/>
              </a:lnSpc>
              <a:buFont typeface="Arial" panose="020B0604020202020204" pitchFamily="34" charset="0"/>
              <a:buChar char="•"/>
            </a:pPr>
            <a:r>
              <a:rPr lang="nl-BE" dirty="0"/>
              <a:t>Voorstander (ruime invulling)</a:t>
            </a:r>
          </a:p>
          <a:p>
            <a:pPr marL="285750" indent="-285750">
              <a:lnSpc>
                <a:spcPct val="150000"/>
              </a:lnSpc>
              <a:buFont typeface="Arial" panose="020B0604020202020204" pitchFamily="34" charset="0"/>
              <a:buChar char="•"/>
            </a:pPr>
            <a:r>
              <a:rPr lang="nl-BE" dirty="0"/>
              <a:t>Buikgevoel minder aanwezig</a:t>
            </a:r>
          </a:p>
        </p:txBody>
      </p:sp>
      <p:pic>
        <p:nvPicPr>
          <p:cNvPr id="8" name="Graphic 7" descr="Staafdiagram met dalende lijn silhouet">
            <a:extLst>
              <a:ext uri="{FF2B5EF4-FFF2-40B4-BE49-F238E27FC236}">
                <a16:creationId xmlns:a16="http://schemas.microsoft.com/office/drawing/2014/main" id="{AB7A4D3A-829D-DDA4-7E11-522805F387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0016" y="5301117"/>
            <a:ext cx="492302" cy="492302"/>
          </a:xfrm>
          <a:prstGeom prst="rect">
            <a:avLst/>
          </a:prstGeom>
        </p:spPr>
      </p:pic>
      <p:pic>
        <p:nvPicPr>
          <p:cNvPr id="10" name="Graphic 9" descr="Vinkje silhouet">
            <a:extLst>
              <a:ext uri="{FF2B5EF4-FFF2-40B4-BE49-F238E27FC236}">
                <a16:creationId xmlns:a16="http://schemas.microsoft.com/office/drawing/2014/main" id="{43CF58A1-6B0E-8830-7E95-58BE33EBAD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5118" y="4886700"/>
            <a:ext cx="457200" cy="457200"/>
          </a:xfrm>
          <a:prstGeom prst="rect">
            <a:avLst/>
          </a:prstGeom>
        </p:spPr>
      </p:pic>
      <p:pic>
        <p:nvPicPr>
          <p:cNvPr id="11" name="Graphic 10" descr="Vinkje silhouet">
            <a:extLst>
              <a:ext uri="{FF2B5EF4-FFF2-40B4-BE49-F238E27FC236}">
                <a16:creationId xmlns:a16="http://schemas.microsoft.com/office/drawing/2014/main" id="{C77D53C8-B85C-1DCD-929E-2D069AD2B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7567" y="4516851"/>
            <a:ext cx="457200" cy="457200"/>
          </a:xfrm>
          <a:prstGeom prst="rect">
            <a:avLst/>
          </a:prstGeom>
        </p:spPr>
      </p:pic>
    </p:spTree>
    <p:extLst>
      <p:ext uri="{BB962C8B-B14F-4D97-AF65-F5344CB8AC3E}">
        <p14:creationId xmlns:p14="http://schemas.microsoft.com/office/powerpoint/2010/main" val="9857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https://www.vlaanderen.be/informatie-voor-hr-professionals/agenda/hr-infonetwerk/06-02-2024</a:t>
            </a:r>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r>
              <a:rPr lang="nl-BE">
                <a:ea typeface="+mn-lt"/>
                <a:cs typeface="+mn-lt"/>
                <a:hlinkClick r:id="rId3"/>
              </a:rPr>
              <a:t>https://www.vlaanderen.be/informatie-voor-hr-professionals/agenda/hr-infonetwerk/06-02-2024</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187431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832BD-438D-B7EA-DC91-E119DF7C5E34}"/>
              </a:ext>
            </a:extLst>
          </p:cNvPr>
          <p:cNvSpPr>
            <a:spLocks noGrp="1"/>
          </p:cNvSpPr>
          <p:nvPr>
            <p:ph type="title"/>
          </p:nvPr>
        </p:nvSpPr>
        <p:spPr>
          <a:xfrm>
            <a:off x="2163177" y="240845"/>
            <a:ext cx="7416000" cy="1116000"/>
          </a:xfrm>
        </p:spPr>
        <p:txBody>
          <a:bodyPr/>
          <a:lstStyle/>
          <a:p>
            <a:r>
              <a:rPr lang="nl-BE" dirty="0"/>
              <a:t>Bronnen </a:t>
            </a:r>
          </a:p>
        </p:txBody>
      </p:sp>
      <p:pic>
        <p:nvPicPr>
          <p:cNvPr id="1026" name="Picture 2" descr="laptop computer on glass-top table">
            <a:extLst>
              <a:ext uri="{FF2B5EF4-FFF2-40B4-BE49-F238E27FC236}">
                <a16:creationId xmlns:a16="http://schemas.microsoft.com/office/drawing/2014/main" id="{6F905CDD-8FA6-E2E4-102E-6AF59FBA13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326" y="1253904"/>
            <a:ext cx="3302874" cy="2351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nds Working Together At Cafe, Using Computer, Drinking Coffee And Sharing Ideas. Beautiful Smiling Women And Handsome Men Talking About Project. Business People Team Work. High Quality">
            <a:extLst>
              <a:ext uri="{FF2B5EF4-FFF2-40B4-BE49-F238E27FC236}">
                <a16:creationId xmlns:a16="http://schemas.microsoft.com/office/drawing/2014/main" id="{4EBA8B21-1091-F804-BDE4-DED3C1D7C8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6216" y="1225937"/>
            <a:ext cx="3302874" cy="22030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 in black suit standing beside woman in gray long sleeve shirt">
            <a:extLst>
              <a:ext uri="{FF2B5EF4-FFF2-40B4-BE49-F238E27FC236}">
                <a16:creationId xmlns:a16="http://schemas.microsoft.com/office/drawing/2014/main" id="{404A65FD-8B36-6AB3-A150-3F4CEC6FBC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326" y="3936439"/>
            <a:ext cx="3302874" cy="2203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en book lot">
            <a:extLst>
              <a:ext uri="{FF2B5EF4-FFF2-40B4-BE49-F238E27FC236}">
                <a16:creationId xmlns:a16="http://schemas.microsoft.com/office/drawing/2014/main" id="{8FC06769-9733-215E-209F-C64BACB39F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0801" y="3936440"/>
            <a:ext cx="3370451" cy="224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96DAC-4356-8420-379D-F7981AFB9F8A}"/>
              </a:ext>
            </a:extLst>
          </p:cNvPr>
          <p:cNvSpPr>
            <a:spLocks noGrp="1"/>
          </p:cNvSpPr>
          <p:nvPr>
            <p:ph type="title"/>
          </p:nvPr>
        </p:nvSpPr>
        <p:spPr>
          <a:xfrm>
            <a:off x="2266209" y="614332"/>
            <a:ext cx="7416000" cy="1116000"/>
          </a:xfrm>
        </p:spPr>
        <p:txBody>
          <a:bodyPr/>
          <a:lstStyle/>
          <a:p>
            <a:r>
              <a:rPr lang="nl-BE" dirty="0"/>
              <a:t>Data </a:t>
            </a:r>
          </a:p>
        </p:txBody>
      </p:sp>
      <p:pic>
        <p:nvPicPr>
          <p:cNvPr id="4" name="Tijdelijke aanduiding voor inhoud 3">
            <a:extLst>
              <a:ext uri="{FF2B5EF4-FFF2-40B4-BE49-F238E27FC236}">
                <a16:creationId xmlns:a16="http://schemas.microsoft.com/office/drawing/2014/main" id="{E589D0E0-FCBB-3EF9-AA2D-D8FEE8FEBA52}"/>
              </a:ext>
            </a:extLst>
          </p:cNvPr>
          <p:cNvPicPr>
            <a:picLocks noGrp="1" noChangeAspect="1"/>
          </p:cNvPicPr>
          <p:nvPr>
            <p:ph idx="1"/>
          </p:nvPr>
        </p:nvPicPr>
        <p:blipFill>
          <a:blip r:embed="rId3"/>
          <a:stretch>
            <a:fillRect/>
          </a:stretch>
        </p:blipFill>
        <p:spPr>
          <a:xfrm>
            <a:off x="1631998" y="1490344"/>
            <a:ext cx="4464002" cy="1116000"/>
          </a:xfrm>
          <a:prstGeom prst="rect">
            <a:avLst/>
          </a:prstGeom>
        </p:spPr>
      </p:pic>
      <p:pic>
        <p:nvPicPr>
          <p:cNvPr id="6" name="Afbeelding 5">
            <a:extLst>
              <a:ext uri="{FF2B5EF4-FFF2-40B4-BE49-F238E27FC236}">
                <a16:creationId xmlns:a16="http://schemas.microsoft.com/office/drawing/2014/main" id="{68F07251-2C82-5905-0C76-A983DEDB601C}"/>
              </a:ext>
            </a:extLst>
          </p:cNvPr>
          <p:cNvPicPr>
            <a:picLocks noChangeAspect="1"/>
          </p:cNvPicPr>
          <p:nvPr/>
        </p:nvPicPr>
        <p:blipFill>
          <a:blip r:embed="rId4"/>
          <a:stretch>
            <a:fillRect/>
          </a:stretch>
        </p:blipFill>
        <p:spPr>
          <a:xfrm>
            <a:off x="7760821" y="1759357"/>
            <a:ext cx="1921389" cy="817963"/>
          </a:xfrm>
          <a:prstGeom prst="rect">
            <a:avLst/>
          </a:prstGeom>
        </p:spPr>
      </p:pic>
      <p:sp>
        <p:nvSpPr>
          <p:cNvPr id="7" name="Tekstvak 6">
            <a:extLst>
              <a:ext uri="{FF2B5EF4-FFF2-40B4-BE49-F238E27FC236}">
                <a16:creationId xmlns:a16="http://schemas.microsoft.com/office/drawing/2014/main" id="{147CE378-760E-B81B-4ED3-FE9092E5B5F1}"/>
              </a:ext>
            </a:extLst>
          </p:cNvPr>
          <p:cNvSpPr txBox="1"/>
          <p:nvPr/>
        </p:nvSpPr>
        <p:spPr>
          <a:xfrm>
            <a:off x="2266209" y="4618797"/>
            <a:ext cx="5188691" cy="1323439"/>
          </a:xfrm>
          <a:prstGeom prst="rect">
            <a:avLst/>
          </a:prstGeom>
          <a:noFill/>
        </p:spPr>
        <p:txBody>
          <a:bodyPr wrap="square" rtlCol="0">
            <a:spAutoFit/>
          </a:bodyPr>
          <a:lstStyle/>
          <a:p>
            <a:pPr marL="285750" indent="-285750">
              <a:buFont typeface="Arial" panose="020B0604020202020204" pitchFamily="34" charset="0"/>
              <a:buChar char="•"/>
            </a:pPr>
            <a:r>
              <a:rPr lang="nl-BE" sz="2000" dirty="0"/>
              <a:t>AgO  </a:t>
            </a:r>
            <a:r>
              <a:rPr lang="nl-BE" sz="2000" dirty="0">
                <a:sym typeface="Wingdings" panose="05000000000000000000" pitchFamily="2" charset="2"/>
              </a:rPr>
              <a:t> belangrijke rol </a:t>
            </a:r>
          </a:p>
          <a:p>
            <a:pPr marL="285750" indent="-285750">
              <a:buFont typeface="Arial" panose="020B0604020202020204" pitchFamily="34" charset="0"/>
              <a:buChar char="•"/>
            </a:pPr>
            <a:r>
              <a:rPr lang="nl-BE" sz="2000" dirty="0">
                <a:sym typeface="Wingdings" panose="05000000000000000000" pitchFamily="2" charset="2"/>
              </a:rPr>
              <a:t>Validatie vragenlijsten &amp; meetschalen</a:t>
            </a:r>
          </a:p>
          <a:p>
            <a:pPr marL="285750" indent="-285750">
              <a:buFont typeface="Arial" panose="020B0604020202020204" pitchFamily="34" charset="0"/>
              <a:buChar char="•"/>
            </a:pPr>
            <a:endParaRPr lang="nl-BE" sz="2000" dirty="0"/>
          </a:p>
          <a:p>
            <a:pPr marL="285750" indent="-285750">
              <a:buFont typeface="Arial" panose="020B0604020202020204" pitchFamily="34" charset="0"/>
              <a:buChar char="•"/>
            </a:pPr>
            <a:endParaRPr lang="nl-BE" sz="2000" dirty="0"/>
          </a:p>
        </p:txBody>
      </p:sp>
      <p:sp>
        <p:nvSpPr>
          <p:cNvPr id="10" name="Tekstvak 9">
            <a:extLst>
              <a:ext uri="{FF2B5EF4-FFF2-40B4-BE49-F238E27FC236}">
                <a16:creationId xmlns:a16="http://schemas.microsoft.com/office/drawing/2014/main" id="{8FFB271E-CD1A-64F6-5B6D-AE35DDD3EE96}"/>
              </a:ext>
            </a:extLst>
          </p:cNvPr>
          <p:cNvSpPr txBox="1"/>
          <p:nvPr/>
        </p:nvSpPr>
        <p:spPr>
          <a:xfrm>
            <a:off x="2266210" y="3151482"/>
            <a:ext cx="8358389" cy="646331"/>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Op het niveau van de Vlaamse Overheid zelf, wordt er al heel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veel informatie bijgehouden</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 en daar kan je echt wel zaken uit halen. </a:t>
            </a:r>
          </a:p>
        </p:txBody>
      </p:sp>
    </p:spTree>
    <p:extLst>
      <p:ext uri="{BB962C8B-B14F-4D97-AF65-F5344CB8AC3E}">
        <p14:creationId xmlns:p14="http://schemas.microsoft.com/office/powerpoint/2010/main" val="251588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4C40EA-303F-1406-3C08-6365E8C9FDBC}"/>
              </a:ext>
            </a:extLst>
          </p:cNvPr>
          <p:cNvSpPr>
            <a:spLocks noGrp="1"/>
          </p:cNvSpPr>
          <p:nvPr>
            <p:ph type="title"/>
          </p:nvPr>
        </p:nvSpPr>
        <p:spPr>
          <a:xfrm>
            <a:off x="1982874" y="356755"/>
            <a:ext cx="7416000" cy="1116000"/>
          </a:xfrm>
        </p:spPr>
        <p:txBody>
          <a:bodyPr/>
          <a:lstStyle/>
          <a:p>
            <a:r>
              <a:rPr lang="nl-BE" dirty="0"/>
              <a:t>Wetenschappelijk onderzoek</a:t>
            </a:r>
          </a:p>
        </p:txBody>
      </p:sp>
      <p:pic>
        <p:nvPicPr>
          <p:cNvPr id="5" name="Afbeelding 4">
            <a:extLst>
              <a:ext uri="{FF2B5EF4-FFF2-40B4-BE49-F238E27FC236}">
                <a16:creationId xmlns:a16="http://schemas.microsoft.com/office/drawing/2014/main" id="{6B93F024-DE21-9700-39EB-359B31CFD009}"/>
              </a:ext>
            </a:extLst>
          </p:cNvPr>
          <p:cNvPicPr>
            <a:picLocks noChangeAspect="1"/>
          </p:cNvPicPr>
          <p:nvPr/>
        </p:nvPicPr>
        <p:blipFill>
          <a:blip r:embed="rId3"/>
          <a:stretch>
            <a:fillRect/>
          </a:stretch>
        </p:blipFill>
        <p:spPr>
          <a:xfrm>
            <a:off x="2116428" y="1296312"/>
            <a:ext cx="3837904" cy="1339230"/>
          </a:xfrm>
          <a:prstGeom prst="rect">
            <a:avLst/>
          </a:prstGeom>
        </p:spPr>
      </p:pic>
      <p:pic>
        <p:nvPicPr>
          <p:cNvPr id="7" name="Afbeelding 6">
            <a:extLst>
              <a:ext uri="{FF2B5EF4-FFF2-40B4-BE49-F238E27FC236}">
                <a16:creationId xmlns:a16="http://schemas.microsoft.com/office/drawing/2014/main" id="{79C66F36-1EA4-C29A-0DD8-A1A70BC2A84B}"/>
              </a:ext>
            </a:extLst>
          </p:cNvPr>
          <p:cNvPicPr>
            <a:picLocks noChangeAspect="1"/>
          </p:cNvPicPr>
          <p:nvPr/>
        </p:nvPicPr>
        <p:blipFill>
          <a:blip r:embed="rId4"/>
          <a:stretch>
            <a:fillRect/>
          </a:stretch>
        </p:blipFill>
        <p:spPr>
          <a:xfrm>
            <a:off x="1982874" y="5589663"/>
            <a:ext cx="2886478" cy="1066949"/>
          </a:xfrm>
          <a:prstGeom prst="rect">
            <a:avLst/>
          </a:prstGeom>
        </p:spPr>
      </p:pic>
      <p:pic>
        <p:nvPicPr>
          <p:cNvPr id="9" name="Afbeelding 8">
            <a:extLst>
              <a:ext uri="{FF2B5EF4-FFF2-40B4-BE49-F238E27FC236}">
                <a16:creationId xmlns:a16="http://schemas.microsoft.com/office/drawing/2014/main" id="{DCF4096A-5532-8EDD-869C-40D6101969DF}"/>
              </a:ext>
            </a:extLst>
          </p:cNvPr>
          <p:cNvPicPr>
            <a:picLocks noChangeAspect="1"/>
          </p:cNvPicPr>
          <p:nvPr/>
        </p:nvPicPr>
        <p:blipFill>
          <a:blip r:embed="rId5"/>
          <a:stretch>
            <a:fillRect/>
          </a:stretch>
        </p:blipFill>
        <p:spPr>
          <a:xfrm>
            <a:off x="1982874" y="4904372"/>
            <a:ext cx="3000794" cy="657317"/>
          </a:xfrm>
          <a:prstGeom prst="rect">
            <a:avLst/>
          </a:prstGeom>
        </p:spPr>
      </p:pic>
      <p:pic>
        <p:nvPicPr>
          <p:cNvPr id="11" name="Graphic 10" descr="Trap omhoog silhouet">
            <a:extLst>
              <a:ext uri="{FF2B5EF4-FFF2-40B4-BE49-F238E27FC236}">
                <a16:creationId xmlns:a16="http://schemas.microsoft.com/office/drawing/2014/main" id="{42B433B2-C96F-962E-202F-C7DE9ECD81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84474" y="1441769"/>
            <a:ext cx="914400" cy="914400"/>
          </a:xfrm>
          <a:prstGeom prst="rect">
            <a:avLst/>
          </a:prstGeom>
        </p:spPr>
      </p:pic>
      <p:pic>
        <p:nvPicPr>
          <p:cNvPr id="13" name="Graphic 12" descr="Verboden met effen opvulling">
            <a:extLst>
              <a:ext uri="{FF2B5EF4-FFF2-40B4-BE49-F238E27FC236}">
                <a16:creationId xmlns:a16="http://schemas.microsoft.com/office/drawing/2014/main" id="{74BCC109-815A-42C8-EDC1-E628C23A8D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66536" y="5416231"/>
            <a:ext cx="914400" cy="914400"/>
          </a:xfrm>
          <a:prstGeom prst="rect">
            <a:avLst/>
          </a:prstGeom>
        </p:spPr>
      </p:pic>
      <p:pic>
        <p:nvPicPr>
          <p:cNvPr id="15" name="Afbeelding 14">
            <a:extLst>
              <a:ext uri="{FF2B5EF4-FFF2-40B4-BE49-F238E27FC236}">
                <a16:creationId xmlns:a16="http://schemas.microsoft.com/office/drawing/2014/main" id="{A5961255-FE0D-6AFD-DF52-0524CAF3FDD2}"/>
              </a:ext>
            </a:extLst>
          </p:cNvPr>
          <p:cNvPicPr>
            <a:picLocks noChangeAspect="1"/>
          </p:cNvPicPr>
          <p:nvPr/>
        </p:nvPicPr>
        <p:blipFill>
          <a:blip r:embed="rId10"/>
          <a:stretch>
            <a:fillRect/>
          </a:stretch>
        </p:blipFill>
        <p:spPr>
          <a:xfrm rot="10800000" flipH="1" flipV="1">
            <a:off x="2116429" y="2939234"/>
            <a:ext cx="3070793" cy="1604701"/>
          </a:xfrm>
          <a:prstGeom prst="rect">
            <a:avLst/>
          </a:prstGeom>
        </p:spPr>
      </p:pic>
      <p:pic>
        <p:nvPicPr>
          <p:cNvPr id="17" name="Graphic 16" descr="Megafoon 1 silhouet">
            <a:extLst>
              <a:ext uri="{FF2B5EF4-FFF2-40B4-BE49-F238E27FC236}">
                <a16:creationId xmlns:a16="http://schemas.microsoft.com/office/drawing/2014/main" id="{9EFAFA39-F61A-ECF9-F171-4EB4F2544D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81910" y="2939233"/>
            <a:ext cx="1319528" cy="1319528"/>
          </a:xfrm>
          <a:prstGeom prst="rect">
            <a:avLst/>
          </a:prstGeom>
        </p:spPr>
      </p:pic>
    </p:spTree>
    <p:extLst>
      <p:ext uri="{BB962C8B-B14F-4D97-AF65-F5344CB8AC3E}">
        <p14:creationId xmlns:p14="http://schemas.microsoft.com/office/powerpoint/2010/main" val="2502411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DB0C2-E1AF-C248-DD25-266E06A0B9D2}"/>
              </a:ext>
            </a:extLst>
          </p:cNvPr>
          <p:cNvSpPr>
            <a:spLocks noGrp="1"/>
          </p:cNvSpPr>
          <p:nvPr>
            <p:ph type="title"/>
          </p:nvPr>
        </p:nvSpPr>
        <p:spPr>
          <a:xfrm>
            <a:off x="2052099" y="78964"/>
            <a:ext cx="7416000" cy="1116000"/>
          </a:xfrm>
        </p:spPr>
        <p:txBody>
          <a:bodyPr>
            <a:normAutofit/>
          </a:bodyPr>
          <a:lstStyle/>
          <a:p>
            <a:r>
              <a:rPr lang="nl-BE" sz="3200" dirty="0"/>
              <a:t>Kritische houding </a:t>
            </a:r>
          </a:p>
        </p:txBody>
      </p:sp>
      <p:sp>
        <p:nvSpPr>
          <p:cNvPr id="3" name="Tijdelijke aanduiding voor inhoud 2">
            <a:extLst>
              <a:ext uri="{FF2B5EF4-FFF2-40B4-BE49-F238E27FC236}">
                <a16:creationId xmlns:a16="http://schemas.microsoft.com/office/drawing/2014/main" id="{9F6668D3-1CC9-45F9-1F6D-0014FB5F0928}"/>
              </a:ext>
            </a:extLst>
          </p:cNvPr>
          <p:cNvSpPr>
            <a:spLocks noGrp="1"/>
          </p:cNvSpPr>
          <p:nvPr>
            <p:ph idx="1"/>
          </p:nvPr>
        </p:nvSpPr>
        <p:spPr>
          <a:xfrm>
            <a:off x="2023299" y="1625744"/>
            <a:ext cx="7444800" cy="1922704"/>
          </a:xfrm>
        </p:spPr>
        <p:txBody>
          <a:bodyPr/>
          <a:lstStyle/>
          <a:p>
            <a:pPr>
              <a:lnSpc>
                <a:spcPct val="150000"/>
              </a:lnSpc>
            </a:pPr>
            <a:r>
              <a:rPr lang="nl-BE" sz="2400" dirty="0"/>
              <a:t>Selectief kritisch</a:t>
            </a:r>
          </a:p>
          <a:p>
            <a:pPr lvl="1">
              <a:lnSpc>
                <a:spcPct val="150000"/>
              </a:lnSpc>
            </a:pPr>
            <a:r>
              <a:rPr lang="nl-BE" sz="2400" dirty="0"/>
              <a:t>Sceptisch t.a.v. de wetenschap ?</a:t>
            </a:r>
          </a:p>
          <a:p>
            <a:pPr lvl="1">
              <a:lnSpc>
                <a:spcPct val="150000"/>
              </a:lnSpc>
            </a:pPr>
            <a:r>
              <a:rPr lang="nl-BE" sz="2400" dirty="0"/>
              <a:t>Wat met eigen data?</a:t>
            </a:r>
          </a:p>
          <a:p>
            <a:pPr>
              <a:lnSpc>
                <a:spcPct val="150000"/>
              </a:lnSpc>
            </a:pPr>
            <a:r>
              <a:rPr lang="nl-BE" sz="2400" dirty="0"/>
              <a:t>Gebruik van meerdere bronnen zonder kritische evaluatie = NIET evidence-</a:t>
            </a:r>
            <a:r>
              <a:rPr lang="nl-BE" sz="2400" dirty="0" err="1"/>
              <a:t>based</a:t>
            </a:r>
            <a:endParaRPr lang="nl-BE" sz="2400" dirty="0"/>
          </a:p>
          <a:p>
            <a:pPr>
              <a:lnSpc>
                <a:spcPct val="150000"/>
              </a:lnSpc>
            </a:pPr>
            <a:r>
              <a:rPr lang="nl-BE" sz="2400" dirty="0"/>
              <a:t>Beleid ondersteunen </a:t>
            </a:r>
            <a:r>
              <a:rPr lang="nl-BE" sz="2400" dirty="0">
                <a:sym typeface="Wingdings" panose="05000000000000000000" pitchFamily="2" charset="2"/>
              </a:rPr>
              <a:t> achterhalen</a:t>
            </a:r>
            <a:endParaRPr lang="nl-BE" sz="2400" dirty="0"/>
          </a:p>
        </p:txBody>
      </p:sp>
      <p:pic>
        <p:nvPicPr>
          <p:cNvPr id="6" name="Graphic 5" descr="Vergrootglas silhouet">
            <a:extLst>
              <a:ext uri="{FF2B5EF4-FFF2-40B4-BE49-F238E27FC236}">
                <a16:creationId xmlns:a16="http://schemas.microsoft.com/office/drawing/2014/main" id="{70CD1145-76A0-0D7E-C9F5-EA9DD14A22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4301" y="1736340"/>
            <a:ext cx="914400" cy="914400"/>
          </a:xfrm>
          <a:prstGeom prst="rect">
            <a:avLst/>
          </a:prstGeom>
        </p:spPr>
      </p:pic>
      <p:pic>
        <p:nvPicPr>
          <p:cNvPr id="8" name="Graphic 7" descr="Ongelijke weegschaal silhouet">
            <a:extLst>
              <a:ext uri="{FF2B5EF4-FFF2-40B4-BE49-F238E27FC236}">
                <a16:creationId xmlns:a16="http://schemas.microsoft.com/office/drawing/2014/main" id="{1AC687B2-DB93-CF74-5E29-9E0FA5170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8099" y="3624639"/>
            <a:ext cx="914400" cy="914400"/>
          </a:xfrm>
          <a:prstGeom prst="rect">
            <a:avLst/>
          </a:prstGeom>
        </p:spPr>
      </p:pic>
    </p:spTree>
    <p:extLst>
      <p:ext uri="{BB962C8B-B14F-4D97-AF65-F5344CB8AC3E}">
        <p14:creationId xmlns:p14="http://schemas.microsoft.com/office/powerpoint/2010/main" val="1977671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AE77D-537F-EC43-898B-CE289D7637E7}"/>
              </a:ext>
            </a:extLst>
          </p:cNvPr>
          <p:cNvSpPr>
            <a:spLocks noGrp="1"/>
          </p:cNvSpPr>
          <p:nvPr>
            <p:ph type="title"/>
          </p:nvPr>
        </p:nvSpPr>
        <p:spPr>
          <a:xfrm>
            <a:off x="2137419" y="382512"/>
            <a:ext cx="7416000" cy="1116000"/>
          </a:xfrm>
        </p:spPr>
        <p:txBody>
          <a:bodyPr>
            <a:normAutofit/>
          </a:bodyPr>
          <a:lstStyle/>
          <a:p>
            <a:r>
              <a:rPr lang="nl-BE" sz="3200" dirty="0"/>
              <a:t>Entiteit versus Vlaamse Overheid</a:t>
            </a:r>
          </a:p>
        </p:txBody>
      </p:sp>
      <p:sp>
        <p:nvSpPr>
          <p:cNvPr id="3" name="Tijdelijke aanduiding voor inhoud 2">
            <a:extLst>
              <a:ext uri="{FF2B5EF4-FFF2-40B4-BE49-F238E27FC236}">
                <a16:creationId xmlns:a16="http://schemas.microsoft.com/office/drawing/2014/main" id="{AF2CB4E0-CFE9-77BF-3C4A-316E4119DD7E}"/>
              </a:ext>
            </a:extLst>
          </p:cNvPr>
          <p:cNvSpPr>
            <a:spLocks noGrp="1"/>
          </p:cNvSpPr>
          <p:nvPr>
            <p:ph idx="1"/>
          </p:nvPr>
        </p:nvSpPr>
        <p:spPr>
          <a:xfrm>
            <a:off x="2216737" y="1757809"/>
            <a:ext cx="7919876" cy="4361527"/>
          </a:xfrm>
        </p:spPr>
        <p:txBody>
          <a:bodyPr/>
          <a:lstStyle/>
          <a:p>
            <a:r>
              <a:rPr lang="nl-BE" dirty="0"/>
              <a:t>Aandacht toegenomen</a:t>
            </a:r>
            <a:br>
              <a:rPr lang="nl-BE" dirty="0"/>
            </a:br>
            <a:br>
              <a:rPr lang="nl-BE" dirty="0"/>
            </a:br>
            <a:endParaRPr lang="nl-BE" dirty="0"/>
          </a:p>
          <a:p>
            <a:r>
              <a:rPr lang="nl-BE" dirty="0"/>
              <a:t>AgO  </a:t>
            </a:r>
          </a:p>
          <a:p>
            <a:endParaRPr lang="nl-BE" dirty="0"/>
          </a:p>
          <a:p>
            <a:pPr marL="0" indent="0">
              <a:buNone/>
            </a:pPr>
            <a:endParaRPr lang="nl-BE" dirty="0"/>
          </a:p>
          <a:p>
            <a:r>
              <a:rPr lang="nl-BE" dirty="0"/>
              <a:t>Interne studiedienst? </a:t>
            </a:r>
          </a:p>
        </p:txBody>
      </p:sp>
      <p:pic>
        <p:nvPicPr>
          <p:cNvPr id="6" name="Graphic 5" descr="Megafoon 1 silhouet">
            <a:extLst>
              <a:ext uri="{FF2B5EF4-FFF2-40B4-BE49-F238E27FC236}">
                <a16:creationId xmlns:a16="http://schemas.microsoft.com/office/drawing/2014/main" id="{0694D692-5C38-19AA-B40F-CC55F540D2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5963" y="1167441"/>
            <a:ext cx="1319528" cy="1319528"/>
          </a:xfrm>
          <a:prstGeom prst="rect">
            <a:avLst/>
          </a:prstGeom>
        </p:spPr>
      </p:pic>
      <p:pic>
        <p:nvPicPr>
          <p:cNvPr id="8" name="Afbeelding 7">
            <a:extLst>
              <a:ext uri="{FF2B5EF4-FFF2-40B4-BE49-F238E27FC236}">
                <a16:creationId xmlns:a16="http://schemas.microsoft.com/office/drawing/2014/main" id="{CC56B30C-198F-0AE2-C02E-64E3D6918025}"/>
              </a:ext>
            </a:extLst>
          </p:cNvPr>
          <p:cNvPicPr>
            <a:picLocks noChangeAspect="1"/>
          </p:cNvPicPr>
          <p:nvPr/>
        </p:nvPicPr>
        <p:blipFill>
          <a:blip r:embed="rId5"/>
          <a:stretch>
            <a:fillRect/>
          </a:stretch>
        </p:blipFill>
        <p:spPr>
          <a:xfrm>
            <a:off x="5185592" y="2746266"/>
            <a:ext cx="4832748" cy="866490"/>
          </a:xfrm>
          <a:prstGeom prst="rect">
            <a:avLst/>
          </a:prstGeom>
        </p:spPr>
      </p:pic>
      <p:sp>
        <p:nvSpPr>
          <p:cNvPr id="10" name="Tekstvak 9">
            <a:extLst>
              <a:ext uri="{FF2B5EF4-FFF2-40B4-BE49-F238E27FC236}">
                <a16:creationId xmlns:a16="http://schemas.microsoft.com/office/drawing/2014/main" id="{FCFE17DA-7AF1-20B7-B18F-3DFDB7E73FBA}"/>
              </a:ext>
            </a:extLst>
          </p:cNvPr>
          <p:cNvSpPr txBox="1"/>
          <p:nvPr/>
        </p:nvSpPr>
        <p:spPr>
          <a:xfrm>
            <a:off x="3272921" y="4808104"/>
            <a:ext cx="8658089" cy="1477328"/>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Als de Vlaamse overheid studies wil doen, dan moeten we dat uitbesteden. Dan mis je ergens wel het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institutionele geheugen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binnen de Vlaamse overheid natuurlijk. Dat is allemaal verwaterd want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vroeger hadden we een studiedienst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waar je dan met de entiteit naartoe kon gaan om sessies te volgen. </a:t>
            </a:r>
          </a:p>
          <a:p>
            <a:endParaRPr lang="nl-BE" dirty="0"/>
          </a:p>
        </p:txBody>
      </p:sp>
    </p:spTree>
    <p:extLst>
      <p:ext uri="{BB962C8B-B14F-4D97-AF65-F5344CB8AC3E}">
        <p14:creationId xmlns:p14="http://schemas.microsoft.com/office/powerpoint/2010/main" val="570116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gray stone pebbles">
            <a:extLst>
              <a:ext uri="{FF2B5EF4-FFF2-40B4-BE49-F238E27FC236}">
                <a16:creationId xmlns:a16="http://schemas.microsoft.com/office/drawing/2014/main" id="{6A2B4F1B-A8DD-3578-5E48-E093C7D155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1611" y="1633292"/>
            <a:ext cx="6960474" cy="4257022"/>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DCCB4E8-8DC0-676B-7382-BB994A1BBBF4}"/>
              </a:ext>
            </a:extLst>
          </p:cNvPr>
          <p:cNvSpPr txBox="1"/>
          <p:nvPr/>
        </p:nvSpPr>
        <p:spPr>
          <a:xfrm>
            <a:off x="2856964" y="586801"/>
            <a:ext cx="6478073" cy="461665"/>
          </a:xfrm>
          <a:prstGeom prst="rect">
            <a:avLst/>
          </a:prstGeom>
          <a:noFill/>
        </p:spPr>
        <p:txBody>
          <a:bodyPr wrap="square" rtlCol="0">
            <a:spAutoFit/>
          </a:bodyPr>
          <a:lstStyle/>
          <a:p>
            <a:pPr algn="ctr"/>
            <a:r>
              <a:rPr lang="nl-BE" sz="2400" dirty="0"/>
              <a:t>KLOOF TUSSEN WETENSCHAP EN PRAKTIJK</a:t>
            </a:r>
          </a:p>
        </p:txBody>
      </p:sp>
    </p:spTree>
    <p:extLst>
      <p:ext uri="{BB962C8B-B14F-4D97-AF65-F5344CB8AC3E}">
        <p14:creationId xmlns:p14="http://schemas.microsoft.com/office/powerpoint/2010/main" val="3836095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47EC8-57DA-AFE4-7542-B7E1CA975537}"/>
              </a:ext>
            </a:extLst>
          </p:cNvPr>
          <p:cNvSpPr>
            <a:spLocks noGrp="1"/>
          </p:cNvSpPr>
          <p:nvPr>
            <p:ph type="title"/>
          </p:nvPr>
        </p:nvSpPr>
        <p:spPr>
          <a:xfrm>
            <a:off x="2001169" y="360862"/>
            <a:ext cx="7416000" cy="1116000"/>
          </a:xfrm>
        </p:spPr>
        <p:txBody>
          <a:bodyPr/>
          <a:lstStyle/>
          <a:p>
            <a:r>
              <a:rPr lang="nl-BE" sz="3200" dirty="0"/>
              <a:t>Samenwerking </a:t>
            </a:r>
          </a:p>
        </p:txBody>
      </p:sp>
      <p:sp>
        <p:nvSpPr>
          <p:cNvPr id="4" name="Tijdelijke aanduiding voor inhoud 3">
            <a:extLst>
              <a:ext uri="{FF2B5EF4-FFF2-40B4-BE49-F238E27FC236}">
                <a16:creationId xmlns:a16="http://schemas.microsoft.com/office/drawing/2014/main" id="{8DD8AF46-6203-93EC-A158-52605F7B67CC}"/>
              </a:ext>
            </a:extLst>
          </p:cNvPr>
          <p:cNvSpPr>
            <a:spLocks noGrp="1"/>
          </p:cNvSpPr>
          <p:nvPr>
            <p:ph sz="half" idx="1"/>
          </p:nvPr>
        </p:nvSpPr>
        <p:spPr>
          <a:xfrm>
            <a:off x="2001169" y="1177825"/>
            <a:ext cx="7416000" cy="3672000"/>
          </a:xfrm>
        </p:spPr>
        <p:txBody>
          <a:bodyPr/>
          <a:lstStyle/>
          <a:p>
            <a:pPr>
              <a:lnSpc>
                <a:spcPct val="150000"/>
              </a:lnSpc>
            </a:pPr>
            <a:r>
              <a:rPr lang="nl-BE" dirty="0"/>
              <a:t>Meerderheid van HR </a:t>
            </a:r>
            <a:r>
              <a:rPr lang="nl-BE" dirty="0" err="1"/>
              <a:t>BP’s</a:t>
            </a:r>
            <a:r>
              <a:rPr lang="nl-BE" dirty="0"/>
              <a:t> is voorstander</a:t>
            </a:r>
          </a:p>
          <a:p>
            <a:pPr>
              <a:lnSpc>
                <a:spcPct val="150000"/>
              </a:lnSpc>
            </a:pPr>
            <a:r>
              <a:rPr lang="nl-BE" dirty="0"/>
              <a:t>Academici makkelijk te bereiken</a:t>
            </a:r>
          </a:p>
          <a:p>
            <a:pPr>
              <a:lnSpc>
                <a:spcPct val="150000"/>
              </a:lnSpc>
            </a:pPr>
            <a:r>
              <a:rPr lang="nl-BE" dirty="0"/>
              <a:t>Meerderheid van geïnterviewde academici is voorstander</a:t>
            </a:r>
          </a:p>
        </p:txBody>
      </p:sp>
      <p:pic>
        <p:nvPicPr>
          <p:cNvPr id="4104" name="Picture 8" descr="aerial view of assorted-color toys">
            <a:extLst>
              <a:ext uri="{FF2B5EF4-FFF2-40B4-BE49-F238E27FC236}">
                <a16:creationId xmlns:a16="http://schemas.microsoft.com/office/drawing/2014/main" id="{727637F4-5EF9-A723-E3AB-288E3BA83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139" y="3429000"/>
            <a:ext cx="4399722" cy="293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68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3021F-841D-006C-20B9-979A74F62A4A}"/>
              </a:ext>
            </a:extLst>
          </p:cNvPr>
          <p:cNvSpPr>
            <a:spLocks noGrp="1"/>
          </p:cNvSpPr>
          <p:nvPr>
            <p:ph type="title"/>
          </p:nvPr>
        </p:nvSpPr>
        <p:spPr>
          <a:xfrm>
            <a:off x="1931358" y="395392"/>
            <a:ext cx="7416000" cy="1116000"/>
          </a:xfrm>
        </p:spPr>
        <p:txBody>
          <a:bodyPr/>
          <a:lstStyle/>
          <a:p>
            <a:r>
              <a:rPr lang="nl-BE" sz="3200" dirty="0"/>
              <a:t>Toegankelijkheid (HR-</a:t>
            </a:r>
            <a:r>
              <a:rPr lang="nl-BE" sz="3200" dirty="0" err="1"/>
              <a:t>practitioners</a:t>
            </a:r>
            <a:r>
              <a:rPr lang="nl-BE" sz="3200" dirty="0"/>
              <a:t>)</a:t>
            </a:r>
          </a:p>
        </p:txBody>
      </p:sp>
      <p:pic>
        <p:nvPicPr>
          <p:cNvPr id="5122" name="Picture 2" descr="gray cyclone wire">
            <a:extLst>
              <a:ext uri="{FF2B5EF4-FFF2-40B4-BE49-F238E27FC236}">
                <a16:creationId xmlns:a16="http://schemas.microsoft.com/office/drawing/2014/main" id="{53CFC6F6-E17D-5B7F-FBBC-567C79CFD0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1225" y="1416158"/>
            <a:ext cx="1485836" cy="22287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red stop sign sitting on top of a metal pole">
            <a:extLst>
              <a:ext uri="{FF2B5EF4-FFF2-40B4-BE49-F238E27FC236}">
                <a16:creationId xmlns:a16="http://schemas.microsoft.com/office/drawing/2014/main" id="{E5B2B33E-5F3E-ABA1-EBC3-2A4825BB2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4459" y="2243995"/>
            <a:ext cx="2973434" cy="198332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314ACE95-D63A-92BC-E738-27128BD0C270}"/>
              </a:ext>
            </a:extLst>
          </p:cNvPr>
          <p:cNvPicPr>
            <a:picLocks noChangeAspect="1"/>
          </p:cNvPicPr>
          <p:nvPr/>
        </p:nvPicPr>
        <p:blipFill>
          <a:blip r:embed="rId5"/>
          <a:stretch>
            <a:fillRect/>
          </a:stretch>
        </p:blipFill>
        <p:spPr>
          <a:xfrm>
            <a:off x="5933788" y="4543052"/>
            <a:ext cx="4734212" cy="848823"/>
          </a:xfrm>
          <a:prstGeom prst="rect">
            <a:avLst/>
          </a:prstGeom>
        </p:spPr>
      </p:pic>
      <p:sp>
        <p:nvSpPr>
          <p:cNvPr id="5" name="Pijl: gekromd omlaag 4">
            <a:extLst>
              <a:ext uri="{FF2B5EF4-FFF2-40B4-BE49-F238E27FC236}">
                <a16:creationId xmlns:a16="http://schemas.microsoft.com/office/drawing/2014/main" id="{2CC428C6-A372-AD53-06F2-AF520E684F25}"/>
              </a:ext>
            </a:extLst>
          </p:cNvPr>
          <p:cNvSpPr/>
          <p:nvPr/>
        </p:nvSpPr>
        <p:spPr>
          <a:xfrm>
            <a:off x="3717061" y="1511393"/>
            <a:ext cx="1631964" cy="48483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6" name="Pijl: gekromd omlaag 5">
            <a:extLst>
              <a:ext uri="{FF2B5EF4-FFF2-40B4-BE49-F238E27FC236}">
                <a16:creationId xmlns:a16="http://schemas.microsoft.com/office/drawing/2014/main" id="{4B931266-D667-C7B6-F465-F2E214E835B2}"/>
              </a:ext>
            </a:extLst>
          </p:cNvPr>
          <p:cNvSpPr/>
          <p:nvPr/>
        </p:nvSpPr>
        <p:spPr>
          <a:xfrm>
            <a:off x="7449292" y="2637933"/>
            <a:ext cx="1570213" cy="1116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7" name="Tekstvak 6">
            <a:extLst>
              <a:ext uri="{FF2B5EF4-FFF2-40B4-BE49-F238E27FC236}">
                <a16:creationId xmlns:a16="http://schemas.microsoft.com/office/drawing/2014/main" id="{9DBFF290-DF47-4319-164F-D0DA7A528B94}"/>
              </a:ext>
            </a:extLst>
          </p:cNvPr>
          <p:cNvSpPr txBox="1"/>
          <p:nvPr/>
        </p:nvSpPr>
        <p:spPr>
          <a:xfrm>
            <a:off x="2231226" y="4543051"/>
            <a:ext cx="3247859" cy="1477328"/>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AgO is daarop geabonneerd, maar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die deelt dat niet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met de rest. Ik vind dat heel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jammer</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 Ik heb die vraag gesteld.</a:t>
            </a:r>
          </a:p>
          <a:p>
            <a:endParaRPr lang="nl-BE" dirty="0"/>
          </a:p>
        </p:txBody>
      </p:sp>
    </p:spTree>
    <p:extLst>
      <p:ext uri="{BB962C8B-B14F-4D97-AF65-F5344CB8AC3E}">
        <p14:creationId xmlns:p14="http://schemas.microsoft.com/office/powerpoint/2010/main" val="340220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1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E4EB4-B8C2-EE67-DD53-5A7E288EF063}"/>
              </a:ext>
            </a:extLst>
          </p:cNvPr>
          <p:cNvSpPr>
            <a:spLocks noGrp="1"/>
          </p:cNvSpPr>
          <p:nvPr>
            <p:ph type="title"/>
          </p:nvPr>
        </p:nvSpPr>
        <p:spPr>
          <a:xfrm>
            <a:off x="1727101" y="260464"/>
            <a:ext cx="7416000" cy="1116000"/>
          </a:xfrm>
        </p:spPr>
        <p:txBody>
          <a:bodyPr/>
          <a:lstStyle/>
          <a:p>
            <a:r>
              <a:rPr lang="nl-BE" sz="3600" dirty="0"/>
              <a:t>Toegankelijkheid (HR-</a:t>
            </a:r>
            <a:r>
              <a:rPr lang="nl-BE" sz="3600" dirty="0" err="1"/>
              <a:t>academics</a:t>
            </a:r>
            <a:r>
              <a:rPr lang="nl-BE" sz="3600" dirty="0"/>
              <a:t>)</a:t>
            </a:r>
          </a:p>
        </p:txBody>
      </p:sp>
      <p:sp>
        <p:nvSpPr>
          <p:cNvPr id="3" name="Tijdelijke aanduiding voor inhoud 2">
            <a:extLst>
              <a:ext uri="{FF2B5EF4-FFF2-40B4-BE49-F238E27FC236}">
                <a16:creationId xmlns:a16="http://schemas.microsoft.com/office/drawing/2014/main" id="{ECBA53DE-F7D1-38CB-DA24-8017A5C5F8D8}"/>
              </a:ext>
            </a:extLst>
          </p:cNvPr>
          <p:cNvSpPr>
            <a:spLocks noGrp="1"/>
          </p:cNvSpPr>
          <p:nvPr>
            <p:ph sz="half" idx="1"/>
          </p:nvPr>
        </p:nvSpPr>
        <p:spPr>
          <a:xfrm>
            <a:off x="2073026" y="1327917"/>
            <a:ext cx="7416000" cy="1940146"/>
          </a:xfrm>
        </p:spPr>
        <p:txBody>
          <a:bodyPr/>
          <a:lstStyle/>
          <a:p>
            <a:pPr>
              <a:lnSpc>
                <a:spcPct val="150000"/>
              </a:lnSpc>
            </a:pPr>
            <a:r>
              <a:rPr lang="nl-BE" dirty="0"/>
              <a:t>Resultaten en onderzoek meer bekend maken</a:t>
            </a:r>
          </a:p>
          <a:p>
            <a:pPr lvl="1">
              <a:lnSpc>
                <a:spcPct val="150000"/>
              </a:lnSpc>
            </a:pPr>
            <a:r>
              <a:rPr lang="nl-BE" dirty="0"/>
              <a:t>Rol van de wetenschap</a:t>
            </a:r>
            <a:br>
              <a:rPr lang="nl-BE" dirty="0"/>
            </a:br>
            <a:br>
              <a:rPr lang="nl-BE" dirty="0"/>
            </a:br>
            <a:endParaRPr lang="nl-BE" dirty="0"/>
          </a:p>
          <a:p>
            <a:pPr>
              <a:lnSpc>
                <a:spcPct val="150000"/>
              </a:lnSpc>
            </a:pPr>
            <a:r>
              <a:rPr lang="nl-BE" dirty="0"/>
              <a:t>Zwak argument volgens kleine minderheid </a:t>
            </a:r>
            <a:r>
              <a:rPr lang="nl-BE" dirty="0">
                <a:sym typeface="Wingdings" panose="05000000000000000000" pitchFamily="2" charset="2"/>
              </a:rPr>
              <a:t> open access</a:t>
            </a:r>
          </a:p>
          <a:p>
            <a:pPr lvl="1">
              <a:lnSpc>
                <a:spcPct val="150000"/>
              </a:lnSpc>
            </a:pPr>
            <a:r>
              <a:rPr lang="nl-BE" dirty="0">
                <a:sym typeface="Wingdings" panose="05000000000000000000" pitchFamily="2" charset="2"/>
              </a:rPr>
              <a:t>Steunpunt = niet bekend</a:t>
            </a:r>
            <a:endParaRPr lang="nl-BE" dirty="0"/>
          </a:p>
        </p:txBody>
      </p:sp>
      <p:sp>
        <p:nvSpPr>
          <p:cNvPr id="4" name="Tekstvak 3">
            <a:extLst>
              <a:ext uri="{FF2B5EF4-FFF2-40B4-BE49-F238E27FC236}">
                <a16:creationId xmlns:a16="http://schemas.microsoft.com/office/drawing/2014/main" id="{0DD1F84F-E657-AF31-DB2E-C7CEDE1368E3}"/>
              </a:ext>
            </a:extLst>
          </p:cNvPr>
          <p:cNvSpPr txBox="1"/>
          <p:nvPr/>
        </p:nvSpPr>
        <p:spPr>
          <a:xfrm>
            <a:off x="4172282" y="2416963"/>
            <a:ext cx="6495718" cy="923330"/>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Je zou kunnen zeggen je zet je studie op, je publiceert je paper en call is af, je hebt je job gedaan. Maar ik vind het zelf ook wel belangrijk dat die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vertaling naar het beleid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gebeurt. </a:t>
            </a:r>
            <a:r>
              <a:rPr lang="nl-BE" dirty="0">
                <a:solidFill>
                  <a:srgbClr val="262626"/>
                </a:solidFill>
                <a:latin typeface="Calibri Light" panose="020F0302020204030204" pitchFamily="34" charset="0"/>
                <a:ea typeface="Times New Roman" panose="02020603050405020304" pitchFamily="18" charset="0"/>
              </a:rPr>
              <a:t>(academicus)</a:t>
            </a:r>
            <a:endParaRPr lang="nl-BE" dirty="0"/>
          </a:p>
        </p:txBody>
      </p:sp>
      <p:sp>
        <p:nvSpPr>
          <p:cNvPr id="5" name="Tekstvak 4">
            <a:extLst>
              <a:ext uri="{FF2B5EF4-FFF2-40B4-BE49-F238E27FC236}">
                <a16:creationId xmlns:a16="http://schemas.microsoft.com/office/drawing/2014/main" id="{40286094-8F7E-A7F9-AF91-70545C759597}"/>
              </a:ext>
            </a:extLst>
          </p:cNvPr>
          <p:cNvSpPr txBox="1"/>
          <p:nvPr/>
        </p:nvSpPr>
        <p:spPr>
          <a:xfrm>
            <a:off x="4172283" y="4380792"/>
            <a:ext cx="6181859" cy="923330"/>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Dankzij open source en Google </a:t>
            </a:r>
            <a:r>
              <a:rPr lang="nl-BE" i="1" dirty="0" err="1">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Scholar</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 wordt dat altijd wel gemakkelijker, dus zeggen " we hebben geen toegang", dat is eigenlijk al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geen goed argument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meer </a:t>
            </a:r>
            <a:r>
              <a:rPr lang="nl-BE" dirty="0">
                <a:latin typeface="Calibri Light" panose="020F0302020204030204" pitchFamily="34" charset="0"/>
                <a:ea typeface="Calibri" panose="020F0502020204030204" pitchFamily="34" charset="0"/>
              </a:rPr>
              <a:t>(academicus)</a:t>
            </a:r>
            <a:endParaRPr lang="nl-BE" dirty="0"/>
          </a:p>
        </p:txBody>
      </p:sp>
    </p:spTree>
    <p:extLst>
      <p:ext uri="{BB962C8B-B14F-4D97-AF65-F5344CB8AC3E}">
        <p14:creationId xmlns:p14="http://schemas.microsoft.com/office/powerpoint/2010/main" val="2982568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2B55F-96BB-8BB5-51EA-A0D8D08FDE24}"/>
              </a:ext>
            </a:extLst>
          </p:cNvPr>
          <p:cNvSpPr>
            <a:spLocks noGrp="1"/>
          </p:cNvSpPr>
          <p:nvPr>
            <p:ph type="title"/>
          </p:nvPr>
        </p:nvSpPr>
        <p:spPr>
          <a:xfrm>
            <a:off x="1166270" y="0"/>
            <a:ext cx="7416000" cy="1116000"/>
          </a:xfrm>
        </p:spPr>
        <p:txBody>
          <a:bodyPr>
            <a:normAutofit/>
          </a:bodyPr>
          <a:lstStyle/>
          <a:p>
            <a:r>
              <a:rPr lang="nl-BE" sz="3200" dirty="0"/>
              <a:t>Praktische relevantie van onderzoek</a:t>
            </a:r>
          </a:p>
        </p:txBody>
      </p:sp>
      <p:pic>
        <p:nvPicPr>
          <p:cNvPr id="2050" name="Picture 2" descr="Close up background image of server cabinet with yellow internet cables and wires connected to ports, copy space">
            <a:extLst>
              <a:ext uri="{FF2B5EF4-FFF2-40B4-BE49-F238E27FC236}">
                <a16:creationId xmlns:a16="http://schemas.microsoft.com/office/drawing/2014/main" id="{31F29F75-F5BC-45EC-CAEA-66B0C84F5E5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7892668" y="1389400"/>
            <a:ext cx="4191000" cy="279545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E4D548C-C829-0195-78B4-534D7BF2001B}"/>
              </a:ext>
            </a:extLst>
          </p:cNvPr>
          <p:cNvSpPr>
            <a:spLocks noGrp="1"/>
          </p:cNvSpPr>
          <p:nvPr>
            <p:ph idx="1"/>
          </p:nvPr>
        </p:nvSpPr>
        <p:spPr>
          <a:xfrm>
            <a:off x="1039382" y="1389400"/>
            <a:ext cx="8461400" cy="4395600"/>
          </a:xfrm>
        </p:spPr>
        <p:txBody>
          <a:bodyPr/>
          <a:lstStyle/>
          <a:p>
            <a:pPr>
              <a:lnSpc>
                <a:spcPct val="150000"/>
              </a:lnSpc>
            </a:pPr>
            <a:r>
              <a:rPr lang="nl-BE" sz="2400" dirty="0"/>
              <a:t>Complex, tijdrovend, genuanceerd</a:t>
            </a:r>
          </a:p>
          <a:p>
            <a:pPr>
              <a:lnSpc>
                <a:spcPct val="150000"/>
              </a:lnSpc>
            </a:pPr>
            <a:r>
              <a:rPr lang="nl-BE" sz="2400" dirty="0"/>
              <a:t>Geen eenduidige oplossing</a:t>
            </a:r>
          </a:p>
          <a:p>
            <a:pPr>
              <a:lnSpc>
                <a:spcPct val="150000"/>
              </a:lnSpc>
            </a:pPr>
            <a:r>
              <a:rPr lang="nl-BE" sz="2400" dirty="0"/>
              <a:t>Grote meerderheid van de HR-professionals vindt geen soelaas in wetenschappelijke artikels</a:t>
            </a:r>
          </a:p>
          <a:p>
            <a:pPr>
              <a:lnSpc>
                <a:spcPct val="150000"/>
              </a:lnSpc>
            </a:pPr>
            <a:r>
              <a:rPr lang="nl-BE" sz="2400" dirty="0"/>
              <a:t>Twee stromingen bij academici</a:t>
            </a:r>
          </a:p>
          <a:p>
            <a:pPr lvl="1">
              <a:lnSpc>
                <a:spcPct val="150000"/>
              </a:lnSpc>
            </a:pPr>
            <a:r>
              <a:rPr lang="nl-BE" sz="2400" dirty="0"/>
              <a:t>Onze maatschappelijke opdracht + nood aan meer interventiestudies</a:t>
            </a:r>
          </a:p>
          <a:p>
            <a:pPr lvl="1">
              <a:lnSpc>
                <a:spcPct val="150000"/>
              </a:lnSpc>
            </a:pPr>
            <a:r>
              <a:rPr lang="nl-BE" sz="2400" dirty="0"/>
              <a:t>Rol stopt na uitvoeren onderzoek, vertaling is niet voor ons</a:t>
            </a:r>
          </a:p>
        </p:txBody>
      </p:sp>
    </p:spTree>
    <p:extLst>
      <p:ext uri="{BB962C8B-B14F-4D97-AF65-F5344CB8AC3E}">
        <p14:creationId xmlns:p14="http://schemas.microsoft.com/office/powerpoint/2010/main" val="3527250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75B15E-2F81-0887-05D5-EFCC667C1B00}"/>
              </a:ext>
            </a:extLst>
          </p:cNvPr>
          <p:cNvSpPr>
            <a:spLocks noGrp="1"/>
          </p:cNvSpPr>
          <p:nvPr>
            <p:ph type="ctrTitle"/>
          </p:nvPr>
        </p:nvSpPr>
        <p:spPr/>
        <p:txBody>
          <a:bodyPr/>
          <a:lstStyle/>
          <a:p>
            <a:r>
              <a:rPr lang="nl-NL" sz="4000" dirty="0"/>
              <a:t>Naar een modern, toekomstgericht en dynamisch  personeelsbeleid</a:t>
            </a:r>
            <a:endParaRPr lang="nl-BE" sz="4000" dirty="0"/>
          </a:p>
        </p:txBody>
      </p:sp>
      <p:sp>
        <p:nvSpPr>
          <p:cNvPr id="3" name="Ondertitel 2">
            <a:extLst>
              <a:ext uri="{FF2B5EF4-FFF2-40B4-BE49-F238E27FC236}">
                <a16:creationId xmlns:a16="http://schemas.microsoft.com/office/drawing/2014/main" id="{CA9B7AA2-2377-3FDE-02C3-C6DD5B11AEE0}"/>
              </a:ext>
            </a:extLst>
          </p:cNvPr>
          <p:cNvSpPr>
            <a:spLocks noGrp="1"/>
          </p:cNvSpPr>
          <p:nvPr>
            <p:ph type="subTitle" idx="1"/>
          </p:nvPr>
        </p:nvSpPr>
        <p:spPr/>
        <p:txBody>
          <a:bodyPr/>
          <a:lstStyle/>
          <a:p>
            <a:r>
              <a:rPr lang="nl-BE" sz="2000"/>
              <a:t>Joke Dierickx (programmacoördinator 5-sporenbeleid)</a:t>
            </a:r>
          </a:p>
        </p:txBody>
      </p:sp>
      <p:pic>
        <p:nvPicPr>
          <p:cNvPr id="5" name="Picture Placeholder 4">
            <a:extLst>
              <a:ext uri="{FF2B5EF4-FFF2-40B4-BE49-F238E27FC236}">
                <a16:creationId xmlns:a16="http://schemas.microsoft.com/office/drawing/2014/main" id="{61AC2403-50ED-462F-CB10-033FBB4DFD0D}"/>
              </a:ext>
            </a:extLst>
          </p:cNvPr>
          <p:cNvPicPr>
            <a:picLocks noGrp="1" noChangeAspect="1"/>
          </p:cNvPicPr>
          <p:nvPr>
            <p:ph type="pic" sz="quarter" idx="11"/>
          </p:nvPr>
        </p:nvPicPr>
        <p:blipFill>
          <a:blip r:embed="rId2"/>
          <a:srcRect l="19421" r="19421"/>
          <a:stretch/>
        </p:blipFill>
        <p:spPr>
          <a:xfrm>
            <a:off x="368300" y="295275"/>
            <a:ext cx="5746750" cy="6270625"/>
          </a:xfrm>
        </p:spPr>
      </p:pic>
    </p:spTree>
    <p:extLst>
      <p:ext uri="{BB962C8B-B14F-4D97-AF65-F5344CB8AC3E}">
        <p14:creationId xmlns:p14="http://schemas.microsoft.com/office/powerpoint/2010/main" val="3063119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E3A93AF-AC07-57C1-EE81-BD0E34B0B233}"/>
              </a:ext>
            </a:extLst>
          </p:cNvPr>
          <p:cNvSpPr txBox="1"/>
          <p:nvPr/>
        </p:nvSpPr>
        <p:spPr>
          <a:xfrm>
            <a:off x="2422385" y="2890391"/>
            <a:ext cx="7714445" cy="1077218"/>
          </a:xfrm>
          <a:prstGeom prst="rect">
            <a:avLst/>
          </a:prstGeom>
          <a:noFill/>
        </p:spPr>
        <p:txBody>
          <a:bodyPr wrap="square" rtlCol="0">
            <a:spAutoFit/>
          </a:bodyPr>
          <a:lstStyle/>
          <a:p>
            <a:pPr algn="ctr"/>
            <a:r>
              <a:rPr lang="nl-BE" sz="3200" dirty="0"/>
              <a:t>Moeten we de kloof tussen de wetenschap en de praktijk overbruggen?</a:t>
            </a:r>
          </a:p>
        </p:txBody>
      </p:sp>
    </p:spTree>
    <p:extLst>
      <p:ext uri="{BB962C8B-B14F-4D97-AF65-F5344CB8AC3E}">
        <p14:creationId xmlns:p14="http://schemas.microsoft.com/office/powerpoint/2010/main" val="3442029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D51F657-3CC6-E055-5EE3-32F1E6E70F86}"/>
              </a:ext>
            </a:extLst>
          </p:cNvPr>
          <p:cNvSpPr txBox="1"/>
          <p:nvPr/>
        </p:nvSpPr>
        <p:spPr>
          <a:xfrm>
            <a:off x="6096000" y="2513257"/>
            <a:ext cx="4752304" cy="923330"/>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Ik vind dat soms ook wel goed dat die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werelden apart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bestaan omdat ze elkaar ook wel kunnen uitdagen en in vraag stellen. </a:t>
            </a:r>
            <a:endParaRPr lang="nl-BE" dirty="0"/>
          </a:p>
        </p:txBody>
      </p:sp>
      <p:sp>
        <p:nvSpPr>
          <p:cNvPr id="3" name="Tekstvak 2">
            <a:extLst>
              <a:ext uri="{FF2B5EF4-FFF2-40B4-BE49-F238E27FC236}">
                <a16:creationId xmlns:a16="http://schemas.microsoft.com/office/drawing/2014/main" id="{8E95FCD2-C603-878A-ECB2-67F1AB22EB28}"/>
              </a:ext>
            </a:extLst>
          </p:cNvPr>
          <p:cNvSpPr txBox="1"/>
          <p:nvPr/>
        </p:nvSpPr>
        <p:spPr>
          <a:xfrm>
            <a:off x="6145369" y="4494475"/>
            <a:ext cx="4420159" cy="923330"/>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Ik denk dat het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moeilijk is om die kloof te reduceren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omdat beiden tot een ja tot een wat andere wereld behoren</a:t>
            </a:r>
            <a:endParaRPr lang="nl-BE" dirty="0"/>
          </a:p>
        </p:txBody>
      </p:sp>
      <p:sp>
        <p:nvSpPr>
          <p:cNvPr id="4" name="Tekstvak 3">
            <a:extLst>
              <a:ext uri="{FF2B5EF4-FFF2-40B4-BE49-F238E27FC236}">
                <a16:creationId xmlns:a16="http://schemas.microsoft.com/office/drawing/2014/main" id="{6DAD0CF3-22F4-56C1-ACD5-BE34739672AF}"/>
              </a:ext>
            </a:extLst>
          </p:cNvPr>
          <p:cNvSpPr txBox="1"/>
          <p:nvPr/>
        </p:nvSpPr>
        <p:spPr>
          <a:xfrm>
            <a:off x="1626473" y="2513257"/>
            <a:ext cx="4170329" cy="1477328"/>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En daarvoor heb je organisaties nodig zoals de onze op dit moment en ik hoop dat dat in de toekomst misschien wat minder zo is, maar die de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vertaalslag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maken. </a:t>
            </a:r>
          </a:p>
        </p:txBody>
      </p:sp>
      <p:sp>
        <p:nvSpPr>
          <p:cNvPr id="5" name="Tekstvak 4">
            <a:extLst>
              <a:ext uri="{FF2B5EF4-FFF2-40B4-BE49-F238E27FC236}">
                <a16:creationId xmlns:a16="http://schemas.microsoft.com/office/drawing/2014/main" id="{D2C0E7A5-9DB2-9C60-8A88-BAFEED86B7E8}"/>
              </a:ext>
            </a:extLst>
          </p:cNvPr>
          <p:cNvSpPr txBox="1"/>
          <p:nvPr/>
        </p:nvSpPr>
        <p:spPr>
          <a:xfrm>
            <a:off x="3202921" y="1261756"/>
            <a:ext cx="1017431" cy="523220"/>
          </a:xfrm>
          <a:prstGeom prst="rect">
            <a:avLst/>
          </a:prstGeom>
          <a:noFill/>
        </p:spPr>
        <p:txBody>
          <a:bodyPr wrap="square" rtlCol="0">
            <a:spAutoFit/>
          </a:bodyPr>
          <a:lstStyle/>
          <a:p>
            <a:r>
              <a:rPr lang="nl-BE" sz="2800" b="1" dirty="0">
                <a:solidFill>
                  <a:schemeClr val="accent3"/>
                </a:solidFill>
              </a:rPr>
              <a:t>WEL</a:t>
            </a:r>
          </a:p>
        </p:txBody>
      </p:sp>
      <p:sp>
        <p:nvSpPr>
          <p:cNvPr id="6" name="Tekstvak 5">
            <a:extLst>
              <a:ext uri="{FF2B5EF4-FFF2-40B4-BE49-F238E27FC236}">
                <a16:creationId xmlns:a16="http://schemas.microsoft.com/office/drawing/2014/main" id="{7012A117-9C87-62F0-646D-B150556ABF8A}"/>
              </a:ext>
            </a:extLst>
          </p:cNvPr>
          <p:cNvSpPr txBox="1"/>
          <p:nvPr/>
        </p:nvSpPr>
        <p:spPr>
          <a:xfrm>
            <a:off x="7297097" y="1209148"/>
            <a:ext cx="2202287" cy="523220"/>
          </a:xfrm>
          <a:prstGeom prst="rect">
            <a:avLst/>
          </a:prstGeom>
          <a:noFill/>
        </p:spPr>
        <p:txBody>
          <a:bodyPr wrap="square" rtlCol="0">
            <a:spAutoFit/>
          </a:bodyPr>
          <a:lstStyle/>
          <a:p>
            <a:r>
              <a:rPr lang="nl-BE" sz="2800" b="1" dirty="0">
                <a:solidFill>
                  <a:schemeClr val="accent3"/>
                </a:solidFill>
              </a:rPr>
              <a:t>NIET (per se)</a:t>
            </a:r>
          </a:p>
        </p:txBody>
      </p:sp>
      <p:sp>
        <p:nvSpPr>
          <p:cNvPr id="7" name="Tekstvak 6">
            <a:extLst>
              <a:ext uri="{FF2B5EF4-FFF2-40B4-BE49-F238E27FC236}">
                <a16:creationId xmlns:a16="http://schemas.microsoft.com/office/drawing/2014/main" id="{0E3A8324-887B-EB6B-A0AC-62E908BFAD06}"/>
              </a:ext>
            </a:extLst>
          </p:cNvPr>
          <p:cNvSpPr txBox="1"/>
          <p:nvPr/>
        </p:nvSpPr>
        <p:spPr>
          <a:xfrm>
            <a:off x="1626472" y="4523367"/>
            <a:ext cx="4327860" cy="1477328"/>
          </a:xfrm>
          <a:prstGeom prst="rect">
            <a:avLst/>
          </a:prstGeom>
          <a:noFill/>
        </p:spPr>
        <p:txBody>
          <a:bodyPr wrap="square" rtlCol="0">
            <a:spAutoFit/>
          </a:bodyPr>
          <a:lstStyle/>
          <a:p>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Persoonlijk zou ik liever opteren dat wetenschappers </a:t>
            </a:r>
            <a:r>
              <a:rPr lang="nl-BE" b="1"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uit hun Ivoren toren treden </a:t>
            </a:r>
            <a:r>
              <a:rPr lang="nl-BE" i="1" dirty="0">
                <a:highlight>
                  <a:srgbClr val="FFFFFF"/>
                </a:highlight>
                <a:latin typeface="Microsoft GothicNeo Light" panose="020B0503020000020004" pitchFamily="34" charset="-127"/>
                <a:ea typeface="Microsoft GothicNeo Light" panose="020B0503020000020004" pitchFamily="34" charset="-127"/>
                <a:cs typeface="Microsoft GothicNeo Light" panose="020B0503020000020004" pitchFamily="34" charset="-127"/>
              </a:rPr>
              <a:t>en meer de voeling met de praktijk opzoeken. Ik denk dat dat eigenlijk een aantrekkelijker model is. </a:t>
            </a:r>
          </a:p>
        </p:txBody>
      </p:sp>
      <p:cxnSp>
        <p:nvCxnSpPr>
          <p:cNvPr id="9" name="Rechte verbindingslijn met pijl 8">
            <a:extLst>
              <a:ext uri="{FF2B5EF4-FFF2-40B4-BE49-F238E27FC236}">
                <a16:creationId xmlns:a16="http://schemas.microsoft.com/office/drawing/2014/main" id="{8CF1257D-7731-D952-D5A8-627DC2D14E08}"/>
              </a:ext>
            </a:extLst>
          </p:cNvPr>
          <p:cNvCxnSpPr/>
          <p:nvPr/>
        </p:nvCxnSpPr>
        <p:spPr>
          <a:xfrm>
            <a:off x="4787900" y="1485900"/>
            <a:ext cx="2159000" cy="0"/>
          </a:xfrm>
          <a:prstGeom prst="straightConnector1">
            <a:avLst/>
          </a:prstGeom>
          <a:ln w="571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83124AAA-2607-FE37-1DFF-1DD15F56A7DD}"/>
              </a:ext>
            </a:extLst>
          </p:cNvPr>
          <p:cNvSpPr txBox="1"/>
          <p:nvPr/>
        </p:nvSpPr>
        <p:spPr>
          <a:xfrm>
            <a:off x="2585490" y="234400"/>
            <a:ext cx="6737684" cy="584775"/>
          </a:xfrm>
          <a:prstGeom prst="rect">
            <a:avLst/>
          </a:prstGeom>
          <a:noFill/>
        </p:spPr>
        <p:txBody>
          <a:bodyPr wrap="square" rtlCol="0">
            <a:spAutoFit/>
          </a:bodyPr>
          <a:lstStyle/>
          <a:p>
            <a:pPr algn="ctr"/>
            <a:r>
              <a:rPr lang="nl-BE" sz="3200" b="1" dirty="0">
                <a:latin typeface="+mj-lt"/>
              </a:rPr>
              <a:t>HR-academici</a:t>
            </a:r>
          </a:p>
        </p:txBody>
      </p:sp>
    </p:spTree>
    <p:extLst>
      <p:ext uri="{BB962C8B-B14F-4D97-AF65-F5344CB8AC3E}">
        <p14:creationId xmlns:p14="http://schemas.microsoft.com/office/powerpoint/2010/main" val="7959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8083A72-46A5-487B-56BE-D5FD5BDC2796}"/>
              </a:ext>
            </a:extLst>
          </p:cNvPr>
          <p:cNvSpPr txBox="1"/>
          <p:nvPr/>
        </p:nvSpPr>
        <p:spPr>
          <a:xfrm>
            <a:off x="4086895" y="3136613"/>
            <a:ext cx="4623516" cy="584775"/>
          </a:xfrm>
          <a:prstGeom prst="rect">
            <a:avLst/>
          </a:prstGeom>
          <a:noFill/>
        </p:spPr>
        <p:txBody>
          <a:bodyPr wrap="square" rtlCol="0">
            <a:spAutoFit/>
          </a:bodyPr>
          <a:lstStyle/>
          <a:p>
            <a:r>
              <a:rPr lang="nl-BE" sz="3200" b="1" dirty="0"/>
              <a:t>Beïnvloedende factoren </a:t>
            </a:r>
          </a:p>
        </p:txBody>
      </p:sp>
    </p:spTree>
    <p:extLst>
      <p:ext uri="{BB962C8B-B14F-4D97-AF65-F5344CB8AC3E}">
        <p14:creationId xmlns:p14="http://schemas.microsoft.com/office/powerpoint/2010/main" val="67299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8A78137-6BE4-D33E-1B12-43643A9F34AF}"/>
              </a:ext>
            </a:extLst>
          </p:cNvPr>
          <p:cNvSpPr txBox="1"/>
          <p:nvPr/>
        </p:nvSpPr>
        <p:spPr>
          <a:xfrm>
            <a:off x="2396289" y="312820"/>
            <a:ext cx="7399421" cy="584775"/>
          </a:xfrm>
          <a:prstGeom prst="rect">
            <a:avLst/>
          </a:prstGeom>
          <a:noFill/>
        </p:spPr>
        <p:txBody>
          <a:bodyPr wrap="square" rtlCol="0">
            <a:spAutoFit/>
          </a:bodyPr>
          <a:lstStyle/>
          <a:p>
            <a:pPr algn="ctr"/>
            <a:r>
              <a:rPr lang="nl-BE" sz="3200" b="1" dirty="0">
                <a:latin typeface="+mj-lt"/>
              </a:rPr>
              <a:t>Politieke agenda</a:t>
            </a:r>
          </a:p>
        </p:txBody>
      </p:sp>
      <p:graphicFrame>
        <p:nvGraphicFramePr>
          <p:cNvPr id="5" name="Tabel 5">
            <a:extLst>
              <a:ext uri="{FF2B5EF4-FFF2-40B4-BE49-F238E27FC236}">
                <a16:creationId xmlns:a16="http://schemas.microsoft.com/office/drawing/2014/main" id="{4F0F58E3-40DE-615D-A238-98A55C88A8B3}"/>
              </a:ext>
            </a:extLst>
          </p:cNvPr>
          <p:cNvGraphicFramePr>
            <a:graphicFrameLocks noGrp="1"/>
          </p:cNvGraphicFramePr>
          <p:nvPr/>
        </p:nvGraphicFramePr>
        <p:xfrm>
          <a:off x="1588168" y="1311442"/>
          <a:ext cx="9336507" cy="4790978"/>
        </p:xfrm>
        <a:graphic>
          <a:graphicData uri="http://schemas.openxmlformats.org/drawingml/2006/table">
            <a:tbl>
              <a:tblPr firstRow="1" bandRow="1">
                <a:tableStyleId>{E8B1032C-EA38-4F05-BA0D-38AFFFC7BED3}</a:tableStyleId>
              </a:tblPr>
              <a:tblGrid>
                <a:gridCol w="3112169">
                  <a:extLst>
                    <a:ext uri="{9D8B030D-6E8A-4147-A177-3AD203B41FA5}">
                      <a16:colId xmlns:a16="http://schemas.microsoft.com/office/drawing/2014/main" val="2964725615"/>
                    </a:ext>
                  </a:extLst>
                </a:gridCol>
                <a:gridCol w="3112169">
                  <a:extLst>
                    <a:ext uri="{9D8B030D-6E8A-4147-A177-3AD203B41FA5}">
                      <a16:colId xmlns:a16="http://schemas.microsoft.com/office/drawing/2014/main" val="2675787179"/>
                    </a:ext>
                  </a:extLst>
                </a:gridCol>
                <a:gridCol w="3112169">
                  <a:extLst>
                    <a:ext uri="{9D8B030D-6E8A-4147-A177-3AD203B41FA5}">
                      <a16:colId xmlns:a16="http://schemas.microsoft.com/office/drawing/2014/main" val="2935801300"/>
                    </a:ext>
                  </a:extLst>
                </a:gridCol>
              </a:tblGrid>
              <a:tr h="643271">
                <a:tc>
                  <a:txBody>
                    <a:bodyPr/>
                    <a:lstStyle/>
                    <a:p>
                      <a:r>
                        <a:rPr lang="nl-BE" dirty="0"/>
                        <a:t>HR-professionals</a:t>
                      </a:r>
                    </a:p>
                  </a:txBody>
                  <a:tcPr/>
                </a:tc>
                <a:tc>
                  <a:txBody>
                    <a:bodyPr/>
                    <a:lstStyle/>
                    <a:p>
                      <a:r>
                        <a:rPr lang="nl-BE" dirty="0"/>
                        <a:t>HR-</a:t>
                      </a:r>
                      <a:r>
                        <a:rPr lang="nl-BE" dirty="0" err="1"/>
                        <a:t>academics</a:t>
                      </a:r>
                      <a:endParaRPr lang="nl-BE" dirty="0"/>
                    </a:p>
                  </a:txBody>
                  <a:tcPr/>
                </a:tc>
                <a:tc>
                  <a:txBody>
                    <a:bodyPr/>
                    <a:lstStyle/>
                    <a:p>
                      <a:r>
                        <a:rPr lang="nl-BE" dirty="0"/>
                        <a:t>Kabinet </a:t>
                      </a:r>
                    </a:p>
                  </a:txBody>
                  <a:tcPr/>
                </a:tc>
                <a:extLst>
                  <a:ext uri="{0D108BD9-81ED-4DB2-BD59-A6C34878D82A}">
                    <a16:rowId xmlns:a16="http://schemas.microsoft.com/office/drawing/2014/main" val="1636257577"/>
                  </a:ext>
                </a:extLst>
              </a:tr>
              <a:tr h="948726">
                <a:tc>
                  <a:txBody>
                    <a:bodyPr/>
                    <a:lstStyle/>
                    <a:p>
                      <a:r>
                        <a:rPr lang="nl-BE" dirty="0"/>
                        <a:t>Invloed is aanwezig</a:t>
                      </a:r>
                    </a:p>
                  </a:txBody>
                  <a:tcPr/>
                </a:tc>
                <a:tc>
                  <a:txBody>
                    <a:bodyPr/>
                    <a:lstStyle/>
                    <a:p>
                      <a:r>
                        <a:rPr lang="nl-BE" dirty="0"/>
                        <a:t>Invloed is aanwezig</a:t>
                      </a:r>
                    </a:p>
                  </a:txBody>
                  <a:tcPr/>
                </a:tc>
                <a:tc>
                  <a:txBody>
                    <a:bodyPr/>
                    <a:lstStyle/>
                    <a:p>
                      <a:r>
                        <a:rPr lang="nl-BE" dirty="0"/>
                        <a:t>Gebruik van wetenschappelijke literatuur &amp; data</a:t>
                      </a:r>
                    </a:p>
                  </a:txBody>
                  <a:tcPr/>
                </a:tc>
                <a:extLst>
                  <a:ext uri="{0D108BD9-81ED-4DB2-BD59-A6C34878D82A}">
                    <a16:rowId xmlns:a16="http://schemas.microsoft.com/office/drawing/2014/main" val="1845427428"/>
                  </a:ext>
                </a:extLst>
              </a:tr>
              <a:tr h="1586147">
                <a:tc>
                  <a:txBody>
                    <a:bodyPr/>
                    <a:lstStyle/>
                    <a:p>
                      <a:r>
                        <a:rPr lang="nl-BE" dirty="0"/>
                        <a:t>Politieke agenda primeert</a:t>
                      </a:r>
                    </a:p>
                    <a:p>
                      <a:r>
                        <a:rPr lang="nl-BE" dirty="0"/>
                        <a:t>op evidence-</a:t>
                      </a:r>
                      <a:r>
                        <a:rPr lang="nl-BE" dirty="0" err="1"/>
                        <a:t>based</a:t>
                      </a:r>
                      <a:r>
                        <a:rPr lang="nl-BE" dirty="0"/>
                        <a:t> aanpak</a:t>
                      </a:r>
                    </a:p>
                  </a:txBody>
                  <a:tcPr/>
                </a:tc>
                <a:tc>
                  <a:txBody>
                    <a:bodyPr/>
                    <a:lstStyle/>
                    <a:p>
                      <a:r>
                        <a:rPr lang="nl-BE" dirty="0"/>
                        <a:t>Politieke agenda primeert</a:t>
                      </a:r>
                    </a:p>
                  </a:txBody>
                  <a:tcPr/>
                </a:tc>
                <a:tc>
                  <a:txBody>
                    <a:bodyPr/>
                    <a:lstStyle/>
                    <a:p>
                      <a:r>
                        <a:rPr lang="nl-BE" dirty="0"/>
                        <a:t>Minister heeft eindbeslissing (politieke agenda primeert) </a:t>
                      </a:r>
                    </a:p>
                  </a:txBody>
                  <a:tcPr/>
                </a:tc>
                <a:extLst>
                  <a:ext uri="{0D108BD9-81ED-4DB2-BD59-A6C34878D82A}">
                    <a16:rowId xmlns:a16="http://schemas.microsoft.com/office/drawing/2014/main" val="3000639326"/>
                  </a:ext>
                </a:extLst>
              </a:tr>
              <a:tr h="948726">
                <a:tc>
                  <a:txBody>
                    <a:bodyPr/>
                    <a:lstStyle/>
                    <a:p>
                      <a:r>
                        <a:rPr lang="nl-BE" dirty="0"/>
                        <a:t>Focus op dienstverlening </a:t>
                      </a:r>
                      <a:r>
                        <a:rPr lang="nl-BE" dirty="0">
                          <a:sym typeface="Wingdings" panose="05000000000000000000" pitchFamily="2" charset="2"/>
                        </a:rPr>
                        <a:t> beleidsproces</a:t>
                      </a:r>
                      <a:endParaRPr lang="nl-BE" dirty="0"/>
                    </a:p>
                  </a:txBody>
                  <a:tcPr/>
                </a:tc>
                <a:tc>
                  <a:txBody>
                    <a:bodyPr/>
                    <a:lstStyle/>
                    <a:p>
                      <a:endParaRPr lang="nl-BE" dirty="0"/>
                    </a:p>
                  </a:txBody>
                  <a:tcPr/>
                </a:tc>
                <a:tc>
                  <a:txBody>
                    <a:bodyPr/>
                    <a:lstStyle/>
                    <a:p>
                      <a:r>
                        <a:rPr lang="nl-BE" dirty="0"/>
                        <a:t>Geen infrastructuur </a:t>
                      </a:r>
                      <a:r>
                        <a:rPr lang="nl-BE" dirty="0">
                          <a:sym typeface="Wingdings" panose="05000000000000000000" pitchFamily="2" charset="2"/>
                        </a:rPr>
                        <a:t> samenwerking met administratie</a:t>
                      </a:r>
                      <a:endParaRPr lang="nl-BE" dirty="0"/>
                    </a:p>
                  </a:txBody>
                  <a:tcPr/>
                </a:tc>
                <a:extLst>
                  <a:ext uri="{0D108BD9-81ED-4DB2-BD59-A6C34878D82A}">
                    <a16:rowId xmlns:a16="http://schemas.microsoft.com/office/drawing/2014/main" val="2953939192"/>
                  </a:ext>
                </a:extLst>
              </a:tr>
              <a:tr h="664108">
                <a:tc>
                  <a:txBody>
                    <a:bodyPr/>
                    <a:lstStyle/>
                    <a:p>
                      <a:endParaRPr lang="nl-BE" dirty="0"/>
                    </a:p>
                  </a:txBody>
                  <a:tcPr/>
                </a:tc>
                <a:tc>
                  <a:txBody>
                    <a:bodyPr/>
                    <a:lstStyle/>
                    <a:p>
                      <a:endParaRPr lang="nl-BE" dirty="0"/>
                    </a:p>
                  </a:txBody>
                  <a:tcPr/>
                </a:tc>
                <a:tc>
                  <a:txBody>
                    <a:bodyPr/>
                    <a:lstStyle/>
                    <a:p>
                      <a:r>
                        <a:rPr lang="nl-BE" dirty="0"/>
                        <a:t>Geen beleidsevaluatie door dynamische legislatuur</a:t>
                      </a:r>
                    </a:p>
                  </a:txBody>
                  <a:tcPr/>
                </a:tc>
                <a:extLst>
                  <a:ext uri="{0D108BD9-81ED-4DB2-BD59-A6C34878D82A}">
                    <a16:rowId xmlns:a16="http://schemas.microsoft.com/office/drawing/2014/main" val="254130960"/>
                  </a:ext>
                </a:extLst>
              </a:tr>
            </a:tbl>
          </a:graphicData>
        </a:graphic>
      </p:graphicFrame>
    </p:spTree>
    <p:extLst>
      <p:ext uri="{BB962C8B-B14F-4D97-AF65-F5344CB8AC3E}">
        <p14:creationId xmlns:p14="http://schemas.microsoft.com/office/powerpoint/2010/main" val="2614780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8F6C9C5-CD5B-4A73-F31B-89B4E1F8E893}"/>
              </a:ext>
            </a:extLst>
          </p:cNvPr>
          <p:cNvSpPr txBox="1"/>
          <p:nvPr/>
        </p:nvSpPr>
        <p:spPr>
          <a:xfrm>
            <a:off x="4399208" y="1875169"/>
            <a:ext cx="5016322" cy="584775"/>
          </a:xfrm>
          <a:prstGeom prst="rect">
            <a:avLst/>
          </a:prstGeom>
          <a:noFill/>
        </p:spPr>
        <p:txBody>
          <a:bodyPr wrap="square" rtlCol="0">
            <a:spAutoFit/>
          </a:bodyPr>
          <a:lstStyle/>
          <a:p>
            <a:r>
              <a:rPr lang="nl-BE" sz="3200" b="1" dirty="0"/>
              <a:t>Take home </a:t>
            </a:r>
            <a:r>
              <a:rPr lang="nl-BE" sz="3200" b="1" dirty="0" err="1"/>
              <a:t>messages</a:t>
            </a:r>
            <a:r>
              <a:rPr lang="nl-BE" sz="3200" b="1" dirty="0"/>
              <a:t> </a:t>
            </a:r>
            <a:r>
              <a:rPr lang="nl-BE" sz="3200" dirty="0"/>
              <a:t> </a:t>
            </a:r>
          </a:p>
        </p:txBody>
      </p:sp>
      <p:cxnSp>
        <p:nvCxnSpPr>
          <p:cNvPr id="4" name="Rechte verbindingslijn met pijl 3">
            <a:extLst>
              <a:ext uri="{FF2B5EF4-FFF2-40B4-BE49-F238E27FC236}">
                <a16:creationId xmlns:a16="http://schemas.microsoft.com/office/drawing/2014/main" id="{2A9AEEF3-1715-2BD8-28B4-44F42082E29F}"/>
              </a:ext>
            </a:extLst>
          </p:cNvPr>
          <p:cNvCxnSpPr>
            <a:cxnSpLocks/>
            <a:endCxn id="8" idx="0"/>
          </p:cNvCxnSpPr>
          <p:nvPr/>
        </p:nvCxnSpPr>
        <p:spPr>
          <a:xfrm flipH="1">
            <a:off x="4666445" y="2791042"/>
            <a:ext cx="1043188" cy="13306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343461F6-EF69-E829-1E62-470B06A087D4}"/>
              </a:ext>
            </a:extLst>
          </p:cNvPr>
          <p:cNvCxnSpPr>
            <a:cxnSpLocks/>
          </p:cNvCxnSpPr>
          <p:nvPr/>
        </p:nvCxnSpPr>
        <p:spPr>
          <a:xfrm>
            <a:off x="6872201" y="2791042"/>
            <a:ext cx="1313645" cy="1107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0703AF43-DE53-308B-5348-EB47C7DCD642}"/>
              </a:ext>
            </a:extLst>
          </p:cNvPr>
          <p:cNvSpPr txBox="1"/>
          <p:nvPr/>
        </p:nvSpPr>
        <p:spPr>
          <a:xfrm>
            <a:off x="3526665" y="4121695"/>
            <a:ext cx="2279561" cy="461665"/>
          </a:xfrm>
          <a:prstGeom prst="rect">
            <a:avLst/>
          </a:prstGeom>
          <a:noFill/>
        </p:spPr>
        <p:txBody>
          <a:bodyPr wrap="square" rtlCol="0">
            <a:spAutoFit/>
          </a:bodyPr>
          <a:lstStyle/>
          <a:p>
            <a:r>
              <a:rPr lang="nl-BE" sz="2400" dirty="0"/>
              <a:t>Rol van AgO</a:t>
            </a:r>
          </a:p>
        </p:txBody>
      </p:sp>
      <p:sp>
        <p:nvSpPr>
          <p:cNvPr id="9" name="Tekstvak 8">
            <a:extLst>
              <a:ext uri="{FF2B5EF4-FFF2-40B4-BE49-F238E27FC236}">
                <a16:creationId xmlns:a16="http://schemas.microsoft.com/office/drawing/2014/main" id="{07035986-7557-11BB-4ECD-6D7664569820}"/>
              </a:ext>
            </a:extLst>
          </p:cNvPr>
          <p:cNvSpPr txBox="1"/>
          <p:nvPr/>
        </p:nvSpPr>
        <p:spPr>
          <a:xfrm>
            <a:off x="7705860" y="4134041"/>
            <a:ext cx="2279561" cy="461665"/>
          </a:xfrm>
          <a:prstGeom prst="rect">
            <a:avLst/>
          </a:prstGeom>
          <a:noFill/>
        </p:spPr>
        <p:txBody>
          <a:bodyPr wrap="square" rtlCol="0">
            <a:spAutoFit/>
          </a:bodyPr>
          <a:lstStyle/>
          <a:p>
            <a:r>
              <a:rPr lang="nl-BE" sz="2400" dirty="0"/>
              <a:t>Algemeen</a:t>
            </a:r>
          </a:p>
        </p:txBody>
      </p:sp>
    </p:spTree>
    <p:extLst>
      <p:ext uri="{BB962C8B-B14F-4D97-AF65-F5344CB8AC3E}">
        <p14:creationId xmlns:p14="http://schemas.microsoft.com/office/powerpoint/2010/main" val="30175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E6D4C4-113B-912F-82AF-0E808B4D7117}"/>
              </a:ext>
            </a:extLst>
          </p:cNvPr>
          <p:cNvSpPr>
            <a:spLocks noGrp="1"/>
          </p:cNvSpPr>
          <p:nvPr>
            <p:ph type="title"/>
          </p:nvPr>
        </p:nvSpPr>
        <p:spPr>
          <a:xfrm>
            <a:off x="1439385" y="386968"/>
            <a:ext cx="2499396" cy="427031"/>
          </a:xfrm>
        </p:spPr>
        <p:txBody>
          <a:bodyPr>
            <a:noAutofit/>
          </a:bodyPr>
          <a:lstStyle/>
          <a:p>
            <a:r>
              <a:rPr lang="nl-BE" sz="3200" dirty="0"/>
              <a:t> AgO</a:t>
            </a:r>
          </a:p>
        </p:txBody>
      </p:sp>
      <p:sp>
        <p:nvSpPr>
          <p:cNvPr id="3" name="Tijdelijke aanduiding voor inhoud 2">
            <a:extLst>
              <a:ext uri="{FF2B5EF4-FFF2-40B4-BE49-F238E27FC236}">
                <a16:creationId xmlns:a16="http://schemas.microsoft.com/office/drawing/2014/main" id="{0EB7BC4B-B86B-441B-9BC4-1688B6C2C819}"/>
              </a:ext>
            </a:extLst>
          </p:cNvPr>
          <p:cNvSpPr>
            <a:spLocks noGrp="1"/>
          </p:cNvSpPr>
          <p:nvPr>
            <p:ph idx="1"/>
          </p:nvPr>
        </p:nvSpPr>
        <p:spPr>
          <a:xfrm>
            <a:off x="1439385" y="1435100"/>
            <a:ext cx="8783391" cy="3987800"/>
          </a:xfrm>
        </p:spPr>
        <p:txBody>
          <a:bodyPr/>
          <a:lstStyle/>
          <a:p>
            <a:pPr>
              <a:lnSpc>
                <a:spcPct val="150000"/>
              </a:lnSpc>
            </a:pPr>
            <a:r>
              <a:rPr lang="nl-BE" sz="2400" dirty="0"/>
              <a:t>Belangrijke speler</a:t>
            </a:r>
          </a:p>
          <a:p>
            <a:pPr>
              <a:lnSpc>
                <a:spcPct val="150000"/>
              </a:lnSpc>
            </a:pPr>
            <a:r>
              <a:rPr lang="nl-BE" sz="2400" dirty="0"/>
              <a:t>Leverancier van informatie (verwerkte data) </a:t>
            </a:r>
          </a:p>
          <a:p>
            <a:pPr lvl="1">
              <a:lnSpc>
                <a:spcPct val="150000"/>
              </a:lnSpc>
            </a:pPr>
            <a:r>
              <a:rPr lang="nl-BE" sz="2000" dirty="0"/>
              <a:t>Meer kritisch met vragenlijsten / meetschalen omgaan</a:t>
            </a:r>
          </a:p>
          <a:p>
            <a:pPr>
              <a:lnSpc>
                <a:spcPct val="150000"/>
              </a:lnSpc>
            </a:pPr>
            <a:r>
              <a:rPr lang="nl-BE" sz="2400" dirty="0"/>
              <a:t>Weinig speelruimte bij politiek gevoelige thema’s </a:t>
            </a:r>
          </a:p>
          <a:p>
            <a:pPr lvl="1">
              <a:lnSpc>
                <a:spcPct val="150000"/>
              </a:lnSpc>
            </a:pPr>
            <a:r>
              <a:rPr lang="nl-BE" sz="2000" dirty="0"/>
              <a:t>Bewust van moeilijke rol</a:t>
            </a:r>
          </a:p>
          <a:p>
            <a:pPr>
              <a:lnSpc>
                <a:spcPct val="150000"/>
              </a:lnSpc>
            </a:pPr>
            <a:r>
              <a:rPr lang="nl-BE" sz="2400" dirty="0"/>
              <a:t>Rapporten </a:t>
            </a:r>
          </a:p>
          <a:p>
            <a:pPr lvl="1">
              <a:lnSpc>
                <a:spcPct val="150000"/>
              </a:lnSpc>
            </a:pPr>
            <a:r>
              <a:rPr lang="nl-BE" sz="2000" dirty="0"/>
              <a:t>Centralisatie van gegevensverzameling </a:t>
            </a:r>
          </a:p>
          <a:p>
            <a:pPr lvl="2">
              <a:lnSpc>
                <a:spcPct val="150000"/>
              </a:lnSpc>
            </a:pPr>
            <a:r>
              <a:rPr lang="nl-BE" sz="1800" dirty="0"/>
              <a:t>Selectie prijsgeven</a:t>
            </a:r>
          </a:p>
          <a:p>
            <a:pPr lvl="1">
              <a:lnSpc>
                <a:spcPct val="150000"/>
              </a:lnSpc>
            </a:pPr>
            <a:r>
              <a:rPr lang="nl-BE" sz="2000" dirty="0"/>
              <a:t>Centralisatie versus specificiteit entiteit</a:t>
            </a:r>
          </a:p>
        </p:txBody>
      </p:sp>
      <p:pic>
        <p:nvPicPr>
          <p:cNvPr id="3074" name="Picture 2" descr="Take Away ceramic tiles décor">
            <a:extLst>
              <a:ext uri="{FF2B5EF4-FFF2-40B4-BE49-F238E27FC236}">
                <a16:creationId xmlns:a16="http://schemas.microsoft.com/office/drawing/2014/main" id="{A79D35F4-068F-CEB4-9A4A-676A62DAB2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4331" y="172266"/>
            <a:ext cx="3066455" cy="204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09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BA1A1-0DB3-0720-7E01-AAF952B8376A}"/>
              </a:ext>
            </a:extLst>
          </p:cNvPr>
          <p:cNvSpPr>
            <a:spLocks noGrp="1"/>
          </p:cNvSpPr>
          <p:nvPr>
            <p:ph type="title"/>
          </p:nvPr>
        </p:nvSpPr>
        <p:spPr>
          <a:xfrm>
            <a:off x="1987850" y="590400"/>
            <a:ext cx="1510700" cy="679100"/>
          </a:xfrm>
        </p:spPr>
        <p:txBody>
          <a:bodyPr/>
          <a:lstStyle/>
          <a:p>
            <a:r>
              <a:rPr lang="nl-BE" dirty="0"/>
              <a:t>AgO</a:t>
            </a:r>
          </a:p>
        </p:txBody>
      </p:sp>
      <p:sp>
        <p:nvSpPr>
          <p:cNvPr id="3" name="Tijdelijke aanduiding voor inhoud 2">
            <a:extLst>
              <a:ext uri="{FF2B5EF4-FFF2-40B4-BE49-F238E27FC236}">
                <a16:creationId xmlns:a16="http://schemas.microsoft.com/office/drawing/2014/main" id="{FE8896EB-98AC-75B3-5474-B5386ACE71F0}"/>
              </a:ext>
            </a:extLst>
          </p:cNvPr>
          <p:cNvSpPr>
            <a:spLocks noGrp="1"/>
          </p:cNvSpPr>
          <p:nvPr>
            <p:ph idx="1"/>
          </p:nvPr>
        </p:nvSpPr>
        <p:spPr>
          <a:xfrm>
            <a:off x="1576137" y="1562100"/>
            <a:ext cx="8436000" cy="3481714"/>
          </a:xfrm>
        </p:spPr>
        <p:txBody>
          <a:bodyPr/>
          <a:lstStyle/>
          <a:p>
            <a:pPr>
              <a:lnSpc>
                <a:spcPct val="150000"/>
              </a:lnSpc>
            </a:pPr>
            <a:r>
              <a:rPr lang="nl-BE" sz="2400" dirty="0"/>
              <a:t>Meer samenwerken met wetenschappelijke instellingen + kennis verspreiden </a:t>
            </a:r>
          </a:p>
          <a:p>
            <a:pPr>
              <a:lnSpc>
                <a:spcPct val="150000"/>
              </a:lnSpc>
            </a:pPr>
            <a:r>
              <a:rPr lang="nl-BE" sz="2400" dirty="0"/>
              <a:t>Investeren in eigen interne studiedienst </a:t>
            </a:r>
            <a:r>
              <a:rPr lang="nl-BE" sz="2400" dirty="0">
                <a:sym typeface="Wingdings" panose="05000000000000000000" pitchFamily="2" charset="2"/>
              </a:rPr>
              <a:t> uitbesteden</a:t>
            </a:r>
          </a:p>
          <a:p>
            <a:pPr>
              <a:lnSpc>
                <a:spcPct val="150000"/>
              </a:lnSpc>
            </a:pPr>
            <a:r>
              <a:rPr lang="nl-BE" sz="2400" dirty="0">
                <a:sym typeface="Wingdings" panose="05000000000000000000" pitchFamily="2" charset="2"/>
              </a:rPr>
              <a:t>Eigen ervaringen delen – kruisbestuiving </a:t>
            </a:r>
          </a:p>
          <a:p>
            <a:pPr>
              <a:lnSpc>
                <a:spcPct val="150000"/>
              </a:lnSpc>
            </a:pPr>
            <a:r>
              <a:rPr lang="nl-BE" sz="2400" dirty="0">
                <a:sym typeface="Wingdings" panose="05000000000000000000" pitchFamily="2" charset="2"/>
              </a:rPr>
              <a:t>Meer aandacht voor opleiding m.b.t. datageletterdheid</a:t>
            </a:r>
            <a:endParaRPr lang="nl-BE" sz="2400" dirty="0"/>
          </a:p>
          <a:p>
            <a:pPr>
              <a:lnSpc>
                <a:spcPct val="150000"/>
              </a:lnSpc>
            </a:pPr>
            <a:endParaRPr lang="nl-BE" sz="2400" dirty="0"/>
          </a:p>
        </p:txBody>
      </p:sp>
    </p:spTree>
    <p:extLst>
      <p:ext uri="{BB962C8B-B14F-4D97-AF65-F5344CB8AC3E}">
        <p14:creationId xmlns:p14="http://schemas.microsoft.com/office/powerpoint/2010/main" val="272596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CA379E-31F2-1F96-8605-91A704260239}"/>
              </a:ext>
            </a:extLst>
          </p:cNvPr>
          <p:cNvSpPr>
            <a:spLocks noGrp="1"/>
          </p:cNvSpPr>
          <p:nvPr>
            <p:ph type="title"/>
          </p:nvPr>
        </p:nvSpPr>
        <p:spPr>
          <a:xfrm>
            <a:off x="3253137" y="249498"/>
            <a:ext cx="7416000" cy="1116000"/>
          </a:xfrm>
        </p:spPr>
        <p:txBody>
          <a:bodyPr anchor="t">
            <a:normAutofit/>
          </a:bodyPr>
          <a:lstStyle/>
          <a:p>
            <a:r>
              <a:rPr lang="nl-BE" sz="3200" dirty="0"/>
              <a:t>Algemene aanbevelingen </a:t>
            </a:r>
          </a:p>
        </p:txBody>
      </p:sp>
      <p:pic>
        <p:nvPicPr>
          <p:cNvPr id="4098" name="Picture 2" descr="Take Away ceramic tiles décor">
            <a:extLst>
              <a:ext uri="{FF2B5EF4-FFF2-40B4-BE49-F238E27FC236}">
                <a16:creationId xmlns:a16="http://schemas.microsoft.com/office/drawing/2014/main" id="{09EC284B-5C28-3F79-7AF2-8BEDEF4220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49" r="19435" b="-1"/>
          <a:stretch/>
        </p:blipFill>
        <p:spPr bwMode="auto">
          <a:xfrm>
            <a:off x="1080703" y="1365498"/>
            <a:ext cx="3233487" cy="3620502"/>
          </a:xfrm>
          <a:prstGeom prst="rect">
            <a:avLst/>
          </a:prstGeom>
          <a:solidFill>
            <a:srgbClr val="FFFFFF"/>
          </a:solidFill>
        </p:spPr>
      </p:pic>
      <p:sp>
        <p:nvSpPr>
          <p:cNvPr id="3" name="Tijdelijke aanduiding voor inhoud 2">
            <a:extLst>
              <a:ext uri="{FF2B5EF4-FFF2-40B4-BE49-F238E27FC236}">
                <a16:creationId xmlns:a16="http://schemas.microsoft.com/office/drawing/2014/main" id="{5216C981-47C7-D202-0382-F8DB932F6D63}"/>
              </a:ext>
            </a:extLst>
          </p:cNvPr>
          <p:cNvSpPr>
            <a:spLocks noGrp="1"/>
          </p:cNvSpPr>
          <p:nvPr>
            <p:ph sz="half" idx="2"/>
          </p:nvPr>
        </p:nvSpPr>
        <p:spPr>
          <a:xfrm>
            <a:off x="4670527" y="1048130"/>
            <a:ext cx="5998610" cy="4556711"/>
          </a:xfrm>
        </p:spPr>
        <p:txBody>
          <a:bodyPr>
            <a:noAutofit/>
          </a:bodyPr>
          <a:lstStyle/>
          <a:p>
            <a:r>
              <a:rPr lang="nl-BE" sz="2400" dirty="0"/>
              <a:t>Geen selectief gebruik van informatie</a:t>
            </a:r>
            <a:br>
              <a:rPr lang="nl-BE" sz="2400" dirty="0"/>
            </a:br>
            <a:endParaRPr lang="nl-BE" sz="2400" dirty="0"/>
          </a:p>
          <a:p>
            <a:r>
              <a:rPr lang="nl-BE" sz="2400" dirty="0"/>
              <a:t>Ga op zoek naar bronnen die een idee of beleidsmaatregel tegenspreken</a:t>
            </a:r>
          </a:p>
          <a:p>
            <a:pPr lvl="1"/>
            <a:r>
              <a:rPr lang="nl-BE" sz="2400" i="1" dirty="0">
                <a:solidFill>
                  <a:schemeClr val="tx1"/>
                </a:solidFill>
              </a:rPr>
              <a:t>Vind ik ook informatie die mijn stelling tegenspreekt?</a:t>
            </a:r>
          </a:p>
          <a:p>
            <a:pPr lvl="1"/>
            <a:r>
              <a:rPr lang="nl-BE" sz="2400" dirty="0">
                <a:solidFill>
                  <a:schemeClr val="tx1"/>
                </a:solidFill>
              </a:rPr>
              <a:t>Focus niet enkel op bevestiging</a:t>
            </a:r>
            <a:br>
              <a:rPr lang="nl-BE" sz="2400" dirty="0">
                <a:solidFill>
                  <a:schemeClr val="tx1"/>
                </a:solidFill>
              </a:rPr>
            </a:br>
            <a:endParaRPr lang="nl-BE" sz="2400" dirty="0">
              <a:solidFill>
                <a:schemeClr val="tx1"/>
              </a:solidFill>
            </a:endParaRPr>
          </a:p>
          <a:p>
            <a:r>
              <a:rPr lang="nl-BE" sz="2400" dirty="0"/>
              <a:t>Check de geldigheid van de registratiesystemen / vragenlijsten/ meetschalen</a:t>
            </a:r>
          </a:p>
          <a:p>
            <a:pPr lvl="1"/>
            <a:r>
              <a:rPr lang="nl-BE" sz="2400" i="1" dirty="0">
                <a:solidFill>
                  <a:schemeClr val="tx1"/>
                </a:solidFill>
              </a:rPr>
              <a:t>Stel de vraag: meet deze vragenlijst wat het hoort te meten?</a:t>
            </a:r>
            <a:br>
              <a:rPr lang="nl-BE" sz="2400" i="1" dirty="0">
                <a:solidFill>
                  <a:schemeClr val="tx1"/>
                </a:solidFill>
              </a:rPr>
            </a:br>
            <a:endParaRPr lang="nl-BE" sz="2400" i="1" dirty="0">
              <a:solidFill>
                <a:schemeClr val="tx1"/>
              </a:solidFill>
            </a:endParaRPr>
          </a:p>
          <a:p>
            <a:r>
              <a:rPr lang="nl-BE" sz="2400" dirty="0"/>
              <a:t>Beleid onderbouwen &gt; politieke gevoeligheden </a:t>
            </a:r>
          </a:p>
        </p:txBody>
      </p:sp>
    </p:spTree>
    <p:extLst>
      <p:ext uri="{BB962C8B-B14F-4D97-AF65-F5344CB8AC3E}">
        <p14:creationId xmlns:p14="http://schemas.microsoft.com/office/powerpoint/2010/main" val="70047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36E4C9-BCBB-A44C-198D-615F2347CE53}"/>
              </a:ext>
            </a:extLst>
          </p:cNvPr>
          <p:cNvPicPr>
            <a:picLocks noChangeAspect="1"/>
          </p:cNvPicPr>
          <p:nvPr/>
        </p:nvPicPr>
        <p:blipFill>
          <a:blip r:embed="rId3"/>
          <a:stretch>
            <a:fillRect/>
          </a:stretch>
        </p:blipFill>
        <p:spPr>
          <a:xfrm>
            <a:off x="1914154" y="683296"/>
            <a:ext cx="5159746" cy="1812384"/>
          </a:xfrm>
          <a:prstGeom prst="rect">
            <a:avLst/>
          </a:prstGeom>
        </p:spPr>
      </p:pic>
      <p:pic>
        <p:nvPicPr>
          <p:cNvPr id="5" name="Afbeelding 4">
            <a:extLst>
              <a:ext uri="{FF2B5EF4-FFF2-40B4-BE49-F238E27FC236}">
                <a16:creationId xmlns:a16="http://schemas.microsoft.com/office/drawing/2014/main" id="{9FEEA2D1-34A0-3FDC-D492-320306D2F82B}"/>
              </a:ext>
            </a:extLst>
          </p:cNvPr>
          <p:cNvPicPr>
            <a:picLocks noChangeAspect="1"/>
          </p:cNvPicPr>
          <p:nvPr/>
        </p:nvPicPr>
        <p:blipFill>
          <a:blip r:embed="rId4"/>
          <a:stretch>
            <a:fillRect/>
          </a:stretch>
        </p:blipFill>
        <p:spPr>
          <a:xfrm>
            <a:off x="2003054" y="2761898"/>
            <a:ext cx="5258534" cy="1600423"/>
          </a:xfrm>
          <a:prstGeom prst="rect">
            <a:avLst/>
          </a:prstGeom>
        </p:spPr>
      </p:pic>
      <p:sp>
        <p:nvSpPr>
          <p:cNvPr id="7" name="Tekstvak 6">
            <a:extLst>
              <a:ext uri="{FF2B5EF4-FFF2-40B4-BE49-F238E27FC236}">
                <a16:creationId xmlns:a16="http://schemas.microsoft.com/office/drawing/2014/main" id="{EA2CFAF3-56C5-DAAE-10C8-4ED3A73E969F}"/>
              </a:ext>
            </a:extLst>
          </p:cNvPr>
          <p:cNvSpPr txBox="1"/>
          <p:nvPr/>
        </p:nvSpPr>
        <p:spPr>
          <a:xfrm>
            <a:off x="7261588" y="927101"/>
            <a:ext cx="2755900" cy="1200329"/>
          </a:xfrm>
          <a:prstGeom prst="rect">
            <a:avLst/>
          </a:prstGeom>
          <a:noFill/>
        </p:spPr>
        <p:txBody>
          <a:bodyPr wrap="square" rtlCol="0">
            <a:spAutoFit/>
          </a:bodyPr>
          <a:lstStyle/>
          <a:p>
            <a:pPr marL="285750" indent="-285750">
              <a:buFont typeface="Arial" panose="020B0604020202020204" pitchFamily="34" charset="0"/>
              <a:buChar char="•"/>
            </a:pPr>
            <a:r>
              <a:rPr lang="nl-BE" dirty="0"/>
              <a:t>Vergelijkende studie van de Vlaamse  beleidsdocumenten (2021)</a:t>
            </a:r>
          </a:p>
        </p:txBody>
      </p:sp>
      <p:sp>
        <p:nvSpPr>
          <p:cNvPr id="8" name="Tekstvak 7">
            <a:extLst>
              <a:ext uri="{FF2B5EF4-FFF2-40B4-BE49-F238E27FC236}">
                <a16:creationId xmlns:a16="http://schemas.microsoft.com/office/drawing/2014/main" id="{733E940B-E1B9-E889-4C33-BC8B93C539A5}"/>
              </a:ext>
            </a:extLst>
          </p:cNvPr>
          <p:cNvSpPr txBox="1"/>
          <p:nvPr/>
        </p:nvSpPr>
        <p:spPr>
          <a:xfrm>
            <a:off x="7261588" y="2867757"/>
            <a:ext cx="2631712" cy="1200329"/>
          </a:xfrm>
          <a:prstGeom prst="rect">
            <a:avLst/>
          </a:prstGeom>
          <a:noFill/>
        </p:spPr>
        <p:txBody>
          <a:bodyPr wrap="square" rtlCol="0">
            <a:spAutoFit/>
          </a:bodyPr>
          <a:lstStyle/>
          <a:p>
            <a:pPr marL="285750" indent="-285750">
              <a:buFont typeface="Arial" panose="020B0604020202020204" pitchFamily="34" charset="0"/>
              <a:buChar char="•"/>
            </a:pPr>
            <a:r>
              <a:rPr lang="nl-BE" dirty="0"/>
              <a:t>Survey bij HR-professionals in de Vlaamse overheid</a:t>
            </a:r>
            <a:br>
              <a:rPr lang="nl-BE" dirty="0"/>
            </a:br>
            <a:r>
              <a:rPr lang="nl-BE" dirty="0"/>
              <a:t>(2022)</a:t>
            </a:r>
          </a:p>
        </p:txBody>
      </p:sp>
      <p:sp>
        <p:nvSpPr>
          <p:cNvPr id="9" name="Tekstvak 8">
            <a:extLst>
              <a:ext uri="{FF2B5EF4-FFF2-40B4-BE49-F238E27FC236}">
                <a16:creationId xmlns:a16="http://schemas.microsoft.com/office/drawing/2014/main" id="{FC19E10F-DDF8-0452-87A0-02C107D13B06}"/>
              </a:ext>
            </a:extLst>
          </p:cNvPr>
          <p:cNvSpPr txBox="1"/>
          <p:nvPr/>
        </p:nvSpPr>
        <p:spPr>
          <a:xfrm>
            <a:off x="7323682" y="5057296"/>
            <a:ext cx="2631712" cy="1200329"/>
          </a:xfrm>
          <a:prstGeom prst="rect">
            <a:avLst/>
          </a:prstGeom>
          <a:noFill/>
        </p:spPr>
        <p:txBody>
          <a:bodyPr wrap="square" rtlCol="0">
            <a:spAutoFit/>
          </a:bodyPr>
          <a:lstStyle/>
          <a:p>
            <a:pPr marL="285750" indent="-285750">
              <a:buFont typeface="Arial" panose="020B0604020202020204" pitchFamily="34" charset="0"/>
              <a:buChar char="•"/>
            </a:pPr>
            <a:r>
              <a:rPr lang="nl-BE" dirty="0"/>
              <a:t>Interviews bij HR </a:t>
            </a:r>
            <a:r>
              <a:rPr lang="nl-BE" dirty="0" err="1"/>
              <a:t>BP’s</a:t>
            </a:r>
            <a:r>
              <a:rPr lang="nl-BE" dirty="0"/>
              <a:t> in de Vlaamse overheid</a:t>
            </a:r>
            <a:br>
              <a:rPr lang="nl-BE" dirty="0"/>
            </a:br>
            <a:r>
              <a:rPr lang="nl-BE" dirty="0"/>
              <a:t>(2023</a:t>
            </a:r>
            <a:r>
              <a:rPr lang="nl-BE"/>
              <a:t>) </a:t>
            </a:r>
            <a:endParaRPr lang="nl-BE" dirty="0"/>
          </a:p>
        </p:txBody>
      </p:sp>
      <p:pic>
        <p:nvPicPr>
          <p:cNvPr id="11" name="Afbeelding 10">
            <a:extLst>
              <a:ext uri="{FF2B5EF4-FFF2-40B4-BE49-F238E27FC236}">
                <a16:creationId xmlns:a16="http://schemas.microsoft.com/office/drawing/2014/main" id="{9FA712B4-944C-7A39-21AB-3433FFEB16DF}"/>
              </a:ext>
            </a:extLst>
          </p:cNvPr>
          <p:cNvPicPr>
            <a:picLocks noChangeAspect="1"/>
          </p:cNvPicPr>
          <p:nvPr/>
        </p:nvPicPr>
        <p:blipFill>
          <a:blip r:embed="rId5"/>
          <a:stretch>
            <a:fillRect/>
          </a:stretch>
        </p:blipFill>
        <p:spPr>
          <a:xfrm>
            <a:off x="1914154" y="4909644"/>
            <a:ext cx="5182323" cy="1495634"/>
          </a:xfrm>
          <a:prstGeom prst="rect">
            <a:avLst/>
          </a:prstGeom>
        </p:spPr>
      </p:pic>
    </p:spTree>
    <p:extLst>
      <p:ext uri="{BB962C8B-B14F-4D97-AF65-F5344CB8AC3E}">
        <p14:creationId xmlns:p14="http://schemas.microsoft.com/office/powerpoint/2010/main" val="2533185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05E9A-4843-3DAA-8F97-AF40B7181E9B}"/>
              </a:ext>
            </a:extLst>
          </p:cNvPr>
          <p:cNvSpPr>
            <a:spLocks noGrp="1"/>
          </p:cNvSpPr>
          <p:nvPr>
            <p:ph type="title"/>
          </p:nvPr>
        </p:nvSpPr>
        <p:spPr/>
        <p:txBody>
          <a:bodyPr/>
          <a:lstStyle/>
          <a:p>
            <a:r>
              <a:rPr lang="nl-BE" dirty="0"/>
              <a:t>Survey 2024</a:t>
            </a:r>
          </a:p>
        </p:txBody>
      </p:sp>
    </p:spTree>
    <p:extLst>
      <p:ext uri="{BB962C8B-B14F-4D97-AF65-F5344CB8AC3E}">
        <p14:creationId xmlns:p14="http://schemas.microsoft.com/office/powerpoint/2010/main" val="55230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BF0E0D1-E9A7-CB3C-7E00-861D2F43DBB9}"/>
              </a:ext>
            </a:extLst>
          </p:cNvPr>
          <p:cNvSpPr>
            <a:spLocks noGrp="1"/>
          </p:cNvSpPr>
          <p:nvPr>
            <p:ph type="body" sz="quarter" idx="11"/>
          </p:nvPr>
        </p:nvSpPr>
        <p:spPr>
          <a:xfrm>
            <a:off x="371475" y="2936023"/>
            <a:ext cx="8640000" cy="576000"/>
          </a:xfrm>
        </p:spPr>
        <p:txBody>
          <a:bodyPr/>
          <a:lstStyle/>
          <a:p>
            <a:r>
              <a:rPr lang="nl-BE"/>
              <a:t>Waar staan we in het regelgevend traject? </a:t>
            </a:r>
          </a:p>
        </p:txBody>
      </p:sp>
      <p:sp>
        <p:nvSpPr>
          <p:cNvPr id="4" name="Titel 3">
            <a:extLst>
              <a:ext uri="{FF2B5EF4-FFF2-40B4-BE49-F238E27FC236}">
                <a16:creationId xmlns:a16="http://schemas.microsoft.com/office/drawing/2014/main" id="{B32AE617-83A7-3742-0F35-51510BF3BB18}"/>
              </a:ext>
            </a:extLst>
          </p:cNvPr>
          <p:cNvSpPr>
            <a:spLocks noGrp="1"/>
          </p:cNvSpPr>
          <p:nvPr>
            <p:ph type="title"/>
          </p:nvPr>
        </p:nvSpPr>
        <p:spPr/>
        <p:txBody>
          <a:bodyPr/>
          <a:lstStyle/>
          <a:p>
            <a:r>
              <a:rPr lang="nl-BE"/>
              <a:t>Op de agenda vandaag</a:t>
            </a:r>
          </a:p>
        </p:txBody>
      </p:sp>
      <p:sp>
        <p:nvSpPr>
          <p:cNvPr id="7" name="Tijdelijke aanduiding voor tekst 6">
            <a:extLst>
              <a:ext uri="{FF2B5EF4-FFF2-40B4-BE49-F238E27FC236}">
                <a16:creationId xmlns:a16="http://schemas.microsoft.com/office/drawing/2014/main" id="{D66CE049-6C2A-194F-CA05-704DB66D2097}"/>
              </a:ext>
            </a:extLst>
          </p:cNvPr>
          <p:cNvSpPr>
            <a:spLocks noGrp="1"/>
          </p:cNvSpPr>
          <p:nvPr>
            <p:ph type="body" sz="quarter" idx="12"/>
          </p:nvPr>
        </p:nvSpPr>
        <p:spPr>
          <a:xfrm rot="5400000">
            <a:off x="1063079" y="3212427"/>
            <a:ext cx="360000" cy="36000"/>
          </a:xfrm>
        </p:spPr>
        <p:txBody>
          <a:bodyPr/>
          <a:lstStyle/>
          <a:p>
            <a:endParaRPr lang="nl-BE"/>
          </a:p>
        </p:txBody>
      </p:sp>
      <p:sp>
        <p:nvSpPr>
          <p:cNvPr id="8" name="Tijdelijke aanduiding voor tekst 7">
            <a:extLst>
              <a:ext uri="{FF2B5EF4-FFF2-40B4-BE49-F238E27FC236}">
                <a16:creationId xmlns:a16="http://schemas.microsoft.com/office/drawing/2014/main" id="{7E5FFB0D-1ACF-3189-B96D-7245F69EA017}"/>
              </a:ext>
            </a:extLst>
          </p:cNvPr>
          <p:cNvSpPr>
            <a:spLocks noGrp="1"/>
          </p:cNvSpPr>
          <p:nvPr>
            <p:ph type="body" sz="quarter" idx="13"/>
          </p:nvPr>
        </p:nvSpPr>
        <p:spPr>
          <a:xfrm>
            <a:off x="371475" y="3686991"/>
            <a:ext cx="8640000" cy="576000"/>
          </a:xfrm>
        </p:spPr>
        <p:txBody>
          <a:bodyPr/>
          <a:lstStyle/>
          <a:p>
            <a:r>
              <a:rPr lang="nl-BE"/>
              <a:t>Wat wisten we al en wat is nieuw in 5-sporen? </a:t>
            </a:r>
          </a:p>
        </p:txBody>
      </p:sp>
      <p:sp>
        <p:nvSpPr>
          <p:cNvPr id="9" name="Tijdelijke aanduiding voor tekst 8">
            <a:extLst>
              <a:ext uri="{FF2B5EF4-FFF2-40B4-BE49-F238E27FC236}">
                <a16:creationId xmlns:a16="http://schemas.microsoft.com/office/drawing/2014/main" id="{4EF2C7E1-91A1-BC88-C050-8B6EC29EF652}"/>
              </a:ext>
            </a:extLst>
          </p:cNvPr>
          <p:cNvSpPr>
            <a:spLocks noGrp="1"/>
          </p:cNvSpPr>
          <p:nvPr>
            <p:ph type="body" sz="quarter" idx="14"/>
          </p:nvPr>
        </p:nvSpPr>
        <p:spPr>
          <a:xfrm rot="5400000">
            <a:off x="1063079" y="3963395"/>
            <a:ext cx="360000" cy="36000"/>
          </a:xfrm>
        </p:spPr>
        <p:txBody>
          <a:bodyPr/>
          <a:lstStyle/>
          <a:p>
            <a:endParaRPr lang="nl-BE"/>
          </a:p>
        </p:txBody>
      </p:sp>
      <p:sp>
        <p:nvSpPr>
          <p:cNvPr id="16" name="Tijdelijke aanduiding voor tekst 15">
            <a:extLst>
              <a:ext uri="{FF2B5EF4-FFF2-40B4-BE49-F238E27FC236}">
                <a16:creationId xmlns:a16="http://schemas.microsoft.com/office/drawing/2014/main" id="{4CC4002F-6F13-53AA-0A74-DB8DAF53CD77}"/>
              </a:ext>
            </a:extLst>
          </p:cNvPr>
          <p:cNvSpPr>
            <a:spLocks noGrp="1"/>
          </p:cNvSpPr>
          <p:nvPr>
            <p:ph type="body" sz="quarter" idx="29"/>
          </p:nvPr>
        </p:nvSpPr>
        <p:spPr>
          <a:xfrm>
            <a:off x="554453" y="2988825"/>
            <a:ext cx="487649" cy="470399"/>
          </a:xfrm>
        </p:spPr>
        <p:txBody>
          <a:bodyPr/>
          <a:lstStyle/>
          <a:p>
            <a:r>
              <a:rPr lang="nl-BE"/>
              <a:t>1</a:t>
            </a:r>
          </a:p>
        </p:txBody>
      </p:sp>
      <p:sp>
        <p:nvSpPr>
          <p:cNvPr id="17" name="Tijdelijke aanduiding voor tekst 16">
            <a:extLst>
              <a:ext uri="{FF2B5EF4-FFF2-40B4-BE49-F238E27FC236}">
                <a16:creationId xmlns:a16="http://schemas.microsoft.com/office/drawing/2014/main" id="{043AD67E-02B3-C059-47AC-7DD40D5C5092}"/>
              </a:ext>
            </a:extLst>
          </p:cNvPr>
          <p:cNvSpPr>
            <a:spLocks noGrp="1"/>
          </p:cNvSpPr>
          <p:nvPr>
            <p:ph type="body" sz="quarter" idx="30"/>
          </p:nvPr>
        </p:nvSpPr>
        <p:spPr>
          <a:xfrm>
            <a:off x="554453" y="3739791"/>
            <a:ext cx="487649" cy="470399"/>
          </a:xfrm>
        </p:spPr>
        <p:txBody>
          <a:bodyPr/>
          <a:lstStyle/>
          <a:p>
            <a:r>
              <a:rPr lang="nl-BE"/>
              <a:t>2</a:t>
            </a:r>
          </a:p>
        </p:txBody>
      </p:sp>
    </p:spTree>
    <p:extLst>
      <p:ext uri="{BB962C8B-B14F-4D97-AF65-F5344CB8AC3E}">
        <p14:creationId xmlns:p14="http://schemas.microsoft.com/office/powerpoint/2010/main" val="1632637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AC957-EAAC-5562-7A86-1459C4B4DAF3}"/>
              </a:ext>
            </a:extLst>
          </p:cNvPr>
          <p:cNvSpPr>
            <a:spLocks noGrp="1"/>
          </p:cNvSpPr>
          <p:nvPr>
            <p:ph type="title"/>
          </p:nvPr>
        </p:nvSpPr>
        <p:spPr>
          <a:xfrm>
            <a:off x="1453768" y="403073"/>
            <a:ext cx="9888000" cy="1116000"/>
          </a:xfrm>
        </p:spPr>
        <p:txBody>
          <a:bodyPr/>
          <a:lstStyle/>
          <a:p>
            <a:r>
              <a:rPr lang="nl-BE" dirty="0"/>
              <a:t>SURVEY 2024</a:t>
            </a:r>
          </a:p>
        </p:txBody>
      </p:sp>
      <p:sp>
        <p:nvSpPr>
          <p:cNvPr id="3" name="Tijdelijke aanduiding voor inhoud 2">
            <a:extLst>
              <a:ext uri="{FF2B5EF4-FFF2-40B4-BE49-F238E27FC236}">
                <a16:creationId xmlns:a16="http://schemas.microsoft.com/office/drawing/2014/main" id="{0AD37A7D-F17D-F824-35DF-6ECD3BFCAB15}"/>
              </a:ext>
            </a:extLst>
          </p:cNvPr>
          <p:cNvSpPr>
            <a:spLocks noGrp="1"/>
          </p:cNvSpPr>
          <p:nvPr>
            <p:ph sz="half" idx="1"/>
          </p:nvPr>
        </p:nvSpPr>
        <p:spPr>
          <a:xfrm>
            <a:off x="850232" y="1176119"/>
            <a:ext cx="11097126" cy="3672000"/>
          </a:xfrm>
        </p:spPr>
        <p:txBody>
          <a:bodyPr/>
          <a:lstStyle/>
          <a:p>
            <a:r>
              <a:rPr lang="nl-BE" sz="2000" dirty="0"/>
              <a:t>Doelgroep: HR-professionals én middenkader van de Vlaamse overheid</a:t>
            </a:r>
          </a:p>
          <a:p>
            <a:r>
              <a:rPr lang="nl-BE" sz="2000" dirty="0"/>
              <a:t>Wanneer: </a:t>
            </a:r>
            <a:r>
              <a:rPr lang="nl-BE" sz="2000" b="1" dirty="0"/>
              <a:t>februari –  maart 2024 </a:t>
            </a:r>
            <a:r>
              <a:rPr lang="nl-BE" sz="2000" b="1" dirty="0">
                <a:sym typeface="Wingdings" panose="05000000000000000000" pitchFamily="2" charset="2"/>
              </a:rPr>
              <a:t> verdere communicatie volgt per mail</a:t>
            </a:r>
            <a:endParaRPr lang="nl-BE" sz="2000" b="1" dirty="0"/>
          </a:p>
          <a:p>
            <a:pPr>
              <a:buNone/>
            </a:pPr>
            <a:endParaRPr lang="nl-BE" sz="2000" dirty="0"/>
          </a:p>
          <a:p>
            <a:pPr>
              <a:buNone/>
            </a:pPr>
            <a:endParaRPr lang="nl-BE" sz="2000" b="1" dirty="0"/>
          </a:p>
          <a:p>
            <a:pPr>
              <a:buNone/>
            </a:pPr>
            <a:r>
              <a:rPr lang="nl-BE" sz="2400" b="1" dirty="0"/>
              <a:t>Een kwartier van jullie tijd = een gigantische stap naar een duurzaam HR-beleid!</a:t>
            </a:r>
          </a:p>
        </p:txBody>
      </p:sp>
      <p:sp>
        <p:nvSpPr>
          <p:cNvPr id="4" name="Tekstvak 3">
            <a:extLst>
              <a:ext uri="{FF2B5EF4-FFF2-40B4-BE49-F238E27FC236}">
                <a16:creationId xmlns:a16="http://schemas.microsoft.com/office/drawing/2014/main" id="{D1C2EB27-4095-70AB-9CA2-752BE3B28CEB}"/>
              </a:ext>
            </a:extLst>
          </p:cNvPr>
          <p:cNvSpPr txBox="1"/>
          <p:nvPr/>
        </p:nvSpPr>
        <p:spPr>
          <a:xfrm>
            <a:off x="3634295" y="3429000"/>
            <a:ext cx="5775158" cy="2739211"/>
          </a:xfrm>
          <a:prstGeom prst="rect">
            <a:avLst/>
          </a:prstGeom>
          <a:noFill/>
        </p:spPr>
        <p:txBody>
          <a:bodyPr wrap="square" rtlCol="0">
            <a:spAutoFit/>
          </a:bodyPr>
          <a:lstStyle/>
          <a:p>
            <a:pPr marL="342900" indent="-342900">
              <a:lnSpc>
                <a:spcPct val="100000"/>
              </a:lnSpc>
              <a:buFont typeface="Wingdings" panose="05000000000000000000" pitchFamily="2" charset="2"/>
              <a:buChar char="Ø"/>
            </a:pPr>
            <a:r>
              <a:rPr lang="nl-BE" sz="2200" b="1" dirty="0">
                <a:latin typeface="FlandersArtSans-Regular" panose="00000500000000000000" pitchFamily="2" charset="0"/>
              </a:rPr>
              <a:t>Peilen naar</a:t>
            </a:r>
            <a:r>
              <a:rPr lang="nl-BE" sz="2200" dirty="0">
                <a:latin typeface="FlandersArtSans-Regular" panose="00000500000000000000" pitchFamily="2" charset="0"/>
              </a:rPr>
              <a:t>:</a:t>
            </a:r>
          </a:p>
          <a:p>
            <a:pPr marL="800100" lvl="1" indent="-342900">
              <a:lnSpc>
                <a:spcPct val="100000"/>
              </a:lnSpc>
              <a:buFont typeface="Wingdings" panose="05000000000000000000" pitchFamily="2" charset="2"/>
              <a:buChar char="ü"/>
            </a:pPr>
            <a:r>
              <a:rPr lang="nl-BE" sz="2200" dirty="0">
                <a:latin typeface="FlandersArtSans-Regular" panose="00000500000000000000" pitchFamily="2" charset="0"/>
              </a:rPr>
              <a:t>Gebruik van kennisbronnen</a:t>
            </a:r>
          </a:p>
          <a:p>
            <a:pPr marL="800100" lvl="1" indent="-342900">
              <a:lnSpc>
                <a:spcPct val="100000"/>
              </a:lnSpc>
              <a:buFont typeface="Wingdings" panose="05000000000000000000" pitchFamily="2" charset="2"/>
              <a:buChar char="ü"/>
            </a:pPr>
            <a:r>
              <a:rPr lang="nl-BE" sz="2200" dirty="0">
                <a:latin typeface="FlandersArtSans-Regular" panose="00000500000000000000" pitchFamily="2" charset="0"/>
              </a:rPr>
              <a:t>Toegankelijkheid van informatie</a:t>
            </a:r>
          </a:p>
          <a:p>
            <a:pPr marL="800100" lvl="1" indent="-342900">
              <a:lnSpc>
                <a:spcPct val="100000"/>
              </a:lnSpc>
              <a:buFont typeface="Wingdings" panose="05000000000000000000" pitchFamily="2" charset="2"/>
              <a:buChar char="ü"/>
            </a:pPr>
            <a:r>
              <a:rPr lang="nl-BE" sz="2200" dirty="0">
                <a:latin typeface="FlandersArtSans-Regular" panose="00000500000000000000" pitchFamily="2" charset="0"/>
              </a:rPr>
              <a:t>Kritische houding</a:t>
            </a:r>
          </a:p>
          <a:p>
            <a:pPr marL="800100" lvl="1" indent="-342900">
              <a:lnSpc>
                <a:spcPct val="100000"/>
              </a:lnSpc>
              <a:buFont typeface="Wingdings" panose="05000000000000000000" pitchFamily="2" charset="2"/>
              <a:buChar char="ü"/>
            </a:pPr>
            <a:r>
              <a:rPr lang="nl-BE" sz="2200" dirty="0">
                <a:latin typeface="FlandersArtSans-Regular" panose="00000500000000000000" pitchFamily="2" charset="0"/>
              </a:rPr>
              <a:t>Aanwezigheid evidence-</a:t>
            </a:r>
            <a:r>
              <a:rPr lang="nl-BE" sz="2200" dirty="0" err="1">
                <a:latin typeface="FlandersArtSans-Regular" panose="00000500000000000000" pitchFamily="2" charset="0"/>
              </a:rPr>
              <a:t>based</a:t>
            </a:r>
            <a:r>
              <a:rPr lang="nl-BE" sz="2200" dirty="0">
                <a:latin typeface="FlandersArtSans-Regular" panose="00000500000000000000" pitchFamily="2" charset="0"/>
              </a:rPr>
              <a:t> HRM </a:t>
            </a:r>
          </a:p>
          <a:p>
            <a:pPr marL="800100" lvl="1" indent="-342900">
              <a:lnSpc>
                <a:spcPct val="100000"/>
              </a:lnSpc>
              <a:buFont typeface="Wingdings" panose="05000000000000000000" pitchFamily="2" charset="2"/>
              <a:buChar char="ü"/>
            </a:pPr>
            <a:r>
              <a:rPr lang="nl-BE" sz="2200" dirty="0">
                <a:latin typeface="FlandersArtSans-Regular" panose="00000500000000000000" pitchFamily="2" charset="0"/>
              </a:rPr>
              <a:t>Rol organisatiestructuur en -cultuur</a:t>
            </a:r>
          </a:p>
          <a:p>
            <a:pPr marL="800100" lvl="1" indent="-342900">
              <a:lnSpc>
                <a:spcPct val="100000"/>
              </a:lnSpc>
              <a:buFont typeface="Wingdings" panose="05000000000000000000" pitchFamily="2" charset="2"/>
              <a:buChar char="ü"/>
            </a:pPr>
            <a:r>
              <a:rPr lang="nl-BE" sz="2200" dirty="0">
                <a:latin typeface="FlandersArtSans-Regular" panose="00000500000000000000" pitchFamily="2" charset="0"/>
              </a:rPr>
              <a:t>De kloof tussen wetenschap en praktijk</a:t>
            </a:r>
          </a:p>
          <a:p>
            <a:endParaRPr lang="nl-BE" dirty="0"/>
          </a:p>
        </p:txBody>
      </p:sp>
    </p:spTree>
    <p:extLst>
      <p:ext uri="{BB962C8B-B14F-4D97-AF65-F5344CB8AC3E}">
        <p14:creationId xmlns:p14="http://schemas.microsoft.com/office/powerpoint/2010/main" val="3056294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53F78D76-B8A1-4AE9-8E28-3B78858B55CB}"/>
              </a:ext>
            </a:extLst>
          </p:cNvPr>
          <p:cNvSpPr>
            <a:spLocks noGrp="1"/>
          </p:cNvSpPr>
          <p:nvPr>
            <p:ph type="pic" sz="quarter" idx="11"/>
          </p:nvPr>
        </p:nvSpPr>
        <p:spPr>
          <a:xfrm>
            <a:off x="1903035" y="-7698"/>
            <a:ext cx="10288965" cy="6873396"/>
          </a:xfrm>
        </p:spPr>
      </p:sp>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body" sz="quarter" idx="17"/>
          </p:nvPr>
        </p:nvSpPr>
        <p:spPr>
          <a:xfrm>
            <a:off x="3016666" y="1994459"/>
            <a:ext cx="9520015" cy="760529"/>
          </a:xfrm>
        </p:spPr>
        <p:txBody>
          <a:bodyPr/>
          <a:lstStyle/>
          <a:p>
            <a:r>
              <a:rPr lang="en-GB" dirty="0" err="1"/>
              <a:t>februari</a:t>
            </a:r>
            <a:r>
              <a:rPr lang="en-GB" dirty="0"/>
              <a:t> – </a:t>
            </a:r>
            <a:r>
              <a:rPr lang="en-GB" dirty="0" err="1"/>
              <a:t>maart</a:t>
            </a:r>
            <a:r>
              <a:rPr lang="en-GB" dirty="0"/>
              <a:t> 2024</a:t>
            </a:r>
          </a:p>
        </p:txBody>
      </p:sp>
      <p:sp>
        <p:nvSpPr>
          <p:cNvPr id="4" name="Tekstvak 3">
            <a:extLst>
              <a:ext uri="{FF2B5EF4-FFF2-40B4-BE49-F238E27FC236}">
                <a16:creationId xmlns:a16="http://schemas.microsoft.com/office/drawing/2014/main" id="{DA181A25-63FE-7627-116D-BC38EE2AB6C6}"/>
              </a:ext>
            </a:extLst>
          </p:cNvPr>
          <p:cNvSpPr txBox="1"/>
          <p:nvPr/>
        </p:nvSpPr>
        <p:spPr>
          <a:xfrm>
            <a:off x="4281443" y="444381"/>
            <a:ext cx="6281159" cy="1107996"/>
          </a:xfrm>
          <a:prstGeom prst="rect">
            <a:avLst/>
          </a:prstGeom>
          <a:noFill/>
        </p:spPr>
        <p:txBody>
          <a:bodyPr wrap="square" rtlCol="0">
            <a:spAutoFit/>
          </a:bodyPr>
          <a:lstStyle/>
          <a:p>
            <a:r>
              <a:rPr lang="nl-BE" sz="6600" dirty="0">
                <a:latin typeface="+mj-lt"/>
              </a:rPr>
              <a:t>Survey online: </a:t>
            </a:r>
          </a:p>
        </p:txBody>
      </p:sp>
      <p:sp>
        <p:nvSpPr>
          <p:cNvPr id="5" name="Tekstvak 4">
            <a:extLst>
              <a:ext uri="{FF2B5EF4-FFF2-40B4-BE49-F238E27FC236}">
                <a16:creationId xmlns:a16="http://schemas.microsoft.com/office/drawing/2014/main" id="{6B284744-D61F-8451-A158-8A2FB32BE790}"/>
              </a:ext>
            </a:extLst>
          </p:cNvPr>
          <p:cNvSpPr txBox="1"/>
          <p:nvPr/>
        </p:nvSpPr>
        <p:spPr>
          <a:xfrm>
            <a:off x="3946358" y="3112168"/>
            <a:ext cx="7267074" cy="2308324"/>
          </a:xfrm>
          <a:prstGeom prst="rect">
            <a:avLst/>
          </a:prstGeom>
          <a:noFill/>
        </p:spPr>
        <p:txBody>
          <a:bodyPr wrap="square" rtlCol="0">
            <a:spAutoFit/>
          </a:bodyPr>
          <a:lstStyle/>
          <a:p>
            <a:pPr marL="285750" indent="-285750">
              <a:buFont typeface="Wingdings" panose="05000000000000000000" pitchFamily="2" charset="2"/>
              <a:buChar char="ü"/>
            </a:pPr>
            <a:r>
              <a:rPr lang="nl-BE" dirty="0"/>
              <a:t>Praktijk en wetenschap bij elkaar brengen? </a:t>
            </a:r>
          </a:p>
          <a:p>
            <a:pPr marL="285750" indent="-285750">
              <a:buFont typeface="Wingdings" panose="05000000000000000000" pitchFamily="2" charset="2"/>
              <a:buChar char="ü"/>
            </a:pPr>
            <a:r>
              <a:rPr lang="nl-BE" dirty="0"/>
              <a:t>Onderzoek praktisch relevant maken? </a:t>
            </a:r>
          </a:p>
          <a:p>
            <a:pPr marL="285750" indent="-285750">
              <a:buFont typeface="Wingdings" panose="05000000000000000000" pitchFamily="2" charset="2"/>
              <a:buChar char="ü"/>
            </a:pPr>
            <a:r>
              <a:rPr lang="nl-BE" dirty="0"/>
              <a:t>De kloof tussen wetenschap en praktijk verkleinen? </a:t>
            </a:r>
          </a:p>
          <a:p>
            <a:pPr marL="285750" indent="-285750">
              <a:buFont typeface="Wingdings" panose="05000000000000000000" pitchFamily="2" charset="2"/>
              <a:buChar char="ü"/>
            </a:pPr>
            <a:endParaRPr lang="nl-BE" dirty="0"/>
          </a:p>
          <a:p>
            <a:pPr marL="285750" indent="-285750">
              <a:buFont typeface="Wingdings" panose="05000000000000000000" pitchFamily="2" charset="2"/>
              <a:buChar char="ü"/>
            </a:pPr>
            <a:endParaRPr lang="nl-BE" dirty="0"/>
          </a:p>
          <a:p>
            <a:pPr marL="285750" indent="-285750">
              <a:buFont typeface="Wingdings" panose="05000000000000000000" pitchFamily="2" charset="2"/>
              <a:buChar char="è"/>
            </a:pPr>
            <a:r>
              <a:rPr lang="nl-BE" dirty="0">
                <a:sym typeface="Wingdings" panose="05000000000000000000" pitchFamily="2" charset="2"/>
              </a:rPr>
              <a:t>Neem deel aan de survey en laten we de handen in elkaar slaan.</a:t>
            </a:r>
          </a:p>
          <a:p>
            <a:pPr marL="285750" indent="-285750">
              <a:buFont typeface="Wingdings" panose="05000000000000000000" pitchFamily="2" charset="2"/>
              <a:buChar char="è"/>
            </a:pPr>
            <a:endParaRPr lang="nl-BE" dirty="0">
              <a:sym typeface="Wingdings" panose="05000000000000000000" pitchFamily="2" charset="2"/>
            </a:endParaRPr>
          </a:p>
          <a:p>
            <a:pPr marL="285750" indent="-285750">
              <a:buFont typeface="Wingdings" panose="05000000000000000000" pitchFamily="2" charset="2"/>
              <a:buChar char="è"/>
            </a:pPr>
            <a:r>
              <a:rPr lang="nl-BE" dirty="0">
                <a:sym typeface="Wingdings" panose="05000000000000000000" pitchFamily="2" charset="2"/>
              </a:rPr>
              <a:t>Want samen werkt! </a:t>
            </a:r>
            <a:endParaRPr lang="nl-BE" dirty="0"/>
          </a:p>
        </p:txBody>
      </p:sp>
    </p:spTree>
    <p:extLst>
      <p:ext uri="{BB962C8B-B14F-4D97-AF65-F5344CB8AC3E}">
        <p14:creationId xmlns:p14="http://schemas.microsoft.com/office/powerpoint/2010/main" val="1453467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19F13-3E61-705A-AE08-01881D75C5EC}"/>
              </a:ext>
            </a:extLst>
          </p:cNvPr>
          <p:cNvSpPr>
            <a:spLocks noGrp="1"/>
          </p:cNvSpPr>
          <p:nvPr>
            <p:ph type="ctrTitle"/>
          </p:nvPr>
        </p:nvSpPr>
        <p:spPr/>
        <p:txBody>
          <a:bodyPr/>
          <a:lstStyle/>
          <a:p>
            <a:r>
              <a:rPr lang="nl-BE"/>
              <a:t>Werkwijze jobstudenten 2024</a:t>
            </a:r>
          </a:p>
        </p:txBody>
      </p:sp>
      <p:sp>
        <p:nvSpPr>
          <p:cNvPr id="3" name="Ondertitel 2">
            <a:extLst>
              <a:ext uri="{FF2B5EF4-FFF2-40B4-BE49-F238E27FC236}">
                <a16:creationId xmlns:a16="http://schemas.microsoft.com/office/drawing/2014/main" id="{586D5AB0-9505-0735-764C-66A12E63C38D}"/>
              </a:ext>
            </a:extLst>
          </p:cNvPr>
          <p:cNvSpPr>
            <a:spLocks noGrp="1"/>
          </p:cNvSpPr>
          <p:nvPr>
            <p:ph type="subTitle" idx="1"/>
          </p:nvPr>
        </p:nvSpPr>
        <p:spPr/>
        <p:txBody>
          <a:bodyPr/>
          <a:lstStyle/>
          <a:p>
            <a:r>
              <a:rPr lang="nl-BE"/>
              <a:t>David Salens en Mireille Brepoels</a:t>
            </a:r>
          </a:p>
          <a:p>
            <a:endParaRPr lang="nl-BE"/>
          </a:p>
        </p:txBody>
      </p:sp>
      <p:pic>
        <p:nvPicPr>
          <p:cNvPr id="6" name="Tijdelijke aanduiding voor afbeelding 5" descr="Afbeelding met kleding, persoon, Menselijk gezicht, overdekt&#10;&#10;Automatisch gegenereerde beschrijving">
            <a:extLst>
              <a:ext uri="{FF2B5EF4-FFF2-40B4-BE49-F238E27FC236}">
                <a16:creationId xmlns:a16="http://schemas.microsoft.com/office/drawing/2014/main" id="{672CF261-5A36-A6D4-296E-7BBEAC472E3C}"/>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26797" t="30" r="12104" b="-30"/>
          <a:stretch/>
        </p:blipFill>
        <p:spPr>
          <a:xfrm>
            <a:off x="367953" y="295254"/>
            <a:ext cx="5747787" cy="6271200"/>
          </a:xfrm>
        </p:spPr>
      </p:pic>
    </p:spTree>
    <p:extLst>
      <p:ext uri="{BB962C8B-B14F-4D97-AF65-F5344CB8AC3E}">
        <p14:creationId xmlns:p14="http://schemas.microsoft.com/office/powerpoint/2010/main" val="2192710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DB254187-23DD-461F-8A3B-B0004EC0627E}"/>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3D79A197-C5CD-43EC-8394-6549C64B298A}"/>
              </a:ext>
            </a:extLst>
          </p:cNvPr>
          <p:cNvSpPr>
            <a:spLocks noGrp="1"/>
          </p:cNvSpPr>
          <p:nvPr>
            <p:ph type="body" sz="quarter" idx="11"/>
          </p:nvPr>
        </p:nvSpPr>
        <p:spPr/>
        <p:txBody>
          <a:bodyPr/>
          <a:lstStyle/>
          <a:p>
            <a:r>
              <a:rPr lang="nl-BE"/>
              <a:t>Enkele cijfers en terugkoppeling evaluatie jobstudenten 2023</a:t>
            </a:r>
          </a:p>
        </p:txBody>
      </p:sp>
      <p:sp>
        <p:nvSpPr>
          <p:cNvPr id="4" name="Titel 3">
            <a:extLst>
              <a:ext uri="{FF2B5EF4-FFF2-40B4-BE49-F238E27FC236}">
                <a16:creationId xmlns:a16="http://schemas.microsoft.com/office/drawing/2014/main" id="{F022C16A-DCEC-4D5D-A026-30A00381F1FE}"/>
              </a:ext>
            </a:extLst>
          </p:cNvPr>
          <p:cNvSpPr>
            <a:spLocks noGrp="1"/>
          </p:cNvSpPr>
          <p:nvPr>
            <p:ph type="title"/>
          </p:nvPr>
        </p:nvSpPr>
        <p:spPr/>
        <p:txBody>
          <a:bodyPr/>
          <a:lstStyle/>
          <a:p>
            <a:r>
              <a:rPr lang="nl-BE"/>
              <a:t>Agenda</a:t>
            </a:r>
          </a:p>
        </p:txBody>
      </p:sp>
      <p:sp>
        <p:nvSpPr>
          <p:cNvPr id="5" name="Tijdelijke aanduiding voor tekst 4">
            <a:extLst>
              <a:ext uri="{FF2B5EF4-FFF2-40B4-BE49-F238E27FC236}">
                <a16:creationId xmlns:a16="http://schemas.microsoft.com/office/drawing/2014/main" id="{41DC2DF2-6D6C-4CBF-B48F-100841D7D69E}"/>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065AE25F-B510-4238-A994-D011B7C13498}"/>
              </a:ext>
            </a:extLst>
          </p:cNvPr>
          <p:cNvSpPr>
            <a:spLocks noGrp="1"/>
          </p:cNvSpPr>
          <p:nvPr>
            <p:ph type="body" sz="quarter" idx="13"/>
          </p:nvPr>
        </p:nvSpPr>
        <p:spPr/>
        <p:txBody>
          <a:bodyPr/>
          <a:lstStyle/>
          <a:p>
            <a:r>
              <a:rPr lang="nl-BE">
                <a:latin typeface="Flanders Art Sans"/>
              </a:rPr>
              <a:t>Wat blijft hetzelfde? Timing 2024? </a:t>
            </a:r>
          </a:p>
        </p:txBody>
      </p:sp>
      <p:sp>
        <p:nvSpPr>
          <p:cNvPr id="7" name="Tijdelijke aanduiding voor tekst 6">
            <a:extLst>
              <a:ext uri="{FF2B5EF4-FFF2-40B4-BE49-F238E27FC236}">
                <a16:creationId xmlns:a16="http://schemas.microsoft.com/office/drawing/2014/main" id="{74A3A905-CCE5-4F45-803C-1A5287FEB668}"/>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DB9158D5-D83F-4735-A162-75A1394223AC}"/>
              </a:ext>
            </a:extLst>
          </p:cNvPr>
          <p:cNvSpPr>
            <a:spLocks noGrp="1"/>
          </p:cNvSpPr>
          <p:nvPr>
            <p:ph type="body" sz="quarter" idx="15"/>
          </p:nvPr>
        </p:nvSpPr>
        <p:spPr/>
        <p:txBody>
          <a:bodyPr/>
          <a:lstStyle/>
          <a:p>
            <a:r>
              <a:rPr lang="nl-BE">
                <a:latin typeface="Flanders Art Sans"/>
              </a:rPr>
              <a:t> Wat verandert er dit jaar?</a:t>
            </a:r>
          </a:p>
        </p:txBody>
      </p:sp>
      <p:sp>
        <p:nvSpPr>
          <p:cNvPr id="9" name="Tijdelijke aanduiding voor tekst 8">
            <a:extLst>
              <a:ext uri="{FF2B5EF4-FFF2-40B4-BE49-F238E27FC236}">
                <a16:creationId xmlns:a16="http://schemas.microsoft.com/office/drawing/2014/main" id="{352DB8E9-BE7A-4CDF-8A0E-393B16313B5C}"/>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F18A6E4-1442-4FCC-A96C-700BB5FE5D85}"/>
              </a:ext>
            </a:extLst>
          </p:cNvPr>
          <p:cNvSpPr>
            <a:spLocks noGrp="1"/>
          </p:cNvSpPr>
          <p:nvPr>
            <p:ph type="body" sz="quarter" idx="17"/>
          </p:nvPr>
        </p:nvSpPr>
        <p:spPr/>
        <p:txBody>
          <a:bodyPr/>
          <a:lstStyle/>
          <a:p>
            <a:r>
              <a:rPr lang="nl-BE">
                <a:latin typeface="Flanders Art Sans"/>
              </a:rPr>
              <a:t>Aanbod diversiteitsbeleid</a:t>
            </a:r>
          </a:p>
        </p:txBody>
      </p:sp>
      <p:sp>
        <p:nvSpPr>
          <p:cNvPr id="11" name="Tijdelijke aanduiding voor tekst 10">
            <a:extLst>
              <a:ext uri="{FF2B5EF4-FFF2-40B4-BE49-F238E27FC236}">
                <a16:creationId xmlns:a16="http://schemas.microsoft.com/office/drawing/2014/main" id="{B417D0C3-63DA-4BB9-8705-C41125A48E3D}"/>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7F921C6B-B935-4E25-B2EA-05ADF1436A1A}"/>
              </a:ext>
            </a:extLst>
          </p:cNvPr>
          <p:cNvSpPr>
            <a:spLocks noGrp="1"/>
          </p:cNvSpPr>
          <p:nvPr>
            <p:ph type="body" sz="quarter" idx="19"/>
          </p:nvPr>
        </p:nvSpPr>
        <p:spPr/>
        <p:txBody>
          <a:bodyPr/>
          <a:lstStyle/>
          <a:p>
            <a:r>
              <a:rPr lang="nl-BE">
                <a:latin typeface="Flanders Art Sans"/>
              </a:rPr>
              <a:t>Relevante informatie in een notendop </a:t>
            </a:r>
          </a:p>
        </p:txBody>
      </p:sp>
      <p:sp>
        <p:nvSpPr>
          <p:cNvPr id="13" name="Tijdelijke aanduiding voor tekst 12">
            <a:extLst>
              <a:ext uri="{FF2B5EF4-FFF2-40B4-BE49-F238E27FC236}">
                <a16:creationId xmlns:a16="http://schemas.microsoft.com/office/drawing/2014/main" id="{0DF5F213-DDDE-4DC6-A66C-5CB77C95ECEC}"/>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55CD97C-4B97-48C6-BF46-3770A4F5C7F9}"/>
              </a:ext>
            </a:extLst>
          </p:cNvPr>
          <p:cNvSpPr>
            <a:spLocks noGrp="1"/>
          </p:cNvSpPr>
          <p:nvPr>
            <p:ph type="body" sz="quarter" idx="29"/>
          </p:nvPr>
        </p:nvSpPr>
        <p:spPr/>
        <p:txBody>
          <a:bodyPr/>
          <a:lstStyle/>
          <a:p>
            <a:r>
              <a:rPr lang="nl-BE"/>
              <a:t>1</a:t>
            </a:r>
          </a:p>
        </p:txBody>
      </p:sp>
      <p:sp>
        <p:nvSpPr>
          <p:cNvPr id="15" name="Tijdelijke aanduiding voor tekst 14">
            <a:extLst>
              <a:ext uri="{FF2B5EF4-FFF2-40B4-BE49-F238E27FC236}">
                <a16:creationId xmlns:a16="http://schemas.microsoft.com/office/drawing/2014/main" id="{530745FD-9B44-4619-9CB2-7EFFBA8D7D4B}"/>
              </a:ext>
            </a:extLst>
          </p:cNvPr>
          <p:cNvSpPr>
            <a:spLocks noGrp="1"/>
          </p:cNvSpPr>
          <p:nvPr>
            <p:ph type="body" sz="quarter" idx="30"/>
          </p:nvPr>
        </p:nvSpPr>
        <p:spPr/>
        <p:txBody>
          <a:bodyPr/>
          <a:lstStyle/>
          <a:p>
            <a:r>
              <a:rPr lang="nl-BE"/>
              <a:t>2</a:t>
            </a:r>
          </a:p>
        </p:txBody>
      </p:sp>
      <p:sp>
        <p:nvSpPr>
          <p:cNvPr id="16" name="Tijdelijke aanduiding voor tekst 15">
            <a:extLst>
              <a:ext uri="{FF2B5EF4-FFF2-40B4-BE49-F238E27FC236}">
                <a16:creationId xmlns:a16="http://schemas.microsoft.com/office/drawing/2014/main" id="{67048C64-CCB0-40D7-9FD2-73AAB49BEEFB}"/>
              </a:ext>
            </a:extLst>
          </p:cNvPr>
          <p:cNvSpPr>
            <a:spLocks noGrp="1"/>
          </p:cNvSpPr>
          <p:nvPr>
            <p:ph type="body" sz="quarter" idx="31"/>
          </p:nvPr>
        </p:nvSpPr>
        <p:spPr/>
        <p:txBody>
          <a:bodyPr/>
          <a:lstStyle/>
          <a:p>
            <a:r>
              <a:rPr lang="nl-BE"/>
              <a:t>3</a:t>
            </a:r>
          </a:p>
        </p:txBody>
      </p:sp>
      <p:sp>
        <p:nvSpPr>
          <p:cNvPr id="17" name="Tijdelijke aanduiding voor tekst 16">
            <a:extLst>
              <a:ext uri="{FF2B5EF4-FFF2-40B4-BE49-F238E27FC236}">
                <a16:creationId xmlns:a16="http://schemas.microsoft.com/office/drawing/2014/main" id="{67F97BD5-3753-439F-8F7C-427F71230054}"/>
              </a:ext>
            </a:extLst>
          </p:cNvPr>
          <p:cNvSpPr>
            <a:spLocks noGrp="1"/>
          </p:cNvSpPr>
          <p:nvPr>
            <p:ph type="body" sz="quarter" idx="32"/>
          </p:nvPr>
        </p:nvSpPr>
        <p:spPr/>
        <p:txBody>
          <a:bodyPr/>
          <a:lstStyle/>
          <a:p>
            <a:r>
              <a:rPr lang="nl-BE"/>
              <a:t>4</a:t>
            </a:r>
          </a:p>
        </p:txBody>
      </p:sp>
      <p:sp>
        <p:nvSpPr>
          <p:cNvPr id="18" name="Tijdelijke aanduiding voor tekst 17">
            <a:extLst>
              <a:ext uri="{FF2B5EF4-FFF2-40B4-BE49-F238E27FC236}">
                <a16:creationId xmlns:a16="http://schemas.microsoft.com/office/drawing/2014/main" id="{2FF71397-14E6-4B20-9220-E3FE399450A7}"/>
              </a:ext>
            </a:extLst>
          </p:cNvPr>
          <p:cNvSpPr>
            <a:spLocks noGrp="1"/>
          </p:cNvSpPr>
          <p:nvPr>
            <p:ph type="body" sz="quarter" idx="33"/>
          </p:nvPr>
        </p:nvSpPr>
        <p:spPr/>
        <p:txBody>
          <a:bodyPr/>
          <a:lstStyle/>
          <a:p>
            <a:r>
              <a:rPr lang="nl-BE"/>
              <a:t>5</a:t>
            </a:r>
          </a:p>
        </p:txBody>
      </p:sp>
    </p:spTree>
    <p:extLst>
      <p:ext uri="{BB962C8B-B14F-4D97-AF65-F5344CB8AC3E}">
        <p14:creationId xmlns:p14="http://schemas.microsoft.com/office/powerpoint/2010/main" val="2522383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C8513-59AA-2D5B-6578-BBA2736D90CC}"/>
              </a:ext>
            </a:extLst>
          </p:cNvPr>
          <p:cNvSpPr>
            <a:spLocks noGrp="1"/>
          </p:cNvSpPr>
          <p:nvPr>
            <p:ph type="title"/>
          </p:nvPr>
        </p:nvSpPr>
        <p:spPr/>
        <p:txBody>
          <a:bodyPr/>
          <a:lstStyle/>
          <a:p>
            <a:r>
              <a:rPr lang="nl-BE"/>
              <a:t>Enkele cijfers over 2023</a:t>
            </a:r>
          </a:p>
        </p:txBody>
      </p:sp>
      <p:sp>
        <p:nvSpPr>
          <p:cNvPr id="3" name="Tijdelijke aanduiding voor inhoud 2">
            <a:extLst>
              <a:ext uri="{FF2B5EF4-FFF2-40B4-BE49-F238E27FC236}">
                <a16:creationId xmlns:a16="http://schemas.microsoft.com/office/drawing/2014/main" id="{5ECC76C2-9331-BB3E-A7E8-3D7FE957D116}"/>
              </a:ext>
            </a:extLst>
          </p:cNvPr>
          <p:cNvSpPr>
            <a:spLocks noGrp="1"/>
          </p:cNvSpPr>
          <p:nvPr>
            <p:ph sz="quarter" idx="11"/>
          </p:nvPr>
        </p:nvSpPr>
        <p:spPr/>
        <p:txBody>
          <a:bodyPr/>
          <a:lstStyle/>
          <a:p>
            <a:r>
              <a:rPr lang="nl-BE"/>
              <a:t>Aantal vacatures voor jobstudenten? </a:t>
            </a:r>
            <a:r>
              <a:rPr lang="nl-BE" b="1"/>
              <a:t>630</a:t>
            </a:r>
          </a:p>
          <a:p>
            <a:pPr lvl="1"/>
            <a:r>
              <a:rPr lang="nl-BE"/>
              <a:t>Waarvan 1.167 jobstudenten gezocht</a:t>
            </a:r>
          </a:p>
          <a:p>
            <a:pPr marL="576000" lvl="2" indent="0">
              <a:buNone/>
            </a:pPr>
            <a:endParaRPr lang="nl-BE"/>
          </a:p>
          <a:p>
            <a:r>
              <a:rPr lang="nl-BE"/>
              <a:t>Aantal sollicitanten? </a:t>
            </a:r>
            <a:r>
              <a:rPr lang="nl-BE" b="1"/>
              <a:t>4.235</a:t>
            </a:r>
          </a:p>
          <a:p>
            <a:pPr lvl="1"/>
            <a:r>
              <a:rPr lang="nl-BE"/>
              <a:t>Waarvan 913 jobstudenten de status ‘aangenomen’ hebben gekregen</a:t>
            </a:r>
          </a:p>
          <a:p>
            <a:endParaRPr lang="nl-BE"/>
          </a:p>
          <a:p>
            <a:r>
              <a:rPr lang="nl-BE"/>
              <a:t>Meeste dat 1 kandidaat solliciteerde voor een </a:t>
            </a:r>
            <a:r>
              <a:rPr lang="nl-BE" err="1"/>
              <a:t>studentenjob</a:t>
            </a:r>
            <a:r>
              <a:rPr lang="nl-BE"/>
              <a:t>? </a:t>
            </a:r>
            <a:r>
              <a:rPr lang="nl-BE" b="1"/>
              <a:t>34</a:t>
            </a:r>
          </a:p>
          <a:p>
            <a:pPr lvl="1"/>
            <a:endParaRPr lang="nl-BE"/>
          </a:p>
          <a:p>
            <a:endParaRPr lang="nl-BE"/>
          </a:p>
          <a:p>
            <a:endParaRPr lang="nl-BE"/>
          </a:p>
        </p:txBody>
      </p:sp>
    </p:spTree>
    <p:extLst>
      <p:ext uri="{BB962C8B-B14F-4D97-AF65-F5344CB8AC3E}">
        <p14:creationId xmlns:p14="http://schemas.microsoft.com/office/powerpoint/2010/main" val="1375089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30DAE-4B58-BD95-D9E1-614718E32FC6}"/>
              </a:ext>
            </a:extLst>
          </p:cNvPr>
          <p:cNvSpPr>
            <a:spLocks noGrp="1"/>
          </p:cNvSpPr>
          <p:nvPr>
            <p:ph type="title"/>
          </p:nvPr>
        </p:nvSpPr>
        <p:spPr/>
        <p:txBody>
          <a:bodyPr/>
          <a:lstStyle/>
          <a:p>
            <a:r>
              <a:rPr lang="nl-BE"/>
              <a:t>Terugkoppeling evaluatie 2023</a:t>
            </a:r>
          </a:p>
        </p:txBody>
      </p:sp>
      <p:pic>
        <p:nvPicPr>
          <p:cNvPr id="5" name="Afbeelding 4">
            <a:extLst>
              <a:ext uri="{FF2B5EF4-FFF2-40B4-BE49-F238E27FC236}">
                <a16:creationId xmlns:a16="http://schemas.microsoft.com/office/drawing/2014/main" id="{AF6BA840-0EEA-9A79-E27D-22E4F2C99119}"/>
              </a:ext>
            </a:extLst>
          </p:cNvPr>
          <p:cNvPicPr>
            <a:picLocks noChangeAspect="1"/>
          </p:cNvPicPr>
          <p:nvPr/>
        </p:nvPicPr>
        <p:blipFill>
          <a:blip r:embed="rId3"/>
          <a:stretch>
            <a:fillRect/>
          </a:stretch>
        </p:blipFill>
        <p:spPr>
          <a:xfrm>
            <a:off x="1794352" y="1424764"/>
            <a:ext cx="8889471" cy="5284382"/>
          </a:xfrm>
          <a:prstGeom prst="rect">
            <a:avLst/>
          </a:prstGeom>
        </p:spPr>
      </p:pic>
    </p:spTree>
    <p:extLst>
      <p:ext uri="{BB962C8B-B14F-4D97-AF65-F5344CB8AC3E}">
        <p14:creationId xmlns:p14="http://schemas.microsoft.com/office/powerpoint/2010/main" val="1888531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64442-3CD7-AE81-8304-E005BDC2F0F2}"/>
              </a:ext>
            </a:extLst>
          </p:cNvPr>
          <p:cNvSpPr>
            <a:spLocks noGrp="1"/>
          </p:cNvSpPr>
          <p:nvPr>
            <p:ph type="title"/>
          </p:nvPr>
        </p:nvSpPr>
        <p:spPr/>
        <p:txBody>
          <a:bodyPr/>
          <a:lstStyle/>
          <a:p>
            <a:r>
              <a:rPr lang="nl-BE" sz="4400"/>
              <a:t>Wat blijft hetzelfde?</a:t>
            </a:r>
            <a:br>
              <a:rPr lang="nl-BE"/>
            </a:br>
            <a:r>
              <a:rPr lang="nl-BE" sz="2800">
                <a:solidFill>
                  <a:srgbClr val="00B0F0"/>
                </a:solidFill>
                <a:hlinkClick r:id="rId3"/>
              </a:rPr>
              <a:t>Check het zeker op onze webpagina</a:t>
            </a:r>
            <a:endParaRPr lang="nl-BE"/>
          </a:p>
        </p:txBody>
      </p:sp>
      <p:pic>
        <p:nvPicPr>
          <p:cNvPr id="4" name="Afbeelding 3">
            <a:extLst>
              <a:ext uri="{FF2B5EF4-FFF2-40B4-BE49-F238E27FC236}">
                <a16:creationId xmlns:a16="http://schemas.microsoft.com/office/drawing/2014/main" id="{B3550C76-8613-B234-EF6B-3888E00E783A}"/>
              </a:ext>
            </a:extLst>
          </p:cNvPr>
          <p:cNvPicPr>
            <a:picLocks noChangeAspect="1"/>
          </p:cNvPicPr>
          <p:nvPr/>
        </p:nvPicPr>
        <p:blipFill>
          <a:blip r:embed="rId4"/>
          <a:stretch>
            <a:fillRect/>
          </a:stretch>
        </p:blipFill>
        <p:spPr>
          <a:xfrm>
            <a:off x="477982" y="1638719"/>
            <a:ext cx="5902036" cy="5219281"/>
          </a:xfrm>
          <a:prstGeom prst="rect">
            <a:avLst/>
          </a:prstGeom>
        </p:spPr>
      </p:pic>
      <p:pic>
        <p:nvPicPr>
          <p:cNvPr id="5" name="Tijdelijke aanduiding voor inhoud 4">
            <a:extLst>
              <a:ext uri="{FF2B5EF4-FFF2-40B4-BE49-F238E27FC236}">
                <a16:creationId xmlns:a16="http://schemas.microsoft.com/office/drawing/2014/main" id="{9362CC90-B725-42E0-6FC6-CE150165C4C6}"/>
              </a:ext>
            </a:extLst>
          </p:cNvPr>
          <p:cNvPicPr>
            <a:picLocks noGrp="1" noChangeAspect="1"/>
          </p:cNvPicPr>
          <p:nvPr>
            <p:ph idx="1"/>
          </p:nvPr>
        </p:nvPicPr>
        <p:blipFill>
          <a:blip r:embed="rId5"/>
          <a:stretch>
            <a:fillRect/>
          </a:stretch>
        </p:blipFill>
        <p:spPr>
          <a:xfrm>
            <a:off x="7356763" y="1638719"/>
            <a:ext cx="4357255" cy="5210606"/>
          </a:xfrm>
          <a:prstGeom prst="rect">
            <a:avLst/>
          </a:prstGeom>
        </p:spPr>
      </p:pic>
    </p:spTree>
    <p:extLst>
      <p:ext uri="{BB962C8B-B14F-4D97-AF65-F5344CB8AC3E}">
        <p14:creationId xmlns:p14="http://schemas.microsoft.com/office/powerpoint/2010/main" val="581710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61238-D353-4FAD-A4E2-7F5985443838}"/>
              </a:ext>
            </a:extLst>
          </p:cNvPr>
          <p:cNvSpPr>
            <a:spLocks noGrp="1"/>
          </p:cNvSpPr>
          <p:nvPr>
            <p:ph type="title"/>
          </p:nvPr>
        </p:nvSpPr>
        <p:spPr/>
        <p:txBody>
          <a:bodyPr/>
          <a:lstStyle/>
          <a:p>
            <a:r>
              <a:rPr lang="nl-BE"/>
              <a:t>Wat verandert er in 2024? </a:t>
            </a:r>
          </a:p>
        </p:txBody>
      </p:sp>
      <p:sp>
        <p:nvSpPr>
          <p:cNvPr id="3" name="Tijdelijke aanduiding voor tekst 2">
            <a:extLst>
              <a:ext uri="{FF2B5EF4-FFF2-40B4-BE49-F238E27FC236}">
                <a16:creationId xmlns:a16="http://schemas.microsoft.com/office/drawing/2014/main" id="{7C25B860-7826-4E03-807E-5C13CA381CBA}"/>
              </a:ext>
            </a:extLst>
          </p:cNvPr>
          <p:cNvSpPr>
            <a:spLocks noGrp="1"/>
          </p:cNvSpPr>
          <p:nvPr>
            <p:ph type="body" sz="quarter" idx="11"/>
          </p:nvPr>
        </p:nvSpPr>
        <p:spPr>
          <a:xfrm>
            <a:off x="6333460" y="2015980"/>
            <a:ext cx="4839366" cy="1694164"/>
          </a:xfrm>
        </p:spPr>
        <p:txBody>
          <a:bodyPr/>
          <a:lstStyle/>
          <a:p>
            <a:pPr marL="0" indent="0">
              <a:buNone/>
            </a:pPr>
            <a:r>
              <a:rPr lang="nl-BE" sz="1600"/>
              <a:t>Basisuitgangspunt</a:t>
            </a:r>
          </a:p>
          <a:p>
            <a:pPr lvl="1"/>
            <a:r>
              <a:rPr lang="nl-BE" sz="1400"/>
              <a:t>Algemene werfreserve administratieve functies</a:t>
            </a:r>
          </a:p>
          <a:p>
            <a:pPr lvl="1"/>
            <a:r>
              <a:rPr lang="nl-BE" sz="1400"/>
              <a:t>Aparte publicaties voor functiespecifieke studentenjobs (vb. staalnemers, Gis-operator, …)</a:t>
            </a:r>
          </a:p>
          <a:p>
            <a:pPr marL="0" indent="0">
              <a:buNone/>
            </a:pPr>
            <a:r>
              <a:rPr lang="nl-BE" sz="1600" err="1"/>
              <a:t>Entiteitsspecifieke</a:t>
            </a:r>
            <a:r>
              <a:rPr lang="nl-BE" sz="1600"/>
              <a:t> werfreserves voor entiteiten met veel aanvragen (meer dan 25)</a:t>
            </a:r>
          </a:p>
        </p:txBody>
      </p:sp>
      <p:sp>
        <p:nvSpPr>
          <p:cNvPr id="4" name="Tijdelijke aanduiding voor tekst 3">
            <a:extLst>
              <a:ext uri="{FF2B5EF4-FFF2-40B4-BE49-F238E27FC236}">
                <a16:creationId xmlns:a16="http://schemas.microsoft.com/office/drawing/2014/main" id="{2C01B1ED-A0ED-4397-AB1E-60CE713ECD8C}"/>
              </a:ext>
            </a:extLst>
          </p:cNvPr>
          <p:cNvSpPr>
            <a:spLocks noGrp="1"/>
          </p:cNvSpPr>
          <p:nvPr>
            <p:ph type="body" sz="quarter" idx="12"/>
          </p:nvPr>
        </p:nvSpPr>
        <p:spPr>
          <a:xfrm>
            <a:off x="722643" y="1553179"/>
            <a:ext cx="5373357" cy="1482121"/>
          </a:xfrm>
        </p:spPr>
        <p:txBody>
          <a:bodyPr/>
          <a:lstStyle/>
          <a:p>
            <a:pPr marL="0" indent="0">
              <a:buNone/>
            </a:pPr>
            <a:r>
              <a:rPr lang="nl-BE" sz="1600"/>
              <a:t>Focus op transparantie in het hele traject via gedeelde SharePoint</a:t>
            </a:r>
          </a:p>
          <a:p>
            <a:pPr marL="0" indent="0">
              <a:buNone/>
            </a:pPr>
            <a:endParaRPr lang="nl-BE" sz="1600">
              <a:hlinkClick r:id="rId3"/>
            </a:endParaRPr>
          </a:p>
          <a:p>
            <a:pPr marL="0" indent="0">
              <a:buNone/>
            </a:pPr>
            <a:r>
              <a:rPr lang="nl-BE" sz="1600">
                <a:hlinkClick r:id="rId3"/>
              </a:rPr>
              <a:t>opvolgingstabel rekrutering &amp; selectie (selectiecentrum)</a:t>
            </a:r>
            <a:endParaRPr lang="nl-BE" sz="1600"/>
          </a:p>
          <a:p>
            <a:pPr marL="0" indent="0">
              <a:buNone/>
            </a:pPr>
            <a:r>
              <a:rPr lang="nl-BE" sz="1600">
                <a:hlinkClick r:id="rId4"/>
              </a:rPr>
              <a:t>opvolgingstabel indiensttreding/onboarding (DCPA)</a:t>
            </a:r>
            <a:endParaRPr lang="nl-BE" sz="1600"/>
          </a:p>
        </p:txBody>
      </p:sp>
      <p:sp>
        <p:nvSpPr>
          <p:cNvPr id="5" name="Tijdelijke aanduiding voor tekst 4">
            <a:extLst>
              <a:ext uri="{FF2B5EF4-FFF2-40B4-BE49-F238E27FC236}">
                <a16:creationId xmlns:a16="http://schemas.microsoft.com/office/drawing/2014/main" id="{4ABAB3F1-5F8B-48AA-8CB3-CA3BC4C940F5}"/>
              </a:ext>
            </a:extLst>
          </p:cNvPr>
          <p:cNvSpPr>
            <a:spLocks noGrp="1"/>
          </p:cNvSpPr>
          <p:nvPr>
            <p:ph type="body" sz="quarter" idx="14"/>
          </p:nvPr>
        </p:nvSpPr>
        <p:spPr>
          <a:xfrm>
            <a:off x="6333460" y="3994938"/>
            <a:ext cx="4839366" cy="2134596"/>
          </a:xfrm>
        </p:spPr>
        <p:txBody>
          <a:bodyPr/>
          <a:lstStyle/>
          <a:p>
            <a:pPr marL="0" indent="0">
              <a:buNone/>
            </a:pPr>
            <a:r>
              <a:rPr lang="nl-BE" sz="1600"/>
              <a:t>Focus op kwaliteit en match tussen student en organisatie</a:t>
            </a:r>
          </a:p>
          <a:p>
            <a:pPr lvl="1"/>
            <a:r>
              <a:rPr lang="nl-BE" sz="1400"/>
              <a:t>Entiteit (HR of leidinggevende) contacteert zelf de voorkeursstudent uit de voorgeselecteerde studenten en geeft door aan het selectiecentum als er een match en bevestiging is van de student</a:t>
            </a:r>
          </a:p>
          <a:p>
            <a:pPr lvl="1"/>
            <a:r>
              <a:rPr lang="nl-BE" sz="1400"/>
              <a:t>AgO zorgt verder voor een vlotte indiensttreding/onboarding</a:t>
            </a:r>
          </a:p>
        </p:txBody>
      </p:sp>
      <p:sp>
        <p:nvSpPr>
          <p:cNvPr id="6" name="Tijdelijke aanduiding voor tekst 5">
            <a:extLst>
              <a:ext uri="{FF2B5EF4-FFF2-40B4-BE49-F238E27FC236}">
                <a16:creationId xmlns:a16="http://schemas.microsoft.com/office/drawing/2014/main" id="{825DD335-486D-4244-A66B-FC50457DFD53}"/>
              </a:ext>
            </a:extLst>
          </p:cNvPr>
          <p:cNvSpPr>
            <a:spLocks noGrp="1"/>
          </p:cNvSpPr>
          <p:nvPr>
            <p:ph type="body" sz="quarter" idx="15"/>
          </p:nvPr>
        </p:nvSpPr>
        <p:spPr>
          <a:xfrm>
            <a:off x="722643" y="3141510"/>
            <a:ext cx="5373357" cy="1694164"/>
          </a:xfrm>
        </p:spPr>
        <p:txBody>
          <a:bodyPr/>
          <a:lstStyle/>
          <a:p>
            <a:pPr marL="0" indent="0">
              <a:buNone/>
            </a:pPr>
            <a:r>
              <a:rPr lang="nl-BE" sz="1600" dirty="0"/>
              <a:t>Administratieve wijzigingen in Vlimpers na aanstelling (vb. verlenging zonder onderbreking of wijziging uurrooster) </a:t>
            </a:r>
          </a:p>
          <a:p>
            <a:pPr lvl="1"/>
            <a:r>
              <a:rPr lang="nl-BE" sz="1400" dirty="0"/>
              <a:t>Ingestapt in piloot? Via Vlimpers</a:t>
            </a:r>
          </a:p>
          <a:p>
            <a:pPr lvl="1"/>
            <a:r>
              <a:rPr lang="nl-BE" sz="1400" dirty="0"/>
              <a:t>Niet ingestapt in piloot? Via case tot verdere uitrol pilootfase</a:t>
            </a:r>
          </a:p>
        </p:txBody>
      </p:sp>
      <p:sp>
        <p:nvSpPr>
          <p:cNvPr id="7" name="Tijdelijke aanduiding voor tekst 4">
            <a:extLst>
              <a:ext uri="{FF2B5EF4-FFF2-40B4-BE49-F238E27FC236}">
                <a16:creationId xmlns:a16="http://schemas.microsoft.com/office/drawing/2014/main" id="{69CBE0B7-C9B5-E1B1-F650-696497364DC2}"/>
              </a:ext>
            </a:extLst>
          </p:cNvPr>
          <p:cNvSpPr txBox="1">
            <a:spLocks/>
          </p:cNvSpPr>
          <p:nvPr/>
        </p:nvSpPr>
        <p:spPr>
          <a:xfrm>
            <a:off x="722643" y="4941884"/>
            <a:ext cx="5373357" cy="1694164"/>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a:t>Student tewerkgesteld in een VAC? </a:t>
            </a:r>
          </a:p>
          <a:p>
            <a:pPr lvl="1">
              <a:buFont typeface="Arial" panose="020B0604020202020204" pitchFamily="34" charset="0"/>
              <a:buChar char="•"/>
            </a:pPr>
            <a:r>
              <a:rPr lang="nl-BE" sz="1400"/>
              <a:t>Badge beschikbaar op de eerste werkdag</a:t>
            </a:r>
          </a:p>
          <a:p>
            <a:pPr marL="0" indent="0">
              <a:buNone/>
            </a:pPr>
            <a:r>
              <a:rPr lang="nl-BE" sz="1600"/>
              <a:t>Student tewerkgesteld in een klein gebouw?</a:t>
            </a:r>
          </a:p>
          <a:p>
            <a:pPr lvl="1">
              <a:buFont typeface="Arial" panose="020B0604020202020204" pitchFamily="34" charset="0"/>
              <a:buChar char="•"/>
            </a:pPr>
            <a:r>
              <a:rPr lang="nl-BE" sz="1400"/>
              <a:t>Badge thuisgestuurd</a:t>
            </a:r>
          </a:p>
          <a:p>
            <a:pPr marL="0" indent="0">
              <a:buNone/>
            </a:pPr>
            <a:endParaRPr lang="nl-BE" sz="1400"/>
          </a:p>
          <a:p>
            <a:pPr marL="0" indent="0">
              <a:buNone/>
            </a:pPr>
            <a:r>
              <a:rPr lang="nl-BE" sz="1400">
                <a:sym typeface="Wingdings" panose="05000000000000000000" pitchFamily="2" charset="2"/>
              </a:rPr>
              <a:t> Gelijkaardig als nieuwe werking bij aanwervingen</a:t>
            </a:r>
            <a:endParaRPr lang="nl-BE" sz="1200"/>
          </a:p>
        </p:txBody>
      </p:sp>
    </p:spTree>
    <p:extLst>
      <p:ext uri="{BB962C8B-B14F-4D97-AF65-F5344CB8AC3E}">
        <p14:creationId xmlns:p14="http://schemas.microsoft.com/office/powerpoint/2010/main" val="14162839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66811-514D-E003-A0A7-36AAF8C5BCA2}"/>
              </a:ext>
            </a:extLst>
          </p:cNvPr>
          <p:cNvSpPr>
            <a:spLocks noGrp="1"/>
          </p:cNvSpPr>
          <p:nvPr>
            <p:ph type="title"/>
          </p:nvPr>
        </p:nvSpPr>
        <p:spPr/>
        <p:txBody>
          <a:bodyPr/>
          <a:lstStyle/>
          <a:p>
            <a:r>
              <a:rPr lang="nl-BE" sz="3200"/>
              <a:t>Focus op kwaliteit en match tussen student en organisatie</a:t>
            </a:r>
          </a:p>
        </p:txBody>
      </p:sp>
      <p:sp>
        <p:nvSpPr>
          <p:cNvPr id="3" name="Tijdelijke aanduiding voor inhoud 2">
            <a:extLst>
              <a:ext uri="{FF2B5EF4-FFF2-40B4-BE49-F238E27FC236}">
                <a16:creationId xmlns:a16="http://schemas.microsoft.com/office/drawing/2014/main" id="{82C1A8D3-24FD-6952-D7AA-D15233455395}"/>
              </a:ext>
            </a:extLst>
          </p:cNvPr>
          <p:cNvSpPr>
            <a:spLocks noGrp="1"/>
          </p:cNvSpPr>
          <p:nvPr>
            <p:ph sz="quarter" idx="11"/>
          </p:nvPr>
        </p:nvSpPr>
        <p:spPr/>
        <p:txBody>
          <a:bodyPr/>
          <a:lstStyle/>
          <a:p>
            <a:r>
              <a:rPr lang="nl-BE"/>
              <a:t>Voordeel van aanpassingen? </a:t>
            </a:r>
          </a:p>
          <a:p>
            <a:pPr lvl="1"/>
            <a:r>
              <a:rPr lang="nl-BE"/>
              <a:t>Snellere invulling van openstaande studentenjobs</a:t>
            </a:r>
          </a:p>
          <a:p>
            <a:pPr lvl="3">
              <a:buFont typeface="Arial" panose="020B0604020202020204" pitchFamily="34" charset="0"/>
              <a:buChar char="•"/>
            </a:pPr>
            <a:r>
              <a:rPr lang="nl-BE"/>
              <a:t>Leidinggevende weet sneller welke vacature door welke student wordt ingevuld</a:t>
            </a:r>
          </a:p>
          <a:p>
            <a:pPr lvl="3">
              <a:buFont typeface="Arial" panose="020B0604020202020204" pitchFamily="34" charset="0"/>
              <a:buChar char="•"/>
            </a:pPr>
            <a:r>
              <a:rPr lang="nl-BE"/>
              <a:t>Entiteit kan sneller toegangen en andere ondersteunend materiaal regelen</a:t>
            </a:r>
          </a:p>
          <a:p>
            <a:pPr lvl="3">
              <a:buFont typeface="Arial" panose="020B0604020202020204" pitchFamily="34" charset="0"/>
              <a:buChar char="•"/>
            </a:pPr>
            <a:r>
              <a:rPr lang="nl-BE"/>
              <a:t>Doorlooptijden worden korter</a:t>
            </a:r>
          </a:p>
          <a:p>
            <a:pPr marL="864000" lvl="3" indent="0">
              <a:buNone/>
            </a:pPr>
            <a:r>
              <a:rPr lang="nl-BE">
                <a:sym typeface="Wingdings" panose="05000000000000000000" pitchFamily="2" charset="2"/>
              </a:rPr>
              <a:t> </a:t>
            </a:r>
            <a:r>
              <a:rPr lang="nl-BE"/>
              <a:t>Ervaring bij entiteiten vorige jaren</a:t>
            </a:r>
          </a:p>
          <a:p>
            <a:pPr lvl="1"/>
            <a:r>
              <a:rPr lang="nl-BE"/>
              <a:t>Focus op kwaliteit van studenten</a:t>
            </a:r>
          </a:p>
          <a:p>
            <a:pPr lvl="3">
              <a:buFont typeface="Arial" panose="020B0604020202020204" pitchFamily="34" charset="0"/>
              <a:buChar char="•"/>
            </a:pPr>
            <a:r>
              <a:rPr lang="nl-BE"/>
              <a:t>Rechtstreekse lijn met plaats van tewerkstelling</a:t>
            </a:r>
          </a:p>
          <a:p>
            <a:pPr lvl="3">
              <a:buFont typeface="Arial" panose="020B0604020202020204" pitchFamily="34" charset="0"/>
              <a:buChar char="•"/>
            </a:pPr>
            <a:r>
              <a:rPr lang="nl-BE"/>
              <a:t>Betere afspraken en match tussen werkgever (context/taken/leidinggevende/…) en student</a:t>
            </a:r>
          </a:p>
          <a:p>
            <a:pPr marL="288000" lvl="1" indent="0">
              <a:buNone/>
            </a:pPr>
            <a:endParaRPr lang="nl-BE"/>
          </a:p>
          <a:p>
            <a:r>
              <a:rPr lang="nl-BE"/>
              <a:t>Context</a:t>
            </a:r>
          </a:p>
          <a:p>
            <a:pPr lvl="1"/>
            <a:r>
              <a:rPr lang="nl-BE"/>
              <a:t>Focus selectiecentrum o.a. op statutariseringen</a:t>
            </a:r>
          </a:p>
          <a:p>
            <a:pPr lvl="2"/>
            <a:r>
              <a:rPr lang="nl-BE" sz="1600">
                <a:solidFill>
                  <a:schemeClr val="tx1">
                    <a:lumMod val="50000"/>
                    <a:lumOff val="50000"/>
                  </a:schemeClr>
                </a:solidFill>
              </a:rPr>
              <a:t>Evaluatie na einde van dit jaar of procesaanpassing structurele meerwaarde kan betekenen</a:t>
            </a:r>
          </a:p>
        </p:txBody>
      </p:sp>
    </p:spTree>
    <p:extLst>
      <p:ext uri="{BB962C8B-B14F-4D97-AF65-F5344CB8AC3E}">
        <p14:creationId xmlns:p14="http://schemas.microsoft.com/office/powerpoint/2010/main" val="500062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422FF-430F-46A7-ABEA-8F698F02F65D}"/>
              </a:ext>
            </a:extLst>
          </p:cNvPr>
          <p:cNvSpPr>
            <a:spLocks noGrp="1"/>
          </p:cNvSpPr>
          <p:nvPr>
            <p:ph type="title"/>
          </p:nvPr>
        </p:nvSpPr>
        <p:spPr/>
        <p:txBody>
          <a:bodyPr/>
          <a:lstStyle/>
          <a:p>
            <a:r>
              <a:rPr lang="nl-BE" sz="3500"/>
              <a:t>Grafiek tewerkgestelde jobstudenten met een handicap of chronische ziekte (2016 – 2022)</a:t>
            </a:r>
          </a:p>
        </p:txBody>
      </p:sp>
      <p:graphicFrame>
        <p:nvGraphicFramePr>
          <p:cNvPr id="6" name="Tijdelijke aanduiding voor inhoud 9">
            <a:extLst>
              <a:ext uri="{FF2B5EF4-FFF2-40B4-BE49-F238E27FC236}">
                <a16:creationId xmlns:a16="http://schemas.microsoft.com/office/drawing/2014/main" id="{C334B5DC-B92A-4CAC-6C7E-64D89F59E00F}"/>
              </a:ext>
            </a:extLst>
          </p:cNvPr>
          <p:cNvGraphicFramePr>
            <a:graphicFrameLocks noGrp="1"/>
          </p:cNvGraphicFramePr>
          <p:nvPr>
            <p:ph sz="quarter" idx="11"/>
            <p:extLst>
              <p:ext uri="{D42A27DB-BD31-4B8C-83A1-F6EECF244321}">
                <p14:modId xmlns:p14="http://schemas.microsoft.com/office/powerpoint/2010/main" val="3306041547"/>
              </p:ext>
            </p:extLst>
          </p:nvPr>
        </p:nvGraphicFramePr>
        <p:xfrm>
          <a:off x="371475" y="1941513"/>
          <a:ext cx="11449050" cy="4159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3423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48C4-24F3-1449-8157-363E6FB1FEF8}"/>
              </a:ext>
            </a:extLst>
          </p:cNvPr>
          <p:cNvSpPr>
            <a:spLocks noGrp="1"/>
          </p:cNvSpPr>
          <p:nvPr>
            <p:ph type="ctrTitle"/>
          </p:nvPr>
        </p:nvSpPr>
        <p:spPr>
          <a:xfrm>
            <a:off x="384000" y="3774206"/>
            <a:ext cx="8278440" cy="1427100"/>
          </a:xfrm>
        </p:spPr>
        <p:txBody>
          <a:bodyPr/>
          <a:lstStyle/>
          <a:p>
            <a:br>
              <a:rPr lang="en-US" sz="2667">
                <a:latin typeface="FlandersArtSans-Bold"/>
              </a:rPr>
            </a:br>
            <a:endParaRPr lang="en-US" sz="2667"/>
          </a:p>
        </p:txBody>
      </p:sp>
      <p:sp>
        <p:nvSpPr>
          <p:cNvPr id="3" name="Subtitle 2">
            <a:extLst>
              <a:ext uri="{FF2B5EF4-FFF2-40B4-BE49-F238E27FC236}">
                <a16:creationId xmlns:a16="http://schemas.microsoft.com/office/drawing/2014/main" id="{B237DD49-8E8F-604D-BB68-A4E55AF27912}"/>
              </a:ext>
            </a:extLst>
          </p:cNvPr>
          <p:cNvSpPr>
            <a:spLocks noGrp="1"/>
          </p:cNvSpPr>
          <p:nvPr>
            <p:ph type="subTitle" idx="1"/>
          </p:nvPr>
        </p:nvSpPr>
        <p:spPr>
          <a:xfrm flipV="1">
            <a:off x="384000" y="6853441"/>
            <a:ext cx="9888000" cy="287465"/>
          </a:xfrm>
        </p:spPr>
        <p:txBody>
          <a:bodyPr/>
          <a:lstStyle/>
          <a:p>
            <a:endParaRPr lang="en-US"/>
          </a:p>
        </p:txBody>
      </p:sp>
      <p:sp>
        <p:nvSpPr>
          <p:cNvPr id="4" name="TextBox 3">
            <a:extLst>
              <a:ext uri="{FF2B5EF4-FFF2-40B4-BE49-F238E27FC236}">
                <a16:creationId xmlns:a16="http://schemas.microsoft.com/office/drawing/2014/main" id="{E547428F-F1D0-FE41-530C-1D248B8F3D5E}"/>
              </a:ext>
            </a:extLst>
          </p:cNvPr>
          <p:cNvSpPr txBox="1"/>
          <p:nvPr/>
        </p:nvSpPr>
        <p:spPr>
          <a:xfrm>
            <a:off x="385314" y="4878238"/>
            <a:ext cx="11435751"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nl-BE" sz="2400">
              <a:solidFill>
                <a:srgbClr val="000000"/>
              </a:solidFill>
              <a:latin typeface="FlandersArtSans"/>
              <a:cs typeface="Calibri"/>
            </a:endParaRPr>
          </a:p>
        </p:txBody>
      </p:sp>
      <p:pic>
        <p:nvPicPr>
          <p:cNvPr id="6" name="Afbeelding 5" descr="Afbeelding met kleding, persoon, Menselijk gezicht, jeans&#10;&#10;Automatisch gegenereerde beschrijving">
            <a:extLst>
              <a:ext uri="{FF2B5EF4-FFF2-40B4-BE49-F238E27FC236}">
                <a16:creationId xmlns:a16="http://schemas.microsoft.com/office/drawing/2014/main" id="{A9F1A844-C1D3-7DE6-124E-C42D65C798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328" y="0"/>
            <a:ext cx="12296328" cy="6853440"/>
          </a:xfrm>
          <a:prstGeom prst="rect">
            <a:avLst/>
          </a:prstGeom>
        </p:spPr>
      </p:pic>
    </p:spTree>
    <p:extLst>
      <p:ext uri="{BB962C8B-B14F-4D97-AF65-F5344CB8AC3E}">
        <p14:creationId xmlns:p14="http://schemas.microsoft.com/office/powerpoint/2010/main" val="3020562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E1E47F-32DB-CDE1-177D-1C3545C45652}"/>
              </a:ext>
            </a:extLst>
          </p:cNvPr>
          <p:cNvSpPr>
            <a:spLocks noGrp="1"/>
          </p:cNvSpPr>
          <p:nvPr>
            <p:ph type="title"/>
          </p:nvPr>
        </p:nvSpPr>
        <p:spPr/>
        <p:txBody>
          <a:bodyPr/>
          <a:lstStyle/>
          <a:p>
            <a:r>
              <a:rPr lang="nl-BE"/>
              <a:t>Dienstverlening dienst Diversiteitsbeleid</a:t>
            </a:r>
          </a:p>
        </p:txBody>
      </p:sp>
      <p:sp>
        <p:nvSpPr>
          <p:cNvPr id="3" name="Tijdelijke aanduiding voor inhoud 2">
            <a:extLst>
              <a:ext uri="{FF2B5EF4-FFF2-40B4-BE49-F238E27FC236}">
                <a16:creationId xmlns:a16="http://schemas.microsoft.com/office/drawing/2014/main" id="{AF5CE215-FA27-4E69-664F-C45D422458D1}"/>
              </a:ext>
            </a:extLst>
          </p:cNvPr>
          <p:cNvSpPr>
            <a:spLocks noGrp="1"/>
          </p:cNvSpPr>
          <p:nvPr>
            <p:ph sz="quarter" idx="11"/>
          </p:nvPr>
        </p:nvSpPr>
        <p:spPr/>
        <p:txBody>
          <a:bodyPr/>
          <a:lstStyle/>
          <a:p>
            <a:r>
              <a:rPr lang="nl-NL" sz="2000"/>
              <a:t>Klanten die gebruik maken van dienstverlening jobstudenten</a:t>
            </a:r>
          </a:p>
          <a:p>
            <a:pPr lvl="1"/>
            <a:r>
              <a:rPr lang="nl-NL" sz="1800"/>
              <a:t>Gebeurt via klantenbevraging door het Selectiecentrum</a:t>
            </a:r>
          </a:p>
          <a:p>
            <a:pPr lvl="1"/>
            <a:r>
              <a:rPr lang="nl-NL" sz="1800"/>
              <a:t>Vlimpers-module Rekrutering (VMR)</a:t>
            </a:r>
          </a:p>
          <a:p>
            <a:pPr lvl="1"/>
            <a:r>
              <a:rPr lang="nl-NL" sz="1800"/>
              <a:t>Timing: medio maart</a:t>
            </a:r>
          </a:p>
          <a:p>
            <a:endParaRPr lang="nl-NL" sz="2000"/>
          </a:p>
          <a:p>
            <a:r>
              <a:rPr lang="nl-NL" sz="2000"/>
              <a:t>Klanten die geen gebruik maken van dienstverlening jobstudenten</a:t>
            </a:r>
          </a:p>
          <a:p>
            <a:pPr lvl="1"/>
            <a:r>
              <a:rPr lang="nl-NL" sz="1800"/>
              <a:t>Rechtstreeks contact opnemen met dienst Diversiteitsbeleid</a:t>
            </a:r>
          </a:p>
          <a:p>
            <a:pPr lvl="1"/>
            <a:r>
              <a:rPr lang="nl-NL" sz="1800"/>
              <a:t>Intakegesprek</a:t>
            </a:r>
          </a:p>
          <a:p>
            <a:pPr lvl="1"/>
            <a:r>
              <a:rPr lang="nl-NL" sz="1800"/>
              <a:t>Timing: medio maart</a:t>
            </a:r>
          </a:p>
          <a:p>
            <a:endParaRPr lang="nl-NL" sz="2000"/>
          </a:p>
          <a:p>
            <a:r>
              <a:rPr lang="nl-NL" sz="2000"/>
              <a:t>Redelijke aanpassingen op de werkvloer</a:t>
            </a:r>
          </a:p>
          <a:p>
            <a:pPr lvl="1"/>
            <a:r>
              <a:rPr lang="nl-NL" sz="1800"/>
              <a:t>Materiële ondersteuning</a:t>
            </a:r>
          </a:p>
          <a:p>
            <a:pPr lvl="1"/>
            <a:r>
              <a:rPr lang="nl-NL" sz="1800" err="1"/>
              <a:t>Jobcoaching</a:t>
            </a:r>
            <a:endParaRPr lang="nl-NL" sz="1800"/>
          </a:p>
          <a:p>
            <a:pPr marL="0" indent="0">
              <a:buNone/>
            </a:pPr>
            <a:endParaRPr lang="nl-NL"/>
          </a:p>
        </p:txBody>
      </p:sp>
    </p:spTree>
    <p:extLst>
      <p:ext uri="{BB962C8B-B14F-4D97-AF65-F5344CB8AC3E}">
        <p14:creationId xmlns:p14="http://schemas.microsoft.com/office/powerpoint/2010/main" val="784226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E1E47F-32DB-CDE1-177D-1C3545C45652}"/>
              </a:ext>
            </a:extLst>
          </p:cNvPr>
          <p:cNvSpPr>
            <a:spLocks noGrp="1"/>
          </p:cNvSpPr>
          <p:nvPr>
            <p:ph type="title"/>
          </p:nvPr>
        </p:nvSpPr>
        <p:spPr/>
        <p:txBody>
          <a:bodyPr/>
          <a:lstStyle/>
          <a:p>
            <a:r>
              <a:rPr lang="nl-BE"/>
              <a:t>Dienstverlening dienst Diversiteitsbeleid</a:t>
            </a:r>
          </a:p>
        </p:txBody>
      </p:sp>
      <p:sp>
        <p:nvSpPr>
          <p:cNvPr id="3" name="Tijdelijke aanduiding voor inhoud 2">
            <a:extLst>
              <a:ext uri="{FF2B5EF4-FFF2-40B4-BE49-F238E27FC236}">
                <a16:creationId xmlns:a16="http://schemas.microsoft.com/office/drawing/2014/main" id="{AF5CE215-FA27-4E69-664F-C45D422458D1}"/>
              </a:ext>
            </a:extLst>
          </p:cNvPr>
          <p:cNvSpPr>
            <a:spLocks noGrp="1"/>
          </p:cNvSpPr>
          <p:nvPr>
            <p:ph sz="quarter" idx="11"/>
          </p:nvPr>
        </p:nvSpPr>
        <p:spPr/>
        <p:txBody>
          <a:bodyPr/>
          <a:lstStyle/>
          <a:p>
            <a:r>
              <a:rPr lang="nl-NL"/>
              <a:t>Klanten die geen gebruik maken van Selectiecentrum voor jobstudenten</a:t>
            </a:r>
          </a:p>
          <a:p>
            <a:pPr lvl="1"/>
            <a:r>
              <a:rPr lang="nl-NL"/>
              <a:t>Rechtstreeks contact opnemen met de dienst Diversiteitsbeleid - </a:t>
            </a:r>
            <a:r>
              <a:rPr lang="nl-NL">
                <a:hlinkClick r:id="rId2"/>
              </a:rPr>
              <a:t>diversiteitsbeleid@vlaanderen.be</a:t>
            </a:r>
            <a:r>
              <a:rPr lang="nl-NL"/>
              <a:t>  </a:t>
            </a:r>
          </a:p>
          <a:p>
            <a:pPr lvl="1"/>
            <a:endParaRPr lang="nl-NL"/>
          </a:p>
          <a:p>
            <a:pPr lvl="1"/>
            <a:r>
              <a:rPr lang="nl-NL"/>
              <a:t>Maatwerk a.d.h.v. intakegesprek</a:t>
            </a:r>
          </a:p>
          <a:p>
            <a:pPr lvl="2"/>
            <a:r>
              <a:rPr lang="nl-NL"/>
              <a:t>Aantal </a:t>
            </a:r>
          </a:p>
          <a:p>
            <a:pPr lvl="2"/>
            <a:r>
              <a:rPr lang="nl-NL"/>
              <a:t>Functiebeschrijving</a:t>
            </a:r>
          </a:p>
          <a:p>
            <a:pPr lvl="2"/>
            <a:r>
              <a:rPr lang="nl-NL"/>
              <a:t>Plaats en periode van tewerkstelling</a:t>
            </a:r>
          </a:p>
          <a:p>
            <a:pPr lvl="2"/>
            <a:r>
              <a:rPr lang="nl-NL"/>
              <a:t>Selectieprocedure en timing</a:t>
            </a:r>
          </a:p>
          <a:p>
            <a:pPr lvl="2"/>
            <a:r>
              <a:rPr lang="nl-NL"/>
              <a:t>…</a:t>
            </a:r>
          </a:p>
        </p:txBody>
      </p:sp>
    </p:spTree>
    <p:extLst>
      <p:ext uri="{BB962C8B-B14F-4D97-AF65-F5344CB8AC3E}">
        <p14:creationId xmlns:p14="http://schemas.microsoft.com/office/powerpoint/2010/main" val="40202255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5A71C-D41F-4285-9635-DDD3A924DB3B}"/>
              </a:ext>
            </a:extLst>
          </p:cNvPr>
          <p:cNvSpPr>
            <a:spLocks noGrp="1"/>
          </p:cNvSpPr>
          <p:nvPr>
            <p:ph type="title"/>
          </p:nvPr>
        </p:nvSpPr>
        <p:spPr/>
        <p:txBody>
          <a:bodyPr/>
          <a:lstStyle/>
          <a:p>
            <a:r>
              <a:rPr lang="nl-BE"/>
              <a:t>Relevante info in een notendop</a:t>
            </a:r>
          </a:p>
        </p:txBody>
      </p:sp>
      <p:sp>
        <p:nvSpPr>
          <p:cNvPr id="3" name="Tijdelijke aanduiding voor inhoud 2">
            <a:extLst>
              <a:ext uri="{FF2B5EF4-FFF2-40B4-BE49-F238E27FC236}">
                <a16:creationId xmlns:a16="http://schemas.microsoft.com/office/drawing/2014/main" id="{52B1C72F-3856-4FB4-AFAE-0F25EF83F80B}"/>
              </a:ext>
            </a:extLst>
          </p:cNvPr>
          <p:cNvSpPr>
            <a:spLocks noGrp="1"/>
          </p:cNvSpPr>
          <p:nvPr>
            <p:ph sz="quarter" idx="11"/>
          </p:nvPr>
        </p:nvSpPr>
        <p:spPr/>
        <p:txBody>
          <a:bodyPr vert="horz" lIns="0" tIns="0" rIns="0" bIns="45720" rtlCol="0" anchor="t">
            <a:noAutofit/>
          </a:bodyPr>
          <a:lstStyle/>
          <a:p>
            <a:pPr marL="287655" indent="-287655"/>
            <a:r>
              <a:rPr lang="nl-BE" sz="1800">
                <a:hlinkClick r:id="rId3"/>
              </a:rPr>
              <a:t>Algemene webpagina voor informatie (vb. stappen, timing, …) rond jobstudenten </a:t>
            </a:r>
          </a:p>
          <a:p>
            <a:pPr marL="288290" lvl="1" indent="0">
              <a:buNone/>
            </a:pPr>
            <a:r>
              <a:rPr lang="nl-BE" sz="1400"/>
              <a:t>Gericht aan HR-verantwoordelijken</a:t>
            </a:r>
          </a:p>
          <a:p>
            <a:pPr marL="287655" indent="-287655"/>
            <a:endParaRPr lang="nl-BE" sz="1800"/>
          </a:p>
          <a:p>
            <a:pPr marL="287655" indent="-287655"/>
            <a:r>
              <a:rPr lang="nl-BE" sz="1800">
                <a:hlinkClick r:id="rId4"/>
              </a:rPr>
              <a:t>Opvolgingslijst rekrutering en selecties (selectiecentrum)</a:t>
            </a:r>
            <a:endParaRPr lang="nl-BE" sz="1800"/>
          </a:p>
          <a:p>
            <a:pPr marL="288290" lvl="1" indent="0">
              <a:buNone/>
            </a:pPr>
            <a:r>
              <a:rPr lang="nl-BE" sz="1400"/>
              <a:t>Gericht aan HR-verantwoordelijken</a:t>
            </a:r>
          </a:p>
          <a:p>
            <a:pPr marL="287655" indent="-287655"/>
            <a:endParaRPr lang="nl-BE" sz="1800"/>
          </a:p>
          <a:p>
            <a:pPr marL="287655" indent="-287655"/>
            <a:r>
              <a:rPr lang="nl-BE" sz="1800">
                <a:hlinkClick r:id="rId5"/>
              </a:rPr>
              <a:t>Opvolgingslijst indiensttreding/onboarding (DCPA)</a:t>
            </a:r>
            <a:endParaRPr lang="nl-BE" sz="1800"/>
          </a:p>
          <a:p>
            <a:pPr marL="287655" indent="-287655"/>
            <a:endParaRPr lang="nl-BE" sz="1800"/>
          </a:p>
          <a:p>
            <a:pPr marL="287655" indent="-287655"/>
            <a:r>
              <a:rPr lang="nl-BE" sz="1800">
                <a:hlinkClick r:id="rId6"/>
              </a:rPr>
              <a:t>Info voor de jobstudenten</a:t>
            </a:r>
            <a:endParaRPr lang="nl-BE" sz="1800"/>
          </a:p>
          <a:p>
            <a:pPr marL="288290" lvl="1" indent="0">
              <a:buNone/>
            </a:pPr>
            <a:r>
              <a:rPr lang="nl-BE" sz="1400"/>
              <a:t>Gericht aan startende jobstudenten</a:t>
            </a:r>
          </a:p>
          <a:p>
            <a:pPr marL="287655" indent="-287655"/>
            <a:endParaRPr lang="nl-BE" sz="1800"/>
          </a:p>
          <a:p>
            <a:pPr marL="287655" indent="-287655"/>
            <a:r>
              <a:rPr lang="nl-BE" sz="1800">
                <a:hlinkClick r:id="rId7"/>
              </a:rPr>
              <a:t>Promopagina jobstudenten bij de Vlaamse overheid </a:t>
            </a:r>
          </a:p>
          <a:p>
            <a:pPr marL="288290" lvl="1" indent="0">
              <a:buNone/>
            </a:pPr>
            <a:r>
              <a:rPr lang="nl-BE" sz="1400"/>
              <a:t>Gericht aan studenten op zoek naar een studentenjob</a:t>
            </a:r>
            <a:endParaRPr lang="nl-BE" sz="2000"/>
          </a:p>
        </p:txBody>
      </p:sp>
    </p:spTree>
    <p:extLst>
      <p:ext uri="{BB962C8B-B14F-4D97-AF65-F5344CB8AC3E}">
        <p14:creationId xmlns:p14="http://schemas.microsoft.com/office/powerpoint/2010/main" val="4067922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a:t>Arbeids-ongeschiktheid</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language</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a:t>Penpunt</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a:t>Buitenactivteit</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a:t>DPOaaS</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a:t>Aduio-video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4B93E-72A7-7E96-035F-53036C2DCA66}"/>
              </a:ext>
            </a:extLst>
          </p:cNvPr>
          <p:cNvSpPr>
            <a:spLocks noGrp="1"/>
          </p:cNvSpPr>
          <p:nvPr>
            <p:ph type="title"/>
          </p:nvPr>
        </p:nvSpPr>
        <p:spPr>
          <a:xfrm>
            <a:off x="642840" y="959621"/>
            <a:ext cx="10815573" cy="1116000"/>
          </a:xfrm>
        </p:spPr>
        <p:txBody>
          <a:bodyPr/>
          <a:lstStyle/>
          <a:p>
            <a:pPr algn="ctr"/>
            <a:r>
              <a:rPr lang="nl-BE">
                <a:latin typeface="FlandersArtSans-Bold"/>
              </a:rPr>
              <a:t>Hoe ver staat het?</a:t>
            </a:r>
            <a:endParaRPr lang="nl-BE"/>
          </a:p>
        </p:txBody>
      </p:sp>
      <p:sp>
        <p:nvSpPr>
          <p:cNvPr id="20" name="Tijdelijke aanduiding voor inhoud 2">
            <a:extLst>
              <a:ext uri="{FF2B5EF4-FFF2-40B4-BE49-F238E27FC236}">
                <a16:creationId xmlns:a16="http://schemas.microsoft.com/office/drawing/2014/main" id="{79A4C554-C720-F690-98E0-C931E8702779}"/>
              </a:ext>
            </a:extLst>
          </p:cNvPr>
          <p:cNvSpPr txBox="1">
            <a:spLocks/>
          </p:cNvSpPr>
          <p:nvPr/>
        </p:nvSpPr>
        <p:spPr>
          <a:xfrm>
            <a:off x="1273383" y="2010137"/>
            <a:ext cx="4627343" cy="105421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300"/>
              </a:spcBef>
              <a:buSzPct val="90000"/>
              <a:buFontTx/>
              <a:buBlip>
                <a:blip r:embed="rId3"/>
              </a:buBlip>
              <a:defRPr sz="2200" kern="1200" spc="0">
                <a:solidFill>
                  <a:schemeClr val="tx1"/>
                </a:solidFill>
                <a:latin typeface="FlandersArtSans-Regular" panose="00000500000000000000" pitchFamily="2" charset="0"/>
                <a:ea typeface="+mn-ea"/>
                <a:cs typeface="+mn-cs"/>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85000"/>
              <a:buFontTx/>
              <a:buBlip>
                <a:blip r:embed="rId5"/>
              </a:buBlip>
              <a:defRPr sz="14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6"/>
              </a:buBlip>
              <a:defRPr sz="14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3"/>
              </a:buBlip>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nl-BE" sz="2400" dirty="0">
                <a:latin typeface="Flanders Art Sans" panose="00000500000000000000" pitchFamily="50" charset="0"/>
              </a:rPr>
              <a:t>24/3/2023</a:t>
            </a:r>
          </a:p>
          <a:p>
            <a:pPr>
              <a:buNone/>
            </a:pPr>
            <a:r>
              <a:rPr lang="nl-BE" sz="2400" dirty="0">
                <a:latin typeface="Flanders Art Sans" panose="00000500000000000000" pitchFamily="50" charset="0"/>
              </a:rPr>
              <a:t>1</a:t>
            </a:r>
            <a:r>
              <a:rPr lang="nl-BE" sz="2400" baseline="30000" dirty="0">
                <a:latin typeface="Flanders Art Sans" panose="00000500000000000000" pitchFamily="50" charset="0"/>
              </a:rPr>
              <a:t>ste</a:t>
            </a:r>
            <a:r>
              <a:rPr lang="nl-BE" sz="2400" dirty="0">
                <a:latin typeface="Flanders Art Sans" panose="00000500000000000000" pitchFamily="50" charset="0"/>
              </a:rPr>
              <a:t> principiële goedkeuring</a:t>
            </a:r>
            <a:endParaRPr lang="en-US" sz="2400" dirty="0">
              <a:latin typeface="Flanders Art Sans" panose="00000500000000000000" pitchFamily="50" charset="0"/>
            </a:endParaRPr>
          </a:p>
        </p:txBody>
      </p:sp>
      <p:sp>
        <p:nvSpPr>
          <p:cNvPr id="21" name="TextBox 20">
            <a:extLst>
              <a:ext uri="{FF2B5EF4-FFF2-40B4-BE49-F238E27FC236}">
                <a16:creationId xmlns:a16="http://schemas.microsoft.com/office/drawing/2014/main" id="{C9E1EB1D-361B-164E-0816-895262987729}"/>
              </a:ext>
            </a:extLst>
          </p:cNvPr>
          <p:cNvSpPr txBox="1"/>
          <p:nvPr/>
        </p:nvSpPr>
        <p:spPr>
          <a:xfrm>
            <a:off x="1428875" y="4398299"/>
            <a:ext cx="3553944"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BE" sz="2400" dirty="0">
                <a:latin typeface="Flanders Art Sans" panose="00000500000000000000" pitchFamily="50" charset="0"/>
                <a:cs typeface="Arial"/>
              </a:rPr>
              <a:t>24/4/2023</a:t>
            </a:r>
            <a:br>
              <a:rPr lang="nl-BE" sz="2400" dirty="0">
                <a:latin typeface="Flanders Art Sans" panose="00000500000000000000" pitchFamily="50" charset="0"/>
                <a:cs typeface="Arial"/>
              </a:rPr>
            </a:br>
            <a:r>
              <a:rPr lang="nl-BE" sz="2400" dirty="0">
                <a:latin typeface="Flanders Art Sans" panose="00000500000000000000" pitchFamily="50" charset="0"/>
                <a:cs typeface="Arial"/>
              </a:rPr>
              <a:t>Opstart onderhandelingstraject</a:t>
            </a:r>
          </a:p>
        </p:txBody>
      </p:sp>
      <p:sp>
        <p:nvSpPr>
          <p:cNvPr id="22" name="TextBox 21">
            <a:extLst>
              <a:ext uri="{FF2B5EF4-FFF2-40B4-BE49-F238E27FC236}">
                <a16:creationId xmlns:a16="http://schemas.microsoft.com/office/drawing/2014/main" id="{CA5E9626-5E55-C43C-980E-7A09E809DB64}"/>
              </a:ext>
            </a:extLst>
          </p:cNvPr>
          <p:cNvSpPr txBox="1"/>
          <p:nvPr/>
        </p:nvSpPr>
        <p:spPr>
          <a:xfrm>
            <a:off x="5399979" y="4398299"/>
            <a:ext cx="3553944"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BE" sz="2400" b="1" dirty="0">
                <a:latin typeface="Flanders Art Sans" panose="00000500000000000000" pitchFamily="50" charset="0"/>
                <a:cs typeface="Arial"/>
              </a:rPr>
              <a:t>19/1/2024</a:t>
            </a:r>
          </a:p>
          <a:p>
            <a:r>
              <a:rPr lang="nl-BE" sz="2400" b="1" dirty="0">
                <a:latin typeface="Flanders Art Sans" panose="00000500000000000000" pitchFamily="50" charset="0"/>
                <a:cs typeface="Arial"/>
              </a:rPr>
              <a:t>2e principiële goedkeuring</a:t>
            </a:r>
          </a:p>
        </p:txBody>
      </p:sp>
      <p:sp>
        <p:nvSpPr>
          <p:cNvPr id="23" name="TextBox 22">
            <a:extLst>
              <a:ext uri="{FF2B5EF4-FFF2-40B4-BE49-F238E27FC236}">
                <a16:creationId xmlns:a16="http://schemas.microsoft.com/office/drawing/2014/main" id="{F186B104-E7ED-6417-489F-F505B5185B20}"/>
              </a:ext>
            </a:extLst>
          </p:cNvPr>
          <p:cNvSpPr txBox="1"/>
          <p:nvPr/>
        </p:nvSpPr>
        <p:spPr>
          <a:xfrm>
            <a:off x="7913728" y="1749617"/>
            <a:ext cx="3477720"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BE" sz="2400">
                <a:latin typeface="Flanders Art Sans" panose="00000500000000000000" pitchFamily="50" charset="0"/>
                <a:cs typeface="Arial"/>
              </a:rPr>
              <a:t>Raad van State &amp; definitieve goedkeuring Vlaamse Regering</a:t>
            </a:r>
          </a:p>
        </p:txBody>
      </p:sp>
      <p:sp>
        <p:nvSpPr>
          <p:cNvPr id="4" name="Rechthoek 3">
            <a:extLst>
              <a:ext uri="{FF2B5EF4-FFF2-40B4-BE49-F238E27FC236}">
                <a16:creationId xmlns:a16="http://schemas.microsoft.com/office/drawing/2014/main" id="{CFA62E45-2928-E202-DBEA-EF6A7FD6D467}"/>
              </a:ext>
            </a:extLst>
          </p:cNvPr>
          <p:cNvSpPr/>
          <p:nvPr/>
        </p:nvSpPr>
        <p:spPr>
          <a:xfrm>
            <a:off x="733586" y="3522981"/>
            <a:ext cx="11158609" cy="284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Ovaal 5">
            <a:extLst>
              <a:ext uri="{FF2B5EF4-FFF2-40B4-BE49-F238E27FC236}">
                <a16:creationId xmlns:a16="http://schemas.microsoft.com/office/drawing/2014/main" id="{9F8A2A00-8E7F-733A-4869-96063A3D155F}"/>
              </a:ext>
            </a:extLst>
          </p:cNvPr>
          <p:cNvSpPr/>
          <p:nvPr/>
        </p:nvSpPr>
        <p:spPr>
          <a:xfrm>
            <a:off x="624124" y="3363172"/>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7" name="Ovaal 6">
            <a:extLst>
              <a:ext uri="{FF2B5EF4-FFF2-40B4-BE49-F238E27FC236}">
                <a16:creationId xmlns:a16="http://schemas.microsoft.com/office/drawing/2014/main" id="{41C1E0C6-A37B-8868-ADAA-ECC2F6F381CB}"/>
              </a:ext>
            </a:extLst>
          </p:cNvPr>
          <p:cNvSpPr/>
          <p:nvPr/>
        </p:nvSpPr>
        <p:spPr>
          <a:xfrm>
            <a:off x="2169994" y="3363171"/>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Ovaal 7">
            <a:extLst>
              <a:ext uri="{FF2B5EF4-FFF2-40B4-BE49-F238E27FC236}">
                <a16:creationId xmlns:a16="http://schemas.microsoft.com/office/drawing/2014/main" id="{8C312305-BEE1-A690-C917-3F1154AC7CC0}"/>
              </a:ext>
            </a:extLst>
          </p:cNvPr>
          <p:cNvSpPr/>
          <p:nvPr/>
        </p:nvSpPr>
        <p:spPr>
          <a:xfrm>
            <a:off x="6098346" y="3352437"/>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Ovaal 8">
            <a:extLst>
              <a:ext uri="{FF2B5EF4-FFF2-40B4-BE49-F238E27FC236}">
                <a16:creationId xmlns:a16="http://schemas.microsoft.com/office/drawing/2014/main" id="{12B94967-7815-28CD-5D32-F2ED91FA21A3}"/>
              </a:ext>
            </a:extLst>
          </p:cNvPr>
          <p:cNvSpPr/>
          <p:nvPr/>
        </p:nvSpPr>
        <p:spPr>
          <a:xfrm>
            <a:off x="9013614" y="3352437"/>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11" name="Rechte verbindingslijn 10">
            <a:extLst>
              <a:ext uri="{FF2B5EF4-FFF2-40B4-BE49-F238E27FC236}">
                <a16:creationId xmlns:a16="http://schemas.microsoft.com/office/drawing/2014/main" id="{564C4E82-9B9D-188E-DCAF-F95160C337E4}"/>
              </a:ext>
            </a:extLst>
          </p:cNvPr>
          <p:cNvCxnSpPr/>
          <p:nvPr/>
        </p:nvCxnSpPr>
        <p:spPr>
          <a:xfrm flipV="1">
            <a:off x="903871" y="2910531"/>
            <a:ext cx="299803" cy="44168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2" name="Rechte verbindingslijn 11">
            <a:extLst>
              <a:ext uri="{FF2B5EF4-FFF2-40B4-BE49-F238E27FC236}">
                <a16:creationId xmlns:a16="http://schemas.microsoft.com/office/drawing/2014/main" id="{C5D11454-6F2A-DF48-31A1-9F7DA93E1207}"/>
              </a:ext>
            </a:extLst>
          </p:cNvPr>
          <p:cNvCxnSpPr/>
          <p:nvPr/>
        </p:nvCxnSpPr>
        <p:spPr>
          <a:xfrm flipV="1">
            <a:off x="2127791" y="3948088"/>
            <a:ext cx="299803" cy="44168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Rechte verbindingslijn 12">
            <a:extLst>
              <a:ext uri="{FF2B5EF4-FFF2-40B4-BE49-F238E27FC236}">
                <a16:creationId xmlns:a16="http://schemas.microsoft.com/office/drawing/2014/main" id="{2717BD06-D818-A6D8-2F0C-1C0BD2E51B8E}"/>
              </a:ext>
            </a:extLst>
          </p:cNvPr>
          <p:cNvCxnSpPr/>
          <p:nvPr/>
        </p:nvCxnSpPr>
        <p:spPr>
          <a:xfrm flipV="1">
            <a:off x="6088317" y="3962476"/>
            <a:ext cx="299803" cy="44168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4" name="Rechte verbindingslijn 13">
            <a:extLst>
              <a:ext uri="{FF2B5EF4-FFF2-40B4-BE49-F238E27FC236}">
                <a16:creationId xmlns:a16="http://schemas.microsoft.com/office/drawing/2014/main" id="{58EE9B85-C706-C7DB-3658-77EDC2F984C9}"/>
              </a:ext>
            </a:extLst>
          </p:cNvPr>
          <p:cNvCxnSpPr>
            <a:cxnSpLocks/>
          </p:cNvCxnSpPr>
          <p:nvPr/>
        </p:nvCxnSpPr>
        <p:spPr>
          <a:xfrm flipV="1">
            <a:off x="9303388" y="2901053"/>
            <a:ext cx="299803" cy="441680"/>
          </a:xfrm>
          <a:prstGeom prst="line">
            <a:avLst/>
          </a:prstGeom>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6B2F9E73-6EB7-89B9-9A27-71800EA17509}"/>
              </a:ext>
            </a:extLst>
          </p:cNvPr>
          <p:cNvSpPr txBox="1"/>
          <p:nvPr/>
        </p:nvSpPr>
        <p:spPr>
          <a:xfrm>
            <a:off x="4267200" y="2558142"/>
            <a:ext cx="3657600"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en-US" sz="2400">
              <a:solidFill>
                <a:srgbClr val="333333"/>
              </a:solidFill>
              <a:latin typeface="flanders-sans"/>
            </a:endParaRPr>
          </a:p>
        </p:txBody>
      </p:sp>
      <p:sp>
        <p:nvSpPr>
          <p:cNvPr id="5" name="Ovaal 4">
            <a:extLst>
              <a:ext uri="{FF2B5EF4-FFF2-40B4-BE49-F238E27FC236}">
                <a16:creationId xmlns:a16="http://schemas.microsoft.com/office/drawing/2014/main" id="{660D36AF-EBB2-C760-6A58-05905F3DEF3F}"/>
              </a:ext>
            </a:extLst>
          </p:cNvPr>
          <p:cNvSpPr/>
          <p:nvPr/>
        </p:nvSpPr>
        <p:spPr>
          <a:xfrm>
            <a:off x="11312646" y="3390721"/>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10" name="Rechte verbindingslijn 9">
            <a:extLst>
              <a:ext uri="{FF2B5EF4-FFF2-40B4-BE49-F238E27FC236}">
                <a16:creationId xmlns:a16="http://schemas.microsoft.com/office/drawing/2014/main" id="{A5B051F2-AA66-8C12-C78C-61F1C159D4DB}"/>
              </a:ext>
            </a:extLst>
          </p:cNvPr>
          <p:cNvCxnSpPr/>
          <p:nvPr/>
        </p:nvCxnSpPr>
        <p:spPr>
          <a:xfrm flipV="1">
            <a:off x="11302617" y="4000760"/>
            <a:ext cx="299803" cy="441680"/>
          </a:xfrm>
          <a:prstGeom prst="line">
            <a:avLst/>
          </a:prstGeom>
          <a:ln/>
        </p:spPr>
        <p:style>
          <a:lnRef idx="3">
            <a:schemeClr val="accent1"/>
          </a:lnRef>
          <a:fillRef idx="0">
            <a:schemeClr val="accent1"/>
          </a:fillRef>
          <a:effectRef idx="2">
            <a:schemeClr val="accent1"/>
          </a:effectRef>
          <a:fontRef idx="minor">
            <a:schemeClr val="tx1"/>
          </a:fontRef>
        </p:style>
      </p:cxnSp>
      <p:sp>
        <p:nvSpPr>
          <p:cNvPr id="15" name="TextBox 21">
            <a:extLst>
              <a:ext uri="{FF2B5EF4-FFF2-40B4-BE49-F238E27FC236}">
                <a16:creationId xmlns:a16="http://schemas.microsoft.com/office/drawing/2014/main" id="{EE207B46-E774-C9DA-7963-99F52E096A8B}"/>
              </a:ext>
            </a:extLst>
          </p:cNvPr>
          <p:cNvSpPr txBox="1"/>
          <p:nvPr/>
        </p:nvSpPr>
        <p:spPr>
          <a:xfrm>
            <a:off x="7913728" y="4398299"/>
            <a:ext cx="3903411"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r"/>
            <a:r>
              <a:rPr lang="nl-BE" sz="2400" dirty="0">
                <a:latin typeface="Flanders Art Sans" panose="00000500000000000000" pitchFamily="50" charset="0"/>
                <a:cs typeface="Arial"/>
              </a:rPr>
              <a:t>1/6/2024</a:t>
            </a:r>
          </a:p>
          <a:p>
            <a:pPr algn="r"/>
            <a:r>
              <a:rPr lang="nl-BE" sz="2400" dirty="0">
                <a:latin typeface="Flanders Art Sans" panose="00000500000000000000" pitchFamily="50" charset="0"/>
                <a:cs typeface="Arial"/>
              </a:rPr>
              <a:t>Voorziene start nieuwe personeelsbeleid</a:t>
            </a:r>
          </a:p>
        </p:txBody>
      </p:sp>
      <p:pic>
        <p:nvPicPr>
          <p:cNvPr id="17" name="Graphic 16" descr="Vinkje met effen opvulling">
            <a:extLst>
              <a:ext uri="{FF2B5EF4-FFF2-40B4-BE49-F238E27FC236}">
                <a16:creationId xmlns:a16="http://schemas.microsoft.com/office/drawing/2014/main" id="{F921A740-E0D0-707F-8A93-1F5AFCEEF2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41751" y="2803717"/>
            <a:ext cx="1219200" cy="1219200"/>
          </a:xfrm>
          <a:prstGeom prst="rect">
            <a:avLst/>
          </a:prstGeom>
        </p:spPr>
      </p:pic>
    </p:spTree>
    <p:extLst>
      <p:ext uri="{BB962C8B-B14F-4D97-AF65-F5344CB8AC3E}">
        <p14:creationId xmlns:p14="http://schemas.microsoft.com/office/powerpoint/2010/main" val="3106691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BF0E0D1-E9A7-CB3C-7E00-861D2F43DBB9}"/>
              </a:ext>
            </a:extLst>
          </p:cNvPr>
          <p:cNvSpPr>
            <a:spLocks noGrp="1"/>
          </p:cNvSpPr>
          <p:nvPr>
            <p:ph type="body" sz="quarter" idx="11"/>
          </p:nvPr>
        </p:nvSpPr>
        <p:spPr>
          <a:xfrm>
            <a:off x="371475" y="2936023"/>
            <a:ext cx="8640000" cy="576000"/>
          </a:xfrm>
        </p:spPr>
        <p:txBody>
          <a:bodyPr/>
          <a:lstStyle/>
          <a:p>
            <a:r>
              <a:rPr lang="nl-BE"/>
              <a:t>Waar staan we in het regelgevend traject? </a:t>
            </a:r>
          </a:p>
        </p:txBody>
      </p:sp>
      <p:sp>
        <p:nvSpPr>
          <p:cNvPr id="4" name="Titel 3">
            <a:extLst>
              <a:ext uri="{FF2B5EF4-FFF2-40B4-BE49-F238E27FC236}">
                <a16:creationId xmlns:a16="http://schemas.microsoft.com/office/drawing/2014/main" id="{B32AE617-83A7-3742-0F35-51510BF3BB18}"/>
              </a:ext>
            </a:extLst>
          </p:cNvPr>
          <p:cNvSpPr>
            <a:spLocks noGrp="1"/>
          </p:cNvSpPr>
          <p:nvPr>
            <p:ph type="title"/>
          </p:nvPr>
        </p:nvSpPr>
        <p:spPr/>
        <p:txBody>
          <a:bodyPr/>
          <a:lstStyle/>
          <a:p>
            <a:r>
              <a:rPr lang="nl-BE"/>
              <a:t>Op de agenda vandaag</a:t>
            </a:r>
          </a:p>
        </p:txBody>
      </p:sp>
      <p:sp>
        <p:nvSpPr>
          <p:cNvPr id="7" name="Tijdelijke aanduiding voor tekst 6">
            <a:extLst>
              <a:ext uri="{FF2B5EF4-FFF2-40B4-BE49-F238E27FC236}">
                <a16:creationId xmlns:a16="http://schemas.microsoft.com/office/drawing/2014/main" id="{D66CE049-6C2A-194F-CA05-704DB66D2097}"/>
              </a:ext>
            </a:extLst>
          </p:cNvPr>
          <p:cNvSpPr>
            <a:spLocks noGrp="1"/>
          </p:cNvSpPr>
          <p:nvPr>
            <p:ph type="body" sz="quarter" idx="12"/>
          </p:nvPr>
        </p:nvSpPr>
        <p:spPr>
          <a:xfrm rot="5400000">
            <a:off x="1063079" y="3212427"/>
            <a:ext cx="360000" cy="36000"/>
          </a:xfrm>
        </p:spPr>
        <p:txBody>
          <a:bodyPr/>
          <a:lstStyle/>
          <a:p>
            <a:endParaRPr lang="nl-BE"/>
          </a:p>
        </p:txBody>
      </p:sp>
      <p:sp>
        <p:nvSpPr>
          <p:cNvPr id="8" name="Tijdelijke aanduiding voor tekst 7">
            <a:extLst>
              <a:ext uri="{FF2B5EF4-FFF2-40B4-BE49-F238E27FC236}">
                <a16:creationId xmlns:a16="http://schemas.microsoft.com/office/drawing/2014/main" id="{7E5FFB0D-1ACF-3189-B96D-7245F69EA017}"/>
              </a:ext>
            </a:extLst>
          </p:cNvPr>
          <p:cNvSpPr>
            <a:spLocks noGrp="1"/>
          </p:cNvSpPr>
          <p:nvPr>
            <p:ph type="body" sz="quarter" idx="13"/>
          </p:nvPr>
        </p:nvSpPr>
        <p:spPr>
          <a:xfrm>
            <a:off x="371475" y="3686991"/>
            <a:ext cx="8640000" cy="576000"/>
          </a:xfrm>
        </p:spPr>
        <p:txBody>
          <a:bodyPr/>
          <a:lstStyle/>
          <a:p>
            <a:r>
              <a:rPr lang="nl-BE"/>
              <a:t>Wat wisten we al en wat is nieuw in 5-sporen? </a:t>
            </a:r>
          </a:p>
        </p:txBody>
      </p:sp>
      <p:sp>
        <p:nvSpPr>
          <p:cNvPr id="9" name="Tijdelijke aanduiding voor tekst 8">
            <a:extLst>
              <a:ext uri="{FF2B5EF4-FFF2-40B4-BE49-F238E27FC236}">
                <a16:creationId xmlns:a16="http://schemas.microsoft.com/office/drawing/2014/main" id="{4EF2C7E1-91A1-BC88-C050-8B6EC29EF652}"/>
              </a:ext>
            </a:extLst>
          </p:cNvPr>
          <p:cNvSpPr>
            <a:spLocks noGrp="1"/>
          </p:cNvSpPr>
          <p:nvPr>
            <p:ph type="body" sz="quarter" idx="14"/>
          </p:nvPr>
        </p:nvSpPr>
        <p:spPr>
          <a:xfrm rot="5400000">
            <a:off x="1063079" y="3963395"/>
            <a:ext cx="360000" cy="36000"/>
          </a:xfrm>
        </p:spPr>
        <p:txBody>
          <a:bodyPr/>
          <a:lstStyle/>
          <a:p>
            <a:endParaRPr lang="nl-BE"/>
          </a:p>
        </p:txBody>
      </p:sp>
      <p:sp>
        <p:nvSpPr>
          <p:cNvPr id="16" name="Tijdelijke aanduiding voor tekst 15">
            <a:extLst>
              <a:ext uri="{FF2B5EF4-FFF2-40B4-BE49-F238E27FC236}">
                <a16:creationId xmlns:a16="http://schemas.microsoft.com/office/drawing/2014/main" id="{4CC4002F-6F13-53AA-0A74-DB8DAF53CD77}"/>
              </a:ext>
            </a:extLst>
          </p:cNvPr>
          <p:cNvSpPr>
            <a:spLocks noGrp="1"/>
          </p:cNvSpPr>
          <p:nvPr>
            <p:ph type="body" sz="quarter" idx="29"/>
          </p:nvPr>
        </p:nvSpPr>
        <p:spPr>
          <a:xfrm>
            <a:off x="554453" y="2988825"/>
            <a:ext cx="487649" cy="470399"/>
          </a:xfrm>
        </p:spPr>
        <p:txBody>
          <a:bodyPr/>
          <a:lstStyle/>
          <a:p>
            <a:r>
              <a:rPr lang="nl-BE"/>
              <a:t>1</a:t>
            </a:r>
          </a:p>
        </p:txBody>
      </p:sp>
      <p:sp>
        <p:nvSpPr>
          <p:cNvPr id="17" name="Tijdelijke aanduiding voor tekst 16">
            <a:extLst>
              <a:ext uri="{FF2B5EF4-FFF2-40B4-BE49-F238E27FC236}">
                <a16:creationId xmlns:a16="http://schemas.microsoft.com/office/drawing/2014/main" id="{043AD67E-02B3-C059-47AC-7DD40D5C5092}"/>
              </a:ext>
            </a:extLst>
          </p:cNvPr>
          <p:cNvSpPr>
            <a:spLocks noGrp="1"/>
          </p:cNvSpPr>
          <p:nvPr>
            <p:ph type="body" sz="quarter" idx="30"/>
          </p:nvPr>
        </p:nvSpPr>
        <p:spPr>
          <a:xfrm>
            <a:off x="554453" y="3739791"/>
            <a:ext cx="487649" cy="470399"/>
          </a:xfrm>
        </p:spPr>
        <p:txBody>
          <a:bodyPr/>
          <a:lstStyle/>
          <a:p>
            <a:r>
              <a:rPr lang="nl-BE"/>
              <a:t>2</a:t>
            </a:r>
          </a:p>
        </p:txBody>
      </p:sp>
    </p:spTree>
    <p:extLst>
      <p:ext uri="{BB962C8B-B14F-4D97-AF65-F5344CB8AC3E}">
        <p14:creationId xmlns:p14="http://schemas.microsoft.com/office/powerpoint/2010/main" val="14208969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8" ma:contentTypeDescription="Een nieuw document maken." ma:contentTypeScope="" ma:versionID="331c02bb357275636c2bd316a6ca0766">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3c4455f5c586ecac70d7c2a19e0694ce"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2:_dlc_DocId" minOccurs="0"/>
                <xsd:element ref="ns2:_dlc_DocIdUrl" minOccurs="0"/>
                <xsd:element ref="ns2:_dlc_DocIdPersistId"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enumeration value="2024"/>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element name="_dlc_DocId" ma:index="22"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23"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Id blijven behouden" ma:description="Id behouden tijdens toevoegen."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2024</Jaartal>
    <Vergaderdatum xmlns="7693f7e5-d3ab-4a3c-9cbf-b4be16ee537c">2024-02-05T23:00:00+00:00</Vergaderdatum>
    <Documenttype xmlns="7693f7e5-d3ab-4a3c-9cbf-b4be16ee537c" xsi:nil="true"/>
    <_dlc_DocId xmlns="7693f7e5-d3ab-4a3c-9cbf-b4be16ee537c">P5W3V3RFZAC5-239453328-384</_dlc_DocId>
    <_dlc_DocIdUrl xmlns="7693f7e5-d3ab-4a3c-9cbf-b4be16ee537c">
      <Url>https://vlaamseoverheid.sharepoint.com/sites/AGO-spHRNetwerken/_layouts/15/DocIdRedir.aspx?ID=P5W3V3RFZAC5-239453328-384</Url>
      <Description>P5W3V3RFZAC5-239453328-384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96352A9-5FC7-4456-98D1-3C60D427383A}">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CA81C88C-3DD8-42D8-BD5C-D3BC433EF002}">
  <ds:schemaRefs>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 ds:uri="70159836-54a9-438a-8170-416ced03d32f"/>
    <ds:schemaRef ds:uri="http://schemas.microsoft.com/office/2006/documentManagement/types"/>
    <ds:schemaRef ds:uri="7693f7e5-d3ab-4a3c-9cbf-b4be16ee537c"/>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C78A1216-977C-4C14-A892-DF67280BB87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1</TotalTime>
  <Words>5923</Words>
  <Application>Microsoft Office PowerPoint</Application>
  <PresentationFormat>Breedbeeld</PresentationFormat>
  <Paragraphs>751</Paragraphs>
  <Slides>75</Slides>
  <Notes>61</Notes>
  <HiddenSlides>2</HiddenSlides>
  <MMClips>0</MMClips>
  <ScaleCrop>false</ScaleCrop>
  <HeadingPairs>
    <vt:vector size="6" baseType="variant">
      <vt:variant>
        <vt:lpstr>Gebruikte lettertypen</vt:lpstr>
      </vt:variant>
      <vt:variant>
        <vt:i4>16</vt:i4>
      </vt:variant>
      <vt:variant>
        <vt:lpstr>Thema</vt:lpstr>
      </vt:variant>
      <vt:variant>
        <vt:i4>3</vt:i4>
      </vt:variant>
      <vt:variant>
        <vt:lpstr>Diatitels</vt:lpstr>
      </vt:variant>
      <vt:variant>
        <vt:i4>75</vt:i4>
      </vt:variant>
    </vt:vector>
  </HeadingPairs>
  <TitlesOfParts>
    <vt:vector size="94" baseType="lpstr">
      <vt:lpstr>Microsoft GothicNeo Light</vt:lpstr>
      <vt:lpstr>FlandersArtSans-Bold</vt:lpstr>
      <vt:lpstr>inherit</vt:lpstr>
      <vt:lpstr>FlandersArtSans-Regular</vt:lpstr>
      <vt:lpstr>Calibri Light</vt:lpstr>
      <vt:lpstr>Calibri</vt:lpstr>
      <vt:lpstr>Arial</vt:lpstr>
      <vt:lpstr>Flanders Art Sans</vt:lpstr>
      <vt:lpstr>Microsoft Sans Serif</vt:lpstr>
      <vt:lpstr>Flanders Art Sans Bold</vt:lpstr>
      <vt:lpstr>Webdings</vt:lpstr>
      <vt:lpstr>Symbol</vt:lpstr>
      <vt:lpstr>Wingdings</vt:lpstr>
      <vt:lpstr>flanders-sans</vt:lpstr>
      <vt:lpstr>FlandersArtSans</vt:lpstr>
      <vt:lpstr>Segoe UI</vt:lpstr>
      <vt:lpstr>Vlaanderen: AgO</vt:lpstr>
      <vt:lpstr>1_Vlaanmse Overheid: AgO</vt:lpstr>
      <vt:lpstr>Vlaanmse Overheid: AgO</vt:lpstr>
      <vt:lpstr>HR-infonetwerk</vt:lpstr>
      <vt:lpstr>Agenda</vt:lpstr>
      <vt:lpstr>HR-agenda vooruitzicht</vt:lpstr>
      <vt:lpstr>Spelregels</vt:lpstr>
      <vt:lpstr>Naar een modern, toekomstgericht en dynamisch  personeelsbeleid</vt:lpstr>
      <vt:lpstr>Op de agenda vandaag</vt:lpstr>
      <vt:lpstr> </vt:lpstr>
      <vt:lpstr>Hoe ver staat het?</vt:lpstr>
      <vt:lpstr>Op de agenda vandaag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Tijdslijn keuze overstap naar nieuw loongebouw</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 ondersteunen jullie teams</vt:lpstr>
      <vt:lpstr>Vragen?</vt:lpstr>
      <vt:lpstr>Duurzaam onderbouwd HR-beleid in de Vlaamse overheid</vt:lpstr>
      <vt:lpstr>Wie zijn we? </vt:lpstr>
      <vt:lpstr>Alles is “evidence”</vt:lpstr>
      <vt:lpstr>What’s in a name?  </vt:lpstr>
      <vt:lpstr>Onderbouwd HRM in de Vlaamse overheid</vt:lpstr>
      <vt:lpstr>Semi-gestructureerde interviews</vt:lpstr>
      <vt:lpstr>Interviews – topics </vt:lpstr>
      <vt:lpstr>Onderbouwd HRM</vt:lpstr>
      <vt:lpstr>Bronnen </vt:lpstr>
      <vt:lpstr>Data </vt:lpstr>
      <vt:lpstr>Wetenschappelijk onderzoek</vt:lpstr>
      <vt:lpstr>Kritische houding </vt:lpstr>
      <vt:lpstr>Entiteit versus Vlaamse Overheid</vt:lpstr>
      <vt:lpstr>PowerPoint-presentatie</vt:lpstr>
      <vt:lpstr>Samenwerking </vt:lpstr>
      <vt:lpstr>Toegankelijkheid (HR-practitioners)</vt:lpstr>
      <vt:lpstr>Toegankelijkheid (HR-academics)</vt:lpstr>
      <vt:lpstr>Praktische relevantie van onderzoek</vt:lpstr>
      <vt:lpstr>PowerPoint-presentatie</vt:lpstr>
      <vt:lpstr>PowerPoint-presentatie</vt:lpstr>
      <vt:lpstr>PowerPoint-presentatie</vt:lpstr>
      <vt:lpstr>PowerPoint-presentatie</vt:lpstr>
      <vt:lpstr>PowerPoint-presentatie</vt:lpstr>
      <vt:lpstr> AgO</vt:lpstr>
      <vt:lpstr>AgO</vt:lpstr>
      <vt:lpstr>Algemene aanbevelingen </vt:lpstr>
      <vt:lpstr>PowerPoint-presentatie</vt:lpstr>
      <vt:lpstr>Survey 2024</vt:lpstr>
      <vt:lpstr>SURVEY 2024</vt:lpstr>
      <vt:lpstr>PowerPoint-presentatie</vt:lpstr>
      <vt:lpstr>Werkwijze jobstudenten 2024</vt:lpstr>
      <vt:lpstr>Agenda</vt:lpstr>
      <vt:lpstr>Enkele cijfers over 2023</vt:lpstr>
      <vt:lpstr>Terugkoppeling evaluatie 2023</vt:lpstr>
      <vt:lpstr>Wat blijft hetzelfde? Check het zeker op onze webpagina</vt:lpstr>
      <vt:lpstr>Wat verandert er in 2024? </vt:lpstr>
      <vt:lpstr>Focus op kwaliteit en match tussen student en organisatie</vt:lpstr>
      <vt:lpstr>Grafiek tewerkgestelde jobstudenten met een handicap of chronische ziekte (2016 – 2022)</vt:lpstr>
      <vt:lpstr>Dienstverlening dienst Diversiteitsbeleid</vt:lpstr>
      <vt:lpstr>Dienstverlening dienst Diversiteitsbeleid</vt:lpstr>
      <vt:lpstr>Relevante info in een notendop</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2024-02-06 - HR-infonetwerken-sjabloon powerpoint.pptx</dc:title>
  <dc:subject>TEMPLATE BY SMARTPRESENTATIONS</dc:subject>
  <dc:creator>Alewaters Hilde</dc:creator>
  <cp:lastModifiedBy>Cordier Patrick</cp:lastModifiedBy>
  <cp:revision>2</cp:revision>
  <dcterms:created xsi:type="dcterms:W3CDTF">2021-09-21T07:47:15Z</dcterms:created>
  <dcterms:modified xsi:type="dcterms:W3CDTF">2024-02-06T07:29:25Z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y fmtid="{D5CDD505-2E9C-101B-9397-08002B2CF9AE}" pid="4" name="_dlc_DocIdItemGuid">
    <vt:lpwstr>d3b093fe-9660-4b7e-921b-27e9376e119e</vt:lpwstr>
  </property>
</Properties>
</file>