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59" r:id="rId6"/>
    <p:sldMasterId id="2147483727" r:id="rId7"/>
  </p:sldMasterIdLst>
  <p:notesMasterIdLst>
    <p:notesMasterId r:id="rId149"/>
  </p:notesMasterIdLst>
  <p:handoutMasterIdLst>
    <p:handoutMasterId r:id="rId150"/>
  </p:handoutMasterIdLst>
  <p:sldIdLst>
    <p:sldId id="951" r:id="rId8"/>
    <p:sldId id="1008" r:id="rId9"/>
    <p:sldId id="2308" r:id="rId10"/>
    <p:sldId id="2311" r:id="rId11"/>
    <p:sldId id="1032" r:id="rId12"/>
    <p:sldId id="1035" r:id="rId13"/>
    <p:sldId id="2134" r:id="rId14"/>
    <p:sldId id="2151" r:id="rId15"/>
    <p:sldId id="1047" r:id="rId16"/>
    <p:sldId id="1056" r:id="rId17"/>
    <p:sldId id="1055" r:id="rId18"/>
    <p:sldId id="1048" r:id="rId19"/>
    <p:sldId id="2414" r:id="rId20"/>
    <p:sldId id="2415" r:id="rId21"/>
    <p:sldId id="1051" r:id="rId22"/>
    <p:sldId id="2317" r:id="rId23"/>
    <p:sldId id="2325" r:id="rId24"/>
    <p:sldId id="2323" r:id="rId25"/>
    <p:sldId id="2324" r:id="rId26"/>
    <p:sldId id="2326" r:id="rId27"/>
    <p:sldId id="2327" r:id="rId28"/>
    <p:sldId id="2328" r:id="rId29"/>
    <p:sldId id="2329" r:id="rId30"/>
    <p:sldId id="2330" r:id="rId31"/>
    <p:sldId id="2331" r:id="rId32"/>
    <p:sldId id="2318" r:id="rId33"/>
    <p:sldId id="2332" r:id="rId34"/>
    <p:sldId id="2333" r:id="rId35"/>
    <p:sldId id="2334" r:id="rId36"/>
    <p:sldId id="2336" r:id="rId37"/>
    <p:sldId id="2338" r:id="rId38"/>
    <p:sldId id="2340" r:id="rId39"/>
    <p:sldId id="2337" r:id="rId40"/>
    <p:sldId id="2339" r:id="rId41"/>
    <p:sldId id="2341" r:id="rId42"/>
    <p:sldId id="2342" r:id="rId43"/>
    <p:sldId id="2345" r:id="rId44"/>
    <p:sldId id="2347" r:id="rId45"/>
    <p:sldId id="2348" r:id="rId46"/>
    <p:sldId id="2349" r:id="rId47"/>
    <p:sldId id="2350" r:id="rId48"/>
    <p:sldId id="2351" r:id="rId49"/>
    <p:sldId id="2346" r:id="rId50"/>
    <p:sldId id="2344" r:id="rId51"/>
    <p:sldId id="2353" r:id="rId52"/>
    <p:sldId id="2354" r:id="rId53"/>
    <p:sldId id="2355" r:id="rId54"/>
    <p:sldId id="2356" r:id="rId55"/>
    <p:sldId id="2357" r:id="rId56"/>
    <p:sldId id="2358" r:id="rId57"/>
    <p:sldId id="2359" r:id="rId58"/>
    <p:sldId id="2360" r:id="rId59"/>
    <p:sldId id="2361" r:id="rId60"/>
    <p:sldId id="2363" r:id="rId61"/>
    <p:sldId id="2362" r:id="rId62"/>
    <p:sldId id="2364" r:id="rId63"/>
    <p:sldId id="2365" r:id="rId64"/>
    <p:sldId id="2366" r:id="rId65"/>
    <p:sldId id="2343" r:id="rId66"/>
    <p:sldId id="2367" r:id="rId67"/>
    <p:sldId id="2416" r:id="rId68"/>
    <p:sldId id="2417" r:id="rId69"/>
    <p:sldId id="2418" r:id="rId70"/>
    <p:sldId id="2419" r:id="rId71"/>
    <p:sldId id="2319" r:id="rId72"/>
    <p:sldId id="2420" r:id="rId73"/>
    <p:sldId id="2421" r:id="rId74"/>
    <p:sldId id="2422" r:id="rId75"/>
    <p:sldId id="2423" r:id="rId76"/>
    <p:sldId id="2424" r:id="rId77"/>
    <p:sldId id="2425" r:id="rId78"/>
    <p:sldId id="2426" r:id="rId79"/>
    <p:sldId id="2320" r:id="rId80"/>
    <p:sldId id="2427" r:id="rId81"/>
    <p:sldId id="2428" r:id="rId82"/>
    <p:sldId id="2429" r:id="rId83"/>
    <p:sldId id="2430" r:id="rId84"/>
    <p:sldId id="2431" r:id="rId85"/>
    <p:sldId id="2432" r:id="rId86"/>
    <p:sldId id="2433" r:id="rId87"/>
    <p:sldId id="2435" r:id="rId88"/>
    <p:sldId id="2446" r:id="rId89"/>
    <p:sldId id="2436" r:id="rId90"/>
    <p:sldId id="2437" r:id="rId91"/>
    <p:sldId id="2438" r:id="rId92"/>
    <p:sldId id="2440" r:id="rId93"/>
    <p:sldId id="2441" r:id="rId94"/>
    <p:sldId id="2442" r:id="rId95"/>
    <p:sldId id="2443" r:id="rId96"/>
    <p:sldId id="2444" r:id="rId97"/>
    <p:sldId id="2447" r:id="rId98"/>
    <p:sldId id="2439" r:id="rId99"/>
    <p:sldId id="2368" r:id="rId100"/>
    <p:sldId id="2399" r:id="rId101"/>
    <p:sldId id="2398" r:id="rId102"/>
    <p:sldId id="2397" r:id="rId103"/>
    <p:sldId id="2396" r:id="rId104"/>
    <p:sldId id="2395" r:id="rId105"/>
    <p:sldId id="2394" r:id="rId106"/>
    <p:sldId id="2393" r:id="rId107"/>
    <p:sldId id="2392" r:id="rId108"/>
    <p:sldId id="2391" r:id="rId109"/>
    <p:sldId id="2390" r:id="rId110"/>
    <p:sldId id="2389" r:id="rId111"/>
    <p:sldId id="2388" r:id="rId112"/>
    <p:sldId id="2387" r:id="rId113"/>
    <p:sldId id="2386" r:id="rId114"/>
    <p:sldId id="2385" r:id="rId115"/>
    <p:sldId id="2384" r:id="rId116"/>
    <p:sldId id="2383" r:id="rId117"/>
    <p:sldId id="2372" r:id="rId118"/>
    <p:sldId id="2371" r:id="rId119"/>
    <p:sldId id="2370" r:id="rId120"/>
    <p:sldId id="2369" r:id="rId121"/>
    <p:sldId id="2382" r:id="rId122"/>
    <p:sldId id="2381" r:id="rId123"/>
    <p:sldId id="2380" r:id="rId124"/>
    <p:sldId id="2379" r:id="rId125"/>
    <p:sldId id="2378" r:id="rId126"/>
    <p:sldId id="2377" r:id="rId127"/>
    <p:sldId id="2376" r:id="rId128"/>
    <p:sldId id="2375" r:id="rId129"/>
    <p:sldId id="2374" r:id="rId130"/>
    <p:sldId id="2373" r:id="rId131"/>
    <p:sldId id="2316" r:id="rId132"/>
    <p:sldId id="2413" r:id="rId133"/>
    <p:sldId id="2412" r:id="rId134"/>
    <p:sldId id="2411" r:id="rId135"/>
    <p:sldId id="2410" r:id="rId136"/>
    <p:sldId id="2409" r:id="rId137"/>
    <p:sldId id="2408" r:id="rId138"/>
    <p:sldId id="2407" r:id="rId139"/>
    <p:sldId id="2406" r:id="rId140"/>
    <p:sldId id="2405" r:id="rId141"/>
    <p:sldId id="2404" r:id="rId142"/>
    <p:sldId id="2403" r:id="rId143"/>
    <p:sldId id="2402" r:id="rId144"/>
    <p:sldId id="2401" r:id="rId145"/>
    <p:sldId id="2400" r:id="rId146"/>
    <p:sldId id="2448" r:id="rId147"/>
    <p:sldId id="288" r:id="rId148"/>
  </p:sldIdLst>
  <p:sldSz cx="12192000" cy="6858000"/>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 Meulenaer Marijke" initials="DMM" lastIdx="1" clrIdx="6">
    <p:extLst>
      <p:ext uri="{19B8F6BF-5375-455C-9EA6-DF929625EA0E}">
        <p15:presenceInfo xmlns:p15="http://schemas.microsoft.com/office/powerpoint/2012/main" userId="S::marijke.demeulenaer@vlaanderen.be::4c28f126-0ef1-4645-a038-b397ad9a1d1a" providerId="AD"/>
      </p:ext>
    </p:extLst>
  </p:cmAuthor>
  <p:cmAuthor id="1" name="Vens Veronique" initials="VV" lastIdx="25" clrIdx="0">
    <p:extLst>
      <p:ext uri="{19B8F6BF-5375-455C-9EA6-DF929625EA0E}">
        <p15:presenceInfo xmlns:p15="http://schemas.microsoft.com/office/powerpoint/2012/main" userId="S::veronique.vens@vlaanderen.be::0ac0614e-d94d-4721-94fd-874b7aaa0a2b" providerId="AD"/>
      </p:ext>
    </p:extLst>
  </p:cmAuthor>
  <p:cmAuthor id="8" name="Lameire Wim" initials="LW" lastIdx="2" clrIdx="7">
    <p:extLst>
      <p:ext uri="{19B8F6BF-5375-455C-9EA6-DF929625EA0E}">
        <p15:presenceInfo xmlns:p15="http://schemas.microsoft.com/office/powerpoint/2012/main" userId="S::wim.lameire@vlaanderen.be::03a135ea-92c0-4f2f-a973-750d272325e3" providerId="AD"/>
      </p:ext>
    </p:extLst>
  </p:cmAuthor>
  <p:cmAuthor id="2" name="Geiregat Carine" initials="GC" lastIdx="1" clrIdx="1">
    <p:extLst>
      <p:ext uri="{19B8F6BF-5375-455C-9EA6-DF929625EA0E}">
        <p15:presenceInfo xmlns:p15="http://schemas.microsoft.com/office/powerpoint/2012/main" userId="S::carine.geiregat@vlaanderen.be::b9f1c231-3808-4da6-89f3-a9a707728399" providerId="AD"/>
      </p:ext>
    </p:extLst>
  </p:cmAuthor>
  <p:cmAuthor id="3" name="Haers Anneleen" initials="HA" lastIdx="3" clrIdx="2">
    <p:extLst>
      <p:ext uri="{19B8F6BF-5375-455C-9EA6-DF929625EA0E}">
        <p15:presenceInfo xmlns:p15="http://schemas.microsoft.com/office/powerpoint/2012/main" userId="S::anneleen.haers@vlaanderen.be::01e0a3fd-ff3d-4323-9d22-9420b5fee8dd" providerId="AD"/>
      </p:ext>
    </p:extLst>
  </p:cmAuthor>
  <p:cmAuthor id="4" name="De Kerpel Kathleen" initials="DKK" lastIdx="6" clrIdx="3">
    <p:extLst>
      <p:ext uri="{19B8F6BF-5375-455C-9EA6-DF929625EA0E}">
        <p15:presenceInfo xmlns:p15="http://schemas.microsoft.com/office/powerpoint/2012/main" userId="S::kathleen.dekerpel@vlaanderen.be::910cfa6c-2add-4c51-ae6f-b74fdce45097" providerId="AD"/>
      </p:ext>
    </p:extLst>
  </p:cmAuthor>
  <p:cmAuthor id="5" name="De Baets Katrien" initials="DBK" lastIdx="4" clrIdx="4">
    <p:extLst>
      <p:ext uri="{19B8F6BF-5375-455C-9EA6-DF929625EA0E}">
        <p15:presenceInfo xmlns:p15="http://schemas.microsoft.com/office/powerpoint/2012/main" userId="S::katrien.debaets@vlaanderen.be::ab991b71-31db-4aa7-a5dc-d3dbe116f264" providerId="AD"/>
      </p:ext>
    </p:extLst>
  </p:cmAuthor>
  <p:cmAuthor id="6" name="Geijsels Jos" initials="GJ" lastIdx="2" clrIdx="5">
    <p:extLst>
      <p:ext uri="{19B8F6BF-5375-455C-9EA6-DF929625EA0E}">
        <p15:presenceInfo xmlns:p15="http://schemas.microsoft.com/office/powerpoint/2012/main" userId="S::jos.geijsels@vlaanderen.be::054a16d8-6037-4dc5-a08c-236c10f720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5269"/>
    <a:srgbClr val="394351"/>
    <a:srgbClr val="007A7D"/>
    <a:srgbClr val="4AA832"/>
    <a:srgbClr val="C83C22"/>
    <a:srgbClr val="E8754C"/>
    <a:srgbClr val="FCB414"/>
    <a:srgbClr val="42AFB6"/>
    <a:srgbClr val="C2C923"/>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slide" Target="slides/slide133.xml"/><Relationship Id="rId145" Type="http://schemas.openxmlformats.org/officeDocument/2006/relationships/slide" Target="slides/slide138.xml"/><Relationship Id="rId15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12-01T13:48:23.317" idx="3">
    <p:pos x="6858" y="2646"/>
    <p:text>Is dit met opzet herhaling van slide 81? Lijkt me nu nogal snel dat dat al terugkomt</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3-12-01T13:51:26.614" idx="6">
    <p:pos x="10" y="10"/>
    <p:text>ik zou slide 86 met de nieuwe temperaturen eerder hier zetten (voor of na deze slide) dan waar die nu staat.</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3-11-07T09:35:19.382" idx="2">
    <p:pos x="6882" y="2505"/>
    <p:text>kan dit korter? bv iets van "Rubriek bedoeld voor staving over zonwering en beschaduwing, niet zozeer voor staving van zonwerende beglazing. Staving van beschaduwing ontbreekt bijna altijd"</p:text>
    <p:extLst>
      <p:ext uri="{C676402C-5697-4E1C-873F-D02D1690AC5C}">
        <p15:threadingInfo xmlns:p15="http://schemas.microsoft.com/office/powerpoint/2012/main" timeZoneBias="-60"/>
      </p:ext>
    </p:extLst>
  </p:cm>
  <p:cm authorId="6" dt="2023-11-07T11:54:30.371" idx="1">
    <p:pos x="6882" y="2641"/>
    <p:text>aangepast</p:text>
    <p:extLst>
      <p:ext uri="{C676402C-5697-4E1C-873F-D02D1690AC5C}">
        <p15:threadingInfo xmlns:p15="http://schemas.microsoft.com/office/powerpoint/2012/main" timeZoneBias="-60">
          <p15:parentCm authorId="5" idx="2"/>
        </p15:threadingInfo>
      </p:ext>
    </p:extLst>
  </p:cm>
  <p:cm authorId="5" dt="2023-11-07T09:38:01.011" idx="4">
    <p:pos x="6251" y="3695"/>
    <p:text>moet dit erbij?</p:text>
    <p:extLst>
      <p:ext uri="{C676402C-5697-4E1C-873F-D02D1690AC5C}">
        <p15:threadingInfo xmlns:p15="http://schemas.microsoft.com/office/powerpoint/2012/main" timeZoneBias="-60"/>
      </p:ext>
    </p:extLst>
  </p:cm>
  <p:cm authorId="6" dt="2023-11-07T12:01:00.815" idx="2">
    <p:pos x="6251" y="3831"/>
    <p:text>Dit gaat over het inhoudelijke. Als er of zonwering of beschaduwing gerapporteerd is verschijnt de rubriek. In het controleren van aanwezige staving is dan aangeduid dat er bijvoorbeeld staving van beschaduwing ontbreekt, maar dat is misschien niet gerapporteerd.</p:text>
    <p:extLst>
      <p:ext uri="{C676402C-5697-4E1C-873F-D02D1690AC5C}">
        <p15:threadingInfo xmlns:p15="http://schemas.microsoft.com/office/powerpoint/2012/main" timeZoneBias="-60">
          <p15:parentCm authorId="5" idx="4"/>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‹nr.›</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‹nr.›</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sz="2500"/>
              <a:t>Eisen</a:t>
            </a:r>
          </a:p>
          <a:p>
            <a:pPr lvl="2"/>
            <a:r>
              <a:rPr lang="nl-BE"/>
              <a:t>Uitstel S28</a:t>
            </a:r>
          </a:p>
          <a:p>
            <a:pPr lvl="2"/>
            <a:r>
              <a:rPr lang="nl-BE"/>
              <a:t>Eisen EPN (NB en IER) volgens evaluatie</a:t>
            </a:r>
          </a:p>
          <a:p>
            <a:pPr lvl="2"/>
            <a:r>
              <a:rPr lang="nl-BE"/>
              <a:t>Eis IER residentieel: 	E60 in 2022</a:t>
            </a:r>
          </a:p>
          <a:p>
            <a:pPr lvl="1"/>
            <a:r>
              <a:rPr lang="nl-BE" sz="2500"/>
              <a:t>Toelating IER met bestaande ketel (via aanvraag)</a:t>
            </a:r>
          </a:p>
          <a:p>
            <a:pPr lvl="1"/>
            <a:r>
              <a:rPr lang="nl-BE" sz="2500"/>
              <a:t>Aanpassing procedure individuele afwijkingen</a:t>
            </a:r>
          </a:p>
          <a:p>
            <a:pPr lvl="1"/>
            <a:r>
              <a:rPr lang="nl-BE" sz="2500"/>
              <a:t>Methodewijzigingen 2021</a:t>
            </a:r>
          </a:p>
          <a:p>
            <a:pPr lvl="1"/>
            <a:r>
              <a:rPr lang="nl-BE" sz="2500"/>
              <a:t>Ventilatie</a:t>
            </a:r>
          </a:p>
          <a:p>
            <a:pPr lvl="2"/>
            <a:r>
              <a:rPr lang="nl-BE" sz="2300"/>
              <a:t>Toelaten RTO in daken</a:t>
            </a:r>
          </a:p>
          <a:p>
            <a:pPr lvl="2"/>
            <a:r>
              <a:rPr lang="nl-BE" sz="2300"/>
              <a:t>2%-regel residentiële ventilatie</a:t>
            </a:r>
          </a:p>
          <a:p>
            <a:pPr lvl="1"/>
            <a:r>
              <a:rPr lang="nl-BE" sz="2700"/>
              <a:t>Bijlage XII (installatie-eisen): vanaf 2022</a:t>
            </a:r>
            <a:endParaRPr lang="nl-BE" sz="210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a:t>
            </a:fld>
            <a:endParaRPr lang="nl-BE"/>
          </a:p>
        </p:txBody>
      </p:sp>
    </p:spTree>
    <p:extLst>
      <p:ext uri="{BB962C8B-B14F-4D97-AF65-F5344CB8AC3E}">
        <p14:creationId xmlns:p14="http://schemas.microsoft.com/office/powerpoint/2010/main" val="356766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sz="2500"/>
              <a:t>Eisen</a:t>
            </a:r>
          </a:p>
          <a:p>
            <a:pPr lvl="2"/>
            <a:r>
              <a:rPr lang="nl-BE"/>
              <a:t>Uitstel S28</a:t>
            </a:r>
          </a:p>
          <a:p>
            <a:pPr lvl="2"/>
            <a:r>
              <a:rPr lang="nl-BE"/>
              <a:t>Eisen EPN (NB en IER) volgens evaluatie</a:t>
            </a:r>
          </a:p>
          <a:p>
            <a:pPr lvl="2"/>
            <a:r>
              <a:rPr lang="nl-BE"/>
              <a:t>Eis IER residentieel: 	E60 in 2022</a:t>
            </a:r>
          </a:p>
          <a:p>
            <a:pPr lvl="1"/>
            <a:r>
              <a:rPr lang="nl-BE" sz="2500"/>
              <a:t>Toelating IER met bestaande ketel (via aanvraag)</a:t>
            </a:r>
          </a:p>
          <a:p>
            <a:pPr lvl="1"/>
            <a:r>
              <a:rPr lang="nl-BE" sz="2500"/>
              <a:t>Aanpassing procedure individuele afwijkingen</a:t>
            </a:r>
          </a:p>
          <a:p>
            <a:pPr lvl="1"/>
            <a:r>
              <a:rPr lang="nl-BE" sz="2500"/>
              <a:t>Methodewijzigingen 2021</a:t>
            </a:r>
          </a:p>
          <a:p>
            <a:pPr lvl="1"/>
            <a:r>
              <a:rPr lang="nl-BE" sz="2500"/>
              <a:t>Ventilatie</a:t>
            </a:r>
          </a:p>
          <a:p>
            <a:pPr lvl="2"/>
            <a:r>
              <a:rPr lang="nl-BE" sz="2300"/>
              <a:t>Toelaten RTO in daken</a:t>
            </a:r>
          </a:p>
          <a:p>
            <a:pPr lvl="2"/>
            <a:r>
              <a:rPr lang="nl-BE" sz="2300"/>
              <a:t>2%-regel residentiële ventilatie</a:t>
            </a:r>
          </a:p>
          <a:p>
            <a:pPr lvl="1"/>
            <a:r>
              <a:rPr lang="nl-BE" sz="2700"/>
              <a:t>Bijlage XII (installatie-eisen): vanaf 2022</a:t>
            </a:r>
            <a:endParaRPr lang="nl-BE" sz="2100"/>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8FA8F-556B-4E54-8758-21E02D639AD8}"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7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sz="2500"/>
              <a:t>Eisen</a:t>
            </a:r>
          </a:p>
          <a:p>
            <a:pPr lvl="2"/>
            <a:r>
              <a:rPr lang="nl-BE"/>
              <a:t>Uitstel S28</a:t>
            </a:r>
          </a:p>
          <a:p>
            <a:pPr lvl="2"/>
            <a:r>
              <a:rPr lang="nl-BE"/>
              <a:t>Eisen EPN (NB en IER) volgens evaluatie</a:t>
            </a:r>
          </a:p>
          <a:p>
            <a:pPr lvl="2"/>
            <a:r>
              <a:rPr lang="nl-BE"/>
              <a:t>Eis IER residentieel: 	E60 in 2022</a:t>
            </a:r>
          </a:p>
          <a:p>
            <a:pPr lvl="1"/>
            <a:r>
              <a:rPr lang="nl-BE" sz="2500"/>
              <a:t>Toelating IER met bestaande ketel (via aanvraag)</a:t>
            </a:r>
          </a:p>
          <a:p>
            <a:pPr lvl="1"/>
            <a:r>
              <a:rPr lang="nl-BE" sz="2500"/>
              <a:t>Aanpassing procedure individuele afwijkingen</a:t>
            </a:r>
          </a:p>
          <a:p>
            <a:pPr lvl="1"/>
            <a:r>
              <a:rPr lang="nl-BE" sz="2500"/>
              <a:t>Methodewijzigingen 2021</a:t>
            </a:r>
          </a:p>
          <a:p>
            <a:pPr lvl="1"/>
            <a:r>
              <a:rPr lang="nl-BE" sz="2500"/>
              <a:t>Ventilatie</a:t>
            </a:r>
          </a:p>
          <a:p>
            <a:pPr lvl="2"/>
            <a:r>
              <a:rPr lang="nl-BE" sz="2300"/>
              <a:t>Toelaten RTO in daken</a:t>
            </a:r>
          </a:p>
          <a:p>
            <a:pPr lvl="2"/>
            <a:r>
              <a:rPr lang="nl-BE" sz="2300"/>
              <a:t>2%-regel residentiële ventilatie</a:t>
            </a:r>
          </a:p>
          <a:p>
            <a:pPr lvl="1"/>
            <a:r>
              <a:rPr lang="nl-BE" sz="2700"/>
              <a:t>Bijlage XII (installatie-eisen): vanaf 2022</a:t>
            </a:r>
            <a:endParaRPr lang="nl-BE" sz="210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a:t>
            </a:fld>
            <a:endParaRPr lang="nl-BE"/>
          </a:p>
        </p:txBody>
      </p:sp>
    </p:spTree>
    <p:extLst>
      <p:ext uri="{BB962C8B-B14F-4D97-AF65-F5344CB8AC3E}">
        <p14:creationId xmlns:p14="http://schemas.microsoft.com/office/powerpoint/2010/main" val="47406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sz="2500"/>
              <a:t>Eisen</a:t>
            </a:r>
          </a:p>
          <a:p>
            <a:pPr lvl="2"/>
            <a:r>
              <a:rPr lang="nl-BE"/>
              <a:t>Uitstel S28</a:t>
            </a:r>
          </a:p>
          <a:p>
            <a:pPr lvl="2"/>
            <a:r>
              <a:rPr lang="nl-BE"/>
              <a:t>Eisen EPN (NB en IER) volgens evaluatie</a:t>
            </a:r>
          </a:p>
          <a:p>
            <a:pPr lvl="2"/>
            <a:r>
              <a:rPr lang="nl-BE"/>
              <a:t>Eis IER residentieel: 	E60 in 2022</a:t>
            </a:r>
          </a:p>
          <a:p>
            <a:pPr lvl="1"/>
            <a:r>
              <a:rPr lang="nl-BE" sz="2500"/>
              <a:t>Toelating IER met bestaande ketel (via aanvraag)</a:t>
            </a:r>
          </a:p>
          <a:p>
            <a:pPr lvl="1"/>
            <a:r>
              <a:rPr lang="nl-BE" sz="2500"/>
              <a:t>Aanpassing procedure individuele afwijkingen</a:t>
            </a:r>
          </a:p>
          <a:p>
            <a:pPr lvl="1"/>
            <a:r>
              <a:rPr lang="nl-BE" sz="2500"/>
              <a:t>Methodewijzigingen 2021</a:t>
            </a:r>
          </a:p>
          <a:p>
            <a:pPr lvl="1"/>
            <a:r>
              <a:rPr lang="nl-BE" sz="2500"/>
              <a:t>Ventilatie</a:t>
            </a:r>
          </a:p>
          <a:p>
            <a:pPr lvl="2"/>
            <a:r>
              <a:rPr lang="nl-BE" sz="2300"/>
              <a:t>Toelaten RTO in daken</a:t>
            </a:r>
          </a:p>
          <a:p>
            <a:pPr lvl="2"/>
            <a:r>
              <a:rPr lang="nl-BE" sz="2300"/>
              <a:t>2%-regel residentiële ventilatie</a:t>
            </a:r>
          </a:p>
          <a:p>
            <a:pPr lvl="1"/>
            <a:r>
              <a:rPr lang="nl-BE" sz="2700"/>
              <a:t>Bijlage XII (installatie-eisen): vanaf 2022</a:t>
            </a:r>
            <a:endParaRPr lang="nl-BE" sz="210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a:t>
            </a:fld>
            <a:endParaRPr lang="nl-BE"/>
          </a:p>
        </p:txBody>
      </p:sp>
    </p:spTree>
    <p:extLst>
      <p:ext uri="{BB962C8B-B14F-4D97-AF65-F5344CB8AC3E}">
        <p14:creationId xmlns:p14="http://schemas.microsoft.com/office/powerpoint/2010/main" val="74223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sz="2500"/>
              <a:t>Eisen</a:t>
            </a:r>
          </a:p>
          <a:p>
            <a:pPr lvl="2"/>
            <a:r>
              <a:rPr lang="nl-BE"/>
              <a:t>Uitstel S28</a:t>
            </a:r>
          </a:p>
          <a:p>
            <a:pPr lvl="2"/>
            <a:r>
              <a:rPr lang="nl-BE"/>
              <a:t>Eisen EPN (NB en IER) volgens evaluatie</a:t>
            </a:r>
          </a:p>
          <a:p>
            <a:pPr lvl="2"/>
            <a:r>
              <a:rPr lang="nl-BE"/>
              <a:t>Eis IER residentieel: 	E60 in 2022</a:t>
            </a:r>
          </a:p>
          <a:p>
            <a:pPr lvl="1"/>
            <a:r>
              <a:rPr lang="nl-BE" sz="2500"/>
              <a:t>Toelating IER met bestaande ketel (via aanvraag)</a:t>
            </a:r>
          </a:p>
          <a:p>
            <a:pPr lvl="1"/>
            <a:r>
              <a:rPr lang="nl-BE" sz="2500"/>
              <a:t>Aanpassing procedure individuele afwijkingen</a:t>
            </a:r>
          </a:p>
          <a:p>
            <a:pPr lvl="1"/>
            <a:r>
              <a:rPr lang="nl-BE" sz="2500"/>
              <a:t>Methodewijzigingen 2021</a:t>
            </a:r>
          </a:p>
          <a:p>
            <a:pPr lvl="1"/>
            <a:r>
              <a:rPr lang="nl-BE" sz="2500"/>
              <a:t>Ventilatie</a:t>
            </a:r>
          </a:p>
          <a:p>
            <a:pPr lvl="2"/>
            <a:r>
              <a:rPr lang="nl-BE" sz="2300"/>
              <a:t>Toelaten RTO in daken</a:t>
            </a:r>
          </a:p>
          <a:p>
            <a:pPr lvl="2"/>
            <a:r>
              <a:rPr lang="nl-BE" sz="2300"/>
              <a:t>2%-regel residentiële ventilatie</a:t>
            </a:r>
          </a:p>
          <a:p>
            <a:pPr lvl="1"/>
            <a:r>
              <a:rPr lang="nl-BE" sz="2700"/>
              <a:t>Bijlage XII (installatie-eisen): vanaf 2022</a:t>
            </a:r>
            <a:endParaRPr lang="nl-BE" sz="210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15</a:t>
            </a:fld>
            <a:endParaRPr lang="nl-BE"/>
          </a:p>
        </p:txBody>
      </p:sp>
    </p:spTree>
    <p:extLst>
      <p:ext uri="{BB962C8B-B14F-4D97-AF65-F5344CB8AC3E}">
        <p14:creationId xmlns:p14="http://schemas.microsoft.com/office/powerpoint/2010/main" val="319745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134</a:t>
            </a:fld>
            <a:endParaRPr lang="nl-BE"/>
          </a:p>
        </p:txBody>
      </p:sp>
    </p:spTree>
    <p:extLst>
      <p:ext uri="{BB962C8B-B14F-4D97-AF65-F5344CB8AC3E}">
        <p14:creationId xmlns:p14="http://schemas.microsoft.com/office/powerpoint/2010/main" val="1280600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pic>
        <p:nvPicPr>
          <p:cNvPr id="7" name="entiteitslogo blauw"/>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156001"/>
            <a:ext cx="1800000" cy="483895"/>
          </a:xfrm>
          <a:prstGeom prst="rect">
            <a:avLst/>
          </a:prstGeom>
        </p:spPr>
      </p:pic>
      <p:pic>
        <p:nvPicPr>
          <p:cNvPr id="3" name="Afbeelding 2" descr="Afbeelding met tekst, illustratie&#10;&#10;Automatisch gegenereerde beschrijving">
            <a:extLst>
              <a:ext uri="{FF2B5EF4-FFF2-40B4-BE49-F238E27FC236}">
                <a16:creationId xmlns:a16="http://schemas.microsoft.com/office/drawing/2014/main" id="{E59F510D-F53B-4453-AD92-DD17D5F7E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1458" y="332656"/>
            <a:ext cx="1799672" cy="702000"/>
          </a:xfrm>
          <a:prstGeom prst="rect">
            <a:avLst/>
          </a:prstGeom>
        </p:spPr>
      </p:pic>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eningsslide-aarde">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7B4BB31-4B7F-45E4-A85D-224E87BCBF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4432" y="332656"/>
            <a:ext cx="1804572" cy="701101"/>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930CDEA5-51AE-48ED-B8C0-72793E56B1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000" y="6156000"/>
            <a:ext cx="1800000" cy="483896"/>
          </a:xfrm>
          <a:prstGeom prst="rect">
            <a:avLst/>
          </a:prstGeom>
        </p:spPr>
      </p:pic>
    </p:spTree>
    <p:extLst>
      <p:ext uri="{BB962C8B-B14F-4D97-AF65-F5344CB8AC3E}">
        <p14:creationId xmlns:p14="http://schemas.microsoft.com/office/powerpoint/2010/main" val="194300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otslide-aarde">
    <p:spTree>
      <p:nvGrpSpPr>
        <p:cNvPr id="1" name=""/>
        <p:cNvGrpSpPr/>
        <p:nvPr/>
      </p:nvGrpSpPr>
      <p:grpSpPr>
        <a:xfrm>
          <a:off x="0" y="0"/>
          <a:ext cx="0" cy="0"/>
          <a:chOff x="0" y="0"/>
          <a:chExt cx="0" cy="0"/>
        </a:xfrm>
      </p:grpSpPr>
      <p:grpSp>
        <p:nvGrpSpPr>
          <p:cNvPr id="2" name="witte trapezium">
            <a:extLst>
              <a:ext uri="{FF2B5EF4-FFF2-40B4-BE49-F238E27FC236}">
                <a16:creationId xmlns:a16="http://schemas.microsoft.com/office/drawing/2014/main" id="{2F439F47-839B-4FD5-BEEA-5E41260DA8AC}"/>
              </a:ext>
            </a:extLst>
          </p:cNvPr>
          <p:cNvGrpSpPr/>
          <p:nvPr userDrawn="1"/>
        </p:nvGrpSpPr>
        <p:grpSpPr>
          <a:xfrm>
            <a:off x="0" y="3645024"/>
            <a:ext cx="12216680" cy="3384377"/>
            <a:chOff x="288000" y="3402000"/>
            <a:chExt cx="8856000" cy="3456000"/>
          </a:xfrm>
          <a:effectLst/>
        </p:grpSpPr>
        <p:sp>
          <p:nvSpPr>
            <p:cNvPr id="3" name="rechthoek">
              <a:extLst>
                <a:ext uri="{FF2B5EF4-FFF2-40B4-BE49-F238E27FC236}">
                  <a16:creationId xmlns:a16="http://schemas.microsoft.com/office/drawing/2014/main" id="{93085E16-7DA8-4967-ADA4-874DA869A8CD}"/>
                </a:ext>
              </a:extLst>
            </p:cNvPr>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ige driehoek">
              <a:extLst>
                <a:ext uri="{FF2B5EF4-FFF2-40B4-BE49-F238E27FC236}">
                  <a16:creationId xmlns:a16="http://schemas.microsoft.com/office/drawing/2014/main" id="{1C729FEF-8DAA-43D5-9F84-15D787A8B78B}"/>
                </a:ext>
              </a:extLst>
            </p:cNvPr>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5" name="entiteitslogo blauw">
            <a:extLst>
              <a:ext uri="{FF2B5EF4-FFF2-40B4-BE49-F238E27FC236}">
                <a16:creationId xmlns:a16="http://schemas.microsoft.com/office/drawing/2014/main" id="{E09D3DA5-73BF-43F7-9C07-51403D2404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60000" y="6156001"/>
            <a:ext cx="1800000" cy="483895"/>
          </a:xfrm>
          <a:prstGeom prst="rect">
            <a:avLst/>
          </a:prstGeom>
        </p:spPr>
      </p:pic>
    </p:spTree>
    <p:extLst>
      <p:ext uri="{BB962C8B-B14F-4D97-AF65-F5344CB8AC3E}">
        <p14:creationId xmlns:p14="http://schemas.microsoft.com/office/powerpoint/2010/main" val="289495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2000">
                <a:solidFill>
                  <a:srgbClr val="105269"/>
                </a:solidFill>
                <a:latin typeface="+mj-lt"/>
              </a:defRPr>
            </a:lvl3pPr>
            <a:lvl4pPr marL="1152000" indent="-288000">
              <a:lnSpc>
                <a:spcPct val="90000"/>
              </a:lnSpc>
              <a:buSzPct val="80000"/>
              <a:buFont typeface="Wingdings 3" panose="05040102010807070707" pitchFamily="18" charset="2"/>
              <a:buChar char=""/>
              <a:defRPr sz="2000">
                <a:solidFill>
                  <a:srgbClr val="105269"/>
                </a:solidFill>
                <a:latin typeface="+mj-lt"/>
              </a:defRPr>
            </a:lvl4pPr>
            <a:lvl5pPr marL="1440000">
              <a:lnSpc>
                <a:spcPct val="90000"/>
              </a:lnSpc>
              <a:buSzPct val="80000"/>
              <a:defRPr sz="20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6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inhoud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F1C5-66A1-423C-A8EF-FFB8E9169B55}"/>
              </a:ext>
            </a:extLst>
          </p:cNvPr>
          <p:cNvSpPr>
            <a:spLocks noGrp="1"/>
          </p:cNvSpPr>
          <p:nvPr>
            <p:ph type="title" hasCustomPrompt="1"/>
          </p:nvPr>
        </p:nvSpPr>
        <p:spPr>
          <a:xfrm>
            <a:off x="839788" y="457200"/>
            <a:ext cx="3932237" cy="1600200"/>
          </a:xfrm>
          <a:prstGeom prst="rect">
            <a:avLst/>
          </a:prstGeom>
        </p:spPr>
        <p:txBody>
          <a:bodyPr anchor="t"/>
          <a:lstStyle>
            <a:lvl1pPr>
              <a:defRPr sz="3200"/>
            </a:lvl1pPr>
          </a:lstStyle>
          <a:p>
            <a:r>
              <a:rPr lang="nl-NL"/>
              <a:t>Klik om te bewerken</a:t>
            </a:r>
            <a:endParaRPr lang="nl-BE"/>
          </a:p>
        </p:txBody>
      </p:sp>
      <p:sp>
        <p:nvSpPr>
          <p:cNvPr id="4" name="Tijdelijke aanduiding voor tekst 3">
            <a:extLst>
              <a:ext uri="{FF2B5EF4-FFF2-40B4-BE49-F238E27FC236}">
                <a16:creationId xmlns:a16="http://schemas.microsoft.com/office/drawing/2014/main" id="{020FC56E-1C29-4149-B166-3F512B108BC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
        <p:nvSpPr>
          <p:cNvPr id="7" name="Tijdelijke aanduiding voor inhoud 2">
            <a:extLst>
              <a:ext uri="{FF2B5EF4-FFF2-40B4-BE49-F238E27FC236}">
                <a16:creationId xmlns:a16="http://schemas.microsoft.com/office/drawing/2014/main" id="{8B19F71A-7A89-4926-B8AC-AD8ACC682AE7}"/>
              </a:ext>
            </a:extLst>
          </p:cNvPr>
          <p:cNvSpPr>
            <a:spLocks noGrp="1"/>
          </p:cNvSpPr>
          <p:nvPr>
            <p:ph sz="half" idx="11" hasCustomPrompt="1"/>
          </p:nvPr>
        </p:nvSpPr>
        <p:spPr>
          <a:xfrm>
            <a:off x="5178421" y="476672"/>
            <a:ext cx="6175383" cy="6065058"/>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7983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 inhoud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7080C-744F-4A9F-82ED-63D7F6B462E4}"/>
              </a:ext>
            </a:extLst>
          </p:cNvPr>
          <p:cNvSpPr>
            <a:spLocks noGrp="1"/>
          </p:cNvSpPr>
          <p:nvPr>
            <p:ph type="title" hasCustomPrompt="1"/>
          </p:nvPr>
        </p:nvSpPr>
        <p:spPr>
          <a:xfrm>
            <a:off x="839788" y="457201"/>
            <a:ext cx="3932237" cy="1600200"/>
          </a:xfrm>
          <a:prstGeom prst="rect">
            <a:avLst/>
          </a:prstGeom>
        </p:spPr>
        <p:txBody>
          <a:bodyPr anchor="t"/>
          <a:lstStyle>
            <a:lvl1pPr>
              <a:defRPr sz="3200"/>
            </a:lvl1pPr>
          </a:lstStyle>
          <a:p>
            <a:r>
              <a:rPr lang="nl-NL"/>
              <a:t>Klik om te bewerken</a:t>
            </a:r>
            <a:endParaRPr lang="nl-BE"/>
          </a:p>
        </p:txBody>
      </p:sp>
      <p:sp>
        <p:nvSpPr>
          <p:cNvPr id="3" name="Tijdelijke aanduiding voor afbeelding 2">
            <a:extLst>
              <a:ext uri="{FF2B5EF4-FFF2-40B4-BE49-F238E27FC236}">
                <a16:creationId xmlns:a16="http://schemas.microsoft.com/office/drawing/2014/main" id="{B12A170E-A06E-4EF1-B63A-2BAD7772C65B}"/>
              </a:ext>
            </a:extLst>
          </p:cNvPr>
          <p:cNvSpPr>
            <a:spLocks noGrp="1"/>
          </p:cNvSpPr>
          <p:nvPr>
            <p:ph type="pic" idx="1"/>
          </p:nvPr>
        </p:nvSpPr>
        <p:spPr>
          <a:xfrm>
            <a:off x="5183188" y="457201"/>
            <a:ext cx="6172200" cy="6058800"/>
          </a:xfrm>
          <a:prstGeom prst="rect">
            <a:avLst/>
          </a:prstGeom>
        </p:spPr>
        <p:txBody>
          <a:bodyPr/>
          <a:lstStyle>
            <a:lvl1pPr marL="0" indent="0">
              <a:buNone/>
              <a:defRPr sz="3200">
                <a:solidFill>
                  <a:srgbClr val="10526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DACEDC2-DF58-4C30-9B4D-366FCE7AF94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Tree>
    <p:extLst>
      <p:ext uri="{BB962C8B-B14F-4D97-AF65-F5344CB8AC3E}">
        <p14:creationId xmlns:p14="http://schemas.microsoft.com/office/powerpoint/2010/main" val="357336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3200">
                <a:solidFill>
                  <a:schemeClr val="bg1"/>
                </a:solidFill>
                <a:latin typeface="+mj-lt"/>
              </a:defRPr>
            </a:lvl1pPr>
            <a:lvl2pPr marL="576000" indent="-288000">
              <a:lnSpc>
                <a:spcPct val="90000"/>
              </a:lnSpc>
              <a:buClr>
                <a:schemeClr val="bg1"/>
              </a:buClr>
              <a:buSzPct val="80000"/>
              <a:buFont typeface="Calibri" panose="020F0502020204030204" pitchFamily="34" charset="0"/>
              <a:buChar char="→"/>
              <a:defRPr sz="25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2000">
                <a:solidFill>
                  <a:schemeClr val="bg1"/>
                </a:solidFill>
                <a:latin typeface="+mj-lt"/>
              </a:defRPr>
            </a:lvl3pPr>
            <a:lvl4pPr marL="1152000" indent="-288000">
              <a:lnSpc>
                <a:spcPct val="90000"/>
              </a:lnSpc>
              <a:buSzPct val="80000"/>
              <a:buFont typeface="Wingdings 3" panose="05040102010807070707" pitchFamily="18" charset="2"/>
              <a:buChar char=""/>
              <a:defRPr sz="20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20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8055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38611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629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00" r:id="rId3"/>
    <p:sldLayoutId id="2147483773" r:id="rId4"/>
    <p:sldLayoutId id="2147483774" r:id="rId5"/>
    <p:sldLayoutId id="2147483775" r:id="rId6"/>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7E26C9-2ABF-4C24-B9AC-8FA101862F2A}"/>
              </a:ext>
            </a:extLst>
          </p:cNvPr>
          <p:cNvSpPr/>
          <p:nvPr userDrawn="1"/>
        </p:nvSpPr>
        <p:spPr>
          <a:xfrm>
            <a:off x="0" y="0"/>
            <a:ext cx="12187200" cy="6858000"/>
          </a:xfrm>
          <a:prstGeom prst="rect">
            <a:avLst/>
          </a:prstGeom>
          <a:solidFill>
            <a:srgbClr val="105269"/>
          </a:solidFill>
          <a:ln>
            <a:solidFill>
              <a:srgbClr val="10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mn-lt"/>
            </a:endParaRPr>
          </a:p>
        </p:txBody>
      </p:sp>
    </p:spTree>
    <p:extLst>
      <p:ext uri="{BB962C8B-B14F-4D97-AF65-F5344CB8AC3E}">
        <p14:creationId xmlns:p14="http://schemas.microsoft.com/office/powerpoint/2010/main" val="2457281728"/>
      </p:ext>
    </p:extLst>
  </p:cSld>
  <p:clrMap bg1="lt1" tx1="dk1" bg2="lt2" tx2="dk2" accent1="accent1" accent2="accent2" accent3="accent3" accent4="accent4" accent5="accent5" accent6="accent6" hlink="hlink" folHlink="folHlink"/>
  <p:sldLayoutIdLst>
    <p:sldLayoutId id="2147483797" r:id="rId1"/>
    <p:sldLayoutId id="2147483799" r:id="rId2"/>
    <p:sldLayoutId id="21474837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Afbeelding 5" descr="Afbeelding met tekst, illustratie&#10;&#10;Automatisch gegenereerde beschrijving">
            <a:extLst>
              <a:ext uri="{FF2B5EF4-FFF2-40B4-BE49-F238E27FC236}">
                <a16:creationId xmlns:a16="http://schemas.microsoft.com/office/drawing/2014/main" id="{11DD50B0-13D0-4B5B-827E-55A77BB463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1458" y="332656"/>
            <a:ext cx="1799672" cy="702000"/>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678E0746-672D-4939-B354-CA7808CD8EC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000" y="6156000"/>
            <a:ext cx="1800000" cy="483896"/>
          </a:xfrm>
          <a:prstGeom prst="rect">
            <a:avLst/>
          </a:prstGeom>
        </p:spPr>
      </p:pic>
      <p:pic>
        <p:nvPicPr>
          <p:cNvPr id="5" name="Afbeelding 4" descr="Afbeelding met binnen, koken, grill, vers&#10;&#10;Automatisch gegenereerde beschrijving">
            <a:extLst>
              <a:ext uri="{FF2B5EF4-FFF2-40B4-BE49-F238E27FC236}">
                <a16:creationId xmlns:a16="http://schemas.microsoft.com/office/drawing/2014/main" id="{6A66DEE1-7987-4B72-BC21-211B37F78A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322"/>
            <a:ext cx="12192000" cy="6857355"/>
          </a:xfrm>
          <a:prstGeom prst="rect">
            <a:avLst/>
          </a:prstGeom>
        </p:spPr>
      </p:pic>
      <p:sp>
        <p:nvSpPr>
          <p:cNvPr id="8" name="Rechthoek: afgeronde hoeken 7">
            <a:extLst>
              <a:ext uri="{FF2B5EF4-FFF2-40B4-BE49-F238E27FC236}">
                <a16:creationId xmlns:a16="http://schemas.microsoft.com/office/drawing/2014/main" id="{CFC272ED-B170-442C-A0A5-D2FD477B1850}"/>
              </a:ext>
            </a:extLst>
          </p:cNvPr>
          <p:cNvSpPr/>
          <p:nvPr userDrawn="1"/>
        </p:nvSpPr>
        <p:spPr>
          <a:xfrm>
            <a:off x="2495600" y="404664"/>
            <a:ext cx="6984776" cy="2880320"/>
          </a:xfrm>
          <a:prstGeom prst="roundRect">
            <a:avLst/>
          </a:prstGeom>
          <a:solidFill>
            <a:srgbClr val="105269"/>
          </a:solidFill>
          <a:ln>
            <a:solidFill>
              <a:srgbClr val="007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17757715"/>
      </p:ext>
    </p:extLst>
  </p:cSld>
  <p:clrMap bg1="lt1" tx1="dk1" bg2="lt2" tx2="dk2" accent1="accent1" accent2="accent2" accent3="accent3" accent4="accent4" accent5="accent5" accent6="accent6" hlink="hlink" folHlink="folHlink"/>
  <p:sldLayoutIdLst>
    <p:sldLayoutId id="2147483794" r:id="rId1"/>
    <p:sldLayoutId id="2147483729" r:id="rId2"/>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vlaanderen.be/epb-pedia/werken-als-verslaggever/veelgemaakte-fouten/niet-of-foutief-overnemen-van-ecodesigngegevens-in-de-epb-aangifte"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www.vlaanderen.be/epb-pedia/werken-als-verslaggever/veelgemaakte-fouten/niet-of-foutief-overnemen-van-ecodesigngegevens-in-de-epb-aangifte"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vlaanderen.be/epb-pedia/werken-als-verslaggever/veelgemaakte-fouten/specifieke-aandachtspunten-bij-het-rapporteren-van-een-warmtepomp" TargetMode="External"/><Relationship Id="rId2" Type="http://schemas.openxmlformats.org/officeDocument/2006/relationships/hyperlink" Target="https://www.vlaanderen.be/epb-pedia/technieken/verwarming-koeling-en-sanitair-warm-water/opwekking/types-van-warmtepompen/gassorptiewarmtepomp/gassorptiewarmtepomp-voor-ruimteverwarming-invoer-in-de-software-huidig/voorbeeld-invoer-lucht-water-gassorptiewarmtepomp-die-onder-ecodesign-valt"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www.vlaanderen.be/epb-pedia/taken-en-verantwoordelijkheden/stavingsstukken"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102.sv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svg"/><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102.svg"/><Relationship Id="rId4" Type="http://schemas.openxmlformats.org/officeDocument/2006/relationships/image" Target="../media/image101.png"/></Relationships>
</file>

<file path=ppt/slides/_rels/slide11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3.png"/></Relationships>
</file>

<file path=ppt/slides/_rels/slide119.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2.svg"/><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2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vlaanderen.be/epb-pedia/gebouw/scheidingsconstructies/vensters/bepaling-van-de-warmtedoorgangscoefficient-voor-enkelvoudige-vensters" TargetMode="External"/><Relationship Id="rId2" Type="http://schemas.openxmlformats.org/officeDocument/2006/relationships/hyperlink" Target="https://www.vlaanderen.be/epb-pedia/gebouw/scheidingsconstructies/vensters/stavingsstukken" TargetMode="External"/><Relationship Id="rId1" Type="http://schemas.openxmlformats.org/officeDocument/2006/relationships/slideLayout" Target="../slideLayouts/slideLayout2.xml"/><Relationship Id="rId4" Type="http://schemas.openxmlformats.org/officeDocument/2006/relationships/hyperlink" Target="https://www.vlaanderen.be/epb-pedia/gebouw/scheidingsconstructies/vensters/waarden-bij-ontstentenis-voor-de-warmtedoorgangscoefficient"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pps.energiesparen.be/energiekaart/vlaanderen/EPB-selfservice-toepassing-hernieuwbare-energie"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90.svg"/><Relationship Id="rId4" Type="http://schemas.openxmlformats.org/officeDocument/2006/relationships/image" Target="../media/image89.png"/></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0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25.png"/><Relationship Id="rId4" Type="http://schemas.openxmlformats.org/officeDocument/2006/relationships/image" Target="../media/image124.png"/></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03.png"/></Relationships>
</file>

<file path=ppt/slides/_rels/slide13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03.png"/><Relationship Id="rId2" Type="http://schemas.openxmlformats.org/officeDocument/2006/relationships/image" Target="../media/image135.emf"/><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4.svg"/><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pps.energiesparen.be/energiekaart/vlaanderen/EPB-selfservice-toepassing-hernieuwbare-energi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ailto:veka@vlaanderen.be"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buildwise.be/nl/expertise-ondersteuning/buildwise-tools/warmtebelasting-van-gebouwen/"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vlaanderen.be/epb-pedia/technieken/verwarming-koeling-en-sanitair-warm-water/opwekking/types-van-warmtepompen/elektrische-warmtepomp/elektrische-warmtepomp-invoergegevens-epb-software-huidig" TargetMode="External"/><Relationship Id="rId2" Type="http://schemas.openxmlformats.org/officeDocument/2006/relationships/hyperlink" Target="https://www.vlaanderen.be/epb-pedia/technieken/verwarming-koeling-en-sanitair-warm-water/opwekking/ketel/ketel-invoergegevens-epb-software-huidig" TargetMode="External"/><Relationship Id="rId1" Type="http://schemas.openxmlformats.org/officeDocument/2006/relationships/slideLayout" Target="../slideLayouts/slideLayout2.xml"/><Relationship Id="rId5" Type="http://schemas.openxmlformats.org/officeDocument/2006/relationships/hyperlink" Target="https://www.vlaanderen.be/epb-pedia/werken-als-verslaggever/veelgemaakte-fouten/niet-of-foutief-overnemen-van-ecodesigngegevens-in-de-epb-aangifte" TargetMode="External"/><Relationship Id="rId4" Type="http://schemas.openxmlformats.org/officeDocument/2006/relationships/hyperlink" Target="https://www.vlaanderen.be/epb-pedia/technieken/verwarming-koeling-en-sanitair-warm-water/warm-tapwater-en-ecodesign"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svg"/><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vlaanderen.be/epb-pedia/technieken/verwarming-koeling-en-sanitair-warm-water/systeem/afgifte-huidig/dimensioneringsnota-huidig" TargetMode="External"/><Relationship Id="rId1" Type="http://schemas.openxmlformats.org/officeDocument/2006/relationships/slideLayout" Target="../slideLayouts/slideLayout2.xml"/><Relationship Id="rId4" Type="http://schemas.openxmlformats.org/officeDocument/2006/relationships/image" Target="../media/image8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2AA6859B-1524-4272-A7DA-3F6FD7168A52}"/>
              </a:ext>
            </a:extLst>
          </p:cNvPr>
          <p:cNvSpPr txBox="1">
            <a:spLocks/>
          </p:cNvSpPr>
          <p:nvPr/>
        </p:nvSpPr>
        <p:spPr>
          <a:xfrm>
            <a:off x="1343472" y="6165304"/>
            <a:ext cx="10080000" cy="1247702"/>
          </a:xfrm>
          <a:prstGeom prst="rect">
            <a:avLst/>
          </a:prstGeom>
        </p:spPr>
        <p:txBody>
          <a:bodyPr lIns="91440" tIns="45720" rIns="91440" bIns="45720" anchor="t"/>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3" panose="05040102010807070707" pitchFamily="18" charset="2"/>
              <a:buNone/>
            </a:pPr>
            <a:r>
              <a:rPr lang="nl-BE" sz="2800">
                <a:solidFill>
                  <a:schemeClr val="bg1"/>
                </a:solidFill>
                <a:latin typeface="Calibri"/>
                <a:ea typeface="Calibri"/>
                <a:cs typeface="Calibri"/>
              </a:rPr>
              <a:t>4 december (nm) + 11 december (</a:t>
            </a:r>
            <a:r>
              <a:rPr lang="nl-BE" sz="2800" err="1">
                <a:solidFill>
                  <a:schemeClr val="bg1"/>
                </a:solidFill>
                <a:latin typeface="Calibri"/>
                <a:ea typeface="Calibri"/>
                <a:cs typeface="Calibri"/>
              </a:rPr>
              <a:t>vm</a:t>
            </a:r>
            <a:r>
              <a:rPr lang="nl-BE" sz="2800">
                <a:solidFill>
                  <a:schemeClr val="bg1"/>
                </a:solidFill>
                <a:latin typeface="Calibri"/>
                <a:ea typeface="Calibri"/>
                <a:cs typeface="Calibri"/>
              </a:rPr>
              <a:t>) 2023</a:t>
            </a:r>
            <a:endParaRPr lang="nl-BE" sz="1400">
              <a:solidFill>
                <a:schemeClr val="bg1"/>
              </a:solidFill>
              <a:ea typeface="Calibri" panose="020F0502020204030204" pitchFamily="34" charset="0"/>
              <a:cs typeface="Calibri" panose="020F0502020204030204" pitchFamily="34" charset="0"/>
            </a:endParaRPr>
          </a:p>
        </p:txBody>
      </p:sp>
      <p:sp>
        <p:nvSpPr>
          <p:cNvPr id="6" name="titel">
            <a:extLst>
              <a:ext uri="{FF2B5EF4-FFF2-40B4-BE49-F238E27FC236}">
                <a16:creationId xmlns:a16="http://schemas.microsoft.com/office/drawing/2014/main" id="{919B5E9E-70FE-4C72-9EDE-CD8091E7F317}"/>
              </a:ext>
            </a:extLst>
          </p:cNvPr>
          <p:cNvSpPr txBox="1">
            <a:spLocks/>
          </p:cNvSpPr>
          <p:nvPr/>
        </p:nvSpPr>
        <p:spPr>
          <a:xfrm>
            <a:off x="2639616" y="1052736"/>
            <a:ext cx="6768752" cy="1656184"/>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solidFill>
                  <a:schemeClr val="bg1"/>
                </a:solidFill>
              </a:rPr>
              <a:t>Train-</a:t>
            </a:r>
            <a:r>
              <a:rPr lang="nl-NL" sz="4800" err="1">
                <a:solidFill>
                  <a:schemeClr val="bg1"/>
                </a:solidFill>
              </a:rPr>
              <a:t>the</a:t>
            </a:r>
            <a:r>
              <a:rPr lang="nl-NL" sz="4800">
                <a:solidFill>
                  <a:schemeClr val="bg1"/>
                </a:solidFill>
              </a:rPr>
              <a:t>-trainer</a:t>
            </a:r>
            <a:br>
              <a:rPr lang="nl-NL" sz="3700">
                <a:solidFill>
                  <a:schemeClr val="bg1"/>
                </a:solidFill>
              </a:rPr>
            </a:br>
            <a:r>
              <a:rPr lang="nl-NL" sz="4000">
                <a:solidFill>
                  <a:schemeClr val="bg1"/>
                </a:solidFill>
              </a:rPr>
              <a:t>Permanente vorming EPB 2024</a:t>
            </a:r>
            <a:br>
              <a:rPr lang="nl-BE" sz="3700">
                <a:solidFill>
                  <a:schemeClr val="bg1"/>
                </a:solidFill>
              </a:rPr>
            </a:br>
            <a:endParaRPr lang="nl-BE" sz="3700">
              <a:solidFill>
                <a:schemeClr val="bg1"/>
              </a:solidFill>
            </a:endParaRPr>
          </a:p>
        </p:txBody>
      </p:sp>
    </p:spTree>
    <p:extLst>
      <p:ext uri="{BB962C8B-B14F-4D97-AF65-F5344CB8AC3E}">
        <p14:creationId xmlns:p14="http://schemas.microsoft.com/office/powerpoint/2010/main" val="3385247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lIns="91440" tIns="45720" rIns="91440" bIns="45720" anchor="t"/>
          <a:lstStyle/>
          <a:p>
            <a:pPr algn="l"/>
            <a:r>
              <a:rPr lang="en-GB" err="1">
                <a:latin typeface="Calibri"/>
                <a:ea typeface="Noto Sans"/>
                <a:cs typeface="Noto Sans"/>
              </a:rPr>
              <a:t>Eis</a:t>
            </a:r>
            <a:r>
              <a:rPr lang="en-GB">
                <a:latin typeface="Calibri"/>
                <a:ea typeface="Noto Sans"/>
                <a:cs typeface="Noto Sans"/>
              </a:rPr>
              <a:t> HE </a:t>
            </a:r>
            <a:r>
              <a:rPr lang="en-GB" err="1">
                <a:latin typeface="Calibri"/>
                <a:ea typeface="Noto Sans"/>
                <a:cs typeface="Noto Sans"/>
              </a:rPr>
              <a:t>nieuwbouw</a:t>
            </a:r>
            <a:r>
              <a:rPr lang="en-GB">
                <a:latin typeface="Calibri"/>
                <a:ea typeface="Noto Sans"/>
                <a:cs typeface="Noto Sans"/>
              </a:rPr>
              <a:t> </a:t>
            </a:r>
            <a:r>
              <a:rPr lang="en-GB" err="1">
                <a:latin typeface="Calibri"/>
                <a:ea typeface="Noto Sans"/>
                <a:cs typeface="Noto Sans"/>
              </a:rPr>
              <a:t>wonen</a:t>
            </a:r>
            <a:r>
              <a:rPr lang="en-GB">
                <a:latin typeface="Calibri"/>
                <a:ea typeface="Noto Sans"/>
                <a:cs typeface="Noto Sans"/>
              </a:rPr>
              <a:t> 2025</a:t>
            </a:r>
            <a:br>
              <a:rPr lang="en-GB">
                <a:ea typeface="Noto Sans" panose="020B0502040504020204" pitchFamily="34"/>
                <a:cs typeface="Noto Sans" panose="020B0502040504020204" pitchFamily="34"/>
              </a:rPr>
            </a:br>
            <a:endParaRPr lang="nl-BE"/>
          </a:p>
        </p:txBody>
      </p:sp>
      <p:sp>
        <p:nvSpPr>
          <p:cNvPr id="3" name="Tijdelijke aanduiding voor inhoud 2">
            <a:extLst>
              <a:ext uri="{FF2B5EF4-FFF2-40B4-BE49-F238E27FC236}">
                <a16:creationId xmlns:a16="http://schemas.microsoft.com/office/drawing/2014/main" id="{EC8EA7E2-B556-4450-B4F9-E47670FCE85F}"/>
              </a:ext>
            </a:extLst>
          </p:cNvPr>
          <p:cNvSpPr>
            <a:spLocks noGrp="1"/>
          </p:cNvSpPr>
          <p:nvPr>
            <p:ph sz="half" idx="10"/>
          </p:nvPr>
        </p:nvSpPr>
        <p:spPr>
          <a:xfrm>
            <a:off x="838198" y="1484784"/>
            <a:ext cx="5795670" cy="5037474"/>
          </a:xfrm>
        </p:spPr>
        <p:txBody>
          <a:bodyPr lIns="91440" tIns="45720" rIns="91440" bIns="0" anchor="t"/>
          <a:lstStyle/>
          <a:p>
            <a:pPr indent="-287655"/>
            <a:r>
              <a:rPr lang="nl-BE" sz="2000"/>
              <a:t>2025: verbod aardgasaansluiting</a:t>
            </a:r>
            <a:endParaRPr lang="en-US"/>
          </a:p>
          <a:p>
            <a:pPr marL="863600" lvl="2" indent="-287655"/>
            <a:r>
              <a:rPr lang="nl-BE" i="1">
                <a:cs typeface="Calibri"/>
              </a:rPr>
              <a:t>Verwarming kan enkel nog via WP, biomassa, warmtenet of </a:t>
            </a:r>
            <a:r>
              <a:rPr lang="nl-BE" i="1" u="sng">
                <a:cs typeface="Calibri"/>
              </a:rPr>
              <a:t>directe elektrische verwarming</a:t>
            </a:r>
          </a:p>
          <a:p>
            <a:pPr marL="863600" lvl="2" indent="-287655"/>
            <a:r>
              <a:rPr lang="nl-BE" i="1">
                <a:cs typeface="Calibri"/>
              </a:rPr>
              <a:t>Directe elektrische verwarming wordt voldoende benadeeld via nadelig effect in E-peil. Hetzelfde geldt in mindere mate voor biomassa.</a:t>
            </a:r>
          </a:p>
          <a:p>
            <a:pPr marL="863600" lvl="2" indent="-287655"/>
            <a:r>
              <a:rPr lang="nl-BE" i="1">
                <a:cs typeface="Calibri"/>
              </a:rPr>
              <a:t>Sterke vereenvoudiging eis door enkel nog te focussen op zonne-energie (PV of zonneboiler)</a:t>
            </a:r>
          </a:p>
          <a:p>
            <a:pPr marL="863600" lvl="2" indent="-287655"/>
            <a:r>
              <a:rPr lang="nl-BE" i="1">
                <a:cs typeface="Calibri"/>
              </a:rPr>
              <a:t>Niveau evenwaardig aan 15 kWh/m²</a:t>
            </a:r>
          </a:p>
          <a:p>
            <a:pPr marL="863600" lvl="2" indent="-287655"/>
            <a:r>
              <a:rPr lang="nl-BE" i="1">
                <a:cs typeface="Calibri"/>
              </a:rPr>
              <a:t>Participatie 25 kWh/m² behouden indien zonne-energie niet mogelijk is</a:t>
            </a:r>
          </a:p>
          <a:p>
            <a:pPr marL="863600" lvl="2" indent="-287655"/>
            <a:r>
              <a:rPr lang="nl-BE" i="1">
                <a:cs typeface="Calibri"/>
              </a:rPr>
              <a:t>‘Sanctie’ via strenger E-peil voorlopig behouden</a:t>
            </a:r>
          </a:p>
          <a:p>
            <a:pPr indent="0">
              <a:buNone/>
            </a:pPr>
            <a:r>
              <a:rPr lang="nl-BE" sz="2000">
                <a:cs typeface="Calibri"/>
              </a:rPr>
              <a:t>	</a:t>
            </a:r>
          </a:p>
        </p:txBody>
      </p:sp>
      <p:sp>
        <p:nvSpPr>
          <p:cNvPr id="4" name="Tijdelijke aanduiding voor inhoud 3">
            <a:extLst>
              <a:ext uri="{FF2B5EF4-FFF2-40B4-BE49-F238E27FC236}">
                <a16:creationId xmlns:a16="http://schemas.microsoft.com/office/drawing/2014/main" id="{09E16B8E-5BFA-4ED6-9FC9-4BF043792D0E}"/>
              </a:ext>
            </a:extLst>
          </p:cNvPr>
          <p:cNvSpPr>
            <a:spLocks noGrp="1"/>
          </p:cNvSpPr>
          <p:nvPr>
            <p:ph sz="half" idx="11"/>
          </p:nvPr>
        </p:nvSpPr>
        <p:spPr>
          <a:xfrm>
            <a:off x="6241805" y="1484784"/>
            <a:ext cx="6087184" cy="5037474"/>
          </a:xfrm>
        </p:spPr>
        <p:txBody>
          <a:bodyPr lIns="91440" tIns="45720" rIns="91440" bIns="0" anchor="t"/>
          <a:lstStyle/>
          <a:p>
            <a:pPr marL="1151890" lvl="4" indent="0">
              <a:buNone/>
            </a:pPr>
            <a:endParaRPr lang="nl-BE" sz="2400" b="1">
              <a:cs typeface="Calibri"/>
            </a:endParaRPr>
          </a:p>
          <a:p>
            <a:pPr marL="1151890" lvl="4" indent="0">
              <a:buNone/>
            </a:pPr>
            <a:r>
              <a:rPr lang="nl-BE" sz="2800" b="1"/>
              <a:t>2025: eis HE in huidige vorm afschaffen</a:t>
            </a:r>
            <a:endParaRPr lang="nl-BE" sz="2000"/>
          </a:p>
          <a:p>
            <a:pPr marL="1151890" lvl="4" indent="0">
              <a:buNone/>
            </a:pPr>
            <a:endParaRPr lang="nl-BE" sz="1400" b="1"/>
          </a:p>
          <a:p>
            <a:pPr marL="1151890" lvl="4" indent="0">
              <a:buNone/>
            </a:pPr>
            <a:endParaRPr lang="nl-BE" sz="1400" b="1"/>
          </a:p>
          <a:p>
            <a:pPr marL="1151890" lvl="4" indent="0">
              <a:buNone/>
            </a:pPr>
            <a:r>
              <a:rPr lang="nl-BE" sz="2800" b="1"/>
              <a:t>Eis op zonne-energie:</a:t>
            </a:r>
          </a:p>
          <a:p>
            <a:pPr marL="1609090" lvl="4" indent="-457200"/>
            <a:r>
              <a:rPr lang="nl-BE" sz="2800" b="1">
                <a:cs typeface="Calibri"/>
              </a:rPr>
              <a:t>Equivalent 15 kWh/m²</a:t>
            </a:r>
          </a:p>
          <a:p>
            <a:pPr marL="1609090" lvl="4" indent="-457200"/>
            <a:r>
              <a:rPr lang="nl-BE" sz="2800" b="1">
                <a:cs typeface="Calibri"/>
              </a:rPr>
              <a:t>Participatie (25 kWh/m²)</a:t>
            </a:r>
          </a:p>
          <a:p>
            <a:pPr marL="1609090" lvl="4" indent="-457200"/>
            <a:r>
              <a:rPr lang="nl-BE" sz="2800" b="1">
                <a:cs typeface="Calibri"/>
              </a:rPr>
              <a:t>Energiegemeenschappen?</a:t>
            </a:r>
          </a:p>
          <a:p>
            <a:pPr marL="1151890" lvl="4" indent="0">
              <a:buNone/>
            </a:pPr>
            <a:endParaRPr lang="nl-BE" sz="2800" b="1">
              <a:cs typeface="Calibri"/>
            </a:endParaRPr>
          </a:p>
          <a:p>
            <a:pPr marL="1151890" lvl="4" indent="0">
              <a:buNone/>
            </a:pPr>
            <a:r>
              <a:rPr lang="nl-BE" sz="2800" b="1">
                <a:cs typeface="Calibri"/>
              </a:rPr>
              <a:t>Sanctie via 15% strenger E-peil</a:t>
            </a:r>
          </a:p>
          <a:p>
            <a:pPr marL="1151890" lvl="4" indent="0">
              <a:buNone/>
            </a:pPr>
            <a:endParaRPr lang="nl-BE" sz="2800" b="1">
              <a:cs typeface="Calibri"/>
            </a:endParaRPr>
          </a:p>
          <a:p>
            <a:pPr marL="1439545" lvl="4" indent="-287655"/>
            <a:endParaRPr lang="nl-BE">
              <a:cs typeface="Calibri"/>
            </a:endParaRPr>
          </a:p>
        </p:txBody>
      </p:sp>
      <p:grpSp>
        <p:nvGrpSpPr>
          <p:cNvPr id="19" name="Group 1">
            <a:extLst>
              <a:ext uri="{FF2B5EF4-FFF2-40B4-BE49-F238E27FC236}">
                <a16:creationId xmlns:a16="http://schemas.microsoft.com/office/drawing/2014/main" id="{6CA16ED6-43F5-46CC-A442-C34EB2CEE794}"/>
              </a:ext>
            </a:extLst>
          </p:cNvPr>
          <p:cNvGrpSpPr/>
          <p:nvPr/>
        </p:nvGrpSpPr>
        <p:grpSpPr>
          <a:xfrm>
            <a:off x="6749751" y="1786239"/>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73A"/>
                </a:solidFill>
                <a:effectLst/>
                <a:uLnTx/>
                <a:uFillTx/>
                <a:latin typeface="Calibri"/>
                <a:ea typeface="+mn-ea"/>
                <a:cs typeface="+mn-cs"/>
              </a:endParaRPr>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28883" y="3021910"/>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73A"/>
                </a:solidFill>
                <a:effectLst/>
                <a:uLnTx/>
                <a:uFillTx/>
                <a:latin typeface="Calibri"/>
                <a:ea typeface="+mn-ea"/>
                <a:cs typeface="+mn-cs"/>
              </a:endParaRPr>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31">
            <a:extLst>
              <a:ext uri="{FF2B5EF4-FFF2-40B4-BE49-F238E27FC236}">
                <a16:creationId xmlns:a16="http://schemas.microsoft.com/office/drawing/2014/main" id="{DBE410C5-8F41-4990-9566-0684CA5E75B3}"/>
              </a:ext>
            </a:extLst>
          </p:cNvPr>
          <p:cNvGrpSpPr/>
          <p:nvPr/>
        </p:nvGrpSpPr>
        <p:grpSpPr>
          <a:xfrm>
            <a:off x="6728883" y="5160227"/>
            <a:ext cx="660464" cy="657690"/>
            <a:chOff x="6493081" y="1742364"/>
            <a:chExt cx="660464" cy="657690"/>
          </a:xfrm>
        </p:grpSpPr>
        <p:sp>
          <p:nvSpPr>
            <p:cNvPr id="28" name="Oval 32">
              <a:extLst>
                <a:ext uri="{FF2B5EF4-FFF2-40B4-BE49-F238E27FC236}">
                  <a16:creationId xmlns:a16="http://schemas.microsoft.com/office/drawing/2014/main" id="{7A8832C8-DFAA-44F8-8678-5920094AD83A}"/>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73A"/>
                </a:solidFill>
                <a:effectLst/>
                <a:uLnTx/>
                <a:uFillTx/>
                <a:latin typeface="Calibri"/>
                <a:ea typeface="+mn-ea"/>
                <a:cs typeface="+mn-cs"/>
              </a:endParaRPr>
            </a:p>
          </p:txBody>
        </p:sp>
        <p:sp>
          <p:nvSpPr>
            <p:cNvPr id="29" name="Rectangle: Rounded Corners 33">
              <a:extLst>
                <a:ext uri="{FF2B5EF4-FFF2-40B4-BE49-F238E27FC236}">
                  <a16:creationId xmlns:a16="http://schemas.microsoft.com/office/drawing/2014/main" id="{CB099200-A8EA-424D-BADF-B6C1B00A6B3E}"/>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34">
              <a:extLst>
                <a:ext uri="{FF2B5EF4-FFF2-40B4-BE49-F238E27FC236}">
                  <a16:creationId xmlns:a16="http://schemas.microsoft.com/office/drawing/2014/main" id="{E88DFDD5-CC6C-4EA6-B3FE-1320FEF5F31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4838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r>
              <a:rPr lang="nl-NL"/>
              <a:t>Niet (foutief)overnemen van Ecodesign-gegevens</a:t>
            </a:r>
          </a:p>
          <a:p>
            <a:pPr lvl="1"/>
            <a:r>
              <a:rPr lang="nl-NL" err="1"/>
              <a:t>P</a:t>
            </a:r>
            <a:r>
              <a:rPr lang="nl-NL" baseline="-25000" err="1"/>
              <a:t>rated</a:t>
            </a:r>
            <a:r>
              <a:rPr lang="nl-NL" baseline="-25000"/>
              <a:t> </a:t>
            </a:r>
            <a:r>
              <a:rPr lang="nl-NL"/>
              <a:t>/rendement verschilt van de Ecodesign-gegevens</a:t>
            </a:r>
          </a:p>
          <a:p>
            <a:pPr lvl="1"/>
            <a:endParaRPr lang="nl-NL"/>
          </a:p>
          <a:p>
            <a:pPr lvl="2"/>
            <a:r>
              <a:rPr lang="nl-NL"/>
              <a:t>Neem gegevens over uit </a:t>
            </a:r>
            <a:r>
              <a:rPr lang="nl-NL" err="1"/>
              <a:t>ErP</a:t>
            </a:r>
            <a:r>
              <a:rPr lang="nl-NL"/>
              <a:t>-fiche!</a:t>
            </a:r>
          </a:p>
          <a:p>
            <a:pPr lvl="3"/>
            <a:r>
              <a:rPr lang="nl-NL"/>
              <a:t>Vermogen/rendement overgenomen uit een commerciële fiche</a:t>
            </a:r>
          </a:p>
          <a:p>
            <a:pPr lvl="3"/>
            <a:endParaRPr lang="nl-NL"/>
          </a:p>
          <a:p>
            <a:pPr lvl="2"/>
            <a:r>
              <a:rPr lang="nl-BE"/>
              <a:t>Te weinig stavingstukken wegens geen opzoekingswerk </a:t>
            </a:r>
            <a:r>
              <a:rPr lang="nl-BE" err="1"/>
              <a:t>ivm</a:t>
            </a:r>
            <a:r>
              <a:rPr lang="nl-BE"/>
              <a:t> </a:t>
            </a:r>
            <a:r>
              <a:rPr lang="nl-BE" err="1"/>
              <a:t>ecodesign</a:t>
            </a:r>
            <a:endParaRPr lang="nl-BE"/>
          </a:p>
          <a:p>
            <a:pPr marL="576000" lvl="2" indent="0">
              <a:buNone/>
            </a:pPr>
            <a:endParaRPr lang="nl-BE"/>
          </a:p>
          <a:p>
            <a:pPr lvl="3"/>
            <a:endParaRPr lang="nl-BE"/>
          </a:p>
          <a:p>
            <a:pPr lvl="2"/>
            <a:endParaRPr lang="nl-BE">
              <a:hlinkClick r:id="rId2"/>
            </a:endParaRPr>
          </a:p>
          <a:p>
            <a:pPr>
              <a:buNone/>
            </a:pPr>
            <a:endParaRPr lang="nl-BE"/>
          </a:p>
        </p:txBody>
      </p:sp>
      <p:pic>
        <p:nvPicPr>
          <p:cNvPr id="5" name="Afbeelding 4">
            <a:extLst>
              <a:ext uri="{FF2B5EF4-FFF2-40B4-BE49-F238E27FC236}">
                <a16:creationId xmlns:a16="http://schemas.microsoft.com/office/drawing/2014/main" id="{8A96CDD4-F898-E51D-5DEA-257E59696C32}"/>
              </a:ext>
            </a:extLst>
          </p:cNvPr>
          <p:cNvPicPr>
            <a:picLocks noChangeAspect="1"/>
          </p:cNvPicPr>
          <p:nvPr/>
        </p:nvPicPr>
        <p:blipFill>
          <a:blip r:embed="rId3"/>
          <a:stretch>
            <a:fillRect/>
          </a:stretch>
        </p:blipFill>
        <p:spPr>
          <a:xfrm>
            <a:off x="6888088" y="2924944"/>
            <a:ext cx="1042506" cy="536494"/>
          </a:xfrm>
          <a:prstGeom prst="rect">
            <a:avLst/>
          </a:prstGeom>
        </p:spPr>
      </p:pic>
    </p:spTree>
    <p:extLst>
      <p:ext uri="{BB962C8B-B14F-4D97-AF65-F5344CB8AC3E}">
        <p14:creationId xmlns:p14="http://schemas.microsoft.com/office/powerpoint/2010/main" val="36236842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pPr lvl="1"/>
            <a:r>
              <a:rPr lang="nl-NL"/>
              <a:t>Het opwekkingstoestel (of de combinatie van opwekkingstoestellen) valt niet onder Ecodesign, maar dit is wel zo gerapporteerd</a:t>
            </a:r>
          </a:p>
          <a:p>
            <a:pPr lvl="2"/>
            <a:r>
              <a:rPr lang="nl-NL"/>
              <a:t>Toestel is voorzien van een </a:t>
            </a:r>
            <a:r>
              <a:rPr lang="nl-NL" u="sng"/>
              <a:t>geïntegreerd opslagvat </a:t>
            </a:r>
            <a:r>
              <a:rPr lang="nl-NL"/>
              <a:t>maar is </a:t>
            </a:r>
            <a:r>
              <a:rPr lang="nl-NL" u="sng"/>
              <a:t>gecombineerd met extern opslagvat of warmtewisselaar </a:t>
            </a:r>
            <a:r>
              <a:rPr lang="nl-NL"/>
              <a:t>EN deze combinatie heeft </a:t>
            </a:r>
            <a:r>
              <a:rPr lang="nl-NL" u="sng"/>
              <a:t>geen testgegevens </a:t>
            </a:r>
            <a:r>
              <a:rPr lang="nl-NL"/>
              <a:t>volgens Ecodesign.</a:t>
            </a:r>
            <a:r>
              <a:rPr lang="nl-NL">
                <a:sym typeface="Wingdings" panose="05000000000000000000" pitchFamily="2" charset="2"/>
              </a:rPr>
              <a:t> Berekening met vaste rendementen ipv de rendementen vermeld in de TF.</a:t>
            </a:r>
          </a:p>
          <a:p>
            <a:pPr marL="576000" lvl="2" indent="0">
              <a:buNone/>
            </a:pPr>
            <a:endParaRPr lang="nl-NL">
              <a:sym typeface="Wingdings" panose="05000000000000000000" pitchFamily="2" charset="2"/>
            </a:endParaRPr>
          </a:p>
          <a:p>
            <a:pPr lvl="2"/>
            <a:r>
              <a:rPr lang="nl-NL">
                <a:sym typeface="Wingdings" panose="05000000000000000000" pitchFamily="2" charset="2"/>
              </a:rPr>
              <a:t>Voorbeeld:</a:t>
            </a:r>
          </a:p>
          <a:p>
            <a:pPr lvl="3"/>
            <a:r>
              <a:rPr lang="nl-NL"/>
              <a:t>condenserende ketel A zorgt voor de opwarming van boiler B. </a:t>
            </a:r>
          </a:p>
          <a:p>
            <a:pPr lvl="3"/>
            <a:r>
              <a:rPr lang="nl-NL"/>
              <a:t>Als de fabrikant niet expliciet beschikt over een ErP-fiche met testgegevens van de combinatie ‘Condenserende ketel A + boiler B’, moet de ‘boiler B’ gerapporteerd worden als extern opslagvat.  Dit toestel valt dan niet onder Ecodesign. Een berekend pakketlabel wordt niet aanvaard.</a:t>
            </a:r>
          </a:p>
          <a:p>
            <a:pPr marL="864000" lvl="3" indent="0">
              <a:buNone/>
            </a:pPr>
            <a:endParaRPr lang="nl-NL"/>
          </a:p>
          <a:p>
            <a:pPr lvl="1"/>
            <a:r>
              <a:rPr lang="nl-BE"/>
              <a:t>Infolink: </a:t>
            </a:r>
            <a:r>
              <a:rPr lang="nl-NL">
                <a:solidFill>
                  <a:schemeClr val="tx2">
                    <a:lumMod val="40000"/>
                    <a:lumOff val="60000"/>
                  </a:schemeClr>
                </a:solidFill>
                <a:hlinkClick r:id="rId2">
                  <a:extLst>
                    <a:ext uri="{A12FA001-AC4F-418D-AE19-62706E023703}">
                      <ahyp:hlinkClr xmlns:ahyp="http://schemas.microsoft.com/office/drawing/2018/hyperlinkcolor" val="tx"/>
                    </a:ext>
                  </a:extLst>
                </a:hlinkClick>
              </a:rPr>
              <a:t>Niet of foutief overnemen van </a:t>
            </a:r>
            <a:r>
              <a:rPr lang="nl-NL" err="1">
                <a:solidFill>
                  <a:schemeClr val="tx2">
                    <a:lumMod val="40000"/>
                    <a:lumOff val="60000"/>
                  </a:schemeClr>
                </a:solidFill>
                <a:hlinkClick r:id="rId2">
                  <a:extLst>
                    <a:ext uri="{A12FA001-AC4F-418D-AE19-62706E023703}">
                      <ahyp:hlinkClr xmlns:ahyp="http://schemas.microsoft.com/office/drawing/2018/hyperlinkcolor" val="tx"/>
                    </a:ext>
                  </a:extLst>
                </a:hlinkClick>
              </a:rPr>
              <a:t>Ecodesigngegevens</a:t>
            </a:r>
            <a:r>
              <a:rPr lang="nl-NL">
                <a:solidFill>
                  <a:schemeClr val="tx2">
                    <a:lumMod val="40000"/>
                    <a:lumOff val="60000"/>
                  </a:schemeClr>
                </a:solidFill>
                <a:hlinkClick r:id="rId2">
                  <a:extLst>
                    <a:ext uri="{A12FA001-AC4F-418D-AE19-62706E023703}">
                      <ahyp:hlinkClr xmlns:ahyp="http://schemas.microsoft.com/office/drawing/2018/hyperlinkcolor" val="tx"/>
                    </a:ext>
                  </a:extLst>
                </a:hlinkClick>
              </a:rPr>
              <a:t> in de EPB-aangifte | Vlaanderen.be</a:t>
            </a:r>
            <a:endParaRPr lang="nl-BE">
              <a:solidFill>
                <a:schemeClr val="tx2">
                  <a:lumMod val="40000"/>
                  <a:lumOff val="60000"/>
                </a:schemeClr>
              </a:solidFill>
            </a:endParaRPr>
          </a:p>
          <a:p>
            <a:pPr lvl="2"/>
            <a:endParaRPr lang="nl-BE"/>
          </a:p>
        </p:txBody>
      </p:sp>
    </p:spTree>
    <p:extLst>
      <p:ext uri="{BB962C8B-B14F-4D97-AF65-F5344CB8AC3E}">
        <p14:creationId xmlns:p14="http://schemas.microsoft.com/office/powerpoint/2010/main" val="2578183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pic>
        <p:nvPicPr>
          <p:cNvPr id="4" name="Tijdelijke aanduiding voor inhoud 3">
            <a:extLst>
              <a:ext uri="{FF2B5EF4-FFF2-40B4-BE49-F238E27FC236}">
                <a16:creationId xmlns:a16="http://schemas.microsoft.com/office/drawing/2014/main" id="{7E75FF7B-05AB-1C06-D714-6E59993D066C}"/>
              </a:ext>
            </a:extLst>
          </p:cNvPr>
          <p:cNvPicPr>
            <a:picLocks noGrp="1" noChangeAspect="1"/>
          </p:cNvPicPr>
          <p:nvPr>
            <p:ph sz="half" idx="10"/>
          </p:nvPr>
        </p:nvPicPr>
        <p:blipFill>
          <a:blip r:embed="rId2"/>
          <a:stretch>
            <a:fillRect/>
          </a:stretch>
        </p:blipFill>
        <p:spPr>
          <a:xfrm>
            <a:off x="838199" y="1628800"/>
            <a:ext cx="5030613" cy="4255347"/>
          </a:xfrm>
          <a:prstGeom prst="rect">
            <a:avLst/>
          </a:prstGeom>
        </p:spPr>
      </p:pic>
      <p:pic>
        <p:nvPicPr>
          <p:cNvPr id="5" name="Afbeelding 4">
            <a:extLst>
              <a:ext uri="{FF2B5EF4-FFF2-40B4-BE49-F238E27FC236}">
                <a16:creationId xmlns:a16="http://schemas.microsoft.com/office/drawing/2014/main" id="{E5600B0E-7035-F175-A949-812417E19F37}"/>
              </a:ext>
            </a:extLst>
          </p:cNvPr>
          <p:cNvPicPr>
            <a:picLocks noChangeAspect="1"/>
          </p:cNvPicPr>
          <p:nvPr/>
        </p:nvPicPr>
        <p:blipFill>
          <a:blip r:embed="rId3"/>
          <a:stretch>
            <a:fillRect/>
          </a:stretch>
        </p:blipFill>
        <p:spPr>
          <a:xfrm>
            <a:off x="5951984" y="1628800"/>
            <a:ext cx="5976521" cy="4248471"/>
          </a:xfrm>
          <a:prstGeom prst="rect">
            <a:avLst/>
          </a:prstGeom>
        </p:spPr>
      </p:pic>
      <p:sp>
        <p:nvSpPr>
          <p:cNvPr id="6" name="Ovaal 5">
            <a:extLst>
              <a:ext uri="{FF2B5EF4-FFF2-40B4-BE49-F238E27FC236}">
                <a16:creationId xmlns:a16="http://schemas.microsoft.com/office/drawing/2014/main" id="{04B556BC-73BB-B5EA-9B4E-E36670A8F476}"/>
              </a:ext>
            </a:extLst>
          </p:cNvPr>
          <p:cNvSpPr/>
          <p:nvPr/>
        </p:nvSpPr>
        <p:spPr>
          <a:xfrm>
            <a:off x="838199" y="4293096"/>
            <a:ext cx="1801417" cy="43204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FBFD094A-8E24-23EF-AF83-5E593C98E16F}"/>
              </a:ext>
            </a:extLst>
          </p:cNvPr>
          <p:cNvSpPr/>
          <p:nvPr/>
        </p:nvSpPr>
        <p:spPr>
          <a:xfrm>
            <a:off x="5951984" y="4365104"/>
            <a:ext cx="3456384" cy="43204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7084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r>
              <a:rPr lang="nl-NL"/>
              <a:t>Warmtepompen/aandachtspunten</a:t>
            </a:r>
          </a:p>
          <a:p>
            <a:pPr lvl="1"/>
            <a:r>
              <a:rPr lang="nl-NL"/>
              <a:t>SCOPON (warmtepomp) is niet correct of de warmtepomp is geen lage temperatuurwarmtepomp.</a:t>
            </a:r>
          </a:p>
          <a:p>
            <a:pPr lvl="2"/>
            <a:r>
              <a:rPr lang="nl-NL"/>
              <a:t>Gegevens niet overgenomen uit </a:t>
            </a:r>
            <a:r>
              <a:rPr lang="nl-NL" err="1"/>
              <a:t>ErP</a:t>
            </a:r>
            <a:r>
              <a:rPr lang="nl-NL"/>
              <a:t>-fiche</a:t>
            </a:r>
          </a:p>
          <a:p>
            <a:pPr lvl="2"/>
            <a:r>
              <a:rPr lang="nl-NL"/>
              <a:t>Foutief berekend via extern rekenblad</a:t>
            </a:r>
          </a:p>
          <a:p>
            <a:pPr lvl="3"/>
            <a:r>
              <a:rPr lang="nl-NL"/>
              <a:t>Gegevens kunnen opgevraagd bij de fabrikant</a:t>
            </a:r>
          </a:p>
          <a:p>
            <a:pPr lvl="3"/>
            <a:r>
              <a:rPr lang="nl-NL"/>
              <a:t>Berekening in de EPB-software = extern rekenblad</a:t>
            </a:r>
          </a:p>
          <a:p>
            <a:pPr lvl="2"/>
            <a:r>
              <a:rPr lang="nl-NL"/>
              <a:t>WP die zowel bij hoge (55°) als lage temperatuur (35°)kan werken ALTIJD rapporteren met rendement bij 55°.Dat staat los van de temperatuur van het afgiftesysteem.</a:t>
            </a:r>
          </a:p>
          <a:p>
            <a:pPr lvl="1"/>
            <a:r>
              <a:rPr lang="nl-BE"/>
              <a:t>Actieve koeling werd niet gerapporteerd</a:t>
            </a:r>
          </a:p>
          <a:p>
            <a:pPr lvl="2"/>
            <a:r>
              <a:rPr lang="nl-BE"/>
              <a:t>actieve koeling aanwezig </a:t>
            </a:r>
          </a:p>
          <a:p>
            <a:pPr lvl="3"/>
            <a:r>
              <a:rPr lang="nl-BE"/>
              <a:t>Als de WP kan koelen en verwarmen</a:t>
            </a:r>
          </a:p>
          <a:p>
            <a:pPr lvl="3"/>
            <a:r>
              <a:rPr lang="nl-BE"/>
              <a:t>Reversibele WP niet gebruikt als koeling of koeling onmogelijk gemaakt</a:t>
            </a:r>
          </a:p>
          <a:p>
            <a:pPr lvl="4"/>
            <a:r>
              <a:rPr lang="nl-BE"/>
              <a:t>(ev. Aantoonbaar </a:t>
            </a:r>
            <a:r>
              <a:rPr lang="nl-BE" err="1"/>
              <a:t>dmv</a:t>
            </a:r>
            <a:r>
              <a:rPr lang="nl-BE"/>
              <a:t> staving)</a:t>
            </a:r>
          </a:p>
        </p:txBody>
      </p:sp>
    </p:spTree>
    <p:extLst>
      <p:ext uri="{BB962C8B-B14F-4D97-AF65-F5344CB8AC3E}">
        <p14:creationId xmlns:p14="http://schemas.microsoft.com/office/powerpoint/2010/main" val="1094840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pPr lvl="1"/>
            <a:endParaRPr lang="nl-NL"/>
          </a:p>
          <a:p>
            <a:pPr lvl="1"/>
            <a:r>
              <a:rPr lang="nl-NL"/>
              <a:t>De bijkomende elektrische weerstand van de warmtepomp is wel of niet ingerekend als niet-preferente opwekker</a:t>
            </a:r>
          </a:p>
          <a:p>
            <a:pPr lvl="1"/>
            <a:endParaRPr lang="nl-NL"/>
          </a:p>
          <a:p>
            <a:pPr lvl="2"/>
            <a:r>
              <a:rPr lang="nl-NL"/>
              <a:t> VOORBEELD 1</a:t>
            </a:r>
          </a:p>
          <a:p>
            <a:pPr lvl="3"/>
            <a:r>
              <a:rPr lang="nl-NL"/>
              <a:t>Als de aangereikte staving (</a:t>
            </a:r>
            <a:r>
              <a:rPr lang="nl-NL" err="1"/>
              <a:t>bvb</a:t>
            </a:r>
            <a:r>
              <a:rPr lang="nl-NL"/>
              <a:t>. technische fiche) over de warmtepomp </a:t>
            </a:r>
            <a:r>
              <a:rPr lang="nl-NL">
                <a:solidFill>
                  <a:srgbClr val="FF0000"/>
                </a:solidFill>
              </a:rPr>
              <a:t>niet aangeeft </a:t>
            </a:r>
            <a:r>
              <a:rPr lang="nl-NL"/>
              <a:t>dat de elektrische weerstand als bijverwarming inbegrepen is in de bepaling van de </a:t>
            </a:r>
            <a:r>
              <a:rPr lang="nl-NL" err="1"/>
              <a:t>Ecodesigngegevens</a:t>
            </a:r>
            <a:r>
              <a:rPr lang="nl-NL"/>
              <a:t>, </a:t>
            </a:r>
            <a:r>
              <a:rPr lang="nl-NL">
                <a:solidFill>
                  <a:srgbClr val="FF0000"/>
                </a:solidFill>
              </a:rPr>
              <a:t>moet de bijverwarming ingerekend worden als niet-preferente opwekker. </a:t>
            </a:r>
          </a:p>
          <a:p>
            <a:pPr lvl="4"/>
            <a:r>
              <a:rPr lang="nl-NL"/>
              <a:t>Afhankelijk van de situatie (Erp/TF-fiche) moet deze weerstand als bijkomende opwekker ingevoerd worden: </a:t>
            </a:r>
          </a:p>
          <a:p>
            <a:pPr lvl="5"/>
            <a:r>
              <a:rPr lang="nl-NL"/>
              <a:t>voor alleen voor ruimteverwarming,</a:t>
            </a:r>
          </a:p>
          <a:p>
            <a:pPr lvl="5"/>
            <a:r>
              <a:rPr lang="nl-NL"/>
              <a:t>alleen voor sanitair warm water </a:t>
            </a:r>
          </a:p>
          <a:p>
            <a:pPr lvl="5"/>
            <a:r>
              <a:rPr lang="nl-NL"/>
              <a:t>of voor beide functies</a:t>
            </a:r>
          </a:p>
          <a:p>
            <a:pPr marL="576000" lvl="2" indent="0">
              <a:buNone/>
            </a:pPr>
            <a:endParaRPr lang="nl-BE"/>
          </a:p>
        </p:txBody>
      </p:sp>
    </p:spTree>
    <p:extLst>
      <p:ext uri="{BB962C8B-B14F-4D97-AF65-F5344CB8AC3E}">
        <p14:creationId xmlns:p14="http://schemas.microsoft.com/office/powerpoint/2010/main" val="33618035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54C92-97CD-88FA-24B0-ABFD21E5A81B}"/>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BBC39225-9856-8F1D-7D3B-844EEEADA7BC}"/>
              </a:ext>
            </a:extLst>
          </p:cNvPr>
          <p:cNvSpPr>
            <a:spLocks noGrp="1"/>
          </p:cNvSpPr>
          <p:nvPr>
            <p:ph sz="half" idx="10"/>
          </p:nvPr>
        </p:nvSpPr>
        <p:spPr/>
        <p:txBody>
          <a:bodyPr/>
          <a:lstStyle/>
          <a:p>
            <a:pPr lvl="2"/>
            <a:r>
              <a:rPr lang="nl-NL"/>
              <a:t> VOORBEELD 2</a:t>
            </a:r>
          </a:p>
          <a:p>
            <a:pPr lvl="3"/>
            <a:r>
              <a:rPr lang="nl-NL"/>
              <a:t>De bijkomende weerstand mag </a:t>
            </a:r>
            <a:r>
              <a:rPr lang="nl-NL">
                <a:solidFill>
                  <a:srgbClr val="FF0000"/>
                </a:solidFill>
              </a:rPr>
              <a:t>niet bijkomend ingerekend worden als niet-preferente opwekker</a:t>
            </a:r>
          </a:p>
          <a:p>
            <a:pPr lvl="4"/>
            <a:r>
              <a:rPr lang="nl-NL"/>
              <a:t>Als de technische fiche/Erp van de warmtepomp </a:t>
            </a:r>
            <a:r>
              <a:rPr lang="nl-NL">
                <a:solidFill>
                  <a:schemeClr val="tx1"/>
                </a:solidFill>
              </a:rPr>
              <a:t>aangeeft </a:t>
            </a:r>
            <a:r>
              <a:rPr lang="nl-NL"/>
              <a:t>dat de elektrische weerstand als </a:t>
            </a:r>
            <a:r>
              <a:rPr lang="nl-NL">
                <a:solidFill>
                  <a:srgbClr val="FF0000"/>
                </a:solidFill>
              </a:rPr>
              <a:t>bijverwarming inbegrepen is in de bepaling van de </a:t>
            </a:r>
            <a:r>
              <a:rPr lang="nl-NL" err="1">
                <a:solidFill>
                  <a:srgbClr val="FF0000"/>
                </a:solidFill>
              </a:rPr>
              <a:t>Ecodesigngegevens</a:t>
            </a:r>
            <a:r>
              <a:rPr lang="nl-NL"/>
              <a:t>.</a:t>
            </a:r>
          </a:p>
          <a:p>
            <a:pPr lvl="4"/>
            <a:r>
              <a:rPr lang="nl-NL"/>
              <a:t>Als de opwekker voor ruimteverwarming en/of sanitair warm water </a:t>
            </a:r>
            <a:r>
              <a:rPr lang="nl-NL">
                <a:solidFill>
                  <a:srgbClr val="FF0000"/>
                </a:solidFill>
              </a:rPr>
              <a:t>niet beschikt over een bijkomende weerstand.</a:t>
            </a:r>
          </a:p>
          <a:p>
            <a:pPr marL="1152000" lvl="4" indent="0">
              <a:buNone/>
            </a:pPr>
            <a:endParaRPr lang="nl-NL">
              <a:solidFill>
                <a:srgbClr val="FF0000"/>
              </a:solidFill>
            </a:endParaRPr>
          </a:p>
          <a:p>
            <a:pPr lvl="3"/>
            <a:r>
              <a:rPr lang="nl-NL"/>
              <a:t>Niettegenstaande stelt het VEKA vast dat er vaak wel nog een bijkomende weerstand wordt gerapporteerd terwijl dat niet vereist is. Mogelijk werd dat ingevoerd als ‘veilige aanname’ of is de rapportering blijven staan uit de voorafberekening. </a:t>
            </a:r>
          </a:p>
          <a:p>
            <a:endParaRPr lang="nl-BE"/>
          </a:p>
        </p:txBody>
      </p:sp>
    </p:spTree>
    <p:extLst>
      <p:ext uri="{BB962C8B-B14F-4D97-AF65-F5344CB8AC3E}">
        <p14:creationId xmlns:p14="http://schemas.microsoft.com/office/powerpoint/2010/main" val="20011413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B7A2D-5026-7124-6025-BC29EDF9725F}"/>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11BD280C-9589-0790-A465-3BC72E7B5D8B}"/>
              </a:ext>
            </a:extLst>
          </p:cNvPr>
          <p:cNvSpPr>
            <a:spLocks noGrp="1"/>
          </p:cNvSpPr>
          <p:nvPr>
            <p:ph sz="half" idx="10"/>
          </p:nvPr>
        </p:nvSpPr>
        <p:spPr/>
        <p:txBody>
          <a:bodyPr/>
          <a:lstStyle/>
          <a:p>
            <a:pPr lvl="1"/>
            <a:r>
              <a:rPr lang="nl-NL"/>
              <a:t>Bij de bodem-water warmtepomp is een foutieve warmtebron gerapporteerd, dan die waarbij  de SCOPON of SGUEh bepaald is (= aandachtspunt)</a:t>
            </a:r>
          </a:p>
          <a:p>
            <a:pPr lvl="3"/>
            <a:r>
              <a:rPr lang="nl-NL"/>
              <a:t>In de fiche met Ecodesign-gegevens wordt vermeld of de warmtepomp werd getest als een bodem-water of een water-water warmtepomp. Voor warmtepompen getest als bodem-water warmtepomp, werd de SCOPON of SGUEheat bepaald met pekel als warmtebron. Voor warmtepompen getest als water-water warmtepomp, zijn de gegevens bepaald met water als warmtebron.  </a:t>
            </a:r>
          </a:p>
          <a:p>
            <a:pPr lvl="3"/>
            <a:r>
              <a:rPr lang="nl-NL" b="1"/>
              <a:t>Best is altijd de technische fiche van de warmtepomp op te vragen,</a:t>
            </a:r>
            <a:r>
              <a:rPr lang="nl-NL"/>
              <a:t> met de gegevens </a:t>
            </a:r>
            <a:r>
              <a:rPr lang="nl-NL" b="1"/>
              <a:t>in overeenstemming met de Europese Verordening (EU) n°813/2013.</a:t>
            </a:r>
            <a:r>
              <a:rPr lang="nl-NL"/>
              <a:t> Bovenaan de fiche staat aangegeven of de warmtebron pekel (bodem, </a:t>
            </a:r>
            <a:r>
              <a:rPr lang="nl-NL" err="1"/>
              <a:t>brine</a:t>
            </a:r>
            <a:r>
              <a:rPr lang="nl-NL"/>
              <a:t>) of water is. </a:t>
            </a:r>
          </a:p>
          <a:p>
            <a:pPr marL="864000" lvl="3" indent="0">
              <a:buNone/>
            </a:pPr>
            <a:endParaRPr lang="nl-BE"/>
          </a:p>
          <a:p>
            <a:pPr marL="864000" lvl="3" indent="0">
              <a:buNone/>
            </a:pPr>
            <a:r>
              <a:rPr lang="nl-BE">
                <a:solidFill>
                  <a:schemeClr val="tx2">
                    <a:lumMod val="40000"/>
                    <a:lumOff val="60000"/>
                  </a:schemeClr>
                </a:solidFill>
              </a:rPr>
              <a:t>Infolink:</a:t>
            </a:r>
            <a:r>
              <a:rPr lang="nl-NL">
                <a:solidFill>
                  <a:schemeClr val="tx2">
                    <a:lumMod val="40000"/>
                    <a:lumOff val="60000"/>
                  </a:schemeClr>
                </a:solidFill>
                <a:hlinkClick r:id="rId2">
                  <a:extLst>
                    <a:ext uri="{A12FA001-AC4F-418D-AE19-62706E023703}">
                      <ahyp:hlinkClr xmlns:ahyp="http://schemas.microsoft.com/office/drawing/2018/hyperlinkcolor" val="tx"/>
                    </a:ext>
                  </a:extLst>
                </a:hlinkClick>
              </a:rPr>
              <a:t> </a:t>
            </a:r>
          </a:p>
          <a:p>
            <a:pPr marL="864000" lvl="3" indent="0">
              <a:buNone/>
            </a:pPr>
            <a:r>
              <a:rPr lang="nl-NL">
                <a:solidFill>
                  <a:schemeClr val="tx2">
                    <a:lumMod val="40000"/>
                    <a:lumOff val="60000"/>
                  </a:schemeClr>
                </a:solidFill>
                <a:hlinkClick r:id="rId3">
                  <a:extLst>
                    <a:ext uri="{A12FA001-AC4F-418D-AE19-62706E023703}">
                      <ahyp:hlinkClr xmlns:ahyp="http://schemas.microsoft.com/office/drawing/2018/hyperlinkcolor" val="tx"/>
                    </a:ext>
                  </a:extLst>
                </a:hlinkClick>
              </a:rPr>
              <a:t>Specifieke aandachtspunten bij het rapporteren van een warmtepomp | Vlaanderen.be</a:t>
            </a:r>
            <a:endParaRPr lang="nl-NL">
              <a:hlinkClick r:id="rId2">
                <a:extLst>
                  <a:ext uri="{A12FA001-AC4F-418D-AE19-62706E023703}">
                    <ahyp:hlinkClr xmlns:ahyp="http://schemas.microsoft.com/office/drawing/2018/hyperlinkcolor" val="tx"/>
                  </a:ext>
                </a:extLst>
              </a:hlinkClick>
            </a:endParaRPr>
          </a:p>
          <a:p>
            <a:pPr marL="864000" lvl="3" indent="0">
              <a:buNone/>
            </a:pPr>
            <a:r>
              <a:rPr lang="nl-NL">
                <a:solidFill>
                  <a:schemeClr val="tx2">
                    <a:lumMod val="40000"/>
                    <a:lumOff val="60000"/>
                  </a:schemeClr>
                </a:solidFill>
                <a:hlinkClick r:id="rId2">
                  <a:extLst>
                    <a:ext uri="{A12FA001-AC4F-418D-AE19-62706E023703}">
                      <ahyp:hlinkClr xmlns:ahyp="http://schemas.microsoft.com/office/drawing/2018/hyperlinkcolor" val="tx"/>
                    </a:ext>
                  </a:extLst>
                </a:hlinkClick>
              </a:rPr>
              <a:t>Voorbeeld: invoer lucht/water-gassorptiewarmtepomp die onder Ecodesign valt | Vlaanderen.be</a:t>
            </a:r>
            <a:endParaRPr lang="nl-BE">
              <a:solidFill>
                <a:schemeClr val="tx2">
                  <a:lumMod val="40000"/>
                  <a:lumOff val="60000"/>
                </a:schemeClr>
              </a:solidFill>
            </a:endParaRPr>
          </a:p>
          <a:p>
            <a:pPr marL="864000" lvl="3" indent="0">
              <a:buNone/>
            </a:pPr>
            <a:endParaRPr lang="nl-NL"/>
          </a:p>
        </p:txBody>
      </p:sp>
    </p:spTree>
    <p:extLst>
      <p:ext uri="{BB962C8B-B14F-4D97-AF65-F5344CB8AC3E}">
        <p14:creationId xmlns:p14="http://schemas.microsoft.com/office/powerpoint/2010/main" val="40065077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B7A2D-5026-7124-6025-BC29EDF9725F}"/>
              </a:ext>
            </a:extLst>
          </p:cNvPr>
          <p:cNvSpPr>
            <a:spLocks noGrp="1"/>
          </p:cNvSpPr>
          <p:nvPr>
            <p:ph type="title"/>
          </p:nvPr>
        </p:nvSpPr>
        <p:spPr/>
        <p:txBody>
          <a:bodyPr/>
          <a:lstStyle/>
          <a:p>
            <a:r>
              <a:rPr lang="nl-BE"/>
              <a:t>Steekproef ecodesign</a:t>
            </a:r>
            <a:br>
              <a:rPr lang="nl-BE"/>
            </a:br>
            <a:r>
              <a:rPr lang="nl-BE"/>
              <a:t>veelgemaakte fouten</a:t>
            </a:r>
          </a:p>
        </p:txBody>
      </p:sp>
      <p:pic>
        <p:nvPicPr>
          <p:cNvPr id="4" name="Tijdelijke aanduiding voor inhoud 3">
            <a:extLst>
              <a:ext uri="{FF2B5EF4-FFF2-40B4-BE49-F238E27FC236}">
                <a16:creationId xmlns:a16="http://schemas.microsoft.com/office/drawing/2014/main" id="{54876B7D-74C7-4EF1-B778-651819D578CB}"/>
              </a:ext>
            </a:extLst>
          </p:cNvPr>
          <p:cNvPicPr>
            <a:picLocks noGrp="1" noChangeAspect="1"/>
          </p:cNvPicPr>
          <p:nvPr>
            <p:ph sz="half" idx="10"/>
          </p:nvPr>
        </p:nvPicPr>
        <p:blipFill>
          <a:blip r:embed="rId2"/>
          <a:stretch>
            <a:fillRect/>
          </a:stretch>
        </p:blipFill>
        <p:spPr>
          <a:xfrm>
            <a:off x="755440" y="1648170"/>
            <a:ext cx="5340559" cy="3468925"/>
          </a:xfrm>
          <a:prstGeom prst="rect">
            <a:avLst/>
          </a:prstGeom>
        </p:spPr>
      </p:pic>
      <p:pic>
        <p:nvPicPr>
          <p:cNvPr id="5" name="Afbeelding 4">
            <a:extLst>
              <a:ext uri="{FF2B5EF4-FFF2-40B4-BE49-F238E27FC236}">
                <a16:creationId xmlns:a16="http://schemas.microsoft.com/office/drawing/2014/main" id="{7C8E4AC3-AB93-8270-CCB2-29C302A8C18A}"/>
              </a:ext>
            </a:extLst>
          </p:cNvPr>
          <p:cNvPicPr>
            <a:picLocks noChangeAspect="1"/>
          </p:cNvPicPr>
          <p:nvPr/>
        </p:nvPicPr>
        <p:blipFill>
          <a:blip r:embed="rId3"/>
          <a:stretch>
            <a:fillRect/>
          </a:stretch>
        </p:blipFill>
        <p:spPr>
          <a:xfrm>
            <a:off x="6744072" y="1584157"/>
            <a:ext cx="4895512" cy="3596952"/>
          </a:xfrm>
          <a:prstGeom prst="rect">
            <a:avLst/>
          </a:prstGeom>
        </p:spPr>
      </p:pic>
    </p:spTree>
    <p:extLst>
      <p:ext uri="{BB962C8B-B14F-4D97-AF65-F5344CB8AC3E}">
        <p14:creationId xmlns:p14="http://schemas.microsoft.com/office/powerpoint/2010/main" val="9784921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DAD0F-7E5A-D997-FF4A-109D274306AC}"/>
              </a:ext>
            </a:extLst>
          </p:cNvPr>
          <p:cNvSpPr>
            <a:spLocks noGrp="1"/>
          </p:cNvSpPr>
          <p:nvPr>
            <p:ph type="title"/>
          </p:nvPr>
        </p:nvSpPr>
        <p:spPr/>
        <p:txBody>
          <a:bodyPr/>
          <a:lstStyle/>
          <a:p>
            <a:r>
              <a:rPr lang="nl-BE"/>
              <a:t>Steekproef </a:t>
            </a:r>
            <a:r>
              <a:rPr lang="nl-BE" err="1"/>
              <a:t>ecodesign</a:t>
            </a:r>
            <a:br>
              <a:rPr lang="nl-BE"/>
            </a:br>
            <a:r>
              <a:rPr lang="nl-BE"/>
              <a:t>veelgemaakte fouten</a:t>
            </a:r>
          </a:p>
        </p:txBody>
      </p:sp>
      <p:sp>
        <p:nvSpPr>
          <p:cNvPr id="3" name="Tijdelijke aanduiding voor inhoud 2">
            <a:extLst>
              <a:ext uri="{FF2B5EF4-FFF2-40B4-BE49-F238E27FC236}">
                <a16:creationId xmlns:a16="http://schemas.microsoft.com/office/drawing/2014/main" id="{F52418A2-080F-2B06-82CF-75AD6AD18D28}"/>
              </a:ext>
            </a:extLst>
          </p:cNvPr>
          <p:cNvSpPr>
            <a:spLocks noGrp="1"/>
          </p:cNvSpPr>
          <p:nvPr>
            <p:ph sz="half" idx="10"/>
          </p:nvPr>
        </p:nvSpPr>
        <p:spPr/>
        <p:txBody>
          <a:bodyPr/>
          <a:lstStyle/>
          <a:p>
            <a:r>
              <a:rPr lang="nl-NL"/>
              <a:t>Overige aandachtspunten</a:t>
            </a:r>
          </a:p>
          <a:p>
            <a:pPr lvl="1"/>
            <a:endParaRPr lang="nl-BE"/>
          </a:p>
          <a:p>
            <a:pPr lvl="1"/>
            <a:r>
              <a:rPr lang="nl-BE"/>
              <a:t>Lokale opwekker </a:t>
            </a:r>
            <a:r>
              <a:rPr lang="nl-BE" err="1"/>
              <a:t>ipv</a:t>
            </a:r>
            <a:r>
              <a:rPr lang="nl-BE"/>
              <a:t> gemengde opwekker (BA 2018)</a:t>
            </a:r>
          </a:p>
          <a:p>
            <a:pPr lvl="2"/>
            <a:r>
              <a:rPr lang="nl-BE"/>
              <a:t>Opwekker voor ruimteverwarming en sanitair warm water moet ingevoerd als ‘gemengde opwekker’</a:t>
            </a:r>
          </a:p>
          <a:p>
            <a:pPr lvl="3"/>
            <a:r>
              <a:rPr lang="nl-BE"/>
              <a:t>‘Lokale opwekker ruimteverwarming’ </a:t>
            </a:r>
          </a:p>
          <a:p>
            <a:pPr lvl="3"/>
            <a:r>
              <a:rPr lang="nl-BE"/>
              <a:t>‘lokale opwekker sanitair warm water’</a:t>
            </a:r>
          </a:p>
          <a:p>
            <a:pPr lvl="1"/>
            <a:r>
              <a:rPr lang="nl-NL"/>
              <a:t>Er zijn verschillende types afgifte-elementen in 1 energiesector</a:t>
            </a:r>
          </a:p>
          <a:p>
            <a:pPr lvl="2"/>
            <a:r>
              <a:rPr lang="nl-NL"/>
              <a:t>er is niet gerapporteerd met het slechtste afgifte-element </a:t>
            </a:r>
          </a:p>
          <a:p>
            <a:endParaRPr lang="nl-BE"/>
          </a:p>
        </p:txBody>
      </p:sp>
      <p:pic>
        <p:nvPicPr>
          <p:cNvPr id="4" name="Afbeelding 3">
            <a:extLst>
              <a:ext uri="{FF2B5EF4-FFF2-40B4-BE49-F238E27FC236}">
                <a16:creationId xmlns:a16="http://schemas.microsoft.com/office/drawing/2014/main" id="{33CBE45C-EE74-A92B-19DD-8A0379FA7EB5}"/>
              </a:ext>
            </a:extLst>
          </p:cNvPr>
          <p:cNvPicPr>
            <a:picLocks noChangeAspect="1"/>
          </p:cNvPicPr>
          <p:nvPr/>
        </p:nvPicPr>
        <p:blipFill>
          <a:blip r:embed="rId2"/>
          <a:stretch>
            <a:fillRect/>
          </a:stretch>
        </p:blipFill>
        <p:spPr>
          <a:xfrm>
            <a:off x="2423592" y="3412859"/>
            <a:ext cx="1042506" cy="536494"/>
          </a:xfrm>
          <a:prstGeom prst="rect">
            <a:avLst/>
          </a:prstGeom>
        </p:spPr>
      </p:pic>
    </p:spTree>
    <p:extLst>
      <p:ext uri="{BB962C8B-B14F-4D97-AF65-F5344CB8AC3E}">
        <p14:creationId xmlns:p14="http://schemas.microsoft.com/office/powerpoint/2010/main" val="40188830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pPr lvl="2"/>
            <a:r>
              <a:rPr lang="nl-NL"/>
              <a:t>Voorbeelden:</a:t>
            </a:r>
          </a:p>
          <a:p>
            <a:pPr lvl="3"/>
            <a:r>
              <a:rPr lang="nl-NL"/>
              <a:t>De EPB-eenheid heeft één ruimte met elektrische verwarming:</a:t>
            </a:r>
          </a:p>
          <a:p>
            <a:pPr lvl="4"/>
            <a:r>
              <a:rPr lang="nl-NL"/>
              <a:t>Badkamer met elektrische radiator:</a:t>
            </a:r>
          </a:p>
          <a:p>
            <a:pPr lvl="4"/>
            <a:r>
              <a:rPr lang="nl-NL"/>
              <a:t>een vaste elektrische aansluiting en de rest van de ruimte heeft een ander afgiftesysteem (vloerverwarming):</a:t>
            </a:r>
          </a:p>
          <a:p>
            <a:pPr lvl="5"/>
            <a:r>
              <a:rPr lang="nl-NL"/>
              <a:t>Ofwel maakt voor die ene ruimte een afzonderlijke energiesector;</a:t>
            </a:r>
          </a:p>
          <a:p>
            <a:pPr lvl="5"/>
            <a:r>
              <a:rPr lang="nl-NL"/>
              <a:t>Ofwel moet de hele EPB-eenheid gerapporteerd worden met het afgiftesysteem met het slechtste rendement, namelijk elektrische verwarming.</a:t>
            </a:r>
          </a:p>
          <a:p>
            <a:pPr lvl="3"/>
            <a:r>
              <a:rPr lang="nl-NL"/>
              <a:t>De EPB-eenheid bevat zowel radiatoren als vloerverwarming:</a:t>
            </a:r>
          </a:p>
          <a:p>
            <a:pPr lvl="4"/>
            <a:r>
              <a:rPr lang="nl-NL"/>
              <a:t>Ofwel opsplitsen in een energiesector per type afgifte-element</a:t>
            </a:r>
          </a:p>
          <a:p>
            <a:pPr lvl="4"/>
            <a:r>
              <a:rPr lang="nl-NL"/>
              <a:t>Ofwel rekenen met het afgiftesysteem met het slechtste afgifterendement (radiatoren) voor de ganse EPB-eenheid.</a:t>
            </a:r>
          </a:p>
          <a:p>
            <a:pPr lvl="3"/>
            <a:r>
              <a:rPr lang="nl-NL"/>
              <a:t> De staving over de aard van de afgifte-elementen ontbreekt: (</a:t>
            </a:r>
            <a:r>
              <a:rPr lang="nl-NL" err="1"/>
              <a:t>stavingsplicht</a:t>
            </a:r>
            <a:r>
              <a:rPr lang="nl-NL"/>
              <a:t> sinds 2023)</a:t>
            </a:r>
          </a:p>
          <a:p>
            <a:pPr lvl="4"/>
            <a:r>
              <a:rPr lang="nl-NL"/>
              <a:t>Aanwezigheid vloerverwarming is niet gestaafd en de opwekker is geen elektrische weerstandsverwarming, wordt er aangenomen dat het afgifte-element ‘radiatoren’ is.</a:t>
            </a:r>
          </a:p>
          <a:p>
            <a:pPr lvl="3"/>
            <a:endParaRPr lang="nl-NL"/>
          </a:p>
          <a:p>
            <a:pPr lvl="2"/>
            <a:endParaRPr lang="nl-NL"/>
          </a:p>
          <a:p>
            <a:pPr lvl="1"/>
            <a:endParaRPr lang="nl-BE"/>
          </a:p>
        </p:txBody>
      </p:sp>
    </p:spTree>
    <p:extLst>
      <p:ext uri="{BB962C8B-B14F-4D97-AF65-F5344CB8AC3E}">
        <p14:creationId xmlns:p14="http://schemas.microsoft.com/office/powerpoint/2010/main" val="16562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lIns="91440" tIns="45720" rIns="91440" bIns="45720" anchor="t"/>
          <a:lstStyle/>
          <a:p>
            <a:pPr algn="l"/>
            <a:r>
              <a:rPr lang="en-GB" err="1">
                <a:latin typeface="Calibri"/>
                <a:ea typeface="Noto Sans"/>
                <a:cs typeface="Noto Sans"/>
              </a:rPr>
              <a:t>Huidige</a:t>
            </a:r>
            <a:r>
              <a:rPr lang="en-GB">
                <a:latin typeface="Calibri"/>
                <a:ea typeface="Noto Sans"/>
                <a:cs typeface="Noto Sans"/>
              </a:rPr>
              <a:t> </a:t>
            </a:r>
            <a:r>
              <a:rPr lang="en-GB" err="1">
                <a:latin typeface="Calibri"/>
                <a:ea typeface="Noto Sans"/>
                <a:cs typeface="Noto Sans"/>
              </a:rPr>
              <a:t>eis</a:t>
            </a:r>
            <a:r>
              <a:rPr lang="en-GB">
                <a:latin typeface="Calibri"/>
                <a:ea typeface="Noto Sans"/>
                <a:cs typeface="Noto Sans"/>
              </a:rPr>
              <a:t> HE </a:t>
            </a:r>
            <a:r>
              <a:rPr lang="en-GB" err="1">
                <a:latin typeface="Calibri"/>
                <a:ea typeface="Noto Sans"/>
                <a:cs typeface="Noto Sans"/>
              </a:rPr>
              <a:t>nieuwbouw</a:t>
            </a:r>
            <a:r>
              <a:rPr lang="en-GB">
                <a:latin typeface="Calibri"/>
                <a:ea typeface="Noto Sans"/>
                <a:cs typeface="Noto Sans"/>
              </a:rPr>
              <a:t> EPN 2023</a:t>
            </a:r>
            <a:br>
              <a:rPr lang="en-GB">
                <a:ea typeface="Noto Sans" panose="020B0502040504020204" pitchFamily="34"/>
                <a:cs typeface="Noto Sans" panose="020B0502040504020204" pitchFamily="34"/>
              </a:rPr>
            </a:br>
            <a:endParaRPr lang="nl-BE"/>
          </a:p>
        </p:txBody>
      </p:sp>
      <p:sp>
        <p:nvSpPr>
          <p:cNvPr id="3" name="Tijdelijke aanduiding voor inhoud 2">
            <a:extLst>
              <a:ext uri="{FF2B5EF4-FFF2-40B4-BE49-F238E27FC236}">
                <a16:creationId xmlns:a16="http://schemas.microsoft.com/office/drawing/2014/main" id="{EC8EA7E2-B556-4450-B4F9-E47670FCE85F}"/>
              </a:ext>
            </a:extLst>
          </p:cNvPr>
          <p:cNvSpPr>
            <a:spLocks noGrp="1"/>
          </p:cNvSpPr>
          <p:nvPr>
            <p:ph sz="half" idx="10"/>
          </p:nvPr>
        </p:nvSpPr>
        <p:spPr>
          <a:xfrm>
            <a:off x="838198" y="1484784"/>
            <a:ext cx="5795670" cy="5037474"/>
          </a:xfrm>
        </p:spPr>
        <p:txBody>
          <a:bodyPr lIns="91440" tIns="45720" rIns="91440" bIns="0" anchor="t"/>
          <a:lstStyle/>
          <a:p>
            <a:pPr indent="-287655"/>
            <a:r>
              <a:rPr lang="nl-BE" sz="2000"/>
              <a:t>Eisenniveau</a:t>
            </a:r>
          </a:p>
          <a:p>
            <a:pPr marL="863600" lvl="2" indent="-287655"/>
            <a:r>
              <a:rPr lang="nl-BE" i="1">
                <a:cs typeface="Calibri"/>
                <a:sym typeface="Wingdings" panose="05000000000000000000" pitchFamily="2" charset="2"/>
              </a:rPr>
              <a:t>Een beduidend hoger niveau, met meer spreiding, komt uit de toepassing van warmtepompen en het verbod op individuele aardgastoepassingen.</a:t>
            </a:r>
          </a:p>
          <a:p>
            <a:pPr marL="863600" lvl="2" indent="-287655"/>
            <a:r>
              <a:rPr lang="nl-BE" i="1">
                <a:cs typeface="Calibri"/>
                <a:sym typeface="Wingdings" panose="05000000000000000000" pitchFamily="2" charset="2"/>
              </a:rPr>
              <a:t>25%-75% hybride (geschat): 15 à 30 kWh/m²</a:t>
            </a:r>
          </a:p>
          <a:p>
            <a:pPr marL="863600" lvl="2" indent="-287655"/>
            <a:r>
              <a:rPr lang="nl-BE" i="1">
                <a:cs typeface="Calibri"/>
                <a:sym typeface="Wingdings" panose="05000000000000000000" pitchFamily="2" charset="2"/>
              </a:rPr>
              <a:t>Eis ligt bij voorkeur boven 75%-niveau, zodat men niet toekomt met enkel de hybride warmtepomp</a:t>
            </a:r>
          </a:p>
          <a:p>
            <a:pPr marL="863600" lvl="2" indent="-287655"/>
            <a:r>
              <a:rPr lang="nl-BE" i="1">
                <a:cs typeface="Calibri"/>
                <a:sym typeface="Wingdings" panose="05000000000000000000" pitchFamily="2" charset="2"/>
              </a:rPr>
              <a:t>Het 25%-percentiel voor PV ligt rond 20 kWh/m2</a:t>
            </a:r>
          </a:p>
          <a:p>
            <a:pPr marL="863600" lvl="2" indent="-287655"/>
            <a:r>
              <a:rPr lang="nl-BE" i="1">
                <a:cs typeface="Calibri"/>
                <a:sym typeface="Wingdings" panose="05000000000000000000" pitchFamily="2" charset="2"/>
              </a:rPr>
              <a:t>Men komt dus ook toe met de inschatting voor de hybride warmtepomp en de PV van het 25% percentiel.</a:t>
            </a:r>
          </a:p>
          <a:p>
            <a:pPr marL="863600" lvl="2" indent="-287655"/>
            <a:r>
              <a:rPr lang="nl-BE" i="1">
                <a:cs typeface="Calibri"/>
                <a:sym typeface="Wingdings" panose="05000000000000000000" pitchFamily="2" charset="2"/>
              </a:rPr>
              <a:t>In 2018 voldoet al 70% van de dossiers met concrete maatregelen</a:t>
            </a:r>
          </a:p>
          <a:p>
            <a:pPr indent="-287655"/>
            <a:r>
              <a:rPr lang="nl-BE" sz="2000"/>
              <a:t>Uitzonderingsregels en sanctie</a:t>
            </a:r>
            <a:endParaRPr lang="en-US"/>
          </a:p>
          <a:p>
            <a:pPr marL="863600" lvl="2" indent="-287655"/>
            <a:r>
              <a:rPr lang="nl-BE" i="1">
                <a:cs typeface="Calibri"/>
                <a:sym typeface="Wingdings" panose="05000000000000000000" pitchFamily="2" charset="2"/>
              </a:rPr>
              <a:t>Uniforme aanpassingen als residentieel</a:t>
            </a:r>
          </a:p>
          <a:p>
            <a:pPr indent="0">
              <a:buNone/>
            </a:pPr>
            <a:endParaRPr lang="nl-BE" sz="2000">
              <a:cs typeface="Calibri"/>
            </a:endParaRPr>
          </a:p>
        </p:txBody>
      </p:sp>
      <p:sp>
        <p:nvSpPr>
          <p:cNvPr id="4" name="Tijdelijke aanduiding voor inhoud 3">
            <a:extLst>
              <a:ext uri="{FF2B5EF4-FFF2-40B4-BE49-F238E27FC236}">
                <a16:creationId xmlns:a16="http://schemas.microsoft.com/office/drawing/2014/main" id="{09E16B8E-5BFA-4ED6-9FC9-4BF043792D0E}"/>
              </a:ext>
            </a:extLst>
          </p:cNvPr>
          <p:cNvSpPr>
            <a:spLocks noGrp="1"/>
          </p:cNvSpPr>
          <p:nvPr>
            <p:ph sz="half" idx="11"/>
          </p:nvPr>
        </p:nvSpPr>
        <p:spPr>
          <a:xfrm>
            <a:off x="6241805" y="1484784"/>
            <a:ext cx="6087184" cy="5037474"/>
          </a:xfrm>
        </p:spPr>
        <p:txBody>
          <a:bodyPr lIns="91440" tIns="45720" rIns="91440" bIns="0" anchor="t"/>
          <a:lstStyle/>
          <a:p>
            <a:pPr marL="1151890" lvl="4" indent="0">
              <a:buNone/>
            </a:pPr>
            <a:endParaRPr lang="nl-BE" sz="2400" b="1">
              <a:cs typeface="Calibri"/>
            </a:endParaRPr>
          </a:p>
          <a:p>
            <a:pPr marL="1151890" lvl="4" indent="0">
              <a:buNone/>
            </a:pPr>
            <a:r>
              <a:rPr lang="nl-BE" sz="2800" b="1"/>
              <a:t>2023: 35 kWh/m²</a:t>
            </a:r>
          </a:p>
          <a:p>
            <a:pPr marL="1151890" lvl="4" indent="0">
              <a:buNone/>
            </a:pPr>
            <a:r>
              <a:rPr lang="nl-BE" sz="2000" dirty="0"/>
              <a:t>= 	vorige eis 		20 kWh/m²</a:t>
            </a:r>
          </a:p>
          <a:p>
            <a:pPr marL="1151890" lvl="4" indent="0">
              <a:buNone/>
            </a:pPr>
            <a:r>
              <a:rPr lang="nl-BE" sz="2000" dirty="0"/>
              <a:t>	+ 25%. hybride 		15 kWh/m²</a:t>
            </a:r>
          </a:p>
          <a:p>
            <a:pPr marL="1151890" lvl="4" indent="0">
              <a:buNone/>
            </a:pPr>
            <a:endParaRPr lang="nl-BE" sz="1400" b="1"/>
          </a:p>
          <a:p>
            <a:pPr marL="1151890" lvl="4" indent="0">
              <a:buNone/>
            </a:pPr>
            <a:r>
              <a:rPr lang="nl-BE" sz="2800" b="1"/>
              <a:t>Uitzonderingen</a:t>
            </a:r>
          </a:p>
          <a:p>
            <a:pPr marL="1609090" lvl="4" indent="-457200"/>
            <a:r>
              <a:rPr lang="nl-BE" sz="2400" b="1" dirty="0">
                <a:cs typeface="Calibri"/>
              </a:rPr>
              <a:t>100% verwarming </a:t>
            </a:r>
            <a:r>
              <a:rPr lang="nl-BE" sz="2400" b="1" u="sng" dirty="0">
                <a:cs typeface="Calibri"/>
              </a:rPr>
              <a:t>en warm water </a:t>
            </a:r>
            <a:r>
              <a:rPr lang="nl-BE" sz="2400" b="1" dirty="0">
                <a:cs typeface="Calibri"/>
              </a:rPr>
              <a:t>via HE</a:t>
            </a:r>
          </a:p>
          <a:p>
            <a:pPr marL="1609090" lvl="4" indent="-457200"/>
            <a:r>
              <a:rPr lang="nl-BE" sz="2400" b="1">
                <a:cs typeface="Calibri"/>
              </a:rPr>
              <a:t>Participatie (</a:t>
            </a:r>
            <a:r>
              <a:rPr lang="nl-BE" sz="2400" b="1" u="sng">
                <a:cs typeface="Calibri"/>
              </a:rPr>
              <a:t>45</a:t>
            </a:r>
            <a:r>
              <a:rPr lang="nl-BE" sz="2400" b="1">
                <a:cs typeface="Calibri"/>
              </a:rPr>
              <a:t> kWh/m²)</a:t>
            </a:r>
          </a:p>
          <a:p>
            <a:pPr marL="1151890" lvl="4" indent="0">
              <a:buNone/>
            </a:pPr>
            <a:endParaRPr lang="nl-BE" sz="1600" b="1">
              <a:cs typeface="Calibri"/>
            </a:endParaRPr>
          </a:p>
          <a:p>
            <a:pPr marL="1151890" lvl="4" indent="0">
              <a:buNone/>
            </a:pPr>
            <a:endParaRPr lang="nl-BE" sz="2400" b="1">
              <a:cs typeface="Calibri"/>
            </a:endParaRPr>
          </a:p>
          <a:p>
            <a:pPr marL="1151890" lvl="4" indent="0">
              <a:buNone/>
            </a:pPr>
            <a:r>
              <a:rPr lang="nl-BE" sz="2800" b="1" dirty="0">
                <a:cs typeface="Calibri"/>
              </a:rPr>
              <a:t>Sanctie via </a:t>
            </a:r>
            <a:r>
              <a:rPr lang="nl-BE" sz="2800" b="1" u="sng" dirty="0">
                <a:cs typeface="Calibri"/>
              </a:rPr>
              <a:t>15% </a:t>
            </a:r>
            <a:r>
              <a:rPr lang="nl-BE" sz="2800" b="1" dirty="0">
                <a:cs typeface="Calibri"/>
              </a:rPr>
              <a:t>strenger E-peil</a:t>
            </a:r>
          </a:p>
          <a:p>
            <a:pPr marL="1151890" lvl="4" indent="0">
              <a:buNone/>
            </a:pPr>
            <a:endParaRPr lang="nl-BE" sz="2800" b="1">
              <a:cs typeface="Calibri"/>
            </a:endParaRPr>
          </a:p>
          <a:p>
            <a:pPr marL="1151890" lvl="4" indent="0">
              <a:buNone/>
            </a:pPr>
            <a:endParaRPr lang="nl-BE" sz="2800" b="1">
              <a:cs typeface="Calibri"/>
            </a:endParaRPr>
          </a:p>
          <a:p>
            <a:pPr marL="1439545" lvl="4" indent="-287655"/>
            <a:endParaRPr lang="nl-BE">
              <a:cs typeface="Calibri"/>
            </a:endParaRPr>
          </a:p>
        </p:txBody>
      </p:sp>
      <p:grpSp>
        <p:nvGrpSpPr>
          <p:cNvPr id="19" name="Group 1">
            <a:extLst>
              <a:ext uri="{FF2B5EF4-FFF2-40B4-BE49-F238E27FC236}">
                <a16:creationId xmlns:a16="http://schemas.microsoft.com/office/drawing/2014/main" id="{6CA16ED6-43F5-46CC-A442-C34EB2CEE794}"/>
              </a:ext>
            </a:extLst>
          </p:cNvPr>
          <p:cNvGrpSpPr/>
          <p:nvPr/>
        </p:nvGrpSpPr>
        <p:grpSpPr>
          <a:xfrm>
            <a:off x="6749751" y="1786239"/>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28883" y="3021910"/>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1">
            <a:extLst>
              <a:ext uri="{FF2B5EF4-FFF2-40B4-BE49-F238E27FC236}">
                <a16:creationId xmlns:a16="http://schemas.microsoft.com/office/drawing/2014/main" id="{9C50DD2F-FC45-48A9-AC1F-22A478E9CCAC}"/>
              </a:ext>
            </a:extLst>
          </p:cNvPr>
          <p:cNvGrpSpPr/>
          <p:nvPr/>
        </p:nvGrpSpPr>
        <p:grpSpPr>
          <a:xfrm>
            <a:off x="6728883" y="5114036"/>
            <a:ext cx="660464" cy="657690"/>
            <a:chOff x="6493081" y="1742364"/>
            <a:chExt cx="660464" cy="657690"/>
          </a:xfrm>
        </p:grpSpPr>
        <p:sp>
          <p:nvSpPr>
            <p:cNvPr id="32" name="Oval 32">
              <a:extLst>
                <a:ext uri="{FF2B5EF4-FFF2-40B4-BE49-F238E27FC236}">
                  <a16:creationId xmlns:a16="http://schemas.microsoft.com/office/drawing/2014/main" id="{DB397A92-F07B-43AC-A677-E3B684D08F4B}"/>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Rounded Corners 33">
              <a:extLst>
                <a:ext uri="{FF2B5EF4-FFF2-40B4-BE49-F238E27FC236}">
                  <a16:creationId xmlns:a16="http://schemas.microsoft.com/office/drawing/2014/main" id="{1A10626A-34D2-4E78-B019-777A5BFFCC4D}"/>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4">
              <a:extLst>
                <a:ext uri="{FF2B5EF4-FFF2-40B4-BE49-F238E27FC236}">
                  <a16:creationId xmlns:a16="http://schemas.microsoft.com/office/drawing/2014/main" id="{C35050DC-0F75-403D-AA05-869A50C06EFC}"/>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99289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B7A2D-5026-7124-6025-BC29EDF9725F}"/>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11BD280C-9589-0790-A465-3BC72E7B5D8B}"/>
              </a:ext>
            </a:extLst>
          </p:cNvPr>
          <p:cNvSpPr>
            <a:spLocks noGrp="1"/>
          </p:cNvSpPr>
          <p:nvPr>
            <p:ph sz="half" idx="10"/>
          </p:nvPr>
        </p:nvSpPr>
        <p:spPr/>
        <p:txBody>
          <a:bodyPr/>
          <a:lstStyle/>
          <a:p>
            <a:r>
              <a:rPr lang="nl-BE"/>
              <a:t>TIPS</a:t>
            </a:r>
          </a:p>
          <a:p>
            <a:pPr lvl="3"/>
            <a:r>
              <a:rPr lang="nl-NL"/>
              <a:t>Houd de </a:t>
            </a:r>
            <a:r>
              <a:rPr lang="nl-NL" err="1"/>
              <a:t>ErP</a:t>
            </a:r>
            <a:r>
              <a:rPr lang="nl-NL"/>
              <a:t>-fiche is een belangrijk </a:t>
            </a:r>
            <a:r>
              <a:rPr lang="nl-NL" err="1"/>
              <a:t>stavingsstuk</a:t>
            </a:r>
            <a:r>
              <a:rPr lang="nl-NL"/>
              <a:t>.</a:t>
            </a:r>
          </a:p>
          <a:p>
            <a:pPr lvl="3"/>
            <a:r>
              <a:rPr lang="nl-NL"/>
              <a:t>Documenteer uitvoerig de technische installaties.</a:t>
            </a:r>
          </a:p>
          <a:p>
            <a:pPr lvl="4"/>
            <a:r>
              <a:rPr lang="nl-NL"/>
              <a:t>legplannen, facturen met vermelding van het werfadres, een overzichtsfoto van de ruimte met technische installaties, een foto van de opwekkingstoestellen, een foto van de kenplaatjes van de toestellen en foto’s van de verwarmingskringen en circulatiepompen. Bij aanwezigheid van pompmodules is het interessant om het deksel te verwijderen en de pompen as-built te fotograferen. </a:t>
            </a:r>
          </a:p>
          <a:p>
            <a:pPr lvl="3"/>
            <a:r>
              <a:rPr lang="nl-NL"/>
              <a:t>Verwijder voor het definitief indienen van de EPB-aangifte alle overbodige invoer van diverse opwekkers voor ruimteverwarming en ventilatie-installaties die gebruikt zijn om simulaties uit te voeren. Het is overzichtelijker om uitsluitend in de EPB-file die installaties op te nemen die daadwerkelijk geplaatst zijn.</a:t>
            </a:r>
          </a:p>
          <a:p>
            <a:pPr lvl="3"/>
            <a:r>
              <a:rPr lang="nl-NL"/>
              <a:t>Rapporteer alle circulatiepompen, zowel de inwendige pomp van de opwekker (uitzondering bij warmtepompen mogelijk),  als de extra pompen van de afgiftekringen, circulatieleiding of </a:t>
            </a:r>
            <a:r>
              <a:rPr lang="nl-NL" err="1"/>
              <a:t>combilus</a:t>
            </a:r>
            <a:r>
              <a:rPr lang="nl-NL"/>
              <a:t>. (BA vanaf 1 maart 2017) </a:t>
            </a:r>
          </a:p>
          <a:p>
            <a:pPr lvl="3"/>
            <a:r>
              <a:rPr lang="nl-NL"/>
              <a:t>Rapporteer de configuratie van het opslagvat correct (zie helpfunctie van de EPB-software 3G.</a:t>
            </a:r>
          </a:p>
          <a:p>
            <a:pPr lvl="3"/>
            <a:endParaRPr lang="nl-BE"/>
          </a:p>
        </p:txBody>
      </p:sp>
    </p:spTree>
    <p:extLst>
      <p:ext uri="{BB962C8B-B14F-4D97-AF65-F5344CB8AC3E}">
        <p14:creationId xmlns:p14="http://schemas.microsoft.com/office/powerpoint/2010/main" val="16325060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DAD13-ACE9-F2B5-36C0-C6780873D440}"/>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44D6BC83-39DC-E6BB-5F4D-3341222E8060}"/>
              </a:ext>
            </a:extLst>
          </p:cNvPr>
          <p:cNvSpPr>
            <a:spLocks noGrp="1"/>
          </p:cNvSpPr>
          <p:nvPr>
            <p:ph sz="half" idx="10"/>
          </p:nvPr>
        </p:nvSpPr>
        <p:spPr/>
        <p:txBody>
          <a:bodyPr/>
          <a:lstStyle/>
          <a:p>
            <a:r>
              <a:rPr lang="nl-BE"/>
              <a:t>EPB-aangifte vanaf 1 januari 2023 </a:t>
            </a:r>
          </a:p>
          <a:p>
            <a:pPr lvl="1"/>
            <a:r>
              <a:rPr lang="nl-BE"/>
              <a:t>Opladen </a:t>
            </a:r>
            <a:r>
              <a:rPr lang="nl-BE" err="1"/>
              <a:t>stavingsstukken</a:t>
            </a:r>
            <a:r>
              <a:rPr lang="nl-BE"/>
              <a:t> verplicht</a:t>
            </a:r>
          </a:p>
          <a:p>
            <a:pPr lvl="1"/>
            <a:r>
              <a:rPr lang="nl-BE">
                <a:hlinkClick r:id="rId2"/>
              </a:rPr>
              <a:t>https://www.vlaanderen.be/epb-pedia/taken-en-verantwoordelijkheden/stavingsstukken</a:t>
            </a:r>
            <a:endParaRPr lang="nl-BE"/>
          </a:p>
          <a:p>
            <a:pPr lvl="1"/>
            <a:r>
              <a:rPr lang="nl-NL"/>
              <a:t>Ministerieel Besluit van 28 december 2018, artikel 88.</a:t>
            </a:r>
          </a:p>
          <a:p>
            <a:pPr lvl="2"/>
            <a:r>
              <a:rPr lang="nl-NL"/>
              <a:t>Minimaal op te laden thema’s</a:t>
            </a:r>
          </a:p>
          <a:p>
            <a:pPr lvl="3"/>
            <a:r>
              <a:rPr lang="nl-NL"/>
              <a:t>Geometrie (as-</a:t>
            </a:r>
            <a:r>
              <a:rPr lang="nl-NL" err="1"/>
              <a:t>builtplannen</a:t>
            </a:r>
            <a:r>
              <a:rPr lang="nl-NL"/>
              <a:t> + oppervlakte- en volumeberekening)</a:t>
            </a:r>
          </a:p>
          <a:p>
            <a:pPr lvl="3"/>
            <a:r>
              <a:rPr lang="nl-NL"/>
              <a:t>Algemeen fotoverslag (verplicht voor  BA vanaf 2023 – optioneel voor BA vóór 2023)</a:t>
            </a:r>
          </a:p>
          <a:p>
            <a:pPr lvl="3"/>
            <a:r>
              <a:rPr lang="nl-NL"/>
              <a:t>Isolatie (muren-daken-vloeren-deuren-poorten-vensters…)</a:t>
            </a:r>
          </a:p>
          <a:p>
            <a:pPr lvl="3"/>
            <a:r>
              <a:rPr lang="nl-NL"/>
              <a:t>Installaties (opwekkers- afgiftesysteem verwarming en SWW – </a:t>
            </a:r>
            <a:r>
              <a:rPr lang="nl-NL" err="1"/>
              <a:t>combilus</a:t>
            </a:r>
            <a:r>
              <a:rPr lang="nl-NL"/>
              <a:t>-circulatieleiding)</a:t>
            </a:r>
          </a:p>
          <a:p>
            <a:pPr lvl="3"/>
            <a:r>
              <a:rPr lang="nl-NL"/>
              <a:t>Ventilatiesysteem (VPV – aanvullingen – gewone renovatie )</a:t>
            </a:r>
          </a:p>
          <a:p>
            <a:pPr lvl="3"/>
            <a:r>
              <a:rPr lang="nl-NL"/>
              <a:t>Overige maatregelen als deze voorkomen (zonwering/beschaduwing-zonneboiler-PV-verlichting- extra aanvulling…)</a:t>
            </a:r>
          </a:p>
          <a:p>
            <a:pPr lvl="3"/>
            <a:endParaRPr lang="nl-NL"/>
          </a:p>
          <a:p>
            <a:pPr lvl="1"/>
            <a:endParaRPr lang="nl-BE"/>
          </a:p>
        </p:txBody>
      </p:sp>
    </p:spTree>
    <p:extLst>
      <p:ext uri="{BB962C8B-B14F-4D97-AF65-F5344CB8AC3E}">
        <p14:creationId xmlns:p14="http://schemas.microsoft.com/office/powerpoint/2010/main" val="27442581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C410A-6A63-3B4E-0514-049B6209446F}"/>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6D212766-E461-DA6B-60B6-457073AFE953}"/>
              </a:ext>
            </a:extLst>
          </p:cNvPr>
          <p:cNvSpPr>
            <a:spLocks noGrp="1"/>
          </p:cNvSpPr>
          <p:nvPr>
            <p:ph sz="half" idx="10"/>
          </p:nvPr>
        </p:nvSpPr>
        <p:spPr/>
        <p:txBody>
          <a:bodyPr/>
          <a:lstStyle/>
          <a:p>
            <a:r>
              <a:rPr lang="nl-BE"/>
              <a:t>100 controledossiers met AG in 2023 (april)</a:t>
            </a:r>
          </a:p>
          <a:p>
            <a:pPr lvl="1"/>
            <a:r>
              <a:rPr lang="nl-BE"/>
              <a:t>Selectie ‘nieuwbouw’ + ‘IER’ van woningen + appartementen</a:t>
            </a:r>
          </a:p>
          <a:p>
            <a:pPr lvl="1"/>
            <a:r>
              <a:rPr lang="nl-BE"/>
              <a:t>AG ingediend in april = ‘leertijd VG’</a:t>
            </a:r>
          </a:p>
          <a:p>
            <a:pPr lvl="1"/>
            <a:r>
              <a:rPr lang="nl-BE"/>
              <a:t>1 controle per VG (rangschikking volgens aantal AG in 2022) </a:t>
            </a:r>
          </a:p>
          <a:p>
            <a:pPr lvl="1"/>
            <a:r>
              <a:rPr lang="nl-BE"/>
              <a:t>Spreiding per provincie</a:t>
            </a:r>
          </a:p>
          <a:p>
            <a:r>
              <a:rPr lang="nl-BE"/>
              <a:t>Doel: </a:t>
            </a:r>
          </a:p>
          <a:p>
            <a:pPr lvl="1"/>
            <a:r>
              <a:rPr lang="nl-BE"/>
              <a:t>Monitoring naleving van de verplichting tot opladen</a:t>
            </a:r>
          </a:p>
          <a:p>
            <a:pPr lvl="1"/>
            <a:r>
              <a:rPr lang="nl-BE"/>
              <a:t>Problemen met openen of leesbaarheid van </a:t>
            </a:r>
            <a:r>
              <a:rPr lang="nl-BE" err="1"/>
              <a:t>stavingsstukken</a:t>
            </a:r>
            <a:endParaRPr lang="nl-BE"/>
          </a:p>
          <a:p>
            <a:pPr lvl="2"/>
            <a:r>
              <a:rPr lang="nl-BE"/>
              <a:t>Geen inhoudelijke controle van dossier/staving</a:t>
            </a:r>
          </a:p>
          <a:p>
            <a:pPr lvl="2"/>
            <a:r>
              <a:rPr lang="nl-BE"/>
              <a:t>Geen oordeel over geldigheid van de staving (inhoud niet geverifieerd)</a:t>
            </a:r>
          </a:p>
          <a:p>
            <a:pPr lvl="2"/>
            <a:r>
              <a:rPr lang="nl-BE"/>
              <a:t>Check of staving is ingediend voor elk verplichte rubriek? (fotoverslag nog niet verplicht)</a:t>
            </a:r>
          </a:p>
          <a:p>
            <a:pPr lvl="2"/>
            <a:r>
              <a:rPr lang="nl-BE"/>
              <a:t>Check of staving uniek is of identiek in elke rubriek</a:t>
            </a:r>
          </a:p>
          <a:p>
            <a:pPr lvl="2"/>
            <a:r>
              <a:rPr lang="nl-BE"/>
              <a:t>Check of staving overeenstemt met de betreffende rubriek</a:t>
            </a:r>
          </a:p>
          <a:p>
            <a:pPr lvl="2"/>
            <a:endParaRPr lang="nl-BE"/>
          </a:p>
          <a:p>
            <a:pPr marL="288000" lvl="1" indent="0">
              <a:buNone/>
            </a:pPr>
            <a:endParaRPr lang="nl-BE"/>
          </a:p>
          <a:p>
            <a:pPr lvl="1"/>
            <a:endParaRPr lang="nl-BE"/>
          </a:p>
          <a:p>
            <a:endParaRPr lang="nl-BE"/>
          </a:p>
        </p:txBody>
      </p:sp>
    </p:spTree>
    <p:extLst>
      <p:ext uri="{BB962C8B-B14F-4D97-AF65-F5344CB8AC3E}">
        <p14:creationId xmlns:p14="http://schemas.microsoft.com/office/powerpoint/2010/main" val="24497529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AE62B-1666-3977-A962-D1BA454A0238}"/>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37F3CCB4-E86F-EAB0-08BA-E61E9E05D7EF}"/>
              </a:ext>
            </a:extLst>
          </p:cNvPr>
          <p:cNvSpPr>
            <a:spLocks noGrp="1"/>
          </p:cNvSpPr>
          <p:nvPr>
            <p:ph sz="half" idx="10"/>
          </p:nvPr>
        </p:nvSpPr>
        <p:spPr>
          <a:xfrm>
            <a:off x="838198" y="1484784"/>
            <a:ext cx="10802418" cy="5037474"/>
          </a:xfrm>
        </p:spPr>
        <p:txBody>
          <a:bodyPr/>
          <a:lstStyle/>
          <a:p>
            <a:r>
              <a:rPr lang="nl-BE"/>
              <a:t>Geen staving	</a:t>
            </a:r>
            <a:r>
              <a:rPr lang="nl-BE">
                <a:solidFill>
                  <a:srgbClr val="FF0000"/>
                </a:solidFill>
              </a:rPr>
              <a:t>2%</a:t>
            </a:r>
          </a:p>
          <a:p>
            <a:pPr lvl="1"/>
            <a:r>
              <a:rPr lang="nl-BE"/>
              <a:t>Wel een pdf opgeladen maar de pdf bevat geen informatie (1)</a:t>
            </a:r>
          </a:p>
          <a:p>
            <a:pPr lvl="1"/>
            <a:r>
              <a:rPr lang="nl-BE"/>
              <a:t>Wel pdf met verwijzing naar mogelijke staving maar geen materieel bewijs (1)</a:t>
            </a:r>
          </a:p>
          <a:p>
            <a:r>
              <a:rPr lang="nl-BE"/>
              <a:t>1 pdf met alle info of identieke stavingsstukken per rubriek</a:t>
            </a:r>
          </a:p>
          <a:p>
            <a:pPr lvl="1"/>
            <a:r>
              <a:rPr lang="nl-BE">
                <a:solidFill>
                  <a:srgbClr val="FF0000"/>
                </a:solidFill>
              </a:rPr>
              <a:t>18 % = 1 op 5 </a:t>
            </a:r>
          </a:p>
          <a:p>
            <a:pPr lvl="2"/>
            <a:r>
              <a:rPr lang="nl-BE"/>
              <a:t>Niet overzichtelijk</a:t>
            </a:r>
          </a:p>
          <a:p>
            <a:pPr lvl="2"/>
            <a:r>
              <a:rPr lang="nl-BE"/>
              <a:t>Verwarrend: in elke rubriek zit identieke staving</a:t>
            </a:r>
          </a:p>
          <a:p>
            <a:pPr lvl="2"/>
            <a:r>
              <a:rPr lang="nl-BE"/>
              <a:t>Alle staving is wel aanwezig maar monsterfiles nemen veel serverruimte</a:t>
            </a:r>
          </a:p>
          <a:p>
            <a:pPr lvl="2"/>
            <a:r>
              <a:rPr lang="nl-BE"/>
              <a:t>Gemakkelijk voor de VG ? Slechts 1 document per rubriek opladen</a:t>
            </a:r>
          </a:p>
          <a:p>
            <a:pPr lvl="2"/>
            <a:r>
              <a:rPr lang="nl-BE"/>
              <a:t>AF TE RADEN</a:t>
            </a:r>
          </a:p>
          <a:p>
            <a:r>
              <a:rPr lang="nl-BE"/>
              <a:t>Algemeen fotoverslag toegevoegd 27% </a:t>
            </a:r>
          </a:p>
          <a:p>
            <a:pPr lvl="1"/>
            <a:r>
              <a:rPr lang="nl-BE"/>
              <a:t>27% = 1 op 4 ondanks geen verplichting </a:t>
            </a:r>
          </a:p>
          <a:p>
            <a:endParaRPr lang="nl-BE">
              <a:solidFill>
                <a:srgbClr val="FF0000"/>
              </a:solidFill>
            </a:endParaRPr>
          </a:p>
          <a:p>
            <a:pPr lvl="1"/>
            <a:endParaRPr lang="nl-BE"/>
          </a:p>
          <a:p>
            <a:pPr lvl="1"/>
            <a:endParaRPr lang="nl-BE"/>
          </a:p>
        </p:txBody>
      </p:sp>
      <p:pic>
        <p:nvPicPr>
          <p:cNvPr id="5" name="Graphic 4" descr="Duim omlaag met effen opvulling">
            <a:extLst>
              <a:ext uri="{FF2B5EF4-FFF2-40B4-BE49-F238E27FC236}">
                <a16:creationId xmlns:a16="http://schemas.microsoft.com/office/drawing/2014/main" id="{B0B84DB1-CC8C-D543-DD37-017248A75D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64552" y="1506488"/>
            <a:ext cx="914400" cy="914400"/>
          </a:xfrm>
          <a:prstGeom prst="rect">
            <a:avLst/>
          </a:prstGeom>
        </p:spPr>
      </p:pic>
      <p:pic>
        <p:nvPicPr>
          <p:cNvPr id="13" name="Graphic 12" descr="Glimlachend gezicht met effen opvulling met effen opvulling">
            <a:extLst>
              <a:ext uri="{FF2B5EF4-FFF2-40B4-BE49-F238E27FC236}">
                <a16:creationId xmlns:a16="http://schemas.microsoft.com/office/drawing/2014/main" id="{D2AC9B16-E5BA-5BD8-6731-9EFE850AF8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0805" y="5351512"/>
            <a:ext cx="914400" cy="914400"/>
          </a:xfrm>
          <a:prstGeom prst="rect">
            <a:avLst/>
          </a:prstGeom>
        </p:spPr>
      </p:pic>
      <p:pic>
        <p:nvPicPr>
          <p:cNvPr id="9" name="Graphic 8" descr="Contour van triest gezicht met effen opvulling">
            <a:extLst>
              <a:ext uri="{FF2B5EF4-FFF2-40B4-BE49-F238E27FC236}">
                <a16:creationId xmlns:a16="http://schemas.microsoft.com/office/drawing/2014/main" id="{1AEF184B-9452-13DE-DB6C-452DC7E069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4552" y="3086764"/>
            <a:ext cx="914400" cy="914400"/>
          </a:xfrm>
          <a:prstGeom prst="rect">
            <a:avLst/>
          </a:prstGeom>
        </p:spPr>
      </p:pic>
    </p:spTree>
    <p:extLst>
      <p:ext uri="{BB962C8B-B14F-4D97-AF65-F5344CB8AC3E}">
        <p14:creationId xmlns:p14="http://schemas.microsoft.com/office/powerpoint/2010/main" val="28924099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185CC-B1C9-657F-4314-E6E637A3E590}"/>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BEB0F442-BE3F-8C13-71E7-2B52BEAE9C81}"/>
              </a:ext>
            </a:extLst>
          </p:cNvPr>
          <p:cNvSpPr>
            <a:spLocks noGrp="1"/>
          </p:cNvSpPr>
          <p:nvPr>
            <p:ph sz="half" idx="10"/>
          </p:nvPr>
        </p:nvSpPr>
        <p:spPr/>
        <p:txBody>
          <a:bodyPr/>
          <a:lstStyle/>
          <a:p>
            <a:r>
              <a:rPr lang="nl-BE"/>
              <a:t>Rubriek geometrie </a:t>
            </a:r>
          </a:p>
          <a:p>
            <a:pPr lvl="1"/>
            <a:r>
              <a:rPr lang="nl-BE"/>
              <a:t>(As-built)plan (pdf of </a:t>
            </a:r>
            <a:r>
              <a:rPr lang="nl-BE" err="1"/>
              <a:t>dwg</a:t>
            </a:r>
            <a:r>
              <a:rPr lang="nl-BE"/>
              <a:t>)  </a:t>
            </a:r>
            <a:r>
              <a:rPr lang="nl-BE" b="1">
                <a:solidFill>
                  <a:srgbClr val="4AA832"/>
                </a:solidFill>
              </a:rPr>
              <a:t>91%</a:t>
            </a:r>
          </a:p>
          <a:p>
            <a:pPr lvl="2"/>
            <a:r>
              <a:rPr lang="nl-BE"/>
              <a:t>9 % = </a:t>
            </a:r>
            <a:r>
              <a:rPr lang="nl-BE">
                <a:solidFill>
                  <a:srgbClr val="FF0000"/>
                </a:solidFill>
              </a:rPr>
              <a:t>1 op 10 </a:t>
            </a:r>
            <a:r>
              <a:rPr lang="nl-BE"/>
              <a:t>bezorgt geen plannen</a:t>
            </a:r>
          </a:p>
          <a:p>
            <a:pPr lvl="1"/>
            <a:r>
              <a:rPr lang="nl-BE"/>
              <a:t>Oppervlakte en/of volumeberekening aanwezig 	</a:t>
            </a:r>
            <a:r>
              <a:rPr lang="nl-BE" b="1">
                <a:solidFill>
                  <a:srgbClr val="FF0000"/>
                </a:solidFill>
              </a:rPr>
              <a:t>34%</a:t>
            </a:r>
          </a:p>
          <a:p>
            <a:pPr lvl="2"/>
            <a:r>
              <a:rPr lang="nl-BE"/>
              <a:t>66% = </a:t>
            </a:r>
            <a:r>
              <a:rPr lang="nl-BE">
                <a:solidFill>
                  <a:srgbClr val="FF0000"/>
                </a:solidFill>
              </a:rPr>
              <a:t>2 op 3 bezorgt geen geometrieberekening </a:t>
            </a:r>
            <a:r>
              <a:rPr lang="nl-BE"/>
              <a:t>(</a:t>
            </a:r>
            <a:r>
              <a:rPr lang="nl-BE" err="1"/>
              <a:t>excel</a:t>
            </a:r>
            <a:r>
              <a:rPr lang="nl-BE"/>
              <a:t> – papier – 3D)</a:t>
            </a:r>
          </a:p>
          <a:p>
            <a:pPr lvl="2"/>
            <a:r>
              <a:rPr lang="nl-BE"/>
              <a:t>Geen </a:t>
            </a:r>
            <a:r>
              <a:rPr lang="nl-BE" err="1"/>
              <a:t>sketchup</a:t>
            </a:r>
            <a:r>
              <a:rPr lang="nl-BE"/>
              <a:t>-file mogelijk enkel pdf mogelijk </a:t>
            </a:r>
          </a:p>
          <a:p>
            <a:pPr lvl="3"/>
            <a:r>
              <a:rPr lang="nl-BE" err="1"/>
              <a:t>Sketchup</a:t>
            </a:r>
            <a:r>
              <a:rPr lang="nl-BE"/>
              <a:t>-file is geen open source</a:t>
            </a:r>
          </a:p>
          <a:p>
            <a:pPr lvl="3"/>
            <a:r>
              <a:rPr lang="nl-BE" err="1"/>
              <a:t>Printscreen</a:t>
            </a:r>
            <a:r>
              <a:rPr lang="nl-BE"/>
              <a:t> van 3D- </a:t>
            </a:r>
            <a:r>
              <a:rPr lang="nl-BE" err="1"/>
              <a:t>sketchup</a:t>
            </a:r>
            <a:r>
              <a:rPr lang="nl-BE"/>
              <a:t> met afmetingen is OK</a:t>
            </a:r>
          </a:p>
          <a:p>
            <a:pPr marL="288000" lvl="1" indent="0">
              <a:buNone/>
            </a:pPr>
            <a:endParaRPr lang="nl-BE"/>
          </a:p>
        </p:txBody>
      </p:sp>
      <p:pic>
        <p:nvPicPr>
          <p:cNvPr id="4" name="Graphic 3" descr="Duim omhoog met effen opvulling">
            <a:extLst>
              <a:ext uri="{FF2B5EF4-FFF2-40B4-BE49-F238E27FC236}">
                <a16:creationId xmlns:a16="http://schemas.microsoft.com/office/drawing/2014/main" id="{BC5991A3-3240-8510-02B2-34B46300B8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6440" y="1556792"/>
            <a:ext cx="914400" cy="914400"/>
          </a:xfrm>
          <a:prstGeom prst="rect">
            <a:avLst/>
          </a:prstGeom>
        </p:spPr>
      </p:pic>
      <p:pic>
        <p:nvPicPr>
          <p:cNvPr id="5" name="Graphic 4" descr="Duim omlaag met effen opvulling">
            <a:extLst>
              <a:ext uri="{FF2B5EF4-FFF2-40B4-BE49-F238E27FC236}">
                <a16:creationId xmlns:a16="http://schemas.microsoft.com/office/drawing/2014/main" id="{ED4241FA-1BDF-AFFB-37A1-3B35A2EF3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6773" y="2548502"/>
            <a:ext cx="914400" cy="914400"/>
          </a:xfrm>
          <a:prstGeom prst="rect">
            <a:avLst/>
          </a:prstGeom>
        </p:spPr>
      </p:pic>
    </p:spTree>
    <p:extLst>
      <p:ext uri="{BB962C8B-B14F-4D97-AF65-F5344CB8AC3E}">
        <p14:creationId xmlns:p14="http://schemas.microsoft.com/office/powerpoint/2010/main" val="28758588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D6A7B-F498-75CA-93F1-76D1046BE40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A5EF5E2E-1069-0BAB-DC4D-B8926453AEC2}"/>
              </a:ext>
            </a:extLst>
          </p:cNvPr>
          <p:cNvSpPr>
            <a:spLocks noGrp="1"/>
          </p:cNvSpPr>
          <p:nvPr>
            <p:ph sz="half" idx="10"/>
          </p:nvPr>
        </p:nvSpPr>
        <p:spPr/>
        <p:txBody>
          <a:bodyPr/>
          <a:lstStyle/>
          <a:p>
            <a:r>
              <a:rPr lang="nl-BE"/>
              <a:t>Rubriek schildelen (isolatie)</a:t>
            </a:r>
          </a:p>
          <a:p>
            <a:pPr lvl="1"/>
            <a:r>
              <a:rPr lang="nl-BE"/>
              <a:t>Ontbrekende info</a:t>
            </a:r>
          </a:p>
          <a:p>
            <a:pPr lvl="2"/>
            <a:r>
              <a:rPr lang="nl-BE"/>
              <a:t>Dakisolatie staving ontbreekt		15 % 	</a:t>
            </a:r>
          </a:p>
          <a:p>
            <a:pPr lvl="2"/>
            <a:r>
              <a:rPr lang="nl-BE"/>
              <a:t>Muurisolatie staving ontbreekt		26 %</a:t>
            </a:r>
          </a:p>
          <a:p>
            <a:pPr lvl="2"/>
            <a:r>
              <a:rPr lang="nl-BE"/>
              <a:t>Vloerisolatie staving ontbreekt		28 %</a:t>
            </a:r>
          </a:p>
          <a:p>
            <a:pPr lvl="2"/>
            <a:r>
              <a:rPr lang="nl-BE"/>
              <a:t>Vensters U-waarde staving ontbreekt	8 %</a:t>
            </a:r>
          </a:p>
          <a:p>
            <a:pPr lvl="2"/>
            <a:r>
              <a:rPr lang="nl-BE">
                <a:solidFill>
                  <a:srgbClr val="FF0000"/>
                </a:solidFill>
              </a:rPr>
              <a:t>Geen staving of staving van bepaalde schildelen ontbreekt	</a:t>
            </a:r>
            <a:r>
              <a:rPr lang="nl-BE" b="1">
                <a:solidFill>
                  <a:srgbClr val="FF0000"/>
                </a:solidFill>
              </a:rPr>
              <a:t>42 %</a:t>
            </a:r>
          </a:p>
          <a:p>
            <a:pPr lvl="3"/>
            <a:r>
              <a:rPr lang="nl-BE"/>
              <a:t>Geen enkele info over de schildelen	3 %</a:t>
            </a:r>
          </a:p>
          <a:p>
            <a:pPr lvl="1"/>
            <a:r>
              <a:rPr lang="nl-BE"/>
              <a:t>Ontbreken facturen	50%</a:t>
            </a:r>
          </a:p>
          <a:p>
            <a:pPr lvl="2"/>
            <a:r>
              <a:rPr lang="nl-BE"/>
              <a:t>Dakisolatie	48 %</a:t>
            </a:r>
          </a:p>
          <a:p>
            <a:pPr lvl="2"/>
            <a:r>
              <a:rPr lang="nl-BE"/>
              <a:t>Muurisolatie	52%</a:t>
            </a:r>
          </a:p>
          <a:p>
            <a:pPr lvl="2"/>
            <a:r>
              <a:rPr lang="nl-BE"/>
              <a:t>Vloerisolatie	50 %</a:t>
            </a:r>
          </a:p>
          <a:p>
            <a:pPr marL="288000" lvl="1" indent="0">
              <a:buNone/>
            </a:pPr>
            <a:endParaRPr lang="nl-BE" i="1"/>
          </a:p>
        </p:txBody>
      </p:sp>
      <p:pic>
        <p:nvPicPr>
          <p:cNvPr id="4" name="Graphic 3" descr="Contour van triest gezicht met effen opvulling">
            <a:extLst>
              <a:ext uri="{FF2B5EF4-FFF2-40B4-BE49-F238E27FC236}">
                <a16:creationId xmlns:a16="http://schemas.microsoft.com/office/drawing/2014/main" id="{4B167892-62EC-5AC8-68BA-DA4A164D3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12424" y="3645024"/>
            <a:ext cx="914400" cy="914400"/>
          </a:xfrm>
          <a:prstGeom prst="rect">
            <a:avLst/>
          </a:prstGeom>
        </p:spPr>
      </p:pic>
      <p:pic>
        <p:nvPicPr>
          <p:cNvPr id="5" name="Graphic 4" descr="Contour van triest gezicht met effen opvulling">
            <a:extLst>
              <a:ext uri="{FF2B5EF4-FFF2-40B4-BE49-F238E27FC236}">
                <a16:creationId xmlns:a16="http://schemas.microsoft.com/office/drawing/2014/main" id="{8FFD2EBA-CE24-A73A-42BF-1F4D68D772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34128" y="4581128"/>
            <a:ext cx="914400" cy="914400"/>
          </a:xfrm>
          <a:prstGeom prst="rect">
            <a:avLst/>
          </a:prstGeom>
        </p:spPr>
      </p:pic>
      <p:pic>
        <p:nvPicPr>
          <p:cNvPr id="6" name="Afbeelding 5">
            <a:extLst>
              <a:ext uri="{FF2B5EF4-FFF2-40B4-BE49-F238E27FC236}">
                <a16:creationId xmlns:a16="http://schemas.microsoft.com/office/drawing/2014/main" id="{A600EAA5-3098-8737-1E89-09A0B544F3E5}"/>
              </a:ext>
            </a:extLst>
          </p:cNvPr>
          <p:cNvPicPr>
            <a:picLocks noChangeAspect="1"/>
          </p:cNvPicPr>
          <p:nvPr/>
        </p:nvPicPr>
        <p:blipFill>
          <a:blip r:embed="rId4"/>
          <a:stretch>
            <a:fillRect/>
          </a:stretch>
        </p:blipFill>
        <p:spPr>
          <a:xfrm>
            <a:off x="9960494" y="1682190"/>
            <a:ext cx="914479" cy="914479"/>
          </a:xfrm>
          <a:prstGeom prst="rect">
            <a:avLst/>
          </a:prstGeom>
        </p:spPr>
      </p:pic>
    </p:spTree>
    <p:extLst>
      <p:ext uri="{BB962C8B-B14F-4D97-AF65-F5344CB8AC3E}">
        <p14:creationId xmlns:p14="http://schemas.microsoft.com/office/powerpoint/2010/main" val="37403268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D6A7B-F498-75CA-93F1-76D1046BE40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A5EF5E2E-1069-0BAB-DC4D-B8926453AEC2}"/>
              </a:ext>
            </a:extLst>
          </p:cNvPr>
          <p:cNvSpPr>
            <a:spLocks noGrp="1"/>
          </p:cNvSpPr>
          <p:nvPr>
            <p:ph sz="half" idx="10"/>
          </p:nvPr>
        </p:nvSpPr>
        <p:spPr/>
        <p:txBody>
          <a:bodyPr/>
          <a:lstStyle/>
          <a:p>
            <a:r>
              <a:rPr lang="nl-BE"/>
              <a:t>Rubriek schildelen (isolatie) </a:t>
            </a:r>
            <a:r>
              <a:rPr lang="nl-BE" sz="2000"/>
              <a:t>(vervolg)</a:t>
            </a:r>
          </a:p>
          <a:p>
            <a:pPr lvl="1"/>
            <a:r>
              <a:rPr lang="nl-BE"/>
              <a:t>Ontbreken van technische fiche*: 20% dak - 80 % muur/vloer</a:t>
            </a:r>
          </a:p>
          <a:p>
            <a:pPr lvl="2"/>
            <a:r>
              <a:rPr lang="nl-BE"/>
              <a:t>Dakisolatie	78 %		</a:t>
            </a:r>
          </a:p>
          <a:p>
            <a:pPr lvl="2"/>
            <a:r>
              <a:rPr lang="nl-BE"/>
              <a:t>Muurisolatie	82%</a:t>
            </a:r>
          </a:p>
          <a:p>
            <a:pPr lvl="2"/>
            <a:r>
              <a:rPr lang="nl-BE"/>
              <a:t>Vloerisolatie	82% 		</a:t>
            </a:r>
            <a:r>
              <a:rPr lang="nl-BE" sz="1800" i="1"/>
              <a:t>*indien op productdatabank geen technische fiche nodig</a:t>
            </a:r>
            <a:endParaRPr lang="nl-BE" i="1"/>
          </a:p>
        </p:txBody>
      </p:sp>
      <p:pic>
        <p:nvPicPr>
          <p:cNvPr id="4" name="Graphic 3" descr="Contour van triest gezicht met effen opvulling">
            <a:extLst>
              <a:ext uri="{FF2B5EF4-FFF2-40B4-BE49-F238E27FC236}">
                <a16:creationId xmlns:a16="http://schemas.microsoft.com/office/drawing/2014/main" id="{4B167892-62EC-5AC8-68BA-DA4A164D3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8408" y="1988840"/>
            <a:ext cx="914400" cy="914400"/>
          </a:xfrm>
          <a:prstGeom prst="rect">
            <a:avLst/>
          </a:prstGeom>
        </p:spPr>
      </p:pic>
    </p:spTree>
    <p:extLst>
      <p:ext uri="{BB962C8B-B14F-4D97-AF65-F5344CB8AC3E}">
        <p14:creationId xmlns:p14="http://schemas.microsoft.com/office/powerpoint/2010/main" val="22579385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DCE85-95BF-A1D1-29AF-F10194FF4210}"/>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5798E014-808B-5EC0-3598-AC335C40A285}"/>
              </a:ext>
            </a:extLst>
          </p:cNvPr>
          <p:cNvSpPr>
            <a:spLocks noGrp="1"/>
          </p:cNvSpPr>
          <p:nvPr>
            <p:ph sz="half" idx="10"/>
          </p:nvPr>
        </p:nvSpPr>
        <p:spPr/>
        <p:txBody>
          <a:bodyPr/>
          <a:lstStyle/>
          <a:p>
            <a:pPr lvl="1"/>
            <a:endParaRPr lang="nl-BE"/>
          </a:p>
          <a:p>
            <a:r>
              <a:rPr lang="nl-BE"/>
              <a:t>Rubriek Buitenschrijnwerk	91% basisinfo beschikbaar</a:t>
            </a:r>
          </a:p>
          <a:p>
            <a:endParaRPr lang="nl-BE"/>
          </a:p>
          <a:p>
            <a:pPr lvl="1"/>
            <a:r>
              <a:rPr lang="nl-BE">
                <a:solidFill>
                  <a:srgbClr val="FF0000"/>
                </a:solidFill>
              </a:rPr>
              <a:t>Algemene staving ontbreekt (factuur en ramenstaat)	16%</a:t>
            </a:r>
          </a:p>
          <a:p>
            <a:pPr lvl="2"/>
            <a:r>
              <a:rPr lang="nl-BE"/>
              <a:t>Ontbreken facturen			66 %</a:t>
            </a:r>
          </a:p>
          <a:p>
            <a:pPr lvl="2"/>
            <a:r>
              <a:rPr lang="nl-BE"/>
              <a:t>Ontbreken ramenstaat			26 %</a:t>
            </a:r>
          </a:p>
          <a:p>
            <a:pPr lvl="1"/>
            <a:r>
              <a:rPr lang="nl-BE"/>
              <a:t>Detailstaving ontbreekt</a:t>
            </a:r>
          </a:p>
          <a:p>
            <a:pPr lvl="2"/>
            <a:r>
              <a:rPr lang="nl-BE"/>
              <a:t>Ontbreken technische fiche glas		79 % </a:t>
            </a:r>
          </a:p>
          <a:p>
            <a:pPr lvl="2"/>
            <a:r>
              <a:rPr lang="nl-BE"/>
              <a:t>Ontbreken technische fiche profiel		88 %</a:t>
            </a:r>
          </a:p>
          <a:p>
            <a:pPr lvl="1"/>
            <a:endParaRPr lang="nl-BE"/>
          </a:p>
          <a:p>
            <a:pPr lvl="1"/>
            <a:endParaRPr lang="nl-BE"/>
          </a:p>
        </p:txBody>
      </p:sp>
      <p:pic>
        <p:nvPicPr>
          <p:cNvPr id="9" name="Graphic 8" descr="Duim omhoog met effen opvulling">
            <a:extLst>
              <a:ext uri="{FF2B5EF4-FFF2-40B4-BE49-F238E27FC236}">
                <a16:creationId xmlns:a16="http://schemas.microsoft.com/office/drawing/2014/main" id="{51129D29-CC50-E87C-B47C-E98162CDF7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6503" y="1628800"/>
            <a:ext cx="914400" cy="914400"/>
          </a:xfrm>
          <a:prstGeom prst="rect">
            <a:avLst/>
          </a:prstGeom>
        </p:spPr>
      </p:pic>
      <p:pic>
        <p:nvPicPr>
          <p:cNvPr id="8" name="Graphic 7" descr="Contour van triest gezicht met effen opvulling">
            <a:extLst>
              <a:ext uri="{FF2B5EF4-FFF2-40B4-BE49-F238E27FC236}">
                <a16:creationId xmlns:a16="http://schemas.microsoft.com/office/drawing/2014/main" id="{C04FF834-21AF-DF79-D49A-5722498FEA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6440" y="2636912"/>
            <a:ext cx="914400" cy="914400"/>
          </a:xfrm>
          <a:prstGeom prst="rect">
            <a:avLst/>
          </a:prstGeom>
        </p:spPr>
      </p:pic>
    </p:spTree>
    <p:extLst>
      <p:ext uri="{BB962C8B-B14F-4D97-AF65-F5344CB8AC3E}">
        <p14:creationId xmlns:p14="http://schemas.microsoft.com/office/powerpoint/2010/main" val="24670140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1E61F-B5DC-2542-4B87-CC6C808A966E}"/>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3F174644-90BA-6856-E67F-7FF68FFB93F1}"/>
              </a:ext>
            </a:extLst>
          </p:cNvPr>
          <p:cNvSpPr>
            <a:spLocks noGrp="1"/>
          </p:cNvSpPr>
          <p:nvPr>
            <p:ph sz="half" idx="10"/>
          </p:nvPr>
        </p:nvSpPr>
        <p:spPr>
          <a:xfrm>
            <a:off x="838197" y="1484784"/>
            <a:ext cx="10939529" cy="5037474"/>
          </a:xfrm>
        </p:spPr>
        <p:txBody>
          <a:bodyPr/>
          <a:lstStyle/>
          <a:p>
            <a:r>
              <a:rPr lang="nl-BE"/>
              <a:t>Rubriek ruimteverwarming (RVW)	96% wel info</a:t>
            </a:r>
          </a:p>
          <a:p>
            <a:pPr lvl="1"/>
            <a:r>
              <a:rPr lang="nl-BE"/>
              <a:t>Ontbrekende staving</a:t>
            </a:r>
          </a:p>
          <a:p>
            <a:pPr lvl="2"/>
            <a:r>
              <a:rPr lang="nl-BE" b="1">
                <a:solidFill>
                  <a:srgbClr val="FF0000"/>
                </a:solidFill>
              </a:rPr>
              <a:t>Helemaal geen staving				4% </a:t>
            </a:r>
            <a:r>
              <a:rPr lang="nl-BE">
                <a:sym typeface="Wingdings" panose="05000000000000000000" pitchFamily="2" charset="2"/>
              </a:rPr>
              <a:t> </a:t>
            </a:r>
            <a:r>
              <a:rPr lang="nl-BE">
                <a:solidFill>
                  <a:srgbClr val="00B050"/>
                </a:solidFill>
                <a:sym typeface="Wingdings" panose="05000000000000000000" pitchFamily="2" charset="2"/>
              </a:rPr>
              <a:t>96 % wel (+3 zeer beperkt)</a:t>
            </a:r>
            <a:endParaRPr lang="nl-BE">
              <a:solidFill>
                <a:srgbClr val="00B050"/>
              </a:solidFill>
            </a:endParaRPr>
          </a:p>
          <a:p>
            <a:pPr lvl="2"/>
            <a:r>
              <a:rPr lang="nl-BE">
                <a:solidFill>
                  <a:srgbClr val="FF0000"/>
                </a:solidFill>
              </a:rPr>
              <a:t>Geen staving over opwekker RVW en SWW</a:t>
            </a:r>
            <a:r>
              <a:rPr lang="nl-BE"/>
              <a:t>	</a:t>
            </a:r>
            <a:r>
              <a:rPr lang="nl-BE">
                <a:solidFill>
                  <a:srgbClr val="FF0000"/>
                </a:solidFill>
              </a:rPr>
              <a:t>7 %</a:t>
            </a:r>
            <a:r>
              <a:rPr lang="nl-BE"/>
              <a:t> </a:t>
            </a:r>
            <a:r>
              <a:rPr lang="nl-BE">
                <a:sym typeface="Wingdings" panose="05000000000000000000" pitchFamily="2" charset="2"/>
              </a:rPr>
              <a:t> </a:t>
            </a:r>
            <a:r>
              <a:rPr lang="nl-BE">
                <a:solidFill>
                  <a:srgbClr val="00B050"/>
                </a:solidFill>
                <a:sym typeface="Wingdings" panose="05000000000000000000" pitchFamily="2" charset="2"/>
              </a:rPr>
              <a:t>93% wel</a:t>
            </a:r>
            <a:endParaRPr lang="nl-BE">
              <a:solidFill>
                <a:srgbClr val="00B050"/>
              </a:solidFill>
            </a:endParaRPr>
          </a:p>
          <a:p>
            <a:pPr lvl="2"/>
            <a:r>
              <a:rPr lang="nl-BE">
                <a:solidFill>
                  <a:srgbClr val="FF0000"/>
                </a:solidFill>
              </a:rPr>
              <a:t>Geen facturen over opwekker 			73 %</a:t>
            </a:r>
          </a:p>
          <a:p>
            <a:pPr lvl="3"/>
            <a:r>
              <a:rPr lang="nl-BE"/>
              <a:t>Belangrijke staving over merk/type</a:t>
            </a:r>
            <a:endParaRPr lang="nl-BE">
              <a:solidFill>
                <a:srgbClr val="FF0000"/>
              </a:solidFill>
            </a:endParaRPr>
          </a:p>
          <a:p>
            <a:pPr lvl="2"/>
            <a:r>
              <a:rPr lang="nl-BE"/>
              <a:t>Geen </a:t>
            </a:r>
            <a:r>
              <a:rPr lang="nl-BE">
                <a:solidFill>
                  <a:srgbClr val="FF0000"/>
                </a:solidFill>
              </a:rPr>
              <a:t>foto installatie </a:t>
            </a:r>
            <a:r>
              <a:rPr lang="nl-BE"/>
              <a:t>RVW of SWW	</a:t>
            </a:r>
            <a:r>
              <a:rPr lang="nl-BE">
                <a:solidFill>
                  <a:srgbClr val="FF0000"/>
                </a:solidFill>
              </a:rPr>
              <a:t>56 %</a:t>
            </a:r>
          </a:p>
          <a:p>
            <a:pPr lvl="2"/>
            <a:r>
              <a:rPr lang="nl-BE"/>
              <a:t>Dimensioneringsnota aanwezig			5 % </a:t>
            </a:r>
          </a:p>
          <a:p>
            <a:pPr lvl="2"/>
            <a:r>
              <a:rPr lang="nl-BE">
                <a:solidFill>
                  <a:srgbClr val="FF0000"/>
                </a:solidFill>
              </a:rPr>
              <a:t>Geen staving over afgifte-elementen</a:t>
            </a:r>
            <a:r>
              <a:rPr lang="nl-BE"/>
              <a:t>		</a:t>
            </a:r>
            <a:r>
              <a:rPr lang="nl-BE">
                <a:solidFill>
                  <a:srgbClr val="FF0000"/>
                </a:solidFill>
              </a:rPr>
              <a:t>58 %</a:t>
            </a:r>
          </a:p>
          <a:p>
            <a:pPr lvl="3"/>
            <a:r>
              <a:rPr lang="nl-BE">
                <a:solidFill>
                  <a:srgbClr val="FF0000"/>
                </a:solidFill>
              </a:rPr>
              <a:t>Geen </a:t>
            </a:r>
            <a:r>
              <a:rPr lang="nl-BE" err="1">
                <a:solidFill>
                  <a:srgbClr val="FF0000"/>
                </a:solidFill>
              </a:rPr>
              <a:t>legplan</a:t>
            </a:r>
            <a:r>
              <a:rPr lang="nl-BE">
                <a:solidFill>
                  <a:srgbClr val="FF0000"/>
                </a:solidFill>
              </a:rPr>
              <a:t> van de installatie 			77%</a:t>
            </a:r>
          </a:p>
          <a:p>
            <a:pPr lvl="2"/>
            <a:r>
              <a:rPr lang="nl-BE">
                <a:solidFill>
                  <a:srgbClr val="FF0000"/>
                </a:solidFill>
              </a:rPr>
              <a:t>Geen technische fiche </a:t>
            </a:r>
            <a:r>
              <a:rPr lang="nl-BE"/>
              <a:t>van de opwekker RVW	</a:t>
            </a:r>
            <a:r>
              <a:rPr lang="nl-BE">
                <a:solidFill>
                  <a:srgbClr val="FF0000"/>
                </a:solidFill>
              </a:rPr>
              <a:t>62 %</a:t>
            </a:r>
          </a:p>
          <a:p>
            <a:pPr lvl="3"/>
            <a:r>
              <a:rPr lang="nl-BE"/>
              <a:t>Erp-fiche in kader van </a:t>
            </a:r>
            <a:r>
              <a:rPr lang="nl-BE" err="1"/>
              <a:t>Ecodesign</a:t>
            </a:r>
            <a:r>
              <a:rPr lang="nl-BE"/>
              <a:t> is ter beschikking bij de meeste fabrikanten</a:t>
            </a:r>
          </a:p>
          <a:p>
            <a:pPr lvl="1"/>
            <a:r>
              <a:rPr lang="nl-BE"/>
              <a:t>Verbetering mogelijk via foto + dimensioneringsnota + </a:t>
            </a:r>
            <a:r>
              <a:rPr lang="nl-BE" err="1"/>
              <a:t>legplan</a:t>
            </a:r>
            <a:r>
              <a:rPr lang="nl-BE"/>
              <a:t> verwarming</a:t>
            </a:r>
          </a:p>
          <a:p>
            <a:pPr lvl="1"/>
            <a:r>
              <a:rPr lang="nl-BE"/>
              <a:t>Facturen pas zinvol als merk/type toestel vermeld wordt</a:t>
            </a:r>
          </a:p>
          <a:p>
            <a:pPr marL="576000" lvl="2" indent="0">
              <a:buNone/>
            </a:pPr>
            <a:endParaRPr lang="nl-BE"/>
          </a:p>
        </p:txBody>
      </p:sp>
      <p:pic>
        <p:nvPicPr>
          <p:cNvPr id="4" name="Graphic 3" descr="Duim omhoog met effen opvulling">
            <a:extLst>
              <a:ext uri="{FF2B5EF4-FFF2-40B4-BE49-F238E27FC236}">
                <a16:creationId xmlns:a16="http://schemas.microsoft.com/office/drawing/2014/main" id="{5B48DB34-ED68-965C-F532-C95878F01C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27" y="1218377"/>
            <a:ext cx="914400" cy="914400"/>
          </a:xfrm>
          <a:prstGeom prst="rect">
            <a:avLst/>
          </a:prstGeom>
        </p:spPr>
      </p:pic>
      <p:pic>
        <p:nvPicPr>
          <p:cNvPr id="6" name="Afbeelding 5">
            <a:extLst>
              <a:ext uri="{FF2B5EF4-FFF2-40B4-BE49-F238E27FC236}">
                <a16:creationId xmlns:a16="http://schemas.microsoft.com/office/drawing/2014/main" id="{1C4A9125-F178-802B-361B-D25D527B48D4}"/>
              </a:ext>
            </a:extLst>
          </p:cNvPr>
          <p:cNvPicPr>
            <a:picLocks noChangeAspect="1"/>
          </p:cNvPicPr>
          <p:nvPr/>
        </p:nvPicPr>
        <p:blipFill>
          <a:blip r:embed="rId4"/>
          <a:stretch>
            <a:fillRect/>
          </a:stretch>
        </p:blipFill>
        <p:spPr>
          <a:xfrm>
            <a:off x="10863248" y="2276872"/>
            <a:ext cx="914479" cy="914479"/>
          </a:xfrm>
          <a:prstGeom prst="rect">
            <a:avLst/>
          </a:prstGeom>
        </p:spPr>
      </p:pic>
      <p:pic>
        <p:nvPicPr>
          <p:cNvPr id="7" name="Graphic 6" descr="Contour van triest gezicht met effen opvulling">
            <a:extLst>
              <a:ext uri="{FF2B5EF4-FFF2-40B4-BE49-F238E27FC236}">
                <a16:creationId xmlns:a16="http://schemas.microsoft.com/office/drawing/2014/main" id="{3A0A6972-1A9A-369E-F340-3443CCED61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2264" y="2852936"/>
            <a:ext cx="914400" cy="914400"/>
          </a:xfrm>
          <a:prstGeom prst="rect">
            <a:avLst/>
          </a:prstGeom>
        </p:spPr>
      </p:pic>
      <p:pic>
        <p:nvPicPr>
          <p:cNvPr id="8" name="Graphic 7" descr="Contour van triest gezicht met effen opvulling">
            <a:extLst>
              <a:ext uri="{FF2B5EF4-FFF2-40B4-BE49-F238E27FC236}">
                <a16:creationId xmlns:a16="http://schemas.microsoft.com/office/drawing/2014/main" id="{FF572ACB-841C-5393-CED8-2E8D156F80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2264" y="3773197"/>
            <a:ext cx="914400" cy="914400"/>
          </a:xfrm>
          <a:prstGeom prst="rect">
            <a:avLst/>
          </a:prstGeom>
        </p:spPr>
      </p:pic>
    </p:spTree>
    <p:extLst>
      <p:ext uri="{BB962C8B-B14F-4D97-AF65-F5344CB8AC3E}">
        <p14:creationId xmlns:p14="http://schemas.microsoft.com/office/powerpoint/2010/main" val="25118223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8157C-7506-1D83-6D3D-61B94CD883A6}"/>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A6093591-4D49-6AE0-A9BB-98263F6FED5A}"/>
              </a:ext>
            </a:extLst>
          </p:cNvPr>
          <p:cNvSpPr>
            <a:spLocks noGrp="1"/>
          </p:cNvSpPr>
          <p:nvPr>
            <p:ph sz="half" idx="10"/>
          </p:nvPr>
        </p:nvSpPr>
        <p:spPr/>
        <p:txBody>
          <a:bodyPr/>
          <a:lstStyle/>
          <a:p>
            <a:r>
              <a:rPr lang="nl-BE"/>
              <a:t>Rubriek ventilatie				98% info beschikbaar</a:t>
            </a:r>
          </a:p>
          <a:p>
            <a:pPr lvl="1"/>
            <a:r>
              <a:rPr lang="nl-BE"/>
              <a:t>VPV als staving					57%</a:t>
            </a:r>
          </a:p>
          <a:p>
            <a:pPr lvl="1"/>
            <a:r>
              <a:rPr lang="nl-BE"/>
              <a:t>Ontbrekende staving</a:t>
            </a:r>
          </a:p>
          <a:p>
            <a:pPr lvl="2"/>
            <a:r>
              <a:rPr lang="nl-BE"/>
              <a:t>Geen staving over ventilatie			</a:t>
            </a:r>
            <a:r>
              <a:rPr lang="nl-BE">
                <a:solidFill>
                  <a:srgbClr val="FF0000"/>
                </a:solidFill>
              </a:rPr>
              <a:t>2%</a:t>
            </a:r>
          </a:p>
          <a:p>
            <a:pPr lvl="2"/>
            <a:r>
              <a:rPr lang="nl-BE">
                <a:solidFill>
                  <a:srgbClr val="FF0000"/>
                </a:solidFill>
              </a:rPr>
              <a:t>Geen factuur </a:t>
            </a:r>
            <a:r>
              <a:rPr lang="nl-BE"/>
              <a:t>(info over merk en type) 		</a:t>
            </a:r>
            <a:r>
              <a:rPr lang="nl-BE" b="1">
                <a:solidFill>
                  <a:srgbClr val="FF0000"/>
                </a:solidFill>
              </a:rPr>
              <a:t>78%</a:t>
            </a:r>
            <a:r>
              <a:rPr lang="nl-BE"/>
              <a:t>			</a:t>
            </a:r>
          </a:p>
          <a:p>
            <a:pPr lvl="2"/>
            <a:r>
              <a:rPr lang="nl-BE"/>
              <a:t>Geen meetrapport				79%</a:t>
            </a:r>
          </a:p>
          <a:p>
            <a:pPr lvl="2"/>
            <a:r>
              <a:rPr lang="nl-BE"/>
              <a:t>Geen VPV en geen meetrapport			30%</a:t>
            </a:r>
          </a:p>
          <a:p>
            <a:pPr lvl="3"/>
            <a:r>
              <a:rPr lang="nl-NL"/>
              <a:t>VG veronderstelt wellicht dat VEKA meetrapport en VPV kan opvragen bij kwaliteitskaders, code is gerapporteerd in de EPB-aangifte</a:t>
            </a:r>
          </a:p>
          <a:p>
            <a:pPr lvl="2"/>
            <a:r>
              <a:rPr lang="nl-BE">
                <a:solidFill>
                  <a:srgbClr val="FF0000"/>
                </a:solidFill>
              </a:rPr>
              <a:t>Geen foto </a:t>
            </a:r>
            <a:r>
              <a:rPr lang="nl-BE"/>
              <a:t>van ventilatie-installatie			</a:t>
            </a:r>
            <a:r>
              <a:rPr lang="nl-BE" b="1">
                <a:solidFill>
                  <a:srgbClr val="FF0000"/>
                </a:solidFill>
              </a:rPr>
              <a:t>52 %</a:t>
            </a:r>
          </a:p>
          <a:p>
            <a:pPr lvl="2"/>
            <a:r>
              <a:rPr lang="nl-BE" b="1">
                <a:solidFill>
                  <a:srgbClr val="FF0000"/>
                </a:solidFill>
              </a:rPr>
              <a:t>Voor 18 van 43 die geen VPV aanreiken is er ook geen foto of factuur als staving</a:t>
            </a:r>
          </a:p>
          <a:p>
            <a:pPr lvl="1"/>
            <a:r>
              <a:rPr lang="nl-BE"/>
              <a:t>Aan te raden foto/facturen</a:t>
            </a:r>
          </a:p>
          <a:p>
            <a:pPr lvl="2"/>
            <a:r>
              <a:rPr lang="nl-BE"/>
              <a:t>Fotoverslag</a:t>
            </a:r>
          </a:p>
          <a:p>
            <a:pPr lvl="2"/>
            <a:endParaRPr lang="nl-BE"/>
          </a:p>
          <a:p>
            <a:pPr marL="576000" lvl="2" indent="0">
              <a:buNone/>
            </a:pPr>
            <a:r>
              <a:rPr lang="nl-BE"/>
              <a:t>					</a:t>
            </a:r>
          </a:p>
        </p:txBody>
      </p:sp>
      <p:pic>
        <p:nvPicPr>
          <p:cNvPr id="4" name="Graphic 3" descr="Duim omhoog met effen opvulling">
            <a:extLst>
              <a:ext uri="{FF2B5EF4-FFF2-40B4-BE49-F238E27FC236}">
                <a16:creationId xmlns:a16="http://schemas.microsoft.com/office/drawing/2014/main" id="{9DDB49C7-2301-A151-C286-68EA73179E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598" y="1196752"/>
            <a:ext cx="914400" cy="914400"/>
          </a:xfrm>
          <a:prstGeom prst="rect">
            <a:avLst/>
          </a:prstGeom>
        </p:spPr>
      </p:pic>
      <p:pic>
        <p:nvPicPr>
          <p:cNvPr id="5" name="Graphic 4" descr="Contour van triest gezicht met effen opvulling">
            <a:extLst>
              <a:ext uri="{FF2B5EF4-FFF2-40B4-BE49-F238E27FC236}">
                <a16:creationId xmlns:a16="http://schemas.microsoft.com/office/drawing/2014/main" id="{58492203-CB87-746C-96F8-0906E714A1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819" y="2636912"/>
            <a:ext cx="914400" cy="914400"/>
          </a:xfrm>
          <a:prstGeom prst="rect">
            <a:avLst/>
          </a:prstGeom>
        </p:spPr>
      </p:pic>
      <p:pic>
        <p:nvPicPr>
          <p:cNvPr id="6" name="Graphic 5" descr="Contour van triest gezicht met effen opvulling">
            <a:extLst>
              <a:ext uri="{FF2B5EF4-FFF2-40B4-BE49-F238E27FC236}">
                <a16:creationId xmlns:a16="http://schemas.microsoft.com/office/drawing/2014/main" id="{81A6F786-2892-2AC6-8614-CA0C4ECD62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6598" y="4246240"/>
            <a:ext cx="914400" cy="914400"/>
          </a:xfrm>
          <a:prstGeom prst="rect">
            <a:avLst/>
          </a:prstGeom>
        </p:spPr>
      </p:pic>
    </p:spTree>
    <p:extLst>
      <p:ext uri="{BB962C8B-B14F-4D97-AF65-F5344CB8AC3E}">
        <p14:creationId xmlns:p14="http://schemas.microsoft.com/office/powerpoint/2010/main" val="944605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lIns="91440" tIns="45720" rIns="91440" bIns="45720" anchor="t"/>
          <a:lstStyle/>
          <a:p>
            <a:pPr algn="l"/>
            <a:r>
              <a:rPr lang="en-GB" err="1">
                <a:latin typeface="Calibri"/>
                <a:ea typeface="Noto Sans"/>
                <a:cs typeface="Noto Sans"/>
              </a:rPr>
              <a:t>Eis</a:t>
            </a:r>
            <a:r>
              <a:rPr lang="en-GB">
                <a:latin typeface="Calibri"/>
                <a:ea typeface="Noto Sans"/>
                <a:cs typeface="Noto Sans"/>
              </a:rPr>
              <a:t> HE </a:t>
            </a:r>
            <a:r>
              <a:rPr lang="en-GB" err="1">
                <a:latin typeface="Calibri"/>
                <a:ea typeface="Noto Sans"/>
                <a:cs typeface="Noto Sans"/>
              </a:rPr>
              <a:t>nieuwbouw</a:t>
            </a:r>
            <a:r>
              <a:rPr lang="en-GB">
                <a:latin typeface="Calibri"/>
                <a:ea typeface="Noto Sans"/>
                <a:cs typeface="Noto Sans"/>
              </a:rPr>
              <a:t> EPN 2025</a:t>
            </a:r>
            <a:endParaRPr lang="nl-BE"/>
          </a:p>
        </p:txBody>
      </p:sp>
      <p:sp>
        <p:nvSpPr>
          <p:cNvPr id="3" name="Tijdelijke aanduiding voor inhoud 2">
            <a:extLst>
              <a:ext uri="{FF2B5EF4-FFF2-40B4-BE49-F238E27FC236}">
                <a16:creationId xmlns:a16="http://schemas.microsoft.com/office/drawing/2014/main" id="{EC8EA7E2-B556-4450-B4F9-E47670FCE85F}"/>
              </a:ext>
            </a:extLst>
          </p:cNvPr>
          <p:cNvSpPr>
            <a:spLocks noGrp="1"/>
          </p:cNvSpPr>
          <p:nvPr>
            <p:ph sz="half" idx="10"/>
          </p:nvPr>
        </p:nvSpPr>
        <p:spPr>
          <a:xfrm>
            <a:off x="838198" y="1484784"/>
            <a:ext cx="5795670" cy="5037474"/>
          </a:xfrm>
        </p:spPr>
        <p:txBody>
          <a:bodyPr lIns="91440" tIns="45720" rIns="91440" bIns="0" anchor="t"/>
          <a:lstStyle/>
          <a:p>
            <a:pPr indent="-287655"/>
            <a:r>
              <a:rPr lang="nl-BE" sz="2000"/>
              <a:t>2025: verbod aardgasaansluiting</a:t>
            </a:r>
            <a:endParaRPr lang="en-US"/>
          </a:p>
          <a:p>
            <a:pPr marL="863600" lvl="2" indent="-287655"/>
            <a:r>
              <a:rPr lang="nl-BE" i="1">
                <a:cs typeface="Calibri"/>
              </a:rPr>
              <a:t>Sterke vereenvoudiging eis mogelijk door enkel nog te focussen op zonne-energie (PV of zonneboiler)</a:t>
            </a:r>
          </a:p>
          <a:p>
            <a:pPr marL="863600" lvl="2" indent="-287655"/>
            <a:r>
              <a:rPr lang="nl-BE" i="1">
                <a:cs typeface="Calibri"/>
              </a:rPr>
              <a:t>Niveau evenwaardig aan 20 kWh/m²</a:t>
            </a:r>
          </a:p>
          <a:p>
            <a:pPr marL="863600" lvl="2" indent="-287655"/>
            <a:r>
              <a:rPr lang="nl-BE" i="1">
                <a:cs typeface="Calibri"/>
                <a:sym typeface="Wingdings" panose="05000000000000000000" pitchFamily="2" charset="2"/>
              </a:rPr>
              <a:t>Uniforme aanpassingen als residentieel</a:t>
            </a:r>
          </a:p>
          <a:p>
            <a:pPr marL="575945" lvl="2" indent="0">
              <a:buNone/>
            </a:pPr>
            <a:endParaRPr lang="nl-BE" i="1">
              <a:cs typeface="Calibri"/>
            </a:endParaRPr>
          </a:p>
          <a:p>
            <a:pPr indent="-287655"/>
            <a:r>
              <a:rPr lang="nl-BE" sz="2000"/>
              <a:t>2030: EPC-label op basis van HE</a:t>
            </a:r>
            <a:endParaRPr lang="en-US"/>
          </a:p>
          <a:p>
            <a:pPr marL="863600" lvl="2" indent="-287655"/>
            <a:r>
              <a:rPr lang="nl-BE" i="1">
                <a:cs typeface="Calibri"/>
              </a:rPr>
              <a:t>Nieuw gebouw zal uiteindelijk terechtkomen in periodieke </a:t>
            </a:r>
            <a:r>
              <a:rPr lang="nl-BE" i="1" err="1">
                <a:cs typeface="Calibri"/>
              </a:rPr>
              <a:t>aftoetsing</a:t>
            </a:r>
            <a:r>
              <a:rPr lang="nl-BE" i="1">
                <a:cs typeface="Calibri"/>
              </a:rPr>
              <a:t> EPC-label</a:t>
            </a:r>
          </a:p>
          <a:p>
            <a:pPr marL="863600" lvl="2" indent="-287655"/>
            <a:r>
              <a:rPr lang="nl-BE" i="1">
                <a:cs typeface="Calibri"/>
              </a:rPr>
              <a:t>Eis bij nieuwbouw op basis van gegevens uit EPC bijsturen in de toekomst</a:t>
            </a:r>
          </a:p>
          <a:p>
            <a:pPr indent="0">
              <a:buNone/>
            </a:pPr>
            <a:r>
              <a:rPr lang="nl-BE" sz="2000">
                <a:cs typeface="Calibri"/>
              </a:rPr>
              <a:t>	</a:t>
            </a:r>
          </a:p>
        </p:txBody>
      </p:sp>
      <p:sp>
        <p:nvSpPr>
          <p:cNvPr id="4" name="Tijdelijke aanduiding voor inhoud 3">
            <a:extLst>
              <a:ext uri="{FF2B5EF4-FFF2-40B4-BE49-F238E27FC236}">
                <a16:creationId xmlns:a16="http://schemas.microsoft.com/office/drawing/2014/main" id="{09E16B8E-5BFA-4ED6-9FC9-4BF043792D0E}"/>
              </a:ext>
            </a:extLst>
          </p:cNvPr>
          <p:cNvSpPr>
            <a:spLocks noGrp="1"/>
          </p:cNvSpPr>
          <p:nvPr>
            <p:ph sz="half" idx="11"/>
          </p:nvPr>
        </p:nvSpPr>
        <p:spPr>
          <a:xfrm>
            <a:off x="6241805" y="1484784"/>
            <a:ext cx="6087184" cy="5037474"/>
          </a:xfrm>
        </p:spPr>
        <p:txBody>
          <a:bodyPr lIns="91440" tIns="45720" rIns="91440" bIns="0" anchor="t"/>
          <a:lstStyle/>
          <a:p>
            <a:pPr marL="1151890" lvl="4" indent="0">
              <a:buNone/>
            </a:pPr>
            <a:endParaRPr lang="nl-BE" sz="2400" b="1">
              <a:cs typeface="Calibri"/>
            </a:endParaRPr>
          </a:p>
          <a:p>
            <a:pPr marL="1151890" lvl="4" indent="0">
              <a:buNone/>
            </a:pPr>
            <a:r>
              <a:rPr lang="nl-BE" sz="2800" b="1"/>
              <a:t>2025: eis HE in huidige vorm afschaffen</a:t>
            </a:r>
            <a:endParaRPr lang="nl-BE" sz="2000"/>
          </a:p>
          <a:p>
            <a:pPr marL="1151890" lvl="4" indent="0">
              <a:buNone/>
            </a:pPr>
            <a:endParaRPr lang="nl-BE" sz="1400" b="1"/>
          </a:p>
          <a:p>
            <a:pPr marL="1151890" lvl="4" indent="0">
              <a:buNone/>
            </a:pPr>
            <a:endParaRPr lang="nl-BE" sz="1400" b="1"/>
          </a:p>
          <a:p>
            <a:pPr marL="1151890" lvl="4" indent="0">
              <a:buNone/>
            </a:pPr>
            <a:r>
              <a:rPr lang="nl-BE" sz="2800" b="1"/>
              <a:t>Eis op zonne-energie:</a:t>
            </a:r>
          </a:p>
          <a:p>
            <a:pPr marL="1609090" lvl="4" indent="-457200"/>
            <a:r>
              <a:rPr lang="nl-BE" sz="2800" b="1">
                <a:cs typeface="Calibri"/>
              </a:rPr>
              <a:t>Equivalent 20 kWh/m²</a:t>
            </a:r>
          </a:p>
          <a:p>
            <a:pPr marL="1609090" lvl="4" indent="-457200"/>
            <a:r>
              <a:rPr lang="nl-BE" sz="2800" b="1">
                <a:cs typeface="Calibri"/>
              </a:rPr>
              <a:t>Participatie (30 kWh/m²)</a:t>
            </a:r>
          </a:p>
          <a:p>
            <a:pPr marL="1609090" lvl="4" indent="-457200"/>
            <a:r>
              <a:rPr lang="nl-BE" sz="2800" b="1">
                <a:cs typeface="Calibri"/>
              </a:rPr>
              <a:t>Energiegemeenschappen?</a:t>
            </a:r>
          </a:p>
          <a:p>
            <a:pPr marL="1151890" lvl="4" indent="0">
              <a:buNone/>
            </a:pPr>
            <a:endParaRPr lang="nl-BE" sz="2800" b="1">
              <a:cs typeface="Calibri"/>
            </a:endParaRPr>
          </a:p>
          <a:p>
            <a:pPr marL="1151890" lvl="4" indent="0">
              <a:buNone/>
            </a:pPr>
            <a:r>
              <a:rPr lang="nl-BE" sz="2800" b="1">
                <a:cs typeface="Calibri"/>
              </a:rPr>
              <a:t>Sanctie via 15% strenger E-peil</a:t>
            </a:r>
          </a:p>
          <a:p>
            <a:pPr marL="1151890" lvl="4" indent="0">
              <a:buNone/>
            </a:pPr>
            <a:endParaRPr lang="nl-BE" sz="2800" b="1">
              <a:cs typeface="Calibri"/>
            </a:endParaRPr>
          </a:p>
          <a:p>
            <a:pPr marL="1151890" lvl="4" indent="0">
              <a:buNone/>
            </a:pPr>
            <a:endParaRPr lang="nl-BE" sz="2800" b="1">
              <a:cs typeface="Calibri"/>
            </a:endParaRPr>
          </a:p>
          <a:p>
            <a:pPr marL="1439545" lvl="4" indent="-287655"/>
            <a:endParaRPr lang="nl-BE">
              <a:cs typeface="Calibri"/>
            </a:endParaRPr>
          </a:p>
        </p:txBody>
      </p:sp>
      <p:grpSp>
        <p:nvGrpSpPr>
          <p:cNvPr id="19" name="Group 1">
            <a:extLst>
              <a:ext uri="{FF2B5EF4-FFF2-40B4-BE49-F238E27FC236}">
                <a16:creationId xmlns:a16="http://schemas.microsoft.com/office/drawing/2014/main" id="{6CA16ED6-43F5-46CC-A442-C34EB2CEE794}"/>
              </a:ext>
            </a:extLst>
          </p:cNvPr>
          <p:cNvGrpSpPr/>
          <p:nvPr/>
        </p:nvGrpSpPr>
        <p:grpSpPr>
          <a:xfrm>
            <a:off x="6749751" y="1786239"/>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28883" y="3021910"/>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31">
            <a:extLst>
              <a:ext uri="{FF2B5EF4-FFF2-40B4-BE49-F238E27FC236}">
                <a16:creationId xmlns:a16="http://schemas.microsoft.com/office/drawing/2014/main" id="{EA2CFA4E-7C7F-48F7-A5BE-1EC66A29DFFA}"/>
              </a:ext>
            </a:extLst>
          </p:cNvPr>
          <p:cNvGrpSpPr/>
          <p:nvPr/>
        </p:nvGrpSpPr>
        <p:grpSpPr>
          <a:xfrm>
            <a:off x="6745715" y="5132621"/>
            <a:ext cx="660464" cy="657690"/>
            <a:chOff x="6493081" y="1742364"/>
            <a:chExt cx="660464" cy="657690"/>
          </a:xfrm>
        </p:grpSpPr>
        <p:sp>
          <p:nvSpPr>
            <p:cNvPr id="28" name="Oval 32">
              <a:extLst>
                <a:ext uri="{FF2B5EF4-FFF2-40B4-BE49-F238E27FC236}">
                  <a16:creationId xmlns:a16="http://schemas.microsoft.com/office/drawing/2014/main" id="{7B96005F-9944-40EF-86A2-00F109DC84C2}"/>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Rounded Corners 33">
              <a:extLst>
                <a:ext uri="{FF2B5EF4-FFF2-40B4-BE49-F238E27FC236}">
                  <a16:creationId xmlns:a16="http://schemas.microsoft.com/office/drawing/2014/main" id="{787B4450-F7B8-42C2-8B39-FDC3C7049CAE}"/>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34">
              <a:extLst>
                <a:ext uri="{FF2B5EF4-FFF2-40B4-BE49-F238E27FC236}">
                  <a16:creationId xmlns:a16="http://schemas.microsoft.com/office/drawing/2014/main" id="{24F791EF-46CB-416D-9095-A73E6E8F3181}"/>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58430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D46F2-83AC-0C4F-F4D4-79E76336EEA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82F81622-5E7F-06E5-38C3-3BE5126AF6A3}"/>
              </a:ext>
            </a:extLst>
          </p:cNvPr>
          <p:cNvSpPr>
            <a:spLocks noGrp="1"/>
          </p:cNvSpPr>
          <p:nvPr>
            <p:ph sz="half" idx="10"/>
          </p:nvPr>
        </p:nvSpPr>
        <p:spPr>
          <a:xfrm>
            <a:off x="838200" y="1484784"/>
            <a:ext cx="10515600" cy="5037474"/>
          </a:xfrm>
        </p:spPr>
        <p:txBody>
          <a:bodyPr/>
          <a:lstStyle/>
          <a:p>
            <a:r>
              <a:rPr lang="nl-BE"/>
              <a:t>Rubriek zonwering (externe bouwelementen) (35 dossiers)	</a:t>
            </a:r>
          </a:p>
          <a:p>
            <a:pPr lvl="1"/>
            <a:r>
              <a:rPr lang="nl-BE"/>
              <a:t>Ontbrekende specifieke staving</a:t>
            </a:r>
          </a:p>
          <a:p>
            <a:pPr lvl="2"/>
            <a:r>
              <a:rPr lang="nl-BE"/>
              <a:t>*Helemaal geen staving		3%	*percentages uitgedrukt per 35 dossiers</a:t>
            </a:r>
          </a:p>
          <a:p>
            <a:pPr lvl="2"/>
            <a:r>
              <a:rPr lang="nl-BE"/>
              <a:t>*Geen facturen			83%</a:t>
            </a:r>
          </a:p>
          <a:p>
            <a:pPr lvl="2"/>
            <a:r>
              <a:rPr lang="nl-BE"/>
              <a:t>*Geen technische fiche		80%</a:t>
            </a:r>
          </a:p>
          <a:p>
            <a:pPr lvl="1"/>
            <a:r>
              <a:rPr lang="nl-BE"/>
              <a:t>Ramenstaat  als staving	46%</a:t>
            </a:r>
          </a:p>
          <a:p>
            <a:pPr lvl="2"/>
            <a:r>
              <a:rPr lang="nl-BE"/>
              <a:t>Ramenstaat bevat meestal geen staving over zonwering 	50 %</a:t>
            </a:r>
            <a:r>
              <a:rPr lang="nl-BE" sz="1800" i="1">
                <a:effectLst/>
                <a:latin typeface="Calibri" panose="020F0502020204030204" pitchFamily="34" charset="0"/>
                <a:ea typeface="Calibri" panose="020F0502020204030204" pitchFamily="34" charset="0"/>
                <a:cs typeface="Times New Roman" panose="02020603050405020304" pitchFamily="18" charset="0"/>
              </a:rPr>
              <a:t> </a:t>
            </a:r>
          </a:p>
          <a:p>
            <a:pPr lvl="3"/>
            <a:r>
              <a:rPr lang="nl-BE" sz="1800" i="1">
                <a:effectLst/>
                <a:latin typeface="Calibri" panose="020F0502020204030204" pitchFamily="34" charset="0"/>
                <a:ea typeface="Calibri" panose="020F0502020204030204" pitchFamily="34" charset="0"/>
                <a:cs typeface="Times New Roman" panose="02020603050405020304" pitchFamily="18" charset="0"/>
              </a:rPr>
              <a:t>Rubriek zonwering is bedoeld voor </a:t>
            </a:r>
            <a:r>
              <a:rPr lang="nl-BE" sz="1800" i="1">
                <a:latin typeface="Calibri" panose="020F0502020204030204" pitchFamily="34" charset="0"/>
                <a:ea typeface="Calibri" panose="020F0502020204030204" pitchFamily="34" charset="0"/>
                <a:cs typeface="Times New Roman" panose="02020603050405020304" pitchFamily="18" charset="0"/>
              </a:rPr>
              <a:t>bouwelementen. Z</a:t>
            </a:r>
            <a:r>
              <a:rPr lang="nl-BE" sz="1800" i="1">
                <a:effectLst/>
                <a:latin typeface="Calibri" panose="020F0502020204030204" pitchFamily="34" charset="0"/>
                <a:ea typeface="Calibri" panose="020F0502020204030204" pitchFamily="34" charset="0"/>
                <a:cs typeface="Times New Roman" panose="02020603050405020304" pitchFamily="18" charset="0"/>
              </a:rPr>
              <a:t>onwerende beglazing valt hier niet onder. De staving van beschaduwing ontbreekt bijna altijd !</a:t>
            </a:r>
            <a:endParaRPr lang="nl-BE"/>
          </a:p>
          <a:p>
            <a:pPr lvl="1"/>
            <a:r>
              <a:rPr lang="nl-BE"/>
              <a:t>(As-built) plannen als staving 11% </a:t>
            </a:r>
          </a:p>
          <a:p>
            <a:pPr lvl="2"/>
            <a:r>
              <a:rPr lang="nl-BE"/>
              <a:t>Plannen = zinvol als beschaduwing of zonwering expliciet is aangeduid op plannen</a:t>
            </a:r>
          </a:p>
          <a:p>
            <a:pPr lvl="1"/>
            <a:r>
              <a:rPr lang="nl-BE"/>
              <a:t>Specifieke staving met aanduiding van de beschaduwingshoeken 20%</a:t>
            </a:r>
          </a:p>
          <a:p>
            <a:pPr marL="288000" lvl="1" indent="0">
              <a:buNone/>
            </a:pPr>
            <a:endParaRPr lang="nl-BE" sz="1800" i="1">
              <a:effectLst/>
              <a:latin typeface="Calibri" panose="020F0502020204030204" pitchFamily="34" charset="0"/>
              <a:ea typeface="Calibri" panose="020F0502020204030204" pitchFamily="34" charset="0"/>
              <a:cs typeface="Times New Roman" panose="02020603050405020304" pitchFamily="18" charset="0"/>
            </a:endParaRPr>
          </a:p>
          <a:p>
            <a:pPr marL="288000" lvl="1" indent="0">
              <a:buNone/>
            </a:pPr>
            <a:r>
              <a:rPr lang="nl-BE" sz="1800" i="1">
                <a:effectLst/>
                <a:latin typeface="Calibri" panose="020F0502020204030204" pitchFamily="34" charset="0"/>
                <a:ea typeface="Calibri" panose="020F0502020204030204" pitchFamily="34" charset="0"/>
                <a:cs typeface="Times New Roman" panose="02020603050405020304" pitchFamily="18" charset="0"/>
              </a:rPr>
              <a:t>Er is niet per dossier gecontroleerd of in de AG beschaduwing dan wel zonwering is ingevoerd</a:t>
            </a:r>
            <a:r>
              <a:rPr lang="nl-BE" sz="1800">
                <a:effectLst/>
                <a:latin typeface="Calibri" panose="020F0502020204030204" pitchFamily="34" charset="0"/>
                <a:ea typeface="Calibri" panose="020F0502020204030204" pitchFamily="34" charset="0"/>
                <a:cs typeface="Times New Roman" panose="02020603050405020304" pitchFamily="18" charset="0"/>
              </a:rPr>
              <a:t>.</a:t>
            </a:r>
            <a:endParaRPr lang="nl-BE"/>
          </a:p>
          <a:p>
            <a:pPr lvl="2"/>
            <a:endParaRPr lang="nl-BE"/>
          </a:p>
          <a:p>
            <a:pPr lvl="2"/>
            <a:endParaRPr lang="nl-BE"/>
          </a:p>
        </p:txBody>
      </p:sp>
      <p:pic>
        <p:nvPicPr>
          <p:cNvPr id="4" name="Graphic 3" descr="Contour van triest gezicht met effen opvulling">
            <a:extLst>
              <a:ext uri="{FF2B5EF4-FFF2-40B4-BE49-F238E27FC236}">
                <a16:creationId xmlns:a16="http://schemas.microsoft.com/office/drawing/2014/main" id="{F15F429F-06B3-1908-5AD7-47BE11764D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4392" y="2636912"/>
            <a:ext cx="914400" cy="914400"/>
          </a:xfrm>
          <a:prstGeom prst="rect">
            <a:avLst/>
          </a:prstGeom>
        </p:spPr>
      </p:pic>
    </p:spTree>
    <p:extLst>
      <p:ext uri="{BB962C8B-B14F-4D97-AF65-F5344CB8AC3E}">
        <p14:creationId xmlns:p14="http://schemas.microsoft.com/office/powerpoint/2010/main" val="29644654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D46F2-83AC-0C4F-F4D4-79E76336EEA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82F81622-5E7F-06E5-38C3-3BE5126AF6A3}"/>
              </a:ext>
            </a:extLst>
          </p:cNvPr>
          <p:cNvSpPr>
            <a:spLocks noGrp="1"/>
          </p:cNvSpPr>
          <p:nvPr>
            <p:ph sz="half" idx="10"/>
          </p:nvPr>
        </p:nvSpPr>
        <p:spPr>
          <a:xfrm>
            <a:off x="838198" y="1484784"/>
            <a:ext cx="10874426" cy="5037474"/>
          </a:xfrm>
        </p:spPr>
        <p:txBody>
          <a:bodyPr/>
          <a:lstStyle/>
          <a:p>
            <a:r>
              <a:rPr lang="nl-BE"/>
              <a:t>Rubriek PV-panelen (84)					</a:t>
            </a:r>
          </a:p>
          <a:p>
            <a:pPr lvl="1"/>
            <a:r>
              <a:rPr lang="nl-BE"/>
              <a:t>Ontbrekend of niet relevant </a:t>
            </a:r>
            <a:r>
              <a:rPr lang="nl-BE" err="1"/>
              <a:t>stavingsstuk</a:t>
            </a:r>
            <a:r>
              <a:rPr lang="nl-BE"/>
              <a:t> 		1%</a:t>
            </a:r>
          </a:p>
          <a:p>
            <a:pPr lvl="1"/>
            <a:r>
              <a:rPr lang="nl-BE"/>
              <a:t>Aangereikte staving</a:t>
            </a:r>
          </a:p>
          <a:p>
            <a:pPr lvl="2"/>
            <a:r>
              <a:rPr lang="nl-BE"/>
              <a:t>Keuringsverslag installatie			60% </a:t>
            </a:r>
            <a:r>
              <a:rPr lang="nl-NL" sz="1600"/>
              <a:t>*percentages uitgedrukt per 84 dossiers</a:t>
            </a:r>
            <a:endParaRPr lang="nl-BE" sz="1600"/>
          </a:p>
          <a:p>
            <a:pPr lvl="2"/>
            <a:r>
              <a:rPr lang="nl-BE"/>
              <a:t>Foto’s					39%</a:t>
            </a:r>
          </a:p>
          <a:p>
            <a:pPr lvl="2"/>
            <a:r>
              <a:rPr lang="nl-BE"/>
              <a:t>Factuur					38%</a:t>
            </a:r>
          </a:p>
          <a:p>
            <a:pPr lvl="2"/>
            <a:r>
              <a:rPr lang="nl-BE" err="1"/>
              <a:t>Legplan</a:t>
            </a:r>
            <a:r>
              <a:rPr lang="nl-BE"/>
              <a:t>					13%</a:t>
            </a:r>
          </a:p>
          <a:p>
            <a:pPr lvl="2"/>
            <a:r>
              <a:rPr lang="nl-BE"/>
              <a:t>Technische fiche				10%</a:t>
            </a:r>
          </a:p>
          <a:p>
            <a:pPr marL="342900" lvl="0" indent="-342900">
              <a:lnSpc>
                <a:spcPct val="107000"/>
              </a:lnSpc>
              <a:buFont typeface="Symbol" panose="05050102010706020507" pitchFamily="18" charset="2"/>
              <a:buChar char=""/>
            </a:pPr>
            <a:r>
              <a:rPr lang="nl-BE" sz="1800" i="1">
                <a:effectLst/>
                <a:latin typeface="Calibri" panose="020F0502020204030204" pitchFamily="34" charset="0"/>
                <a:ea typeface="Calibri" panose="020F0502020204030204" pitchFamily="34" charset="0"/>
                <a:cs typeface="Times New Roman" panose="02020603050405020304" pitchFamily="18" charset="0"/>
              </a:rPr>
              <a:t>Als er meerdere dossiers zijn van eenzelfde project worden soms alle keuringsverslagen toegevoegd </a:t>
            </a:r>
            <a:r>
              <a:rPr lang="nl-BE" sz="1800" i="1" err="1">
                <a:effectLst/>
                <a:latin typeface="Calibri" panose="020F0502020204030204" pitchFamily="34" charset="0"/>
                <a:ea typeface="Calibri" panose="020F0502020204030204" pitchFamily="34" charset="0"/>
                <a:cs typeface="Times New Roman" panose="02020603050405020304" pitchFamily="18" charset="0"/>
              </a:rPr>
              <a:t>ipv</a:t>
            </a:r>
            <a:r>
              <a:rPr lang="nl-BE" sz="1800" i="1">
                <a:effectLst/>
                <a:latin typeface="Calibri" panose="020F0502020204030204" pitchFamily="34" charset="0"/>
                <a:ea typeface="Calibri" panose="020F0502020204030204" pitchFamily="34" charset="0"/>
                <a:cs typeface="Times New Roman" panose="02020603050405020304" pitchFamily="18" charset="0"/>
              </a:rPr>
              <a:t> 1 keuringsverslag per EPB-eenheid</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BE" sz="1800" i="1">
                <a:effectLst/>
                <a:latin typeface="Calibri" panose="020F0502020204030204" pitchFamily="34" charset="0"/>
                <a:ea typeface="Calibri" panose="020F0502020204030204" pitchFamily="34" charset="0"/>
                <a:cs typeface="Times New Roman" panose="02020603050405020304" pitchFamily="18" charset="0"/>
              </a:rPr>
              <a:t>Foto’s PV soms ook in andere rubrieken (bv. van de schildelen)</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a:t>Zonneboiler (1)</a:t>
            </a:r>
          </a:p>
          <a:p>
            <a:pPr lvl="1"/>
            <a:r>
              <a:rPr lang="nl-BE"/>
              <a:t>Slechts 1 dossier met zonneboiler met factuur en technische fiche als staving</a:t>
            </a:r>
          </a:p>
          <a:p>
            <a:pPr lvl="1"/>
            <a:endParaRPr lang="nl-BE"/>
          </a:p>
          <a:p>
            <a:endParaRPr lang="nl-BE"/>
          </a:p>
        </p:txBody>
      </p:sp>
      <p:pic>
        <p:nvPicPr>
          <p:cNvPr id="4" name="Graphic 3" descr="Duim omhoog met effen opvulling">
            <a:extLst>
              <a:ext uri="{FF2B5EF4-FFF2-40B4-BE49-F238E27FC236}">
                <a16:creationId xmlns:a16="http://schemas.microsoft.com/office/drawing/2014/main" id="{F86FFF10-91C0-8975-BF67-BC7788B45B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2464" y="1412776"/>
            <a:ext cx="914400" cy="914400"/>
          </a:xfrm>
          <a:prstGeom prst="rect">
            <a:avLst/>
          </a:prstGeom>
        </p:spPr>
      </p:pic>
    </p:spTree>
    <p:extLst>
      <p:ext uri="{BB962C8B-B14F-4D97-AF65-F5344CB8AC3E}">
        <p14:creationId xmlns:p14="http://schemas.microsoft.com/office/powerpoint/2010/main" val="20071948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D46F2-83AC-0C4F-F4D4-79E76336EEA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82F81622-5E7F-06E5-38C3-3BE5126AF6A3}"/>
              </a:ext>
            </a:extLst>
          </p:cNvPr>
          <p:cNvSpPr>
            <a:spLocks noGrp="1"/>
          </p:cNvSpPr>
          <p:nvPr>
            <p:ph sz="half" idx="10"/>
          </p:nvPr>
        </p:nvSpPr>
        <p:spPr/>
        <p:txBody>
          <a:bodyPr/>
          <a:lstStyle/>
          <a:p>
            <a:r>
              <a:rPr lang="nl-BE" dirty="0"/>
              <a:t>Conclusies – ruimte voor inhoudelijke(thema) verbetering</a:t>
            </a:r>
          </a:p>
          <a:p>
            <a:pPr lvl="2"/>
            <a:r>
              <a:rPr lang="nl-BE" dirty="0"/>
              <a:t>As-</a:t>
            </a:r>
            <a:r>
              <a:rPr lang="nl-BE" dirty="0" err="1"/>
              <a:t>builtplannen</a:t>
            </a:r>
            <a:r>
              <a:rPr lang="nl-BE" dirty="0"/>
              <a:t> zijn nodig als staving (as-built is niet altijd gelijk aan bouwvergunning)</a:t>
            </a:r>
            <a:r>
              <a:rPr lang="nl-BE" dirty="0">
                <a:solidFill>
                  <a:srgbClr val="FF0000"/>
                </a:solidFill>
              </a:rPr>
              <a:t> (indeling moet kloppen – as-built-situatie op plan tekenen= OK - oppervlakte- en volumeberekening = verplicht!</a:t>
            </a:r>
          </a:p>
          <a:p>
            <a:pPr lvl="2"/>
            <a:r>
              <a:rPr lang="nl-BE" dirty="0"/>
              <a:t>Staving over isolatielagen moet verbeteren (combinatie met fotoverslag) </a:t>
            </a:r>
          </a:p>
          <a:p>
            <a:pPr lvl="3"/>
            <a:r>
              <a:rPr lang="nl-BE" dirty="0">
                <a:solidFill>
                  <a:srgbClr val="FF0000"/>
                </a:solidFill>
              </a:rPr>
              <a:t>VEKA acht verhoogde controle nodig</a:t>
            </a:r>
            <a:r>
              <a:rPr lang="nl-BE" dirty="0"/>
              <a:t> </a:t>
            </a:r>
          </a:p>
          <a:p>
            <a:pPr lvl="3"/>
            <a:r>
              <a:rPr lang="nl-BE" dirty="0"/>
              <a:t>Facturen (merk/type/dikte/</a:t>
            </a:r>
            <a:r>
              <a:rPr lang="nl-BE" dirty="0" err="1"/>
              <a:t>lambda</a:t>
            </a:r>
            <a:r>
              <a:rPr lang="nl-BE" dirty="0"/>
              <a:t>) = belangrijke stavingsstukken -&gt; ook bij promotie-bouw -&gt; daarbij belangrijk:</a:t>
            </a:r>
          </a:p>
          <a:p>
            <a:pPr lvl="4"/>
            <a:r>
              <a:rPr lang="nl-BE" dirty="0"/>
              <a:t>Per werf zichtbaar welke isolatie is geplaatst in muren en dak</a:t>
            </a:r>
          </a:p>
          <a:p>
            <a:pPr lvl="4"/>
            <a:r>
              <a:rPr lang="nl-BE" dirty="0"/>
              <a:t>Per EPB-eenheid zichtbaar welke vloerisolatie is geplaatst</a:t>
            </a:r>
          </a:p>
          <a:p>
            <a:pPr lvl="2"/>
            <a:r>
              <a:rPr lang="nl-BE" dirty="0"/>
              <a:t>Vensters: ramenstaat met correcte info is belangrijk (zie verder in andere presentatie)</a:t>
            </a:r>
          </a:p>
          <a:p>
            <a:pPr lvl="2"/>
            <a:r>
              <a:rPr lang="nl-BE" dirty="0"/>
              <a:t>Info verwarmingsinstallatie: facturen (merk/type), </a:t>
            </a:r>
            <a:r>
              <a:rPr lang="nl-BE" dirty="0" err="1"/>
              <a:t>ErP</a:t>
            </a:r>
            <a:r>
              <a:rPr lang="nl-BE" dirty="0"/>
              <a:t>-fiche en foto’s</a:t>
            </a:r>
          </a:p>
          <a:p>
            <a:pPr lvl="2"/>
            <a:r>
              <a:rPr lang="nl-BE" dirty="0"/>
              <a:t>Zonwering = bouwelementen die oververhitting tegen gaan</a:t>
            </a:r>
          </a:p>
          <a:p>
            <a:pPr lvl="1"/>
            <a:endParaRPr lang="nl-BE" dirty="0"/>
          </a:p>
          <a:p>
            <a:pPr lvl="1"/>
            <a:endParaRPr lang="nl-BE" dirty="0"/>
          </a:p>
          <a:p>
            <a:pPr lvl="1"/>
            <a:endParaRPr lang="nl-BE" dirty="0"/>
          </a:p>
        </p:txBody>
      </p:sp>
    </p:spTree>
    <p:extLst>
      <p:ext uri="{BB962C8B-B14F-4D97-AF65-F5344CB8AC3E}">
        <p14:creationId xmlns:p14="http://schemas.microsoft.com/office/powerpoint/2010/main" val="23467848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D46F2-83AC-0C4F-F4D4-79E76336EEA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82F81622-5E7F-06E5-38C3-3BE5126AF6A3}"/>
              </a:ext>
            </a:extLst>
          </p:cNvPr>
          <p:cNvSpPr>
            <a:spLocks noGrp="1"/>
          </p:cNvSpPr>
          <p:nvPr>
            <p:ph sz="half" idx="10"/>
          </p:nvPr>
        </p:nvSpPr>
        <p:spPr/>
        <p:txBody>
          <a:bodyPr/>
          <a:lstStyle/>
          <a:p>
            <a:r>
              <a:rPr lang="nl-BE"/>
              <a:t>Conclusies - ruimte voor vormelijke verbetering</a:t>
            </a:r>
          </a:p>
          <a:p>
            <a:pPr lvl="2"/>
            <a:r>
              <a:rPr lang="nl-BE">
                <a:solidFill>
                  <a:srgbClr val="FF0000"/>
                </a:solidFill>
              </a:rPr>
              <a:t>NIET:</a:t>
            </a:r>
            <a:r>
              <a:rPr lang="nl-BE"/>
              <a:t> alle staving in 1 pdf of in elke rubriek identieke staving of alle staving van 1 appartementsblok in 1 pdf voor elk appartement</a:t>
            </a:r>
          </a:p>
          <a:p>
            <a:pPr lvl="2"/>
            <a:r>
              <a:rPr lang="nl-BE">
                <a:solidFill>
                  <a:srgbClr val="4AA832"/>
                </a:solidFill>
              </a:rPr>
              <a:t>WEL:</a:t>
            </a:r>
            <a:r>
              <a:rPr lang="nl-BE"/>
              <a:t> </a:t>
            </a:r>
          </a:p>
          <a:p>
            <a:pPr lvl="3"/>
            <a:r>
              <a:rPr lang="nl-BE"/>
              <a:t>1 pdf per rubriek </a:t>
            </a:r>
          </a:p>
          <a:p>
            <a:pPr lvl="3"/>
            <a:r>
              <a:rPr lang="nl-BE"/>
              <a:t>Of per rubriek staving met </a:t>
            </a:r>
            <a:r>
              <a:rPr lang="nl-NL"/>
              <a:t>duidelijke naam, waaruit de inhoud blijkt</a:t>
            </a:r>
            <a:endParaRPr lang="nl-BE"/>
          </a:p>
          <a:p>
            <a:pPr lvl="2"/>
            <a:r>
              <a:rPr lang="nl-BE"/>
              <a:t>Verplicht </a:t>
            </a:r>
            <a:r>
              <a:rPr lang="nl-BE" err="1"/>
              <a:t>foto-verslag</a:t>
            </a:r>
            <a:r>
              <a:rPr lang="nl-BE"/>
              <a:t> noodzakelijk als aanvulling</a:t>
            </a:r>
          </a:p>
          <a:p>
            <a:pPr lvl="1"/>
            <a:endParaRPr lang="nl-BE"/>
          </a:p>
          <a:p>
            <a:pPr lvl="1"/>
            <a:endParaRPr lang="nl-BE"/>
          </a:p>
          <a:p>
            <a:pPr lvl="1"/>
            <a:endParaRPr lang="nl-BE"/>
          </a:p>
        </p:txBody>
      </p:sp>
    </p:spTree>
    <p:extLst>
      <p:ext uri="{BB962C8B-B14F-4D97-AF65-F5344CB8AC3E}">
        <p14:creationId xmlns:p14="http://schemas.microsoft.com/office/powerpoint/2010/main" val="1810628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7B4BE-773A-F1CF-BA2A-9F1132DD8693}"/>
              </a:ext>
            </a:extLst>
          </p:cNvPr>
          <p:cNvSpPr>
            <a:spLocks noGrp="1"/>
          </p:cNvSpPr>
          <p:nvPr>
            <p:ph type="title"/>
          </p:nvPr>
        </p:nvSpPr>
        <p:spPr/>
        <p:txBody>
          <a:bodyPr/>
          <a:lstStyle/>
          <a:p>
            <a:r>
              <a:rPr lang="nl-BE"/>
              <a:t>Steekproef </a:t>
            </a:r>
            <a:r>
              <a:rPr lang="nl-BE" err="1"/>
              <a:t>stavingsstukken</a:t>
            </a:r>
            <a:endParaRPr lang="nl-BE"/>
          </a:p>
        </p:txBody>
      </p:sp>
      <p:sp>
        <p:nvSpPr>
          <p:cNvPr id="3" name="Tijdelijke aanduiding voor inhoud 2">
            <a:extLst>
              <a:ext uri="{FF2B5EF4-FFF2-40B4-BE49-F238E27FC236}">
                <a16:creationId xmlns:a16="http://schemas.microsoft.com/office/drawing/2014/main" id="{867D89A6-14F8-6630-985D-38BA99433343}"/>
              </a:ext>
            </a:extLst>
          </p:cNvPr>
          <p:cNvSpPr>
            <a:spLocks noGrp="1"/>
          </p:cNvSpPr>
          <p:nvPr>
            <p:ph sz="half" idx="10"/>
          </p:nvPr>
        </p:nvSpPr>
        <p:spPr/>
        <p:txBody>
          <a:bodyPr/>
          <a:lstStyle/>
          <a:p>
            <a:r>
              <a:rPr lang="nl-BE" dirty="0"/>
              <a:t>Tips voor vorming</a:t>
            </a:r>
          </a:p>
          <a:p>
            <a:pPr lvl="1"/>
            <a:r>
              <a:rPr lang="nl-BE" dirty="0"/>
              <a:t>Maak voorbeeld om samen een goed </a:t>
            </a:r>
            <a:r>
              <a:rPr lang="nl-BE" dirty="0" err="1"/>
              <a:t>stavingsdossier</a:t>
            </a:r>
            <a:r>
              <a:rPr lang="nl-BE" dirty="0"/>
              <a:t> op te stellen</a:t>
            </a:r>
          </a:p>
          <a:p>
            <a:pPr lvl="2"/>
            <a:r>
              <a:rPr lang="nl-BE" dirty="0"/>
              <a:t>Elke rubriek bevat zinvolle staving</a:t>
            </a:r>
          </a:p>
          <a:p>
            <a:pPr lvl="3"/>
            <a:r>
              <a:rPr lang="nl-BE" dirty="0"/>
              <a:t>Factuur zonder staving over merk/type van toestel of materiaal = niet zinvol</a:t>
            </a:r>
          </a:p>
          <a:p>
            <a:pPr lvl="3"/>
            <a:r>
              <a:rPr lang="nl-BE" dirty="0"/>
              <a:t>Foto’s tonen duidelijk wat ze staven (helderheid) en identificatie van het project</a:t>
            </a:r>
          </a:p>
          <a:p>
            <a:pPr lvl="3"/>
            <a:r>
              <a:rPr lang="nl-BE" dirty="0"/>
              <a:t>As-</a:t>
            </a:r>
            <a:r>
              <a:rPr lang="nl-BE" dirty="0" err="1"/>
              <a:t>builtplan</a:t>
            </a:r>
            <a:r>
              <a:rPr lang="nl-BE" dirty="0"/>
              <a:t> kan verschillen van plan bouwaanvraag</a:t>
            </a:r>
          </a:p>
          <a:p>
            <a:pPr lvl="4"/>
            <a:r>
              <a:rPr lang="nl-BE" dirty="0"/>
              <a:t>Aanvullende schets op bouwaanvraagplan van de werkelijke toestand = OK</a:t>
            </a:r>
          </a:p>
          <a:p>
            <a:pPr lvl="2"/>
            <a:r>
              <a:rPr lang="nl-BE" dirty="0"/>
              <a:t>Vermijd onvoldoende staving </a:t>
            </a:r>
          </a:p>
          <a:p>
            <a:pPr lvl="3"/>
            <a:r>
              <a:rPr lang="nl-BE" dirty="0"/>
              <a:t>Louter een overzicht van stavingsstukken = geen staving</a:t>
            </a:r>
          </a:p>
          <a:p>
            <a:pPr lvl="3"/>
            <a:r>
              <a:rPr lang="nl-BE" dirty="0"/>
              <a:t>Informatiepagina met lijst van de genomen EPB-maatregelen met vermelding van merk/type van materialen en toestellen = verklaring en ≠ staving </a:t>
            </a:r>
          </a:p>
          <a:p>
            <a:pPr marL="864000" lvl="3" indent="0">
              <a:buNone/>
            </a:pPr>
            <a:endParaRPr lang="nl-BE" dirty="0"/>
          </a:p>
          <a:p>
            <a:pPr marL="864000" lvl="3" indent="0">
              <a:buNone/>
            </a:pPr>
            <a:endParaRPr lang="nl-BE" dirty="0"/>
          </a:p>
        </p:txBody>
      </p:sp>
    </p:spTree>
    <p:extLst>
      <p:ext uri="{BB962C8B-B14F-4D97-AF65-F5344CB8AC3E}">
        <p14:creationId xmlns:p14="http://schemas.microsoft.com/office/powerpoint/2010/main" val="26184287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DF4DA-8BF0-F7B1-C286-1D07618B3A9C}"/>
              </a:ext>
            </a:extLst>
          </p:cNvPr>
          <p:cNvSpPr>
            <a:spLocks noGrp="1"/>
          </p:cNvSpPr>
          <p:nvPr>
            <p:ph type="title"/>
          </p:nvPr>
        </p:nvSpPr>
        <p:spPr/>
        <p:txBody>
          <a:bodyPr/>
          <a:lstStyle/>
          <a:p>
            <a:r>
              <a:rPr lang="nl-BE" sz="4000">
                <a:ea typeface="Calibri"/>
                <a:cs typeface="Calibri"/>
              </a:rPr>
              <a:t>Beoordeling </a:t>
            </a:r>
            <a:r>
              <a:rPr lang="nl-BE" sz="4000" err="1">
                <a:ea typeface="Calibri"/>
                <a:cs typeface="Calibri"/>
              </a:rPr>
              <a:t>stavingsstukken</a:t>
            </a:r>
            <a:r>
              <a:rPr lang="nl-BE" sz="4000">
                <a:ea typeface="Calibri"/>
                <a:cs typeface="Calibri"/>
              </a:rPr>
              <a:t> </a:t>
            </a:r>
            <a:br>
              <a:rPr lang="nl-BE" sz="4000">
                <a:ea typeface="Calibri"/>
                <a:cs typeface="Calibri"/>
              </a:rPr>
            </a:br>
            <a:r>
              <a:rPr lang="nl-BE" sz="4000">
                <a:ea typeface="Calibri"/>
                <a:cs typeface="Calibri"/>
              </a:rPr>
              <a:t>U-waarde vensters en materialen</a:t>
            </a:r>
            <a:br>
              <a:rPr lang="nl-BE">
                <a:ea typeface="Calibri"/>
                <a:cs typeface="Calibri"/>
              </a:rPr>
            </a:br>
            <a:endParaRPr lang="nl-BE"/>
          </a:p>
        </p:txBody>
      </p:sp>
    </p:spTree>
    <p:extLst>
      <p:ext uri="{BB962C8B-B14F-4D97-AF65-F5344CB8AC3E}">
        <p14:creationId xmlns:p14="http://schemas.microsoft.com/office/powerpoint/2010/main" val="38903733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DF4DA-8BF0-F7B1-C286-1D07618B3A9C}"/>
              </a:ext>
            </a:extLst>
          </p:cNvPr>
          <p:cNvSpPr>
            <a:spLocks noGrp="1"/>
          </p:cNvSpPr>
          <p:nvPr>
            <p:ph type="title"/>
          </p:nvPr>
        </p:nvSpPr>
        <p:spPr/>
        <p:txBody>
          <a:bodyPr/>
          <a:lstStyle/>
          <a:p>
            <a:r>
              <a:rPr lang="nl-BE" sz="4000">
                <a:ea typeface="Calibri"/>
                <a:cs typeface="Calibri"/>
              </a:rPr>
              <a:t>Beoordeling </a:t>
            </a:r>
            <a:r>
              <a:rPr lang="nl-BE" sz="4000" err="1">
                <a:ea typeface="Calibri"/>
                <a:cs typeface="Calibri"/>
              </a:rPr>
              <a:t>stavingsstukken</a:t>
            </a:r>
            <a:r>
              <a:rPr lang="nl-BE" sz="4000">
                <a:ea typeface="Calibri"/>
                <a:cs typeface="Calibri"/>
              </a:rPr>
              <a:t> </a:t>
            </a:r>
            <a:br>
              <a:rPr lang="nl-BE" sz="4000">
                <a:ea typeface="Calibri"/>
                <a:cs typeface="Calibri"/>
              </a:rPr>
            </a:br>
            <a:r>
              <a:rPr lang="nl-BE" sz="4000">
                <a:ea typeface="Calibri"/>
                <a:cs typeface="Calibri"/>
              </a:rPr>
              <a:t>U-waarde vensters en materialen</a:t>
            </a:r>
            <a:br>
              <a:rPr lang="nl-BE">
                <a:ea typeface="Calibri"/>
                <a:cs typeface="Calibri"/>
              </a:rPr>
            </a:br>
            <a:endParaRPr lang="nl-BE"/>
          </a:p>
        </p:txBody>
      </p:sp>
      <p:pic>
        <p:nvPicPr>
          <p:cNvPr id="5" name="Tijdelijke aanduiding voor inhoud 4">
            <a:extLst>
              <a:ext uri="{FF2B5EF4-FFF2-40B4-BE49-F238E27FC236}">
                <a16:creationId xmlns:a16="http://schemas.microsoft.com/office/drawing/2014/main" id="{52310BDC-0CF2-4E3A-6D5B-2CBC420464D0}"/>
              </a:ext>
            </a:extLst>
          </p:cNvPr>
          <p:cNvPicPr>
            <a:picLocks noGrp="1" noChangeAspect="1"/>
          </p:cNvPicPr>
          <p:nvPr>
            <p:ph sz="half" idx="10"/>
          </p:nvPr>
        </p:nvPicPr>
        <p:blipFill rotWithShape="1">
          <a:blip r:embed="rId2"/>
          <a:srcRect l="23575" t="-1" r="18066" b="29437"/>
          <a:stretch/>
        </p:blipFill>
        <p:spPr bwMode="auto">
          <a:xfrm>
            <a:off x="3317860" y="1484313"/>
            <a:ext cx="5556279" cy="5038725"/>
          </a:xfrm>
          <a:prstGeom prst="rect">
            <a:avLst/>
          </a:prstGeom>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1DA02F97-2428-510C-5668-40E9FBF18A93}"/>
              </a:ext>
            </a:extLst>
          </p:cNvPr>
          <p:cNvPicPr>
            <a:picLocks noChangeAspect="1"/>
          </p:cNvPicPr>
          <p:nvPr/>
        </p:nvPicPr>
        <p:blipFill>
          <a:blip r:embed="rId3"/>
          <a:stretch>
            <a:fillRect/>
          </a:stretch>
        </p:blipFill>
        <p:spPr>
          <a:xfrm rot="20401641">
            <a:off x="7318738" y="1914770"/>
            <a:ext cx="4055347" cy="1549134"/>
          </a:xfrm>
          <a:prstGeom prst="rect">
            <a:avLst/>
          </a:prstGeom>
        </p:spPr>
      </p:pic>
      <p:pic>
        <p:nvPicPr>
          <p:cNvPr id="9" name="Afbeelding 8">
            <a:extLst>
              <a:ext uri="{FF2B5EF4-FFF2-40B4-BE49-F238E27FC236}">
                <a16:creationId xmlns:a16="http://schemas.microsoft.com/office/drawing/2014/main" id="{7A187966-1D17-45B3-9BC2-6DCE525591DC}"/>
              </a:ext>
            </a:extLst>
          </p:cNvPr>
          <p:cNvPicPr>
            <a:picLocks noChangeAspect="1"/>
          </p:cNvPicPr>
          <p:nvPr/>
        </p:nvPicPr>
        <p:blipFill>
          <a:blip r:embed="rId4"/>
          <a:stretch>
            <a:fillRect/>
          </a:stretch>
        </p:blipFill>
        <p:spPr>
          <a:xfrm rot="1483615">
            <a:off x="605342" y="1557895"/>
            <a:ext cx="3478535" cy="1709057"/>
          </a:xfrm>
          <a:prstGeom prst="rect">
            <a:avLst/>
          </a:prstGeom>
        </p:spPr>
      </p:pic>
      <p:pic>
        <p:nvPicPr>
          <p:cNvPr id="11" name="Afbeelding 10">
            <a:extLst>
              <a:ext uri="{FF2B5EF4-FFF2-40B4-BE49-F238E27FC236}">
                <a16:creationId xmlns:a16="http://schemas.microsoft.com/office/drawing/2014/main" id="{FA3E158B-466A-62D3-A3FD-DE3E5143BA0B}"/>
              </a:ext>
            </a:extLst>
          </p:cNvPr>
          <p:cNvPicPr>
            <a:picLocks noChangeAspect="1"/>
          </p:cNvPicPr>
          <p:nvPr/>
        </p:nvPicPr>
        <p:blipFill>
          <a:blip r:embed="rId5"/>
          <a:stretch>
            <a:fillRect/>
          </a:stretch>
        </p:blipFill>
        <p:spPr>
          <a:xfrm rot="20130037">
            <a:off x="880399" y="3947694"/>
            <a:ext cx="3418227" cy="1806202"/>
          </a:xfrm>
          <a:prstGeom prst="rect">
            <a:avLst/>
          </a:prstGeom>
        </p:spPr>
      </p:pic>
      <p:pic>
        <p:nvPicPr>
          <p:cNvPr id="13" name="Afbeelding 12">
            <a:extLst>
              <a:ext uri="{FF2B5EF4-FFF2-40B4-BE49-F238E27FC236}">
                <a16:creationId xmlns:a16="http://schemas.microsoft.com/office/drawing/2014/main" id="{7B03FDA5-96C5-0A17-47C0-65E816F892B7}"/>
              </a:ext>
            </a:extLst>
          </p:cNvPr>
          <p:cNvPicPr>
            <a:picLocks noChangeAspect="1"/>
          </p:cNvPicPr>
          <p:nvPr/>
        </p:nvPicPr>
        <p:blipFill>
          <a:blip r:embed="rId6"/>
          <a:stretch>
            <a:fillRect/>
          </a:stretch>
        </p:blipFill>
        <p:spPr>
          <a:xfrm rot="1286636">
            <a:off x="6531993" y="4355500"/>
            <a:ext cx="4662115" cy="1722683"/>
          </a:xfrm>
          <a:prstGeom prst="rect">
            <a:avLst/>
          </a:prstGeom>
        </p:spPr>
      </p:pic>
      <p:pic>
        <p:nvPicPr>
          <p:cNvPr id="15" name="Afbeelding 14">
            <a:extLst>
              <a:ext uri="{FF2B5EF4-FFF2-40B4-BE49-F238E27FC236}">
                <a16:creationId xmlns:a16="http://schemas.microsoft.com/office/drawing/2014/main" id="{EBB0BA6E-21A9-B40A-2295-78093890311D}"/>
              </a:ext>
            </a:extLst>
          </p:cNvPr>
          <p:cNvPicPr>
            <a:picLocks noChangeAspect="1"/>
          </p:cNvPicPr>
          <p:nvPr/>
        </p:nvPicPr>
        <p:blipFill>
          <a:blip r:embed="rId7"/>
          <a:stretch>
            <a:fillRect/>
          </a:stretch>
        </p:blipFill>
        <p:spPr>
          <a:xfrm>
            <a:off x="8219087" y="3429000"/>
            <a:ext cx="3715652" cy="1046174"/>
          </a:xfrm>
          <a:prstGeom prst="rect">
            <a:avLst/>
          </a:prstGeom>
        </p:spPr>
      </p:pic>
    </p:spTree>
    <p:extLst>
      <p:ext uri="{BB962C8B-B14F-4D97-AF65-F5344CB8AC3E}">
        <p14:creationId xmlns:p14="http://schemas.microsoft.com/office/powerpoint/2010/main" val="2602893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73D41-AEBB-9A45-78A1-0489660BF808}"/>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FACF5139-0F69-1FFB-0C68-3CB0794C2E8C}"/>
              </a:ext>
            </a:extLst>
          </p:cNvPr>
          <p:cNvSpPr>
            <a:spLocks noGrp="1"/>
          </p:cNvSpPr>
          <p:nvPr>
            <p:ph sz="half" idx="10"/>
          </p:nvPr>
        </p:nvSpPr>
        <p:spPr/>
        <p:txBody>
          <a:bodyPr lIns="91440" tIns="45720" rIns="91440" bIns="0" anchor="t"/>
          <a:lstStyle/>
          <a:p>
            <a:r>
              <a:rPr lang="nl-BE"/>
              <a:t>(NBN) EN (ISO) 10077-1 (niet voor dakvensters)</a:t>
            </a:r>
          </a:p>
          <a:p>
            <a:pPr marL="575945" lvl="1" indent="-287655"/>
            <a:r>
              <a:rPr lang="nl-BE"/>
              <a:t>Bepalen van </a:t>
            </a:r>
            <a:r>
              <a:rPr lang="nl-BE" b="1" u="sng">
                <a:solidFill>
                  <a:srgbClr val="FF0000"/>
                </a:solidFill>
              </a:rPr>
              <a:t>Uw</a:t>
            </a:r>
            <a:r>
              <a:rPr lang="nl-BE" b="1" u="sng"/>
              <a:t> </a:t>
            </a:r>
            <a:r>
              <a:rPr lang="nl-BE"/>
              <a:t>voor het </a:t>
            </a:r>
            <a:r>
              <a:rPr lang="nl-BE" u="sng"/>
              <a:t>raamgeheel</a:t>
            </a:r>
            <a:endParaRPr lang="nl-BE" u="sng">
              <a:cs typeface="Calibri"/>
            </a:endParaRPr>
          </a:p>
          <a:p>
            <a:pPr lvl="2"/>
            <a:r>
              <a:rPr lang="nl-BE">
                <a:sym typeface="Wingdings" panose="05000000000000000000" pitchFamily="2" charset="2"/>
              </a:rPr>
              <a:t>Berekening volgens formule </a:t>
            </a:r>
            <a:r>
              <a:rPr lang="nl-BE" err="1">
                <a:sym typeface="Wingdings" panose="05000000000000000000" pitchFamily="2" charset="2"/>
              </a:rPr>
              <a:t>Eq</a:t>
            </a:r>
            <a:r>
              <a:rPr lang="nl-BE">
                <a:sym typeface="Wingdings" panose="05000000000000000000" pitchFamily="2" charset="2"/>
              </a:rPr>
              <a:t> 19 van het TRD  (+</a:t>
            </a:r>
            <a:r>
              <a:rPr lang="nl-BE" err="1">
                <a:sym typeface="Wingdings" panose="05000000000000000000" pitchFamily="2" charset="2"/>
              </a:rPr>
              <a:t>Ur</a:t>
            </a:r>
            <a:r>
              <a:rPr lang="nl-BE">
                <a:sym typeface="Wingdings" panose="05000000000000000000" pitchFamily="2" charset="2"/>
              </a:rPr>
              <a:t>)</a:t>
            </a:r>
          </a:p>
          <a:p>
            <a:pPr lvl="2"/>
            <a:r>
              <a:rPr lang="nl-BE">
                <a:sym typeface="Wingdings" panose="05000000000000000000" pitchFamily="2" charset="2"/>
              </a:rPr>
              <a:t>Beproeving van het geplaatste venster volgens NBN EN ISO 12567-1</a:t>
            </a:r>
            <a:endParaRPr lang="nl-BE"/>
          </a:p>
          <a:p>
            <a:r>
              <a:rPr lang="nl-BE"/>
              <a:t>(NBN) EN (ISO) 10077-2</a:t>
            </a:r>
          </a:p>
          <a:p>
            <a:pPr marL="575945" lvl="1" indent="-287655"/>
            <a:r>
              <a:rPr lang="nl-BE"/>
              <a:t>Bepalen van de </a:t>
            </a:r>
            <a:r>
              <a:rPr lang="nl-BE" err="1">
                <a:solidFill>
                  <a:srgbClr val="FF0000"/>
                </a:solidFill>
              </a:rPr>
              <a:t>Uf</a:t>
            </a:r>
            <a:r>
              <a:rPr lang="nl-BE"/>
              <a:t>-waarde van </a:t>
            </a:r>
            <a:r>
              <a:rPr lang="nl-BE" u="sng"/>
              <a:t>profielen en </a:t>
            </a:r>
            <a:r>
              <a:rPr lang="nl-BE" u="sng" err="1">
                <a:solidFill>
                  <a:srgbClr val="FF0000"/>
                </a:solidFill>
              </a:rPr>
              <a:t>psi</a:t>
            </a:r>
            <a:r>
              <a:rPr lang="nl-BE" u="sng"/>
              <a:t>-waarde </a:t>
            </a:r>
            <a:endParaRPr lang="nl-BE" u="sng">
              <a:cs typeface="Calibri"/>
            </a:endParaRPr>
          </a:p>
          <a:p>
            <a:pPr marL="863600" lvl="2" indent="-287655"/>
            <a:r>
              <a:rPr lang="nl-BE">
                <a:solidFill>
                  <a:srgbClr val="FF0000"/>
                </a:solidFill>
              </a:rPr>
              <a:t>Numerieke berekening</a:t>
            </a:r>
            <a:r>
              <a:rPr lang="nl-BE"/>
              <a:t> </a:t>
            </a:r>
            <a:endParaRPr lang="nl-BE">
              <a:cs typeface="Calibri"/>
            </a:endParaRPr>
          </a:p>
          <a:p>
            <a:r>
              <a:rPr lang="nl-BE"/>
              <a:t>(NBN) EN 12412-2 </a:t>
            </a:r>
          </a:p>
          <a:p>
            <a:pPr marL="575945" lvl="1" indent="-287655"/>
            <a:r>
              <a:rPr lang="nl-BE"/>
              <a:t>Bepalen </a:t>
            </a:r>
            <a:r>
              <a:rPr lang="nl-BE" err="1">
                <a:solidFill>
                  <a:srgbClr val="FF0000"/>
                </a:solidFill>
              </a:rPr>
              <a:t>Uf</a:t>
            </a:r>
            <a:r>
              <a:rPr lang="nl-BE">
                <a:solidFill>
                  <a:srgbClr val="FF0000"/>
                </a:solidFill>
              </a:rPr>
              <a:t> via beproeving </a:t>
            </a:r>
            <a:endParaRPr lang="nl-BE">
              <a:solidFill>
                <a:srgbClr val="FF0000"/>
              </a:solidFill>
              <a:cs typeface="Calibri"/>
            </a:endParaRPr>
          </a:p>
          <a:p>
            <a:r>
              <a:rPr lang="nl-BE"/>
              <a:t>(NBN) EN 673-674-675</a:t>
            </a:r>
          </a:p>
          <a:p>
            <a:pPr marL="575945" lvl="1" indent="-287655"/>
            <a:r>
              <a:rPr lang="nl-BE"/>
              <a:t>Bepalen van de </a:t>
            </a:r>
            <a:r>
              <a:rPr lang="nl-BE" err="1">
                <a:solidFill>
                  <a:srgbClr val="FF0000"/>
                </a:solidFill>
              </a:rPr>
              <a:t>Ug</a:t>
            </a:r>
            <a:r>
              <a:rPr lang="nl-BE">
                <a:solidFill>
                  <a:srgbClr val="FF0000"/>
                </a:solidFill>
              </a:rPr>
              <a:t>-waarde</a:t>
            </a:r>
            <a:r>
              <a:rPr lang="nl-BE"/>
              <a:t> ‘glasnormen’</a:t>
            </a:r>
            <a:endParaRPr lang="nl-BE">
              <a:cs typeface="Calibri"/>
            </a:endParaRPr>
          </a:p>
          <a:p>
            <a:pPr lvl="2"/>
            <a:r>
              <a:rPr lang="nl-BE"/>
              <a:t>673 = numerieke berekening </a:t>
            </a:r>
          </a:p>
          <a:p>
            <a:pPr lvl="2"/>
            <a:r>
              <a:rPr lang="nl-BE"/>
              <a:t>674 en 675 = beproeving </a:t>
            </a:r>
          </a:p>
          <a:p>
            <a:endParaRPr lang="nl-BE"/>
          </a:p>
        </p:txBody>
      </p:sp>
    </p:spTree>
    <p:extLst>
      <p:ext uri="{BB962C8B-B14F-4D97-AF65-F5344CB8AC3E}">
        <p14:creationId xmlns:p14="http://schemas.microsoft.com/office/powerpoint/2010/main" val="2822150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5B7A6-EFF1-5A86-B651-535BBEE900BE}"/>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BC3EDF07-0594-103E-158B-32A91581415D}"/>
              </a:ext>
            </a:extLst>
          </p:cNvPr>
          <p:cNvSpPr>
            <a:spLocks noGrp="1"/>
          </p:cNvSpPr>
          <p:nvPr>
            <p:ph sz="half" idx="10"/>
          </p:nvPr>
        </p:nvSpPr>
        <p:spPr/>
        <p:txBody>
          <a:bodyPr/>
          <a:lstStyle/>
          <a:p>
            <a:r>
              <a:rPr lang="nl-BE"/>
              <a:t>EPB-</a:t>
            </a:r>
            <a:r>
              <a:rPr lang="nl-BE" err="1"/>
              <a:t>pedia</a:t>
            </a:r>
            <a:r>
              <a:rPr lang="nl-BE"/>
              <a:t> - </a:t>
            </a:r>
            <a:r>
              <a:rPr lang="nl-BE">
                <a:hlinkClick r:id="rId2"/>
              </a:rPr>
              <a:t>Stavingsstukken | Vlaanderen.be</a:t>
            </a:r>
            <a:endParaRPr lang="nl-BE"/>
          </a:p>
          <a:p>
            <a:pPr lvl="1"/>
            <a:r>
              <a:rPr lang="nl-NL" b="0" i="0">
                <a:solidFill>
                  <a:srgbClr val="333332"/>
                </a:solidFill>
                <a:effectLst/>
                <a:latin typeface="Flanders Art Sans"/>
              </a:rPr>
              <a:t>technische fiches van glas-, profiel- en ventilatieroosterfabrikanten;</a:t>
            </a:r>
          </a:p>
          <a:p>
            <a:pPr lvl="1"/>
            <a:r>
              <a:rPr lang="nl-NL">
                <a:solidFill>
                  <a:srgbClr val="333332"/>
                </a:solidFill>
                <a:latin typeface="Flanders Art Sans"/>
              </a:rPr>
              <a:t>ramenstaten</a:t>
            </a:r>
            <a:endParaRPr lang="nl-NL" b="0" i="0">
              <a:solidFill>
                <a:srgbClr val="333332"/>
              </a:solidFill>
              <a:effectLst/>
              <a:latin typeface="Flanders Art Sans"/>
            </a:endParaRPr>
          </a:p>
          <a:p>
            <a:pPr lvl="2"/>
            <a:r>
              <a:rPr lang="nl-NL">
                <a:solidFill>
                  <a:srgbClr val="333332"/>
                </a:solidFill>
                <a:latin typeface="Flanders Art Sans"/>
              </a:rPr>
              <a:t>n</a:t>
            </a:r>
            <a:r>
              <a:rPr lang="nl-NL" b="0" i="0">
                <a:solidFill>
                  <a:srgbClr val="333332"/>
                </a:solidFill>
                <a:effectLst/>
                <a:latin typeface="Flanders Art Sans"/>
              </a:rPr>
              <a:t>auwkeurige bepaalde warmtedoorgangscoëfficiënten</a:t>
            </a:r>
          </a:p>
          <a:p>
            <a:pPr lvl="2"/>
            <a:r>
              <a:rPr lang="nl-NL" b="0" i="0">
                <a:solidFill>
                  <a:srgbClr val="333332"/>
                </a:solidFill>
                <a:effectLst/>
                <a:latin typeface="Flanders Art Sans"/>
              </a:rPr>
              <a:t>Gebruik enkel waarden als duidelijk vermeld is dat de U-waarden bepaald zijn volgens de </a:t>
            </a:r>
            <a:r>
              <a:rPr lang="nl-NL" b="0" i="0" u="sng">
                <a:effectLst/>
                <a:latin typeface="Flanders Art Sans"/>
                <a:hlinkClick r:id="rId3"/>
              </a:rPr>
              <a:t>geldende normen</a:t>
            </a:r>
            <a:r>
              <a:rPr lang="nl-NL" b="0" i="0">
                <a:solidFill>
                  <a:srgbClr val="333332"/>
                </a:solidFill>
                <a:effectLst/>
                <a:latin typeface="Flanders Art Sans"/>
              </a:rPr>
              <a:t>.</a:t>
            </a:r>
          </a:p>
          <a:p>
            <a:pPr lvl="1"/>
            <a:r>
              <a:rPr lang="nl-NL" b="0" i="0">
                <a:solidFill>
                  <a:srgbClr val="333332"/>
                </a:solidFill>
                <a:effectLst/>
                <a:latin typeface="Flanders Art Sans"/>
              </a:rPr>
              <a:t>Als er geen informatie over de wijze van bepaling van de U</a:t>
            </a:r>
            <a:r>
              <a:rPr lang="nl-NL" b="0" i="0" baseline="-25000">
                <a:solidFill>
                  <a:srgbClr val="333332"/>
                </a:solidFill>
                <a:effectLst/>
                <a:latin typeface="Flanders Art Sans"/>
              </a:rPr>
              <a:t>w</a:t>
            </a:r>
            <a:r>
              <a:rPr lang="nl-NL" b="0" i="0">
                <a:solidFill>
                  <a:srgbClr val="333332"/>
                </a:solidFill>
                <a:effectLst/>
                <a:latin typeface="Flanders Art Sans"/>
              </a:rPr>
              <a:t>-, </a:t>
            </a:r>
            <a:r>
              <a:rPr lang="nl-NL" b="0" i="0" err="1">
                <a:solidFill>
                  <a:srgbClr val="333332"/>
                </a:solidFill>
                <a:effectLst/>
                <a:latin typeface="Flanders Art Sans"/>
              </a:rPr>
              <a:t>U</a:t>
            </a:r>
            <a:r>
              <a:rPr lang="nl-NL" b="0" i="0" baseline="-25000" err="1">
                <a:solidFill>
                  <a:srgbClr val="333332"/>
                </a:solidFill>
                <a:effectLst/>
                <a:latin typeface="Flanders Art Sans"/>
              </a:rPr>
              <a:t>g</a:t>
            </a:r>
            <a:r>
              <a:rPr lang="nl-NL" b="0" i="0">
                <a:solidFill>
                  <a:srgbClr val="333332"/>
                </a:solidFill>
                <a:effectLst/>
                <a:latin typeface="Flanders Art Sans"/>
              </a:rPr>
              <a:t>- </a:t>
            </a:r>
            <a:r>
              <a:rPr lang="nl-NL" b="0" i="0" err="1">
                <a:solidFill>
                  <a:srgbClr val="333332"/>
                </a:solidFill>
                <a:effectLst/>
                <a:latin typeface="Flanders Art Sans"/>
              </a:rPr>
              <a:t>U</a:t>
            </a:r>
            <a:r>
              <a:rPr lang="nl-NL" b="0" i="0" baseline="-25000" err="1">
                <a:solidFill>
                  <a:srgbClr val="333332"/>
                </a:solidFill>
                <a:effectLst/>
                <a:latin typeface="Flanders Art Sans"/>
              </a:rPr>
              <a:t>f</a:t>
            </a:r>
            <a:r>
              <a:rPr lang="nl-NL" b="0" i="0">
                <a:solidFill>
                  <a:srgbClr val="333332"/>
                </a:solidFill>
                <a:effectLst/>
                <a:latin typeface="Flanders Art Sans"/>
              </a:rPr>
              <a:t>- en Ψ-waarde terug te vinden is reken dan met de </a:t>
            </a:r>
            <a:r>
              <a:rPr lang="nl-NL" b="0" i="0">
                <a:solidFill>
                  <a:srgbClr val="333332"/>
                </a:solidFill>
                <a:effectLst/>
                <a:latin typeface="Flanders Art Sans"/>
                <a:hlinkClick r:id="rId4"/>
              </a:rPr>
              <a:t>waarden-bij-ontstentenis</a:t>
            </a:r>
            <a:r>
              <a:rPr lang="nl-NL">
                <a:solidFill>
                  <a:srgbClr val="333332"/>
                </a:solidFill>
                <a:latin typeface="Flanders Art Sans"/>
              </a:rPr>
              <a:t> </a:t>
            </a:r>
            <a:r>
              <a:rPr lang="nl-NL" b="0" i="0">
                <a:solidFill>
                  <a:srgbClr val="333332"/>
                </a:solidFill>
                <a:effectLst/>
                <a:latin typeface="Flanders Art Sans"/>
              </a:rPr>
              <a:t>voor de diverse onderdelen. </a:t>
            </a:r>
            <a:r>
              <a:rPr lang="nl-NL">
                <a:solidFill>
                  <a:srgbClr val="333332"/>
                </a:solidFill>
                <a:latin typeface="Flanders Art Sans"/>
              </a:rPr>
              <a:t>(TRD)</a:t>
            </a:r>
          </a:p>
          <a:p>
            <a:pPr lvl="1"/>
            <a:r>
              <a:rPr lang="nl-NL" b="0" i="0" err="1">
                <a:solidFill>
                  <a:srgbClr val="333332"/>
                </a:solidFill>
                <a:effectLst/>
                <a:latin typeface="Flanders Art Sans"/>
              </a:rPr>
              <a:t>ls</a:t>
            </a:r>
            <a:r>
              <a:rPr lang="nl-NL" b="0" i="0">
                <a:solidFill>
                  <a:srgbClr val="333332"/>
                </a:solidFill>
                <a:effectLst/>
                <a:latin typeface="Flanders Art Sans"/>
              </a:rPr>
              <a:t> voor een bepaalde profielreeks slechts een scala van </a:t>
            </a:r>
            <a:r>
              <a:rPr lang="nl-NL" b="0" i="0" err="1">
                <a:solidFill>
                  <a:srgbClr val="333332"/>
                </a:solidFill>
                <a:effectLst/>
                <a:latin typeface="Flanders Art Sans"/>
              </a:rPr>
              <a:t>U</a:t>
            </a:r>
            <a:r>
              <a:rPr lang="nl-NL" b="0" i="0" baseline="-25000" err="1">
                <a:solidFill>
                  <a:srgbClr val="333332"/>
                </a:solidFill>
                <a:effectLst/>
                <a:latin typeface="Flanders Art Sans"/>
              </a:rPr>
              <a:t>f</a:t>
            </a:r>
            <a:r>
              <a:rPr lang="nl-NL" b="0" i="0">
                <a:solidFill>
                  <a:srgbClr val="333332"/>
                </a:solidFill>
                <a:effectLst/>
                <a:latin typeface="Flanders Art Sans"/>
              </a:rPr>
              <a:t>-waarden is vermeld of de </a:t>
            </a:r>
            <a:r>
              <a:rPr lang="nl-NL" b="0" i="0" err="1">
                <a:solidFill>
                  <a:srgbClr val="333332"/>
                </a:solidFill>
                <a:effectLst/>
                <a:latin typeface="Flanders Art Sans"/>
              </a:rPr>
              <a:t>U</a:t>
            </a:r>
            <a:r>
              <a:rPr lang="nl-NL" b="0" i="0" baseline="-25000" err="1">
                <a:solidFill>
                  <a:srgbClr val="333332"/>
                </a:solidFill>
                <a:effectLst/>
                <a:latin typeface="Flanders Art Sans"/>
              </a:rPr>
              <a:t>f</a:t>
            </a:r>
            <a:r>
              <a:rPr lang="nl-NL" b="0" i="0">
                <a:solidFill>
                  <a:srgbClr val="333332"/>
                </a:solidFill>
                <a:effectLst/>
                <a:latin typeface="Flanders Art Sans"/>
              </a:rPr>
              <a:t>-waarde niet beschikbaar noch af te leiden uit de gegevens van de technische fiche, maar men beschikt wel over de </a:t>
            </a:r>
            <a:r>
              <a:rPr lang="nl-NL" b="0" i="0" err="1">
                <a:solidFill>
                  <a:srgbClr val="333332"/>
                </a:solidFill>
                <a:effectLst/>
                <a:latin typeface="Flanders Art Sans"/>
              </a:rPr>
              <a:t>U</a:t>
            </a:r>
            <a:r>
              <a:rPr lang="nl-NL" b="0" i="0" baseline="-25000" err="1">
                <a:solidFill>
                  <a:srgbClr val="333332"/>
                </a:solidFill>
                <a:effectLst/>
                <a:latin typeface="Flanders Art Sans"/>
              </a:rPr>
              <a:t>f</a:t>
            </a:r>
            <a:r>
              <a:rPr lang="nl-NL" b="0" i="0">
                <a:solidFill>
                  <a:srgbClr val="333332"/>
                </a:solidFill>
                <a:effectLst/>
                <a:latin typeface="Flanders Art Sans"/>
              </a:rPr>
              <a:t>-waarden van de </a:t>
            </a:r>
            <a:r>
              <a:rPr lang="nl-NL">
                <a:solidFill>
                  <a:srgbClr val="333332"/>
                </a:solidFill>
                <a:latin typeface="Flanders Art Sans"/>
              </a:rPr>
              <a:t>profielreeksfamilie, </a:t>
            </a:r>
            <a:r>
              <a:rPr lang="nl-NL" b="0" i="0">
                <a:solidFill>
                  <a:srgbClr val="333332"/>
                </a:solidFill>
                <a:effectLst/>
                <a:latin typeface="Flanders Art Sans"/>
              </a:rPr>
              <a:t>gebruikt u de maximale waarde van die familie  (ATG).</a:t>
            </a:r>
            <a:endParaRPr lang="nl-BE"/>
          </a:p>
        </p:txBody>
      </p:sp>
    </p:spTree>
    <p:extLst>
      <p:ext uri="{BB962C8B-B14F-4D97-AF65-F5344CB8AC3E}">
        <p14:creationId xmlns:p14="http://schemas.microsoft.com/office/powerpoint/2010/main" val="3397550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354E2-D36C-CD6C-C10A-7E78595D611C}"/>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3BADB7FE-FD6D-038E-0779-A6F3E9827392}"/>
              </a:ext>
            </a:extLst>
          </p:cNvPr>
          <p:cNvSpPr>
            <a:spLocks noGrp="1"/>
          </p:cNvSpPr>
          <p:nvPr>
            <p:ph sz="half" idx="10"/>
          </p:nvPr>
        </p:nvSpPr>
        <p:spPr/>
        <p:txBody>
          <a:bodyPr/>
          <a:lstStyle/>
          <a:p>
            <a:r>
              <a:rPr lang="nl-BE"/>
              <a:t>Facturen </a:t>
            </a:r>
          </a:p>
          <a:p>
            <a:pPr lvl="1"/>
            <a:r>
              <a:rPr lang="nl-BE">
                <a:sym typeface="Wingdings" panose="05000000000000000000" pitchFamily="2" charset="2"/>
              </a:rPr>
              <a:t>info merk en type raamprofiel- materiaal - componenten</a:t>
            </a:r>
          </a:p>
          <a:p>
            <a:pPr lvl="1"/>
            <a:r>
              <a:rPr lang="nl-BE">
                <a:sym typeface="Wingdings" panose="05000000000000000000" pitchFamily="2" charset="2"/>
              </a:rPr>
              <a:t>Info merk en type beglazing </a:t>
            </a:r>
          </a:p>
          <a:p>
            <a:r>
              <a:rPr lang="nl-BE">
                <a:sym typeface="Wingdings" panose="05000000000000000000" pitchFamily="2" charset="2"/>
              </a:rPr>
              <a:t>Foto’s (gebouw/gevels/transparante delen/componenten)</a:t>
            </a:r>
          </a:p>
          <a:p>
            <a:pPr lvl="1"/>
            <a:r>
              <a:rPr lang="nl-BE">
                <a:sym typeface="Wingdings" panose="05000000000000000000" pitchFamily="2" charset="2"/>
              </a:rPr>
              <a:t>Ondersteunende staving en info voor gedetailleerde invoer</a:t>
            </a:r>
          </a:p>
          <a:p>
            <a:pPr lvl="1"/>
            <a:r>
              <a:rPr lang="nl-BE">
                <a:sym typeface="Wingdings" panose="05000000000000000000" pitchFamily="2" charset="2"/>
              </a:rPr>
              <a:t>Aard van het materiaal hout-metaal-kunststof</a:t>
            </a:r>
          </a:p>
          <a:p>
            <a:pPr lvl="1"/>
            <a:r>
              <a:rPr lang="nl-BE">
                <a:sym typeface="Wingdings" panose="05000000000000000000" pitchFamily="2" charset="2"/>
              </a:rPr>
              <a:t>Merk en aard beglazing – dubbel- driedubbel – </a:t>
            </a:r>
            <a:r>
              <a:rPr lang="nl-BE" err="1">
                <a:sym typeface="Wingdings" panose="05000000000000000000" pitchFamily="2" charset="2"/>
              </a:rPr>
              <a:t>spacer</a:t>
            </a:r>
            <a:r>
              <a:rPr lang="nl-BE">
                <a:sym typeface="Wingdings" panose="05000000000000000000" pitchFamily="2" charset="2"/>
              </a:rPr>
              <a:t> met </a:t>
            </a:r>
            <a:r>
              <a:rPr lang="nl-BE" err="1">
                <a:sym typeface="Wingdings" panose="05000000000000000000" pitchFamily="2" charset="2"/>
              </a:rPr>
              <a:t>Ug</a:t>
            </a:r>
            <a:r>
              <a:rPr lang="nl-BE">
                <a:sym typeface="Wingdings" panose="05000000000000000000" pitchFamily="2" charset="2"/>
              </a:rPr>
              <a:t>-waarde – code beglazing – (stickers beglazing)</a:t>
            </a:r>
          </a:p>
          <a:p>
            <a:pPr lvl="1"/>
            <a:r>
              <a:rPr lang="nl-BE" err="1">
                <a:sym typeface="Wingdings" panose="05000000000000000000" pitchFamily="2" charset="2"/>
              </a:rPr>
              <a:t>RTO’s</a:t>
            </a:r>
            <a:r>
              <a:rPr lang="nl-BE">
                <a:sym typeface="Wingdings" panose="05000000000000000000" pitchFamily="2" charset="2"/>
              </a:rPr>
              <a:t> type en merk</a:t>
            </a:r>
          </a:p>
          <a:p>
            <a:pPr lvl="1"/>
            <a:r>
              <a:rPr lang="nl-BE">
                <a:sym typeface="Wingdings" panose="05000000000000000000" pitchFamily="2" charset="2"/>
              </a:rPr>
              <a:t>Positie van de vensters </a:t>
            </a:r>
          </a:p>
          <a:p>
            <a:pPr lvl="2"/>
            <a:r>
              <a:rPr lang="nl-BE">
                <a:sym typeface="Wingdings" panose="05000000000000000000" pitchFamily="2" charset="2"/>
              </a:rPr>
              <a:t>Zonwering – beschaduwing – luiken</a:t>
            </a:r>
          </a:p>
          <a:p>
            <a:pPr lvl="1"/>
            <a:r>
              <a:rPr lang="nl-BE">
                <a:sym typeface="Wingdings" panose="05000000000000000000" pitchFamily="2" charset="2"/>
              </a:rPr>
              <a:t>Aanwezigheid panelen</a:t>
            </a:r>
          </a:p>
          <a:p>
            <a:pPr indent="0">
              <a:buNone/>
            </a:pPr>
            <a:r>
              <a:rPr lang="nl-BE">
                <a:sym typeface="Wingdings" panose="05000000000000000000" pitchFamily="2" charset="2"/>
              </a:rPr>
              <a:t> </a:t>
            </a:r>
          </a:p>
          <a:p>
            <a:endParaRPr lang="nl-BE">
              <a:sym typeface="Wingdings" panose="05000000000000000000" pitchFamily="2" charset="2"/>
            </a:endParaRPr>
          </a:p>
          <a:p>
            <a:pPr lvl="2"/>
            <a:endParaRPr lang="nl-BE">
              <a:sym typeface="Wingdings" panose="05000000000000000000" pitchFamily="2" charset="2"/>
            </a:endParaRPr>
          </a:p>
          <a:p>
            <a:pPr lvl="1"/>
            <a:endParaRPr lang="nl-BE">
              <a:sym typeface="Wingdings" panose="05000000000000000000" pitchFamily="2" charset="2"/>
            </a:endParaRPr>
          </a:p>
          <a:p>
            <a:pPr lvl="1"/>
            <a:endParaRPr lang="nl-BE">
              <a:sym typeface="Wingdings" panose="05000000000000000000" pitchFamily="2" charset="2"/>
            </a:endParaRPr>
          </a:p>
          <a:p>
            <a:pPr marL="288000" lvl="1" indent="0">
              <a:buNone/>
            </a:pPr>
            <a:endParaRPr lang="nl-BE"/>
          </a:p>
        </p:txBody>
      </p:sp>
    </p:spTree>
    <p:extLst>
      <p:ext uri="{BB962C8B-B14F-4D97-AF65-F5344CB8AC3E}">
        <p14:creationId xmlns:p14="http://schemas.microsoft.com/office/powerpoint/2010/main" val="3730452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85BA486-FA52-2E35-99BE-B635E9A7444B}"/>
              </a:ext>
            </a:extLst>
          </p:cNvPr>
          <p:cNvPicPr>
            <a:picLocks noChangeAspect="1"/>
          </p:cNvPicPr>
          <p:nvPr/>
        </p:nvPicPr>
        <p:blipFill>
          <a:blip r:embed="rId2"/>
          <a:stretch>
            <a:fillRect/>
          </a:stretch>
        </p:blipFill>
        <p:spPr>
          <a:xfrm>
            <a:off x="415123" y="1093167"/>
            <a:ext cx="11407667" cy="5541485"/>
          </a:xfrm>
          <a:prstGeom prst="rect">
            <a:avLst/>
          </a:prstGeom>
        </p:spPr>
      </p:pic>
      <p:sp>
        <p:nvSpPr>
          <p:cNvPr id="2" name="Titel 1">
            <a:extLst>
              <a:ext uri="{FF2B5EF4-FFF2-40B4-BE49-F238E27FC236}">
                <a16:creationId xmlns:a16="http://schemas.microsoft.com/office/drawing/2014/main" id="{1E8B924F-5D17-2DF9-43DD-053C985E5FF1}"/>
              </a:ext>
            </a:extLst>
          </p:cNvPr>
          <p:cNvSpPr>
            <a:spLocks noGrp="1"/>
          </p:cNvSpPr>
          <p:nvPr>
            <p:ph type="title"/>
          </p:nvPr>
        </p:nvSpPr>
        <p:spPr>
          <a:xfrm>
            <a:off x="838199" y="476672"/>
            <a:ext cx="10515601" cy="936104"/>
          </a:xfrm>
        </p:spPr>
        <p:txBody>
          <a:bodyPr>
            <a:normAutofit fontScale="90000"/>
          </a:bodyPr>
          <a:lstStyle/>
          <a:p>
            <a:r>
              <a:rPr lang="nl-BE"/>
              <a:t>Ter info: Aandeel hernieuwbare energie IER</a:t>
            </a:r>
          </a:p>
        </p:txBody>
      </p:sp>
      <p:sp>
        <p:nvSpPr>
          <p:cNvPr id="7" name="Tekstvak 6">
            <a:extLst>
              <a:ext uri="{FF2B5EF4-FFF2-40B4-BE49-F238E27FC236}">
                <a16:creationId xmlns:a16="http://schemas.microsoft.com/office/drawing/2014/main" id="{854922EE-D938-054A-1A37-8A8A66959E4A}"/>
              </a:ext>
            </a:extLst>
          </p:cNvPr>
          <p:cNvSpPr txBox="1"/>
          <p:nvPr/>
        </p:nvSpPr>
        <p:spPr>
          <a:xfrm>
            <a:off x="1199456" y="1628800"/>
            <a:ext cx="5544616" cy="646331"/>
          </a:xfrm>
          <a:prstGeom prst="rect">
            <a:avLst/>
          </a:prstGeom>
          <a:noFill/>
        </p:spPr>
        <p:txBody>
          <a:bodyPr wrap="square">
            <a:spAutoFit/>
          </a:bodyPr>
          <a:lstStyle/>
          <a:p>
            <a:r>
              <a:rPr lang="nl-BE">
                <a:hlinkClick r:id="rId3"/>
              </a:rPr>
              <a:t>https://apps.energiesparen.be/energiekaart/vlaanderen/EPB-selfservice-toepassing-hernieuwbare-energie</a:t>
            </a:r>
            <a:endParaRPr lang="nl-BE"/>
          </a:p>
        </p:txBody>
      </p:sp>
      <p:sp>
        <p:nvSpPr>
          <p:cNvPr id="8" name="Tekstvak 7">
            <a:extLst>
              <a:ext uri="{FF2B5EF4-FFF2-40B4-BE49-F238E27FC236}">
                <a16:creationId xmlns:a16="http://schemas.microsoft.com/office/drawing/2014/main" id="{137682B5-EEB2-9CAA-09FB-EAA6DF5CB6D3}"/>
              </a:ext>
            </a:extLst>
          </p:cNvPr>
          <p:cNvSpPr txBox="1"/>
          <p:nvPr/>
        </p:nvSpPr>
        <p:spPr>
          <a:xfrm>
            <a:off x="1199456" y="3604374"/>
            <a:ext cx="3600400" cy="369332"/>
          </a:xfrm>
          <a:prstGeom prst="rect">
            <a:avLst/>
          </a:prstGeom>
          <a:noFill/>
        </p:spPr>
        <p:txBody>
          <a:bodyPr wrap="square" rtlCol="0">
            <a:spAutoFit/>
          </a:bodyPr>
          <a:lstStyle/>
          <a:p>
            <a:r>
              <a:rPr lang="nl-BE" i="1"/>
              <a:t>Aangiftes tem 30/09/2023 </a:t>
            </a:r>
          </a:p>
        </p:txBody>
      </p:sp>
    </p:spTree>
    <p:extLst>
      <p:ext uri="{BB962C8B-B14F-4D97-AF65-F5344CB8AC3E}">
        <p14:creationId xmlns:p14="http://schemas.microsoft.com/office/powerpoint/2010/main" val="15415609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23748-64C0-2212-2B3F-830DCB8CA260}"/>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08C3FA58-25D3-C3F4-2C50-22B482CF3433}"/>
              </a:ext>
            </a:extLst>
          </p:cNvPr>
          <p:cNvSpPr>
            <a:spLocks noGrp="1"/>
          </p:cNvSpPr>
          <p:nvPr>
            <p:ph sz="half" idx="10"/>
          </p:nvPr>
        </p:nvSpPr>
        <p:spPr/>
        <p:txBody>
          <a:bodyPr/>
          <a:lstStyle/>
          <a:p>
            <a:r>
              <a:rPr lang="nl-BE">
                <a:sym typeface="Wingdings" panose="05000000000000000000" pitchFamily="2" charset="2"/>
              </a:rPr>
              <a:t>Werfbezoek</a:t>
            </a:r>
          </a:p>
          <a:p>
            <a:pPr lvl="1"/>
            <a:r>
              <a:rPr lang="nl-BE">
                <a:sym typeface="Wingdings" panose="05000000000000000000" pitchFamily="2" charset="2"/>
              </a:rPr>
              <a:t>Zie gegevens foto’s </a:t>
            </a:r>
          </a:p>
          <a:p>
            <a:pPr lvl="1"/>
            <a:r>
              <a:rPr lang="nl-BE">
                <a:sym typeface="Wingdings" panose="05000000000000000000" pitchFamily="2" charset="2"/>
              </a:rPr>
              <a:t>check opengaande delen</a:t>
            </a:r>
          </a:p>
          <a:p>
            <a:pPr lvl="1"/>
            <a:r>
              <a:rPr lang="nl-BE">
                <a:sym typeface="Wingdings" panose="05000000000000000000" pitchFamily="2" charset="2"/>
              </a:rPr>
              <a:t> afmeting profielen</a:t>
            </a:r>
          </a:p>
          <a:p>
            <a:pPr lvl="1"/>
            <a:r>
              <a:rPr lang="nl-BE">
                <a:sym typeface="Wingdings" panose="05000000000000000000" pitchFamily="2" charset="2"/>
              </a:rPr>
              <a:t> aanwezigheid </a:t>
            </a:r>
            <a:r>
              <a:rPr lang="nl-BE" err="1">
                <a:sym typeface="Wingdings" panose="05000000000000000000" pitchFamily="2" charset="2"/>
              </a:rPr>
              <a:t>RTO’s</a:t>
            </a:r>
            <a:endParaRPr lang="nl-BE">
              <a:sym typeface="Wingdings" panose="05000000000000000000" pitchFamily="2" charset="2"/>
            </a:endParaRPr>
          </a:p>
          <a:p>
            <a:pPr lvl="1"/>
            <a:r>
              <a:rPr lang="nl-BE">
                <a:sym typeface="Wingdings" panose="05000000000000000000" pitchFamily="2" charset="2"/>
              </a:rPr>
              <a:t>Aard van de vulpanelen </a:t>
            </a:r>
          </a:p>
          <a:p>
            <a:r>
              <a:rPr lang="nl-BE"/>
              <a:t>Ramenstaat (link met werf/eigenaar/bouwheer)</a:t>
            </a:r>
          </a:p>
          <a:p>
            <a:pPr lvl="1"/>
            <a:r>
              <a:rPr lang="nl-BE"/>
              <a:t>U-waarden</a:t>
            </a:r>
          </a:p>
          <a:p>
            <a:r>
              <a:rPr lang="nl-BE"/>
              <a:t>Technische fiche </a:t>
            </a:r>
          </a:p>
          <a:p>
            <a:pPr lvl="1"/>
            <a:r>
              <a:rPr lang="nl-BE"/>
              <a:t>altijd combineren, nooit een stavingstuk op zich.</a:t>
            </a:r>
          </a:p>
          <a:p>
            <a:r>
              <a:rPr lang="nl-BE" err="1"/>
              <a:t>ATG’s</a:t>
            </a:r>
            <a:endParaRPr lang="nl-BE"/>
          </a:p>
          <a:p>
            <a:r>
              <a:rPr lang="nl-BE"/>
              <a:t> Algemeen: (Bijna) altijd een combinatie van stavingstukken</a:t>
            </a:r>
          </a:p>
          <a:p>
            <a:endParaRPr lang="nl-BE"/>
          </a:p>
        </p:txBody>
      </p:sp>
    </p:spTree>
    <p:extLst>
      <p:ext uri="{BB962C8B-B14F-4D97-AF65-F5344CB8AC3E}">
        <p14:creationId xmlns:p14="http://schemas.microsoft.com/office/powerpoint/2010/main" val="23315517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9A0E7-F9CF-402A-F581-2B95A9562E14}"/>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4B1C002C-BD3F-873F-B9B9-8B89B3A93D0D}"/>
              </a:ext>
            </a:extLst>
          </p:cNvPr>
          <p:cNvSpPr>
            <a:spLocks noGrp="1"/>
          </p:cNvSpPr>
          <p:nvPr>
            <p:ph sz="half" idx="10"/>
          </p:nvPr>
        </p:nvSpPr>
        <p:spPr>
          <a:xfrm>
            <a:off x="838200" y="1556792"/>
            <a:ext cx="10515600" cy="5037474"/>
          </a:xfrm>
        </p:spPr>
        <p:txBody>
          <a:bodyPr/>
          <a:lstStyle/>
          <a:p>
            <a:r>
              <a:rPr lang="nl-BE"/>
              <a:t>Voorbeelden</a:t>
            </a:r>
          </a:p>
          <a:p>
            <a:pPr lvl="1"/>
            <a:r>
              <a:rPr lang="nl-BE"/>
              <a:t>Factuur op zich </a:t>
            </a:r>
          </a:p>
          <a:p>
            <a:pPr lvl="2"/>
            <a:r>
              <a:rPr lang="nl-BE"/>
              <a:t>niet gedetailleerd</a:t>
            </a:r>
          </a:p>
          <a:p>
            <a:pPr lvl="2"/>
            <a:r>
              <a:rPr lang="nl-BE"/>
              <a:t>Geen vermelding van de normen</a:t>
            </a:r>
          </a:p>
          <a:p>
            <a:pPr lvl="2"/>
            <a:r>
              <a:rPr lang="nl-BE"/>
              <a:t>Onvoldoende gegevens</a:t>
            </a:r>
          </a:p>
          <a:p>
            <a:pPr lvl="2"/>
            <a:r>
              <a:rPr lang="nl-BE"/>
              <a:t>Op zich onvoldoende staving</a:t>
            </a:r>
          </a:p>
        </p:txBody>
      </p:sp>
      <p:pic>
        <p:nvPicPr>
          <p:cNvPr id="9" name="Afbeelding 8">
            <a:extLst>
              <a:ext uri="{FF2B5EF4-FFF2-40B4-BE49-F238E27FC236}">
                <a16:creationId xmlns:a16="http://schemas.microsoft.com/office/drawing/2014/main" id="{E5492CE6-150C-CF8D-7B2E-044878575457}"/>
              </a:ext>
            </a:extLst>
          </p:cNvPr>
          <p:cNvPicPr>
            <a:picLocks noChangeAspect="1"/>
          </p:cNvPicPr>
          <p:nvPr/>
        </p:nvPicPr>
        <p:blipFill>
          <a:blip r:embed="rId2"/>
          <a:stretch>
            <a:fillRect/>
          </a:stretch>
        </p:blipFill>
        <p:spPr>
          <a:xfrm>
            <a:off x="8193015" y="1556792"/>
            <a:ext cx="3622022" cy="4751469"/>
          </a:xfrm>
          <a:prstGeom prst="rect">
            <a:avLst/>
          </a:prstGeom>
        </p:spPr>
      </p:pic>
      <p:pic>
        <p:nvPicPr>
          <p:cNvPr id="13" name="Afbeelding 12">
            <a:extLst>
              <a:ext uri="{FF2B5EF4-FFF2-40B4-BE49-F238E27FC236}">
                <a16:creationId xmlns:a16="http://schemas.microsoft.com/office/drawing/2014/main" id="{564C6DB0-7B09-8444-8FAD-18DBBE2EB07D}"/>
              </a:ext>
            </a:extLst>
          </p:cNvPr>
          <p:cNvPicPr>
            <a:picLocks noChangeAspect="1"/>
          </p:cNvPicPr>
          <p:nvPr/>
        </p:nvPicPr>
        <p:blipFill>
          <a:blip r:embed="rId3"/>
          <a:stretch>
            <a:fillRect/>
          </a:stretch>
        </p:blipFill>
        <p:spPr>
          <a:xfrm>
            <a:off x="1436278" y="4035785"/>
            <a:ext cx="3723618" cy="2607031"/>
          </a:xfrm>
          <a:prstGeom prst="rect">
            <a:avLst/>
          </a:prstGeom>
        </p:spPr>
      </p:pic>
      <p:pic>
        <p:nvPicPr>
          <p:cNvPr id="11" name="Afbeelding 10">
            <a:extLst>
              <a:ext uri="{FF2B5EF4-FFF2-40B4-BE49-F238E27FC236}">
                <a16:creationId xmlns:a16="http://schemas.microsoft.com/office/drawing/2014/main" id="{7BDF8829-55B6-257C-EE7A-EF0A1C359ADC}"/>
              </a:ext>
            </a:extLst>
          </p:cNvPr>
          <p:cNvPicPr>
            <a:picLocks noChangeAspect="1"/>
          </p:cNvPicPr>
          <p:nvPr/>
        </p:nvPicPr>
        <p:blipFill rotWithShape="1">
          <a:blip r:embed="rId4"/>
          <a:srcRect l="6261" t="-4762" r="5038" b="4762"/>
          <a:stretch/>
        </p:blipFill>
        <p:spPr>
          <a:xfrm rot="20676593">
            <a:off x="5900482" y="3854030"/>
            <a:ext cx="6120680" cy="1512168"/>
          </a:xfrm>
          <a:prstGeom prst="rect">
            <a:avLst/>
          </a:prstGeom>
        </p:spPr>
      </p:pic>
      <p:pic>
        <p:nvPicPr>
          <p:cNvPr id="4" name="Graphic 3" descr="Duim omlaag met effen opvulling">
            <a:extLst>
              <a:ext uri="{FF2B5EF4-FFF2-40B4-BE49-F238E27FC236}">
                <a16:creationId xmlns:a16="http://schemas.microsoft.com/office/drawing/2014/main" id="{3200A3BD-D934-7C1A-3836-ABB3003B22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2056" y="2204864"/>
            <a:ext cx="914400" cy="914400"/>
          </a:xfrm>
          <a:prstGeom prst="rect">
            <a:avLst/>
          </a:prstGeom>
        </p:spPr>
      </p:pic>
    </p:spTree>
    <p:extLst>
      <p:ext uri="{BB962C8B-B14F-4D97-AF65-F5344CB8AC3E}">
        <p14:creationId xmlns:p14="http://schemas.microsoft.com/office/powerpoint/2010/main" val="32927940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0C3E3-08D3-7334-11AB-DB0FBCEE1115}"/>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7F4C1301-3292-EEF3-BDA8-D0EA804C5E23}"/>
              </a:ext>
            </a:extLst>
          </p:cNvPr>
          <p:cNvSpPr>
            <a:spLocks noGrp="1"/>
          </p:cNvSpPr>
          <p:nvPr>
            <p:ph sz="half" idx="10"/>
          </p:nvPr>
        </p:nvSpPr>
        <p:spPr/>
        <p:txBody>
          <a:bodyPr/>
          <a:lstStyle/>
          <a:p>
            <a:r>
              <a:rPr lang="nl-BE"/>
              <a:t>FOTO ‘s = aanvullend – dikte, beglazing &amp; zonwering as-built </a:t>
            </a:r>
          </a:p>
          <a:p>
            <a:pPr lvl="1"/>
            <a:endParaRPr lang="nl-BE"/>
          </a:p>
        </p:txBody>
      </p:sp>
      <p:pic>
        <p:nvPicPr>
          <p:cNvPr id="7" name="Afbeelding 6">
            <a:extLst>
              <a:ext uri="{FF2B5EF4-FFF2-40B4-BE49-F238E27FC236}">
                <a16:creationId xmlns:a16="http://schemas.microsoft.com/office/drawing/2014/main" id="{63961270-A7A8-ACDC-495B-0A61135448CC}"/>
              </a:ext>
            </a:extLst>
          </p:cNvPr>
          <p:cNvPicPr>
            <a:picLocks noChangeAspect="1"/>
          </p:cNvPicPr>
          <p:nvPr/>
        </p:nvPicPr>
        <p:blipFill>
          <a:blip r:embed="rId2"/>
          <a:stretch>
            <a:fillRect/>
          </a:stretch>
        </p:blipFill>
        <p:spPr>
          <a:xfrm>
            <a:off x="8688288" y="1988840"/>
            <a:ext cx="2942947" cy="4221088"/>
          </a:xfrm>
          <a:prstGeom prst="rect">
            <a:avLst/>
          </a:prstGeom>
        </p:spPr>
      </p:pic>
      <p:pic>
        <p:nvPicPr>
          <p:cNvPr id="9" name="Afbeelding 8">
            <a:extLst>
              <a:ext uri="{FF2B5EF4-FFF2-40B4-BE49-F238E27FC236}">
                <a16:creationId xmlns:a16="http://schemas.microsoft.com/office/drawing/2014/main" id="{D8E2F44A-A190-79D3-4936-9D064EEAE6F5}"/>
              </a:ext>
            </a:extLst>
          </p:cNvPr>
          <p:cNvPicPr>
            <a:picLocks noChangeAspect="1"/>
          </p:cNvPicPr>
          <p:nvPr/>
        </p:nvPicPr>
        <p:blipFill rotWithShape="1">
          <a:blip r:embed="rId3"/>
          <a:srcRect l="15829" t="38373"/>
          <a:stretch/>
        </p:blipFill>
        <p:spPr>
          <a:xfrm>
            <a:off x="4943872" y="2596814"/>
            <a:ext cx="3744416" cy="2056138"/>
          </a:xfrm>
          <a:prstGeom prst="rect">
            <a:avLst/>
          </a:prstGeom>
        </p:spPr>
      </p:pic>
      <p:pic>
        <p:nvPicPr>
          <p:cNvPr id="11" name="Afbeelding 10">
            <a:extLst>
              <a:ext uri="{FF2B5EF4-FFF2-40B4-BE49-F238E27FC236}">
                <a16:creationId xmlns:a16="http://schemas.microsoft.com/office/drawing/2014/main" id="{ECC3B14E-4E8C-F726-3632-3895BE214048}"/>
              </a:ext>
            </a:extLst>
          </p:cNvPr>
          <p:cNvPicPr>
            <a:picLocks noChangeAspect="1"/>
          </p:cNvPicPr>
          <p:nvPr/>
        </p:nvPicPr>
        <p:blipFill rotWithShape="1">
          <a:blip r:embed="rId4"/>
          <a:srcRect l="24003" t="29522" r="23279" b="34517"/>
          <a:stretch/>
        </p:blipFill>
        <p:spPr>
          <a:xfrm>
            <a:off x="4853557" y="4678630"/>
            <a:ext cx="3744416" cy="1915636"/>
          </a:xfrm>
          <a:prstGeom prst="rect">
            <a:avLst/>
          </a:prstGeom>
        </p:spPr>
      </p:pic>
      <p:pic>
        <p:nvPicPr>
          <p:cNvPr id="13" name="Afbeelding 12">
            <a:extLst>
              <a:ext uri="{FF2B5EF4-FFF2-40B4-BE49-F238E27FC236}">
                <a16:creationId xmlns:a16="http://schemas.microsoft.com/office/drawing/2014/main" id="{4706508D-FB25-F73E-D717-546D61315010}"/>
              </a:ext>
            </a:extLst>
          </p:cNvPr>
          <p:cNvPicPr>
            <a:picLocks noChangeAspect="1"/>
          </p:cNvPicPr>
          <p:nvPr/>
        </p:nvPicPr>
        <p:blipFill>
          <a:blip r:embed="rId5"/>
          <a:stretch>
            <a:fillRect/>
          </a:stretch>
        </p:blipFill>
        <p:spPr>
          <a:xfrm>
            <a:off x="560761" y="2026155"/>
            <a:ext cx="3134039" cy="4178719"/>
          </a:xfrm>
          <a:prstGeom prst="rect">
            <a:avLst/>
          </a:prstGeom>
        </p:spPr>
      </p:pic>
      <p:pic>
        <p:nvPicPr>
          <p:cNvPr id="15" name="Afbeelding 14">
            <a:extLst>
              <a:ext uri="{FF2B5EF4-FFF2-40B4-BE49-F238E27FC236}">
                <a16:creationId xmlns:a16="http://schemas.microsoft.com/office/drawing/2014/main" id="{CD8B3CFB-5C8E-085D-808C-B02C95FDFC42}"/>
              </a:ext>
            </a:extLst>
          </p:cNvPr>
          <p:cNvPicPr>
            <a:picLocks noChangeAspect="1"/>
          </p:cNvPicPr>
          <p:nvPr/>
        </p:nvPicPr>
        <p:blipFill rotWithShape="1">
          <a:blip r:embed="rId6"/>
          <a:srcRect t="22981"/>
          <a:stretch/>
        </p:blipFill>
        <p:spPr>
          <a:xfrm>
            <a:off x="2548348" y="3550100"/>
            <a:ext cx="2214895" cy="3029213"/>
          </a:xfrm>
          <a:prstGeom prst="rect">
            <a:avLst/>
          </a:prstGeom>
        </p:spPr>
      </p:pic>
      <p:pic>
        <p:nvPicPr>
          <p:cNvPr id="16" name="Afbeelding 15">
            <a:extLst>
              <a:ext uri="{FF2B5EF4-FFF2-40B4-BE49-F238E27FC236}">
                <a16:creationId xmlns:a16="http://schemas.microsoft.com/office/drawing/2014/main" id="{3798FBD5-1A07-BA32-B0FC-E5EBF3C1CE82}"/>
              </a:ext>
            </a:extLst>
          </p:cNvPr>
          <p:cNvPicPr>
            <a:picLocks noChangeAspect="1"/>
          </p:cNvPicPr>
          <p:nvPr/>
        </p:nvPicPr>
        <p:blipFill>
          <a:blip r:embed="rId7"/>
          <a:stretch>
            <a:fillRect/>
          </a:stretch>
        </p:blipFill>
        <p:spPr>
          <a:xfrm>
            <a:off x="3103165" y="1886427"/>
            <a:ext cx="2554157" cy="1915618"/>
          </a:xfrm>
          <a:prstGeom prst="rect">
            <a:avLst/>
          </a:prstGeom>
        </p:spPr>
      </p:pic>
      <p:cxnSp>
        <p:nvCxnSpPr>
          <p:cNvPr id="18" name="Rechte verbindingslijn met pijl 17">
            <a:extLst>
              <a:ext uri="{FF2B5EF4-FFF2-40B4-BE49-F238E27FC236}">
                <a16:creationId xmlns:a16="http://schemas.microsoft.com/office/drawing/2014/main" id="{253823CB-A262-19AB-A059-EE88348BBE5A}"/>
              </a:ext>
            </a:extLst>
          </p:cNvPr>
          <p:cNvCxnSpPr>
            <a:cxnSpLocks/>
          </p:cNvCxnSpPr>
          <p:nvPr/>
        </p:nvCxnSpPr>
        <p:spPr>
          <a:xfrm flipH="1" flipV="1">
            <a:off x="9397300" y="4652952"/>
            <a:ext cx="155084" cy="1273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5B84EB6E-15F0-14D7-1362-86FF307CEAC5}"/>
              </a:ext>
            </a:extLst>
          </p:cNvPr>
          <p:cNvSpPr txBox="1"/>
          <p:nvPr/>
        </p:nvSpPr>
        <p:spPr>
          <a:xfrm>
            <a:off x="8875410" y="5982575"/>
            <a:ext cx="2341310" cy="369332"/>
          </a:xfrm>
          <a:prstGeom prst="rect">
            <a:avLst/>
          </a:prstGeom>
          <a:solidFill>
            <a:schemeClr val="bg1"/>
          </a:solidFill>
        </p:spPr>
        <p:txBody>
          <a:bodyPr wrap="square" rtlCol="0">
            <a:spAutoFit/>
          </a:bodyPr>
          <a:lstStyle/>
          <a:p>
            <a:r>
              <a:rPr lang="nl-BE"/>
              <a:t>Vulpaneel/gevelpaneel</a:t>
            </a:r>
          </a:p>
        </p:txBody>
      </p:sp>
      <p:sp>
        <p:nvSpPr>
          <p:cNvPr id="21" name="Tekstvak 20">
            <a:extLst>
              <a:ext uri="{FF2B5EF4-FFF2-40B4-BE49-F238E27FC236}">
                <a16:creationId xmlns:a16="http://schemas.microsoft.com/office/drawing/2014/main" id="{240EF7C3-E236-39F8-5600-2E73E3239657}"/>
              </a:ext>
            </a:extLst>
          </p:cNvPr>
          <p:cNvSpPr txBox="1"/>
          <p:nvPr/>
        </p:nvSpPr>
        <p:spPr>
          <a:xfrm>
            <a:off x="5302738" y="4716339"/>
            <a:ext cx="2341310" cy="369332"/>
          </a:xfrm>
          <a:prstGeom prst="rect">
            <a:avLst/>
          </a:prstGeom>
          <a:solidFill>
            <a:schemeClr val="bg1"/>
          </a:solidFill>
        </p:spPr>
        <p:txBody>
          <a:bodyPr wrap="square" rtlCol="0">
            <a:spAutoFit/>
          </a:bodyPr>
          <a:lstStyle/>
          <a:p>
            <a:r>
              <a:rPr lang="nl-BE" err="1"/>
              <a:t>Ug</a:t>
            </a:r>
            <a:r>
              <a:rPr lang="nl-BE"/>
              <a:t>-waarde</a:t>
            </a:r>
          </a:p>
        </p:txBody>
      </p:sp>
      <p:sp>
        <p:nvSpPr>
          <p:cNvPr id="22" name="Tekstvak 21">
            <a:extLst>
              <a:ext uri="{FF2B5EF4-FFF2-40B4-BE49-F238E27FC236}">
                <a16:creationId xmlns:a16="http://schemas.microsoft.com/office/drawing/2014/main" id="{1109E532-125F-3D7C-7AAA-D585B95A1A9E}"/>
              </a:ext>
            </a:extLst>
          </p:cNvPr>
          <p:cNvSpPr txBox="1"/>
          <p:nvPr/>
        </p:nvSpPr>
        <p:spPr>
          <a:xfrm>
            <a:off x="5823309" y="2344940"/>
            <a:ext cx="2341310" cy="369332"/>
          </a:xfrm>
          <a:prstGeom prst="rect">
            <a:avLst/>
          </a:prstGeom>
          <a:solidFill>
            <a:schemeClr val="bg1"/>
          </a:solidFill>
        </p:spPr>
        <p:txBody>
          <a:bodyPr wrap="square" rtlCol="0">
            <a:spAutoFit/>
          </a:bodyPr>
          <a:lstStyle/>
          <a:p>
            <a:r>
              <a:rPr lang="nl-BE"/>
              <a:t>zonwering</a:t>
            </a:r>
          </a:p>
        </p:txBody>
      </p:sp>
      <p:sp>
        <p:nvSpPr>
          <p:cNvPr id="23" name="Tekstvak 22">
            <a:extLst>
              <a:ext uri="{FF2B5EF4-FFF2-40B4-BE49-F238E27FC236}">
                <a16:creationId xmlns:a16="http://schemas.microsoft.com/office/drawing/2014/main" id="{8B7C089E-9972-2666-5E5C-30E403A1DD88}"/>
              </a:ext>
            </a:extLst>
          </p:cNvPr>
          <p:cNvSpPr txBox="1"/>
          <p:nvPr/>
        </p:nvSpPr>
        <p:spPr>
          <a:xfrm>
            <a:off x="3328453" y="3059668"/>
            <a:ext cx="823331" cy="369332"/>
          </a:xfrm>
          <a:prstGeom prst="rect">
            <a:avLst/>
          </a:prstGeom>
          <a:solidFill>
            <a:schemeClr val="bg1"/>
          </a:solidFill>
        </p:spPr>
        <p:txBody>
          <a:bodyPr wrap="square" rtlCol="0">
            <a:spAutoFit/>
          </a:bodyPr>
          <a:lstStyle/>
          <a:p>
            <a:r>
              <a:rPr lang="nl-BE"/>
              <a:t>RTO</a:t>
            </a:r>
          </a:p>
        </p:txBody>
      </p:sp>
      <p:sp>
        <p:nvSpPr>
          <p:cNvPr id="24" name="Tekstvak 23">
            <a:extLst>
              <a:ext uri="{FF2B5EF4-FFF2-40B4-BE49-F238E27FC236}">
                <a16:creationId xmlns:a16="http://schemas.microsoft.com/office/drawing/2014/main" id="{6D9616F9-7DF2-0F99-72D6-1186E9020368}"/>
              </a:ext>
            </a:extLst>
          </p:cNvPr>
          <p:cNvSpPr txBox="1"/>
          <p:nvPr/>
        </p:nvSpPr>
        <p:spPr>
          <a:xfrm>
            <a:off x="995345" y="5741305"/>
            <a:ext cx="2341310" cy="369332"/>
          </a:xfrm>
          <a:prstGeom prst="rect">
            <a:avLst/>
          </a:prstGeom>
          <a:solidFill>
            <a:schemeClr val="bg1"/>
          </a:solidFill>
        </p:spPr>
        <p:txBody>
          <a:bodyPr wrap="square" rtlCol="0">
            <a:spAutoFit/>
          </a:bodyPr>
          <a:lstStyle/>
          <a:p>
            <a:r>
              <a:rPr lang="nl-BE"/>
              <a:t>Materiaal / afmeting</a:t>
            </a:r>
          </a:p>
        </p:txBody>
      </p:sp>
    </p:spTree>
    <p:extLst>
      <p:ext uri="{BB962C8B-B14F-4D97-AF65-F5344CB8AC3E}">
        <p14:creationId xmlns:p14="http://schemas.microsoft.com/office/powerpoint/2010/main" val="28320464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0C3E3-08D3-7334-11AB-DB0FBCEE1115}"/>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3" name="Tijdelijke aanduiding voor inhoud 2">
            <a:extLst>
              <a:ext uri="{FF2B5EF4-FFF2-40B4-BE49-F238E27FC236}">
                <a16:creationId xmlns:a16="http://schemas.microsoft.com/office/drawing/2014/main" id="{7F4C1301-3292-EEF3-BDA8-D0EA804C5E23}"/>
              </a:ext>
            </a:extLst>
          </p:cNvPr>
          <p:cNvSpPr>
            <a:spLocks noGrp="1"/>
          </p:cNvSpPr>
          <p:nvPr>
            <p:ph sz="half" idx="10"/>
          </p:nvPr>
        </p:nvSpPr>
        <p:spPr/>
        <p:txBody>
          <a:bodyPr/>
          <a:lstStyle/>
          <a:p>
            <a:r>
              <a:rPr lang="nl-BE"/>
              <a:t>Ramenstaat (offerte/order)</a:t>
            </a:r>
          </a:p>
          <a:p>
            <a:pPr lvl="1"/>
            <a:r>
              <a:rPr lang="nl-BE"/>
              <a:t>Engels of landstalen</a:t>
            </a:r>
          </a:p>
          <a:p>
            <a:pPr lvl="1"/>
            <a:r>
              <a:rPr lang="nl-BE"/>
              <a:t>Geen normvermelding</a:t>
            </a:r>
          </a:p>
          <a:p>
            <a:pPr lvl="1"/>
            <a:r>
              <a:rPr lang="nl-BE"/>
              <a:t>tegenstrijdigheden</a:t>
            </a:r>
          </a:p>
        </p:txBody>
      </p:sp>
      <p:pic>
        <p:nvPicPr>
          <p:cNvPr id="5" name="Afbeelding 4">
            <a:extLst>
              <a:ext uri="{FF2B5EF4-FFF2-40B4-BE49-F238E27FC236}">
                <a16:creationId xmlns:a16="http://schemas.microsoft.com/office/drawing/2014/main" id="{43AEEF89-2620-DFCB-DA90-3D5248446AEB}"/>
              </a:ext>
            </a:extLst>
          </p:cNvPr>
          <p:cNvPicPr>
            <a:picLocks noChangeAspect="1"/>
          </p:cNvPicPr>
          <p:nvPr/>
        </p:nvPicPr>
        <p:blipFill>
          <a:blip r:embed="rId2"/>
          <a:stretch>
            <a:fillRect/>
          </a:stretch>
        </p:blipFill>
        <p:spPr>
          <a:xfrm>
            <a:off x="6033004" y="1653098"/>
            <a:ext cx="5320794" cy="4941168"/>
          </a:xfrm>
          <a:prstGeom prst="rect">
            <a:avLst/>
          </a:prstGeom>
        </p:spPr>
      </p:pic>
      <p:cxnSp>
        <p:nvCxnSpPr>
          <p:cNvPr id="7" name="Rechte verbindingslijn 6">
            <a:extLst>
              <a:ext uri="{FF2B5EF4-FFF2-40B4-BE49-F238E27FC236}">
                <a16:creationId xmlns:a16="http://schemas.microsoft.com/office/drawing/2014/main" id="{A3335745-7AD2-7B6C-FEBC-9FF0F6A8996E}"/>
              </a:ext>
            </a:extLst>
          </p:cNvPr>
          <p:cNvCxnSpPr/>
          <p:nvPr/>
        </p:nvCxnSpPr>
        <p:spPr>
          <a:xfrm>
            <a:off x="6456040" y="1988840"/>
            <a:ext cx="4897758" cy="42484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F9528E78-DD32-B97E-5814-51E45D5FCC25}"/>
              </a:ext>
            </a:extLst>
          </p:cNvPr>
          <p:cNvPicPr>
            <a:picLocks noChangeAspect="1"/>
          </p:cNvPicPr>
          <p:nvPr/>
        </p:nvPicPr>
        <p:blipFill rotWithShape="1">
          <a:blip r:embed="rId3"/>
          <a:srcRect t="6560"/>
          <a:stretch/>
        </p:blipFill>
        <p:spPr>
          <a:xfrm>
            <a:off x="851374" y="3212975"/>
            <a:ext cx="5029600" cy="3428617"/>
          </a:xfrm>
          <a:prstGeom prst="rect">
            <a:avLst/>
          </a:prstGeom>
        </p:spPr>
      </p:pic>
      <p:pic>
        <p:nvPicPr>
          <p:cNvPr id="6" name="Graphic 5" descr="Duim omlaag met effen opvulling">
            <a:extLst>
              <a:ext uri="{FF2B5EF4-FFF2-40B4-BE49-F238E27FC236}">
                <a16:creationId xmlns:a16="http://schemas.microsoft.com/office/drawing/2014/main" id="{12CB5CFC-9312-C423-4D67-7A5910566A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2922" y="4853383"/>
            <a:ext cx="914400" cy="914400"/>
          </a:xfrm>
          <a:prstGeom prst="rect">
            <a:avLst/>
          </a:prstGeom>
        </p:spPr>
      </p:pic>
      <p:pic>
        <p:nvPicPr>
          <p:cNvPr id="8" name="Graphic 7" descr="Duim omlaag met effen opvulling">
            <a:extLst>
              <a:ext uri="{FF2B5EF4-FFF2-40B4-BE49-F238E27FC236}">
                <a16:creationId xmlns:a16="http://schemas.microsoft.com/office/drawing/2014/main" id="{F12D06C1-EA59-D96D-5C76-5909E68DA5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4072" y="3666482"/>
            <a:ext cx="914400" cy="914400"/>
          </a:xfrm>
          <a:prstGeom prst="rect">
            <a:avLst/>
          </a:prstGeom>
        </p:spPr>
      </p:pic>
      <p:sp>
        <p:nvSpPr>
          <p:cNvPr id="10" name="Tekstvak 9">
            <a:extLst>
              <a:ext uri="{FF2B5EF4-FFF2-40B4-BE49-F238E27FC236}">
                <a16:creationId xmlns:a16="http://schemas.microsoft.com/office/drawing/2014/main" id="{E912E26B-A736-4963-1A4E-29DB9AF81067}"/>
              </a:ext>
            </a:extLst>
          </p:cNvPr>
          <p:cNvSpPr txBox="1"/>
          <p:nvPr/>
        </p:nvSpPr>
        <p:spPr>
          <a:xfrm>
            <a:off x="1055440" y="6237312"/>
            <a:ext cx="4608512" cy="369332"/>
          </a:xfrm>
          <a:prstGeom prst="rect">
            <a:avLst/>
          </a:prstGeom>
          <a:solidFill>
            <a:schemeClr val="bg1"/>
          </a:solidFill>
        </p:spPr>
        <p:txBody>
          <a:bodyPr wrap="square" rtlCol="0">
            <a:spAutoFit/>
          </a:bodyPr>
          <a:lstStyle/>
          <a:p>
            <a:r>
              <a:rPr lang="nl-BE"/>
              <a:t>Norm? raamtype ? ATG? Beglazing?  </a:t>
            </a:r>
          </a:p>
        </p:txBody>
      </p:sp>
      <p:sp>
        <p:nvSpPr>
          <p:cNvPr id="11" name="Ovaal 10">
            <a:extLst>
              <a:ext uri="{FF2B5EF4-FFF2-40B4-BE49-F238E27FC236}">
                <a16:creationId xmlns:a16="http://schemas.microsoft.com/office/drawing/2014/main" id="{9F99D1C0-9D0F-9FDC-A86E-8464688FC8C6}"/>
              </a:ext>
            </a:extLst>
          </p:cNvPr>
          <p:cNvSpPr/>
          <p:nvPr/>
        </p:nvSpPr>
        <p:spPr>
          <a:xfrm>
            <a:off x="3935760" y="5229200"/>
            <a:ext cx="69148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1C6FACD7-BDC4-D9AC-F2BF-3587DC62BED2}"/>
              </a:ext>
            </a:extLst>
          </p:cNvPr>
          <p:cNvSpPr/>
          <p:nvPr/>
        </p:nvSpPr>
        <p:spPr>
          <a:xfrm>
            <a:off x="2207568" y="5651956"/>
            <a:ext cx="2513324"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4" name="Rechte verbindingslijn met pijl 13">
            <a:extLst>
              <a:ext uri="{FF2B5EF4-FFF2-40B4-BE49-F238E27FC236}">
                <a16:creationId xmlns:a16="http://schemas.microsoft.com/office/drawing/2014/main" id="{A5569FFB-DC95-EF2B-3258-351B291A52DE}"/>
              </a:ext>
            </a:extLst>
          </p:cNvPr>
          <p:cNvCxnSpPr>
            <a:cxnSpLocks/>
          </p:cNvCxnSpPr>
          <p:nvPr/>
        </p:nvCxnSpPr>
        <p:spPr>
          <a:xfrm flipV="1">
            <a:off x="2711624" y="5960176"/>
            <a:ext cx="288032" cy="13312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6C7CB8E1-69A3-5428-AB0A-596DC14829BE}"/>
              </a:ext>
            </a:extLst>
          </p:cNvPr>
          <p:cNvCxnSpPr>
            <a:cxnSpLocks/>
          </p:cNvCxnSpPr>
          <p:nvPr/>
        </p:nvCxnSpPr>
        <p:spPr>
          <a:xfrm flipH="1" flipV="1">
            <a:off x="4799856" y="5907776"/>
            <a:ext cx="218973" cy="27054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38C77829-7ECF-1C03-79D7-F6373F404541}"/>
              </a:ext>
            </a:extLst>
          </p:cNvPr>
          <p:cNvCxnSpPr>
            <a:cxnSpLocks/>
          </p:cNvCxnSpPr>
          <p:nvPr/>
        </p:nvCxnSpPr>
        <p:spPr>
          <a:xfrm flipH="1" flipV="1">
            <a:off x="4950060" y="4635015"/>
            <a:ext cx="137538" cy="24048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D96AAAA7-1DF6-B8A6-4339-B996B95FF599}"/>
              </a:ext>
            </a:extLst>
          </p:cNvPr>
          <p:cNvSpPr txBox="1"/>
          <p:nvPr/>
        </p:nvSpPr>
        <p:spPr>
          <a:xfrm rot="19985484">
            <a:off x="481183" y="3896784"/>
            <a:ext cx="2389810" cy="1077218"/>
          </a:xfrm>
          <a:prstGeom prst="rect">
            <a:avLst/>
          </a:prstGeom>
          <a:noFill/>
        </p:spPr>
        <p:txBody>
          <a:bodyPr wrap="square" rtlCol="0">
            <a:spAutoFit/>
          </a:bodyPr>
          <a:lstStyle/>
          <a:p>
            <a:r>
              <a:rPr lang="nl-BE" sz="3200"/>
              <a:t>Waarde bij ontstentenis</a:t>
            </a:r>
          </a:p>
        </p:txBody>
      </p:sp>
      <p:sp>
        <p:nvSpPr>
          <p:cNvPr id="4" name="Ovaal 3">
            <a:extLst>
              <a:ext uri="{FF2B5EF4-FFF2-40B4-BE49-F238E27FC236}">
                <a16:creationId xmlns:a16="http://schemas.microsoft.com/office/drawing/2014/main" id="{CF370733-86D6-1D8F-F768-E4A7225C1090}"/>
              </a:ext>
            </a:extLst>
          </p:cNvPr>
          <p:cNvSpPr/>
          <p:nvPr/>
        </p:nvSpPr>
        <p:spPr>
          <a:xfrm>
            <a:off x="2855640" y="4580882"/>
            <a:ext cx="936104" cy="969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493379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0C3E3-08D3-7334-11AB-DB0FBCEE1115}"/>
              </a:ext>
            </a:extLst>
          </p:cNvPr>
          <p:cNvSpPr>
            <a:spLocks noGrp="1"/>
          </p:cNvSpPr>
          <p:nvPr>
            <p:ph type="title"/>
          </p:nvPr>
        </p:nvSpPr>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pic>
        <p:nvPicPr>
          <p:cNvPr id="4" name="Tijdelijke aanduiding voor inhoud 3">
            <a:extLst>
              <a:ext uri="{FF2B5EF4-FFF2-40B4-BE49-F238E27FC236}">
                <a16:creationId xmlns:a16="http://schemas.microsoft.com/office/drawing/2014/main" id="{4AE54256-7C77-E1BA-0D85-A923DAAD2C8F}"/>
              </a:ext>
            </a:extLst>
          </p:cNvPr>
          <p:cNvPicPr>
            <a:picLocks noGrp="1" noChangeAspect="1"/>
          </p:cNvPicPr>
          <p:nvPr>
            <p:ph sz="half" idx="10"/>
          </p:nvPr>
        </p:nvPicPr>
        <p:blipFill rotWithShape="1">
          <a:blip r:embed="rId3"/>
          <a:srcRect l="31968" t="33166" r="34627" b="11791"/>
          <a:stretch/>
        </p:blipFill>
        <p:spPr>
          <a:xfrm>
            <a:off x="1280967" y="1430580"/>
            <a:ext cx="4923266" cy="4404621"/>
          </a:xfrm>
          <a:prstGeom prst="rect">
            <a:avLst/>
          </a:prstGeom>
        </p:spPr>
      </p:pic>
      <p:pic>
        <p:nvPicPr>
          <p:cNvPr id="5" name="Afbeelding 4">
            <a:extLst>
              <a:ext uri="{FF2B5EF4-FFF2-40B4-BE49-F238E27FC236}">
                <a16:creationId xmlns:a16="http://schemas.microsoft.com/office/drawing/2014/main" id="{AF9DC2B5-CC4E-C8F0-C544-42FF37B3895C}"/>
              </a:ext>
            </a:extLst>
          </p:cNvPr>
          <p:cNvPicPr>
            <a:picLocks noChangeAspect="1"/>
          </p:cNvPicPr>
          <p:nvPr/>
        </p:nvPicPr>
        <p:blipFill rotWithShape="1">
          <a:blip r:embed="rId4"/>
          <a:srcRect l="9300" r="10718"/>
          <a:stretch/>
        </p:blipFill>
        <p:spPr>
          <a:xfrm>
            <a:off x="5593160" y="2939230"/>
            <a:ext cx="5760640" cy="2313846"/>
          </a:xfrm>
          <a:prstGeom prst="rect">
            <a:avLst/>
          </a:prstGeom>
        </p:spPr>
      </p:pic>
      <p:sp>
        <p:nvSpPr>
          <p:cNvPr id="6" name="Ovaal 5">
            <a:extLst>
              <a:ext uri="{FF2B5EF4-FFF2-40B4-BE49-F238E27FC236}">
                <a16:creationId xmlns:a16="http://schemas.microsoft.com/office/drawing/2014/main" id="{E6A2D18B-3C71-BB11-E441-55B8B353D975}"/>
              </a:ext>
            </a:extLst>
          </p:cNvPr>
          <p:cNvSpPr/>
          <p:nvPr/>
        </p:nvSpPr>
        <p:spPr>
          <a:xfrm>
            <a:off x="10416480" y="3160729"/>
            <a:ext cx="890597" cy="234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8B516A9D-1AA6-310A-2241-ECDFDEA0D9DE}"/>
              </a:ext>
            </a:extLst>
          </p:cNvPr>
          <p:cNvSpPr/>
          <p:nvPr/>
        </p:nvSpPr>
        <p:spPr>
          <a:xfrm>
            <a:off x="9019292" y="3933056"/>
            <a:ext cx="2334508"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81F25F9A-8900-D1FE-491D-DC0EDB5F09DA}"/>
              </a:ext>
            </a:extLst>
          </p:cNvPr>
          <p:cNvSpPr/>
          <p:nvPr/>
        </p:nvSpPr>
        <p:spPr>
          <a:xfrm>
            <a:off x="9408368" y="4149080"/>
            <a:ext cx="2016224" cy="2009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64EA8D42-C65A-E73D-315F-A3EE5B2EC223}"/>
              </a:ext>
            </a:extLst>
          </p:cNvPr>
          <p:cNvSpPr/>
          <p:nvPr/>
        </p:nvSpPr>
        <p:spPr>
          <a:xfrm>
            <a:off x="8637051" y="4663313"/>
            <a:ext cx="792088"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09A751C6-B8CC-6155-5D50-9C9286783DE4}"/>
              </a:ext>
            </a:extLst>
          </p:cNvPr>
          <p:cNvPicPr>
            <a:picLocks noChangeAspect="1"/>
          </p:cNvPicPr>
          <p:nvPr/>
        </p:nvPicPr>
        <p:blipFill>
          <a:blip r:embed="rId5"/>
          <a:stretch>
            <a:fillRect/>
          </a:stretch>
        </p:blipFill>
        <p:spPr>
          <a:xfrm>
            <a:off x="985836" y="5253076"/>
            <a:ext cx="10220325" cy="1343025"/>
          </a:xfrm>
          <a:prstGeom prst="rect">
            <a:avLst/>
          </a:prstGeom>
        </p:spPr>
      </p:pic>
      <p:sp>
        <p:nvSpPr>
          <p:cNvPr id="13" name="Ovaal 12">
            <a:extLst>
              <a:ext uri="{FF2B5EF4-FFF2-40B4-BE49-F238E27FC236}">
                <a16:creationId xmlns:a16="http://schemas.microsoft.com/office/drawing/2014/main" id="{E1001C95-A17A-4B84-E9CE-9EE96F5E2B1A}"/>
              </a:ext>
            </a:extLst>
          </p:cNvPr>
          <p:cNvSpPr/>
          <p:nvPr/>
        </p:nvSpPr>
        <p:spPr>
          <a:xfrm>
            <a:off x="954676" y="1340768"/>
            <a:ext cx="5069315" cy="1308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Graphic 14" descr="Duim omhoog met effen opvulling">
            <a:extLst>
              <a:ext uri="{FF2B5EF4-FFF2-40B4-BE49-F238E27FC236}">
                <a16:creationId xmlns:a16="http://schemas.microsoft.com/office/drawing/2014/main" id="{AF038218-28CA-1E9B-8867-A186C4998C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5998" y="1537706"/>
            <a:ext cx="914400" cy="914400"/>
          </a:xfrm>
          <a:prstGeom prst="rect">
            <a:avLst/>
          </a:prstGeom>
        </p:spPr>
      </p:pic>
      <p:sp>
        <p:nvSpPr>
          <p:cNvPr id="16" name="Tekstvak 15">
            <a:extLst>
              <a:ext uri="{FF2B5EF4-FFF2-40B4-BE49-F238E27FC236}">
                <a16:creationId xmlns:a16="http://schemas.microsoft.com/office/drawing/2014/main" id="{6E249229-F3CB-B1B7-6593-97F52059A26D}"/>
              </a:ext>
            </a:extLst>
          </p:cNvPr>
          <p:cNvSpPr txBox="1"/>
          <p:nvPr/>
        </p:nvSpPr>
        <p:spPr>
          <a:xfrm>
            <a:off x="7176120" y="1484784"/>
            <a:ext cx="4392488" cy="1200329"/>
          </a:xfrm>
          <a:prstGeom prst="rect">
            <a:avLst/>
          </a:prstGeom>
          <a:noFill/>
        </p:spPr>
        <p:txBody>
          <a:bodyPr wrap="square" rtlCol="0">
            <a:spAutoFit/>
          </a:bodyPr>
          <a:lstStyle/>
          <a:p>
            <a:r>
              <a:rPr lang="nl-BE"/>
              <a:t>Op basis van formule en gegevens hieronder Uw = correct berekend inbegrepen de ventilatierooster.</a:t>
            </a:r>
          </a:p>
          <a:p>
            <a:r>
              <a:rPr lang="nl-BE"/>
              <a:t>Check </a:t>
            </a:r>
            <a:r>
              <a:rPr lang="nl-BE" err="1"/>
              <a:t>Ur</a:t>
            </a:r>
            <a:r>
              <a:rPr lang="nl-BE"/>
              <a:t>, </a:t>
            </a:r>
            <a:r>
              <a:rPr lang="nl-BE" err="1"/>
              <a:t>Uf</a:t>
            </a:r>
            <a:r>
              <a:rPr lang="nl-BE"/>
              <a:t>, </a:t>
            </a:r>
            <a:r>
              <a:rPr lang="nl-BE" err="1"/>
              <a:t>Ug</a:t>
            </a:r>
            <a:endParaRPr lang="nl-BE"/>
          </a:p>
        </p:txBody>
      </p:sp>
    </p:spTree>
    <p:extLst>
      <p:ext uri="{BB962C8B-B14F-4D97-AF65-F5344CB8AC3E}">
        <p14:creationId xmlns:p14="http://schemas.microsoft.com/office/powerpoint/2010/main" val="1674430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CAD05-DADB-DDF4-C0CD-EA21B9E10DB4}"/>
              </a:ext>
            </a:extLst>
          </p:cNvPr>
          <p:cNvSpPr>
            <a:spLocks noGrp="1"/>
          </p:cNvSpPr>
          <p:nvPr>
            <p:ph type="title"/>
          </p:nvPr>
        </p:nvSpPr>
        <p:spPr>
          <a:xfrm>
            <a:off x="838198" y="517573"/>
            <a:ext cx="10515601" cy="936104"/>
          </a:xfrm>
        </p:spPr>
        <p:txBody>
          <a:bodyPr/>
          <a:lstStyle/>
          <a:p>
            <a:r>
              <a:rPr lang="nl-BE" sz="4800">
                <a:ea typeface="Calibri"/>
                <a:cs typeface="Calibri"/>
              </a:rPr>
              <a:t>Beoordeling stavingsstukken </a:t>
            </a:r>
            <a:br>
              <a:rPr lang="nl-BE" sz="4800">
                <a:ea typeface="Calibri"/>
                <a:cs typeface="Calibri"/>
              </a:rPr>
            </a:br>
            <a:r>
              <a:rPr lang="nl-BE" sz="4800">
                <a:ea typeface="Calibri"/>
                <a:cs typeface="Calibri"/>
              </a:rPr>
              <a:t>U-waarde vensters en materialen</a:t>
            </a:r>
            <a:endParaRPr lang="nl-BE"/>
          </a:p>
        </p:txBody>
      </p:sp>
      <p:sp>
        <p:nvSpPr>
          <p:cNvPr id="7" name="Tijdelijke aanduiding voor inhoud 6">
            <a:extLst>
              <a:ext uri="{FF2B5EF4-FFF2-40B4-BE49-F238E27FC236}">
                <a16:creationId xmlns:a16="http://schemas.microsoft.com/office/drawing/2014/main" id="{613046F3-C79A-2CF0-0B44-4B11EDE09F07}"/>
              </a:ext>
            </a:extLst>
          </p:cNvPr>
          <p:cNvSpPr>
            <a:spLocks noGrp="1"/>
          </p:cNvSpPr>
          <p:nvPr>
            <p:ph sz="half" idx="10"/>
          </p:nvPr>
        </p:nvSpPr>
        <p:spPr/>
        <p:txBody>
          <a:bodyPr/>
          <a:lstStyle/>
          <a:p>
            <a:r>
              <a:rPr lang="nl-BE"/>
              <a:t>Check </a:t>
            </a:r>
            <a:r>
              <a:rPr lang="nl-BE" err="1"/>
              <a:t>Uf</a:t>
            </a:r>
            <a:r>
              <a:rPr lang="nl-BE"/>
              <a:t>: via ATG </a:t>
            </a:r>
          </a:p>
          <a:p>
            <a:pPr lvl="1"/>
            <a:r>
              <a:rPr lang="nl-BE"/>
              <a:t>Hoogste </a:t>
            </a:r>
            <a:r>
              <a:rPr lang="nl-BE" err="1"/>
              <a:t>Uf</a:t>
            </a:r>
            <a:r>
              <a:rPr lang="nl-BE"/>
              <a:t>- combinatie = 2,5 W/m²K.</a:t>
            </a:r>
          </a:p>
          <a:p>
            <a:pPr lvl="1"/>
            <a:r>
              <a:rPr lang="nl-BE"/>
              <a:t>Berekening 2,61 W/m²K </a:t>
            </a:r>
            <a:r>
              <a:rPr lang="nl-BE">
                <a:sym typeface="Wingdings" panose="05000000000000000000" pitchFamily="2" charset="2"/>
              </a:rPr>
              <a:t> aanvaardbaar</a:t>
            </a:r>
          </a:p>
          <a:p>
            <a:r>
              <a:rPr lang="nl-BE">
                <a:sym typeface="Wingdings" panose="05000000000000000000" pitchFamily="2" charset="2"/>
              </a:rPr>
              <a:t>Check </a:t>
            </a:r>
            <a:r>
              <a:rPr lang="nl-BE" err="1">
                <a:sym typeface="Wingdings" panose="05000000000000000000" pitchFamily="2" charset="2"/>
              </a:rPr>
              <a:t>Ur</a:t>
            </a:r>
            <a:r>
              <a:rPr lang="nl-BE">
                <a:sym typeface="Wingdings" panose="05000000000000000000" pitchFamily="2" charset="2"/>
              </a:rPr>
              <a:t>: via databank producent:</a:t>
            </a:r>
          </a:p>
          <a:p>
            <a:pPr lvl="1"/>
            <a:r>
              <a:rPr lang="nl-BE" err="1">
                <a:sym typeface="Wingdings" panose="05000000000000000000" pitchFamily="2" charset="2"/>
              </a:rPr>
              <a:t>Ur</a:t>
            </a:r>
            <a:r>
              <a:rPr lang="nl-BE">
                <a:sym typeface="Wingdings" panose="05000000000000000000" pitchFamily="2" charset="2"/>
              </a:rPr>
              <a:t> = 2,0 W/m²K en Ar = 0,065 m² voor 1,05 m lengte</a:t>
            </a:r>
          </a:p>
          <a:p>
            <a:pPr lvl="1"/>
            <a:r>
              <a:rPr lang="nl-BE">
                <a:sym typeface="Wingdings" panose="05000000000000000000" pitchFamily="2" charset="2"/>
              </a:rPr>
              <a:t>Uw = </a:t>
            </a:r>
            <a:r>
              <a:rPr lang="nl-BE" err="1">
                <a:sym typeface="Wingdings" panose="05000000000000000000" pitchFamily="2" charset="2"/>
              </a:rPr>
              <a:t>incl</a:t>
            </a:r>
            <a:r>
              <a:rPr lang="nl-BE">
                <a:sym typeface="Wingdings" panose="05000000000000000000" pitchFamily="2" charset="2"/>
              </a:rPr>
              <a:t> </a:t>
            </a:r>
            <a:r>
              <a:rPr lang="nl-BE" err="1">
                <a:sym typeface="Wingdings" panose="05000000000000000000" pitchFamily="2" charset="2"/>
              </a:rPr>
              <a:t>Ur</a:t>
            </a:r>
            <a:endParaRPr lang="nl-BE">
              <a:sym typeface="Wingdings" panose="05000000000000000000" pitchFamily="2" charset="2"/>
            </a:endParaRPr>
          </a:p>
          <a:p>
            <a:r>
              <a:rPr lang="nl-BE">
                <a:sym typeface="Wingdings" panose="05000000000000000000" pitchFamily="2" charset="2"/>
              </a:rPr>
              <a:t>Check </a:t>
            </a:r>
            <a:r>
              <a:rPr lang="nl-BE" err="1">
                <a:sym typeface="Wingdings" panose="05000000000000000000" pitchFamily="2" charset="2"/>
              </a:rPr>
              <a:t>Ug</a:t>
            </a:r>
            <a:r>
              <a:rPr lang="nl-BE">
                <a:sym typeface="Wingdings" panose="05000000000000000000" pitchFamily="2" charset="2"/>
              </a:rPr>
              <a:t>: </a:t>
            </a:r>
            <a:r>
              <a:rPr lang="nl-BE" err="1">
                <a:sym typeface="Wingdings" panose="05000000000000000000" pitchFamily="2" charset="2"/>
              </a:rPr>
              <a:t>agc</a:t>
            </a:r>
            <a:r>
              <a:rPr lang="nl-BE">
                <a:sym typeface="Wingdings" panose="05000000000000000000" pitchFamily="2" charset="2"/>
              </a:rPr>
              <a:t> adv 15 we#20201</a:t>
            </a:r>
          </a:p>
          <a:p>
            <a:pPr lvl="1"/>
            <a:r>
              <a:rPr lang="nl-BE">
                <a:sym typeface="Wingdings" panose="05000000000000000000" pitchFamily="2" charset="2"/>
              </a:rPr>
              <a:t>aflezen uit </a:t>
            </a:r>
            <a:r>
              <a:rPr lang="nl-BE" err="1">
                <a:sym typeface="Wingdings" panose="05000000000000000000" pitchFamily="2" charset="2"/>
              </a:rPr>
              <a:t>spacer</a:t>
            </a:r>
            <a:r>
              <a:rPr lang="nl-BE">
                <a:sym typeface="Wingdings" panose="05000000000000000000" pitchFamily="2" charset="2"/>
              </a:rPr>
              <a:t> </a:t>
            </a:r>
          </a:p>
          <a:p>
            <a:pPr lvl="1"/>
            <a:r>
              <a:rPr lang="nl-BE">
                <a:sym typeface="Wingdings" panose="05000000000000000000" pitchFamily="2" charset="2"/>
              </a:rPr>
              <a:t>Opzoeken </a:t>
            </a:r>
            <a:r>
              <a:rPr lang="nl-BE" err="1">
                <a:sym typeface="Wingdings" panose="05000000000000000000" pitchFamily="2" charset="2"/>
              </a:rPr>
              <a:t>techn</a:t>
            </a:r>
            <a:r>
              <a:rPr lang="nl-BE">
                <a:sym typeface="Wingdings" panose="05000000000000000000" pitchFamily="2" charset="2"/>
              </a:rPr>
              <a:t> fiche producent</a:t>
            </a:r>
          </a:p>
          <a:p>
            <a:pPr lvl="1"/>
            <a:endParaRPr lang="nl-BE"/>
          </a:p>
        </p:txBody>
      </p:sp>
      <p:pic>
        <p:nvPicPr>
          <p:cNvPr id="9" name="Afbeelding 8">
            <a:extLst>
              <a:ext uri="{FF2B5EF4-FFF2-40B4-BE49-F238E27FC236}">
                <a16:creationId xmlns:a16="http://schemas.microsoft.com/office/drawing/2014/main" id="{399BC347-CFC7-4627-95C1-8B7A4F3E27C6}"/>
              </a:ext>
            </a:extLst>
          </p:cNvPr>
          <p:cNvPicPr>
            <a:picLocks noChangeAspect="1"/>
          </p:cNvPicPr>
          <p:nvPr/>
        </p:nvPicPr>
        <p:blipFill>
          <a:blip r:embed="rId2"/>
          <a:stretch>
            <a:fillRect/>
          </a:stretch>
        </p:blipFill>
        <p:spPr>
          <a:xfrm>
            <a:off x="8244569" y="1534278"/>
            <a:ext cx="3109229" cy="5041829"/>
          </a:xfrm>
          <a:prstGeom prst="rect">
            <a:avLst/>
          </a:prstGeom>
        </p:spPr>
      </p:pic>
      <p:grpSp>
        <p:nvGrpSpPr>
          <p:cNvPr id="12" name="Groep 11">
            <a:extLst>
              <a:ext uri="{FF2B5EF4-FFF2-40B4-BE49-F238E27FC236}">
                <a16:creationId xmlns:a16="http://schemas.microsoft.com/office/drawing/2014/main" id="{DACC26AF-7927-5662-F449-3382FD0B6DC1}"/>
              </a:ext>
            </a:extLst>
          </p:cNvPr>
          <p:cNvGrpSpPr/>
          <p:nvPr/>
        </p:nvGrpSpPr>
        <p:grpSpPr>
          <a:xfrm>
            <a:off x="8184232" y="2276872"/>
            <a:ext cx="2952328" cy="2382238"/>
            <a:chOff x="7248128" y="2204792"/>
            <a:chExt cx="2952328" cy="2382238"/>
          </a:xfrm>
        </p:grpSpPr>
        <p:sp>
          <p:nvSpPr>
            <p:cNvPr id="10" name="Rechthoek 9">
              <a:extLst>
                <a:ext uri="{FF2B5EF4-FFF2-40B4-BE49-F238E27FC236}">
                  <a16:creationId xmlns:a16="http://schemas.microsoft.com/office/drawing/2014/main" id="{156B725E-E6EE-BCA4-ABC9-CDA6E27C52AF}"/>
                </a:ext>
              </a:extLst>
            </p:cNvPr>
            <p:cNvSpPr/>
            <p:nvPr/>
          </p:nvSpPr>
          <p:spPr>
            <a:xfrm>
              <a:off x="9961123" y="2282774"/>
              <a:ext cx="239333" cy="2304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56E40AF1-7822-7F42-C75A-0D8F1CD08BD9}"/>
                </a:ext>
              </a:extLst>
            </p:cNvPr>
            <p:cNvSpPr/>
            <p:nvPr/>
          </p:nvSpPr>
          <p:spPr>
            <a:xfrm>
              <a:off x="7248128" y="2204792"/>
              <a:ext cx="187220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14" name="Afbeelding 13">
            <a:extLst>
              <a:ext uri="{FF2B5EF4-FFF2-40B4-BE49-F238E27FC236}">
                <a16:creationId xmlns:a16="http://schemas.microsoft.com/office/drawing/2014/main" id="{035A9974-B5DC-9F93-6A21-7ACAF730B720}"/>
              </a:ext>
            </a:extLst>
          </p:cNvPr>
          <p:cNvPicPr>
            <a:picLocks noChangeAspect="1"/>
          </p:cNvPicPr>
          <p:nvPr/>
        </p:nvPicPr>
        <p:blipFill>
          <a:blip r:embed="rId3"/>
          <a:stretch>
            <a:fillRect/>
          </a:stretch>
        </p:blipFill>
        <p:spPr>
          <a:xfrm>
            <a:off x="1055440" y="5157192"/>
            <a:ext cx="7128792" cy="1637158"/>
          </a:xfrm>
          <a:prstGeom prst="rect">
            <a:avLst/>
          </a:prstGeom>
        </p:spPr>
      </p:pic>
      <p:cxnSp>
        <p:nvCxnSpPr>
          <p:cNvPr id="16" name="Rechte verbindingslijn met pijl 15">
            <a:extLst>
              <a:ext uri="{FF2B5EF4-FFF2-40B4-BE49-F238E27FC236}">
                <a16:creationId xmlns:a16="http://schemas.microsoft.com/office/drawing/2014/main" id="{50914088-F5A3-181D-BD6D-2EF0233F7AA1}"/>
              </a:ext>
            </a:extLst>
          </p:cNvPr>
          <p:cNvCxnSpPr/>
          <p:nvPr/>
        </p:nvCxnSpPr>
        <p:spPr>
          <a:xfrm>
            <a:off x="4295800" y="1700808"/>
            <a:ext cx="3528392" cy="654046"/>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hthoek 16">
            <a:extLst>
              <a:ext uri="{FF2B5EF4-FFF2-40B4-BE49-F238E27FC236}">
                <a16:creationId xmlns:a16="http://schemas.microsoft.com/office/drawing/2014/main" id="{BAF2C77B-8C43-D0F8-8593-75AB226AC5EC}"/>
              </a:ext>
            </a:extLst>
          </p:cNvPr>
          <p:cNvSpPr/>
          <p:nvPr/>
        </p:nvSpPr>
        <p:spPr>
          <a:xfrm>
            <a:off x="7392144" y="5373216"/>
            <a:ext cx="720080"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0DEB787C-9D4D-FCFE-8D34-90995810D5E9}"/>
              </a:ext>
            </a:extLst>
          </p:cNvPr>
          <p:cNvPicPr>
            <a:picLocks noChangeAspect="1"/>
          </p:cNvPicPr>
          <p:nvPr/>
        </p:nvPicPr>
        <p:blipFill>
          <a:blip r:embed="rId4"/>
          <a:stretch>
            <a:fillRect/>
          </a:stretch>
        </p:blipFill>
        <p:spPr>
          <a:xfrm>
            <a:off x="6837705" y="3597952"/>
            <a:ext cx="914479" cy="914479"/>
          </a:xfrm>
          <a:prstGeom prst="rect">
            <a:avLst/>
          </a:prstGeom>
        </p:spPr>
      </p:pic>
    </p:spTree>
    <p:extLst>
      <p:ext uri="{BB962C8B-B14F-4D97-AF65-F5344CB8AC3E}">
        <p14:creationId xmlns:p14="http://schemas.microsoft.com/office/powerpoint/2010/main" val="9314648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7187F3-2C6F-0ADB-BB5C-42D42616EE54}"/>
              </a:ext>
            </a:extLst>
          </p:cNvPr>
          <p:cNvSpPr>
            <a:spLocks noGrp="1"/>
          </p:cNvSpPr>
          <p:nvPr>
            <p:ph type="title"/>
          </p:nvPr>
        </p:nvSpPr>
        <p:spPr/>
        <p:txBody>
          <a:bodyPr/>
          <a:lstStyle/>
          <a:p>
            <a:r>
              <a:rPr lang="nl-NL"/>
              <a:t>Beoordeling stavingsstukken </a:t>
            </a:r>
            <a:br>
              <a:rPr lang="nl-NL"/>
            </a:br>
            <a:r>
              <a:rPr lang="nl-NL"/>
              <a:t>U-waarde vensters en materialen</a:t>
            </a:r>
            <a:endParaRPr lang="nl-BE"/>
          </a:p>
        </p:txBody>
      </p:sp>
      <p:sp>
        <p:nvSpPr>
          <p:cNvPr id="3" name="Tijdelijke aanduiding voor inhoud 2">
            <a:extLst>
              <a:ext uri="{FF2B5EF4-FFF2-40B4-BE49-F238E27FC236}">
                <a16:creationId xmlns:a16="http://schemas.microsoft.com/office/drawing/2014/main" id="{6DA4925F-FDF0-E9CC-8A19-169E0F544F7D}"/>
              </a:ext>
            </a:extLst>
          </p:cNvPr>
          <p:cNvSpPr>
            <a:spLocks noGrp="1"/>
          </p:cNvSpPr>
          <p:nvPr>
            <p:ph sz="half" idx="10"/>
          </p:nvPr>
        </p:nvSpPr>
        <p:spPr/>
        <p:txBody>
          <a:bodyPr/>
          <a:lstStyle/>
          <a:p>
            <a:r>
              <a:rPr lang="nl-BE"/>
              <a:t>Ramenstaat </a:t>
            </a:r>
          </a:p>
          <a:p>
            <a:pPr lvl="1"/>
            <a:r>
              <a:rPr lang="nl-BE"/>
              <a:t>Normvermelding Uw = OK</a:t>
            </a:r>
          </a:p>
          <a:p>
            <a:pPr lvl="1"/>
            <a:r>
              <a:rPr lang="nl-BE"/>
              <a:t>Merk en type profielen en glas = OK </a:t>
            </a:r>
          </a:p>
          <a:p>
            <a:pPr lvl="2"/>
            <a:r>
              <a:rPr lang="nl-BE"/>
              <a:t>(</a:t>
            </a:r>
            <a:r>
              <a:rPr lang="nl-BE" err="1"/>
              <a:t>atg</a:t>
            </a:r>
            <a:r>
              <a:rPr lang="nl-BE"/>
              <a:t> profiel)</a:t>
            </a:r>
          </a:p>
          <a:p>
            <a:pPr lvl="1"/>
            <a:r>
              <a:rPr lang="nl-BE"/>
              <a:t>Narekenen / info opzoeken mogelijk</a:t>
            </a:r>
          </a:p>
          <a:p>
            <a:pPr lvl="1"/>
            <a:r>
              <a:rPr lang="nl-BE"/>
              <a:t>g-waarde nog op te zoeken (</a:t>
            </a:r>
            <a:r>
              <a:rPr lang="nl-BE" err="1"/>
              <a:t>ev</a:t>
            </a:r>
            <a:r>
              <a:rPr lang="nl-BE"/>
              <a:t> WBO)</a:t>
            </a:r>
          </a:p>
          <a:p>
            <a:pPr lvl="2"/>
            <a:r>
              <a:rPr lang="nl-BE"/>
              <a:t>OK voor transmissie</a:t>
            </a:r>
          </a:p>
          <a:p>
            <a:pPr marL="288000" lvl="1" indent="0">
              <a:buNone/>
            </a:pPr>
            <a:endParaRPr lang="nl-BE"/>
          </a:p>
        </p:txBody>
      </p:sp>
      <p:pic>
        <p:nvPicPr>
          <p:cNvPr id="7" name="Afbeelding 6">
            <a:extLst>
              <a:ext uri="{FF2B5EF4-FFF2-40B4-BE49-F238E27FC236}">
                <a16:creationId xmlns:a16="http://schemas.microsoft.com/office/drawing/2014/main" id="{D042C82A-8823-5261-DF18-0DC492A89E84}"/>
              </a:ext>
            </a:extLst>
          </p:cNvPr>
          <p:cNvPicPr>
            <a:picLocks noChangeAspect="1"/>
          </p:cNvPicPr>
          <p:nvPr/>
        </p:nvPicPr>
        <p:blipFill>
          <a:blip r:embed="rId2"/>
          <a:stretch>
            <a:fillRect/>
          </a:stretch>
        </p:blipFill>
        <p:spPr>
          <a:xfrm>
            <a:off x="826111" y="4157624"/>
            <a:ext cx="6336704" cy="2363246"/>
          </a:xfrm>
          <a:prstGeom prst="rect">
            <a:avLst/>
          </a:prstGeom>
        </p:spPr>
      </p:pic>
      <p:pic>
        <p:nvPicPr>
          <p:cNvPr id="9" name="Afbeelding 8">
            <a:extLst>
              <a:ext uri="{FF2B5EF4-FFF2-40B4-BE49-F238E27FC236}">
                <a16:creationId xmlns:a16="http://schemas.microsoft.com/office/drawing/2014/main" id="{4EE00629-D56C-08E6-FFCB-F974E4AE2778}"/>
              </a:ext>
            </a:extLst>
          </p:cNvPr>
          <p:cNvPicPr>
            <a:picLocks noChangeAspect="1"/>
          </p:cNvPicPr>
          <p:nvPr/>
        </p:nvPicPr>
        <p:blipFill>
          <a:blip r:embed="rId3"/>
          <a:stretch>
            <a:fillRect/>
          </a:stretch>
        </p:blipFill>
        <p:spPr>
          <a:xfrm>
            <a:off x="7536160" y="1419435"/>
            <a:ext cx="4176464" cy="5102823"/>
          </a:xfrm>
          <a:prstGeom prst="rect">
            <a:avLst/>
          </a:prstGeom>
        </p:spPr>
      </p:pic>
      <p:pic>
        <p:nvPicPr>
          <p:cNvPr id="10" name="Afbeelding 9">
            <a:extLst>
              <a:ext uri="{FF2B5EF4-FFF2-40B4-BE49-F238E27FC236}">
                <a16:creationId xmlns:a16="http://schemas.microsoft.com/office/drawing/2014/main" id="{692352CB-30A6-8E66-4506-7218978C5192}"/>
              </a:ext>
            </a:extLst>
          </p:cNvPr>
          <p:cNvPicPr>
            <a:picLocks noChangeAspect="1"/>
          </p:cNvPicPr>
          <p:nvPr/>
        </p:nvPicPr>
        <p:blipFill>
          <a:blip r:embed="rId4"/>
          <a:stretch>
            <a:fillRect/>
          </a:stretch>
        </p:blipFill>
        <p:spPr>
          <a:xfrm>
            <a:off x="6625945" y="2060848"/>
            <a:ext cx="914479" cy="914479"/>
          </a:xfrm>
          <a:prstGeom prst="rect">
            <a:avLst/>
          </a:prstGeom>
        </p:spPr>
      </p:pic>
    </p:spTree>
    <p:extLst>
      <p:ext uri="{BB962C8B-B14F-4D97-AF65-F5344CB8AC3E}">
        <p14:creationId xmlns:p14="http://schemas.microsoft.com/office/powerpoint/2010/main" val="35540585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E10EEC7-5D5D-716E-4770-94DFCD36890C}"/>
              </a:ext>
            </a:extLst>
          </p:cNvPr>
          <p:cNvSpPr>
            <a:spLocks noGrp="1"/>
          </p:cNvSpPr>
          <p:nvPr>
            <p:ph sz="half" idx="10"/>
          </p:nvPr>
        </p:nvSpPr>
        <p:spPr>
          <a:xfrm>
            <a:off x="838200" y="1484783"/>
            <a:ext cx="10515600" cy="5037474"/>
          </a:xfrm>
        </p:spPr>
        <p:txBody>
          <a:bodyPr/>
          <a:lstStyle/>
          <a:p>
            <a:r>
              <a:rPr lang="nl-BE"/>
              <a:t>Verwijzing norm </a:t>
            </a:r>
          </a:p>
          <a:p>
            <a:r>
              <a:rPr lang="nl-BE" err="1"/>
              <a:t>Uf</a:t>
            </a:r>
            <a:r>
              <a:rPr lang="nl-BE"/>
              <a:t>???</a:t>
            </a:r>
          </a:p>
          <a:p>
            <a:r>
              <a:rPr lang="nl-BE"/>
              <a:t>Glas ???</a:t>
            </a:r>
          </a:p>
          <a:p>
            <a:r>
              <a:rPr lang="nl-BE" err="1"/>
              <a:t>Spacer</a:t>
            </a:r>
            <a:r>
              <a:rPr lang="nl-BE"/>
              <a:t> ??</a:t>
            </a:r>
          </a:p>
          <a:p>
            <a:endParaRPr lang="nl-BE"/>
          </a:p>
        </p:txBody>
      </p:sp>
      <p:sp>
        <p:nvSpPr>
          <p:cNvPr id="4" name="Titel 1">
            <a:extLst>
              <a:ext uri="{FF2B5EF4-FFF2-40B4-BE49-F238E27FC236}">
                <a16:creationId xmlns:a16="http://schemas.microsoft.com/office/drawing/2014/main" id="{9183DBA7-03A7-EF82-BD5F-0E1068ABBBE7}"/>
              </a:ext>
            </a:extLst>
          </p:cNvPr>
          <p:cNvSpPr>
            <a:spLocks noGrp="1"/>
          </p:cNvSpPr>
          <p:nvPr>
            <p:ph type="title"/>
          </p:nvPr>
        </p:nvSpPr>
        <p:spPr>
          <a:xfrm>
            <a:off x="838200" y="476250"/>
            <a:ext cx="10515600" cy="936625"/>
          </a:xfrm>
        </p:spPr>
        <p:txBody>
          <a:bodyPr/>
          <a:lstStyle/>
          <a:p>
            <a:r>
              <a:rPr lang="nl-NL"/>
              <a:t>Beoordeling stavingsstukken </a:t>
            </a:r>
            <a:br>
              <a:rPr lang="nl-NL"/>
            </a:br>
            <a:r>
              <a:rPr lang="nl-NL"/>
              <a:t>U-waarde vensters en materialen</a:t>
            </a:r>
            <a:endParaRPr lang="nl-BE"/>
          </a:p>
        </p:txBody>
      </p:sp>
      <p:pic>
        <p:nvPicPr>
          <p:cNvPr id="6" name="Afbeelding 5">
            <a:extLst>
              <a:ext uri="{FF2B5EF4-FFF2-40B4-BE49-F238E27FC236}">
                <a16:creationId xmlns:a16="http://schemas.microsoft.com/office/drawing/2014/main" id="{5C9CF726-4262-CB87-FC3B-3FC47B768394}"/>
              </a:ext>
            </a:extLst>
          </p:cNvPr>
          <p:cNvPicPr>
            <a:picLocks noChangeAspect="1"/>
          </p:cNvPicPr>
          <p:nvPr/>
        </p:nvPicPr>
        <p:blipFill>
          <a:blip r:embed="rId2"/>
          <a:stretch>
            <a:fillRect/>
          </a:stretch>
        </p:blipFill>
        <p:spPr>
          <a:xfrm>
            <a:off x="5686659" y="1772817"/>
            <a:ext cx="5386376" cy="4077072"/>
          </a:xfrm>
          <a:prstGeom prst="rect">
            <a:avLst/>
          </a:prstGeom>
        </p:spPr>
      </p:pic>
      <p:pic>
        <p:nvPicPr>
          <p:cNvPr id="10" name="Afbeelding 9">
            <a:extLst>
              <a:ext uri="{FF2B5EF4-FFF2-40B4-BE49-F238E27FC236}">
                <a16:creationId xmlns:a16="http://schemas.microsoft.com/office/drawing/2014/main" id="{DDA72E42-CF12-A747-44CF-3AE190DA8B44}"/>
              </a:ext>
            </a:extLst>
          </p:cNvPr>
          <p:cNvPicPr>
            <a:picLocks noChangeAspect="1"/>
          </p:cNvPicPr>
          <p:nvPr/>
        </p:nvPicPr>
        <p:blipFill>
          <a:blip r:embed="rId3"/>
          <a:stretch>
            <a:fillRect/>
          </a:stretch>
        </p:blipFill>
        <p:spPr>
          <a:xfrm>
            <a:off x="479376" y="3441459"/>
            <a:ext cx="4326434" cy="2874371"/>
          </a:xfrm>
          <a:prstGeom prst="rect">
            <a:avLst/>
          </a:prstGeom>
        </p:spPr>
      </p:pic>
      <p:pic>
        <p:nvPicPr>
          <p:cNvPr id="11" name="Afbeelding 10">
            <a:extLst>
              <a:ext uri="{FF2B5EF4-FFF2-40B4-BE49-F238E27FC236}">
                <a16:creationId xmlns:a16="http://schemas.microsoft.com/office/drawing/2014/main" id="{262DA284-203B-7E88-444B-563A105F4BD8}"/>
              </a:ext>
            </a:extLst>
          </p:cNvPr>
          <p:cNvPicPr>
            <a:picLocks noChangeAspect="1"/>
          </p:cNvPicPr>
          <p:nvPr/>
        </p:nvPicPr>
        <p:blipFill>
          <a:blip r:embed="rId4"/>
          <a:stretch>
            <a:fillRect/>
          </a:stretch>
        </p:blipFill>
        <p:spPr>
          <a:xfrm>
            <a:off x="4151784" y="1969928"/>
            <a:ext cx="914479" cy="914479"/>
          </a:xfrm>
          <a:prstGeom prst="rect">
            <a:avLst/>
          </a:prstGeom>
        </p:spPr>
      </p:pic>
      <p:sp>
        <p:nvSpPr>
          <p:cNvPr id="12" name="Tekstvak 11">
            <a:extLst>
              <a:ext uri="{FF2B5EF4-FFF2-40B4-BE49-F238E27FC236}">
                <a16:creationId xmlns:a16="http://schemas.microsoft.com/office/drawing/2014/main" id="{C47BC871-D00F-E115-2636-B6068AF335A5}"/>
              </a:ext>
            </a:extLst>
          </p:cNvPr>
          <p:cNvSpPr txBox="1"/>
          <p:nvPr/>
        </p:nvSpPr>
        <p:spPr>
          <a:xfrm rot="19577369">
            <a:off x="854582" y="4420550"/>
            <a:ext cx="2982799" cy="1477328"/>
          </a:xfrm>
          <a:prstGeom prst="rect">
            <a:avLst/>
          </a:prstGeom>
          <a:solidFill>
            <a:schemeClr val="bg1"/>
          </a:solidFill>
        </p:spPr>
        <p:txBody>
          <a:bodyPr wrap="square" rtlCol="0">
            <a:spAutoFit/>
          </a:bodyPr>
          <a:lstStyle/>
          <a:p>
            <a:r>
              <a:rPr lang="nl-BE"/>
              <a:t>Technische fiche:</a:t>
            </a:r>
          </a:p>
          <a:p>
            <a:r>
              <a:rPr lang="nl-BE"/>
              <a:t>Norm: Hot box methode</a:t>
            </a:r>
          </a:p>
          <a:p>
            <a:r>
              <a:rPr lang="nl-BE"/>
              <a:t>Profieltype </a:t>
            </a:r>
            <a:r>
              <a:rPr lang="nl-BE">
                <a:solidFill>
                  <a:srgbClr val="FF0000"/>
                </a:solidFill>
              </a:rPr>
              <a:t>???</a:t>
            </a:r>
          </a:p>
          <a:p>
            <a:r>
              <a:rPr lang="nl-BE"/>
              <a:t>Enkel of vleugel </a:t>
            </a:r>
            <a:r>
              <a:rPr lang="nl-BE">
                <a:solidFill>
                  <a:srgbClr val="FF0000"/>
                </a:solidFill>
              </a:rPr>
              <a:t>???</a:t>
            </a:r>
          </a:p>
          <a:p>
            <a:r>
              <a:rPr lang="nl-BE"/>
              <a:t>Geen ATG</a:t>
            </a:r>
          </a:p>
        </p:txBody>
      </p:sp>
      <p:sp>
        <p:nvSpPr>
          <p:cNvPr id="13" name="Tekstvak 12">
            <a:extLst>
              <a:ext uri="{FF2B5EF4-FFF2-40B4-BE49-F238E27FC236}">
                <a16:creationId xmlns:a16="http://schemas.microsoft.com/office/drawing/2014/main" id="{2D1192EE-FE68-57AE-3B44-1CCBFFCACD2B}"/>
              </a:ext>
            </a:extLst>
          </p:cNvPr>
          <p:cNvSpPr txBox="1"/>
          <p:nvPr/>
        </p:nvSpPr>
        <p:spPr>
          <a:xfrm rot="19577369">
            <a:off x="7408010" y="3658391"/>
            <a:ext cx="2743297" cy="369332"/>
          </a:xfrm>
          <a:prstGeom prst="rect">
            <a:avLst/>
          </a:prstGeom>
          <a:solidFill>
            <a:schemeClr val="bg1"/>
          </a:solidFill>
        </p:spPr>
        <p:txBody>
          <a:bodyPr wrap="square" rtlCol="0">
            <a:spAutoFit/>
          </a:bodyPr>
          <a:lstStyle/>
          <a:p>
            <a:r>
              <a:rPr lang="nl-BE"/>
              <a:t>WBO  (geen andere info )</a:t>
            </a:r>
          </a:p>
        </p:txBody>
      </p:sp>
      <p:sp>
        <p:nvSpPr>
          <p:cNvPr id="2" name="Vermenigvuldigingsteken 1">
            <a:extLst>
              <a:ext uri="{FF2B5EF4-FFF2-40B4-BE49-F238E27FC236}">
                <a16:creationId xmlns:a16="http://schemas.microsoft.com/office/drawing/2014/main" id="{530C2026-3CE3-932C-4500-FFDDCC92D6EE}"/>
              </a:ext>
            </a:extLst>
          </p:cNvPr>
          <p:cNvSpPr/>
          <p:nvPr/>
        </p:nvSpPr>
        <p:spPr>
          <a:xfrm>
            <a:off x="6490828" y="5585632"/>
            <a:ext cx="360040" cy="26425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pic>
        <p:nvPicPr>
          <p:cNvPr id="7" name="Graphic 6" descr="Vinkje met effen opvulling">
            <a:extLst>
              <a:ext uri="{FF2B5EF4-FFF2-40B4-BE49-F238E27FC236}">
                <a16:creationId xmlns:a16="http://schemas.microsoft.com/office/drawing/2014/main" id="{78AA4099-2A7D-9DA5-3CCA-E61C4627CD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09247">
            <a:off x="3053550" y="4274981"/>
            <a:ext cx="287268" cy="287268"/>
          </a:xfrm>
          <a:prstGeom prst="rect">
            <a:avLst/>
          </a:prstGeom>
        </p:spPr>
      </p:pic>
    </p:spTree>
    <p:extLst>
      <p:ext uri="{BB962C8B-B14F-4D97-AF65-F5344CB8AC3E}">
        <p14:creationId xmlns:p14="http://schemas.microsoft.com/office/powerpoint/2010/main" val="2687206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A77AC-97CA-F543-598F-E6B1ABF55CA7}"/>
              </a:ext>
            </a:extLst>
          </p:cNvPr>
          <p:cNvSpPr>
            <a:spLocks noGrp="1"/>
          </p:cNvSpPr>
          <p:nvPr>
            <p:ph type="title"/>
          </p:nvPr>
        </p:nvSpPr>
        <p:spPr/>
        <p:txBody>
          <a:bodyPr/>
          <a:lstStyle/>
          <a:p>
            <a:r>
              <a:rPr lang="nl-NL"/>
              <a:t>Beoordeling stavingsstukken </a:t>
            </a:r>
            <a:br>
              <a:rPr lang="nl-NL"/>
            </a:br>
            <a:r>
              <a:rPr lang="nl-NL"/>
              <a:t>U-waarde vensters en materialen</a:t>
            </a:r>
            <a:endParaRPr lang="nl-BE"/>
          </a:p>
        </p:txBody>
      </p:sp>
      <p:sp>
        <p:nvSpPr>
          <p:cNvPr id="3" name="Tijdelijke aanduiding voor inhoud 2">
            <a:extLst>
              <a:ext uri="{FF2B5EF4-FFF2-40B4-BE49-F238E27FC236}">
                <a16:creationId xmlns:a16="http://schemas.microsoft.com/office/drawing/2014/main" id="{AC45E001-C5EA-B66D-2543-6F8F5142D268}"/>
              </a:ext>
            </a:extLst>
          </p:cNvPr>
          <p:cNvSpPr>
            <a:spLocks noGrp="1"/>
          </p:cNvSpPr>
          <p:nvPr>
            <p:ph sz="half" idx="10"/>
          </p:nvPr>
        </p:nvSpPr>
        <p:spPr/>
        <p:txBody>
          <a:bodyPr/>
          <a:lstStyle/>
          <a:p>
            <a:r>
              <a:rPr lang="nl-BE" err="1"/>
              <a:t>Beglaasd</a:t>
            </a:r>
            <a:r>
              <a:rPr lang="nl-BE"/>
              <a:t> deurgeheel</a:t>
            </a:r>
          </a:p>
          <a:p>
            <a:pPr lvl="1"/>
            <a:r>
              <a:rPr lang="nl-BE"/>
              <a:t>Als venster indien alles </a:t>
            </a:r>
            <a:r>
              <a:rPr lang="nl-BE" err="1"/>
              <a:t>beglaasd</a:t>
            </a:r>
            <a:endParaRPr lang="nl-BE"/>
          </a:p>
          <a:p>
            <a:pPr lvl="1"/>
            <a:r>
              <a:rPr lang="nl-BE"/>
              <a:t>Opsplitsen deur/venster</a:t>
            </a:r>
          </a:p>
          <a:p>
            <a:pPr lvl="2"/>
            <a:r>
              <a:rPr lang="nl-BE"/>
              <a:t>Altijd als deur = opaak</a:t>
            </a:r>
          </a:p>
          <a:p>
            <a:r>
              <a:rPr lang="nl-BE"/>
              <a:t>Ontbrekende info</a:t>
            </a:r>
          </a:p>
          <a:p>
            <a:pPr lvl="1"/>
            <a:r>
              <a:rPr lang="nl-BE"/>
              <a:t>Glas/paneel/</a:t>
            </a:r>
            <a:r>
              <a:rPr lang="nl-BE" err="1"/>
              <a:t>Uf</a:t>
            </a:r>
            <a:r>
              <a:rPr lang="nl-BE"/>
              <a:t> </a:t>
            </a:r>
          </a:p>
        </p:txBody>
      </p:sp>
      <p:pic>
        <p:nvPicPr>
          <p:cNvPr id="5" name="Afbeelding 4">
            <a:extLst>
              <a:ext uri="{FF2B5EF4-FFF2-40B4-BE49-F238E27FC236}">
                <a16:creationId xmlns:a16="http://schemas.microsoft.com/office/drawing/2014/main" id="{42EC85BD-96AF-F07F-1306-09FF4EE94B65}"/>
              </a:ext>
            </a:extLst>
          </p:cNvPr>
          <p:cNvPicPr>
            <a:picLocks noChangeAspect="1"/>
          </p:cNvPicPr>
          <p:nvPr/>
        </p:nvPicPr>
        <p:blipFill>
          <a:blip r:embed="rId2"/>
          <a:stretch>
            <a:fillRect/>
          </a:stretch>
        </p:blipFill>
        <p:spPr>
          <a:xfrm>
            <a:off x="6434247" y="1560115"/>
            <a:ext cx="5019594" cy="4941167"/>
          </a:xfrm>
          <a:prstGeom prst="rect">
            <a:avLst/>
          </a:prstGeom>
        </p:spPr>
      </p:pic>
      <p:pic>
        <p:nvPicPr>
          <p:cNvPr id="7" name="Afbeelding 6">
            <a:extLst>
              <a:ext uri="{FF2B5EF4-FFF2-40B4-BE49-F238E27FC236}">
                <a16:creationId xmlns:a16="http://schemas.microsoft.com/office/drawing/2014/main" id="{E14AD1EE-0F41-05B8-6476-9E375D94B4D9}"/>
              </a:ext>
            </a:extLst>
          </p:cNvPr>
          <p:cNvPicPr>
            <a:picLocks noChangeAspect="1"/>
          </p:cNvPicPr>
          <p:nvPr/>
        </p:nvPicPr>
        <p:blipFill>
          <a:blip r:embed="rId3"/>
          <a:stretch>
            <a:fillRect/>
          </a:stretch>
        </p:blipFill>
        <p:spPr>
          <a:xfrm>
            <a:off x="1127448" y="3967613"/>
            <a:ext cx="4824536" cy="2437969"/>
          </a:xfrm>
          <a:prstGeom prst="rect">
            <a:avLst/>
          </a:prstGeom>
        </p:spPr>
      </p:pic>
      <p:sp>
        <p:nvSpPr>
          <p:cNvPr id="8" name="Ovaal 7">
            <a:extLst>
              <a:ext uri="{FF2B5EF4-FFF2-40B4-BE49-F238E27FC236}">
                <a16:creationId xmlns:a16="http://schemas.microsoft.com/office/drawing/2014/main" id="{772ED759-587B-6F1F-E10E-75422F56C677}"/>
              </a:ext>
            </a:extLst>
          </p:cNvPr>
          <p:cNvSpPr/>
          <p:nvPr/>
        </p:nvSpPr>
        <p:spPr>
          <a:xfrm>
            <a:off x="3287688" y="5805264"/>
            <a:ext cx="936104" cy="5760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EAA23F4D-B4AC-9054-623B-F7B9CB8DCD02}"/>
              </a:ext>
            </a:extLst>
          </p:cNvPr>
          <p:cNvSpPr/>
          <p:nvPr/>
        </p:nvSpPr>
        <p:spPr>
          <a:xfrm>
            <a:off x="8184232" y="1844824"/>
            <a:ext cx="165618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Graphic 9" descr="Vinkje met effen opvulling">
            <a:extLst>
              <a:ext uri="{FF2B5EF4-FFF2-40B4-BE49-F238E27FC236}">
                <a16:creationId xmlns:a16="http://schemas.microsoft.com/office/drawing/2014/main" id="{4A70DE8A-DFBC-7F3A-7E87-4016C14327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6217" y="4667490"/>
            <a:ext cx="287268" cy="287268"/>
          </a:xfrm>
          <a:prstGeom prst="rect">
            <a:avLst/>
          </a:prstGeom>
        </p:spPr>
      </p:pic>
      <p:sp>
        <p:nvSpPr>
          <p:cNvPr id="12" name="Pijl: gekromd omhoog 11">
            <a:extLst>
              <a:ext uri="{FF2B5EF4-FFF2-40B4-BE49-F238E27FC236}">
                <a16:creationId xmlns:a16="http://schemas.microsoft.com/office/drawing/2014/main" id="{1F24C630-9DE0-078B-E587-49F8AB510907}"/>
              </a:ext>
            </a:extLst>
          </p:cNvPr>
          <p:cNvSpPr/>
          <p:nvPr/>
        </p:nvSpPr>
        <p:spPr>
          <a:xfrm rot="16200000">
            <a:off x="8476961" y="5384852"/>
            <a:ext cx="1465780" cy="527172"/>
          </a:xfrm>
          <a:prstGeom prst="curvedUpArrow">
            <a:avLst/>
          </a:prstGeom>
          <a:solidFill>
            <a:srgbClr val="4AA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3" name="Tekstvak 12">
            <a:extLst>
              <a:ext uri="{FF2B5EF4-FFF2-40B4-BE49-F238E27FC236}">
                <a16:creationId xmlns:a16="http://schemas.microsoft.com/office/drawing/2014/main" id="{317F4FD9-DE5C-94C1-AA72-A9C335F3F7E2}"/>
              </a:ext>
            </a:extLst>
          </p:cNvPr>
          <p:cNvSpPr txBox="1"/>
          <p:nvPr/>
        </p:nvSpPr>
        <p:spPr>
          <a:xfrm>
            <a:off x="8305264" y="6108303"/>
            <a:ext cx="638780" cy="369332"/>
          </a:xfrm>
          <a:prstGeom prst="rect">
            <a:avLst/>
          </a:prstGeom>
          <a:noFill/>
          <a:ln>
            <a:noFill/>
          </a:ln>
        </p:spPr>
        <p:txBody>
          <a:bodyPr wrap="square" rtlCol="0">
            <a:spAutoFit/>
          </a:bodyPr>
          <a:lstStyle/>
          <a:p>
            <a:r>
              <a:rPr lang="nl-BE" b="1">
                <a:solidFill>
                  <a:srgbClr val="FF0000"/>
                </a:solidFill>
              </a:rPr>
              <a:t>? ? ?</a:t>
            </a:r>
          </a:p>
        </p:txBody>
      </p:sp>
      <p:cxnSp>
        <p:nvCxnSpPr>
          <p:cNvPr id="15" name="Rechte verbindingslijn met pijl 14">
            <a:extLst>
              <a:ext uri="{FF2B5EF4-FFF2-40B4-BE49-F238E27FC236}">
                <a16:creationId xmlns:a16="http://schemas.microsoft.com/office/drawing/2014/main" id="{CFF2BBE1-E528-3960-B407-8D66BF3BF798}"/>
              </a:ext>
            </a:extLst>
          </p:cNvPr>
          <p:cNvCxnSpPr>
            <a:cxnSpLocks/>
          </p:cNvCxnSpPr>
          <p:nvPr/>
        </p:nvCxnSpPr>
        <p:spPr>
          <a:xfrm flipH="1" flipV="1">
            <a:off x="4871864" y="6093296"/>
            <a:ext cx="1656184" cy="1219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5CEA8F54-5D4E-266A-D9F1-AB45CD773A4B}"/>
              </a:ext>
            </a:extLst>
          </p:cNvPr>
          <p:cNvSpPr txBox="1"/>
          <p:nvPr/>
        </p:nvSpPr>
        <p:spPr>
          <a:xfrm rot="19782180">
            <a:off x="2059907" y="4369784"/>
            <a:ext cx="2207271" cy="369332"/>
          </a:xfrm>
          <a:prstGeom prst="rect">
            <a:avLst/>
          </a:prstGeom>
          <a:noFill/>
          <a:ln>
            <a:noFill/>
          </a:ln>
        </p:spPr>
        <p:txBody>
          <a:bodyPr wrap="square" rtlCol="0">
            <a:spAutoFit/>
          </a:bodyPr>
          <a:lstStyle/>
          <a:p>
            <a:r>
              <a:rPr lang="nl-BE" b="1">
                <a:solidFill>
                  <a:srgbClr val="FF0000"/>
                </a:solidFill>
              </a:rPr>
              <a:t>Technische fiche</a:t>
            </a:r>
          </a:p>
        </p:txBody>
      </p:sp>
      <p:pic>
        <p:nvPicPr>
          <p:cNvPr id="17" name="Afbeelding 16">
            <a:extLst>
              <a:ext uri="{FF2B5EF4-FFF2-40B4-BE49-F238E27FC236}">
                <a16:creationId xmlns:a16="http://schemas.microsoft.com/office/drawing/2014/main" id="{D75E697B-E869-50DC-74B2-0414A16096A6}"/>
              </a:ext>
            </a:extLst>
          </p:cNvPr>
          <p:cNvPicPr>
            <a:picLocks noChangeAspect="1"/>
          </p:cNvPicPr>
          <p:nvPr/>
        </p:nvPicPr>
        <p:blipFill>
          <a:blip r:embed="rId6"/>
          <a:stretch>
            <a:fillRect/>
          </a:stretch>
        </p:blipFill>
        <p:spPr>
          <a:xfrm>
            <a:off x="9984432" y="3068960"/>
            <a:ext cx="713294" cy="493819"/>
          </a:xfrm>
          <a:prstGeom prst="rect">
            <a:avLst/>
          </a:prstGeom>
        </p:spPr>
      </p:pic>
      <p:pic>
        <p:nvPicPr>
          <p:cNvPr id="18" name="Afbeelding 17">
            <a:extLst>
              <a:ext uri="{FF2B5EF4-FFF2-40B4-BE49-F238E27FC236}">
                <a16:creationId xmlns:a16="http://schemas.microsoft.com/office/drawing/2014/main" id="{0908FE5A-E164-A39F-21FC-483741A6F457}"/>
              </a:ext>
            </a:extLst>
          </p:cNvPr>
          <p:cNvPicPr>
            <a:picLocks noChangeAspect="1"/>
          </p:cNvPicPr>
          <p:nvPr/>
        </p:nvPicPr>
        <p:blipFill>
          <a:blip r:embed="rId6"/>
          <a:stretch>
            <a:fillRect/>
          </a:stretch>
        </p:blipFill>
        <p:spPr>
          <a:xfrm>
            <a:off x="9386654" y="3335691"/>
            <a:ext cx="713294" cy="493819"/>
          </a:xfrm>
          <a:prstGeom prst="rect">
            <a:avLst/>
          </a:prstGeom>
        </p:spPr>
      </p:pic>
      <p:sp>
        <p:nvSpPr>
          <p:cNvPr id="22" name="Tekstvak 21">
            <a:extLst>
              <a:ext uri="{FF2B5EF4-FFF2-40B4-BE49-F238E27FC236}">
                <a16:creationId xmlns:a16="http://schemas.microsoft.com/office/drawing/2014/main" id="{ED1CE355-5256-7D4F-6E7A-660D7F722CDE}"/>
              </a:ext>
            </a:extLst>
          </p:cNvPr>
          <p:cNvSpPr txBox="1"/>
          <p:nvPr/>
        </p:nvSpPr>
        <p:spPr>
          <a:xfrm rot="19985484">
            <a:off x="4682213" y="2797082"/>
            <a:ext cx="2389810" cy="1077218"/>
          </a:xfrm>
          <a:prstGeom prst="rect">
            <a:avLst/>
          </a:prstGeom>
          <a:noFill/>
        </p:spPr>
        <p:txBody>
          <a:bodyPr wrap="square" rtlCol="0">
            <a:spAutoFit/>
          </a:bodyPr>
          <a:lstStyle/>
          <a:p>
            <a:r>
              <a:rPr lang="nl-BE" sz="3200"/>
              <a:t>Waarde bij ontstentenis</a:t>
            </a:r>
          </a:p>
        </p:txBody>
      </p:sp>
      <p:pic>
        <p:nvPicPr>
          <p:cNvPr id="23" name="Afbeelding 22">
            <a:extLst>
              <a:ext uri="{FF2B5EF4-FFF2-40B4-BE49-F238E27FC236}">
                <a16:creationId xmlns:a16="http://schemas.microsoft.com/office/drawing/2014/main" id="{F568A2DE-445B-6B72-E255-06917AEF2765}"/>
              </a:ext>
            </a:extLst>
          </p:cNvPr>
          <p:cNvPicPr>
            <a:picLocks noChangeAspect="1"/>
          </p:cNvPicPr>
          <p:nvPr/>
        </p:nvPicPr>
        <p:blipFill>
          <a:blip r:embed="rId7"/>
          <a:stretch>
            <a:fillRect/>
          </a:stretch>
        </p:blipFill>
        <p:spPr>
          <a:xfrm>
            <a:off x="5758426" y="3622880"/>
            <a:ext cx="914479" cy="914479"/>
          </a:xfrm>
          <a:prstGeom prst="rect">
            <a:avLst/>
          </a:prstGeom>
        </p:spPr>
      </p:pic>
      <p:sp>
        <p:nvSpPr>
          <p:cNvPr id="24" name="Tekstvak 23">
            <a:extLst>
              <a:ext uri="{FF2B5EF4-FFF2-40B4-BE49-F238E27FC236}">
                <a16:creationId xmlns:a16="http://schemas.microsoft.com/office/drawing/2014/main" id="{3568A4EF-8DFE-5B7E-14C0-4C17CA4FF6ED}"/>
              </a:ext>
            </a:extLst>
          </p:cNvPr>
          <p:cNvSpPr txBox="1"/>
          <p:nvPr/>
        </p:nvSpPr>
        <p:spPr>
          <a:xfrm rot="236867">
            <a:off x="4916628" y="5831129"/>
            <a:ext cx="1581793" cy="646331"/>
          </a:xfrm>
          <a:prstGeom prst="rect">
            <a:avLst/>
          </a:prstGeom>
          <a:noFill/>
          <a:ln>
            <a:noFill/>
          </a:ln>
        </p:spPr>
        <p:txBody>
          <a:bodyPr wrap="square" rtlCol="0">
            <a:spAutoFit/>
          </a:bodyPr>
          <a:lstStyle/>
          <a:p>
            <a:r>
              <a:rPr lang="nl-BE" b="1">
                <a:solidFill>
                  <a:srgbClr val="00B0F0"/>
                </a:solidFill>
              </a:rPr>
              <a:t>Foutieve norm</a:t>
            </a:r>
          </a:p>
          <a:p>
            <a:r>
              <a:rPr lang="nl-BE" b="1" err="1">
                <a:solidFill>
                  <a:srgbClr val="00B0F0"/>
                </a:solidFill>
              </a:rPr>
              <a:t>Uf</a:t>
            </a:r>
            <a:endParaRPr lang="nl-BE" b="1">
              <a:solidFill>
                <a:srgbClr val="00B0F0"/>
              </a:solidFill>
            </a:endParaRPr>
          </a:p>
        </p:txBody>
      </p:sp>
    </p:spTree>
    <p:extLst>
      <p:ext uri="{BB962C8B-B14F-4D97-AF65-F5344CB8AC3E}">
        <p14:creationId xmlns:p14="http://schemas.microsoft.com/office/powerpoint/2010/main" val="9308389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A044A-FD6F-A28E-8E68-7B792D2343CC}"/>
              </a:ext>
            </a:extLst>
          </p:cNvPr>
          <p:cNvSpPr>
            <a:spLocks noGrp="1"/>
          </p:cNvSpPr>
          <p:nvPr>
            <p:ph type="title"/>
          </p:nvPr>
        </p:nvSpPr>
        <p:spPr/>
        <p:txBody>
          <a:bodyPr/>
          <a:lstStyle/>
          <a:p>
            <a:r>
              <a:rPr lang="nl-NL"/>
              <a:t>Beoordeling stavingsstukken </a:t>
            </a:r>
            <a:br>
              <a:rPr lang="nl-NL"/>
            </a:br>
            <a:r>
              <a:rPr lang="nl-NL"/>
              <a:t>U-waarde vensters en materialen</a:t>
            </a:r>
            <a:endParaRPr lang="nl-BE"/>
          </a:p>
        </p:txBody>
      </p:sp>
      <p:sp>
        <p:nvSpPr>
          <p:cNvPr id="3" name="Tijdelijke aanduiding voor inhoud 2">
            <a:extLst>
              <a:ext uri="{FF2B5EF4-FFF2-40B4-BE49-F238E27FC236}">
                <a16:creationId xmlns:a16="http://schemas.microsoft.com/office/drawing/2014/main" id="{915C1819-8A45-511D-74D7-5F210C73F837}"/>
              </a:ext>
            </a:extLst>
          </p:cNvPr>
          <p:cNvSpPr>
            <a:spLocks noGrp="1"/>
          </p:cNvSpPr>
          <p:nvPr>
            <p:ph sz="half" idx="10"/>
          </p:nvPr>
        </p:nvSpPr>
        <p:spPr>
          <a:xfrm>
            <a:off x="840215" y="1484784"/>
            <a:ext cx="10515600" cy="5037474"/>
          </a:xfrm>
        </p:spPr>
        <p:txBody>
          <a:bodyPr/>
          <a:lstStyle/>
          <a:p>
            <a:r>
              <a:rPr lang="nl-BE"/>
              <a:t>BESLUIT</a:t>
            </a:r>
          </a:p>
          <a:p>
            <a:pPr lvl="1"/>
            <a:r>
              <a:rPr lang="nl-BE"/>
              <a:t>Combinatie van stavingstukken</a:t>
            </a:r>
          </a:p>
          <a:p>
            <a:pPr lvl="2"/>
            <a:r>
              <a:rPr lang="nl-BE"/>
              <a:t>factuur-foto-ramenstaat-TF-ATG</a:t>
            </a:r>
          </a:p>
          <a:p>
            <a:pPr lvl="1"/>
            <a:r>
              <a:rPr lang="nl-BE"/>
              <a:t>Begrijpbare taal = Engels- Landstalen België</a:t>
            </a:r>
          </a:p>
          <a:p>
            <a:pPr lvl="1"/>
            <a:r>
              <a:rPr lang="nl-BE"/>
              <a:t>Uw bepaling</a:t>
            </a:r>
          </a:p>
          <a:p>
            <a:pPr lvl="2"/>
            <a:r>
              <a:rPr lang="nl-BE"/>
              <a:t>Volgens formule TRD/norm EN 10077 – 1</a:t>
            </a:r>
          </a:p>
          <a:p>
            <a:pPr lvl="2"/>
            <a:r>
              <a:rPr lang="nl-BE"/>
              <a:t>Door beproeving </a:t>
            </a:r>
            <a:r>
              <a:rPr lang="nl-BE" u="sng"/>
              <a:t>identiek</a:t>
            </a:r>
            <a:r>
              <a:rPr lang="nl-BE"/>
              <a:t> venster volgens norm EN 12567-1</a:t>
            </a:r>
          </a:p>
          <a:p>
            <a:pPr lvl="1"/>
            <a:r>
              <a:rPr lang="nl-BE"/>
              <a:t>Controleer de componentwaarden </a:t>
            </a:r>
            <a:r>
              <a:rPr lang="nl-BE" err="1"/>
              <a:t>Uf</a:t>
            </a:r>
            <a:r>
              <a:rPr lang="nl-BE"/>
              <a:t>-</a:t>
            </a:r>
            <a:r>
              <a:rPr lang="nl-BE" err="1"/>
              <a:t>psi</a:t>
            </a:r>
            <a:r>
              <a:rPr lang="nl-BE"/>
              <a:t>-</a:t>
            </a:r>
            <a:r>
              <a:rPr lang="nl-BE" err="1"/>
              <a:t>Ug</a:t>
            </a:r>
            <a:r>
              <a:rPr lang="nl-BE"/>
              <a:t>-Up en </a:t>
            </a:r>
            <a:r>
              <a:rPr lang="nl-BE" err="1"/>
              <a:t>Ur</a:t>
            </a:r>
            <a:endParaRPr lang="nl-BE"/>
          </a:p>
          <a:p>
            <a:pPr lvl="2"/>
            <a:r>
              <a:rPr lang="nl-BE"/>
              <a:t>Oppervlakte (profiel – glas – rooster –paneel)</a:t>
            </a:r>
          </a:p>
          <a:p>
            <a:pPr lvl="2"/>
            <a:r>
              <a:rPr lang="nl-BE"/>
              <a:t>Lengte (</a:t>
            </a:r>
            <a:r>
              <a:rPr lang="nl-BE" err="1"/>
              <a:t>psi</a:t>
            </a:r>
            <a:r>
              <a:rPr lang="nl-BE"/>
              <a:t>)</a:t>
            </a:r>
          </a:p>
          <a:p>
            <a:pPr lvl="2"/>
            <a:r>
              <a:rPr lang="nl-BE"/>
              <a:t>Technische fiche / ATG </a:t>
            </a:r>
          </a:p>
          <a:p>
            <a:pPr lvl="3"/>
            <a:r>
              <a:rPr lang="nl-BE" err="1"/>
              <a:t>Uf</a:t>
            </a:r>
            <a:r>
              <a:rPr lang="nl-BE"/>
              <a:t>-berekend volgens EN 10077 – 2</a:t>
            </a:r>
          </a:p>
          <a:p>
            <a:pPr lvl="3"/>
            <a:r>
              <a:rPr lang="nl-BE" err="1"/>
              <a:t>Ug</a:t>
            </a:r>
            <a:r>
              <a:rPr lang="nl-BE"/>
              <a:t>: EN 673 / 674 / 675   (CE) of TF + foto </a:t>
            </a:r>
            <a:r>
              <a:rPr lang="nl-BE" err="1"/>
              <a:t>spacer</a:t>
            </a:r>
            <a:endParaRPr lang="nl-BE"/>
          </a:p>
          <a:p>
            <a:pPr lvl="1"/>
            <a:r>
              <a:rPr lang="nl-BE"/>
              <a:t>BIJ TWIJFEL OF ONZEKERHEID </a:t>
            </a:r>
            <a:r>
              <a:rPr lang="nl-BE">
                <a:sym typeface="Wingdings" panose="05000000000000000000" pitchFamily="2" charset="2"/>
              </a:rPr>
              <a:t> WBO</a:t>
            </a:r>
            <a:endParaRPr lang="nl-BE"/>
          </a:p>
          <a:p>
            <a:pPr marL="288000" lvl="1" indent="0">
              <a:buNone/>
            </a:pPr>
            <a:endParaRPr lang="nl-BE"/>
          </a:p>
        </p:txBody>
      </p:sp>
    </p:spTree>
    <p:extLst>
      <p:ext uri="{BB962C8B-B14F-4D97-AF65-F5344CB8AC3E}">
        <p14:creationId xmlns:p14="http://schemas.microsoft.com/office/powerpoint/2010/main" val="182161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D517FC0-1DDA-4EDF-9437-21B658BF3240}"/>
              </a:ext>
            </a:extLst>
          </p:cNvPr>
          <p:cNvPicPr>
            <a:picLocks noGrp="1" noChangeAspect="1"/>
          </p:cNvPicPr>
          <p:nvPr>
            <p:ph sz="half" idx="10"/>
          </p:nvPr>
        </p:nvPicPr>
        <p:blipFill>
          <a:blip r:embed="rId2"/>
          <a:stretch>
            <a:fillRect/>
          </a:stretch>
        </p:blipFill>
        <p:spPr>
          <a:xfrm>
            <a:off x="1027518" y="1412777"/>
            <a:ext cx="10280881" cy="5110262"/>
          </a:xfrm>
        </p:spPr>
      </p:pic>
      <p:pic>
        <p:nvPicPr>
          <p:cNvPr id="4" name="Afbeelding 3">
            <a:extLst>
              <a:ext uri="{FF2B5EF4-FFF2-40B4-BE49-F238E27FC236}">
                <a16:creationId xmlns:a16="http://schemas.microsoft.com/office/drawing/2014/main" id="{CA354E93-88F3-D830-C27E-0055383EDE5E}"/>
              </a:ext>
            </a:extLst>
          </p:cNvPr>
          <p:cNvPicPr>
            <a:picLocks noChangeAspect="1"/>
          </p:cNvPicPr>
          <p:nvPr/>
        </p:nvPicPr>
        <p:blipFill>
          <a:blip r:embed="rId3"/>
          <a:stretch>
            <a:fillRect/>
          </a:stretch>
        </p:blipFill>
        <p:spPr>
          <a:xfrm>
            <a:off x="6922152" y="1770745"/>
            <a:ext cx="4614758" cy="4556344"/>
          </a:xfrm>
          <a:prstGeom prst="rect">
            <a:avLst/>
          </a:prstGeom>
        </p:spPr>
      </p:pic>
      <p:pic>
        <p:nvPicPr>
          <p:cNvPr id="10" name="Afbeelding 9">
            <a:extLst>
              <a:ext uri="{FF2B5EF4-FFF2-40B4-BE49-F238E27FC236}">
                <a16:creationId xmlns:a16="http://schemas.microsoft.com/office/drawing/2014/main" id="{BD896814-E86B-2A56-4502-3D7AE563F9EC}"/>
              </a:ext>
            </a:extLst>
          </p:cNvPr>
          <p:cNvPicPr>
            <a:picLocks noChangeAspect="1"/>
          </p:cNvPicPr>
          <p:nvPr/>
        </p:nvPicPr>
        <p:blipFill>
          <a:blip r:embed="rId4"/>
          <a:stretch>
            <a:fillRect/>
          </a:stretch>
        </p:blipFill>
        <p:spPr>
          <a:xfrm>
            <a:off x="7003431" y="1763433"/>
            <a:ext cx="4306979" cy="4560919"/>
          </a:xfrm>
          <a:prstGeom prst="rect">
            <a:avLst/>
          </a:prstGeom>
        </p:spPr>
      </p:pic>
      <p:sp>
        <p:nvSpPr>
          <p:cNvPr id="2" name="Titel 1">
            <a:extLst>
              <a:ext uri="{FF2B5EF4-FFF2-40B4-BE49-F238E27FC236}">
                <a16:creationId xmlns:a16="http://schemas.microsoft.com/office/drawing/2014/main" id="{69FFE7F3-7D95-4AFA-AB16-06590114CDE2}"/>
              </a:ext>
            </a:extLst>
          </p:cNvPr>
          <p:cNvSpPr>
            <a:spLocks noGrp="1"/>
          </p:cNvSpPr>
          <p:nvPr>
            <p:ph type="title"/>
          </p:nvPr>
        </p:nvSpPr>
        <p:spPr/>
        <p:txBody>
          <a:bodyPr/>
          <a:lstStyle/>
          <a:p>
            <a:pPr algn="l"/>
            <a:r>
              <a:rPr lang="nl-BE"/>
              <a:t>Energiekaart – IER			</a:t>
            </a:r>
            <a:r>
              <a:rPr lang="nl-BE" sz="2400"/>
              <a:t>data tot 30/09/2023</a:t>
            </a:r>
          </a:p>
        </p:txBody>
      </p:sp>
      <p:pic>
        <p:nvPicPr>
          <p:cNvPr id="9" name="Afbeelding 8">
            <a:extLst>
              <a:ext uri="{FF2B5EF4-FFF2-40B4-BE49-F238E27FC236}">
                <a16:creationId xmlns:a16="http://schemas.microsoft.com/office/drawing/2014/main" id="{79FEDF04-40C3-4007-A64D-B053E6127363}"/>
              </a:ext>
            </a:extLst>
          </p:cNvPr>
          <p:cNvPicPr>
            <a:picLocks noChangeAspect="1"/>
          </p:cNvPicPr>
          <p:nvPr/>
        </p:nvPicPr>
        <p:blipFill>
          <a:blip r:embed="rId5"/>
          <a:stretch>
            <a:fillRect/>
          </a:stretch>
        </p:blipFill>
        <p:spPr>
          <a:xfrm>
            <a:off x="1764505" y="1739953"/>
            <a:ext cx="3696545" cy="4547019"/>
          </a:xfrm>
          <a:prstGeom prst="rect">
            <a:avLst/>
          </a:prstGeom>
        </p:spPr>
      </p:pic>
      <p:pic>
        <p:nvPicPr>
          <p:cNvPr id="13" name="Afbeelding 12">
            <a:extLst>
              <a:ext uri="{FF2B5EF4-FFF2-40B4-BE49-F238E27FC236}">
                <a16:creationId xmlns:a16="http://schemas.microsoft.com/office/drawing/2014/main" id="{B7F4CF8D-2075-4A24-9D40-64807A38FE75}"/>
              </a:ext>
            </a:extLst>
          </p:cNvPr>
          <p:cNvPicPr>
            <a:picLocks noChangeAspect="1"/>
          </p:cNvPicPr>
          <p:nvPr/>
        </p:nvPicPr>
        <p:blipFill>
          <a:blip r:embed="rId6"/>
          <a:stretch>
            <a:fillRect/>
          </a:stretch>
        </p:blipFill>
        <p:spPr>
          <a:xfrm>
            <a:off x="5812057" y="1716506"/>
            <a:ext cx="1194732" cy="4664822"/>
          </a:xfrm>
          <a:prstGeom prst="rect">
            <a:avLst/>
          </a:prstGeom>
        </p:spPr>
      </p:pic>
      <p:sp>
        <p:nvSpPr>
          <p:cNvPr id="14" name="Rechthoek 13">
            <a:extLst>
              <a:ext uri="{FF2B5EF4-FFF2-40B4-BE49-F238E27FC236}">
                <a16:creationId xmlns:a16="http://schemas.microsoft.com/office/drawing/2014/main" id="{E177B7E3-1DE3-4396-806C-E5D2C2419C96}"/>
              </a:ext>
            </a:extLst>
          </p:cNvPr>
          <p:cNvSpPr/>
          <p:nvPr/>
        </p:nvSpPr>
        <p:spPr>
          <a:xfrm>
            <a:off x="11329538" y="1723372"/>
            <a:ext cx="650467" cy="4664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7A4F8AD9-745C-4230-A61F-A5333A594449}"/>
              </a:ext>
            </a:extLst>
          </p:cNvPr>
          <p:cNvSpPr/>
          <p:nvPr/>
        </p:nvSpPr>
        <p:spPr>
          <a:xfrm>
            <a:off x="5445532" y="1716505"/>
            <a:ext cx="650468" cy="4583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E8E6F9A1-F4F8-4777-BED9-315E4010BFC4}"/>
              </a:ext>
            </a:extLst>
          </p:cNvPr>
          <p:cNvSpPr txBox="1"/>
          <p:nvPr/>
        </p:nvSpPr>
        <p:spPr>
          <a:xfrm>
            <a:off x="6961387" y="1828799"/>
            <a:ext cx="2695669" cy="461665"/>
          </a:xfrm>
          <a:prstGeom prst="rect">
            <a:avLst/>
          </a:prstGeom>
          <a:noFill/>
        </p:spPr>
        <p:txBody>
          <a:bodyPr wrap="square" rtlCol="0">
            <a:spAutoFit/>
          </a:bodyPr>
          <a:lstStyle/>
          <a:p>
            <a:r>
              <a:rPr lang="nl-BE" sz="2400" i="1"/>
              <a:t>Niet-residentieel</a:t>
            </a:r>
          </a:p>
        </p:txBody>
      </p:sp>
      <p:pic>
        <p:nvPicPr>
          <p:cNvPr id="7" name="Afbeelding 6">
            <a:extLst>
              <a:ext uri="{FF2B5EF4-FFF2-40B4-BE49-F238E27FC236}">
                <a16:creationId xmlns:a16="http://schemas.microsoft.com/office/drawing/2014/main" id="{93AFBCD4-381B-E76B-00A0-21182B9874B5}"/>
              </a:ext>
            </a:extLst>
          </p:cNvPr>
          <p:cNvPicPr>
            <a:picLocks noChangeAspect="1"/>
          </p:cNvPicPr>
          <p:nvPr/>
        </p:nvPicPr>
        <p:blipFill>
          <a:blip r:embed="rId7"/>
          <a:stretch>
            <a:fillRect/>
          </a:stretch>
        </p:blipFill>
        <p:spPr>
          <a:xfrm>
            <a:off x="1743366" y="1757547"/>
            <a:ext cx="4462938" cy="4529425"/>
          </a:xfrm>
          <a:prstGeom prst="rect">
            <a:avLst/>
          </a:prstGeom>
        </p:spPr>
      </p:pic>
      <p:pic>
        <p:nvPicPr>
          <p:cNvPr id="6" name="Afbeelding 5">
            <a:extLst>
              <a:ext uri="{FF2B5EF4-FFF2-40B4-BE49-F238E27FC236}">
                <a16:creationId xmlns:a16="http://schemas.microsoft.com/office/drawing/2014/main" id="{FBDB689B-B0BD-1CD9-B2EF-C472560005B2}"/>
              </a:ext>
            </a:extLst>
          </p:cNvPr>
          <p:cNvPicPr>
            <a:picLocks noChangeAspect="1"/>
          </p:cNvPicPr>
          <p:nvPr/>
        </p:nvPicPr>
        <p:blipFill>
          <a:blip r:embed="rId8"/>
          <a:stretch>
            <a:fillRect/>
          </a:stretch>
        </p:blipFill>
        <p:spPr>
          <a:xfrm>
            <a:off x="1743366" y="1757545"/>
            <a:ext cx="4462938" cy="4537473"/>
          </a:xfrm>
          <a:prstGeom prst="rect">
            <a:avLst/>
          </a:prstGeom>
        </p:spPr>
      </p:pic>
      <p:sp>
        <p:nvSpPr>
          <p:cNvPr id="16" name="Tekstvak 15">
            <a:extLst>
              <a:ext uri="{FF2B5EF4-FFF2-40B4-BE49-F238E27FC236}">
                <a16:creationId xmlns:a16="http://schemas.microsoft.com/office/drawing/2014/main" id="{79FD9A1D-1C83-4F18-A9E6-3D9AC62C9160}"/>
              </a:ext>
            </a:extLst>
          </p:cNvPr>
          <p:cNvSpPr txBox="1"/>
          <p:nvPr/>
        </p:nvSpPr>
        <p:spPr>
          <a:xfrm>
            <a:off x="1488667" y="1828800"/>
            <a:ext cx="2695669" cy="461665"/>
          </a:xfrm>
          <a:prstGeom prst="rect">
            <a:avLst/>
          </a:prstGeom>
          <a:noFill/>
        </p:spPr>
        <p:txBody>
          <a:bodyPr wrap="square" rtlCol="0">
            <a:spAutoFit/>
          </a:bodyPr>
          <a:lstStyle/>
          <a:p>
            <a:r>
              <a:rPr lang="nl-BE" sz="2400" i="1"/>
              <a:t>Residentieel</a:t>
            </a:r>
          </a:p>
        </p:txBody>
      </p:sp>
    </p:spTree>
    <p:extLst>
      <p:ext uri="{BB962C8B-B14F-4D97-AF65-F5344CB8AC3E}">
        <p14:creationId xmlns:p14="http://schemas.microsoft.com/office/powerpoint/2010/main" val="466206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0A3E0C-8087-B116-09CE-9EFA3F486691}"/>
              </a:ext>
            </a:extLst>
          </p:cNvPr>
          <p:cNvSpPr>
            <a:spLocks noGrp="1"/>
          </p:cNvSpPr>
          <p:nvPr>
            <p:ph sz="half" idx="10"/>
          </p:nvPr>
        </p:nvSpPr>
        <p:spPr>
          <a:xfrm>
            <a:off x="1334547" y="1114270"/>
            <a:ext cx="9271234" cy="5037474"/>
          </a:xfrm>
        </p:spPr>
        <p:txBody>
          <a:bodyPr lIns="91440" tIns="45720" rIns="91440" bIns="0" anchor="t"/>
          <a:lstStyle/>
          <a:p>
            <a:pPr indent="0">
              <a:buNone/>
            </a:pPr>
            <a:r>
              <a:rPr lang="en-US" i="1" dirty="0">
                <a:ea typeface="+mj-lt"/>
                <a:cs typeface="+mj-lt"/>
              </a:rPr>
              <a:t>Disclaimer</a:t>
            </a:r>
            <a:r>
              <a:rPr lang="en-US" dirty="0">
                <a:ea typeface="+mj-lt"/>
                <a:cs typeface="+mj-lt"/>
              </a:rPr>
              <a:t>: </a:t>
            </a:r>
            <a:r>
              <a:rPr lang="en-US" i="1" dirty="0">
                <a:ea typeface="+mj-lt"/>
                <a:cs typeface="+mj-lt"/>
              </a:rPr>
              <a:t>het </a:t>
            </a:r>
            <a:r>
              <a:rPr lang="en-US" i="1" dirty="0" err="1">
                <a:ea typeface="+mj-lt"/>
                <a:cs typeface="+mj-lt"/>
              </a:rPr>
              <a:t>fotomateriaal</a:t>
            </a:r>
            <a:r>
              <a:rPr lang="en-US" i="1" dirty="0">
                <a:ea typeface="+mj-lt"/>
                <a:cs typeface="+mj-lt"/>
              </a:rPr>
              <a:t> </a:t>
            </a:r>
            <a:r>
              <a:rPr lang="en-US" i="1" dirty="0" err="1">
                <a:ea typeface="+mj-lt"/>
                <a:cs typeface="+mj-lt"/>
              </a:rPr>
              <a:t>en</a:t>
            </a:r>
            <a:r>
              <a:rPr lang="en-US" i="1" dirty="0">
                <a:ea typeface="+mj-lt"/>
                <a:cs typeface="+mj-lt"/>
              </a:rPr>
              <a:t> de </a:t>
            </a:r>
            <a:r>
              <a:rPr lang="en-US" i="1" dirty="0" err="1">
                <a:ea typeface="+mj-lt"/>
                <a:cs typeface="+mj-lt"/>
              </a:rPr>
              <a:t>afbeeldingen</a:t>
            </a:r>
            <a:r>
              <a:rPr lang="en-US" i="1" dirty="0">
                <a:ea typeface="+mj-lt"/>
                <a:cs typeface="+mj-lt"/>
              </a:rPr>
              <a:t> </a:t>
            </a:r>
            <a:r>
              <a:rPr lang="en-US" i="1" dirty="0" err="1">
                <a:ea typeface="+mj-lt"/>
                <a:cs typeface="+mj-lt"/>
              </a:rPr>
              <a:t>uit</a:t>
            </a:r>
            <a:r>
              <a:rPr lang="en-US" i="1" dirty="0">
                <a:ea typeface="+mj-lt"/>
                <a:cs typeface="+mj-lt"/>
              </a:rPr>
              <a:t> </a:t>
            </a:r>
            <a:r>
              <a:rPr lang="en-US" i="1" dirty="0" err="1">
                <a:ea typeface="+mj-lt"/>
                <a:cs typeface="+mj-lt"/>
              </a:rPr>
              <a:t>deze</a:t>
            </a:r>
            <a:r>
              <a:rPr lang="en-US" i="1" dirty="0">
                <a:ea typeface="+mj-lt"/>
                <a:cs typeface="+mj-lt"/>
              </a:rPr>
              <a:t> </a:t>
            </a:r>
            <a:r>
              <a:rPr lang="en-US" i="1" dirty="0" err="1">
                <a:ea typeface="+mj-lt"/>
                <a:cs typeface="+mj-lt"/>
              </a:rPr>
              <a:t>presentatie</a:t>
            </a:r>
            <a:r>
              <a:rPr lang="en-US" i="1" dirty="0">
                <a:ea typeface="+mj-lt"/>
                <a:cs typeface="+mj-lt"/>
              </a:rPr>
              <a:t> van het VEKA </a:t>
            </a:r>
            <a:r>
              <a:rPr lang="en-US" i="1" dirty="0" err="1">
                <a:ea typeface="+mj-lt"/>
                <a:cs typeface="+mj-lt"/>
              </a:rPr>
              <a:t>mogen</a:t>
            </a:r>
            <a:r>
              <a:rPr lang="en-US" i="1" dirty="0">
                <a:ea typeface="+mj-lt"/>
                <a:cs typeface="+mj-lt"/>
              </a:rPr>
              <a:t> </a:t>
            </a:r>
            <a:r>
              <a:rPr lang="en-US" i="1" dirty="0" err="1">
                <a:ea typeface="+mj-lt"/>
                <a:cs typeface="+mj-lt"/>
              </a:rPr>
              <a:t>enkel</a:t>
            </a:r>
            <a:r>
              <a:rPr lang="en-US" i="1" dirty="0">
                <a:ea typeface="+mj-lt"/>
                <a:cs typeface="+mj-lt"/>
              </a:rPr>
              <a:t> </a:t>
            </a:r>
            <a:r>
              <a:rPr lang="en-US" i="1" dirty="0" err="1">
                <a:ea typeface="+mj-lt"/>
                <a:cs typeface="+mj-lt"/>
              </a:rPr>
              <a:t>gebruikt</a:t>
            </a:r>
            <a:r>
              <a:rPr lang="en-US" i="1" dirty="0">
                <a:ea typeface="+mj-lt"/>
                <a:cs typeface="+mj-lt"/>
              </a:rPr>
              <a:t> </a:t>
            </a:r>
            <a:r>
              <a:rPr lang="en-US" i="1" dirty="0" err="1">
                <a:ea typeface="+mj-lt"/>
                <a:cs typeface="+mj-lt"/>
              </a:rPr>
              <a:t>worden</a:t>
            </a:r>
            <a:r>
              <a:rPr lang="en-US" i="1" dirty="0">
                <a:ea typeface="+mj-lt"/>
                <a:cs typeface="+mj-lt"/>
              </a:rPr>
              <a:t> in het </a:t>
            </a:r>
            <a:r>
              <a:rPr lang="en-US" i="1" dirty="0" err="1">
                <a:ea typeface="+mj-lt"/>
                <a:cs typeface="+mj-lt"/>
              </a:rPr>
              <a:t>kader</a:t>
            </a:r>
            <a:r>
              <a:rPr lang="en-US" i="1" dirty="0">
                <a:ea typeface="+mj-lt"/>
                <a:cs typeface="+mj-lt"/>
              </a:rPr>
              <a:t> van de </a:t>
            </a:r>
            <a:r>
              <a:rPr lang="en-US" i="1" dirty="0" err="1">
                <a:ea typeface="+mj-lt"/>
                <a:cs typeface="+mj-lt"/>
              </a:rPr>
              <a:t>permanente</a:t>
            </a:r>
            <a:r>
              <a:rPr lang="en-US" i="1" dirty="0">
                <a:ea typeface="+mj-lt"/>
                <a:cs typeface="+mj-lt"/>
              </a:rPr>
              <a:t> </a:t>
            </a:r>
            <a:r>
              <a:rPr lang="en-US" i="1" dirty="0" err="1">
                <a:ea typeface="+mj-lt"/>
                <a:cs typeface="+mj-lt"/>
              </a:rPr>
              <a:t>vorming</a:t>
            </a:r>
            <a:r>
              <a:rPr lang="en-US" i="1" dirty="0">
                <a:ea typeface="+mj-lt"/>
                <a:cs typeface="+mj-lt"/>
              </a:rPr>
              <a:t> met </a:t>
            </a:r>
            <a:r>
              <a:rPr lang="en-US" i="1" dirty="0" err="1">
                <a:ea typeface="+mj-lt"/>
                <a:cs typeface="+mj-lt"/>
              </a:rPr>
              <a:t>verplichte</a:t>
            </a:r>
            <a:r>
              <a:rPr lang="en-US" i="1" dirty="0">
                <a:ea typeface="+mj-lt"/>
                <a:cs typeface="+mj-lt"/>
              </a:rPr>
              <a:t> </a:t>
            </a:r>
            <a:r>
              <a:rPr lang="en-US" i="1" dirty="0" err="1">
                <a:ea typeface="+mj-lt"/>
                <a:cs typeface="+mj-lt"/>
              </a:rPr>
              <a:t>inhoud</a:t>
            </a:r>
            <a:r>
              <a:rPr lang="en-US" i="1" dirty="0">
                <a:ea typeface="+mj-lt"/>
                <a:cs typeface="+mj-lt"/>
              </a:rPr>
              <a:t> van 2024, </a:t>
            </a:r>
            <a:r>
              <a:rPr lang="en-US" i="1" dirty="0" err="1">
                <a:ea typeface="+mj-lt"/>
                <a:cs typeface="+mj-lt"/>
              </a:rPr>
              <a:t>voor</a:t>
            </a:r>
            <a:r>
              <a:rPr lang="en-US" i="1" dirty="0">
                <a:ea typeface="+mj-lt"/>
                <a:cs typeface="+mj-lt"/>
              </a:rPr>
              <a:t> EPB-</a:t>
            </a:r>
            <a:r>
              <a:rPr lang="en-US" i="1" dirty="0" err="1">
                <a:ea typeface="+mj-lt"/>
                <a:cs typeface="+mj-lt"/>
              </a:rPr>
              <a:t>verslaggevers</a:t>
            </a:r>
            <a:r>
              <a:rPr lang="en-US" i="1" dirty="0">
                <a:ea typeface="+mj-lt"/>
                <a:cs typeface="+mj-lt"/>
              </a:rPr>
              <a:t>. </a:t>
            </a:r>
            <a:r>
              <a:rPr lang="en-US" dirty="0">
                <a:ea typeface="+mj-lt"/>
                <a:cs typeface="+mj-lt"/>
              </a:rPr>
              <a:t> </a:t>
            </a:r>
            <a:endParaRPr lang="en-US">
              <a:cs typeface="Calibri"/>
            </a:endParaRPr>
          </a:p>
          <a:p>
            <a:pPr indent="-287655"/>
            <a:endParaRPr lang="en-US" dirty="0">
              <a:cs typeface="Calibri"/>
            </a:endParaRPr>
          </a:p>
        </p:txBody>
      </p:sp>
    </p:spTree>
    <p:extLst>
      <p:ext uri="{BB962C8B-B14F-4D97-AF65-F5344CB8AC3E}">
        <p14:creationId xmlns:p14="http://schemas.microsoft.com/office/powerpoint/2010/main" val="38221787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0F09B667-284A-4DE2-86D5-F94B4749ED2F}"/>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141</a:t>
            </a:fld>
            <a:endParaRPr lang="nl-BE" sz="1100">
              <a:solidFill>
                <a:srgbClr val="105269"/>
              </a:solidFill>
            </a:endParaRPr>
          </a:p>
        </p:txBody>
      </p:sp>
      <p:sp>
        <p:nvSpPr>
          <p:cNvPr id="6" name="informatievak">
            <a:extLst>
              <a:ext uri="{FF2B5EF4-FFF2-40B4-BE49-F238E27FC236}">
                <a16:creationId xmlns:a16="http://schemas.microsoft.com/office/drawing/2014/main" id="{D95F4059-6041-4466-9322-5672903A3743}"/>
              </a:ext>
            </a:extLst>
          </p:cNvPr>
          <p:cNvSpPr txBox="1">
            <a:spLocks/>
          </p:cNvSpPr>
          <p:nvPr/>
        </p:nvSpPr>
        <p:spPr>
          <a:xfrm>
            <a:off x="5490000" y="4176000"/>
            <a:ext cx="6336000" cy="2376264"/>
          </a:xfrm>
          <a:prstGeom prst="rect">
            <a:avLst/>
          </a:prstGeom>
        </p:spPr>
        <p:txBody>
          <a:bodyPr lIns="91440" tIns="45720" rIns="91440" bIns="45720" anchor="t"/>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r">
              <a:lnSpc>
                <a:spcPct val="100000"/>
              </a:lnSpc>
            </a:pPr>
            <a:r>
              <a:rPr lang="nl-BE" sz="2200" b="0" dirty="0">
                <a:solidFill>
                  <a:srgbClr val="4AA832"/>
                </a:solidFill>
                <a:latin typeface="Calibri"/>
                <a:cs typeface="Calibri"/>
              </a:rPr>
              <a:t>VOOR MEER INFORMATIE</a:t>
            </a:r>
            <a:br>
              <a:rPr lang="nl-BE" sz="2200" dirty="0"/>
            </a:br>
            <a:endParaRPr lang="nl-BE" sz="2200" b="0">
              <a:solidFill>
                <a:srgbClr val="4AA832"/>
              </a:solidFill>
              <a:latin typeface="Calibri"/>
              <a:cs typeface="Calibri"/>
            </a:endParaRPr>
          </a:p>
          <a:p>
            <a:pPr algn="r">
              <a:lnSpc>
                <a:spcPct val="100000"/>
              </a:lnSpc>
            </a:pPr>
            <a:endParaRPr lang="nl-BE" sz="2200" dirty="0">
              <a:latin typeface="Calibri"/>
            </a:endParaRPr>
          </a:p>
          <a:p>
            <a:pPr algn="r">
              <a:lnSpc>
                <a:spcPct val="100000"/>
              </a:lnSpc>
            </a:pPr>
            <a:endParaRPr lang="nl-BE" sz="2200" dirty="0">
              <a:latin typeface="Calibri"/>
              <a:cs typeface="Calibri"/>
            </a:endParaRPr>
          </a:p>
          <a:p>
            <a:pPr algn="r">
              <a:lnSpc>
                <a:spcPct val="100000"/>
              </a:lnSpc>
            </a:pPr>
            <a:r>
              <a:rPr lang="nl-BE" sz="2200" b="0" dirty="0">
                <a:latin typeface="Calibri"/>
                <a:cs typeface="Calibri"/>
              </a:rPr>
              <a:t>Vlaams Energie- en Klimaatagentschap</a:t>
            </a:r>
            <a:br>
              <a:rPr lang="nl-BE" sz="2200" dirty="0"/>
            </a:br>
            <a:r>
              <a:rPr lang="nl-BE" sz="2200" b="0" dirty="0">
                <a:latin typeface="Calibri"/>
                <a:cs typeface="Calibri"/>
              </a:rPr>
              <a:t>veka@vlaanderen.be</a:t>
            </a:r>
            <a:br>
              <a:rPr lang="nl-BE" sz="2200" b="0" dirty="0"/>
            </a:br>
            <a:endParaRPr lang="nl-BE" sz="2200" b="0">
              <a:cs typeface="Calibri"/>
            </a:endParaRPr>
          </a:p>
        </p:txBody>
      </p:sp>
      <p:sp>
        <p:nvSpPr>
          <p:cNvPr id="4" name="titel">
            <a:extLst>
              <a:ext uri="{FF2B5EF4-FFF2-40B4-BE49-F238E27FC236}">
                <a16:creationId xmlns:a16="http://schemas.microsoft.com/office/drawing/2014/main" id="{F34E801E-49BC-4EF4-A7BD-07FE4410F29B}"/>
              </a:ext>
            </a:extLst>
          </p:cNvPr>
          <p:cNvSpPr txBox="1">
            <a:spLocks/>
          </p:cNvSpPr>
          <p:nvPr/>
        </p:nvSpPr>
        <p:spPr>
          <a:xfrm>
            <a:off x="2639616" y="1052736"/>
            <a:ext cx="6768752" cy="1656184"/>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solidFill>
                  <a:schemeClr val="bg1"/>
                </a:solidFill>
              </a:rPr>
              <a:t>Train-</a:t>
            </a:r>
            <a:r>
              <a:rPr lang="nl-NL" sz="4800" err="1">
                <a:solidFill>
                  <a:schemeClr val="bg1"/>
                </a:solidFill>
              </a:rPr>
              <a:t>the</a:t>
            </a:r>
            <a:r>
              <a:rPr lang="nl-NL" sz="4800">
                <a:solidFill>
                  <a:schemeClr val="bg1"/>
                </a:solidFill>
              </a:rPr>
              <a:t>-trainer</a:t>
            </a:r>
            <a:br>
              <a:rPr lang="nl-NL" sz="3700">
                <a:solidFill>
                  <a:schemeClr val="bg1"/>
                </a:solidFill>
              </a:rPr>
            </a:br>
            <a:r>
              <a:rPr lang="nl-NL" sz="4000">
                <a:solidFill>
                  <a:schemeClr val="bg1"/>
                </a:solidFill>
              </a:rPr>
              <a:t>Permanente vorming EPB 2024</a:t>
            </a:r>
            <a:br>
              <a:rPr lang="nl-BE" sz="3700">
                <a:solidFill>
                  <a:schemeClr val="bg1"/>
                </a:solidFill>
              </a:rPr>
            </a:br>
            <a:endParaRPr lang="nl-BE" sz="3700">
              <a:solidFill>
                <a:schemeClr val="bg1"/>
              </a:solidFill>
            </a:endParaRPr>
          </a:p>
        </p:txBody>
      </p:sp>
    </p:spTree>
    <p:extLst>
      <p:ext uri="{BB962C8B-B14F-4D97-AF65-F5344CB8AC3E}">
        <p14:creationId xmlns:p14="http://schemas.microsoft.com/office/powerpoint/2010/main" val="38487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lIns="91440" tIns="45720" rIns="91440" bIns="45720" anchor="t"/>
          <a:lstStyle/>
          <a:p>
            <a:pPr algn="l"/>
            <a:r>
              <a:rPr lang="en-GB" err="1">
                <a:latin typeface="Calibri"/>
                <a:ea typeface="Noto Sans"/>
                <a:cs typeface="Noto Sans"/>
              </a:rPr>
              <a:t>Huidige</a:t>
            </a:r>
            <a:r>
              <a:rPr lang="en-GB">
                <a:latin typeface="Calibri"/>
                <a:ea typeface="Noto Sans"/>
                <a:cs typeface="Noto Sans"/>
              </a:rPr>
              <a:t> </a:t>
            </a:r>
            <a:r>
              <a:rPr lang="en-GB" err="1">
                <a:latin typeface="Calibri"/>
                <a:ea typeface="Noto Sans"/>
                <a:cs typeface="Noto Sans"/>
              </a:rPr>
              <a:t>eis</a:t>
            </a:r>
            <a:r>
              <a:rPr lang="en-GB">
                <a:latin typeface="Calibri"/>
                <a:ea typeface="Noto Sans"/>
                <a:cs typeface="Noto Sans"/>
              </a:rPr>
              <a:t> IER </a:t>
            </a:r>
            <a:r>
              <a:rPr lang="en-GB" err="1">
                <a:latin typeface="Calibri"/>
                <a:ea typeface="Noto Sans"/>
                <a:cs typeface="Noto Sans"/>
              </a:rPr>
              <a:t>wonen</a:t>
            </a:r>
            <a:r>
              <a:rPr lang="en-GB">
                <a:latin typeface="Calibri"/>
                <a:ea typeface="Noto Sans"/>
                <a:cs typeface="Noto Sans"/>
              </a:rPr>
              <a:t>/EPN 2023</a:t>
            </a:r>
            <a:br>
              <a:rPr lang="en-GB">
                <a:ea typeface="Noto Sans" panose="020B0502040504020204" pitchFamily="34"/>
                <a:cs typeface="Noto Sans" panose="020B0502040504020204" pitchFamily="34"/>
              </a:rPr>
            </a:br>
            <a:endParaRPr lang="nl-BE"/>
          </a:p>
        </p:txBody>
      </p:sp>
      <p:sp>
        <p:nvSpPr>
          <p:cNvPr id="3" name="Tijdelijke aanduiding voor inhoud 2">
            <a:extLst>
              <a:ext uri="{FF2B5EF4-FFF2-40B4-BE49-F238E27FC236}">
                <a16:creationId xmlns:a16="http://schemas.microsoft.com/office/drawing/2014/main" id="{EC8EA7E2-B556-4450-B4F9-E47670FCE85F}"/>
              </a:ext>
            </a:extLst>
          </p:cNvPr>
          <p:cNvSpPr>
            <a:spLocks noGrp="1"/>
          </p:cNvSpPr>
          <p:nvPr>
            <p:ph sz="half" idx="10"/>
          </p:nvPr>
        </p:nvSpPr>
        <p:spPr>
          <a:xfrm>
            <a:off x="838198" y="1484784"/>
            <a:ext cx="5795670" cy="5037474"/>
          </a:xfrm>
        </p:spPr>
        <p:txBody>
          <a:bodyPr lIns="91440" tIns="45720" rIns="91440" bIns="0" anchor="t"/>
          <a:lstStyle/>
          <a:p>
            <a:pPr indent="-287655"/>
            <a:r>
              <a:rPr lang="nl-BE" sz="2000"/>
              <a:t>Eisenniveau</a:t>
            </a:r>
          </a:p>
          <a:p>
            <a:pPr lvl="2" indent="-287655"/>
            <a:r>
              <a:rPr lang="nl-BE" i="1"/>
              <a:t>Voor aanvraagjaar 2018 voldoet al 92% van de dossiers met concrete maatregelen</a:t>
            </a:r>
          </a:p>
          <a:p>
            <a:pPr indent="-287655"/>
            <a:r>
              <a:rPr lang="nl-BE" sz="2000"/>
              <a:t>Uitzonderingsregels</a:t>
            </a:r>
            <a:endParaRPr lang="en-US" sz="2000"/>
          </a:p>
          <a:p>
            <a:pPr marL="863600" lvl="2" indent="-287655"/>
            <a:r>
              <a:rPr lang="nl-BE" i="1">
                <a:cs typeface="Calibri"/>
              </a:rPr>
              <a:t>Zelfde voorstel als bij nieuwbouw</a:t>
            </a:r>
          </a:p>
          <a:p>
            <a:pPr indent="-287655"/>
            <a:r>
              <a:rPr lang="nl-BE" sz="2000"/>
              <a:t>Nog geen </a:t>
            </a:r>
            <a:r>
              <a:rPr lang="nl-BE" sz="2000" err="1"/>
              <a:t>verstrengingspad</a:t>
            </a:r>
            <a:endParaRPr lang="en-US" sz="2000"/>
          </a:p>
          <a:p>
            <a:pPr marL="863600" lvl="2" indent="-287655"/>
            <a:r>
              <a:rPr lang="nl-BE" i="1">
                <a:cs typeface="Calibri"/>
              </a:rPr>
              <a:t>Evolutie afwachten (E-peilverstrengingen)</a:t>
            </a:r>
          </a:p>
          <a:p>
            <a:pPr marL="863600" lvl="2" indent="-287655"/>
            <a:r>
              <a:rPr lang="nl-BE" i="1">
                <a:cs typeface="Calibri"/>
              </a:rPr>
              <a:t>Afstemmen analoog aan nieuwbouw op eventuele maatregelen rond aardgas in IER</a:t>
            </a:r>
          </a:p>
          <a:p>
            <a:pPr indent="0">
              <a:buNone/>
            </a:pPr>
            <a:endParaRPr lang="nl-BE" sz="2000">
              <a:cs typeface="Calibri"/>
            </a:endParaRPr>
          </a:p>
        </p:txBody>
      </p:sp>
      <p:sp>
        <p:nvSpPr>
          <p:cNvPr id="4" name="Tijdelijke aanduiding voor inhoud 3">
            <a:extLst>
              <a:ext uri="{FF2B5EF4-FFF2-40B4-BE49-F238E27FC236}">
                <a16:creationId xmlns:a16="http://schemas.microsoft.com/office/drawing/2014/main" id="{09E16B8E-5BFA-4ED6-9FC9-4BF043792D0E}"/>
              </a:ext>
            </a:extLst>
          </p:cNvPr>
          <p:cNvSpPr>
            <a:spLocks noGrp="1"/>
          </p:cNvSpPr>
          <p:nvPr>
            <p:ph sz="half" idx="11"/>
          </p:nvPr>
        </p:nvSpPr>
        <p:spPr>
          <a:xfrm>
            <a:off x="6241805" y="1484784"/>
            <a:ext cx="6087184" cy="5037474"/>
          </a:xfrm>
        </p:spPr>
        <p:txBody>
          <a:bodyPr lIns="91440" tIns="45720" rIns="91440" bIns="0" anchor="t"/>
          <a:lstStyle/>
          <a:p>
            <a:pPr marL="1151890" lvl="4" indent="0">
              <a:buNone/>
            </a:pPr>
            <a:endParaRPr lang="nl-BE" sz="2400" b="1">
              <a:cs typeface="Calibri"/>
            </a:endParaRPr>
          </a:p>
          <a:p>
            <a:pPr marL="1151890" lvl="4" indent="0">
              <a:buNone/>
            </a:pPr>
            <a:r>
              <a:rPr lang="nl-BE" sz="2800" b="1"/>
              <a:t>2023: 20 kWh/m²</a:t>
            </a:r>
          </a:p>
          <a:p>
            <a:pPr marL="1151890" lvl="4" indent="0">
              <a:buNone/>
            </a:pPr>
            <a:r>
              <a:rPr lang="nl-BE" sz="2000"/>
              <a:t>= 	iets minder streng dan nieuwbouw, 	maar toch haalbaar en ambitieus</a:t>
            </a:r>
          </a:p>
          <a:p>
            <a:pPr marL="1151890" lvl="4" indent="0">
              <a:buNone/>
            </a:pPr>
            <a:endParaRPr lang="nl-BE" sz="1400" b="1"/>
          </a:p>
          <a:p>
            <a:pPr marL="1151890" lvl="4" indent="0">
              <a:buNone/>
            </a:pPr>
            <a:r>
              <a:rPr lang="nl-BE" sz="2800" b="1"/>
              <a:t>Uitzonderingen:</a:t>
            </a:r>
          </a:p>
          <a:p>
            <a:pPr marL="1609090" lvl="4" indent="-457200"/>
            <a:r>
              <a:rPr lang="nl-BE" sz="2400" b="1">
                <a:cs typeface="Calibri"/>
              </a:rPr>
              <a:t>100% verwarming </a:t>
            </a:r>
            <a:r>
              <a:rPr lang="nl-BE" sz="2400" b="1" u="sng">
                <a:cs typeface="Calibri"/>
              </a:rPr>
              <a:t>en warm water </a:t>
            </a:r>
            <a:r>
              <a:rPr lang="nl-BE" sz="2400" b="1">
                <a:cs typeface="Calibri"/>
              </a:rPr>
              <a:t>via HE</a:t>
            </a:r>
          </a:p>
          <a:p>
            <a:pPr marL="1609090" lvl="4" indent="-457200"/>
            <a:r>
              <a:rPr lang="nl-BE" sz="2400" b="1" strike="sngStrike">
                <a:cs typeface="Calibri"/>
              </a:rPr>
              <a:t>2,5% m² zonneboiler</a:t>
            </a:r>
          </a:p>
          <a:p>
            <a:pPr marL="1609090" lvl="4" indent="-457200"/>
            <a:r>
              <a:rPr lang="nl-BE" sz="2400" b="1">
                <a:cs typeface="Calibri"/>
              </a:rPr>
              <a:t>Participatie (</a:t>
            </a:r>
            <a:r>
              <a:rPr lang="nl-BE" sz="2400" b="1" u="sng">
                <a:cs typeface="Calibri"/>
              </a:rPr>
              <a:t>30</a:t>
            </a:r>
            <a:r>
              <a:rPr lang="nl-BE" sz="2400" b="1">
                <a:cs typeface="Calibri"/>
              </a:rPr>
              <a:t> kWh/m²)</a:t>
            </a:r>
          </a:p>
          <a:p>
            <a:pPr marL="1151890" lvl="4" indent="0">
              <a:buNone/>
            </a:pPr>
            <a:endParaRPr lang="nl-BE" sz="1600" b="1">
              <a:cs typeface="Calibri"/>
            </a:endParaRPr>
          </a:p>
          <a:p>
            <a:pPr marL="1151890" lvl="4" indent="0">
              <a:buNone/>
            </a:pPr>
            <a:r>
              <a:rPr lang="nl-BE" sz="2800" b="1">
                <a:cs typeface="Calibri"/>
              </a:rPr>
              <a:t>Sanctie via 10% strenger E-peil</a:t>
            </a:r>
          </a:p>
          <a:p>
            <a:pPr marL="1151890" lvl="4" indent="0">
              <a:buNone/>
            </a:pPr>
            <a:endParaRPr lang="nl-BE" sz="2800" b="1">
              <a:cs typeface="Calibri"/>
            </a:endParaRPr>
          </a:p>
          <a:p>
            <a:pPr marL="1151890" lvl="4" indent="0">
              <a:buNone/>
            </a:pPr>
            <a:endParaRPr lang="nl-BE" sz="2800" b="1">
              <a:cs typeface="Calibri"/>
            </a:endParaRPr>
          </a:p>
          <a:p>
            <a:pPr marL="1439545" lvl="4" indent="-287655"/>
            <a:endParaRPr lang="nl-BE">
              <a:cs typeface="Calibri"/>
            </a:endParaRPr>
          </a:p>
        </p:txBody>
      </p:sp>
      <p:grpSp>
        <p:nvGrpSpPr>
          <p:cNvPr id="19" name="Group 1">
            <a:extLst>
              <a:ext uri="{FF2B5EF4-FFF2-40B4-BE49-F238E27FC236}">
                <a16:creationId xmlns:a16="http://schemas.microsoft.com/office/drawing/2014/main" id="{6CA16ED6-43F5-46CC-A442-C34EB2CEE794}"/>
              </a:ext>
            </a:extLst>
          </p:cNvPr>
          <p:cNvGrpSpPr/>
          <p:nvPr/>
        </p:nvGrpSpPr>
        <p:grpSpPr>
          <a:xfrm>
            <a:off x="6749751" y="1786239"/>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28883" y="3021910"/>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1">
            <a:extLst>
              <a:ext uri="{FF2B5EF4-FFF2-40B4-BE49-F238E27FC236}">
                <a16:creationId xmlns:a16="http://schemas.microsoft.com/office/drawing/2014/main" id="{9C50DD2F-FC45-48A9-AC1F-22A478E9CCAC}"/>
              </a:ext>
            </a:extLst>
          </p:cNvPr>
          <p:cNvGrpSpPr/>
          <p:nvPr/>
        </p:nvGrpSpPr>
        <p:grpSpPr>
          <a:xfrm>
            <a:off x="6728883" y="5114036"/>
            <a:ext cx="660464" cy="657690"/>
            <a:chOff x="6493081" y="1742364"/>
            <a:chExt cx="660464" cy="657690"/>
          </a:xfrm>
        </p:grpSpPr>
        <p:sp>
          <p:nvSpPr>
            <p:cNvPr id="32" name="Oval 32">
              <a:extLst>
                <a:ext uri="{FF2B5EF4-FFF2-40B4-BE49-F238E27FC236}">
                  <a16:creationId xmlns:a16="http://schemas.microsoft.com/office/drawing/2014/main" id="{DB397A92-F07B-43AC-A677-E3B684D08F4B}"/>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Rounded Corners 33">
              <a:extLst>
                <a:ext uri="{FF2B5EF4-FFF2-40B4-BE49-F238E27FC236}">
                  <a16:creationId xmlns:a16="http://schemas.microsoft.com/office/drawing/2014/main" id="{1A10626A-34D2-4E78-B019-777A5BFFCC4D}"/>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4">
              <a:extLst>
                <a:ext uri="{FF2B5EF4-FFF2-40B4-BE49-F238E27FC236}">
                  <a16:creationId xmlns:a16="http://schemas.microsoft.com/office/drawing/2014/main" id="{C35050DC-0F75-403D-AA05-869A50C06EFC}"/>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4749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preferent/niet-preferent?</a:t>
            </a:r>
          </a:p>
          <a:p>
            <a:pPr lvl="1"/>
            <a:r>
              <a:rPr lang="nl-BE"/>
              <a:t>Alleen als zelfde afgiftesysteem</a:t>
            </a:r>
          </a:p>
        </p:txBody>
      </p:sp>
      <p:pic>
        <p:nvPicPr>
          <p:cNvPr id="5" name="Afbeelding 4">
            <a:extLst>
              <a:ext uri="{FF2B5EF4-FFF2-40B4-BE49-F238E27FC236}">
                <a16:creationId xmlns:a16="http://schemas.microsoft.com/office/drawing/2014/main" id="{67A0176E-3DE6-6A4A-E5A6-0D7DC76E782C}"/>
              </a:ext>
            </a:extLst>
          </p:cNvPr>
          <p:cNvPicPr>
            <a:picLocks noChangeAspect="1"/>
          </p:cNvPicPr>
          <p:nvPr/>
        </p:nvPicPr>
        <p:blipFill>
          <a:blip r:embed="rId2"/>
          <a:stretch>
            <a:fillRect/>
          </a:stretch>
        </p:blipFill>
        <p:spPr>
          <a:xfrm>
            <a:off x="6023992" y="3006405"/>
            <a:ext cx="5829878" cy="3515853"/>
          </a:xfrm>
          <a:prstGeom prst="rect">
            <a:avLst/>
          </a:prstGeom>
        </p:spPr>
      </p:pic>
    </p:spTree>
    <p:extLst>
      <p:ext uri="{BB962C8B-B14F-4D97-AF65-F5344CB8AC3E}">
        <p14:creationId xmlns:p14="http://schemas.microsoft.com/office/powerpoint/2010/main" val="189507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 verschillend afgiftesysteem</a:t>
            </a:r>
          </a:p>
          <a:p>
            <a:pPr lvl="1"/>
            <a:r>
              <a:rPr lang="nl-BE"/>
              <a:t>Huidige EPB-methode: slechts één afgiftesysteem/energiesector</a:t>
            </a:r>
          </a:p>
          <a:p>
            <a:pPr lvl="1"/>
            <a:r>
              <a:rPr lang="nl-BE"/>
              <a:t>Hoe in te voeren?</a:t>
            </a:r>
          </a:p>
          <a:p>
            <a:pPr lvl="1"/>
            <a:endParaRPr lang="nl-BE"/>
          </a:p>
        </p:txBody>
      </p:sp>
    </p:spTree>
    <p:extLst>
      <p:ext uri="{BB962C8B-B14F-4D97-AF65-F5344CB8AC3E}">
        <p14:creationId xmlns:p14="http://schemas.microsoft.com/office/powerpoint/2010/main" val="2174205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pic>
        <p:nvPicPr>
          <p:cNvPr id="8" name="Afbeelding 7">
            <a:extLst>
              <a:ext uri="{FF2B5EF4-FFF2-40B4-BE49-F238E27FC236}">
                <a16:creationId xmlns:a16="http://schemas.microsoft.com/office/drawing/2014/main" id="{EE9B05D4-0A85-CB93-F339-3BD27980A351}"/>
              </a:ext>
            </a:extLst>
          </p:cNvPr>
          <p:cNvPicPr>
            <a:picLocks noChangeAspect="1"/>
          </p:cNvPicPr>
          <p:nvPr/>
        </p:nvPicPr>
        <p:blipFill>
          <a:blip r:embed="rId2"/>
          <a:stretch>
            <a:fillRect/>
          </a:stretch>
        </p:blipFill>
        <p:spPr>
          <a:xfrm>
            <a:off x="6095998" y="3068960"/>
            <a:ext cx="5786651" cy="3608620"/>
          </a:xfrm>
          <a:prstGeom prst="rect">
            <a:avLst/>
          </a:prstGeom>
        </p:spPr>
      </p:pic>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 verschillend afgiftesysteem</a:t>
            </a:r>
          </a:p>
          <a:p>
            <a:pPr lvl="1"/>
            <a:r>
              <a:rPr lang="nl-BE"/>
              <a:t>Geval 1: zelfde opwekkers + verschillende afgifte</a:t>
            </a:r>
          </a:p>
          <a:p>
            <a:pPr lvl="1"/>
            <a:r>
              <a:rPr lang="nl-BE"/>
              <a:t>Invoer: alle opwekkers + slechtste afgiftesysteem</a:t>
            </a:r>
          </a:p>
          <a:p>
            <a:pPr lvl="1"/>
            <a:r>
              <a:rPr lang="nl-BE"/>
              <a:t>In dit voorbeeld: </a:t>
            </a:r>
          </a:p>
          <a:p>
            <a:pPr lvl="2"/>
            <a:r>
              <a:rPr lang="nl-BE"/>
              <a:t>afgifte = radiatoren</a:t>
            </a:r>
          </a:p>
          <a:p>
            <a:pPr lvl="2"/>
            <a:r>
              <a:rPr lang="nl-BE"/>
              <a:t>preferente opwekker = WP</a:t>
            </a:r>
          </a:p>
          <a:p>
            <a:pPr lvl="2"/>
            <a:r>
              <a:rPr lang="nl-BE"/>
              <a:t>niet-preferente opwekker = ketel</a:t>
            </a:r>
          </a:p>
          <a:p>
            <a:pPr lvl="1"/>
            <a:endParaRPr lang="nl-BE"/>
          </a:p>
        </p:txBody>
      </p:sp>
    </p:spTree>
    <p:extLst>
      <p:ext uri="{BB962C8B-B14F-4D97-AF65-F5344CB8AC3E}">
        <p14:creationId xmlns:p14="http://schemas.microsoft.com/office/powerpoint/2010/main" val="2693351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pic>
        <p:nvPicPr>
          <p:cNvPr id="5" name="Afbeelding 4">
            <a:extLst>
              <a:ext uri="{FF2B5EF4-FFF2-40B4-BE49-F238E27FC236}">
                <a16:creationId xmlns:a16="http://schemas.microsoft.com/office/drawing/2014/main" id="{29E41D99-887E-3F7F-008D-68DC7C1F432F}"/>
              </a:ext>
            </a:extLst>
          </p:cNvPr>
          <p:cNvPicPr>
            <a:picLocks noChangeAspect="1"/>
          </p:cNvPicPr>
          <p:nvPr/>
        </p:nvPicPr>
        <p:blipFill>
          <a:blip r:embed="rId2"/>
          <a:stretch>
            <a:fillRect/>
          </a:stretch>
        </p:blipFill>
        <p:spPr>
          <a:xfrm>
            <a:off x="6556984" y="2700008"/>
            <a:ext cx="5635016" cy="4176112"/>
          </a:xfrm>
          <a:prstGeom prst="rect">
            <a:avLst/>
          </a:prstGeom>
        </p:spPr>
      </p:pic>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 verschillend afgiftesysteem</a:t>
            </a:r>
          </a:p>
          <a:p>
            <a:pPr lvl="1"/>
            <a:r>
              <a:rPr lang="nl-BE"/>
              <a:t>Geval 2: Lucht/lucht warmtepomp + ketel en radiatoren</a:t>
            </a:r>
          </a:p>
          <a:p>
            <a:pPr lvl="1"/>
            <a:r>
              <a:rPr lang="nl-BE"/>
              <a:t>Invoer:</a:t>
            </a:r>
          </a:p>
          <a:p>
            <a:pPr lvl="2"/>
            <a:r>
              <a:rPr lang="nl-BE"/>
              <a:t>ES1: alleen slechtste opwekker (niet slechtste afgiftesysteem!)</a:t>
            </a:r>
          </a:p>
          <a:p>
            <a:pPr lvl="2"/>
            <a:r>
              <a:rPr lang="nl-BE"/>
              <a:t>ES2: alleen ketel + radiatoren</a:t>
            </a:r>
          </a:p>
          <a:p>
            <a:pPr lvl="2"/>
            <a:r>
              <a:rPr lang="nl-BE"/>
              <a:t>ES3: alleen lucht/lucht warmtepomp</a:t>
            </a:r>
          </a:p>
          <a:p>
            <a:pPr lvl="1"/>
            <a:endParaRPr lang="nl-BE"/>
          </a:p>
        </p:txBody>
      </p:sp>
    </p:spTree>
    <p:extLst>
      <p:ext uri="{BB962C8B-B14F-4D97-AF65-F5344CB8AC3E}">
        <p14:creationId xmlns:p14="http://schemas.microsoft.com/office/powerpoint/2010/main" val="2193478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2CE3-37AD-8E25-A3F2-8BD7BC1ABF12}"/>
              </a:ext>
            </a:extLst>
          </p:cNvPr>
          <p:cNvSpPr>
            <a:spLocks noGrp="1"/>
          </p:cNvSpPr>
          <p:nvPr>
            <p:ph type="title"/>
          </p:nvPr>
        </p:nvSpPr>
        <p:spPr/>
        <p:txBody>
          <a:bodyPr lIns="91440" tIns="45720" rIns="91440" bIns="45720" anchor="t"/>
          <a:lstStyle/>
          <a:p>
            <a:r>
              <a:rPr lang="nl-BE">
                <a:latin typeface="Calibri"/>
                <a:cs typeface="Calibri"/>
              </a:rPr>
              <a:t>Permanente vorming EPB 2024</a:t>
            </a:r>
          </a:p>
        </p:txBody>
      </p:sp>
      <p:sp>
        <p:nvSpPr>
          <p:cNvPr id="3" name="Tijdelijke aanduiding voor inhoud 2">
            <a:extLst>
              <a:ext uri="{FF2B5EF4-FFF2-40B4-BE49-F238E27FC236}">
                <a16:creationId xmlns:a16="http://schemas.microsoft.com/office/drawing/2014/main" id="{B681580E-6D68-C6D7-3784-0BF7A2ABEC6E}"/>
              </a:ext>
            </a:extLst>
          </p:cNvPr>
          <p:cNvSpPr>
            <a:spLocks noGrp="1"/>
          </p:cNvSpPr>
          <p:nvPr>
            <p:ph sz="half" idx="10"/>
          </p:nvPr>
        </p:nvSpPr>
        <p:spPr>
          <a:xfrm>
            <a:off x="866271" y="1382458"/>
            <a:ext cx="10515601" cy="4533418"/>
          </a:xfrm>
        </p:spPr>
        <p:txBody>
          <a:bodyPr lIns="91440" tIns="45720" rIns="91440" bIns="0" anchor="t"/>
          <a:lstStyle/>
          <a:p>
            <a:pPr indent="-287655"/>
            <a:r>
              <a:rPr lang="nl-BE">
                <a:cs typeface="Calibri"/>
              </a:rPr>
              <a:t>Verplichte vorming voor verslaggevers in 2024 =&gt; 6 uur </a:t>
            </a:r>
          </a:p>
          <a:p>
            <a:pPr marL="575945" lvl="1" indent="-287655"/>
            <a:r>
              <a:rPr lang="nl-BE"/>
              <a:t>3 uur vorming met verplichte inhoud over</a:t>
            </a:r>
            <a:endParaRPr lang="en-US">
              <a:cs typeface="Calibri"/>
            </a:endParaRPr>
          </a:p>
          <a:p>
            <a:pPr marL="863600" lvl="2" indent="-287655"/>
            <a:r>
              <a:rPr lang="nl-BE"/>
              <a:t>Aandeel hernieuwbare energie vanaf 2025 + geen gasaansluiting meer bij nieuwbouw</a:t>
            </a:r>
            <a:endParaRPr lang="nl-BE">
              <a:ea typeface="Calibri"/>
              <a:cs typeface="Calibri"/>
            </a:endParaRPr>
          </a:p>
          <a:p>
            <a:pPr marL="863600" lvl="2" indent="-287655"/>
            <a:r>
              <a:rPr lang="nl-BE"/>
              <a:t>Eigentijdse technieken correct invoeren in de EPB-software</a:t>
            </a:r>
          </a:p>
          <a:p>
            <a:pPr marL="1151255" lvl="3" indent="-287655"/>
            <a:r>
              <a:rPr lang="nl-BE"/>
              <a:t>Meerdere opwekkers met verschillend afgiftesysteem</a:t>
            </a:r>
            <a:endParaRPr lang="nl-BE">
              <a:ea typeface="Calibri"/>
              <a:cs typeface="Calibri"/>
            </a:endParaRPr>
          </a:p>
          <a:p>
            <a:pPr marL="1151255" lvl="3" indent="-287655"/>
            <a:r>
              <a:rPr lang="nl-BE" err="1"/>
              <a:t>Ingave</a:t>
            </a:r>
            <a:r>
              <a:rPr lang="nl-BE"/>
              <a:t> van warmtepompen aan de hand van </a:t>
            </a:r>
            <a:r>
              <a:rPr lang="nl-BE" err="1"/>
              <a:t>stavingsstukken</a:t>
            </a:r>
            <a:endParaRPr lang="nl-BE">
              <a:ea typeface="Calibri"/>
              <a:cs typeface="Calibri"/>
            </a:endParaRPr>
          </a:p>
          <a:p>
            <a:pPr marL="1151255" lvl="3" indent="-287655"/>
            <a:r>
              <a:rPr lang="nl-BE" err="1"/>
              <a:t>Ingave</a:t>
            </a:r>
            <a:r>
              <a:rPr lang="nl-BE"/>
              <a:t> boosterwarmtepompen</a:t>
            </a:r>
            <a:endParaRPr lang="nl-BE">
              <a:ea typeface="Calibri"/>
              <a:cs typeface="Calibri"/>
            </a:endParaRPr>
          </a:p>
          <a:p>
            <a:pPr marL="1151255" lvl="3" indent="-287655"/>
            <a:r>
              <a:rPr lang="nl-BE" err="1"/>
              <a:t>Ingave</a:t>
            </a:r>
            <a:r>
              <a:rPr lang="nl-BE"/>
              <a:t> </a:t>
            </a:r>
            <a:r>
              <a:rPr lang="nl-BE" err="1"/>
              <a:t>combilus</a:t>
            </a:r>
            <a:r>
              <a:rPr lang="nl-BE"/>
              <a:t> en circulatieleidingen</a:t>
            </a:r>
            <a:endParaRPr lang="nl-BE">
              <a:ea typeface="Calibri"/>
              <a:cs typeface="Calibri"/>
            </a:endParaRPr>
          </a:p>
          <a:p>
            <a:pPr marL="1151255" lvl="3" indent="-287655"/>
            <a:r>
              <a:rPr lang="nl-BE"/>
              <a:t>Warmteverliesberekening en dimensioneringsnota</a:t>
            </a:r>
            <a:endParaRPr lang="nl-BE">
              <a:ea typeface="Calibri"/>
              <a:cs typeface="Calibri"/>
            </a:endParaRPr>
          </a:p>
          <a:p>
            <a:pPr marL="863600" lvl="2" indent="-287655"/>
            <a:r>
              <a:rPr lang="nl-BE"/>
              <a:t>Veelgemaakte fouten </a:t>
            </a:r>
            <a:endParaRPr lang="nl-BE">
              <a:cs typeface="Calibri"/>
            </a:endParaRPr>
          </a:p>
          <a:p>
            <a:pPr marL="1151890" lvl="3" indent="-287655"/>
            <a:r>
              <a:rPr lang="nl-BE">
                <a:cs typeface="Calibri"/>
              </a:rPr>
              <a:t>Veelgemaakte fouten uit handhaving</a:t>
            </a:r>
          </a:p>
          <a:p>
            <a:pPr marL="1151890" lvl="3" indent="-287655"/>
            <a:r>
              <a:rPr lang="nl-BE">
                <a:ea typeface="Calibri"/>
                <a:cs typeface="Calibri"/>
              </a:rPr>
              <a:t>Beoordeling </a:t>
            </a:r>
            <a:r>
              <a:rPr lang="nl-BE" err="1">
                <a:ea typeface="Calibri"/>
                <a:cs typeface="Calibri"/>
              </a:rPr>
              <a:t>stavingsstukken</a:t>
            </a:r>
            <a:r>
              <a:rPr lang="nl-BE">
                <a:ea typeface="Calibri"/>
                <a:cs typeface="Calibri"/>
              </a:rPr>
              <a:t> voor U-waarde vensters en materialen</a:t>
            </a:r>
          </a:p>
          <a:p>
            <a:pPr marL="864235" lvl="3" indent="0">
              <a:buNone/>
            </a:pPr>
            <a:endParaRPr lang="nl-BE">
              <a:ea typeface="Calibri"/>
              <a:cs typeface="Calibri"/>
            </a:endParaRPr>
          </a:p>
          <a:p>
            <a:pPr marL="575945" lvl="1" indent="-287655"/>
            <a:r>
              <a:rPr lang="nl-BE">
                <a:cs typeface="Calibri"/>
              </a:rPr>
              <a:t>3 uur vorming met vrije inhoud</a:t>
            </a:r>
            <a:endParaRPr lang="nl-BE">
              <a:ea typeface="Calibri"/>
              <a:cs typeface="Calibri"/>
            </a:endParaRPr>
          </a:p>
          <a:p>
            <a:pPr marL="863600" lvl="2" indent="-287655"/>
            <a:r>
              <a:rPr lang="nl-BE"/>
              <a:t>vrij in te vullen onderwerpen uit te werken door de erkende vormingsinstellingen/lesgevers</a:t>
            </a:r>
          </a:p>
          <a:p>
            <a:pPr marL="863600" lvl="2" indent="-287655"/>
            <a:r>
              <a:rPr lang="nl-BE">
                <a:cs typeface="Calibri"/>
              </a:rPr>
              <a:t>Erkend aanbod in vormingstabel</a:t>
            </a:r>
          </a:p>
        </p:txBody>
      </p:sp>
    </p:spTree>
    <p:extLst>
      <p:ext uri="{BB962C8B-B14F-4D97-AF65-F5344CB8AC3E}">
        <p14:creationId xmlns:p14="http://schemas.microsoft.com/office/powerpoint/2010/main" val="241900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 verschillend afgiftesysteem</a:t>
            </a:r>
          </a:p>
          <a:p>
            <a:pPr lvl="1"/>
            <a:r>
              <a:rPr lang="nl-BE"/>
              <a:t>Geval 2: Lucht/lucht warmtepomp + ketel en radiatoren</a:t>
            </a:r>
          </a:p>
          <a:p>
            <a:pPr lvl="1"/>
            <a:r>
              <a:rPr lang="nl-BE"/>
              <a:t>ES1: slechtste opwekker?</a:t>
            </a:r>
          </a:p>
          <a:p>
            <a:pPr lvl="2"/>
            <a:r>
              <a:rPr lang="nl-BE"/>
              <a:t>Laagste primaire opwekkingsrendement</a:t>
            </a:r>
          </a:p>
        </p:txBody>
      </p:sp>
      <p:pic>
        <p:nvPicPr>
          <p:cNvPr id="6" name="Afbeelding 5">
            <a:extLst>
              <a:ext uri="{FF2B5EF4-FFF2-40B4-BE49-F238E27FC236}">
                <a16:creationId xmlns:a16="http://schemas.microsoft.com/office/drawing/2014/main" id="{F392F922-8BBD-F127-B345-479F8AF531DB}"/>
              </a:ext>
            </a:extLst>
          </p:cNvPr>
          <p:cNvPicPr>
            <a:picLocks noChangeAspect="1"/>
          </p:cNvPicPr>
          <p:nvPr/>
        </p:nvPicPr>
        <p:blipFill>
          <a:blip r:embed="rId2"/>
          <a:stretch>
            <a:fillRect/>
          </a:stretch>
        </p:blipFill>
        <p:spPr>
          <a:xfrm>
            <a:off x="0" y="3573016"/>
            <a:ext cx="12192000" cy="3086705"/>
          </a:xfrm>
          <a:prstGeom prst="rect">
            <a:avLst/>
          </a:prstGeom>
        </p:spPr>
      </p:pic>
      <p:sp>
        <p:nvSpPr>
          <p:cNvPr id="7" name="Rechthoek 6">
            <a:extLst>
              <a:ext uri="{FF2B5EF4-FFF2-40B4-BE49-F238E27FC236}">
                <a16:creationId xmlns:a16="http://schemas.microsoft.com/office/drawing/2014/main" id="{CAD56A64-3984-A3B6-2F0D-66DE3B7C3C42}"/>
              </a:ext>
            </a:extLst>
          </p:cNvPr>
          <p:cNvSpPr/>
          <p:nvPr/>
        </p:nvSpPr>
        <p:spPr>
          <a:xfrm>
            <a:off x="10502042" y="3573016"/>
            <a:ext cx="1703512" cy="100811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3796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 verschillend afgiftesysteem</a:t>
            </a:r>
          </a:p>
          <a:p>
            <a:pPr lvl="1"/>
            <a:r>
              <a:rPr lang="nl-BE"/>
              <a:t>Geval 2: Lucht/lucht warmtepomp + ketel en radiatoren</a:t>
            </a:r>
          </a:p>
          <a:p>
            <a:pPr lvl="1"/>
            <a:r>
              <a:rPr lang="nl-BE"/>
              <a:t>ES1: slechtste opwekker?</a:t>
            </a:r>
          </a:p>
          <a:p>
            <a:pPr lvl="2"/>
            <a:r>
              <a:rPr lang="nl-BE"/>
              <a:t>Laagste primaire opwekkingsrendement</a:t>
            </a:r>
          </a:p>
        </p:txBody>
      </p:sp>
      <p:pic>
        <p:nvPicPr>
          <p:cNvPr id="5" name="Afbeelding 4">
            <a:extLst>
              <a:ext uri="{FF2B5EF4-FFF2-40B4-BE49-F238E27FC236}">
                <a16:creationId xmlns:a16="http://schemas.microsoft.com/office/drawing/2014/main" id="{A26DBF25-9617-C97A-E745-18DC782165CF}"/>
              </a:ext>
            </a:extLst>
          </p:cNvPr>
          <p:cNvPicPr>
            <a:picLocks noChangeAspect="1"/>
          </p:cNvPicPr>
          <p:nvPr/>
        </p:nvPicPr>
        <p:blipFill rotWithShape="1">
          <a:blip r:embed="rId2"/>
          <a:srcRect b="11211"/>
          <a:stretch/>
        </p:blipFill>
        <p:spPr>
          <a:xfrm>
            <a:off x="1199456" y="4114800"/>
            <a:ext cx="3286125" cy="2266528"/>
          </a:xfrm>
          <a:prstGeom prst="rect">
            <a:avLst/>
          </a:prstGeom>
        </p:spPr>
      </p:pic>
      <p:pic>
        <p:nvPicPr>
          <p:cNvPr id="9" name="Afbeelding 8">
            <a:extLst>
              <a:ext uri="{FF2B5EF4-FFF2-40B4-BE49-F238E27FC236}">
                <a16:creationId xmlns:a16="http://schemas.microsoft.com/office/drawing/2014/main" id="{B2E626B2-578F-F741-C1F3-E19ACC188FA5}"/>
              </a:ext>
            </a:extLst>
          </p:cNvPr>
          <p:cNvPicPr>
            <a:picLocks noChangeAspect="1"/>
          </p:cNvPicPr>
          <p:nvPr/>
        </p:nvPicPr>
        <p:blipFill rotWithShape="1">
          <a:blip r:embed="rId3"/>
          <a:srcRect b="16027"/>
          <a:stretch/>
        </p:blipFill>
        <p:spPr>
          <a:xfrm>
            <a:off x="7248128" y="4114800"/>
            <a:ext cx="3371850" cy="2447503"/>
          </a:xfrm>
          <a:prstGeom prst="rect">
            <a:avLst/>
          </a:prstGeom>
        </p:spPr>
      </p:pic>
      <p:sp>
        <p:nvSpPr>
          <p:cNvPr id="11" name="Tekstvak 10">
            <a:extLst>
              <a:ext uri="{FF2B5EF4-FFF2-40B4-BE49-F238E27FC236}">
                <a16:creationId xmlns:a16="http://schemas.microsoft.com/office/drawing/2014/main" id="{387ED770-9985-B7EE-3B51-24073BF0C0F2}"/>
              </a:ext>
            </a:extLst>
          </p:cNvPr>
          <p:cNvSpPr txBox="1"/>
          <p:nvPr/>
        </p:nvSpPr>
        <p:spPr>
          <a:xfrm>
            <a:off x="952307" y="3306601"/>
            <a:ext cx="3780421" cy="830997"/>
          </a:xfrm>
          <a:prstGeom prst="rect">
            <a:avLst/>
          </a:prstGeom>
          <a:noFill/>
        </p:spPr>
        <p:txBody>
          <a:bodyPr wrap="square" rtlCol="0">
            <a:spAutoFit/>
          </a:bodyPr>
          <a:lstStyle/>
          <a:p>
            <a:pPr algn="ctr"/>
            <a:r>
              <a:rPr lang="nl-BE" sz="1600">
                <a:solidFill>
                  <a:srgbClr val="002060"/>
                </a:solidFill>
              </a:rPr>
              <a:t>Ketel </a:t>
            </a:r>
          </a:p>
          <a:p>
            <a:pPr algn="ctr"/>
            <a:r>
              <a:rPr lang="nl-BE" sz="1600">
                <a:solidFill>
                  <a:srgbClr val="002060"/>
                </a:solidFill>
              </a:rPr>
              <a:t>primair opwekkingsrendement </a:t>
            </a:r>
          </a:p>
          <a:p>
            <a:pPr algn="ctr"/>
            <a:r>
              <a:rPr lang="nl-BE" sz="1600">
                <a:solidFill>
                  <a:srgbClr val="002060"/>
                </a:solidFill>
              </a:rPr>
              <a:t>= 0,92/1 = 0,92</a:t>
            </a:r>
          </a:p>
        </p:txBody>
      </p:sp>
      <p:sp>
        <p:nvSpPr>
          <p:cNvPr id="12" name="Rechthoek 11">
            <a:extLst>
              <a:ext uri="{FF2B5EF4-FFF2-40B4-BE49-F238E27FC236}">
                <a16:creationId xmlns:a16="http://schemas.microsoft.com/office/drawing/2014/main" id="{99EADE28-6131-750A-B140-FF37D0E4E564}"/>
              </a:ext>
            </a:extLst>
          </p:cNvPr>
          <p:cNvSpPr/>
          <p:nvPr/>
        </p:nvSpPr>
        <p:spPr>
          <a:xfrm>
            <a:off x="3143672" y="6018202"/>
            <a:ext cx="1341909" cy="2191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08C362A6-ADCE-4F25-5917-004B7772D01E}"/>
              </a:ext>
            </a:extLst>
          </p:cNvPr>
          <p:cNvSpPr txBox="1"/>
          <p:nvPr/>
        </p:nvSpPr>
        <p:spPr>
          <a:xfrm>
            <a:off x="6940867" y="3306600"/>
            <a:ext cx="3780421" cy="830997"/>
          </a:xfrm>
          <a:prstGeom prst="rect">
            <a:avLst/>
          </a:prstGeom>
          <a:noFill/>
        </p:spPr>
        <p:txBody>
          <a:bodyPr wrap="square" rtlCol="0">
            <a:spAutoFit/>
          </a:bodyPr>
          <a:lstStyle/>
          <a:p>
            <a:pPr algn="ctr"/>
            <a:r>
              <a:rPr lang="nl-BE" sz="1600">
                <a:solidFill>
                  <a:srgbClr val="002060"/>
                </a:solidFill>
              </a:rPr>
              <a:t>Warmtepomp</a:t>
            </a:r>
          </a:p>
          <a:p>
            <a:pPr algn="ctr"/>
            <a:r>
              <a:rPr lang="nl-BE" sz="1600">
                <a:solidFill>
                  <a:srgbClr val="002060"/>
                </a:solidFill>
              </a:rPr>
              <a:t>primair opwekkingsrendement </a:t>
            </a:r>
          </a:p>
          <a:p>
            <a:pPr algn="ctr"/>
            <a:r>
              <a:rPr lang="nl-BE" sz="1600">
                <a:solidFill>
                  <a:srgbClr val="002060"/>
                </a:solidFill>
              </a:rPr>
              <a:t>= 3,4/2,5 = 1,36</a:t>
            </a:r>
          </a:p>
        </p:txBody>
      </p:sp>
      <p:sp>
        <p:nvSpPr>
          <p:cNvPr id="14" name="Rechthoek 13">
            <a:extLst>
              <a:ext uri="{FF2B5EF4-FFF2-40B4-BE49-F238E27FC236}">
                <a16:creationId xmlns:a16="http://schemas.microsoft.com/office/drawing/2014/main" id="{6FD90556-60DB-D9BB-4461-BD6D14110D09}"/>
              </a:ext>
            </a:extLst>
          </p:cNvPr>
          <p:cNvSpPr/>
          <p:nvPr/>
        </p:nvSpPr>
        <p:spPr>
          <a:xfrm>
            <a:off x="9120336" y="6034255"/>
            <a:ext cx="1341909" cy="21911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08485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pic>
        <p:nvPicPr>
          <p:cNvPr id="5" name="Afbeelding 4">
            <a:extLst>
              <a:ext uri="{FF2B5EF4-FFF2-40B4-BE49-F238E27FC236}">
                <a16:creationId xmlns:a16="http://schemas.microsoft.com/office/drawing/2014/main" id="{29E41D99-887E-3F7F-008D-68DC7C1F432F}"/>
              </a:ext>
            </a:extLst>
          </p:cNvPr>
          <p:cNvPicPr>
            <a:picLocks noChangeAspect="1"/>
          </p:cNvPicPr>
          <p:nvPr/>
        </p:nvPicPr>
        <p:blipFill>
          <a:blip r:embed="rId2"/>
          <a:stretch>
            <a:fillRect/>
          </a:stretch>
        </p:blipFill>
        <p:spPr>
          <a:xfrm>
            <a:off x="6556984" y="2700008"/>
            <a:ext cx="5635016" cy="4176112"/>
          </a:xfrm>
          <a:prstGeom prst="rect">
            <a:avLst/>
          </a:prstGeom>
        </p:spPr>
      </p:pic>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dirty="0"/>
              <a:t>Meerdere opwekkers + verschillend afgiftesysteem</a:t>
            </a:r>
          </a:p>
          <a:p>
            <a:pPr lvl="1"/>
            <a:r>
              <a:rPr lang="nl-BE" dirty="0"/>
              <a:t>Geval 2: Lucht/lucht warmtepomp + ketel en radiatoren</a:t>
            </a:r>
          </a:p>
          <a:p>
            <a:pPr lvl="1"/>
            <a:r>
              <a:rPr lang="nl-BE" dirty="0"/>
              <a:t>Invoer:</a:t>
            </a:r>
          </a:p>
          <a:p>
            <a:pPr lvl="2"/>
            <a:r>
              <a:rPr lang="nl-BE" dirty="0"/>
              <a:t>ES1 : alleen ketel + radiatoren + </a:t>
            </a:r>
            <a:r>
              <a:rPr lang="nl-BE" b="1" dirty="0"/>
              <a:t>koeling</a:t>
            </a:r>
          </a:p>
          <a:p>
            <a:pPr lvl="2"/>
            <a:r>
              <a:rPr lang="nl-BE" dirty="0"/>
              <a:t>ES2: alleen ketel + radiatoren </a:t>
            </a:r>
          </a:p>
          <a:p>
            <a:pPr lvl="2"/>
            <a:r>
              <a:rPr lang="nl-BE" dirty="0"/>
              <a:t>ES3: alleen lucht/lucht warmtepomp </a:t>
            </a:r>
            <a:r>
              <a:rPr lang="nl-BE" b="1" dirty="0"/>
              <a:t>+ koeling</a:t>
            </a:r>
          </a:p>
          <a:p>
            <a:pPr lvl="1"/>
            <a:endParaRPr lang="nl-BE" dirty="0"/>
          </a:p>
        </p:txBody>
      </p:sp>
    </p:spTree>
    <p:extLst>
      <p:ext uri="{BB962C8B-B14F-4D97-AF65-F5344CB8AC3E}">
        <p14:creationId xmlns:p14="http://schemas.microsoft.com/office/powerpoint/2010/main" val="1531372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a:t>Meerdere opwekkers + verschillend afgiftesysteem</a:t>
            </a:r>
          </a:p>
          <a:p>
            <a:pPr lvl="1"/>
            <a:r>
              <a:rPr lang="nl-BE"/>
              <a:t>Basis = werkwijze geval 2</a:t>
            </a:r>
          </a:p>
          <a:p>
            <a:pPr lvl="1"/>
            <a:r>
              <a:rPr lang="nl-BE"/>
              <a:t>Uitzonderingen:</a:t>
            </a:r>
          </a:p>
          <a:p>
            <a:pPr lvl="2"/>
            <a:r>
              <a:rPr lang="nl-BE"/>
              <a:t>Batterij voor voorverwarming/voorkoeling</a:t>
            </a:r>
          </a:p>
          <a:p>
            <a:pPr lvl="2"/>
            <a:r>
              <a:rPr lang="nl-BE"/>
              <a:t>Luchtgordijn</a:t>
            </a:r>
          </a:p>
          <a:p>
            <a:pPr lvl="1"/>
            <a:endParaRPr lang="nl-BE"/>
          </a:p>
        </p:txBody>
      </p:sp>
    </p:spTree>
    <p:extLst>
      <p:ext uri="{BB962C8B-B14F-4D97-AF65-F5344CB8AC3E}">
        <p14:creationId xmlns:p14="http://schemas.microsoft.com/office/powerpoint/2010/main" val="28651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D7424BA-9766-618F-AC83-AA1B2896F067}"/>
              </a:ext>
            </a:extLst>
          </p:cNvPr>
          <p:cNvPicPr>
            <a:picLocks noChangeAspect="1"/>
          </p:cNvPicPr>
          <p:nvPr/>
        </p:nvPicPr>
        <p:blipFill>
          <a:blip r:embed="rId2"/>
          <a:stretch>
            <a:fillRect/>
          </a:stretch>
        </p:blipFill>
        <p:spPr>
          <a:xfrm>
            <a:off x="7536160" y="2636912"/>
            <a:ext cx="4377589" cy="4086924"/>
          </a:xfrm>
          <a:prstGeom prst="rect">
            <a:avLst/>
          </a:prstGeom>
        </p:spPr>
      </p:pic>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dirty="0"/>
              <a:t>Meerdere opwekkers + verschillend afgiftesysteem</a:t>
            </a:r>
          </a:p>
          <a:p>
            <a:pPr lvl="1"/>
            <a:r>
              <a:rPr lang="nl-BE" dirty="0"/>
              <a:t>Uitzondering: batterij voor voorverwarming/voorkoeling</a:t>
            </a:r>
          </a:p>
          <a:p>
            <a:pPr lvl="2"/>
            <a:r>
              <a:rPr lang="nl-BE" dirty="0"/>
              <a:t>Voer altijd hoofdsysteem alleen in, negeer opwekker met batterij</a:t>
            </a:r>
          </a:p>
          <a:p>
            <a:pPr lvl="2"/>
            <a:r>
              <a:rPr lang="nl-BE" dirty="0"/>
              <a:t>In dit geval: voer warmtepomp + vloerverwarming in</a:t>
            </a:r>
          </a:p>
          <a:p>
            <a:pPr lvl="1"/>
            <a:r>
              <a:rPr lang="nl-BE" dirty="0"/>
              <a:t>Uitzondering: luchtgordijn</a:t>
            </a:r>
          </a:p>
          <a:p>
            <a:pPr lvl="2"/>
            <a:r>
              <a:rPr lang="nl-BE" dirty="0"/>
              <a:t>Zelfde werkwijze als batterij: voer hoofdsysteem in</a:t>
            </a:r>
          </a:p>
          <a:p>
            <a:pPr lvl="1"/>
            <a:r>
              <a:rPr lang="nl-BE" dirty="0"/>
              <a:t>Zelfde werkwijze voor koeling</a:t>
            </a:r>
          </a:p>
          <a:p>
            <a:pPr lvl="2"/>
            <a:r>
              <a:rPr lang="nl-BE" dirty="0"/>
              <a:t>Verwarming en koeling apart te beschouwen!</a:t>
            </a:r>
          </a:p>
          <a:p>
            <a:pPr lvl="1"/>
            <a:endParaRPr lang="nl-BE" dirty="0"/>
          </a:p>
        </p:txBody>
      </p:sp>
    </p:spTree>
    <p:extLst>
      <p:ext uri="{BB962C8B-B14F-4D97-AF65-F5344CB8AC3E}">
        <p14:creationId xmlns:p14="http://schemas.microsoft.com/office/powerpoint/2010/main" val="3715211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6A49EC6-9FB7-11E8-5D21-92406391240E}"/>
              </a:ext>
            </a:extLst>
          </p:cNvPr>
          <p:cNvPicPr>
            <a:picLocks noChangeAspect="1"/>
          </p:cNvPicPr>
          <p:nvPr/>
        </p:nvPicPr>
        <p:blipFill>
          <a:blip r:embed="rId2"/>
          <a:stretch>
            <a:fillRect/>
          </a:stretch>
        </p:blipFill>
        <p:spPr>
          <a:xfrm>
            <a:off x="6312025" y="3486732"/>
            <a:ext cx="5879976" cy="3347149"/>
          </a:xfrm>
          <a:prstGeom prst="rect">
            <a:avLst/>
          </a:prstGeom>
        </p:spPr>
      </p:pic>
      <p:sp>
        <p:nvSpPr>
          <p:cNvPr id="2" name="Titel 1">
            <a:extLst>
              <a:ext uri="{FF2B5EF4-FFF2-40B4-BE49-F238E27FC236}">
                <a16:creationId xmlns:a16="http://schemas.microsoft.com/office/drawing/2014/main" id="{B38BCB93-DC69-1F76-C693-6CED6065007C}"/>
              </a:ext>
            </a:extLst>
          </p:cNvPr>
          <p:cNvSpPr>
            <a:spLocks noGrp="1"/>
          </p:cNvSpPr>
          <p:nvPr>
            <p:ph type="title"/>
          </p:nvPr>
        </p:nvSpPr>
        <p:spPr/>
        <p:txBody>
          <a:bodyPr/>
          <a:lstStyle/>
          <a:p>
            <a:r>
              <a:rPr lang="nl-BE" sz="3600"/>
              <a:t>Meerdere opwekkers met verschillend afgiftesysteem</a:t>
            </a:r>
            <a:br>
              <a:rPr lang="nl-BE"/>
            </a:br>
            <a:endParaRPr lang="nl-BE"/>
          </a:p>
        </p:txBody>
      </p:sp>
      <p:sp>
        <p:nvSpPr>
          <p:cNvPr id="3" name="Tijdelijke aanduiding voor inhoud 2">
            <a:extLst>
              <a:ext uri="{FF2B5EF4-FFF2-40B4-BE49-F238E27FC236}">
                <a16:creationId xmlns:a16="http://schemas.microsoft.com/office/drawing/2014/main" id="{D1EDBE93-37BE-4E7D-DEF5-F920CF063CD8}"/>
              </a:ext>
            </a:extLst>
          </p:cNvPr>
          <p:cNvSpPr>
            <a:spLocks noGrp="1"/>
          </p:cNvSpPr>
          <p:nvPr>
            <p:ph sz="half" idx="10"/>
          </p:nvPr>
        </p:nvSpPr>
        <p:spPr/>
        <p:txBody>
          <a:bodyPr/>
          <a:lstStyle/>
          <a:p>
            <a:r>
              <a:rPr lang="nl-BE" dirty="0"/>
              <a:t>Meerdere opwekkers + verschillend afgiftesysteem</a:t>
            </a:r>
          </a:p>
          <a:p>
            <a:pPr lvl="1"/>
            <a:r>
              <a:rPr lang="nl-BE" dirty="0"/>
              <a:t>Uitzondering: batterij voor voorverwarming</a:t>
            </a:r>
          </a:p>
          <a:p>
            <a:pPr lvl="2"/>
            <a:r>
              <a:rPr lang="nl-BE" dirty="0"/>
              <a:t>Geen hoofdsysteem? Voer opwekker en batterij (afgifte = andere) in</a:t>
            </a:r>
          </a:p>
          <a:p>
            <a:pPr lvl="2"/>
            <a:r>
              <a:rPr lang="nl-BE" dirty="0"/>
              <a:t>In dit geval: ketel + batterij in</a:t>
            </a:r>
          </a:p>
          <a:p>
            <a:pPr lvl="1"/>
            <a:r>
              <a:rPr lang="nl-BE" dirty="0"/>
              <a:t>Uitzondering: luchtgordijn</a:t>
            </a:r>
          </a:p>
          <a:p>
            <a:pPr lvl="2"/>
            <a:r>
              <a:rPr lang="nl-BE" dirty="0"/>
              <a:t>Zelfde werkwijze als batterij: voer luchtgordijn als opwekker in</a:t>
            </a:r>
          </a:p>
          <a:p>
            <a:pPr lvl="2"/>
            <a:r>
              <a:rPr lang="nl-BE" dirty="0"/>
              <a:t>Opwekker afhankelijk van type luchtgordijn, bv. elektrisch, warmtepomp,…</a:t>
            </a:r>
          </a:p>
          <a:p>
            <a:pPr lvl="2"/>
            <a:endParaRPr lang="nl-BE" dirty="0"/>
          </a:p>
          <a:p>
            <a:pPr lvl="1"/>
            <a:endParaRPr lang="nl-BE" dirty="0"/>
          </a:p>
        </p:txBody>
      </p:sp>
    </p:spTree>
    <p:extLst>
      <p:ext uri="{BB962C8B-B14F-4D97-AF65-F5344CB8AC3E}">
        <p14:creationId xmlns:p14="http://schemas.microsoft.com/office/powerpoint/2010/main" val="2101695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Welke gegevens nodig?</a:t>
            </a:r>
          </a:p>
          <a:p>
            <a:pPr lvl="1"/>
            <a:r>
              <a:rPr lang="nl-BE"/>
              <a:t>Type warmtepomp?</a:t>
            </a:r>
          </a:p>
          <a:p>
            <a:pPr lvl="1"/>
            <a:r>
              <a:rPr lang="nl-BE" err="1"/>
              <a:t>Ecodesign</a:t>
            </a:r>
            <a:r>
              <a:rPr lang="nl-BE"/>
              <a:t> of niet?</a:t>
            </a:r>
          </a:p>
          <a:p>
            <a:pPr lvl="1"/>
            <a:r>
              <a:rPr lang="nl-BE"/>
              <a:t>Functies (verwarming, SWW,…)?</a:t>
            </a:r>
          </a:p>
          <a:p>
            <a:pPr lvl="1"/>
            <a:endParaRPr lang="nl-BE"/>
          </a:p>
        </p:txBody>
      </p:sp>
      <p:pic>
        <p:nvPicPr>
          <p:cNvPr id="5" name="Afbeelding 4">
            <a:extLst>
              <a:ext uri="{FF2B5EF4-FFF2-40B4-BE49-F238E27FC236}">
                <a16:creationId xmlns:a16="http://schemas.microsoft.com/office/drawing/2014/main" id="{D0C76A19-935A-15C2-8AD8-CB4D0BFA7FB9}"/>
              </a:ext>
            </a:extLst>
          </p:cNvPr>
          <p:cNvPicPr>
            <a:picLocks noChangeAspect="1"/>
          </p:cNvPicPr>
          <p:nvPr/>
        </p:nvPicPr>
        <p:blipFill>
          <a:blip r:embed="rId2"/>
          <a:stretch>
            <a:fillRect/>
          </a:stretch>
        </p:blipFill>
        <p:spPr>
          <a:xfrm>
            <a:off x="7204105" y="3429001"/>
            <a:ext cx="4149693" cy="2952328"/>
          </a:xfrm>
          <a:prstGeom prst="rect">
            <a:avLst/>
          </a:prstGeom>
        </p:spPr>
      </p:pic>
    </p:spTree>
    <p:extLst>
      <p:ext uri="{BB962C8B-B14F-4D97-AF65-F5344CB8AC3E}">
        <p14:creationId xmlns:p14="http://schemas.microsoft.com/office/powerpoint/2010/main" val="234524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Voor ruimteverwarming en warm tapwater</a:t>
            </a:r>
          </a:p>
          <a:p>
            <a:pPr lvl="1"/>
            <a:r>
              <a:rPr lang="nl-BE"/>
              <a:t>‘Op de markt gebracht’ = productiedatum</a:t>
            </a:r>
          </a:p>
        </p:txBody>
      </p:sp>
      <p:pic>
        <p:nvPicPr>
          <p:cNvPr id="5" name="Afbeelding 4">
            <a:extLst>
              <a:ext uri="{FF2B5EF4-FFF2-40B4-BE49-F238E27FC236}">
                <a16:creationId xmlns:a16="http://schemas.microsoft.com/office/drawing/2014/main" id="{D0C76A19-935A-15C2-8AD8-CB4D0BFA7FB9}"/>
              </a:ext>
            </a:extLst>
          </p:cNvPr>
          <p:cNvPicPr>
            <a:picLocks noChangeAspect="1"/>
          </p:cNvPicPr>
          <p:nvPr/>
        </p:nvPicPr>
        <p:blipFill>
          <a:blip r:embed="rId2"/>
          <a:stretch>
            <a:fillRect/>
          </a:stretch>
        </p:blipFill>
        <p:spPr>
          <a:xfrm>
            <a:off x="7204105" y="3429001"/>
            <a:ext cx="4149693" cy="2952328"/>
          </a:xfrm>
          <a:prstGeom prst="rect">
            <a:avLst/>
          </a:prstGeom>
        </p:spPr>
      </p:pic>
      <p:pic>
        <p:nvPicPr>
          <p:cNvPr id="4" name="Afbeelding 3">
            <a:extLst>
              <a:ext uri="{FF2B5EF4-FFF2-40B4-BE49-F238E27FC236}">
                <a16:creationId xmlns:a16="http://schemas.microsoft.com/office/drawing/2014/main" id="{4CE1848F-12E9-7FFE-11B7-168BAAD96E82}"/>
              </a:ext>
            </a:extLst>
          </p:cNvPr>
          <p:cNvPicPr>
            <a:picLocks noChangeAspect="1"/>
          </p:cNvPicPr>
          <p:nvPr/>
        </p:nvPicPr>
        <p:blipFill>
          <a:blip r:embed="rId3"/>
          <a:stretch>
            <a:fillRect/>
          </a:stretch>
        </p:blipFill>
        <p:spPr>
          <a:xfrm>
            <a:off x="4871864" y="2922762"/>
            <a:ext cx="6971301" cy="3677386"/>
          </a:xfrm>
          <a:prstGeom prst="rect">
            <a:avLst/>
          </a:prstGeom>
        </p:spPr>
      </p:pic>
      <p:sp>
        <p:nvSpPr>
          <p:cNvPr id="6" name="Rechthoek: afgeronde hoeken 5">
            <a:extLst>
              <a:ext uri="{FF2B5EF4-FFF2-40B4-BE49-F238E27FC236}">
                <a16:creationId xmlns:a16="http://schemas.microsoft.com/office/drawing/2014/main" id="{D86B566E-D82D-5B09-57AA-7067B59C0A79}"/>
              </a:ext>
            </a:extLst>
          </p:cNvPr>
          <p:cNvSpPr/>
          <p:nvPr/>
        </p:nvSpPr>
        <p:spPr>
          <a:xfrm>
            <a:off x="4871864" y="6060233"/>
            <a:ext cx="4958681" cy="500970"/>
          </a:xfrm>
          <a:prstGeom prst="roundRect">
            <a:avLst/>
          </a:prstGeom>
          <a:noFill/>
          <a:ln w="19050">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778192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2"/>
            <a:r>
              <a:rPr lang="nl-BE"/>
              <a:t>Vermogen</a:t>
            </a:r>
          </a:p>
          <a:p>
            <a:pPr lvl="2"/>
            <a:r>
              <a:rPr lang="nl-BE"/>
              <a:t>Weerstand?</a:t>
            </a:r>
          </a:p>
          <a:p>
            <a:pPr lvl="2"/>
            <a:r>
              <a:rPr lang="nl-BE" err="1"/>
              <a:t>COP</a:t>
            </a:r>
            <a:r>
              <a:rPr lang="nl-BE" baseline="-25000" err="1"/>
              <a:t>test</a:t>
            </a:r>
            <a:endParaRPr lang="nl-BE" baseline="-25000"/>
          </a:p>
          <a:p>
            <a:pPr lvl="2"/>
            <a:r>
              <a:rPr lang="nl-BE" err="1"/>
              <a:t>Temperatuurstoename</a:t>
            </a:r>
            <a:endParaRPr lang="nl-BE"/>
          </a:p>
        </p:txBody>
      </p:sp>
      <p:pic>
        <p:nvPicPr>
          <p:cNvPr id="9" name="Afbeelding 8">
            <a:extLst>
              <a:ext uri="{FF2B5EF4-FFF2-40B4-BE49-F238E27FC236}">
                <a16:creationId xmlns:a16="http://schemas.microsoft.com/office/drawing/2014/main" id="{0C8730BE-8460-4D97-7BC2-61D666F8C9EE}"/>
              </a:ext>
            </a:extLst>
          </p:cNvPr>
          <p:cNvPicPr>
            <a:picLocks noChangeAspect="1"/>
          </p:cNvPicPr>
          <p:nvPr/>
        </p:nvPicPr>
        <p:blipFill rotWithShape="1">
          <a:blip r:embed="rId2"/>
          <a:srcRect r="3018"/>
          <a:stretch/>
        </p:blipFill>
        <p:spPr>
          <a:xfrm>
            <a:off x="4487144" y="3041010"/>
            <a:ext cx="7704856" cy="3797653"/>
          </a:xfrm>
          <a:prstGeom prst="rect">
            <a:avLst/>
          </a:prstGeom>
        </p:spPr>
      </p:pic>
      <p:sp>
        <p:nvSpPr>
          <p:cNvPr id="10" name="Rechthoek: afgeronde hoeken 9">
            <a:extLst>
              <a:ext uri="{FF2B5EF4-FFF2-40B4-BE49-F238E27FC236}">
                <a16:creationId xmlns:a16="http://schemas.microsoft.com/office/drawing/2014/main" id="{064F247E-F81A-2C9D-81BB-CDD869AE9089}"/>
              </a:ext>
            </a:extLst>
          </p:cNvPr>
          <p:cNvSpPr/>
          <p:nvPr/>
        </p:nvSpPr>
        <p:spPr>
          <a:xfrm>
            <a:off x="4487144" y="4293096"/>
            <a:ext cx="6721424" cy="180020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3097105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2"/>
            <a:r>
              <a:rPr lang="nl-BE"/>
              <a:t>Vermogen</a:t>
            </a:r>
          </a:p>
          <a:p>
            <a:pPr lvl="2"/>
            <a:r>
              <a:rPr lang="nl-BE" err="1"/>
              <a:t>COP</a:t>
            </a:r>
            <a:r>
              <a:rPr lang="nl-BE" baseline="-25000" err="1"/>
              <a:t>test</a:t>
            </a:r>
            <a:endParaRPr lang="nl-BE" baseline="-25000"/>
          </a:p>
          <a:p>
            <a:pPr lvl="2"/>
            <a:r>
              <a:rPr lang="nl-BE" err="1"/>
              <a:t>Temperatuurstoename</a:t>
            </a:r>
            <a:endParaRPr lang="nl-BE" baseline="-25000"/>
          </a:p>
          <a:p>
            <a:pPr lvl="1"/>
            <a:r>
              <a:rPr lang="nl-BE"/>
              <a:t>Bij welke norm?</a:t>
            </a:r>
          </a:p>
          <a:p>
            <a:pPr lvl="2"/>
            <a:r>
              <a:rPr lang="nl-BE"/>
              <a:t>Bijlage V, tabel [12]</a:t>
            </a:r>
          </a:p>
          <a:p>
            <a:pPr lvl="2"/>
            <a:r>
              <a:rPr lang="nl-BE"/>
              <a:t>NBN EN 14511 en A2/W35</a:t>
            </a:r>
          </a:p>
          <a:p>
            <a:pPr lvl="2"/>
            <a:endParaRPr lang="nl-BE"/>
          </a:p>
        </p:txBody>
      </p:sp>
      <p:pic>
        <p:nvPicPr>
          <p:cNvPr id="5" name="Afbeelding 4">
            <a:extLst>
              <a:ext uri="{FF2B5EF4-FFF2-40B4-BE49-F238E27FC236}">
                <a16:creationId xmlns:a16="http://schemas.microsoft.com/office/drawing/2014/main" id="{E78AFF9D-FD68-EB06-4705-0B4E32DA4AE2}"/>
              </a:ext>
            </a:extLst>
          </p:cNvPr>
          <p:cNvPicPr>
            <a:picLocks noChangeAspect="1"/>
          </p:cNvPicPr>
          <p:nvPr/>
        </p:nvPicPr>
        <p:blipFill>
          <a:blip r:embed="rId2"/>
          <a:stretch>
            <a:fillRect/>
          </a:stretch>
        </p:blipFill>
        <p:spPr>
          <a:xfrm>
            <a:off x="5447928" y="3304753"/>
            <a:ext cx="6286500" cy="3076575"/>
          </a:xfrm>
          <a:prstGeom prst="rect">
            <a:avLst/>
          </a:prstGeom>
        </p:spPr>
      </p:pic>
      <p:sp>
        <p:nvSpPr>
          <p:cNvPr id="6" name="Pijl: vijfhoek 5">
            <a:extLst>
              <a:ext uri="{FF2B5EF4-FFF2-40B4-BE49-F238E27FC236}">
                <a16:creationId xmlns:a16="http://schemas.microsoft.com/office/drawing/2014/main" id="{CB74D5BD-6EF7-DD53-977D-2ACEE7E2DB86}"/>
              </a:ext>
            </a:extLst>
          </p:cNvPr>
          <p:cNvSpPr/>
          <p:nvPr/>
        </p:nvSpPr>
        <p:spPr>
          <a:xfrm rot="10800000">
            <a:off x="11484628" y="4221088"/>
            <a:ext cx="499599" cy="288032"/>
          </a:xfrm>
          <a:prstGeom prst="homePlate">
            <a:avLst/>
          </a:prstGeom>
          <a:solidFill>
            <a:srgbClr val="F0D70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b="1">
              <a:solidFill>
                <a:schemeClr val="tx1"/>
              </a:solidFill>
              <a:latin typeface="+mj-lt"/>
            </a:endParaRPr>
          </a:p>
        </p:txBody>
      </p:sp>
    </p:spTree>
    <p:extLst>
      <p:ext uri="{BB962C8B-B14F-4D97-AF65-F5344CB8AC3E}">
        <p14:creationId xmlns:p14="http://schemas.microsoft.com/office/powerpoint/2010/main" val="551786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2CE3-37AD-8E25-A3F2-8BD7BC1ABF12}"/>
              </a:ext>
            </a:extLst>
          </p:cNvPr>
          <p:cNvSpPr>
            <a:spLocks noGrp="1"/>
          </p:cNvSpPr>
          <p:nvPr>
            <p:ph type="title"/>
          </p:nvPr>
        </p:nvSpPr>
        <p:spPr/>
        <p:txBody>
          <a:bodyPr lIns="91440" tIns="45720" rIns="91440" bIns="45720" anchor="t"/>
          <a:lstStyle/>
          <a:p>
            <a:r>
              <a:rPr lang="nl-BE">
                <a:latin typeface="Calibri"/>
                <a:cs typeface="Calibri"/>
              </a:rPr>
              <a:t>Agenda train de trainer lesgevers</a:t>
            </a:r>
          </a:p>
        </p:txBody>
      </p:sp>
      <p:graphicFrame>
        <p:nvGraphicFramePr>
          <p:cNvPr id="5" name="Table 4">
            <a:extLst>
              <a:ext uri="{FF2B5EF4-FFF2-40B4-BE49-F238E27FC236}">
                <a16:creationId xmlns:a16="http://schemas.microsoft.com/office/drawing/2014/main" id="{7AF00BA0-D994-1513-EE85-ACA885AAE3F8}"/>
              </a:ext>
            </a:extLst>
          </p:cNvPr>
          <p:cNvGraphicFramePr>
            <a:graphicFrameLocks noGrp="1"/>
          </p:cNvGraphicFramePr>
          <p:nvPr>
            <p:extLst>
              <p:ext uri="{D42A27DB-BD31-4B8C-83A1-F6EECF244321}">
                <p14:modId xmlns:p14="http://schemas.microsoft.com/office/powerpoint/2010/main" val="143864531"/>
              </p:ext>
            </p:extLst>
          </p:nvPr>
        </p:nvGraphicFramePr>
        <p:xfrm>
          <a:off x="1377155" y="1192392"/>
          <a:ext cx="9437687" cy="5204460"/>
        </p:xfrm>
        <a:graphic>
          <a:graphicData uri="http://schemas.openxmlformats.org/drawingml/2006/table">
            <a:tbl>
              <a:tblPr firstRow="1" bandRow="1">
                <a:tableStyleId>{5C22544A-7EE6-4342-B048-85BDC9FD1C3A}</a:tableStyleId>
              </a:tblPr>
              <a:tblGrid>
                <a:gridCol w="2252387">
                  <a:extLst>
                    <a:ext uri="{9D8B030D-6E8A-4147-A177-3AD203B41FA5}">
                      <a16:colId xmlns:a16="http://schemas.microsoft.com/office/drawing/2014/main" val="552216032"/>
                    </a:ext>
                  </a:extLst>
                </a:gridCol>
                <a:gridCol w="7185300">
                  <a:extLst>
                    <a:ext uri="{9D8B030D-6E8A-4147-A177-3AD203B41FA5}">
                      <a16:colId xmlns:a16="http://schemas.microsoft.com/office/drawing/2014/main" val="1547169360"/>
                    </a:ext>
                  </a:extLst>
                </a:gridCol>
              </a:tblGrid>
              <a:tr h="590550">
                <a:tc>
                  <a:txBody>
                    <a:bodyPr/>
                    <a:lstStyle/>
                    <a:p>
                      <a:pPr algn="l" fontAlgn="auto"/>
                      <a:r>
                        <a:rPr lang="nl-BE" sz="2400">
                          <a:effectLst/>
                        </a:rPr>
                        <a:t>​</a:t>
                      </a:r>
                      <a:endParaRPr lang="nl-BE" sz="2400" b="1" i="0">
                        <a:solidFill>
                          <a:srgbClr val="FFFFFF"/>
                        </a:solidFill>
                        <a:effectLst/>
                        <a:latin typeface="Calibri" panose="020F0502020204030204" pitchFamily="34" charset="0"/>
                      </a:endParaRPr>
                    </a:p>
                  </a:txBody>
                  <a:tcPr/>
                </a:tc>
                <a:tc>
                  <a:txBody>
                    <a:bodyPr/>
                    <a:lstStyle/>
                    <a:p>
                      <a:pPr algn="l" fontAlgn="base"/>
                      <a:r>
                        <a:rPr lang="nl-BE" sz="2400">
                          <a:effectLst/>
                        </a:rPr>
                        <a:t>Vorming met verplichte inhoud 2024​</a:t>
                      </a:r>
                      <a:endParaRPr lang="nl-BE" b="1" i="0">
                        <a:solidFill>
                          <a:srgbClr val="FFFFFF"/>
                        </a:solidFill>
                        <a:effectLst/>
                      </a:endParaRPr>
                    </a:p>
                  </a:txBody>
                  <a:tcPr/>
                </a:tc>
                <a:extLst>
                  <a:ext uri="{0D108BD9-81ED-4DB2-BD59-A6C34878D82A}">
                    <a16:rowId xmlns:a16="http://schemas.microsoft.com/office/drawing/2014/main" val="1723674294"/>
                  </a:ext>
                </a:extLst>
              </a:tr>
              <a:tr h="661860">
                <a:tc>
                  <a:txBody>
                    <a:bodyPr/>
                    <a:lstStyle/>
                    <a:p>
                      <a:pPr algn="l" fontAlgn="base"/>
                      <a:r>
                        <a:rPr lang="nl-BE" sz="2400">
                          <a:effectLst/>
                        </a:rPr>
                        <a:t>​20 min</a:t>
                      </a:r>
                      <a:endParaRPr lang="nl-BE" b="0" i="0">
                        <a:solidFill>
                          <a:srgbClr val="38373A"/>
                        </a:solidFill>
                        <a:effectLst/>
                      </a:endParaRPr>
                    </a:p>
                  </a:txBody>
                  <a:tcPr/>
                </a:tc>
                <a:tc>
                  <a:txBody>
                    <a:bodyPr/>
                    <a:lstStyle/>
                    <a:p>
                      <a:pPr marL="0" lvl="2" indent="-287655" algn="l" defTabSz="914400" rtl="0" eaLnBrk="1" fontAlgn="base" latinLnBrk="0" hangingPunct="1"/>
                      <a:r>
                        <a:rPr lang="nl-BE" sz="2400" kern="1200">
                          <a:solidFill>
                            <a:schemeClr val="dk1"/>
                          </a:solidFill>
                          <a:effectLst/>
                          <a:latin typeface="+mn-lt"/>
                          <a:ea typeface="+mn-ea"/>
                          <a:cs typeface="+mn-cs"/>
                        </a:rPr>
                        <a:t>Aandeel hernieuwbare energie vanaf 2025 + geen gasaansluiting meer bij nieuwbouw</a:t>
                      </a:r>
                    </a:p>
                  </a:txBody>
                  <a:tcPr/>
                </a:tc>
                <a:extLst>
                  <a:ext uri="{0D108BD9-81ED-4DB2-BD59-A6C34878D82A}">
                    <a16:rowId xmlns:a16="http://schemas.microsoft.com/office/drawing/2014/main" val="4188151256"/>
                  </a:ext>
                </a:extLst>
              </a:tr>
              <a:tr h="382493">
                <a:tc>
                  <a:txBody>
                    <a:bodyPr/>
                    <a:lstStyle/>
                    <a:p>
                      <a:pPr algn="l" fontAlgn="base"/>
                      <a:r>
                        <a:rPr lang="nl-BE" sz="2400">
                          <a:effectLst/>
                        </a:rPr>
                        <a:t>90 min</a:t>
                      </a:r>
                      <a:endParaRPr lang="nl-BE" b="0" i="0">
                        <a:solidFill>
                          <a:srgbClr val="38373A"/>
                        </a:solidFill>
                        <a:effectLst/>
                      </a:endParaRPr>
                    </a:p>
                  </a:txBody>
                  <a:tcPr/>
                </a:tc>
                <a:tc>
                  <a:txBody>
                    <a:bodyPr/>
                    <a:lstStyle/>
                    <a:p>
                      <a:pPr algn="l" fontAlgn="base"/>
                      <a:r>
                        <a:rPr lang="nl-NL" sz="2400">
                          <a:effectLst/>
                        </a:rPr>
                        <a:t>Eigentijdse technieken correct invoeren in de EPB-software</a:t>
                      </a:r>
                    </a:p>
                    <a:p>
                      <a:pPr marL="237490" lvl="1" indent="-287655" algn="l" defTabSz="914400" rtl="0" eaLnBrk="1" latinLnBrk="0" hangingPunct="1">
                        <a:buFont typeface="Wingdings" panose="05000000000000000000" pitchFamily="2" charset="2"/>
                        <a:buChar char="ü"/>
                      </a:pPr>
                      <a:r>
                        <a:rPr lang="nl-BE" sz="1800" kern="1200">
                          <a:solidFill>
                            <a:schemeClr val="dk1"/>
                          </a:solidFill>
                          <a:latin typeface="+mn-lt"/>
                          <a:ea typeface="+mn-ea"/>
                          <a:cs typeface="Calibri"/>
                        </a:rPr>
                        <a:t>Meerdere opwekkers met verschillend afgiftesysteem</a:t>
                      </a:r>
                    </a:p>
                    <a:p>
                      <a:pPr marL="237490" lvl="1" indent="-287655" algn="l" defTabSz="914400" rtl="0" eaLnBrk="1" latinLnBrk="0" hangingPunct="1">
                        <a:buFont typeface="Wingdings" panose="05000000000000000000" pitchFamily="2" charset="2"/>
                        <a:buChar char="ü"/>
                      </a:pPr>
                      <a:r>
                        <a:rPr lang="nl-BE" sz="1800" kern="1200" err="1">
                          <a:solidFill>
                            <a:schemeClr val="dk1"/>
                          </a:solidFill>
                          <a:latin typeface="+mn-lt"/>
                          <a:ea typeface="+mn-ea"/>
                          <a:cs typeface="Calibri"/>
                        </a:rPr>
                        <a:t>Ingave</a:t>
                      </a:r>
                      <a:r>
                        <a:rPr lang="nl-BE" sz="1800" kern="1200">
                          <a:solidFill>
                            <a:schemeClr val="dk1"/>
                          </a:solidFill>
                          <a:latin typeface="+mn-lt"/>
                          <a:ea typeface="+mn-ea"/>
                          <a:cs typeface="Calibri"/>
                        </a:rPr>
                        <a:t> van warmtepompen aan de hand van stavingsstukken</a:t>
                      </a:r>
                    </a:p>
                    <a:p>
                      <a:pPr marL="237490" lvl="1" indent="-287655" algn="l" defTabSz="914400" rtl="0" eaLnBrk="1" latinLnBrk="0" hangingPunct="1">
                        <a:buFont typeface="Wingdings" panose="05000000000000000000" pitchFamily="2" charset="2"/>
                        <a:buChar char="ü"/>
                      </a:pPr>
                      <a:r>
                        <a:rPr lang="nl-BE" sz="1800" kern="1200" err="1">
                          <a:solidFill>
                            <a:schemeClr val="dk1"/>
                          </a:solidFill>
                          <a:latin typeface="+mn-lt"/>
                          <a:ea typeface="+mn-ea"/>
                          <a:cs typeface="Calibri"/>
                        </a:rPr>
                        <a:t>Ingave</a:t>
                      </a:r>
                      <a:r>
                        <a:rPr lang="nl-BE" sz="1800" kern="1200">
                          <a:solidFill>
                            <a:schemeClr val="dk1"/>
                          </a:solidFill>
                          <a:latin typeface="+mn-lt"/>
                          <a:ea typeface="+mn-ea"/>
                          <a:cs typeface="Calibri"/>
                        </a:rPr>
                        <a:t> boosterwarmtepompen</a:t>
                      </a:r>
                    </a:p>
                    <a:p>
                      <a:pPr marL="237490" lvl="1" indent="-287655" algn="l" defTabSz="914400" rtl="0" eaLnBrk="1" latinLnBrk="0" hangingPunct="1">
                        <a:buFont typeface="Wingdings" panose="05000000000000000000" pitchFamily="2" charset="2"/>
                        <a:buChar char="ü"/>
                      </a:pPr>
                      <a:r>
                        <a:rPr lang="nl-BE" sz="1800" kern="1200" err="1">
                          <a:solidFill>
                            <a:schemeClr val="dk1"/>
                          </a:solidFill>
                          <a:latin typeface="+mn-lt"/>
                          <a:ea typeface="+mn-ea"/>
                          <a:cs typeface="Calibri"/>
                        </a:rPr>
                        <a:t>Ingave</a:t>
                      </a:r>
                      <a:r>
                        <a:rPr lang="nl-BE" sz="1800" kern="1200">
                          <a:solidFill>
                            <a:schemeClr val="dk1"/>
                          </a:solidFill>
                          <a:latin typeface="+mn-lt"/>
                          <a:ea typeface="+mn-ea"/>
                          <a:cs typeface="Calibri"/>
                        </a:rPr>
                        <a:t> </a:t>
                      </a:r>
                      <a:r>
                        <a:rPr lang="nl-BE" sz="1800" kern="1200" err="1">
                          <a:solidFill>
                            <a:schemeClr val="dk1"/>
                          </a:solidFill>
                          <a:latin typeface="+mn-lt"/>
                          <a:ea typeface="+mn-ea"/>
                          <a:cs typeface="Calibri"/>
                        </a:rPr>
                        <a:t>combilus</a:t>
                      </a:r>
                      <a:r>
                        <a:rPr lang="nl-BE" sz="1800" kern="1200">
                          <a:solidFill>
                            <a:schemeClr val="dk1"/>
                          </a:solidFill>
                          <a:latin typeface="+mn-lt"/>
                          <a:ea typeface="+mn-ea"/>
                          <a:cs typeface="Calibri"/>
                        </a:rPr>
                        <a:t> en circulatieleidingen</a:t>
                      </a:r>
                    </a:p>
                    <a:p>
                      <a:pPr marL="237490" lvl="1" indent="-287655" algn="l" defTabSz="914400" rtl="0" eaLnBrk="1" latinLnBrk="0" hangingPunct="1">
                        <a:buFont typeface="Wingdings" panose="05000000000000000000" pitchFamily="2" charset="2"/>
                        <a:buChar char="ü"/>
                      </a:pPr>
                      <a:r>
                        <a:rPr lang="nl-BE" sz="1800" kern="1200">
                          <a:solidFill>
                            <a:schemeClr val="dk1"/>
                          </a:solidFill>
                          <a:latin typeface="+mn-lt"/>
                          <a:ea typeface="+mn-ea"/>
                          <a:cs typeface="Calibri"/>
                        </a:rPr>
                        <a:t>Warmteverliesberekening en dimensioneringsnota</a:t>
                      </a:r>
                      <a:endParaRPr lang="nl-NL" sz="2400">
                        <a:effectLst/>
                      </a:endParaRPr>
                    </a:p>
                  </a:txBody>
                  <a:tcPr/>
                </a:tc>
                <a:extLst>
                  <a:ext uri="{0D108BD9-81ED-4DB2-BD59-A6C34878D82A}">
                    <a16:rowId xmlns:a16="http://schemas.microsoft.com/office/drawing/2014/main" val="3949595090"/>
                  </a:ext>
                </a:extLst>
              </a:tr>
              <a:tr h="590550">
                <a:tc>
                  <a:txBody>
                    <a:bodyPr/>
                    <a:lstStyle/>
                    <a:p>
                      <a:pPr algn="l" fontAlgn="auto"/>
                      <a:r>
                        <a:rPr lang="nl-BE" sz="2400">
                          <a:effectLst/>
                        </a:rPr>
                        <a:t>​60 min</a:t>
                      </a:r>
                      <a:endParaRPr lang="nl-BE" sz="2400" b="0" i="0">
                        <a:solidFill>
                          <a:srgbClr val="38373A"/>
                        </a:solidFill>
                        <a:effectLst/>
                        <a:latin typeface="Calibri" panose="020F0502020204030204" pitchFamily="34" charset="0"/>
                      </a:endParaRPr>
                    </a:p>
                  </a:txBody>
                  <a:tcPr/>
                </a:tc>
                <a:tc>
                  <a:txBody>
                    <a:bodyPr/>
                    <a:lstStyle/>
                    <a:p>
                      <a:pPr marL="0" lvl="1" indent="0" algn="l" defTabSz="914400" rtl="0" eaLnBrk="1" latinLnBrk="0" hangingPunct="1">
                        <a:buFont typeface="Wingdings" panose="05000000000000000000" pitchFamily="2" charset="2"/>
                        <a:buNone/>
                      </a:pPr>
                      <a:r>
                        <a:rPr lang="nl-NL" sz="2400" kern="1200">
                          <a:solidFill>
                            <a:schemeClr val="dk1"/>
                          </a:solidFill>
                          <a:effectLst/>
                          <a:latin typeface="+mn-lt"/>
                          <a:ea typeface="+mn-ea"/>
                          <a:cs typeface="+mn-cs"/>
                        </a:rPr>
                        <a:t>Veelgemaakte</a:t>
                      </a:r>
                      <a:r>
                        <a:rPr lang="nl-NL" sz="1800" kern="1200">
                          <a:solidFill>
                            <a:schemeClr val="dk1"/>
                          </a:solidFill>
                          <a:latin typeface="+mn-lt"/>
                          <a:ea typeface="+mn-ea"/>
                          <a:cs typeface="Calibri"/>
                        </a:rPr>
                        <a:t> </a:t>
                      </a:r>
                      <a:r>
                        <a:rPr lang="nl-NL" sz="2400" kern="1200">
                          <a:solidFill>
                            <a:schemeClr val="dk1"/>
                          </a:solidFill>
                          <a:effectLst/>
                          <a:latin typeface="+mn-lt"/>
                          <a:ea typeface="+mn-ea"/>
                          <a:cs typeface="+mn-cs"/>
                        </a:rPr>
                        <a:t>fouten</a:t>
                      </a:r>
                    </a:p>
                    <a:p>
                      <a:pPr marL="237490" lvl="1" indent="-287655" algn="l" defTabSz="914400" rtl="0" eaLnBrk="1" latinLnBrk="0" hangingPunct="1">
                        <a:buFont typeface="Wingdings" panose="05000000000000000000" pitchFamily="2" charset="2"/>
                        <a:buChar char="ü"/>
                      </a:pPr>
                      <a:r>
                        <a:rPr lang="nl-NL" sz="1800" kern="1200">
                          <a:solidFill>
                            <a:schemeClr val="dk1"/>
                          </a:solidFill>
                          <a:latin typeface="+mn-lt"/>
                          <a:ea typeface="+mn-ea"/>
                          <a:cs typeface="Calibri"/>
                        </a:rPr>
                        <a:t>Veelgemaakte fouten uit handhaving</a:t>
                      </a:r>
                    </a:p>
                    <a:p>
                      <a:pPr marL="237490" lvl="1" indent="-287655" algn="l" defTabSz="914400" rtl="0" eaLnBrk="1" latinLnBrk="0" hangingPunct="1">
                        <a:buFont typeface="Wingdings" panose="05000000000000000000" pitchFamily="2" charset="2"/>
                        <a:buChar char="ü"/>
                      </a:pPr>
                      <a:r>
                        <a:rPr lang="nl-NL" sz="1800" kern="1200">
                          <a:solidFill>
                            <a:schemeClr val="dk1"/>
                          </a:solidFill>
                          <a:latin typeface="+mn-lt"/>
                          <a:ea typeface="+mn-ea"/>
                          <a:cs typeface="Calibri"/>
                        </a:rPr>
                        <a:t>Beoordeling stavingsstukken voor U-waarde vensters en materialen</a:t>
                      </a:r>
                      <a:endParaRPr lang="nl-BE" sz="1800" kern="1200">
                        <a:solidFill>
                          <a:schemeClr val="dk1"/>
                        </a:solidFill>
                        <a:latin typeface="+mn-lt"/>
                        <a:ea typeface="+mn-ea"/>
                        <a:cs typeface="Calibri"/>
                      </a:endParaRPr>
                    </a:p>
                  </a:txBody>
                  <a:tcPr/>
                </a:tc>
                <a:extLst>
                  <a:ext uri="{0D108BD9-81ED-4DB2-BD59-A6C34878D82A}">
                    <a16:rowId xmlns:a16="http://schemas.microsoft.com/office/drawing/2014/main" val="1690492204"/>
                  </a:ext>
                </a:extLst>
              </a:tr>
              <a:tr h="590550">
                <a:tc>
                  <a:txBody>
                    <a:bodyPr/>
                    <a:lstStyle/>
                    <a:p>
                      <a:pPr algn="l" fontAlgn="base"/>
                      <a:r>
                        <a:rPr lang="nl-BE" sz="2400">
                          <a:effectLst/>
                        </a:rPr>
                        <a:t>10 min</a:t>
                      </a:r>
                    </a:p>
                  </a:txBody>
                  <a:tcPr/>
                </a:tc>
                <a:tc>
                  <a:txBody>
                    <a:bodyPr/>
                    <a:lstStyle/>
                    <a:p>
                      <a:pPr algn="l" fontAlgn="base"/>
                      <a:r>
                        <a:rPr lang="nl-BE" sz="2400">
                          <a:effectLst/>
                        </a:rPr>
                        <a:t>Vragen?</a:t>
                      </a:r>
                    </a:p>
                  </a:txBody>
                  <a:tcPr/>
                </a:tc>
                <a:extLst>
                  <a:ext uri="{0D108BD9-81ED-4DB2-BD59-A6C34878D82A}">
                    <a16:rowId xmlns:a16="http://schemas.microsoft.com/office/drawing/2014/main" val="634642902"/>
                  </a:ext>
                </a:extLst>
              </a:tr>
            </a:tbl>
          </a:graphicData>
        </a:graphic>
      </p:graphicFrame>
    </p:spTree>
    <p:extLst>
      <p:ext uri="{BB962C8B-B14F-4D97-AF65-F5344CB8AC3E}">
        <p14:creationId xmlns:p14="http://schemas.microsoft.com/office/powerpoint/2010/main" val="191425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2"/>
            <a:r>
              <a:rPr lang="nl-BE"/>
              <a:t>Vermogen</a:t>
            </a:r>
          </a:p>
          <a:p>
            <a:pPr lvl="2"/>
            <a:r>
              <a:rPr lang="nl-BE" err="1"/>
              <a:t>COP</a:t>
            </a:r>
            <a:r>
              <a:rPr lang="nl-BE" baseline="-25000" err="1"/>
              <a:t>test</a:t>
            </a:r>
            <a:endParaRPr lang="nl-BE" baseline="-25000"/>
          </a:p>
          <a:p>
            <a:pPr lvl="2"/>
            <a:r>
              <a:rPr lang="nl-BE" err="1"/>
              <a:t>Temperatuurstoename</a:t>
            </a:r>
            <a:endParaRPr lang="nl-BE" baseline="-25000"/>
          </a:p>
          <a:p>
            <a:pPr lvl="1"/>
            <a:r>
              <a:rPr lang="nl-BE"/>
              <a:t>Bij welke norm?</a:t>
            </a:r>
          </a:p>
          <a:p>
            <a:pPr lvl="2"/>
            <a:r>
              <a:rPr lang="nl-BE"/>
              <a:t>NBN EN 14511 en A2/W35</a:t>
            </a:r>
          </a:p>
          <a:p>
            <a:pPr lvl="1"/>
            <a:r>
              <a:rPr lang="nl-BE"/>
              <a:t>Technische fiche: toestel X</a:t>
            </a:r>
          </a:p>
          <a:p>
            <a:pPr lvl="2"/>
            <a:r>
              <a:rPr lang="nl-BE"/>
              <a:t>Vermogen= 28,10 kW</a:t>
            </a:r>
          </a:p>
          <a:p>
            <a:pPr lvl="2"/>
            <a:r>
              <a:rPr lang="nl-BE" err="1"/>
              <a:t>COP</a:t>
            </a:r>
            <a:r>
              <a:rPr lang="nl-BE" baseline="-25000" err="1"/>
              <a:t>test</a:t>
            </a:r>
            <a:r>
              <a:rPr lang="nl-BE"/>
              <a:t> = 3,9 (=28,1/7,2)</a:t>
            </a:r>
          </a:p>
          <a:p>
            <a:pPr lvl="2"/>
            <a:r>
              <a:rPr lang="nl-BE" err="1"/>
              <a:t>Temperatuurstoename</a:t>
            </a:r>
            <a:r>
              <a:rPr lang="nl-BE"/>
              <a:t> = onbekend</a:t>
            </a:r>
          </a:p>
          <a:p>
            <a:pPr lvl="2"/>
            <a:endParaRPr lang="nl-BE"/>
          </a:p>
        </p:txBody>
      </p:sp>
      <p:pic>
        <p:nvPicPr>
          <p:cNvPr id="7" name="Afbeelding 6">
            <a:extLst>
              <a:ext uri="{FF2B5EF4-FFF2-40B4-BE49-F238E27FC236}">
                <a16:creationId xmlns:a16="http://schemas.microsoft.com/office/drawing/2014/main" id="{B758D044-C9FE-1F89-6C82-635EAC4B1253}"/>
              </a:ext>
            </a:extLst>
          </p:cNvPr>
          <p:cNvPicPr>
            <a:picLocks noChangeAspect="1"/>
          </p:cNvPicPr>
          <p:nvPr/>
        </p:nvPicPr>
        <p:blipFill>
          <a:blip r:embed="rId2"/>
          <a:stretch>
            <a:fillRect/>
          </a:stretch>
        </p:blipFill>
        <p:spPr>
          <a:xfrm>
            <a:off x="6888088" y="1916832"/>
            <a:ext cx="5067300" cy="4886325"/>
          </a:xfrm>
          <a:prstGeom prst="rect">
            <a:avLst/>
          </a:prstGeom>
        </p:spPr>
      </p:pic>
      <p:sp>
        <p:nvSpPr>
          <p:cNvPr id="9" name="Rechthoek 8">
            <a:extLst>
              <a:ext uri="{FF2B5EF4-FFF2-40B4-BE49-F238E27FC236}">
                <a16:creationId xmlns:a16="http://schemas.microsoft.com/office/drawing/2014/main" id="{51C6AD37-E1F8-614A-975C-63A824892755}"/>
              </a:ext>
            </a:extLst>
          </p:cNvPr>
          <p:cNvSpPr/>
          <p:nvPr/>
        </p:nvSpPr>
        <p:spPr>
          <a:xfrm>
            <a:off x="6960096" y="2254624"/>
            <a:ext cx="4968552"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FE736388-AF04-C5A7-937A-086761489E4B}"/>
              </a:ext>
            </a:extLst>
          </p:cNvPr>
          <p:cNvSpPr/>
          <p:nvPr/>
        </p:nvSpPr>
        <p:spPr>
          <a:xfrm>
            <a:off x="6907864" y="2398640"/>
            <a:ext cx="2932551" cy="294066"/>
          </a:xfrm>
          <a:prstGeom prst="roundRect">
            <a:avLst/>
          </a:prstGeom>
          <a:noFill/>
          <a:ln w="19050">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1" name="Rechthoek: afgeronde hoeken 10">
            <a:extLst>
              <a:ext uri="{FF2B5EF4-FFF2-40B4-BE49-F238E27FC236}">
                <a16:creationId xmlns:a16="http://schemas.microsoft.com/office/drawing/2014/main" id="{367D2AAC-6145-605B-FD4F-FD120051C82C}"/>
              </a:ext>
            </a:extLst>
          </p:cNvPr>
          <p:cNvSpPr/>
          <p:nvPr/>
        </p:nvSpPr>
        <p:spPr>
          <a:xfrm>
            <a:off x="6907864" y="2683656"/>
            <a:ext cx="5020784" cy="144016"/>
          </a:xfrm>
          <a:prstGeom prst="roundRect">
            <a:avLst/>
          </a:prstGeom>
          <a:noFill/>
          <a:ln w="19050">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2" name="Rechthoek: afgeronde hoeken 11">
            <a:extLst>
              <a:ext uri="{FF2B5EF4-FFF2-40B4-BE49-F238E27FC236}">
                <a16:creationId xmlns:a16="http://schemas.microsoft.com/office/drawing/2014/main" id="{F1F13BB7-2AD2-C97B-727A-B9096CAE579A}"/>
              </a:ext>
            </a:extLst>
          </p:cNvPr>
          <p:cNvSpPr/>
          <p:nvPr/>
        </p:nvSpPr>
        <p:spPr>
          <a:xfrm>
            <a:off x="6915675" y="2977722"/>
            <a:ext cx="5012973" cy="134966"/>
          </a:xfrm>
          <a:prstGeom prst="roundRect">
            <a:avLst/>
          </a:prstGeom>
          <a:noFill/>
          <a:ln w="19050">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3662314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2"/>
            <a:r>
              <a:rPr lang="nl-BE"/>
              <a:t>Weerstand?</a:t>
            </a:r>
          </a:p>
          <a:p>
            <a:pPr lvl="1"/>
            <a:r>
              <a:rPr lang="nl-BE"/>
              <a:t>Technische fiche: toestel X</a:t>
            </a:r>
          </a:p>
          <a:p>
            <a:pPr lvl="2"/>
            <a:r>
              <a:rPr lang="nl-BE"/>
              <a:t>Weerstand</a:t>
            </a:r>
          </a:p>
          <a:p>
            <a:pPr lvl="3"/>
            <a:r>
              <a:rPr lang="nl-BE"/>
              <a:t>niet ingebouwd </a:t>
            </a:r>
          </a:p>
          <a:p>
            <a:pPr lvl="3"/>
            <a:r>
              <a:rPr lang="nl-BE"/>
              <a:t>wel aangeraden</a:t>
            </a:r>
          </a:p>
          <a:p>
            <a:pPr lvl="3"/>
            <a:r>
              <a:rPr lang="nl-BE"/>
              <a:t>Na te gaan, bv. met factuur</a:t>
            </a:r>
          </a:p>
          <a:p>
            <a:pPr lvl="3"/>
            <a:r>
              <a:rPr lang="nl-BE"/>
              <a:t>Twijfel: weerstand toevoegen</a:t>
            </a:r>
          </a:p>
          <a:p>
            <a:pPr lvl="2"/>
            <a:endParaRPr lang="nl-BE"/>
          </a:p>
        </p:txBody>
      </p:sp>
      <p:pic>
        <p:nvPicPr>
          <p:cNvPr id="5" name="Afbeelding 4">
            <a:extLst>
              <a:ext uri="{FF2B5EF4-FFF2-40B4-BE49-F238E27FC236}">
                <a16:creationId xmlns:a16="http://schemas.microsoft.com/office/drawing/2014/main" id="{3B12DF20-5D24-BD49-2EF1-D502D073D24C}"/>
              </a:ext>
            </a:extLst>
          </p:cNvPr>
          <p:cNvPicPr>
            <a:picLocks noChangeAspect="1"/>
          </p:cNvPicPr>
          <p:nvPr/>
        </p:nvPicPr>
        <p:blipFill>
          <a:blip r:embed="rId2"/>
          <a:stretch>
            <a:fillRect/>
          </a:stretch>
        </p:blipFill>
        <p:spPr>
          <a:xfrm>
            <a:off x="5159896" y="3396072"/>
            <a:ext cx="7077075" cy="2600325"/>
          </a:xfrm>
          <a:prstGeom prst="rect">
            <a:avLst/>
          </a:prstGeom>
        </p:spPr>
      </p:pic>
      <p:sp>
        <p:nvSpPr>
          <p:cNvPr id="8" name="Pijl: vijfhoek 7">
            <a:extLst>
              <a:ext uri="{FF2B5EF4-FFF2-40B4-BE49-F238E27FC236}">
                <a16:creationId xmlns:a16="http://schemas.microsoft.com/office/drawing/2014/main" id="{4DB09DF6-1CD3-4EF7-3112-A8EB9940DB41}"/>
              </a:ext>
            </a:extLst>
          </p:cNvPr>
          <p:cNvSpPr/>
          <p:nvPr/>
        </p:nvSpPr>
        <p:spPr>
          <a:xfrm>
            <a:off x="8229463" y="5661248"/>
            <a:ext cx="499599" cy="288032"/>
          </a:xfrm>
          <a:prstGeom prst="homePlate">
            <a:avLst/>
          </a:prstGeom>
          <a:solidFill>
            <a:srgbClr val="F0D70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b="1">
              <a:solidFill>
                <a:schemeClr val="tx1"/>
              </a:solidFill>
              <a:latin typeface="+mj-lt"/>
            </a:endParaRPr>
          </a:p>
        </p:txBody>
      </p:sp>
    </p:spTree>
    <p:extLst>
      <p:ext uri="{BB962C8B-B14F-4D97-AF65-F5344CB8AC3E}">
        <p14:creationId xmlns:p14="http://schemas.microsoft.com/office/powerpoint/2010/main" val="2067010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1"/>
            <a:r>
              <a:rPr lang="nl-BE"/>
              <a:t>Invoer: toestel X</a:t>
            </a:r>
          </a:p>
          <a:p>
            <a:pPr marL="576000" lvl="2" indent="0">
              <a:buNone/>
            </a:pPr>
            <a:endParaRPr lang="nl-BE"/>
          </a:p>
        </p:txBody>
      </p:sp>
      <p:pic>
        <p:nvPicPr>
          <p:cNvPr id="6" name="Afbeelding 5">
            <a:extLst>
              <a:ext uri="{FF2B5EF4-FFF2-40B4-BE49-F238E27FC236}">
                <a16:creationId xmlns:a16="http://schemas.microsoft.com/office/drawing/2014/main" id="{16C06BB6-C778-84CE-0BFB-A39FFCA906EB}"/>
              </a:ext>
            </a:extLst>
          </p:cNvPr>
          <p:cNvPicPr>
            <a:picLocks noChangeAspect="1"/>
          </p:cNvPicPr>
          <p:nvPr/>
        </p:nvPicPr>
        <p:blipFill>
          <a:blip r:embed="rId2"/>
          <a:stretch>
            <a:fillRect/>
          </a:stretch>
        </p:blipFill>
        <p:spPr>
          <a:xfrm>
            <a:off x="1631504" y="2996952"/>
            <a:ext cx="8305800" cy="2990850"/>
          </a:xfrm>
          <a:prstGeom prst="rect">
            <a:avLst/>
          </a:prstGeom>
        </p:spPr>
      </p:pic>
    </p:spTree>
    <p:extLst>
      <p:ext uri="{BB962C8B-B14F-4D97-AF65-F5344CB8AC3E}">
        <p14:creationId xmlns:p14="http://schemas.microsoft.com/office/powerpoint/2010/main" val="2321210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2"/>
            <a:r>
              <a:rPr lang="nl-BE"/>
              <a:t>Vermogen</a:t>
            </a:r>
          </a:p>
          <a:p>
            <a:pPr lvl="2"/>
            <a:r>
              <a:rPr lang="nl-BE" err="1"/>
              <a:t>COP</a:t>
            </a:r>
            <a:r>
              <a:rPr lang="nl-BE" baseline="-25000" err="1"/>
              <a:t>test</a:t>
            </a:r>
            <a:endParaRPr lang="nl-BE" baseline="-25000"/>
          </a:p>
          <a:p>
            <a:pPr lvl="1"/>
            <a:r>
              <a:rPr lang="nl-BE"/>
              <a:t>Bij welke norm?</a:t>
            </a:r>
          </a:p>
          <a:p>
            <a:pPr lvl="2"/>
            <a:r>
              <a:rPr lang="nl-BE"/>
              <a:t>NBN EN 14511 en A2/W35</a:t>
            </a:r>
          </a:p>
          <a:p>
            <a:pPr lvl="1"/>
            <a:r>
              <a:rPr lang="nl-BE"/>
              <a:t>Technische fiche: toestel Y</a:t>
            </a:r>
          </a:p>
          <a:p>
            <a:pPr lvl="2"/>
            <a:r>
              <a:rPr lang="nl-BE"/>
              <a:t>Vermogen= 4,2 kW</a:t>
            </a:r>
          </a:p>
          <a:p>
            <a:pPr lvl="2"/>
            <a:r>
              <a:rPr lang="nl-BE" err="1"/>
              <a:t>COP</a:t>
            </a:r>
            <a:r>
              <a:rPr lang="nl-BE" baseline="-25000" err="1"/>
              <a:t>test</a:t>
            </a:r>
            <a:r>
              <a:rPr lang="nl-BE"/>
              <a:t> = onbekend</a:t>
            </a:r>
          </a:p>
          <a:p>
            <a:pPr lvl="3"/>
            <a:r>
              <a:rPr lang="nl-BE" sz="1600"/>
              <a:t>Geen verwijzing naar norm</a:t>
            </a:r>
          </a:p>
          <a:p>
            <a:pPr lvl="3"/>
            <a:r>
              <a:rPr lang="nl-BE" sz="1600"/>
              <a:t>Condities: (1) A7/W35 en (2) A7/W45</a:t>
            </a:r>
          </a:p>
          <a:p>
            <a:pPr lvl="2"/>
            <a:r>
              <a:rPr lang="nl-BE" sz="1600" err="1"/>
              <a:t>Temperatuurstoename</a:t>
            </a:r>
            <a:r>
              <a:rPr lang="nl-BE" sz="1600"/>
              <a:t> = 5 °C</a:t>
            </a:r>
          </a:p>
          <a:p>
            <a:pPr lvl="2"/>
            <a:endParaRPr lang="nl-BE"/>
          </a:p>
        </p:txBody>
      </p:sp>
      <p:pic>
        <p:nvPicPr>
          <p:cNvPr id="5" name="Afbeelding 4">
            <a:extLst>
              <a:ext uri="{FF2B5EF4-FFF2-40B4-BE49-F238E27FC236}">
                <a16:creationId xmlns:a16="http://schemas.microsoft.com/office/drawing/2014/main" id="{C15557BC-54F6-794E-35F0-2C397A18C785}"/>
              </a:ext>
            </a:extLst>
          </p:cNvPr>
          <p:cNvPicPr>
            <a:picLocks noChangeAspect="1"/>
          </p:cNvPicPr>
          <p:nvPr/>
        </p:nvPicPr>
        <p:blipFill rotWithShape="1">
          <a:blip r:embed="rId2"/>
          <a:srcRect b="29618"/>
          <a:stretch/>
        </p:blipFill>
        <p:spPr>
          <a:xfrm>
            <a:off x="6856768" y="2040879"/>
            <a:ext cx="4497030" cy="3404345"/>
          </a:xfrm>
          <a:prstGeom prst="rect">
            <a:avLst/>
          </a:prstGeom>
        </p:spPr>
      </p:pic>
      <p:sp>
        <p:nvSpPr>
          <p:cNvPr id="9" name="Rechthoek 8">
            <a:extLst>
              <a:ext uri="{FF2B5EF4-FFF2-40B4-BE49-F238E27FC236}">
                <a16:creationId xmlns:a16="http://schemas.microsoft.com/office/drawing/2014/main" id="{51C6AD37-E1F8-614A-975C-63A824892755}"/>
              </a:ext>
            </a:extLst>
          </p:cNvPr>
          <p:cNvSpPr/>
          <p:nvPr/>
        </p:nvSpPr>
        <p:spPr>
          <a:xfrm>
            <a:off x="9408368" y="2040880"/>
            <a:ext cx="1945430" cy="2940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FE736388-AF04-C5A7-937A-086761489E4B}"/>
              </a:ext>
            </a:extLst>
          </p:cNvPr>
          <p:cNvSpPr/>
          <p:nvPr/>
        </p:nvSpPr>
        <p:spPr>
          <a:xfrm>
            <a:off x="6888088" y="2368491"/>
            <a:ext cx="4465710" cy="166264"/>
          </a:xfrm>
          <a:prstGeom prst="roundRect">
            <a:avLst/>
          </a:prstGeom>
          <a:noFill/>
          <a:ln w="19050">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8" name="Afbeelding 7">
            <a:extLst>
              <a:ext uri="{FF2B5EF4-FFF2-40B4-BE49-F238E27FC236}">
                <a16:creationId xmlns:a16="http://schemas.microsoft.com/office/drawing/2014/main" id="{0E5CED81-C3B3-8459-7A94-9EF45AB6C68C}"/>
              </a:ext>
            </a:extLst>
          </p:cNvPr>
          <p:cNvPicPr>
            <a:picLocks noChangeAspect="1"/>
          </p:cNvPicPr>
          <p:nvPr/>
        </p:nvPicPr>
        <p:blipFill>
          <a:blip r:embed="rId3"/>
          <a:stretch>
            <a:fillRect/>
          </a:stretch>
        </p:blipFill>
        <p:spPr>
          <a:xfrm>
            <a:off x="1271464" y="5680733"/>
            <a:ext cx="10134600" cy="533400"/>
          </a:xfrm>
          <a:prstGeom prst="rect">
            <a:avLst/>
          </a:prstGeom>
        </p:spPr>
      </p:pic>
      <p:sp>
        <p:nvSpPr>
          <p:cNvPr id="13" name="Rechthoek: afgeronde hoeken 12">
            <a:extLst>
              <a:ext uri="{FF2B5EF4-FFF2-40B4-BE49-F238E27FC236}">
                <a16:creationId xmlns:a16="http://schemas.microsoft.com/office/drawing/2014/main" id="{D6028AF5-EB88-739C-E86D-7DECE69E2D2D}"/>
              </a:ext>
            </a:extLst>
          </p:cNvPr>
          <p:cNvSpPr/>
          <p:nvPr/>
        </p:nvSpPr>
        <p:spPr>
          <a:xfrm>
            <a:off x="6888088" y="2662558"/>
            <a:ext cx="4465710" cy="166264"/>
          </a:xfrm>
          <a:prstGeom prst="roundRect">
            <a:avLst/>
          </a:prstGeom>
          <a:noFill/>
          <a:ln w="19050">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6" name="Pijl: vijfhoek 15">
            <a:extLst>
              <a:ext uri="{FF2B5EF4-FFF2-40B4-BE49-F238E27FC236}">
                <a16:creationId xmlns:a16="http://schemas.microsoft.com/office/drawing/2014/main" id="{47CBEE71-8835-0D57-CDD7-7A99ACE86565}"/>
              </a:ext>
            </a:extLst>
          </p:cNvPr>
          <p:cNvSpPr/>
          <p:nvPr/>
        </p:nvSpPr>
        <p:spPr>
          <a:xfrm rot="16200000">
            <a:off x="5845220" y="6010617"/>
            <a:ext cx="368798" cy="182250"/>
          </a:xfrm>
          <a:prstGeom prst="homePlate">
            <a:avLst/>
          </a:prstGeom>
          <a:solidFill>
            <a:srgbClr val="F0D70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b="1">
              <a:solidFill>
                <a:schemeClr val="tx1"/>
              </a:solidFill>
              <a:latin typeface="+mj-lt"/>
            </a:endParaRPr>
          </a:p>
        </p:txBody>
      </p:sp>
    </p:spTree>
    <p:extLst>
      <p:ext uri="{BB962C8B-B14F-4D97-AF65-F5344CB8AC3E}">
        <p14:creationId xmlns:p14="http://schemas.microsoft.com/office/powerpoint/2010/main" val="2294756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6182A67-3748-A93E-73D5-DD2E3CEF3B66}"/>
              </a:ext>
            </a:extLst>
          </p:cNvPr>
          <p:cNvPicPr>
            <a:picLocks noChangeAspect="1"/>
          </p:cNvPicPr>
          <p:nvPr/>
        </p:nvPicPr>
        <p:blipFill>
          <a:blip r:embed="rId2"/>
          <a:stretch>
            <a:fillRect/>
          </a:stretch>
        </p:blipFill>
        <p:spPr>
          <a:xfrm>
            <a:off x="5964644" y="2758616"/>
            <a:ext cx="3803764" cy="3789040"/>
          </a:xfrm>
          <a:prstGeom prst="rect">
            <a:avLst/>
          </a:prstGeom>
        </p:spPr>
      </p:pic>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2"/>
            <a:r>
              <a:rPr lang="nl-BE"/>
              <a:t>Weerstand?</a:t>
            </a:r>
          </a:p>
          <a:p>
            <a:pPr lvl="1"/>
            <a:r>
              <a:rPr lang="nl-BE"/>
              <a:t>Technische fiche: toestel Y</a:t>
            </a:r>
          </a:p>
          <a:p>
            <a:pPr lvl="2"/>
            <a:r>
              <a:rPr lang="nl-BE"/>
              <a:t>Weerstand</a:t>
            </a:r>
          </a:p>
          <a:p>
            <a:pPr lvl="3"/>
            <a:r>
              <a:rPr lang="nl-BE"/>
              <a:t>Ingebouwd</a:t>
            </a:r>
          </a:p>
          <a:p>
            <a:pPr lvl="3"/>
            <a:r>
              <a:rPr lang="nl-BE"/>
              <a:t>Als extra opwekker in te voeren</a:t>
            </a:r>
          </a:p>
          <a:p>
            <a:pPr lvl="2"/>
            <a:endParaRPr lang="nl-BE"/>
          </a:p>
        </p:txBody>
      </p:sp>
      <p:sp>
        <p:nvSpPr>
          <p:cNvPr id="8" name="Pijl: vijfhoek 7">
            <a:extLst>
              <a:ext uri="{FF2B5EF4-FFF2-40B4-BE49-F238E27FC236}">
                <a16:creationId xmlns:a16="http://schemas.microsoft.com/office/drawing/2014/main" id="{4DB09DF6-1CD3-4EF7-3112-A8EB9940DB41}"/>
              </a:ext>
            </a:extLst>
          </p:cNvPr>
          <p:cNvSpPr/>
          <p:nvPr/>
        </p:nvSpPr>
        <p:spPr>
          <a:xfrm rot="10800000">
            <a:off x="9518608" y="3284984"/>
            <a:ext cx="499599" cy="288032"/>
          </a:xfrm>
          <a:prstGeom prst="homePlate">
            <a:avLst/>
          </a:prstGeom>
          <a:solidFill>
            <a:srgbClr val="F0D70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b="1">
              <a:solidFill>
                <a:schemeClr val="tx1"/>
              </a:solidFill>
              <a:latin typeface="+mj-lt"/>
            </a:endParaRPr>
          </a:p>
        </p:txBody>
      </p:sp>
    </p:spTree>
    <p:extLst>
      <p:ext uri="{BB962C8B-B14F-4D97-AF65-F5344CB8AC3E}">
        <p14:creationId xmlns:p14="http://schemas.microsoft.com/office/powerpoint/2010/main" val="4025996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ruimteverwarming</a:t>
            </a:r>
          </a:p>
          <a:p>
            <a:pPr lvl="1"/>
            <a:r>
              <a:rPr lang="nl-BE"/>
              <a:t>Invoer: toestel Y</a:t>
            </a:r>
          </a:p>
          <a:p>
            <a:pPr marL="576000" lvl="2" indent="0">
              <a:buNone/>
            </a:pPr>
            <a:endParaRPr lang="nl-BE"/>
          </a:p>
        </p:txBody>
      </p:sp>
      <p:pic>
        <p:nvPicPr>
          <p:cNvPr id="5" name="Afbeelding 4">
            <a:extLst>
              <a:ext uri="{FF2B5EF4-FFF2-40B4-BE49-F238E27FC236}">
                <a16:creationId xmlns:a16="http://schemas.microsoft.com/office/drawing/2014/main" id="{C454C48B-90DA-7607-3E0D-C71EE4D88AF3}"/>
              </a:ext>
            </a:extLst>
          </p:cNvPr>
          <p:cNvPicPr>
            <a:picLocks noChangeAspect="1"/>
          </p:cNvPicPr>
          <p:nvPr/>
        </p:nvPicPr>
        <p:blipFill>
          <a:blip r:embed="rId2"/>
          <a:stretch>
            <a:fillRect/>
          </a:stretch>
        </p:blipFill>
        <p:spPr>
          <a:xfrm>
            <a:off x="1415480" y="3146082"/>
            <a:ext cx="8505825" cy="2257425"/>
          </a:xfrm>
          <a:prstGeom prst="rect">
            <a:avLst/>
          </a:prstGeom>
        </p:spPr>
      </p:pic>
    </p:spTree>
    <p:extLst>
      <p:ext uri="{BB962C8B-B14F-4D97-AF65-F5344CB8AC3E}">
        <p14:creationId xmlns:p14="http://schemas.microsoft.com/office/powerpoint/2010/main" val="3413557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warm tapwater</a:t>
            </a:r>
          </a:p>
          <a:p>
            <a:pPr lvl="2"/>
            <a:r>
              <a:rPr lang="nl-BE"/>
              <a:t>Vermogen: uit technische fiche</a:t>
            </a:r>
          </a:p>
          <a:p>
            <a:pPr lvl="3"/>
            <a:r>
              <a:rPr lang="nl-BE" sz="1600"/>
              <a:t>Doorgaans zelfde voor verwarming als tapwater</a:t>
            </a:r>
          </a:p>
          <a:p>
            <a:pPr lvl="3"/>
            <a:r>
              <a:rPr lang="nl-BE" sz="1600"/>
              <a:t>Soms verschillende waarde</a:t>
            </a:r>
          </a:p>
          <a:p>
            <a:pPr lvl="2"/>
            <a:r>
              <a:rPr lang="nl-BE"/>
              <a:t>Warmteopslag: uit technische fiche</a:t>
            </a:r>
          </a:p>
          <a:p>
            <a:pPr lvl="3"/>
            <a:r>
              <a:rPr lang="nl-BE" sz="1600"/>
              <a:t>WP heeft bijna altijd warmteopslag voor warm tapwater</a:t>
            </a:r>
          </a:p>
          <a:p>
            <a:pPr lvl="2"/>
            <a:r>
              <a:rPr lang="nl-BE" sz="1600"/>
              <a:t>Weerstand: uit technische fiche</a:t>
            </a:r>
          </a:p>
          <a:p>
            <a:pPr lvl="3"/>
            <a:r>
              <a:rPr lang="nl-BE" sz="1600"/>
              <a:t>WP heeft vaak weerstand voor warm tapwater (legionella)</a:t>
            </a:r>
          </a:p>
          <a:p>
            <a:pPr lvl="3"/>
            <a:endParaRPr lang="nl-BE" sz="1600"/>
          </a:p>
          <a:p>
            <a:pPr lvl="3"/>
            <a:endParaRPr lang="nl-BE" sz="1600"/>
          </a:p>
          <a:p>
            <a:pPr marL="576000" lvl="2" indent="0">
              <a:buNone/>
            </a:pPr>
            <a:endParaRPr lang="nl-BE"/>
          </a:p>
        </p:txBody>
      </p:sp>
      <p:pic>
        <p:nvPicPr>
          <p:cNvPr id="6" name="Afbeelding 5">
            <a:extLst>
              <a:ext uri="{FF2B5EF4-FFF2-40B4-BE49-F238E27FC236}">
                <a16:creationId xmlns:a16="http://schemas.microsoft.com/office/drawing/2014/main" id="{902EC7B2-AC32-28E4-81E6-3420D16111D2}"/>
              </a:ext>
            </a:extLst>
          </p:cNvPr>
          <p:cNvPicPr>
            <a:picLocks noChangeAspect="1"/>
          </p:cNvPicPr>
          <p:nvPr/>
        </p:nvPicPr>
        <p:blipFill>
          <a:blip r:embed="rId2"/>
          <a:stretch>
            <a:fillRect/>
          </a:stretch>
        </p:blipFill>
        <p:spPr>
          <a:xfrm>
            <a:off x="3431704" y="4365104"/>
            <a:ext cx="8639175" cy="2352675"/>
          </a:xfrm>
          <a:prstGeom prst="rect">
            <a:avLst/>
          </a:prstGeom>
        </p:spPr>
      </p:pic>
    </p:spTree>
    <p:extLst>
      <p:ext uri="{BB962C8B-B14F-4D97-AF65-F5344CB8AC3E}">
        <p14:creationId xmlns:p14="http://schemas.microsoft.com/office/powerpoint/2010/main" val="534191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18FA3062-61FD-4407-433D-FEEBB4CB0E53}"/>
              </a:ext>
            </a:extLst>
          </p:cNvPr>
          <p:cNvPicPr>
            <a:picLocks noChangeAspect="1"/>
          </p:cNvPicPr>
          <p:nvPr/>
        </p:nvPicPr>
        <p:blipFill>
          <a:blip r:embed="rId2"/>
          <a:stretch>
            <a:fillRect/>
          </a:stretch>
        </p:blipFill>
        <p:spPr>
          <a:xfrm>
            <a:off x="6888088" y="1988840"/>
            <a:ext cx="5191125" cy="5295900"/>
          </a:xfrm>
          <a:prstGeom prst="rect">
            <a:avLst/>
          </a:prstGeom>
        </p:spPr>
      </p:pic>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2"/>
            <a:r>
              <a:rPr lang="nl-BE"/>
              <a:t>WP kan meestal koelen</a:t>
            </a:r>
          </a:p>
          <a:p>
            <a:pPr lvl="1"/>
            <a:r>
              <a:rPr lang="nl-BE"/>
              <a:t>Technische fiche: toestel X</a:t>
            </a:r>
          </a:p>
          <a:p>
            <a:pPr lvl="2"/>
            <a:endParaRPr lang="nl-BE"/>
          </a:p>
          <a:p>
            <a:pPr lvl="3"/>
            <a:endParaRPr lang="nl-BE" sz="1600"/>
          </a:p>
          <a:p>
            <a:pPr lvl="3"/>
            <a:endParaRPr lang="nl-BE" sz="1600"/>
          </a:p>
          <a:p>
            <a:pPr marL="576000" lvl="2" indent="0">
              <a:buNone/>
            </a:pPr>
            <a:endParaRPr lang="nl-BE"/>
          </a:p>
        </p:txBody>
      </p:sp>
      <p:sp>
        <p:nvSpPr>
          <p:cNvPr id="9" name="Pijl: vijfhoek 8">
            <a:extLst>
              <a:ext uri="{FF2B5EF4-FFF2-40B4-BE49-F238E27FC236}">
                <a16:creationId xmlns:a16="http://schemas.microsoft.com/office/drawing/2014/main" id="{9349C5B3-4CEA-AE4D-A6B4-F60C4F300C39}"/>
              </a:ext>
            </a:extLst>
          </p:cNvPr>
          <p:cNvSpPr/>
          <p:nvPr/>
        </p:nvSpPr>
        <p:spPr>
          <a:xfrm>
            <a:off x="6528048" y="5661248"/>
            <a:ext cx="468197" cy="216024"/>
          </a:xfrm>
          <a:prstGeom prst="homePlate">
            <a:avLst/>
          </a:prstGeom>
          <a:solidFill>
            <a:srgbClr val="F0D70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b="1">
              <a:solidFill>
                <a:schemeClr val="tx1"/>
              </a:solidFill>
              <a:latin typeface="+mj-lt"/>
            </a:endParaRPr>
          </a:p>
        </p:txBody>
      </p:sp>
    </p:spTree>
    <p:extLst>
      <p:ext uri="{BB962C8B-B14F-4D97-AF65-F5344CB8AC3E}">
        <p14:creationId xmlns:p14="http://schemas.microsoft.com/office/powerpoint/2010/main" val="7152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1"/>
            <a:r>
              <a:rPr lang="nl-BE"/>
              <a:t>Invoer software: EPW</a:t>
            </a:r>
          </a:p>
          <a:p>
            <a:pPr lvl="2"/>
            <a:r>
              <a:rPr lang="nl-BE"/>
              <a:t>Alleen bij energiesector aan te vinken</a:t>
            </a:r>
          </a:p>
          <a:p>
            <a:pPr lvl="2"/>
            <a:endParaRPr lang="nl-BE"/>
          </a:p>
          <a:p>
            <a:pPr lvl="3"/>
            <a:endParaRPr lang="nl-BE" sz="1600"/>
          </a:p>
          <a:p>
            <a:pPr lvl="3"/>
            <a:endParaRPr lang="nl-BE" sz="1600"/>
          </a:p>
          <a:p>
            <a:pPr marL="576000" lvl="2" indent="0">
              <a:buNone/>
            </a:pPr>
            <a:endParaRPr lang="nl-BE"/>
          </a:p>
        </p:txBody>
      </p:sp>
      <p:pic>
        <p:nvPicPr>
          <p:cNvPr id="5" name="Afbeelding 4">
            <a:extLst>
              <a:ext uri="{FF2B5EF4-FFF2-40B4-BE49-F238E27FC236}">
                <a16:creationId xmlns:a16="http://schemas.microsoft.com/office/drawing/2014/main" id="{C103FC60-4C03-B452-9446-7A2AEAF829B8}"/>
              </a:ext>
            </a:extLst>
          </p:cNvPr>
          <p:cNvPicPr>
            <a:picLocks noChangeAspect="1"/>
          </p:cNvPicPr>
          <p:nvPr/>
        </p:nvPicPr>
        <p:blipFill>
          <a:blip r:embed="rId2"/>
          <a:stretch>
            <a:fillRect/>
          </a:stretch>
        </p:blipFill>
        <p:spPr>
          <a:xfrm>
            <a:off x="2999656" y="3698666"/>
            <a:ext cx="9029700" cy="2895600"/>
          </a:xfrm>
          <a:prstGeom prst="rect">
            <a:avLst/>
          </a:prstGeom>
        </p:spPr>
      </p:pic>
    </p:spTree>
    <p:extLst>
      <p:ext uri="{BB962C8B-B14F-4D97-AF65-F5344CB8AC3E}">
        <p14:creationId xmlns:p14="http://schemas.microsoft.com/office/powerpoint/2010/main" val="4175870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2"/>
            <a:r>
              <a:rPr lang="nl-BE"/>
              <a:t>WP kan meestal koelen</a:t>
            </a:r>
          </a:p>
          <a:p>
            <a:pPr lvl="1"/>
            <a:r>
              <a:rPr lang="nl-BE"/>
              <a:t>Invoer software: EPN</a:t>
            </a:r>
          </a:p>
          <a:p>
            <a:pPr lvl="2"/>
            <a:r>
              <a:rPr lang="nl-BE" err="1"/>
              <a:t>Monobloc</a:t>
            </a:r>
            <a:r>
              <a:rPr lang="nl-BE"/>
              <a:t>?</a:t>
            </a:r>
          </a:p>
          <a:p>
            <a:pPr lvl="2"/>
            <a:r>
              <a:rPr lang="nl-BE"/>
              <a:t>Vermogen</a:t>
            </a:r>
          </a:p>
          <a:p>
            <a:pPr lvl="2"/>
            <a:r>
              <a:rPr lang="nl-BE" err="1"/>
              <a:t>EER</a:t>
            </a:r>
            <a:r>
              <a:rPr lang="nl-BE" baseline="-25000" err="1"/>
              <a:t>nom</a:t>
            </a:r>
            <a:endParaRPr lang="nl-BE" baseline="-25000"/>
          </a:p>
          <a:p>
            <a:pPr lvl="2"/>
            <a:r>
              <a:rPr lang="nl-BE"/>
              <a:t>Temperatuur in nominaal werkingspunt?</a:t>
            </a:r>
          </a:p>
          <a:p>
            <a:pPr lvl="2"/>
            <a:r>
              <a:rPr lang="nl-BE"/>
              <a:t>SEER?</a:t>
            </a:r>
          </a:p>
          <a:p>
            <a:pPr lvl="2"/>
            <a:endParaRPr lang="nl-BE"/>
          </a:p>
          <a:p>
            <a:pPr lvl="2"/>
            <a:endParaRPr lang="nl-BE"/>
          </a:p>
          <a:p>
            <a:pPr lvl="3"/>
            <a:endParaRPr lang="nl-BE" sz="1600"/>
          </a:p>
          <a:p>
            <a:pPr lvl="3"/>
            <a:endParaRPr lang="nl-BE" sz="1600"/>
          </a:p>
          <a:p>
            <a:pPr marL="576000" lvl="2" indent="0">
              <a:buNone/>
            </a:pPr>
            <a:endParaRPr lang="nl-BE"/>
          </a:p>
        </p:txBody>
      </p:sp>
      <p:pic>
        <p:nvPicPr>
          <p:cNvPr id="5" name="Afbeelding 4">
            <a:extLst>
              <a:ext uri="{FF2B5EF4-FFF2-40B4-BE49-F238E27FC236}">
                <a16:creationId xmlns:a16="http://schemas.microsoft.com/office/drawing/2014/main" id="{AC0E6A8B-2F28-B65A-232A-282B4A446503}"/>
              </a:ext>
            </a:extLst>
          </p:cNvPr>
          <p:cNvPicPr>
            <a:picLocks noChangeAspect="1"/>
          </p:cNvPicPr>
          <p:nvPr/>
        </p:nvPicPr>
        <p:blipFill>
          <a:blip r:embed="rId2"/>
          <a:stretch>
            <a:fillRect/>
          </a:stretch>
        </p:blipFill>
        <p:spPr>
          <a:xfrm>
            <a:off x="3431704" y="4278638"/>
            <a:ext cx="8911748" cy="2586456"/>
          </a:xfrm>
          <a:prstGeom prst="rect">
            <a:avLst/>
          </a:prstGeom>
        </p:spPr>
      </p:pic>
    </p:spTree>
    <p:extLst>
      <p:ext uri="{BB962C8B-B14F-4D97-AF65-F5344CB8AC3E}">
        <p14:creationId xmlns:p14="http://schemas.microsoft.com/office/powerpoint/2010/main" val="32227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B924F-5D17-2DF9-43DD-053C985E5FF1}"/>
              </a:ext>
            </a:extLst>
          </p:cNvPr>
          <p:cNvSpPr>
            <a:spLocks noGrp="1"/>
          </p:cNvSpPr>
          <p:nvPr>
            <p:ph type="title"/>
          </p:nvPr>
        </p:nvSpPr>
        <p:spPr>
          <a:xfrm>
            <a:off x="838199" y="476672"/>
            <a:ext cx="10515601" cy="936104"/>
          </a:xfrm>
        </p:spPr>
        <p:txBody>
          <a:bodyPr>
            <a:normAutofit fontScale="90000"/>
          </a:bodyPr>
          <a:lstStyle/>
          <a:p>
            <a:r>
              <a:rPr lang="nl-BE"/>
              <a:t>Aandeel hernieuwbare energie nieuwbouw</a:t>
            </a:r>
          </a:p>
        </p:txBody>
      </p:sp>
      <p:pic>
        <p:nvPicPr>
          <p:cNvPr id="5" name="Tijdelijke aanduiding voor inhoud 4">
            <a:extLst>
              <a:ext uri="{FF2B5EF4-FFF2-40B4-BE49-F238E27FC236}">
                <a16:creationId xmlns:a16="http://schemas.microsoft.com/office/drawing/2014/main" id="{040E83B4-6D85-1BBD-EC7B-3398D510E79B}"/>
              </a:ext>
            </a:extLst>
          </p:cNvPr>
          <p:cNvPicPr>
            <a:picLocks noGrp="1" noChangeAspect="1"/>
          </p:cNvPicPr>
          <p:nvPr>
            <p:ph sz="half" idx="10"/>
          </p:nvPr>
        </p:nvPicPr>
        <p:blipFill>
          <a:blip r:embed="rId2"/>
          <a:stretch>
            <a:fillRect/>
          </a:stretch>
        </p:blipFill>
        <p:spPr>
          <a:xfrm>
            <a:off x="415123" y="1124744"/>
            <a:ext cx="11361753" cy="5482044"/>
          </a:xfrm>
          <a:noFill/>
        </p:spPr>
      </p:pic>
      <p:sp>
        <p:nvSpPr>
          <p:cNvPr id="7" name="Tekstvak 6">
            <a:extLst>
              <a:ext uri="{FF2B5EF4-FFF2-40B4-BE49-F238E27FC236}">
                <a16:creationId xmlns:a16="http://schemas.microsoft.com/office/drawing/2014/main" id="{854922EE-D938-054A-1A37-8A8A66959E4A}"/>
              </a:ext>
            </a:extLst>
          </p:cNvPr>
          <p:cNvSpPr txBox="1"/>
          <p:nvPr/>
        </p:nvSpPr>
        <p:spPr>
          <a:xfrm>
            <a:off x="1199456" y="1628800"/>
            <a:ext cx="5544616" cy="646331"/>
          </a:xfrm>
          <a:prstGeom prst="rect">
            <a:avLst/>
          </a:prstGeom>
          <a:noFill/>
        </p:spPr>
        <p:txBody>
          <a:bodyPr wrap="square">
            <a:spAutoFit/>
          </a:bodyPr>
          <a:lstStyle/>
          <a:p>
            <a:r>
              <a:rPr lang="nl-BE">
                <a:hlinkClick r:id="rId3"/>
              </a:rPr>
              <a:t>https://apps.energiesparen.be/energiekaart/vlaanderen/EPB-selfservice-toepassing-hernieuwbare-energie</a:t>
            </a:r>
            <a:endParaRPr lang="nl-BE"/>
          </a:p>
        </p:txBody>
      </p:sp>
      <p:sp>
        <p:nvSpPr>
          <p:cNvPr id="8" name="Tekstvak 7">
            <a:extLst>
              <a:ext uri="{FF2B5EF4-FFF2-40B4-BE49-F238E27FC236}">
                <a16:creationId xmlns:a16="http://schemas.microsoft.com/office/drawing/2014/main" id="{137682B5-EEB2-9CAA-09FB-EAA6DF5CB6D3}"/>
              </a:ext>
            </a:extLst>
          </p:cNvPr>
          <p:cNvSpPr txBox="1"/>
          <p:nvPr/>
        </p:nvSpPr>
        <p:spPr>
          <a:xfrm>
            <a:off x="1199456" y="3604374"/>
            <a:ext cx="3600400" cy="369332"/>
          </a:xfrm>
          <a:prstGeom prst="rect">
            <a:avLst/>
          </a:prstGeom>
          <a:noFill/>
        </p:spPr>
        <p:txBody>
          <a:bodyPr wrap="square" rtlCol="0">
            <a:spAutoFit/>
          </a:bodyPr>
          <a:lstStyle/>
          <a:p>
            <a:r>
              <a:rPr lang="nl-BE" i="1"/>
              <a:t>Aangiftes tem 30/09/2023 </a:t>
            </a:r>
          </a:p>
        </p:txBody>
      </p:sp>
    </p:spTree>
    <p:extLst>
      <p:ext uri="{BB962C8B-B14F-4D97-AF65-F5344CB8AC3E}">
        <p14:creationId xmlns:p14="http://schemas.microsoft.com/office/powerpoint/2010/main" val="3103214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1"/>
            <a:r>
              <a:rPr lang="nl-BE"/>
              <a:t>Technische fiche: toestel X</a:t>
            </a:r>
          </a:p>
          <a:p>
            <a:pPr lvl="2"/>
            <a:r>
              <a:rPr lang="nl-BE" err="1"/>
              <a:t>Monobloc</a:t>
            </a:r>
            <a:r>
              <a:rPr lang="nl-BE"/>
              <a:t>?</a:t>
            </a:r>
          </a:p>
          <a:p>
            <a:pPr lvl="3"/>
            <a:r>
              <a:rPr lang="nl-BE"/>
              <a:t>Geen apart condensatiecircuit (bv. koeltoren)</a:t>
            </a:r>
          </a:p>
          <a:p>
            <a:pPr lvl="2"/>
            <a:r>
              <a:rPr lang="nl-BE" err="1"/>
              <a:t>Monobloc</a:t>
            </a:r>
            <a:r>
              <a:rPr lang="nl-BE"/>
              <a:t>: ja</a:t>
            </a:r>
          </a:p>
          <a:p>
            <a:pPr lvl="2"/>
            <a:endParaRPr lang="nl-BE"/>
          </a:p>
          <a:p>
            <a:pPr lvl="3"/>
            <a:endParaRPr lang="nl-BE" sz="1600"/>
          </a:p>
          <a:p>
            <a:pPr lvl="3"/>
            <a:endParaRPr lang="nl-BE" sz="1600"/>
          </a:p>
          <a:p>
            <a:pPr marL="576000" lvl="2" indent="0">
              <a:buNone/>
            </a:pPr>
            <a:endParaRPr lang="nl-BE"/>
          </a:p>
        </p:txBody>
      </p:sp>
      <p:pic>
        <p:nvPicPr>
          <p:cNvPr id="6" name="Afbeelding 5">
            <a:extLst>
              <a:ext uri="{FF2B5EF4-FFF2-40B4-BE49-F238E27FC236}">
                <a16:creationId xmlns:a16="http://schemas.microsoft.com/office/drawing/2014/main" id="{CB959FC4-B012-492F-449D-64467B9A57DA}"/>
              </a:ext>
            </a:extLst>
          </p:cNvPr>
          <p:cNvPicPr>
            <a:picLocks noChangeAspect="1"/>
          </p:cNvPicPr>
          <p:nvPr/>
        </p:nvPicPr>
        <p:blipFill>
          <a:blip r:embed="rId2"/>
          <a:stretch>
            <a:fillRect/>
          </a:stretch>
        </p:blipFill>
        <p:spPr>
          <a:xfrm>
            <a:off x="6816080" y="3705144"/>
            <a:ext cx="5310783" cy="3061426"/>
          </a:xfrm>
          <a:prstGeom prst="rect">
            <a:avLst/>
          </a:prstGeom>
        </p:spPr>
      </p:pic>
    </p:spTree>
    <p:extLst>
      <p:ext uri="{BB962C8B-B14F-4D97-AF65-F5344CB8AC3E}">
        <p14:creationId xmlns:p14="http://schemas.microsoft.com/office/powerpoint/2010/main" val="1543515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1"/>
            <a:r>
              <a:rPr lang="nl-BE"/>
              <a:t>Technische fiche: toestel X</a:t>
            </a:r>
          </a:p>
          <a:p>
            <a:pPr lvl="2"/>
            <a:r>
              <a:rPr lang="nl-BE"/>
              <a:t>Vermogen: 35 kW</a:t>
            </a:r>
          </a:p>
          <a:p>
            <a:pPr lvl="2"/>
            <a:r>
              <a:rPr lang="nl-BE" err="1"/>
              <a:t>EER</a:t>
            </a:r>
            <a:r>
              <a:rPr lang="nl-BE" baseline="-25000" err="1"/>
              <a:t>nom</a:t>
            </a:r>
            <a:endParaRPr lang="nl-BE" baseline="-25000"/>
          </a:p>
          <a:p>
            <a:pPr lvl="3"/>
            <a:r>
              <a:rPr lang="nl-NL" sz="1600"/>
              <a:t>Bijlage VI: volgens NBN EN 14511 bij standard rating </a:t>
            </a:r>
            <a:r>
              <a:rPr lang="nl-NL" sz="1600" err="1"/>
              <a:t>conditions</a:t>
            </a:r>
            <a:r>
              <a:rPr lang="nl-NL" sz="1600"/>
              <a:t> (=A35/W7 bij lage temperatuur)</a:t>
            </a:r>
          </a:p>
          <a:p>
            <a:pPr lvl="3"/>
            <a:r>
              <a:rPr lang="nl-BE" sz="1600" err="1"/>
              <a:t>EER</a:t>
            </a:r>
            <a:r>
              <a:rPr lang="nl-BE" sz="1600" baseline="-25000" err="1"/>
              <a:t>nom</a:t>
            </a:r>
            <a:r>
              <a:rPr lang="nl-NL" sz="1600"/>
              <a:t>=4,2</a:t>
            </a:r>
            <a:endParaRPr lang="nl-BE" sz="1600"/>
          </a:p>
          <a:p>
            <a:pPr lvl="2"/>
            <a:r>
              <a:rPr lang="nl-BE"/>
              <a:t>Temperatuur in werkingspunt</a:t>
            </a:r>
          </a:p>
          <a:p>
            <a:pPr lvl="3"/>
            <a:r>
              <a:rPr lang="nl-BE" sz="1600"/>
              <a:t>Ontwerptemperatuur</a:t>
            </a:r>
          </a:p>
          <a:p>
            <a:pPr lvl="3"/>
            <a:r>
              <a:rPr lang="nl-BE" sz="1600"/>
              <a:t>Onbekend?</a:t>
            </a:r>
          </a:p>
          <a:p>
            <a:pPr lvl="2"/>
            <a:r>
              <a:rPr lang="nl-BE"/>
              <a:t>SEER</a:t>
            </a:r>
          </a:p>
          <a:p>
            <a:pPr lvl="3"/>
            <a:r>
              <a:rPr lang="nl-NL" sz="1600"/>
              <a:t>Bijlage VI: volgens NBN EN 14825</a:t>
            </a:r>
          </a:p>
          <a:p>
            <a:pPr lvl="3"/>
            <a:r>
              <a:rPr lang="nl-NL" sz="1600"/>
              <a:t>SEER = onbekend</a:t>
            </a:r>
            <a:endParaRPr lang="nl-BE" sz="1600"/>
          </a:p>
          <a:p>
            <a:pPr lvl="2"/>
            <a:endParaRPr lang="nl-BE"/>
          </a:p>
          <a:p>
            <a:pPr lvl="3"/>
            <a:endParaRPr lang="nl-BE" sz="1600"/>
          </a:p>
          <a:p>
            <a:pPr lvl="3"/>
            <a:endParaRPr lang="nl-BE" sz="1600"/>
          </a:p>
          <a:p>
            <a:pPr marL="576000" lvl="2" indent="0">
              <a:buNone/>
            </a:pPr>
            <a:endParaRPr lang="nl-BE"/>
          </a:p>
        </p:txBody>
      </p:sp>
      <p:pic>
        <p:nvPicPr>
          <p:cNvPr id="8" name="Afbeelding 7">
            <a:extLst>
              <a:ext uri="{FF2B5EF4-FFF2-40B4-BE49-F238E27FC236}">
                <a16:creationId xmlns:a16="http://schemas.microsoft.com/office/drawing/2014/main" id="{4A639B7F-B2B7-5083-01A5-C8AE869DA7F8}"/>
              </a:ext>
            </a:extLst>
          </p:cNvPr>
          <p:cNvPicPr>
            <a:picLocks noChangeAspect="1"/>
          </p:cNvPicPr>
          <p:nvPr/>
        </p:nvPicPr>
        <p:blipFill>
          <a:blip r:embed="rId2"/>
          <a:stretch>
            <a:fillRect/>
          </a:stretch>
        </p:blipFill>
        <p:spPr>
          <a:xfrm>
            <a:off x="3647728" y="5733256"/>
            <a:ext cx="8472264" cy="1055713"/>
          </a:xfrm>
          <a:prstGeom prst="rect">
            <a:avLst/>
          </a:prstGeom>
        </p:spPr>
      </p:pic>
    </p:spTree>
    <p:extLst>
      <p:ext uri="{BB962C8B-B14F-4D97-AF65-F5344CB8AC3E}">
        <p14:creationId xmlns:p14="http://schemas.microsoft.com/office/powerpoint/2010/main" val="2947487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1"/>
            <a:r>
              <a:rPr lang="nl-BE"/>
              <a:t>Invoer software: EPN</a:t>
            </a:r>
          </a:p>
          <a:p>
            <a:pPr marL="576000" lvl="2" indent="0">
              <a:buNone/>
            </a:pPr>
            <a:endParaRPr lang="nl-BE"/>
          </a:p>
          <a:p>
            <a:pPr lvl="2"/>
            <a:endParaRPr lang="nl-BE"/>
          </a:p>
          <a:p>
            <a:pPr lvl="2"/>
            <a:endParaRPr lang="nl-BE"/>
          </a:p>
          <a:p>
            <a:pPr lvl="3"/>
            <a:endParaRPr lang="nl-BE" sz="1600"/>
          </a:p>
          <a:p>
            <a:pPr lvl="3"/>
            <a:endParaRPr lang="nl-BE" sz="1600"/>
          </a:p>
          <a:p>
            <a:pPr marL="576000" lvl="2" indent="0">
              <a:buNone/>
            </a:pPr>
            <a:endParaRPr lang="nl-BE"/>
          </a:p>
        </p:txBody>
      </p:sp>
      <p:pic>
        <p:nvPicPr>
          <p:cNvPr id="6" name="Afbeelding 5">
            <a:extLst>
              <a:ext uri="{FF2B5EF4-FFF2-40B4-BE49-F238E27FC236}">
                <a16:creationId xmlns:a16="http://schemas.microsoft.com/office/drawing/2014/main" id="{FEBE356A-2FEB-4402-30B5-0C030813F689}"/>
              </a:ext>
            </a:extLst>
          </p:cNvPr>
          <p:cNvPicPr>
            <a:picLocks noChangeAspect="1"/>
          </p:cNvPicPr>
          <p:nvPr/>
        </p:nvPicPr>
        <p:blipFill>
          <a:blip r:embed="rId2"/>
          <a:stretch>
            <a:fillRect/>
          </a:stretch>
        </p:blipFill>
        <p:spPr>
          <a:xfrm>
            <a:off x="1487488" y="3068960"/>
            <a:ext cx="9477375" cy="2952750"/>
          </a:xfrm>
          <a:prstGeom prst="rect">
            <a:avLst/>
          </a:prstGeom>
        </p:spPr>
      </p:pic>
    </p:spTree>
    <p:extLst>
      <p:ext uri="{BB962C8B-B14F-4D97-AF65-F5344CB8AC3E}">
        <p14:creationId xmlns:p14="http://schemas.microsoft.com/office/powerpoint/2010/main" val="1279603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1: lucht/water warmtepomp &lt; 2015</a:t>
            </a:r>
          </a:p>
          <a:p>
            <a:pPr lvl="1"/>
            <a:r>
              <a:rPr lang="nl-BE"/>
              <a:t>Gegevens voor koeling</a:t>
            </a:r>
          </a:p>
          <a:p>
            <a:pPr lvl="2"/>
            <a:r>
              <a:rPr lang="nl-BE"/>
              <a:t>WP kan meestal koelen</a:t>
            </a:r>
          </a:p>
          <a:p>
            <a:pPr lvl="1"/>
            <a:r>
              <a:rPr lang="nl-BE"/>
              <a:t>Technische fiche: toestel Y</a:t>
            </a:r>
          </a:p>
          <a:p>
            <a:pPr lvl="2"/>
            <a:r>
              <a:rPr lang="nl-BE"/>
              <a:t>Koeling in te voeren</a:t>
            </a:r>
          </a:p>
          <a:p>
            <a:pPr lvl="2"/>
            <a:r>
              <a:rPr lang="nl-BE" err="1"/>
              <a:t>EER</a:t>
            </a:r>
            <a:r>
              <a:rPr lang="nl-BE" baseline="-25000" err="1"/>
              <a:t>nom</a:t>
            </a:r>
            <a:endParaRPr lang="nl-BE" baseline="-25000"/>
          </a:p>
          <a:p>
            <a:pPr lvl="3"/>
            <a:r>
              <a:rPr lang="nl-BE" sz="1600"/>
              <a:t>Onbekend, geen norm vermeld</a:t>
            </a:r>
          </a:p>
          <a:p>
            <a:pPr lvl="2"/>
            <a:endParaRPr lang="nl-BE"/>
          </a:p>
          <a:p>
            <a:pPr lvl="3"/>
            <a:endParaRPr lang="nl-BE" sz="1600"/>
          </a:p>
          <a:p>
            <a:pPr lvl="3"/>
            <a:endParaRPr lang="nl-BE" sz="1600"/>
          </a:p>
          <a:p>
            <a:pPr marL="576000" lvl="2" indent="0">
              <a:buNone/>
            </a:pPr>
            <a:endParaRPr lang="nl-BE"/>
          </a:p>
        </p:txBody>
      </p:sp>
      <p:pic>
        <p:nvPicPr>
          <p:cNvPr id="6" name="Afbeelding 5">
            <a:extLst>
              <a:ext uri="{FF2B5EF4-FFF2-40B4-BE49-F238E27FC236}">
                <a16:creationId xmlns:a16="http://schemas.microsoft.com/office/drawing/2014/main" id="{267462C8-03A8-AE26-4FD6-ECF6AF23E820}"/>
              </a:ext>
            </a:extLst>
          </p:cNvPr>
          <p:cNvPicPr>
            <a:picLocks noChangeAspect="1"/>
          </p:cNvPicPr>
          <p:nvPr/>
        </p:nvPicPr>
        <p:blipFill>
          <a:blip r:embed="rId2"/>
          <a:stretch>
            <a:fillRect/>
          </a:stretch>
        </p:blipFill>
        <p:spPr>
          <a:xfrm>
            <a:off x="5190191" y="2708920"/>
            <a:ext cx="6886575" cy="1562100"/>
          </a:xfrm>
          <a:prstGeom prst="rect">
            <a:avLst/>
          </a:prstGeom>
        </p:spPr>
      </p:pic>
      <p:sp>
        <p:nvSpPr>
          <p:cNvPr id="4" name="Rechthoek 3">
            <a:extLst>
              <a:ext uri="{FF2B5EF4-FFF2-40B4-BE49-F238E27FC236}">
                <a16:creationId xmlns:a16="http://schemas.microsoft.com/office/drawing/2014/main" id="{1F937CF2-6890-FD0A-4BE4-B9DFC928091B}"/>
              </a:ext>
            </a:extLst>
          </p:cNvPr>
          <p:cNvSpPr/>
          <p:nvPr/>
        </p:nvSpPr>
        <p:spPr>
          <a:xfrm>
            <a:off x="8141006" y="2734072"/>
            <a:ext cx="3935760" cy="3595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71CD667B-E0A5-DAA5-3394-C3366B68C6E2}"/>
              </a:ext>
            </a:extLst>
          </p:cNvPr>
          <p:cNvPicPr>
            <a:picLocks noChangeAspect="1"/>
          </p:cNvPicPr>
          <p:nvPr/>
        </p:nvPicPr>
        <p:blipFill>
          <a:blip r:embed="rId3"/>
          <a:stretch>
            <a:fillRect/>
          </a:stretch>
        </p:blipFill>
        <p:spPr>
          <a:xfrm>
            <a:off x="2248917" y="4307086"/>
            <a:ext cx="9934575" cy="495300"/>
          </a:xfrm>
          <a:prstGeom prst="rect">
            <a:avLst/>
          </a:prstGeom>
        </p:spPr>
      </p:pic>
      <p:sp>
        <p:nvSpPr>
          <p:cNvPr id="9" name="Pijl: vijfhoek 8">
            <a:extLst>
              <a:ext uri="{FF2B5EF4-FFF2-40B4-BE49-F238E27FC236}">
                <a16:creationId xmlns:a16="http://schemas.microsoft.com/office/drawing/2014/main" id="{9349C5B3-4CEA-AE4D-A6B4-F60C4F300C39}"/>
              </a:ext>
            </a:extLst>
          </p:cNvPr>
          <p:cNvSpPr/>
          <p:nvPr/>
        </p:nvSpPr>
        <p:spPr>
          <a:xfrm>
            <a:off x="4784915" y="3489970"/>
            <a:ext cx="468197" cy="216024"/>
          </a:xfrm>
          <a:prstGeom prst="homePlate">
            <a:avLst/>
          </a:prstGeom>
          <a:solidFill>
            <a:srgbClr val="F0D70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00" b="1">
              <a:solidFill>
                <a:schemeClr val="tx1"/>
              </a:solidFill>
              <a:latin typeface="+mj-lt"/>
            </a:endParaRPr>
          </a:p>
        </p:txBody>
      </p:sp>
    </p:spTree>
    <p:extLst>
      <p:ext uri="{BB962C8B-B14F-4D97-AF65-F5344CB8AC3E}">
        <p14:creationId xmlns:p14="http://schemas.microsoft.com/office/powerpoint/2010/main" val="1734240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2: lucht/water warmtepomp &gt; 2015</a:t>
            </a:r>
          </a:p>
          <a:p>
            <a:pPr lvl="1"/>
            <a:r>
              <a:rPr lang="nl-BE"/>
              <a:t>Gegevens voor ruimteverwarming</a:t>
            </a:r>
          </a:p>
          <a:p>
            <a:pPr lvl="2"/>
            <a:r>
              <a:rPr lang="nl-BE"/>
              <a:t>Vermogen</a:t>
            </a:r>
          </a:p>
          <a:p>
            <a:pPr lvl="3"/>
            <a:r>
              <a:rPr lang="nl-BE"/>
              <a:t>Nominaal/thermisch</a:t>
            </a:r>
          </a:p>
          <a:p>
            <a:pPr lvl="3"/>
            <a:r>
              <a:rPr lang="nl-BE"/>
              <a:t>In uit-stand</a:t>
            </a:r>
          </a:p>
          <a:p>
            <a:pPr lvl="3"/>
            <a:r>
              <a:rPr lang="nl-BE"/>
              <a:t>TO-vermogen</a:t>
            </a:r>
          </a:p>
          <a:p>
            <a:pPr lvl="3"/>
            <a:r>
              <a:rPr lang="nl-BE"/>
              <a:t>Stand-by</a:t>
            </a:r>
          </a:p>
          <a:p>
            <a:pPr lvl="3"/>
            <a:r>
              <a:rPr lang="nl-BE"/>
              <a:t>CCH-vermogen</a:t>
            </a:r>
          </a:p>
          <a:p>
            <a:pPr lvl="2"/>
            <a:r>
              <a:rPr lang="nl-BE"/>
              <a:t>Temperatuur </a:t>
            </a:r>
            <a:r>
              <a:rPr lang="nl-BE" err="1"/>
              <a:t>SCOP</a:t>
            </a:r>
            <a:r>
              <a:rPr lang="nl-BE" baseline="-25000" err="1"/>
              <a:t>on</a:t>
            </a:r>
            <a:r>
              <a:rPr lang="nl-BE"/>
              <a:t> bepaald</a:t>
            </a:r>
          </a:p>
          <a:p>
            <a:pPr lvl="2"/>
            <a:r>
              <a:rPr lang="nl-BE" err="1"/>
              <a:t>SCOP</a:t>
            </a:r>
            <a:r>
              <a:rPr lang="nl-BE" baseline="-25000" err="1"/>
              <a:t>on</a:t>
            </a:r>
            <a:endParaRPr lang="nl-BE" baseline="-25000"/>
          </a:p>
          <a:p>
            <a:pPr lvl="3"/>
            <a:endParaRPr lang="nl-BE"/>
          </a:p>
          <a:p>
            <a:pPr lvl="3"/>
            <a:endParaRPr lang="nl-BE"/>
          </a:p>
        </p:txBody>
      </p:sp>
      <p:pic>
        <p:nvPicPr>
          <p:cNvPr id="5" name="Afbeelding 4">
            <a:extLst>
              <a:ext uri="{FF2B5EF4-FFF2-40B4-BE49-F238E27FC236}">
                <a16:creationId xmlns:a16="http://schemas.microsoft.com/office/drawing/2014/main" id="{3DCADF4C-6E8C-A671-ACCC-B992C5CF63FE}"/>
              </a:ext>
            </a:extLst>
          </p:cNvPr>
          <p:cNvPicPr>
            <a:picLocks noChangeAspect="1"/>
          </p:cNvPicPr>
          <p:nvPr/>
        </p:nvPicPr>
        <p:blipFill>
          <a:blip r:embed="rId2"/>
          <a:stretch>
            <a:fillRect/>
          </a:stretch>
        </p:blipFill>
        <p:spPr>
          <a:xfrm>
            <a:off x="5375920" y="2492896"/>
            <a:ext cx="6659742" cy="4805561"/>
          </a:xfrm>
          <a:prstGeom prst="rect">
            <a:avLst/>
          </a:prstGeom>
        </p:spPr>
      </p:pic>
    </p:spTree>
    <p:extLst>
      <p:ext uri="{BB962C8B-B14F-4D97-AF65-F5344CB8AC3E}">
        <p14:creationId xmlns:p14="http://schemas.microsoft.com/office/powerpoint/2010/main" val="1825184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4E86C-A469-A66A-2B61-098C0D06FF46}"/>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C6F3500B-717D-633B-7AB3-7DCE181F15F4}"/>
              </a:ext>
            </a:extLst>
          </p:cNvPr>
          <p:cNvSpPr>
            <a:spLocks noGrp="1"/>
          </p:cNvSpPr>
          <p:nvPr>
            <p:ph sz="half" idx="10"/>
          </p:nvPr>
        </p:nvSpPr>
        <p:spPr/>
        <p:txBody>
          <a:bodyPr/>
          <a:lstStyle/>
          <a:p>
            <a:r>
              <a:rPr lang="nl-BE"/>
              <a:t>Intermezzo: EPREL-databank</a:t>
            </a:r>
          </a:p>
          <a:p>
            <a:pPr lvl="1"/>
            <a:r>
              <a:rPr lang="nl-BE"/>
              <a:t>eprel.ec.europa.eu</a:t>
            </a:r>
          </a:p>
          <a:p>
            <a:pPr lvl="1"/>
            <a:r>
              <a:rPr lang="nl-BE"/>
              <a:t>Energie-etikettering ≠ </a:t>
            </a:r>
            <a:r>
              <a:rPr lang="nl-BE" err="1"/>
              <a:t>Ecodesign</a:t>
            </a:r>
            <a:endParaRPr lang="nl-BE"/>
          </a:p>
          <a:p>
            <a:pPr lvl="2"/>
            <a:r>
              <a:rPr lang="nl-BE"/>
              <a:t>Wel link/overlap</a:t>
            </a:r>
          </a:p>
        </p:txBody>
      </p:sp>
      <p:pic>
        <p:nvPicPr>
          <p:cNvPr id="5" name="Afbeelding 4">
            <a:extLst>
              <a:ext uri="{FF2B5EF4-FFF2-40B4-BE49-F238E27FC236}">
                <a16:creationId xmlns:a16="http://schemas.microsoft.com/office/drawing/2014/main" id="{5F90BA30-28E4-4854-831F-41003212D24A}"/>
              </a:ext>
            </a:extLst>
          </p:cNvPr>
          <p:cNvPicPr>
            <a:picLocks noChangeAspect="1"/>
          </p:cNvPicPr>
          <p:nvPr/>
        </p:nvPicPr>
        <p:blipFill>
          <a:blip r:embed="rId2"/>
          <a:stretch>
            <a:fillRect/>
          </a:stretch>
        </p:blipFill>
        <p:spPr>
          <a:xfrm>
            <a:off x="7032104" y="1988840"/>
            <a:ext cx="4791751" cy="4725144"/>
          </a:xfrm>
          <a:prstGeom prst="rect">
            <a:avLst/>
          </a:prstGeom>
        </p:spPr>
      </p:pic>
    </p:spTree>
    <p:extLst>
      <p:ext uri="{BB962C8B-B14F-4D97-AF65-F5344CB8AC3E}">
        <p14:creationId xmlns:p14="http://schemas.microsoft.com/office/powerpoint/2010/main" val="1711058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4E86C-A469-A66A-2B61-098C0D06FF46}"/>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C6F3500B-717D-633B-7AB3-7DCE181F15F4}"/>
              </a:ext>
            </a:extLst>
          </p:cNvPr>
          <p:cNvSpPr>
            <a:spLocks noGrp="1"/>
          </p:cNvSpPr>
          <p:nvPr>
            <p:ph sz="half" idx="10"/>
          </p:nvPr>
        </p:nvSpPr>
        <p:spPr/>
        <p:txBody>
          <a:bodyPr/>
          <a:lstStyle/>
          <a:p>
            <a:r>
              <a:rPr lang="nl-BE"/>
              <a:t>Intermezzo: EPREL-databank</a:t>
            </a:r>
          </a:p>
          <a:p>
            <a:pPr lvl="1"/>
            <a:r>
              <a:rPr lang="nl-BE"/>
              <a:t>eprel.ec.europa.eu</a:t>
            </a:r>
          </a:p>
          <a:p>
            <a:pPr lvl="1"/>
            <a:r>
              <a:rPr lang="nl-BE"/>
              <a:t>Energie-etikettering ≠ </a:t>
            </a:r>
            <a:r>
              <a:rPr lang="nl-BE" err="1"/>
              <a:t>Ecodesign</a:t>
            </a:r>
            <a:endParaRPr lang="nl-BE"/>
          </a:p>
          <a:p>
            <a:pPr lvl="2"/>
            <a:r>
              <a:rPr lang="nl-BE"/>
              <a:t>Wel link/overlap</a:t>
            </a:r>
          </a:p>
        </p:txBody>
      </p:sp>
      <p:pic>
        <p:nvPicPr>
          <p:cNvPr id="5" name="Afbeelding 4">
            <a:extLst>
              <a:ext uri="{FF2B5EF4-FFF2-40B4-BE49-F238E27FC236}">
                <a16:creationId xmlns:a16="http://schemas.microsoft.com/office/drawing/2014/main" id="{5F90BA30-28E4-4854-831F-41003212D24A}"/>
              </a:ext>
            </a:extLst>
          </p:cNvPr>
          <p:cNvPicPr>
            <a:picLocks noChangeAspect="1"/>
          </p:cNvPicPr>
          <p:nvPr/>
        </p:nvPicPr>
        <p:blipFill>
          <a:blip r:embed="rId2"/>
          <a:stretch>
            <a:fillRect/>
          </a:stretch>
        </p:blipFill>
        <p:spPr>
          <a:xfrm>
            <a:off x="7032104" y="1988840"/>
            <a:ext cx="4791751" cy="4725144"/>
          </a:xfrm>
          <a:prstGeom prst="rect">
            <a:avLst/>
          </a:prstGeom>
        </p:spPr>
      </p:pic>
      <p:pic>
        <p:nvPicPr>
          <p:cNvPr id="6" name="Afbeelding 5">
            <a:extLst>
              <a:ext uri="{FF2B5EF4-FFF2-40B4-BE49-F238E27FC236}">
                <a16:creationId xmlns:a16="http://schemas.microsoft.com/office/drawing/2014/main" id="{09886C44-F4BA-B27E-D955-09F51BF01053}"/>
              </a:ext>
            </a:extLst>
          </p:cNvPr>
          <p:cNvPicPr>
            <a:picLocks noChangeAspect="1"/>
          </p:cNvPicPr>
          <p:nvPr/>
        </p:nvPicPr>
        <p:blipFill>
          <a:blip r:embed="rId3"/>
          <a:stretch>
            <a:fillRect/>
          </a:stretch>
        </p:blipFill>
        <p:spPr>
          <a:xfrm>
            <a:off x="479376" y="3255796"/>
            <a:ext cx="10925175" cy="3362325"/>
          </a:xfrm>
          <a:prstGeom prst="rect">
            <a:avLst/>
          </a:prstGeom>
        </p:spPr>
      </p:pic>
      <p:sp>
        <p:nvSpPr>
          <p:cNvPr id="7" name="Rechthoek: afgeronde hoeken 6">
            <a:extLst>
              <a:ext uri="{FF2B5EF4-FFF2-40B4-BE49-F238E27FC236}">
                <a16:creationId xmlns:a16="http://schemas.microsoft.com/office/drawing/2014/main" id="{F1802821-3508-B40C-13CA-FD6D2D020149}"/>
              </a:ext>
            </a:extLst>
          </p:cNvPr>
          <p:cNvSpPr/>
          <p:nvPr/>
        </p:nvSpPr>
        <p:spPr>
          <a:xfrm>
            <a:off x="7608168" y="3645024"/>
            <a:ext cx="3384376" cy="201622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2519464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4E86C-A469-A66A-2B61-098C0D06FF46}"/>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C6F3500B-717D-633B-7AB3-7DCE181F15F4}"/>
              </a:ext>
            </a:extLst>
          </p:cNvPr>
          <p:cNvSpPr>
            <a:spLocks noGrp="1"/>
          </p:cNvSpPr>
          <p:nvPr>
            <p:ph sz="half" idx="10"/>
          </p:nvPr>
        </p:nvSpPr>
        <p:spPr/>
        <p:txBody>
          <a:bodyPr/>
          <a:lstStyle/>
          <a:p>
            <a:r>
              <a:rPr lang="nl-BE"/>
              <a:t>Intermezzo: EPREL-databank</a:t>
            </a:r>
          </a:p>
          <a:p>
            <a:pPr lvl="1"/>
            <a:r>
              <a:rPr lang="nl-BE"/>
              <a:t>eprel.ec.europa.eu</a:t>
            </a:r>
          </a:p>
          <a:p>
            <a:pPr lvl="1"/>
            <a:r>
              <a:rPr lang="nl-BE"/>
              <a:t>Energie-etikettering ≠ </a:t>
            </a:r>
            <a:r>
              <a:rPr lang="nl-BE" err="1"/>
              <a:t>Ecodesign</a:t>
            </a:r>
            <a:endParaRPr lang="nl-BE"/>
          </a:p>
          <a:p>
            <a:pPr lvl="2"/>
            <a:r>
              <a:rPr lang="nl-BE"/>
              <a:t>Wel link/overlap</a:t>
            </a:r>
          </a:p>
        </p:txBody>
      </p:sp>
      <p:pic>
        <p:nvPicPr>
          <p:cNvPr id="5" name="Afbeelding 4">
            <a:extLst>
              <a:ext uri="{FF2B5EF4-FFF2-40B4-BE49-F238E27FC236}">
                <a16:creationId xmlns:a16="http://schemas.microsoft.com/office/drawing/2014/main" id="{5F90BA30-28E4-4854-831F-41003212D24A}"/>
              </a:ext>
            </a:extLst>
          </p:cNvPr>
          <p:cNvPicPr>
            <a:picLocks noChangeAspect="1"/>
          </p:cNvPicPr>
          <p:nvPr/>
        </p:nvPicPr>
        <p:blipFill>
          <a:blip r:embed="rId2"/>
          <a:stretch>
            <a:fillRect/>
          </a:stretch>
        </p:blipFill>
        <p:spPr>
          <a:xfrm>
            <a:off x="7032104" y="1988840"/>
            <a:ext cx="4791751" cy="4725144"/>
          </a:xfrm>
          <a:prstGeom prst="rect">
            <a:avLst/>
          </a:prstGeom>
        </p:spPr>
      </p:pic>
      <p:pic>
        <p:nvPicPr>
          <p:cNvPr id="6" name="Afbeelding 5">
            <a:extLst>
              <a:ext uri="{FF2B5EF4-FFF2-40B4-BE49-F238E27FC236}">
                <a16:creationId xmlns:a16="http://schemas.microsoft.com/office/drawing/2014/main" id="{09886C44-F4BA-B27E-D955-09F51BF01053}"/>
              </a:ext>
            </a:extLst>
          </p:cNvPr>
          <p:cNvPicPr>
            <a:picLocks noChangeAspect="1"/>
          </p:cNvPicPr>
          <p:nvPr/>
        </p:nvPicPr>
        <p:blipFill>
          <a:blip r:embed="rId3"/>
          <a:stretch>
            <a:fillRect/>
          </a:stretch>
        </p:blipFill>
        <p:spPr>
          <a:xfrm>
            <a:off x="479376" y="3255796"/>
            <a:ext cx="10925175" cy="3362325"/>
          </a:xfrm>
          <a:prstGeom prst="rect">
            <a:avLst/>
          </a:prstGeom>
        </p:spPr>
      </p:pic>
      <p:sp>
        <p:nvSpPr>
          <p:cNvPr id="7" name="Rechthoek: afgeronde hoeken 6">
            <a:extLst>
              <a:ext uri="{FF2B5EF4-FFF2-40B4-BE49-F238E27FC236}">
                <a16:creationId xmlns:a16="http://schemas.microsoft.com/office/drawing/2014/main" id="{F1802821-3508-B40C-13CA-FD6D2D020149}"/>
              </a:ext>
            </a:extLst>
          </p:cNvPr>
          <p:cNvSpPr/>
          <p:nvPr/>
        </p:nvSpPr>
        <p:spPr>
          <a:xfrm>
            <a:off x="7608168" y="3645024"/>
            <a:ext cx="3384376" cy="201622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8" name="Afbeelding 7">
            <a:extLst>
              <a:ext uri="{FF2B5EF4-FFF2-40B4-BE49-F238E27FC236}">
                <a16:creationId xmlns:a16="http://schemas.microsoft.com/office/drawing/2014/main" id="{D1156F53-E8D5-C9D6-B915-14C323D66ED2}"/>
              </a:ext>
            </a:extLst>
          </p:cNvPr>
          <p:cNvPicPr>
            <a:picLocks noChangeAspect="1"/>
          </p:cNvPicPr>
          <p:nvPr/>
        </p:nvPicPr>
        <p:blipFill>
          <a:blip r:embed="rId4"/>
          <a:stretch>
            <a:fillRect/>
          </a:stretch>
        </p:blipFill>
        <p:spPr>
          <a:xfrm>
            <a:off x="1631504" y="0"/>
            <a:ext cx="8238761" cy="6858000"/>
          </a:xfrm>
          <a:prstGeom prst="rect">
            <a:avLst/>
          </a:prstGeom>
        </p:spPr>
      </p:pic>
    </p:spTree>
    <p:extLst>
      <p:ext uri="{BB962C8B-B14F-4D97-AF65-F5344CB8AC3E}">
        <p14:creationId xmlns:p14="http://schemas.microsoft.com/office/powerpoint/2010/main" val="4111169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4E86C-A469-A66A-2B61-098C0D06FF46}"/>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C6F3500B-717D-633B-7AB3-7DCE181F15F4}"/>
              </a:ext>
            </a:extLst>
          </p:cNvPr>
          <p:cNvSpPr>
            <a:spLocks noGrp="1"/>
          </p:cNvSpPr>
          <p:nvPr>
            <p:ph sz="half" idx="10"/>
          </p:nvPr>
        </p:nvSpPr>
        <p:spPr/>
        <p:txBody>
          <a:bodyPr/>
          <a:lstStyle/>
          <a:p>
            <a:r>
              <a:rPr lang="nl-BE"/>
              <a:t>Intermezzo: EPREL-databank</a:t>
            </a:r>
          </a:p>
          <a:p>
            <a:pPr lvl="1"/>
            <a:r>
              <a:rPr lang="nl-BE"/>
              <a:t>eprel.ec.europa.eu</a:t>
            </a:r>
          </a:p>
          <a:p>
            <a:pPr lvl="1"/>
            <a:r>
              <a:rPr lang="nl-BE"/>
              <a:t>Energie-etikettering ≠ </a:t>
            </a:r>
            <a:r>
              <a:rPr lang="nl-BE" err="1"/>
              <a:t>Ecodesign</a:t>
            </a:r>
            <a:endParaRPr lang="nl-BE"/>
          </a:p>
          <a:p>
            <a:pPr lvl="2"/>
            <a:r>
              <a:rPr lang="nl-BE"/>
              <a:t>Wel link/overlap</a:t>
            </a:r>
          </a:p>
        </p:txBody>
      </p:sp>
      <p:pic>
        <p:nvPicPr>
          <p:cNvPr id="5" name="Afbeelding 4">
            <a:extLst>
              <a:ext uri="{FF2B5EF4-FFF2-40B4-BE49-F238E27FC236}">
                <a16:creationId xmlns:a16="http://schemas.microsoft.com/office/drawing/2014/main" id="{5F90BA30-28E4-4854-831F-41003212D24A}"/>
              </a:ext>
            </a:extLst>
          </p:cNvPr>
          <p:cNvPicPr>
            <a:picLocks noChangeAspect="1"/>
          </p:cNvPicPr>
          <p:nvPr/>
        </p:nvPicPr>
        <p:blipFill>
          <a:blip r:embed="rId2"/>
          <a:stretch>
            <a:fillRect/>
          </a:stretch>
        </p:blipFill>
        <p:spPr>
          <a:xfrm>
            <a:off x="7032104" y="1988840"/>
            <a:ext cx="4791751" cy="4725144"/>
          </a:xfrm>
          <a:prstGeom prst="rect">
            <a:avLst/>
          </a:prstGeom>
        </p:spPr>
      </p:pic>
      <p:pic>
        <p:nvPicPr>
          <p:cNvPr id="6" name="Afbeelding 5">
            <a:extLst>
              <a:ext uri="{FF2B5EF4-FFF2-40B4-BE49-F238E27FC236}">
                <a16:creationId xmlns:a16="http://schemas.microsoft.com/office/drawing/2014/main" id="{09886C44-F4BA-B27E-D955-09F51BF01053}"/>
              </a:ext>
            </a:extLst>
          </p:cNvPr>
          <p:cNvPicPr>
            <a:picLocks noChangeAspect="1"/>
          </p:cNvPicPr>
          <p:nvPr/>
        </p:nvPicPr>
        <p:blipFill>
          <a:blip r:embed="rId3"/>
          <a:stretch>
            <a:fillRect/>
          </a:stretch>
        </p:blipFill>
        <p:spPr>
          <a:xfrm>
            <a:off x="479376" y="3255796"/>
            <a:ext cx="10925175" cy="3362325"/>
          </a:xfrm>
          <a:prstGeom prst="rect">
            <a:avLst/>
          </a:prstGeom>
        </p:spPr>
      </p:pic>
      <p:sp>
        <p:nvSpPr>
          <p:cNvPr id="7" name="Rechthoek: afgeronde hoeken 6">
            <a:extLst>
              <a:ext uri="{FF2B5EF4-FFF2-40B4-BE49-F238E27FC236}">
                <a16:creationId xmlns:a16="http://schemas.microsoft.com/office/drawing/2014/main" id="{F1802821-3508-B40C-13CA-FD6D2D020149}"/>
              </a:ext>
            </a:extLst>
          </p:cNvPr>
          <p:cNvSpPr/>
          <p:nvPr/>
        </p:nvSpPr>
        <p:spPr>
          <a:xfrm>
            <a:off x="7608168" y="3645024"/>
            <a:ext cx="3384376" cy="201622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8" name="Afbeelding 7">
            <a:extLst>
              <a:ext uri="{FF2B5EF4-FFF2-40B4-BE49-F238E27FC236}">
                <a16:creationId xmlns:a16="http://schemas.microsoft.com/office/drawing/2014/main" id="{D1156F53-E8D5-C9D6-B915-14C323D66ED2}"/>
              </a:ext>
            </a:extLst>
          </p:cNvPr>
          <p:cNvPicPr>
            <a:picLocks noChangeAspect="1"/>
          </p:cNvPicPr>
          <p:nvPr/>
        </p:nvPicPr>
        <p:blipFill>
          <a:blip r:embed="rId4"/>
          <a:stretch>
            <a:fillRect/>
          </a:stretch>
        </p:blipFill>
        <p:spPr>
          <a:xfrm>
            <a:off x="1631504" y="0"/>
            <a:ext cx="8238761" cy="6858000"/>
          </a:xfrm>
          <a:prstGeom prst="rect">
            <a:avLst/>
          </a:prstGeom>
        </p:spPr>
      </p:pic>
      <p:pic>
        <p:nvPicPr>
          <p:cNvPr id="9" name="Afbeelding 8">
            <a:extLst>
              <a:ext uri="{FF2B5EF4-FFF2-40B4-BE49-F238E27FC236}">
                <a16:creationId xmlns:a16="http://schemas.microsoft.com/office/drawing/2014/main" id="{236A1754-6B3C-1FFA-20E7-23147A746042}"/>
              </a:ext>
            </a:extLst>
          </p:cNvPr>
          <p:cNvPicPr>
            <a:picLocks noChangeAspect="1"/>
          </p:cNvPicPr>
          <p:nvPr/>
        </p:nvPicPr>
        <p:blipFill>
          <a:blip r:embed="rId5"/>
          <a:stretch>
            <a:fillRect/>
          </a:stretch>
        </p:blipFill>
        <p:spPr>
          <a:xfrm>
            <a:off x="2321735" y="-20893"/>
            <a:ext cx="6650362" cy="6858000"/>
          </a:xfrm>
          <a:prstGeom prst="rect">
            <a:avLst/>
          </a:prstGeom>
        </p:spPr>
      </p:pic>
      <p:sp>
        <p:nvSpPr>
          <p:cNvPr id="10" name="Rechthoek 9">
            <a:extLst>
              <a:ext uri="{FF2B5EF4-FFF2-40B4-BE49-F238E27FC236}">
                <a16:creationId xmlns:a16="http://schemas.microsoft.com/office/drawing/2014/main" id="{ED96F7C6-372F-2F76-2AB2-C40F0A544CC7}"/>
              </a:ext>
            </a:extLst>
          </p:cNvPr>
          <p:cNvSpPr/>
          <p:nvPr/>
        </p:nvSpPr>
        <p:spPr>
          <a:xfrm>
            <a:off x="2567608" y="1916832"/>
            <a:ext cx="165618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1E49AF39-8D59-59AF-22C7-AEBDDE1A1A8A}"/>
              </a:ext>
            </a:extLst>
          </p:cNvPr>
          <p:cNvSpPr/>
          <p:nvPr/>
        </p:nvSpPr>
        <p:spPr>
          <a:xfrm>
            <a:off x="7536160" y="2888846"/>
            <a:ext cx="109071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41045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4E86C-A469-A66A-2B61-098C0D06FF46}"/>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C6F3500B-717D-633B-7AB3-7DCE181F15F4}"/>
              </a:ext>
            </a:extLst>
          </p:cNvPr>
          <p:cNvSpPr>
            <a:spLocks noGrp="1"/>
          </p:cNvSpPr>
          <p:nvPr>
            <p:ph sz="half" idx="10"/>
          </p:nvPr>
        </p:nvSpPr>
        <p:spPr/>
        <p:txBody>
          <a:bodyPr/>
          <a:lstStyle/>
          <a:p>
            <a:r>
              <a:rPr lang="nl-BE"/>
              <a:t>Intermezzo: EPREL-databank</a:t>
            </a:r>
          </a:p>
          <a:p>
            <a:pPr lvl="1"/>
            <a:r>
              <a:rPr lang="nl-BE"/>
              <a:t>eprel.ec.europa.eu</a:t>
            </a:r>
          </a:p>
          <a:p>
            <a:pPr lvl="1"/>
            <a:r>
              <a:rPr lang="nl-BE"/>
              <a:t>Energie-etikettering ≠ </a:t>
            </a:r>
            <a:r>
              <a:rPr lang="nl-BE" err="1"/>
              <a:t>Ecodesign</a:t>
            </a:r>
            <a:endParaRPr lang="nl-BE"/>
          </a:p>
          <a:p>
            <a:pPr lvl="2"/>
            <a:r>
              <a:rPr lang="nl-BE"/>
              <a:t>Wel link/overlap</a:t>
            </a:r>
          </a:p>
        </p:txBody>
      </p:sp>
      <p:pic>
        <p:nvPicPr>
          <p:cNvPr id="5" name="Afbeelding 4">
            <a:extLst>
              <a:ext uri="{FF2B5EF4-FFF2-40B4-BE49-F238E27FC236}">
                <a16:creationId xmlns:a16="http://schemas.microsoft.com/office/drawing/2014/main" id="{5F90BA30-28E4-4854-831F-41003212D24A}"/>
              </a:ext>
            </a:extLst>
          </p:cNvPr>
          <p:cNvPicPr>
            <a:picLocks noChangeAspect="1"/>
          </p:cNvPicPr>
          <p:nvPr/>
        </p:nvPicPr>
        <p:blipFill>
          <a:blip r:embed="rId2"/>
          <a:stretch>
            <a:fillRect/>
          </a:stretch>
        </p:blipFill>
        <p:spPr>
          <a:xfrm>
            <a:off x="7032104" y="1988840"/>
            <a:ext cx="4791751" cy="4725144"/>
          </a:xfrm>
          <a:prstGeom prst="rect">
            <a:avLst/>
          </a:prstGeom>
        </p:spPr>
      </p:pic>
      <p:pic>
        <p:nvPicPr>
          <p:cNvPr id="6" name="Afbeelding 5">
            <a:extLst>
              <a:ext uri="{FF2B5EF4-FFF2-40B4-BE49-F238E27FC236}">
                <a16:creationId xmlns:a16="http://schemas.microsoft.com/office/drawing/2014/main" id="{09886C44-F4BA-B27E-D955-09F51BF01053}"/>
              </a:ext>
            </a:extLst>
          </p:cNvPr>
          <p:cNvPicPr>
            <a:picLocks noChangeAspect="1"/>
          </p:cNvPicPr>
          <p:nvPr/>
        </p:nvPicPr>
        <p:blipFill>
          <a:blip r:embed="rId3"/>
          <a:stretch>
            <a:fillRect/>
          </a:stretch>
        </p:blipFill>
        <p:spPr>
          <a:xfrm>
            <a:off x="479376" y="3255796"/>
            <a:ext cx="10925175" cy="3362325"/>
          </a:xfrm>
          <a:prstGeom prst="rect">
            <a:avLst/>
          </a:prstGeom>
        </p:spPr>
      </p:pic>
      <p:sp>
        <p:nvSpPr>
          <p:cNvPr id="7" name="Rechthoek: afgeronde hoeken 6">
            <a:extLst>
              <a:ext uri="{FF2B5EF4-FFF2-40B4-BE49-F238E27FC236}">
                <a16:creationId xmlns:a16="http://schemas.microsoft.com/office/drawing/2014/main" id="{F1802821-3508-B40C-13CA-FD6D2D020149}"/>
              </a:ext>
            </a:extLst>
          </p:cNvPr>
          <p:cNvSpPr/>
          <p:nvPr/>
        </p:nvSpPr>
        <p:spPr>
          <a:xfrm>
            <a:off x="7608168" y="3645024"/>
            <a:ext cx="3384376" cy="201622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8" name="Afbeelding 7">
            <a:extLst>
              <a:ext uri="{FF2B5EF4-FFF2-40B4-BE49-F238E27FC236}">
                <a16:creationId xmlns:a16="http://schemas.microsoft.com/office/drawing/2014/main" id="{D1156F53-E8D5-C9D6-B915-14C323D66ED2}"/>
              </a:ext>
            </a:extLst>
          </p:cNvPr>
          <p:cNvPicPr>
            <a:picLocks noChangeAspect="1"/>
          </p:cNvPicPr>
          <p:nvPr/>
        </p:nvPicPr>
        <p:blipFill>
          <a:blip r:embed="rId4"/>
          <a:stretch>
            <a:fillRect/>
          </a:stretch>
        </p:blipFill>
        <p:spPr>
          <a:xfrm>
            <a:off x="1631504" y="0"/>
            <a:ext cx="8238761" cy="6858000"/>
          </a:xfrm>
          <a:prstGeom prst="rect">
            <a:avLst/>
          </a:prstGeom>
        </p:spPr>
      </p:pic>
      <p:sp>
        <p:nvSpPr>
          <p:cNvPr id="11" name="Rechthoek 10">
            <a:extLst>
              <a:ext uri="{FF2B5EF4-FFF2-40B4-BE49-F238E27FC236}">
                <a16:creationId xmlns:a16="http://schemas.microsoft.com/office/drawing/2014/main" id="{1E49AF39-8D59-59AF-22C7-AEBDDE1A1A8A}"/>
              </a:ext>
            </a:extLst>
          </p:cNvPr>
          <p:cNvSpPr/>
          <p:nvPr/>
        </p:nvSpPr>
        <p:spPr>
          <a:xfrm>
            <a:off x="7536160" y="2888846"/>
            <a:ext cx="109071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08940EB3-BD4C-ED69-D31E-275CF790F34A}"/>
              </a:ext>
            </a:extLst>
          </p:cNvPr>
          <p:cNvPicPr>
            <a:picLocks noChangeAspect="1"/>
          </p:cNvPicPr>
          <p:nvPr/>
        </p:nvPicPr>
        <p:blipFill>
          <a:blip r:embed="rId5"/>
          <a:stretch>
            <a:fillRect/>
          </a:stretch>
        </p:blipFill>
        <p:spPr>
          <a:xfrm>
            <a:off x="2141354" y="-27384"/>
            <a:ext cx="7286625" cy="6858000"/>
          </a:xfrm>
          <a:prstGeom prst="rect">
            <a:avLst/>
          </a:prstGeom>
        </p:spPr>
      </p:pic>
      <p:sp>
        <p:nvSpPr>
          <p:cNvPr id="10" name="Rechthoek 9">
            <a:extLst>
              <a:ext uri="{FF2B5EF4-FFF2-40B4-BE49-F238E27FC236}">
                <a16:creationId xmlns:a16="http://schemas.microsoft.com/office/drawing/2014/main" id="{ED96F7C6-372F-2F76-2AB2-C40F0A544CC7}"/>
              </a:ext>
            </a:extLst>
          </p:cNvPr>
          <p:cNvSpPr/>
          <p:nvPr/>
        </p:nvSpPr>
        <p:spPr>
          <a:xfrm>
            <a:off x="2321734" y="2060848"/>
            <a:ext cx="1758041"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24DA7A5C-E77D-B9B7-93B5-5B85CF337032}"/>
              </a:ext>
            </a:extLst>
          </p:cNvPr>
          <p:cNvSpPr/>
          <p:nvPr/>
        </p:nvSpPr>
        <p:spPr>
          <a:xfrm>
            <a:off x="7827844" y="3104964"/>
            <a:ext cx="109071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79811D5E-D935-B6DB-36BA-8A58FCF5548E}"/>
              </a:ext>
            </a:extLst>
          </p:cNvPr>
          <p:cNvSpPr/>
          <p:nvPr/>
        </p:nvSpPr>
        <p:spPr>
          <a:xfrm>
            <a:off x="6211787" y="3645024"/>
            <a:ext cx="999728" cy="495672"/>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1125661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D517FC0-1DDA-4EDF-9437-21B658BF3240}"/>
              </a:ext>
            </a:extLst>
          </p:cNvPr>
          <p:cNvPicPr>
            <a:picLocks noGrp="1" noChangeAspect="1"/>
          </p:cNvPicPr>
          <p:nvPr>
            <p:ph sz="half" idx="10"/>
          </p:nvPr>
        </p:nvPicPr>
        <p:blipFill>
          <a:blip r:embed="rId2"/>
          <a:stretch>
            <a:fillRect/>
          </a:stretch>
        </p:blipFill>
        <p:spPr>
          <a:xfrm>
            <a:off x="1027518" y="1412777"/>
            <a:ext cx="10280881" cy="5110262"/>
          </a:xfrm>
        </p:spPr>
      </p:pic>
      <p:pic>
        <p:nvPicPr>
          <p:cNvPr id="4" name="Afbeelding 3">
            <a:extLst>
              <a:ext uri="{FF2B5EF4-FFF2-40B4-BE49-F238E27FC236}">
                <a16:creationId xmlns:a16="http://schemas.microsoft.com/office/drawing/2014/main" id="{CA354E93-88F3-D830-C27E-0055383EDE5E}"/>
              </a:ext>
            </a:extLst>
          </p:cNvPr>
          <p:cNvPicPr>
            <a:picLocks noChangeAspect="1"/>
          </p:cNvPicPr>
          <p:nvPr/>
        </p:nvPicPr>
        <p:blipFill>
          <a:blip r:embed="rId3"/>
          <a:stretch>
            <a:fillRect/>
          </a:stretch>
        </p:blipFill>
        <p:spPr>
          <a:xfrm>
            <a:off x="6922152" y="1770745"/>
            <a:ext cx="4614758" cy="4556344"/>
          </a:xfrm>
          <a:prstGeom prst="rect">
            <a:avLst/>
          </a:prstGeom>
        </p:spPr>
      </p:pic>
      <p:sp>
        <p:nvSpPr>
          <p:cNvPr id="2" name="Titel 1">
            <a:extLst>
              <a:ext uri="{FF2B5EF4-FFF2-40B4-BE49-F238E27FC236}">
                <a16:creationId xmlns:a16="http://schemas.microsoft.com/office/drawing/2014/main" id="{69FFE7F3-7D95-4AFA-AB16-06590114CDE2}"/>
              </a:ext>
            </a:extLst>
          </p:cNvPr>
          <p:cNvSpPr>
            <a:spLocks noGrp="1"/>
          </p:cNvSpPr>
          <p:nvPr>
            <p:ph type="title"/>
          </p:nvPr>
        </p:nvSpPr>
        <p:spPr/>
        <p:txBody>
          <a:bodyPr/>
          <a:lstStyle/>
          <a:p>
            <a:pPr algn="l"/>
            <a:r>
              <a:rPr lang="nl-BE"/>
              <a:t>Energiekaart – nieuwbouw	</a:t>
            </a:r>
            <a:r>
              <a:rPr lang="nl-BE" sz="2400"/>
              <a:t>data tot 30/09/2023</a:t>
            </a:r>
          </a:p>
        </p:txBody>
      </p:sp>
      <p:pic>
        <p:nvPicPr>
          <p:cNvPr id="9" name="Afbeelding 8">
            <a:extLst>
              <a:ext uri="{FF2B5EF4-FFF2-40B4-BE49-F238E27FC236}">
                <a16:creationId xmlns:a16="http://schemas.microsoft.com/office/drawing/2014/main" id="{79FEDF04-40C3-4007-A64D-B053E6127363}"/>
              </a:ext>
            </a:extLst>
          </p:cNvPr>
          <p:cNvPicPr>
            <a:picLocks noChangeAspect="1"/>
          </p:cNvPicPr>
          <p:nvPr/>
        </p:nvPicPr>
        <p:blipFill>
          <a:blip r:embed="rId4"/>
          <a:stretch>
            <a:fillRect/>
          </a:stretch>
        </p:blipFill>
        <p:spPr>
          <a:xfrm>
            <a:off x="1764505" y="1739953"/>
            <a:ext cx="3696545" cy="4547019"/>
          </a:xfrm>
          <a:prstGeom prst="rect">
            <a:avLst/>
          </a:prstGeom>
        </p:spPr>
      </p:pic>
      <p:pic>
        <p:nvPicPr>
          <p:cNvPr id="13" name="Afbeelding 12">
            <a:extLst>
              <a:ext uri="{FF2B5EF4-FFF2-40B4-BE49-F238E27FC236}">
                <a16:creationId xmlns:a16="http://schemas.microsoft.com/office/drawing/2014/main" id="{B7F4CF8D-2075-4A24-9D40-64807A38FE75}"/>
              </a:ext>
            </a:extLst>
          </p:cNvPr>
          <p:cNvPicPr>
            <a:picLocks noChangeAspect="1"/>
          </p:cNvPicPr>
          <p:nvPr/>
        </p:nvPicPr>
        <p:blipFill>
          <a:blip r:embed="rId5"/>
          <a:stretch>
            <a:fillRect/>
          </a:stretch>
        </p:blipFill>
        <p:spPr>
          <a:xfrm>
            <a:off x="5812057" y="1716506"/>
            <a:ext cx="1194732" cy="4664822"/>
          </a:xfrm>
          <a:prstGeom prst="rect">
            <a:avLst/>
          </a:prstGeom>
        </p:spPr>
      </p:pic>
      <p:sp>
        <p:nvSpPr>
          <p:cNvPr id="14" name="Rechthoek 13">
            <a:extLst>
              <a:ext uri="{FF2B5EF4-FFF2-40B4-BE49-F238E27FC236}">
                <a16:creationId xmlns:a16="http://schemas.microsoft.com/office/drawing/2014/main" id="{E177B7E3-1DE3-4396-806C-E5D2C2419C96}"/>
              </a:ext>
            </a:extLst>
          </p:cNvPr>
          <p:cNvSpPr/>
          <p:nvPr/>
        </p:nvSpPr>
        <p:spPr>
          <a:xfrm>
            <a:off x="11329538" y="1723372"/>
            <a:ext cx="650467" cy="4664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7A4F8AD9-745C-4230-A61F-A5333A594449}"/>
              </a:ext>
            </a:extLst>
          </p:cNvPr>
          <p:cNvSpPr/>
          <p:nvPr/>
        </p:nvSpPr>
        <p:spPr>
          <a:xfrm>
            <a:off x="5445532" y="1716505"/>
            <a:ext cx="650468" cy="4583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E8E6F9A1-F4F8-4777-BED9-315E4010BFC4}"/>
              </a:ext>
            </a:extLst>
          </p:cNvPr>
          <p:cNvSpPr txBox="1"/>
          <p:nvPr/>
        </p:nvSpPr>
        <p:spPr>
          <a:xfrm>
            <a:off x="6961387" y="1828799"/>
            <a:ext cx="2695669" cy="461665"/>
          </a:xfrm>
          <a:prstGeom prst="rect">
            <a:avLst/>
          </a:prstGeom>
          <a:noFill/>
        </p:spPr>
        <p:txBody>
          <a:bodyPr wrap="square" rtlCol="0">
            <a:spAutoFit/>
          </a:bodyPr>
          <a:lstStyle/>
          <a:p>
            <a:r>
              <a:rPr lang="nl-BE" sz="2400" i="1"/>
              <a:t>Niet-residentieel</a:t>
            </a:r>
          </a:p>
        </p:txBody>
      </p:sp>
      <p:pic>
        <p:nvPicPr>
          <p:cNvPr id="7" name="Afbeelding 6">
            <a:extLst>
              <a:ext uri="{FF2B5EF4-FFF2-40B4-BE49-F238E27FC236}">
                <a16:creationId xmlns:a16="http://schemas.microsoft.com/office/drawing/2014/main" id="{93AFBCD4-381B-E76B-00A0-21182B9874B5}"/>
              </a:ext>
            </a:extLst>
          </p:cNvPr>
          <p:cNvPicPr>
            <a:picLocks noChangeAspect="1"/>
          </p:cNvPicPr>
          <p:nvPr/>
        </p:nvPicPr>
        <p:blipFill>
          <a:blip r:embed="rId6"/>
          <a:stretch>
            <a:fillRect/>
          </a:stretch>
        </p:blipFill>
        <p:spPr>
          <a:xfrm>
            <a:off x="1743366" y="1757547"/>
            <a:ext cx="4462938" cy="4529425"/>
          </a:xfrm>
          <a:prstGeom prst="rect">
            <a:avLst/>
          </a:prstGeom>
        </p:spPr>
      </p:pic>
      <p:sp>
        <p:nvSpPr>
          <p:cNvPr id="16" name="Tekstvak 15">
            <a:extLst>
              <a:ext uri="{FF2B5EF4-FFF2-40B4-BE49-F238E27FC236}">
                <a16:creationId xmlns:a16="http://schemas.microsoft.com/office/drawing/2014/main" id="{79FD9A1D-1C83-4F18-A9E6-3D9AC62C9160}"/>
              </a:ext>
            </a:extLst>
          </p:cNvPr>
          <p:cNvSpPr txBox="1"/>
          <p:nvPr/>
        </p:nvSpPr>
        <p:spPr>
          <a:xfrm>
            <a:off x="1488667" y="1828800"/>
            <a:ext cx="2695669" cy="461665"/>
          </a:xfrm>
          <a:prstGeom prst="rect">
            <a:avLst/>
          </a:prstGeom>
          <a:noFill/>
        </p:spPr>
        <p:txBody>
          <a:bodyPr wrap="square" rtlCol="0">
            <a:spAutoFit/>
          </a:bodyPr>
          <a:lstStyle/>
          <a:p>
            <a:r>
              <a:rPr lang="nl-BE" sz="2400" i="1"/>
              <a:t>Residentieel</a:t>
            </a:r>
          </a:p>
        </p:txBody>
      </p:sp>
    </p:spTree>
    <p:extLst>
      <p:ext uri="{BB962C8B-B14F-4D97-AF65-F5344CB8AC3E}">
        <p14:creationId xmlns:p14="http://schemas.microsoft.com/office/powerpoint/2010/main" val="2347941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4E86C-A469-A66A-2B61-098C0D06FF46}"/>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C6F3500B-717D-633B-7AB3-7DCE181F15F4}"/>
              </a:ext>
            </a:extLst>
          </p:cNvPr>
          <p:cNvSpPr>
            <a:spLocks noGrp="1"/>
          </p:cNvSpPr>
          <p:nvPr>
            <p:ph sz="half" idx="10"/>
          </p:nvPr>
        </p:nvSpPr>
        <p:spPr/>
        <p:txBody>
          <a:bodyPr/>
          <a:lstStyle/>
          <a:p>
            <a:r>
              <a:rPr lang="nl-BE"/>
              <a:t>Intermezzo: EPREL-databank</a:t>
            </a:r>
          </a:p>
          <a:p>
            <a:pPr lvl="1"/>
            <a:r>
              <a:rPr lang="nl-BE"/>
              <a:t>eprel.ec.europa.eu</a:t>
            </a:r>
          </a:p>
          <a:p>
            <a:pPr lvl="1"/>
            <a:r>
              <a:rPr lang="nl-BE"/>
              <a:t>Energie-etikettering ≠ </a:t>
            </a:r>
            <a:r>
              <a:rPr lang="nl-BE" err="1"/>
              <a:t>Ecodesign</a:t>
            </a:r>
            <a:endParaRPr lang="nl-BE"/>
          </a:p>
          <a:p>
            <a:pPr lvl="2"/>
            <a:r>
              <a:rPr lang="nl-BE"/>
              <a:t>Wel link/overlap</a:t>
            </a:r>
          </a:p>
        </p:txBody>
      </p:sp>
      <p:pic>
        <p:nvPicPr>
          <p:cNvPr id="5" name="Afbeelding 4">
            <a:extLst>
              <a:ext uri="{FF2B5EF4-FFF2-40B4-BE49-F238E27FC236}">
                <a16:creationId xmlns:a16="http://schemas.microsoft.com/office/drawing/2014/main" id="{5F90BA30-28E4-4854-831F-41003212D24A}"/>
              </a:ext>
            </a:extLst>
          </p:cNvPr>
          <p:cNvPicPr>
            <a:picLocks noChangeAspect="1"/>
          </p:cNvPicPr>
          <p:nvPr/>
        </p:nvPicPr>
        <p:blipFill>
          <a:blip r:embed="rId2"/>
          <a:stretch>
            <a:fillRect/>
          </a:stretch>
        </p:blipFill>
        <p:spPr>
          <a:xfrm>
            <a:off x="7032104" y="1988840"/>
            <a:ext cx="4791751" cy="4725144"/>
          </a:xfrm>
          <a:prstGeom prst="rect">
            <a:avLst/>
          </a:prstGeom>
        </p:spPr>
      </p:pic>
      <p:pic>
        <p:nvPicPr>
          <p:cNvPr id="6" name="Afbeelding 5">
            <a:extLst>
              <a:ext uri="{FF2B5EF4-FFF2-40B4-BE49-F238E27FC236}">
                <a16:creationId xmlns:a16="http://schemas.microsoft.com/office/drawing/2014/main" id="{09886C44-F4BA-B27E-D955-09F51BF01053}"/>
              </a:ext>
            </a:extLst>
          </p:cNvPr>
          <p:cNvPicPr>
            <a:picLocks noChangeAspect="1"/>
          </p:cNvPicPr>
          <p:nvPr/>
        </p:nvPicPr>
        <p:blipFill>
          <a:blip r:embed="rId3"/>
          <a:stretch>
            <a:fillRect/>
          </a:stretch>
        </p:blipFill>
        <p:spPr>
          <a:xfrm>
            <a:off x="479376" y="3255796"/>
            <a:ext cx="10925175" cy="3362325"/>
          </a:xfrm>
          <a:prstGeom prst="rect">
            <a:avLst/>
          </a:prstGeom>
        </p:spPr>
      </p:pic>
      <p:sp>
        <p:nvSpPr>
          <p:cNvPr id="7" name="Rechthoek: afgeronde hoeken 6">
            <a:extLst>
              <a:ext uri="{FF2B5EF4-FFF2-40B4-BE49-F238E27FC236}">
                <a16:creationId xmlns:a16="http://schemas.microsoft.com/office/drawing/2014/main" id="{F1802821-3508-B40C-13CA-FD6D2D020149}"/>
              </a:ext>
            </a:extLst>
          </p:cNvPr>
          <p:cNvSpPr/>
          <p:nvPr/>
        </p:nvSpPr>
        <p:spPr>
          <a:xfrm>
            <a:off x="7608168" y="3645024"/>
            <a:ext cx="3384376" cy="201622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8" name="Afbeelding 7">
            <a:extLst>
              <a:ext uri="{FF2B5EF4-FFF2-40B4-BE49-F238E27FC236}">
                <a16:creationId xmlns:a16="http://schemas.microsoft.com/office/drawing/2014/main" id="{D1156F53-E8D5-C9D6-B915-14C323D66ED2}"/>
              </a:ext>
            </a:extLst>
          </p:cNvPr>
          <p:cNvPicPr>
            <a:picLocks noChangeAspect="1"/>
          </p:cNvPicPr>
          <p:nvPr/>
        </p:nvPicPr>
        <p:blipFill>
          <a:blip r:embed="rId4"/>
          <a:stretch>
            <a:fillRect/>
          </a:stretch>
        </p:blipFill>
        <p:spPr>
          <a:xfrm>
            <a:off x="1631504" y="0"/>
            <a:ext cx="8238761" cy="6858000"/>
          </a:xfrm>
          <a:prstGeom prst="rect">
            <a:avLst/>
          </a:prstGeom>
        </p:spPr>
      </p:pic>
      <p:sp>
        <p:nvSpPr>
          <p:cNvPr id="11" name="Rechthoek 10">
            <a:extLst>
              <a:ext uri="{FF2B5EF4-FFF2-40B4-BE49-F238E27FC236}">
                <a16:creationId xmlns:a16="http://schemas.microsoft.com/office/drawing/2014/main" id="{1E49AF39-8D59-59AF-22C7-AEBDDE1A1A8A}"/>
              </a:ext>
            </a:extLst>
          </p:cNvPr>
          <p:cNvSpPr/>
          <p:nvPr/>
        </p:nvSpPr>
        <p:spPr>
          <a:xfrm>
            <a:off x="7536160" y="2888846"/>
            <a:ext cx="109071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08940EB3-BD4C-ED69-D31E-275CF790F34A}"/>
              </a:ext>
            </a:extLst>
          </p:cNvPr>
          <p:cNvPicPr>
            <a:picLocks noChangeAspect="1"/>
          </p:cNvPicPr>
          <p:nvPr/>
        </p:nvPicPr>
        <p:blipFill>
          <a:blip r:embed="rId5"/>
          <a:stretch>
            <a:fillRect/>
          </a:stretch>
        </p:blipFill>
        <p:spPr>
          <a:xfrm>
            <a:off x="2141354" y="-27384"/>
            <a:ext cx="7286625" cy="6858000"/>
          </a:xfrm>
          <a:prstGeom prst="rect">
            <a:avLst/>
          </a:prstGeom>
        </p:spPr>
      </p:pic>
      <p:sp>
        <p:nvSpPr>
          <p:cNvPr id="10" name="Rechthoek 9">
            <a:extLst>
              <a:ext uri="{FF2B5EF4-FFF2-40B4-BE49-F238E27FC236}">
                <a16:creationId xmlns:a16="http://schemas.microsoft.com/office/drawing/2014/main" id="{ED96F7C6-372F-2F76-2AB2-C40F0A544CC7}"/>
              </a:ext>
            </a:extLst>
          </p:cNvPr>
          <p:cNvSpPr/>
          <p:nvPr/>
        </p:nvSpPr>
        <p:spPr>
          <a:xfrm>
            <a:off x="2321734" y="2060848"/>
            <a:ext cx="1758041"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24DA7A5C-E77D-B9B7-93B5-5B85CF337032}"/>
              </a:ext>
            </a:extLst>
          </p:cNvPr>
          <p:cNvSpPr/>
          <p:nvPr/>
        </p:nvSpPr>
        <p:spPr>
          <a:xfrm>
            <a:off x="7827844" y="3104964"/>
            <a:ext cx="109071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79811D5E-D935-B6DB-36BA-8A58FCF5548E}"/>
              </a:ext>
            </a:extLst>
          </p:cNvPr>
          <p:cNvSpPr/>
          <p:nvPr/>
        </p:nvSpPr>
        <p:spPr>
          <a:xfrm>
            <a:off x="6211787" y="3645024"/>
            <a:ext cx="999728" cy="495672"/>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9" name="Afbeelding 8">
            <a:extLst>
              <a:ext uri="{FF2B5EF4-FFF2-40B4-BE49-F238E27FC236}">
                <a16:creationId xmlns:a16="http://schemas.microsoft.com/office/drawing/2014/main" id="{42B740EC-2CE0-8965-B4BE-249F37C841E6}"/>
              </a:ext>
            </a:extLst>
          </p:cNvPr>
          <p:cNvPicPr>
            <a:picLocks noChangeAspect="1"/>
          </p:cNvPicPr>
          <p:nvPr/>
        </p:nvPicPr>
        <p:blipFill>
          <a:blip r:embed="rId6"/>
          <a:stretch>
            <a:fillRect/>
          </a:stretch>
        </p:blipFill>
        <p:spPr>
          <a:xfrm>
            <a:off x="3426520" y="-27384"/>
            <a:ext cx="4562865" cy="6858000"/>
          </a:xfrm>
          <a:prstGeom prst="rect">
            <a:avLst/>
          </a:prstGeom>
        </p:spPr>
      </p:pic>
      <p:sp>
        <p:nvSpPr>
          <p:cNvPr id="12" name="Rechthoek 11">
            <a:extLst>
              <a:ext uri="{FF2B5EF4-FFF2-40B4-BE49-F238E27FC236}">
                <a16:creationId xmlns:a16="http://schemas.microsoft.com/office/drawing/2014/main" id="{A5A73A54-790B-E839-6D65-96E1849F162C}"/>
              </a:ext>
            </a:extLst>
          </p:cNvPr>
          <p:cNvSpPr/>
          <p:nvPr/>
        </p:nvSpPr>
        <p:spPr>
          <a:xfrm>
            <a:off x="6066249" y="515762"/>
            <a:ext cx="1656184" cy="320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0E696A07-22F3-7C64-014E-235868359419}"/>
              </a:ext>
            </a:extLst>
          </p:cNvPr>
          <p:cNvSpPr/>
          <p:nvPr/>
        </p:nvSpPr>
        <p:spPr>
          <a:xfrm>
            <a:off x="6352978" y="4497389"/>
            <a:ext cx="109071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72408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2: lucht/water warmtepomp &gt; 2015</a:t>
            </a:r>
          </a:p>
          <a:p>
            <a:pPr lvl="1"/>
            <a:r>
              <a:rPr lang="nl-BE"/>
              <a:t>Gegevens voor ruimteverwarming</a:t>
            </a:r>
          </a:p>
          <a:p>
            <a:pPr lvl="1"/>
            <a:r>
              <a:rPr lang="nl-BE"/>
              <a:t>Fiche uit EPREL</a:t>
            </a:r>
          </a:p>
          <a:p>
            <a:pPr lvl="2"/>
            <a:r>
              <a:rPr lang="nl-BE"/>
              <a:t>Vermogen</a:t>
            </a:r>
          </a:p>
          <a:p>
            <a:pPr lvl="3"/>
            <a:r>
              <a:rPr lang="nl-BE"/>
              <a:t>Nominaal/thermisch = 8 kW</a:t>
            </a:r>
          </a:p>
          <a:p>
            <a:pPr lvl="3"/>
            <a:r>
              <a:rPr lang="nl-BE"/>
              <a:t>In uit-stand = ?</a:t>
            </a:r>
          </a:p>
          <a:p>
            <a:pPr lvl="3"/>
            <a:r>
              <a:rPr lang="nl-BE"/>
              <a:t>TO-vermogen = ?</a:t>
            </a:r>
          </a:p>
          <a:p>
            <a:pPr lvl="3"/>
            <a:r>
              <a:rPr lang="nl-BE"/>
              <a:t>Stand-by = ?</a:t>
            </a:r>
          </a:p>
          <a:p>
            <a:pPr lvl="3"/>
            <a:r>
              <a:rPr lang="nl-BE"/>
              <a:t>CCH-vermogen = ?</a:t>
            </a:r>
          </a:p>
          <a:p>
            <a:pPr lvl="2"/>
            <a:r>
              <a:rPr lang="nl-BE"/>
              <a:t>Temperatuur </a:t>
            </a:r>
            <a:r>
              <a:rPr lang="nl-BE" err="1"/>
              <a:t>SCOP</a:t>
            </a:r>
            <a:r>
              <a:rPr lang="nl-BE" baseline="-25000" err="1"/>
              <a:t>on</a:t>
            </a:r>
            <a:r>
              <a:rPr lang="nl-BE"/>
              <a:t> bepaald = 55 °C (gemiddelde T)</a:t>
            </a:r>
          </a:p>
          <a:p>
            <a:pPr lvl="2"/>
            <a:r>
              <a:rPr lang="nl-BE" err="1"/>
              <a:t>SCOP</a:t>
            </a:r>
            <a:r>
              <a:rPr lang="nl-BE" baseline="-25000" err="1"/>
              <a:t>on</a:t>
            </a:r>
            <a:r>
              <a:rPr lang="nl-BE" baseline="-25000"/>
              <a:t> </a:t>
            </a:r>
            <a:r>
              <a:rPr lang="nl-BE"/>
              <a:t>= ?</a:t>
            </a:r>
          </a:p>
          <a:p>
            <a:pPr lvl="3"/>
            <a:endParaRPr lang="nl-BE"/>
          </a:p>
          <a:p>
            <a:pPr lvl="3"/>
            <a:endParaRPr lang="nl-BE"/>
          </a:p>
        </p:txBody>
      </p:sp>
      <p:pic>
        <p:nvPicPr>
          <p:cNvPr id="4" name="Afbeelding 3">
            <a:extLst>
              <a:ext uri="{FF2B5EF4-FFF2-40B4-BE49-F238E27FC236}">
                <a16:creationId xmlns:a16="http://schemas.microsoft.com/office/drawing/2014/main" id="{D24E8716-AC0B-B71F-0B32-A61081B88E27}"/>
              </a:ext>
            </a:extLst>
          </p:cNvPr>
          <p:cNvPicPr>
            <a:picLocks noChangeAspect="1"/>
          </p:cNvPicPr>
          <p:nvPr/>
        </p:nvPicPr>
        <p:blipFill>
          <a:blip r:embed="rId2"/>
          <a:stretch>
            <a:fillRect/>
          </a:stretch>
        </p:blipFill>
        <p:spPr>
          <a:xfrm>
            <a:off x="7320136" y="1052736"/>
            <a:ext cx="4562865" cy="6858000"/>
          </a:xfrm>
          <a:prstGeom prst="rect">
            <a:avLst/>
          </a:prstGeom>
        </p:spPr>
      </p:pic>
      <p:sp>
        <p:nvSpPr>
          <p:cNvPr id="6" name="Rechthoek 5">
            <a:extLst>
              <a:ext uri="{FF2B5EF4-FFF2-40B4-BE49-F238E27FC236}">
                <a16:creationId xmlns:a16="http://schemas.microsoft.com/office/drawing/2014/main" id="{78833AF9-2045-3D14-4002-8B24C9CAA398}"/>
              </a:ext>
            </a:extLst>
          </p:cNvPr>
          <p:cNvSpPr/>
          <p:nvPr/>
        </p:nvSpPr>
        <p:spPr>
          <a:xfrm>
            <a:off x="9959865" y="1595882"/>
            <a:ext cx="1656184" cy="320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82319491-A10E-EFAE-5CBB-1C0A6A3FB25D}"/>
              </a:ext>
            </a:extLst>
          </p:cNvPr>
          <p:cNvSpPr/>
          <p:nvPr/>
        </p:nvSpPr>
        <p:spPr>
          <a:xfrm>
            <a:off x="10246594" y="5577509"/>
            <a:ext cx="109071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890A0FEA-C04D-E23A-BBF7-A64875DF0BD5}"/>
              </a:ext>
            </a:extLst>
          </p:cNvPr>
          <p:cNvSpPr/>
          <p:nvPr/>
        </p:nvSpPr>
        <p:spPr>
          <a:xfrm>
            <a:off x="7320135" y="2995409"/>
            <a:ext cx="4562865" cy="32095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1479865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2: lucht/water warmtepomp &gt; 2015</a:t>
            </a:r>
          </a:p>
          <a:p>
            <a:pPr lvl="1"/>
            <a:r>
              <a:rPr lang="nl-BE"/>
              <a:t>Gegevens voor ruimteverwarming</a:t>
            </a:r>
          </a:p>
          <a:p>
            <a:pPr lvl="1"/>
            <a:r>
              <a:rPr lang="nl-BE"/>
              <a:t>Fiche uit EPREL</a:t>
            </a:r>
          </a:p>
          <a:p>
            <a:pPr lvl="2"/>
            <a:r>
              <a:rPr lang="nl-BE"/>
              <a:t>Vermogen</a:t>
            </a:r>
          </a:p>
          <a:p>
            <a:pPr lvl="3"/>
            <a:r>
              <a:rPr lang="nl-BE"/>
              <a:t>Nominaal/thermisch = 8 kW</a:t>
            </a:r>
          </a:p>
          <a:p>
            <a:pPr lvl="3"/>
            <a:r>
              <a:rPr lang="nl-BE"/>
              <a:t>In uit-stand = ?</a:t>
            </a:r>
          </a:p>
          <a:p>
            <a:pPr lvl="3"/>
            <a:r>
              <a:rPr lang="nl-BE"/>
              <a:t>TO-vermogen = ?</a:t>
            </a:r>
          </a:p>
          <a:p>
            <a:pPr lvl="3"/>
            <a:r>
              <a:rPr lang="nl-BE"/>
              <a:t>Stand-by = ?</a:t>
            </a:r>
          </a:p>
          <a:p>
            <a:pPr lvl="3"/>
            <a:r>
              <a:rPr lang="nl-BE"/>
              <a:t>CCH-vermogen = ?</a:t>
            </a:r>
          </a:p>
          <a:p>
            <a:pPr lvl="2"/>
            <a:r>
              <a:rPr lang="nl-BE"/>
              <a:t>Temperatuur </a:t>
            </a:r>
            <a:r>
              <a:rPr lang="nl-BE" err="1"/>
              <a:t>SCOP</a:t>
            </a:r>
            <a:r>
              <a:rPr lang="nl-BE" baseline="-25000" err="1"/>
              <a:t>on</a:t>
            </a:r>
            <a:r>
              <a:rPr lang="nl-BE"/>
              <a:t> bepaald = 55 °C (gemiddelde T)</a:t>
            </a:r>
          </a:p>
          <a:p>
            <a:pPr lvl="2"/>
            <a:r>
              <a:rPr lang="nl-BE" err="1"/>
              <a:t>SCOP</a:t>
            </a:r>
            <a:r>
              <a:rPr lang="nl-BE" baseline="-25000" err="1"/>
              <a:t>on</a:t>
            </a:r>
            <a:r>
              <a:rPr lang="nl-BE" baseline="-25000"/>
              <a:t> </a:t>
            </a:r>
            <a:r>
              <a:rPr lang="nl-BE"/>
              <a:t>= ?</a:t>
            </a:r>
          </a:p>
          <a:p>
            <a:pPr lvl="3"/>
            <a:r>
              <a:rPr lang="el-GR"/>
              <a:t>η</a:t>
            </a:r>
            <a:r>
              <a:rPr lang="nl-BE" baseline="-25000"/>
              <a:t>s</a:t>
            </a:r>
            <a:r>
              <a:rPr lang="nl-BE"/>
              <a:t> = ?</a:t>
            </a:r>
          </a:p>
          <a:p>
            <a:pPr lvl="3"/>
            <a:endParaRPr lang="nl-BE"/>
          </a:p>
          <a:p>
            <a:pPr lvl="3"/>
            <a:endParaRPr lang="nl-BE"/>
          </a:p>
        </p:txBody>
      </p:sp>
      <p:pic>
        <p:nvPicPr>
          <p:cNvPr id="9" name="Afbeelding 8">
            <a:extLst>
              <a:ext uri="{FF2B5EF4-FFF2-40B4-BE49-F238E27FC236}">
                <a16:creationId xmlns:a16="http://schemas.microsoft.com/office/drawing/2014/main" id="{28A05134-B112-DEE0-2BB2-14997F422F1C}"/>
              </a:ext>
            </a:extLst>
          </p:cNvPr>
          <p:cNvPicPr>
            <a:picLocks noChangeAspect="1"/>
          </p:cNvPicPr>
          <p:nvPr/>
        </p:nvPicPr>
        <p:blipFill>
          <a:blip r:embed="rId2"/>
          <a:stretch>
            <a:fillRect/>
          </a:stretch>
        </p:blipFill>
        <p:spPr>
          <a:xfrm>
            <a:off x="6240016" y="2060848"/>
            <a:ext cx="5859041" cy="4700599"/>
          </a:xfrm>
          <a:prstGeom prst="rect">
            <a:avLst/>
          </a:prstGeom>
        </p:spPr>
      </p:pic>
    </p:spTree>
    <p:extLst>
      <p:ext uri="{BB962C8B-B14F-4D97-AF65-F5344CB8AC3E}">
        <p14:creationId xmlns:p14="http://schemas.microsoft.com/office/powerpoint/2010/main" val="3079265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2: lucht/water warmtepomp &gt; 2015</a:t>
            </a:r>
          </a:p>
          <a:p>
            <a:pPr lvl="1"/>
            <a:r>
              <a:rPr lang="nl-BE"/>
              <a:t>Gegevens voor ruimteverwarming</a:t>
            </a:r>
          </a:p>
          <a:p>
            <a:pPr lvl="1"/>
            <a:r>
              <a:rPr lang="nl-BE"/>
              <a:t>Fiche uit EPREL</a:t>
            </a:r>
          </a:p>
          <a:p>
            <a:pPr lvl="2"/>
            <a:r>
              <a:rPr lang="nl-BE"/>
              <a:t>Vermogen</a:t>
            </a:r>
          </a:p>
          <a:p>
            <a:pPr lvl="3"/>
            <a:r>
              <a:rPr lang="nl-BE"/>
              <a:t>Nominaal/thermisch = 8 kW</a:t>
            </a:r>
          </a:p>
          <a:p>
            <a:pPr lvl="3"/>
            <a:r>
              <a:rPr lang="nl-BE"/>
              <a:t>In uit-stand = ?</a:t>
            </a:r>
          </a:p>
          <a:p>
            <a:pPr lvl="3"/>
            <a:r>
              <a:rPr lang="nl-BE"/>
              <a:t>TO-vermogen = ?</a:t>
            </a:r>
          </a:p>
          <a:p>
            <a:pPr lvl="3"/>
            <a:r>
              <a:rPr lang="nl-BE"/>
              <a:t>Stand-by = ?</a:t>
            </a:r>
          </a:p>
          <a:p>
            <a:pPr lvl="3"/>
            <a:r>
              <a:rPr lang="nl-BE"/>
              <a:t>CCH-vermogen = ?</a:t>
            </a:r>
          </a:p>
          <a:p>
            <a:pPr lvl="2"/>
            <a:r>
              <a:rPr lang="nl-BE"/>
              <a:t>Temperatuur </a:t>
            </a:r>
            <a:r>
              <a:rPr lang="nl-BE" err="1"/>
              <a:t>SCOP</a:t>
            </a:r>
            <a:r>
              <a:rPr lang="nl-BE" baseline="-25000" err="1"/>
              <a:t>on</a:t>
            </a:r>
            <a:r>
              <a:rPr lang="nl-BE"/>
              <a:t> bepaald = 55 °C (gemiddelde T)</a:t>
            </a:r>
          </a:p>
          <a:p>
            <a:pPr lvl="2"/>
            <a:r>
              <a:rPr lang="nl-BE" err="1"/>
              <a:t>SCOP</a:t>
            </a:r>
            <a:r>
              <a:rPr lang="nl-BE" baseline="-25000" err="1"/>
              <a:t>on</a:t>
            </a:r>
            <a:r>
              <a:rPr lang="nl-BE" baseline="-25000"/>
              <a:t> </a:t>
            </a:r>
            <a:r>
              <a:rPr lang="nl-BE"/>
              <a:t>= ?</a:t>
            </a:r>
          </a:p>
          <a:p>
            <a:pPr lvl="3"/>
            <a:r>
              <a:rPr lang="el-GR"/>
              <a:t>η</a:t>
            </a:r>
            <a:r>
              <a:rPr lang="nl-BE" baseline="-25000"/>
              <a:t>s</a:t>
            </a:r>
            <a:r>
              <a:rPr lang="nl-BE"/>
              <a:t> = 150 %</a:t>
            </a:r>
          </a:p>
          <a:p>
            <a:pPr lvl="1"/>
            <a:r>
              <a:rPr lang="nl-BE"/>
              <a:t>Vermogens bij andere dan aan-stand?</a:t>
            </a:r>
          </a:p>
          <a:p>
            <a:pPr lvl="2"/>
            <a:r>
              <a:rPr lang="nl-BE"/>
              <a:t>Technische fiche fabrikant</a:t>
            </a:r>
          </a:p>
          <a:p>
            <a:pPr lvl="1"/>
            <a:endParaRPr lang="nl-BE"/>
          </a:p>
          <a:p>
            <a:pPr lvl="3"/>
            <a:endParaRPr lang="nl-BE"/>
          </a:p>
          <a:p>
            <a:pPr lvl="3"/>
            <a:endParaRPr lang="nl-BE"/>
          </a:p>
          <a:p>
            <a:pPr lvl="3"/>
            <a:endParaRPr lang="nl-BE"/>
          </a:p>
        </p:txBody>
      </p:sp>
      <p:pic>
        <p:nvPicPr>
          <p:cNvPr id="4" name="Afbeelding 3">
            <a:extLst>
              <a:ext uri="{FF2B5EF4-FFF2-40B4-BE49-F238E27FC236}">
                <a16:creationId xmlns:a16="http://schemas.microsoft.com/office/drawing/2014/main" id="{D24E8716-AC0B-B71F-0B32-A61081B88E27}"/>
              </a:ext>
            </a:extLst>
          </p:cNvPr>
          <p:cNvPicPr>
            <a:picLocks noChangeAspect="1"/>
          </p:cNvPicPr>
          <p:nvPr/>
        </p:nvPicPr>
        <p:blipFill>
          <a:blip r:embed="rId2"/>
          <a:stretch>
            <a:fillRect/>
          </a:stretch>
        </p:blipFill>
        <p:spPr>
          <a:xfrm>
            <a:off x="7320136" y="1052736"/>
            <a:ext cx="4562865" cy="6858000"/>
          </a:xfrm>
          <a:prstGeom prst="rect">
            <a:avLst/>
          </a:prstGeom>
        </p:spPr>
      </p:pic>
      <p:sp>
        <p:nvSpPr>
          <p:cNvPr id="6" name="Rechthoek 5">
            <a:extLst>
              <a:ext uri="{FF2B5EF4-FFF2-40B4-BE49-F238E27FC236}">
                <a16:creationId xmlns:a16="http://schemas.microsoft.com/office/drawing/2014/main" id="{78833AF9-2045-3D14-4002-8B24C9CAA398}"/>
              </a:ext>
            </a:extLst>
          </p:cNvPr>
          <p:cNvSpPr/>
          <p:nvPr/>
        </p:nvSpPr>
        <p:spPr>
          <a:xfrm>
            <a:off x="9959865" y="1595882"/>
            <a:ext cx="1656184" cy="320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82319491-A10E-EFAE-5CBB-1C0A6A3FB25D}"/>
              </a:ext>
            </a:extLst>
          </p:cNvPr>
          <p:cNvSpPr/>
          <p:nvPr/>
        </p:nvSpPr>
        <p:spPr>
          <a:xfrm>
            <a:off x="10246594" y="5577509"/>
            <a:ext cx="109071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890A0FEA-C04D-E23A-BBF7-A64875DF0BD5}"/>
              </a:ext>
            </a:extLst>
          </p:cNvPr>
          <p:cNvSpPr/>
          <p:nvPr/>
        </p:nvSpPr>
        <p:spPr>
          <a:xfrm>
            <a:off x="7320135" y="2995409"/>
            <a:ext cx="4562865" cy="32095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5" name="Rechthoek: afgeronde hoeken 4">
            <a:extLst>
              <a:ext uri="{FF2B5EF4-FFF2-40B4-BE49-F238E27FC236}">
                <a16:creationId xmlns:a16="http://schemas.microsoft.com/office/drawing/2014/main" id="{E4945BBA-5915-DE68-BBCC-075B6FF07924}"/>
              </a:ext>
            </a:extLst>
          </p:cNvPr>
          <p:cNvSpPr/>
          <p:nvPr/>
        </p:nvSpPr>
        <p:spPr>
          <a:xfrm>
            <a:off x="7346775" y="3731948"/>
            <a:ext cx="4562865" cy="44603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1536345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440AA-FF9C-57C1-6C8C-80C1FBE62B1A}"/>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283D032D-831C-7DA9-57EE-F184D8AA76D7}"/>
              </a:ext>
            </a:extLst>
          </p:cNvPr>
          <p:cNvSpPr>
            <a:spLocks noGrp="1"/>
          </p:cNvSpPr>
          <p:nvPr>
            <p:ph sz="half" idx="10"/>
          </p:nvPr>
        </p:nvSpPr>
        <p:spPr/>
        <p:txBody>
          <a:bodyPr/>
          <a:lstStyle/>
          <a:p>
            <a:pPr indent="0">
              <a:buNone/>
            </a:pPr>
            <a:r>
              <a:rPr lang="nl-BE"/>
              <a:t> </a:t>
            </a:r>
          </a:p>
        </p:txBody>
      </p:sp>
      <p:pic>
        <p:nvPicPr>
          <p:cNvPr id="4" name="Afbeelding 3">
            <a:extLst>
              <a:ext uri="{FF2B5EF4-FFF2-40B4-BE49-F238E27FC236}">
                <a16:creationId xmlns:a16="http://schemas.microsoft.com/office/drawing/2014/main" id="{F2A5ED2C-1481-6324-FC12-06462382A9FA}"/>
              </a:ext>
            </a:extLst>
          </p:cNvPr>
          <p:cNvPicPr>
            <a:picLocks noChangeAspect="1"/>
          </p:cNvPicPr>
          <p:nvPr/>
        </p:nvPicPr>
        <p:blipFill>
          <a:blip r:embed="rId2"/>
          <a:stretch>
            <a:fillRect/>
          </a:stretch>
        </p:blipFill>
        <p:spPr>
          <a:xfrm>
            <a:off x="2838448" y="260648"/>
            <a:ext cx="6515100" cy="6515100"/>
          </a:xfrm>
          <a:prstGeom prst="rect">
            <a:avLst/>
          </a:prstGeom>
        </p:spPr>
      </p:pic>
      <p:sp>
        <p:nvSpPr>
          <p:cNvPr id="5" name="Rechthoek: afgeronde hoeken 4">
            <a:extLst>
              <a:ext uri="{FF2B5EF4-FFF2-40B4-BE49-F238E27FC236}">
                <a16:creationId xmlns:a16="http://schemas.microsoft.com/office/drawing/2014/main" id="{3A3056A3-B841-1E31-E05B-8238F3921669}"/>
              </a:ext>
            </a:extLst>
          </p:cNvPr>
          <p:cNvSpPr/>
          <p:nvPr/>
        </p:nvSpPr>
        <p:spPr>
          <a:xfrm>
            <a:off x="2999657" y="623774"/>
            <a:ext cx="4320480" cy="14093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6" name="Tekstvak 5">
            <a:extLst>
              <a:ext uri="{FF2B5EF4-FFF2-40B4-BE49-F238E27FC236}">
                <a16:creationId xmlns:a16="http://schemas.microsoft.com/office/drawing/2014/main" id="{96E56793-E4FC-135D-ADC1-16AE3333A7C7}"/>
              </a:ext>
            </a:extLst>
          </p:cNvPr>
          <p:cNvSpPr txBox="1"/>
          <p:nvPr/>
        </p:nvSpPr>
        <p:spPr>
          <a:xfrm>
            <a:off x="119336" y="1434953"/>
            <a:ext cx="2376264" cy="738664"/>
          </a:xfrm>
          <a:prstGeom prst="rect">
            <a:avLst/>
          </a:prstGeom>
          <a:noFill/>
        </p:spPr>
        <p:txBody>
          <a:bodyPr wrap="square" rtlCol="0">
            <a:spAutoFit/>
          </a:bodyPr>
          <a:lstStyle/>
          <a:p>
            <a:r>
              <a:rPr lang="nl-BE" sz="1400">
                <a:solidFill>
                  <a:srgbClr val="394351"/>
                </a:solidFill>
              </a:rPr>
              <a:t>Geen </a:t>
            </a:r>
            <a:r>
              <a:rPr lang="nl-BE" sz="1400" err="1">
                <a:solidFill>
                  <a:srgbClr val="394351"/>
                </a:solidFill>
              </a:rPr>
              <a:t>lagetemperatuur</a:t>
            </a:r>
            <a:r>
              <a:rPr lang="nl-BE" sz="1400">
                <a:solidFill>
                  <a:srgbClr val="394351"/>
                </a:solidFill>
              </a:rPr>
              <a:t>- warmtepomp =&gt; alle gegevens bij 55 °C</a:t>
            </a:r>
          </a:p>
        </p:txBody>
      </p:sp>
      <p:cxnSp>
        <p:nvCxnSpPr>
          <p:cNvPr id="8" name="Rechte verbindingslijn met pijl 7">
            <a:extLst>
              <a:ext uri="{FF2B5EF4-FFF2-40B4-BE49-F238E27FC236}">
                <a16:creationId xmlns:a16="http://schemas.microsoft.com/office/drawing/2014/main" id="{C514B6CB-5A74-5F2F-CE3E-10ACB8978615}"/>
              </a:ext>
            </a:extLst>
          </p:cNvPr>
          <p:cNvCxnSpPr>
            <a:stCxn id="5" idx="1"/>
          </p:cNvCxnSpPr>
          <p:nvPr/>
        </p:nvCxnSpPr>
        <p:spPr>
          <a:xfrm flipH="1">
            <a:off x="1847528" y="694239"/>
            <a:ext cx="1152129" cy="790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hthoek: afgeronde hoeken 8">
            <a:extLst>
              <a:ext uri="{FF2B5EF4-FFF2-40B4-BE49-F238E27FC236}">
                <a16:creationId xmlns:a16="http://schemas.microsoft.com/office/drawing/2014/main" id="{1000AAFF-6DC7-8154-6624-AF6ACCD114ED}"/>
              </a:ext>
            </a:extLst>
          </p:cNvPr>
          <p:cNvSpPr/>
          <p:nvPr/>
        </p:nvSpPr>
        <p:spPr>
          <a:xfrm>
            <a:off x="3019197" y="1000386"/>
            <a:ext cx="4320480" cy="321722"/>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0" name="Tekstvak 9">
            <a:extLst>
              <a:ext uri="{FF2B5EF4-FFF2-40B4-BE49-F238E27FC236}">
                <a16:creationId xmlns:a16="http://schemas.microsoft.com/office/drawing/2014/main" id="{0F112A37-B9B1-B1C9-ADF4-2EB15422871B}"/>
              </a:ext>
            </a:extLst>
          </p:cNvPr>
          <p:cNvSpPr txBox="1"/>
          <p:nvPr/>
        </p:nvSpPr>
        <p:spPr>
          <a:xfrm>
            <a:off x="9868203" y="1082856"/>
            <a:ext cx="2376264" cy="1169551"/>
          </a:xfrm>
          <a:prstGeom prst="rect">
            <a:avLst/>
          </a:prstGeom>
          <a:noFill/>
        </p:spPr>
        <p:txBody>
          <a:bodyPr wrap="square" rtlCol="0">
            <a:spAutoFit/>
          </a:bodyPr>
          <a:lstStyle/>
          <a:p>
            <a:r>
              <a:rPr lang="nl-BE" sz="1400">
                <a:solidFill>
                  <a:srgbClr val="394351"/>
                </a:solidFill>
              </a:rPr>
              <a:t>Testgegevens bij juiste condities:</a:t>
            </a:r>
          </a:p>
          <a:p>
            <a:pPr marL="285750" indent="-285750">
              <a:buFont typeface="Arial" panose="020B0604020202020204" pitchFamily="34" charset="0"/>
              <a:buChar char="•"/>
            </a:pPr>
            <a:r>
              <a:rPr lang="nl-BE" sz="1400">
                <a:solidFill>
                  <a:srgbClr val="394351"/>
                </a:solidFill>
              </a:rPr>
              <a:t>Altijd gemiddeld klimaat</a:t>
            </a:r>
          </a:p>
          <a:p>
            <a:pPr marL="285750" indent="-285750">
              <a:buFont typeface="Arial" panose="020B0604020202020204" pitchFamily="34" charset="0"/>
              <a:buChar char="•"/>
            </a:pPr>
            <a:r>
              <a:rPr lang="nl-BE" sz="1400">
                <a:solidFill>
                  <a:srgbClr val="394351"/>
                </a:solidFill>
              </a:rPr>
              <a:t>Temperatuur </a:t>
            </a:r>
            <a:r>
              <a:rPr lang="nl-BE" sz="1400" err="1">
                <a:solidFill>
                  <a:srgbClr val="394351"/>
                </a:solidFill>
              </a:rPr>
              <a:t>a.h.v</a:t>
            </a:r>
            <a:r>
              <a:rPr lang="nl-BE" sz="1400">
                <a:solidFill>
                  <a:srgbClr val="394351"/>
                </a:solidFill>
              </a:rPr>
              <a:t>. type WP</a:t>
            </a:r>
          </a:p>
        </p:txBody>
      </p:sp>
      <p:cxnSp>
        <p:nvCxnSpPr>
          <p:cNvPr id="11" name="Rechte verbindingslijn met pijl 10">
            <a:extLst>
              <a:ext uri="{FF2B5EF4-FFF2-40B4-BE49-F238E27FC236}">
                <a16:creationId xmlns:a16="http://schemas.microsoft.com/office/drawing/2014/main" id="{D557524A-2C6C-4F03-8F04-084F5D2307AD}"/>
              </a:ext>
            </a:extLst>
          </p:cNvPr>
          <p:cNvCxnSpPr>
            <a:cxnSpLocks/>
          </p:cNvCxnSpPr>
          <p:nvPr/>
        </p:nvCxnSpPr>
        <p:spPr>
          <a:xfrm>
            <a:off x="7392144" y="1105033"/>
            <a:ext cx="2423592" cy="215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hthoek 12">
            <a:extLst>
              <a:ext uri="{FF2B5EF4-FFF2-40B4-BE49-F238E27FC236}">
                <a16:creationId xmlns:a16="http://schemas.microsoft.com/office/drawing/2014/main" id="{A1062D6A-3B26-CF3C-A5B5-17B4EA255A4B}"/>
              </a:ext>
            </a:extLst>
          </p:cNvPr>
          <p:cNvSpPr/>
          <p:nvPr/>
        </p:nvSpPr>
        <p:spPr>
          <a:xfrm>
            <a:off x="7320137" y="572864"/>
            <a:ext cx="1728191" cy="5099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445782B2-6854-EAE2-A342-C4A4AB55F910}"/>
              </a:ext>
            </a:extLst>
          </p:cNvPr>
          <p:cNvSpPr/>
          <p:nvPr/>
        </p:nvSpPr>
        <p:spPr>
          <a:xfrm>
            <a:off x="3019197" y="3520937"/>
            <a:ext cx="2932787" cy="790545"/>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5" name="Tekstvak 14">
            <a:extLst>
              <a:ext uri="{FF2B5EF4-FFF2-40B4-BE49-F238E27FC236}">
                <a16:creationId xmlns:a16="http://schemas.microsoft.com/office/drawing/2014/main" id="{061A1D19-61A6-D1CD-4BCE-DB4D6A886984}"/>
              </a:ext>
            </a:extLst>
          </p:cNvPr>
          <p:cNvSpPr txBox="1"/>
          <p:nvPr/>
        </p:nvSpPr>
        <p:spPr>
          <a:xfrm>
            <a:off x="186846" y="4540507"/>
            <a:ext cx="2376264" cy="523220"/>
          </a:xfrm>
          <a:prstGeom prst="rect">
            <a:avLst/>
          </a:prstGeom>
          <a:noFill/>
        </p:spPr>
        <p:txBody>
          <a:bodyPr wrap="square" rtlCol="0">
            <a:spAutoFit/>
          </a:bodyPr>
          <a:lstStyle/>
          <a:p>
            <a:r>
              <a:rPr lang="nl-BE" sz="1400">
                <a:solidFill>
                  <a:srgbClr val="394351"/>
                </a:solidFill>
              </a:rPr>
              <a:t>Vermogens in andere modus dan aan-stand</a:t>
            </a:r>
          </a:p>
        </p:txBody>
      </p:sp>
      <p:cxnSp>
        <p:nvCxnSpPr>
          <p:cNvPr id="16" name="Rechte verbindingslijn met pijl 15">
            <a:extLst>
              <a:ext uri="{FF2B5EF4-FFF2-40B4-BE49-F238E27FC236}">
                <a16:creationId xmlns:a16="http://schemas.microsoft.com/office/drawing/2014/main" id="{875D2079-7A2E-E7CD-6372-4EEAEB0FB3C6}"/>
              </a:ext>
            </a:extLst>
          </p:cNvPr>
          <p:cNvCxnSpPr/>
          <p:nvPr/>
        </p:nvCxnSpPr>
        <p:spPr>
          <a:xfrm flipH="1">
            <a:off x="1847528" y="3756664"/>
            <a:ext cx="1152129" cy="790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hthoek: afgeronde hoeken 16">
            <a:extLst>
              <a:ext uri="{FF2B5EF4-FFF2-40B4-BE49-F238E27FC236}">
                <a16:creationId xmlns:a16="http://schemas.microsoft.com/office/drawing/2014/main" id="{A2B27287-FE07-F681-BABA-8343157A4E39}"/>
              </a:ext>
            </a:extLst>
          </p:cNvPr>
          <p:cNvSpPr/>
          <p:nvPr/>
        </p:nvSpPr>
        <p:spPr>
          <a:xfrm>
            <a:off x="4727849" y="1441984"/>
            <a:ext cx="1296143" cy="321722"/>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8" name="Tekstvak 17">
            <a:extLst>
              <a:ext uri="{FF2B5EF4-FFF2-40B4-BE49-F238E27FC236}">
                <a16:creationId xmlns:a16="http://schemas.microsoft.com/office/drawing/2014/main" id="{EAF216FC-A990-DF73-110C-7CF865700819}"/>
              </a:ext>
            </a:extLst>
          </p:cNvPr>
          <p:cNvSpPr txBox="1"/>
          <p:nvPr/>
        </p:nvSpPr>
        <p:spPr>
          <a:xfrm>
            <a:off x="185222" y="2774228"/>
            <a:ext cx="2376264" cy="307777"/>
          </a:xfrm>
          <a:prstGeom prst="rect">
            <a:avLst/>
          </a:prstGeom>
          <a:noFill/>
        </p:spPr>
        <p:txBody>
          <a:bodyPr wrap="square" rtlCol="0">
            <a:spAutoFit/>
          </a:bodyPr>
          <a:lstStyle/>
          <a:p>
            <a:r>
              <a:rPr lang="nl-BE" sz="1400">
                <a:solidFill>
                  <a:srgbClr val="394351"/>
                </a:solidFill>
              </a:rPr>
              <a:t>Vermogen (nominaal)</a:t>
            </a:r>
          </a:p>
        </p:txBody>
      </p:sp>
      <p:cxnSp>
        <p:nvCxnSpPr>
          <p:cNvPr id="19" name="Rechte verbindingslijn met pijl 18">
            <a:extLst>
              <a:ext uri="{FF2B5EF4-FFF2-40B4-BE49-F238E27FC236}">
                <a16:creationId xmlns:a16="http://schemas.microsoft.com/office/drawing/2014/main" id="{89E5355C-22DA-D22A-2EFC-3D16562350CC}"/>
              </a:ext>
            </a:extLst>
          </p:cNvPr>
          <p:cNvCxnSpPr>
            <a:cxnSpLocks/>
          </p:cNvCxnSpPr>
          <p:nvPr/>
        </p:nvCxnSpPr>
        <p:spPr>
          <a:xfrm flipH="1">
            <a:off x="1919536" y="1683804"/>
            <a:ext cx="2808313" cy="1235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hthoek: afgeronde hoeken 21">
            <a:extLst>
              <a:ext uri="{FF2B5EF4-FFF2-40B4-BE49-F238E27FC236}">
                <a16:creationId xmlns:a16="http://schemas.microsoft.com/office/drawing/2014/main" id="{A73722DA-FBE3-CBB9-B3E8-ED4C07C954C4}"/>
              </a:ext>
            </a:extLst>
          </p:cNvPr>
          <p:cNvSpPr/>
          <p:nvPr/>
        </p:nvSpPr>
        <p:spPr>
          <a:xfrm>
            <a:off x="7752185" y="1434953"/>
            <a:ext cx="1440159" cy="321722"/>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23" name="Tekstvak 22">
            <a:extLst>
              <a:ext uri="{FF2B5EF4-FFF2-40B4-BE49-F238E27FC236}">
                <a16:creationId xmlns:a16="http://schemas.microsoft.com/office/drawing/2014/main" id="{ADC5E0D6-28D1-C8C6-0788-852CE6B439BA}"/>
              </a:ext>
            </a:extLst>
          </p:cNvPr>
          <p:cNvSpPr txBox="1"/>
          <p:nvPr/>
        </p:nvSpPr>
        <p:spPr>
          <a:xfrm>
            <a:off x="9821146" y="2611623"/>
            <a:ext cx="2376264" cy="307777"/>
          </a:xfrm>
          <a:prstGeom prst="rect">
            <a:avLst/>
          </a:prstGeom>
          <a:noFill/>
        </p:spPr>
        <p:txBody>
          <a:bodyPr wrap="square" rtlCol="0">
            <a:spAutoFit/>
          </a:bodyPr>
          <a:lstStyle/>
          <a:p>
            <a:r>
              <a:rPr lang="nl-BE" sz="1400" err="1">
                <a:solidFill>
                  <a:srgbClr val="394351"/>
                </a:solidFill>
              </a:rPr>
              <a:t>Seizoensrendement</a:t>
            </a:r>
            <a:endParaRPr lang="nl-BE" sz="1400">
              <a:solidFill>
                <a:srgbClr val="394351"/>
              </a:solidFill>
            </a:endParaRPr>
          </a:p>
        </p:txBody>
      </p:sp>
      <p:cxnSp>
        <p:nvCxnSpPr>
          <p:cNvPr id="25" name="Rechte verbindingslijn met pijl 24">
            <a:extLst>
              <a:ext uri="{FF2B5EF4-FFF2-40B4-BE49-F238E27FC236}">
                <a16:creationId xmlns:a16="http://schemas.microsoft.com/office/drawing/2014/main" id="{E6BA0169-74F0-192E-5F16-E31D9CF97BEB}"/>
              </a:ext>
            </a:extLst>
          </p:cNvPr>
          <p:cNvCxnSpPr>
            <a:cxnSpLocks/>
          </p:cNvCxnSpPr>
          <p:nvPr/>
        </p:nvCxnSpPr>
        <p:spPr>
          <a:xfrm>
            <a:off x="8699410" y="1778852"/>
            <a:ext cx="1213014" cy="858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hthoek 6">
            <a:extLst>
              <a:ext uri="{FF2B5EF4-FFF2-40B4-BE49-F238E27FC236}">
                <a16:creationId xmlns:a16="http://schemas.microsoft.com/office/drawing/2014/main" id="{410973CF-BB19-926E-F344-E6CC06B87ADD}"/>
              </a:ext>
            </a:extLst>
          </p:cNvPr>
          <p:cNvSpPr/>
          <p:nvPr/>
        </p:nvSpPr>
        <p:spPr>
          <a:xfrm>
            <a:off x="4727848" y="6392501"/>
            <a:ext cx="4392487" cy="201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F72EF121-5487-AB68-BE97-8086F38056DA}"/>
              </a:ext>
            </a:extLst>
          </p:cNvPr>
          <p:cNvSpPr/>
          <p:nvPr/>
        </p:nvSpPr>
        <p:spPr>
          <a:xfrm>
            <a:off x="5463345" y="346449"/>
            <a:ext cx="1728191" cy="1302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76466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2: lucht/water warmtepomp &gt; 2015</a:t>
            </a:r>
          </a:p>
          <a:p>
            <a:pPr lvl="1"/>
            <a:r>
              <a:rPr lang="nl-BE"/>
              <a:t>Gegevens voor ruimteverwarming</a:t>
            </a:r>
          </a:p>
          <a:p>
            <a:pPr lvl="1"/>
            <a:r>
              <a:rPr lang="nl-BE"/>
              <a:t>Invoer software</a:t>
            </a:r>
          </a:p>
          <a:p>
            <a:pPr lvl="2"/>
            <a:r>
              <a:rPr lang="nl-BE"/>
              <a:t>Actieve koelmachine?</a:t>
            </a:r>
          </a:p>
          <a:p>
            <a:pPr lvl="3"/>
            <a:r>
              <a:rPr lang="nl-BE"/>
              <a:t>Als kan koelen </a:t>
            </a:r>
          </a:p>
          <a:p>
            <a:pPr lvl="3"/>
            <a:r>
              <a:rPr lang="nl-BE"/>
              <a:t>Zelfde als bij voorbeeld 1</a:t>
            </a:r>
          </a:p>
          <a:p>
            <a:pPr lvl="2"/>
            <a:r>
              <a:rPr lang="nl-BE"/>
              <a:t>Weerstand?</a:t>
            </a:r>
          </a:p>
          <a:p>
            <a:pPr lvl="3"/>
            <a:r>
              <a:rPr lang="nl-BE"/>
              <a:t>Niet invoeren</a:t>
            </a:r>
          </a:p>
          <a:p>
            <a:pPr lvl="3"/>
            <a:r>
              <a:rPr lang="nl-BE"/>
              <a:t>Zit mee in testgegevens</a:t>
            </a:r>
          </a:p>
          <a:p>
            <a:pPr lvl="3"/>
            <a:r>
              <a:rPr lang="nl-BE"/>
              <a:t>Anders voor SWW!</a:t>
            </a:r>
          </a:p>
          <a:p>
            <a:pPr lvl="3"/>
            <a:endParaRPr lang="nl-BE"/>
          </a:p>
          <a:p>
            <a:pPr lvl="3"/>
            <a:endParaRPr lang="nl-BE"/>
          </a:p>
          <a:p>
            <a:pPr lvl="3"/>
            <a:endParaRPr lang="nl-BE"/>
          </a:p>
        </p:txBody>
      </p:sp>
      <p:pic>
        <p:nvPicPr>
          <p:cNvPr id="14" name="Afbeelding 13">
            <a:extLst>
              <a:ext uri="{FF2B5EF4-FFF2-40B4-BE49-F238E27FC236}">
                <a16:creationId xmlns:a16="http://schemas.microsoft.com/office/drawing/2014/main" id="{F616D9B2-F928-AC3C-244C-5F6A3CCC33FC}"/>
              </a:ext>
            </a:extLst>
          </p:cNvPr>
          <p:cNvPicPr>
            <a:picLocks noChangeAspect="1"/>
          </p:cNvPicPr>
          <p:nvPr/>
        </p:nvPicPr>
        <p:blipFill>
          <a:blip r:embed="rId2"/>
          <a:stretch>
            <a:fillRect/>
          </a:stretch>
        </p:blipFill>
        <p:spPr>
          <a:xfrm>
            <a:off x="4799856" y="2708920"/>
            <a:ext cx="7296150" cy="4048125"/>
          </a:xfrm>
          <a:prstGeom prst="rect">
            <a:avLst/>
          </a:prstGeom>
        </p:spPr>
      </p:pic>
    </p:spTree>
    <p:extLst>
      <p:ext uri="{BB962C8B-B14F-4D97-AF65-F5344CB8AC3E}">
        <p14:creationId xmlns:p14="http://schemas.microsoft.com/office/powerpoint/2010/main" val="2048836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F44D1-7D5D-1137-A9AB-254DFB69E673}"/>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0CE4DEE2-6A49-8400-C204-3CF4502724AD}"/>
              </a:ext>
            </a:extLst>
          </p:cNvPr>
          <p:cNvSpPr>
            <a:spLocks noGrp="1"/>
          </p:cNvSpPr>
          <p:nvPr>
            <p:ph sz="half" idx="10"/>
          </p:nvPr>
        </p:nvSpPr>
        <p:spPr/>
        <p:txBody>
          <a:bodyPr/>
          <a:lstStyle/>
          <a:p>
            <a:r>
              <a:rPr lang="nl-BE"/>
              <a:t>Voorbeeld 2: lucht/water warmtepomp &gt; 2015</a:t>
            </a:r>
          </a:p>
          <a:p>
            <a:pPr lvl="1"/>
            <a:r>
              <a:rPr lang="nl-BE"/>
              <a:t>Gegevens voor sanitair warm water</a:t>
            </a:r>
          </a:p>
          <a:p>
            <a:pPr lvl="2"/>
            <a:r>
              <a:rPr lang="nl-BE"/>
              <a:t>Apart opslagvat (zie verder)</a:t>
            </a:r>
          </a:p>
          <a:p>
            <a:pPr lvl="2"/>
            <a:r>
              <a:rPr lang="nl-BE"/>
              <a:t>Nominaal vermogen =&gt; zelfde als bij RV</a:t>
            </a:r>
          </a:p>
          <a:p>
            <a:pPr lvl="2"/>
            <a:r>
              <a:rPr lang="nl-BE"/>
              <a:t>Weerstand</a:t>
            </a:r>
          </a:p>
          <a:p>
            <a:pPr lvl="3"/>
            <a:r>
              <a:rPr lang="nl-BE"/>
              <a:t>Aanwezig, werkwijze zelfde als bij voorbeeld 1</a:t>
            </a:r>
          </a:p>
          <a:p>
            <a:pPr lvl="3"/>
            <a:r>
              <a:rPr lang="nl-BE"/>
              <a:t>Altijd in te voeren als geen </a:t>
            </a:r>
            <a:r>
              <a:rPr lang="nl-BE" err="1"/>
              <a:t>Ecodesign</a:t>
            </a:r>
            <a:endParaRPr lang="nl-BE"/>
          </a:p>
          <a:p>
            <a:pPr lvl="1"/>
            <a:endParaRPr lang="nl-BE"/>
          </a:p>
          <a:p>
            <a:endParaRPr lang="nl-BE"/>
          </a:p>
        </p:txBody>
      </p:sp>
      <p:pic>
        <p:nvPicPr>
          <p:cNvPr id="8" name="Afbeelding 7">
            <a:extLst>
              <a:ext uri="{FF2B5EF4-FFF2-40B4-BE49-F238E27FC236}">
                <a16:creationId xmlns:a16="http://schemas.microsoft.com/office/drawing/2014/main" id="{ED0E9C45-8D80-8FE8-E942-B825B8FE36E3}"/>
              </a:ext>
            </a:extLst>
          </p:cNvPr>
          <p:cNvPicPr>
            <a:picLocks noChangeAspect="1"/>
          </p:cNvPicPr>
          <p:nvPr/>
        </p:nvPicPr>
        <p:blipFill>
          <a:blip r:embed="rId2"/>
          <a:stretch>
            <a:fillRect/>
          </a:stretch>
        </p:blipFill>
        <p:spPr>
          <a:xfrm>
            <a:off x="2855640" y="4068291"/>
            <a:ext cx="9220200" cy="2609850"/>
          </a:xfrm>
          <a:prstGeom prst="rect">
            <a:avLst/>
          </a:prstGeom>
        </p:spPr>
      </p:pic>
      <p:sp>
        <p:nvSpPr>
          <p:cNvPr id="9" name="Rechthoek: afgeronde hoeken 8">
            <a:extLst>
              <a:ext uri="{FF2B5EF4-FFF2-40B4-BE49-F238E27FC236}">
                <a16:creationId xmlns:a16="http://schemas.microsoft.com/office/drawing/2014/main" id="{A5BAC523-3BE2-AD1C-FCBE-717A144A22EB}"/>
              </a:ext>
            </a:extLst>
          </p:cNvPr>
          <p:cNvSpPr/>
          <p:nvPr/>
        </p:nvSpPr>
        <p:spPr>
          <a:xfrm>
            <a:off x="2927648" y="4797152"/>
            <a:ext cx="5040560" cy="321722"/>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342113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F44D1-7D5D-1137-A9AB-254DFB69E673}"/>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0CE4DEE2-6A49-8400-C204-3CF4502724AD}"/>
              </a:ext>
            </a:extLst>
          </p:cNvPr>
          <p:cNvSpPr>
            <a:spLocks noGrp="1"/>
          </p:cNvSpPr>
          <p:nvPr>
            <p:ph sz="half" idx="10"/>
          </p:nvPr>
        </p:nvSpPr>
        <p:spPr/>
        <p:txBody>
          <a:bodyPr/>
          <a:lstStyle/>
          <a:p>
            <a:r>
              <a:rPr lang="nl-BE"/>
              <a:t>Voorbeeld 2: lucht/water warmtepomp &gt; 2015</a:t>
            </a:r>
          </a:p>
          <a:p>
            <a:pPr lvl="1"/>
            <a:r>
              <a:rPr lang="nl-BE"/>
              <a:t>Gegevens voor sanitair warm water</a:t>
            </a:r>
          </a:p>
          <a:p>
            <a:pPr lvl="1"/>
            <a:endParaRPr lang="nl-BE"/>
          </a:p>
          <a:p>
            <a:endParaRPr lang="nl-BE"/>
          </a:p>
        </p:txBody>
      </p:sp>
      <p:pic>
        <p:nvPicPr>
          <p:cNvPr id="4" name="Afbeelding 3">
            <a:extLst>
              <a:ext uri="{FF2B5EF4-FFF2-40B4-BE49-F238E27FC236}">
                <a16:creationId xmlns:a16="http://schemas.microsoft.com/office/drawing/2014/main" id="{616365A5-F689-EA9E-3D1F-AEC55C61978E}"/>
              </a:ext>
            </a:extLst>
          </p:cNvPr>
          <p:cNvPicPr>
            <a:picLocks noChangeAspect="1"/>
          </p:cNvPicPr>
          <p:nvPr/>
        </p:nvPicPr>
        <p:blipFill>
          <a:blip r:embed="rId2"/>
          <a:stretch>
            <a:fillRect/>
          </a:stretch>
        </p:blipFill>
        <p:spPr>
          <a:xfrm>
            <a:off x="2321735" y="-20893"/>
            <a:ext cx="6650362" cy="6858000"/>
          </a:xfrm>
          <a:prstGeom prst="rect">
            <a:avLst/>
          </a:prstGeom>
        </p:spPr>
      </p:pic>
      <p:sp>
        <p:nvSpPr>
          <p:cNvPr id="5" name="Rechthoek 4">
            <a:extLst>
              <a:ext uri="{FF2B5EF4-FFF2-40B4-BE49-F238E27FC236}">
                <a16:creationId xmlns:a16="http://schemas.microsoft.com/office/drawing/2014/main" id="{07E4EAB3-D189-FDAB-3ACB-01B9352036E8}"/>
              </a:ext>
            </a:extLst>
          </p:cNvPr>
          <p:cNvSpPr/>
          <p:nvPr/>
        </p:nvSpPr>
        <p:spPr>
          <a:xfrm>
            <a:off x="2567608" y="1916832"/>
            <a:ext cx="165618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00CB8E16-09BA-64B1-BEB6-457B612200EF}"/>
              </a:ext>
            </a:extLst>
          </p:cNvPr>
          <p:cNvSpPr/>
          <p:nvPr/>
        </p:nvSpPr>
        <p:spPr>
          <a:xfrm>
            <a:off x="7536160" y="2888846"/>
            <a:ext cx="109071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B01A235F-C4ED-6068-34A4-A62E012E4D5C}"/>
              </a:ext>
            </a:extLst>
          </p:cNvPr>
          <p:cNvSpPr txBox="1"/>
          <p:nvPr/>
        </p:nvSpPr>
        <p:spPr>
          <a:xfrm>
            <a:off x="8972097" y="4089401"/>
            <a:ext cx="2376264" cy="738664"/>
          </a:xfrm>
          <a:prstGeom prst="rect">
            <a:avLst/>
          </a:prstGeom>
          <a:noFill/>
        </p:spPr>
        <p:txBody>
          <a:bodyPr wrap="square" rtlCol="0">
            <a:spAutoFit/>
          </a:bodyPr>
          <a:lstStyle/>
          <a:p>
            <a:r>
              <a:rPr lang="nl-BE" sz="1400">
                <a:solidFill>
                  <a:srgbClr val="394351"/>
                </a:solidFill>
              </a:rPr>
              <a:t>Geen gegevens voor SWW</a:t>
            </a:r>
          </a:p>
          <a:p>
            <a:r>
              <a:rPr lang="nl-BE" sz="1400">
                <a:solidFill>
                  <a:srgbClr val="394351"/>
                </a:solidFill>
              </a:rPr>
              <a:t>Alleen SWW met apart opslagvat</a:t>
            </a:r>
          </a:p>
        </p:txBody>
      </p:sp>
      <p:cxnSp>
        <p:nvCxnSpPr>
          <p:cNvPr id="9" name="Rechte verbindingslijn met pijl 8">
            <a:extLst>
              <a:ext uri="{FF2B5EF4-FFF2-40B4-BE49-F238E27FC236}">
                <a16:creationId xmlns:a16="http://schemas.microsoft.com/office/drawing/2014/main" id="{B8724023-11B6-1001-6554-D12DAA289630}"/>
              </a:ext>
            </a:extLst>
          </p:cNvPr>
          <p:cNvCxnSpPr>
            <a:cxnSpLocks/>
          </p:cNvCxnSpPr>
          <p:nvPr/>
        </p:nvCxnSpPr>
        <p:spPr>
          <a:xfrm>
            <a:off x="7850361" y="3256630"/>
            <a:ext cx="1213014" cy="858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148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F44D1-7D5D-1137-A9AB-254DFB69E673}"/>
              </a:ext>
            </a:extLst>
          </p:cNvPr>
          <p:cNvSpPr>
            <a:spLocks noGrp="1"/>
          </p:cNvSpPr>
          <p:nvPr>
            <p:ph type="title"/>
          </p:nvPr>
        </p:nvSpPr>
        <p:spPr/>
        <p:txBody>
          <a:bodyPr/>
          <a:lstStyle/>
          <a:p>
            <a:r>
              <a:rPr lang="nl-BE" sz="4800" err="1"/>
              <a:t>Ingave</a:t>
            </a:r>
            <a:r>
              <a:rPr lang="nl-BE" sz="4800"/>
              <a:t> WP met </a:t>
            </a:r>
            <a:r>
              <a:rPr lang="nl-BE" sz="4800" err="1"/>
              <a:t>stavingsstukken</a:t>
            </a:r>
            <a:endParaRPr lang="nl-BE"/>
          </a:p>
        </p:txBody>
      </p:sp>
      <p:sp>
        <p:nvSpPr>
          <p:cNvPr id="3" name="Tijdelijke aanduiding voor inhoud 2">
            <a:extLst>
              <a:ext uri="{FF2B5EF4-FFF2-40B4-BE49-F238E27FC236}">
                <a16:creationId xmlns:a16="http://schemas.microsoft.com/office/drawing/2014/main" id="{0CE4DEE2-6A49-8400-C204-3CF4502724AD}"/>
              </a:ext>
            </a:extLst>
          </p:cNvPr>
          <p:cNvSpPr>
            <a:spLocks noGrp="1"/>
          </p:cNvSpPr>
          <p:nvPr>
            <p:ph sz="half" idx="10"/>
          </p:nvPr>
        </p:nvSpPr>
        <p:spPr/>
        <p:txBody>
          <a:bodyPr/>
          <a:lstStyle/>
          <a:p>
            <a:r>
              <a:rPr lang="nl-BE"/>
              <a:t>Voorbeeld 2: lucht/water warmtepomp &gt; 2015</a:t>
            </a:r>
          </a:p>
          <a:p>
            <a:pPr lvl="1"/>
            <a:r>
              <a:rPr lang="nl-BE"/>
              <a:t>Toestel Z</a:t>
            </a:r>
          </a:p>
          <a:p>
            <a:pPr lvl="1"/>
            <a:endParaRPr lang="nl-BE"/>
          </a:p>
          <a:p>
            <a:endParaRPr lang="nl-BE"/>
          </a:p>
        </p:txBody>
      </p:sp>
      <p:sp>
        <p:nvSpPr>
          <p:cNvPr id="8" name="Tekstvak 7">
            <a:extLst>
              <a:ext uri="{FF2B5EF4-FFF2-40B4-BE49-F238E27FC236}">
                <a16:creationId xmlns:a16="http://schemas.microsoft.com/office/drawing/2014/main" id="{B01A235F-C4ED-6068-34A4-A62E012E4D5C}"/>
              </a:ext>
            </a:extLst>
          </p:cNvPr>
          <p:cNvSpPr txBox="1"/>
          <p:nvPr/>
        </p:nvSpPr>
        <p:spPr>
          <a:xfrm>
            <a:off x="9624392" y="1988840"/>
            <a:ext cx="2376264" cy="523220"/>
          </a:xfrm>
          <a:prstGeom prst="rect">
            <a:avLst/>
          </a:prstGeom>
          <a:noFill/>
        </p:spPr>
        <p:txBody>
          <a:bodyPr wrap="square" rtlCol="0">
            <a:spAutoFit/>
          </a:bodyPr>
          <a:lstStyle/>
          <a:p>
            <a:r>
              <a:rPr lang="nl-BE" sz="1400">
                <a:solidFill>
                  <a:srgbClr val="394351"/>
                </a:solidFill>
              </a:rPr>
              <a:t>Voorbeeld toestel met gegevens SWW</a:t>
            </a:r>
          </a:p>
        </p:txBody>
      </p:sp>
      <p:cxnSp>
        <p:nvCxnSpPr>
          <p:cNvPr id="9" name="Rechte verbindingslijn met pijl 8">
            <a:extLst>
              <a:ext uri="{FF2B5EF4-FFF2-40B4-BE49-F238E27FC236}">
                <a16:creationId xmlns:a16="http://schemas.microsoft.com/office/drawing/2014/main" id="{B8724023-11B6-1001-6554-D12DAA289630}"/>
              </a:ext>
            </a:extLst>
          </p:cNvPr>
          <p:cNvCxnSpPr>
            <a:cxnSpLocks/>
          </p:cNvCxnSpPr>
          <p:nvPr/>
        </p:nvCxnSpPr>
        <p:spPr>
          <a:xfrm>
            <a:off x="7850361" y="3256630"/>
            <a:ext cx="1213014" cy="858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CF411A65-D19D-7A64-970D-83AB33E22BC4}"/>
              </a:ext>
            </a:extLst>
          </p:cNvPr>
          <p:cNvPicPr>
            <a:picLocks noChangeAspect="1"/>
          </p:cNvPicPr>
          <p:nvPr/>
        </p:nvPicPr>
        <p:blipFill>
          <a:blip r:embed="rId2"/>
          <a:stretch>
            <a:fillRect/>
          </a:stretch>
        </p:blipFill>
        <p:spPr>
          <a:xfrm>
            <a:off x="2962143" y="0"/>
            <a:ext cx="6133485" cy="6858000"/>
          </a:xfrm>
          <a:prstGeom prst="rect">
            <a:avLst/>
          </a:prstGeom>
        </p:spPr>
      </p:pic>
      <p:sp>
        <p:nvSpPr>
          <p:cNvPr id="5" name="Rechthoek 4">
            <a:extLst>
              <a:ext uri="{FF2B5EF4-FFF2-40B4-BE49-F238E27FC236}">
                <a16:creationId xmlns:a16="http://schemas.microsoft.com/office/drawing/2014/main" id="{07E4EAB3-D189-FDAB-3ACB-01B9352036E8}"/>
              </a:ext>
            </a:extLst>
          </p:cNvPr>
          <p:cNvSpPr/>
          <p:nvPr/>
        </p:nvSpPr>
        <p:spPr>
          <a:xfrm>
            <a:off x="3047850" y="0"/>
            <a:ext cx="165618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00CB8E16-09BA-64B1-BEB6-457B612200EF}"/>
              </a:ext>
            </a:extLst>
          </p:cNvPr>
          <p:cNvSpPr/>
          <p:nvPr/>
        </p:nvSpPr>
        <p:spPr>
          <a:xfrm>
            <a:off x="7680176" y="807353"/>
            <a:ext cx="37063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met pijl 10">
            <a:extLst>
              <a:ext uri="{FF2B5EF4-FFF2-40B4-BE49-F238E27FC236}">
                <a16:creationId xmlns:a16="http://schemas.microsoft.com/office/drawing/2014/main" id="{7A1541BA-3B16-FAF3-BA5A-B849E46AF6DE}"/>
              </a:ext>
            </a:extLst>
          </p:cNvPr>
          <p:cNvCxnSpPr>
            <a:cxnSpLocks/>
          </p:cNvCxnSpPr>
          <p:nvPr/>
        </p:nvCxnSpPr>
        <p:spPr>
          <a:xfrm>
            <a:off x="8471270" y="1271778"/>
            <a:ext cx="1213014" cy="858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hthoek: afgeronde hoeken 11">
            <a:extLst>
              <a:ext uri="{FF2B5EF4-FFF2-40B4-BE49-F238E27FC236}">
                <a16:creationId xmlns:a16="http://schemas.microsoft.com/office/drawing/2014/main" id="{327B0739-EE88-74E9-4FEA-F67A76768EE6}"/>
              </a:ext>
            </a:extLst>
          </p:cNvPr>
          <p:cNvSpPr/>
          <p:nvPr/>
        </p:nvSpPr>
        <p:spPr>
          <a:xfrm>
            <a:off x="3108275" y="5517232"/>
            <a:ext cx="576064"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3" name="Rechthoek: afgeronde hoeken 12">
            <a:extLst>
              <a:ext uri="{FF2B5EF4-FFF2-40B4-BE49-F238E27FC236}">
                <a16:creationId xmlns:a16="http://schemas.microsoft.com/office/drawing/2014/main" id="{A2E4A853-8610-E824-282F-DEB5D91E8E83}"/>
              </a:ext>
            </a:extLst>
          </p:cNvPr>
          <p:cNvSpPr/>
          <p:nvPr/>
        </p:nvSpPr>
        <p:spPr>
          <a:xfrm>
            <a:off x="3719736" y="5445224"/>
            <a:ext cx="4032448"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4" name="Rechthoek: afgeronde hoeken 13">
            <a:extLst>
              <a:ext uri="{FF2B5EF4-FFF2-40B4-BE49-F238E27FC236}">
                <a16:creationId xmlns:a16="http://schemas.microsoft.com/office/drawing/2014/main" id="{563DB0F8-DA48-9EFB-DCF2-74E56902DA84}"/>
              </a:ext>
            </a:extLst>
          </p:cNvPr>
          <p:cNvSpPr/>
          <p:nvPr/>
        </p:nvSpPr>
        <p:spPr>
          <a:xfrm>
            <a:off x="5996294" y="5660827"/>
            <a:ext cx="387738" cy="333618"/>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5" name="Tekstvak 14">
            <a:extLst>
              <a:ext uri="{FF2B5EF4-FFF2-40B4-BE49-F238E27FC236}">
                <a16:creationId xmlns:a16="http://schemas.microsoft.com/office/drawing/2014/main" id="{7AA1DB45-6BC3-78C0-C5F0-F2F7DDADA98E}"/>
              </a:ext>
            </a:extLst>
          </p:cNvPr>
          <p:cNvSpPr txBox="1"/>
          <p:nvPr/>
        </p:nvSpPr>
        <p:spPr>
          <a:xfrm>
            <a:off x="9300963" y="4849996"/>
            <a:ext cx="2376264" cy="307777"/>
          </a:xfrm>
          <a:prstGeom prst="rect">
            <a:avLst/>
          </a:prstGeom>
          <a:noFill/>
        </p:spPr>
        <p:txBody>
          <a:bodyPr wrap="square" rtlCol="0">
            <a:spAutoFit/>
          </a:bodyPr>
          <a:lstStyle/>
          <a:p>
            <a:r>
              <a:rPr lang="nl-BE" sz="1400">
                <a:solidFill>
                  <a:srgbClr val="394351"/>
                </a:solidFill>
              </a:rPr>
              <a:t>Capaciteitsprofiel L</a:t>
            </a:r>
          </a:p>
        </p:txBody>
      </p:sp>
      <p:cxnSp>
        <p:nvCxnSpPr>
          <p:cNvPr id="16" name="Rechte verbindingslijn met pijl 15">
            <a:extLst>
              <a:ext uri="{FF2B5EF4-FFF2-40B4-BE49-F238E27FC236}">
                <a16:creationId xmlns:a16="http://schemas.microsoft.com/office/drawing/2014/main" id="{6E9ABB0A-59BE-3A1A-1800-705A87DF2E0A}"/>
              </a:ext>
            </a:extLst>
          </p:cNvPr>
          <p:cNvCxnSpPr>
            <a:cxnSpLocks/>
            <a:endCxn id="15" idx="1"/>
          </p:cNvCxnSpPr>
          <p:nvPr/>
        </p:nvCxnSpPr>
        <p:spPr>
          <a:xfrm flipV="1">
            <a:off x="7753637" y="5003885"/>
            <a:ext cx="1547326" cy="549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C8F18B0E-5A53-4324-E134-5C0171B68E41}"/>
              </a:ext>
            </a:extLst>
          </p:cNvPr>
          <p:cNvSpPr txBox="1"/>
          <p:nvPr/>
        </p:nvSpPr>
        <p:spPr>
          <a:xfrm>
            <a:off x="289139" y="5707696"/>
            <a:ext cx="2376264" cy="307777"/>
          </a:xfrm>
          <a:prstGeom prst="rect">
            <a:avLst/>
          </a:prstGeom>
          <a:noFill/>
        </p:spPr>
        <p:txBody>
          <a:bodyPr wrap="square" rtlCol="0">
            <a:spAutoFit/>
          </a:bodyPr>
          <a:lstStyle/>
          <a:p>
            <a:r>
              <a:rPr lang="nl-BE" sz="1400">
                <a:solidFill>
                  <a:srgbClr val="394351"/>
                </a:solidFill>
              </a:rPr>
              <a:t>Energie-efficiëntieklasse A+</a:t>
            </a:r>
          </a:p>
        </p:txBody>
      </p:sp>
      <p:cxnSp>
        <p:nvCxnSpPr>
          <p:cNvPr id="19" name="Rechte verbindingslijn met pijl 18">
            <a:extLst>
              <a:ext uri="{FF2B5EF4-FFF2-40B4-BE49-F238E27FC236}">
                <a16:creationId xmlns:a16="http://schemas.microsoft.com/office/drawing/2014/main" id="{AA05FFCF-DBEA-F882-7A11-4C9F9D73F280}"/>
              </a:ext>
            </a:extLst>
          </p:cNvPr>
          <p:cNvCxnSpPr>
            <a:cxnSpLocks/>
          </p:cNvCxnSpPr>
          <p:nvPr/>
        </p:nvCxnSpPr>
        <p:spPr>
          <a:xfrm flipH="1">
            <a:off x="2433379" y="5616141"/>
            <a:ext cx="668900" cy="164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0DF1E048-CA26-A249-3149-9C42FA848E52}"/>
              </a:ext>
            </a:extLst>
          </p:cNvPr>
          <p:cNvCxnSpPr>
            <a:cxnSpLocks/>
          </p:cNvCxnSpPr>
          <p:nvPr/>
        </p:nvCxnSpPr>
        <p:spPr>
          <a:xfrm>
            <a:off x="6366573" y="5881496"/>
            <a:ext cx="1638365" cy="328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90464A47-BBC5-D8C7-565F-F88DF2CAACAA}"/>
              </a:ext>
            </a:extLst>
          </p:cNvPr>
          <p:cNvSpPr txBox="1"/>
          <p:nvPr/>
        </p:nvSpPr>
        <p:spPr>
          <a:xfrm>
            <a:off x="8053784" y="6064659"/>
            <a:ext cx="2376264" cy="523220"/>
          </a:xfrm>
          <a:prstGeom prst="rect">
            <a:avLst/>
          </a:prstGeom>
          <a:noFill/>
        </p:spPr>
        <p:txBody>
          <a:bodyPr wrap="square" rtlCol="0">
            <a:spAutoFit/>
          </a:bodyPr>
          <a:lstStyle/>
          <a:p>
            <a:r>
              <a:rPr lang="nl-BE" sz="1400">
                <a:solidFill>
                  <a:srgbClr val="394351"/>
                </a:solidFill>
              </a:rPr>
              <a:t>Energie-efficiëntie =&gt; altijd bij gemiddeld klimaat!</a:t>
            </a:r>
          </a:p>
        </p:txBody>
      </p:sp>
    </p:spTree>
    <p:extLst>
      <p:ext uri="{BB962C8B-B14F-4D97-AF65-F5344CB8AC3E}">
        <p14:creationId xmlns:p14="http://schemas.microsoft.com/office/powerpoint/2010/main" val="3028622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3: lucht/lucht warmtepomp &gt; 2018</a:t>
            </a:r>
          </a:p>
          <a:p>
            <a:pPr lvl="1"/>
            <a:r>
              <a:rPr lang="nl-BE"/>
              <a:t>Voor ruimteverwarming </a:t>
            </a:r>
          </a:p>
          <a:p>
            <a:pPr lvl="1"/>
            <a:r>
              <a:rPr lang="nl-BE"/>
              <a:t>‘Op de markt gebracht’ = productiedatum</a:t>
            </a:r>
          </a:p>
          <a:p>
            <a:pPr lvl="1"/>
            <a:r>
              <a:rPr lang="nl-BE"/>
              <a:t>Valt onder </a:t>
            </a:r>
            <a:r>
              <a:rPr lang="nl-BE" err="1"/>
              <a:t>Ecodesign</a:t>
            </a:r>
            <a:r>
              <a:rPr lang="nl-BE"/>
              <a:t> als &lt; 1MW</a:t>
            </a:r>
          </a:p>
          <a:p>
            <a:pPr lvl="1"/>
            <a:r>
              <a:rPr lang="nl-BE"/>
              <a:t>Geen </a:t>
            </a:r>
            <a:r>
              <a:rPr lang="nl-BE" err="1"/>
              <a:t>Ecodesign</a:t>
            </a:r>
            <a:r>
              <a:rPr lang="nl-BE"/>
              <a:t> =&gt; werkwijze voorbeeld 1</a:t>
            </a:r>
          </a:p>
          <a:p>
            <a:pPr marL="288000" lvl="1" indent="0">
              <a:buNone/>
            </a:pPr>
            <a:endParaRPr lang="nl-BE"/>
          </a:p>
        </p:txBody>
      </p:sp>
      <p:pic>
        <p:nvPicPr>
          <p:cNvPr id="5" name="Afbeelding 4">
            <a:extLst>
              <a:ext uri="{FF2B5EF4-FFF2-40B4-BE49-F238E27FC236}">
                <a16:creationId xmlns:a16="http://schemas.microsoft.com/office/drawing/2014/main" id="{7691B393-456F-569D-9ECF-E8D896288BE7}"/>
              </a:ext>
            </a:extLst>
          </p:cNvPr>
          <p:cNvPicPr>
            <a:picLocks noChangeAspect="1"/>
          </p:cNvPicPr>
          <p:nvPr/>
        </p:nvPicPr>
        <p:blipFill>
          <a:blip r:embed="rId2"/>
          <a:stretch>
            <a:fillRect/>
          </a:stretch>
        </p:blipFill>
        <p:spPr>
          <a:xfrm>
            <a:off x="4528956" y="3519897"/>
            <a:ext cx="7648575" cy="3305175"/>
          </a:xfrm>
          <a:prstGeom prst="rect">
            <a:avLst/>
          </a:prstGeom>
        </p:spPr>
      </p:pic>
    </p:spTree>
    <p:extLst>
      <p:ext uri="{BB962C8B-B14F-4D97-AF65-F5344CB8AC3E}">
        <p14:creationId xmlns:p14="http://schemas.microsoft.com/office/powerpoint/2010/main" val="252452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D517FC0-1DDA-4EDF-9437-21B658BF3240}"/>
              </a:ext>
            </a:extLst>
          </p:cNvPr>
          <p:cNvPicPr>
            <a:picLocks noGrp="1" noChangeAspect="1"/>
          </p:cNvPicPr>
          <p:nvPr>
            <p:ph sz="half" idx="10"/>
          </p:nvPr>
        </p:nvPicPr>
        <p:blipFill>
          <a:blip r:embed="rId2"/>
          <a:stretch>
            <a:fillRect/>
          </a:stretch>
        </p:blipFill>
        <p:spPr>
          <a:xfrm>
            <a:off x="1027518" y="1412777"/>
            <a:ext cx="10280881" cy="5110262"/>
          </a:xfrm>
        </p:spPr>
      </p:pic>
      <p:pic>
        <p:nvPicPr>
          <p:cNvPr id="19" name="Tijdelijke aanduiding voor inhoud 4">
            <a:extLst>
              <a:ext uri="{FF2B5EF4-FFF2-40B4-BE49-F238E27FC236}">
                <a16:creationId xmlns:a16="http://schemas.microsoft.com/office/drawing/2014/main" id="{387ACD2A-6B82-40B4-B0B7-53FCC3DBAE5C}"/>
              </a:ext>
            </a:extLst>
          </p:cNvPr>
          <p:cNvPicPr>
            <a:picLocks noChangeAspect="1"/>
          </p:cNvPicPr>
          <p:nvPr/>
        </p:nvPicPr>
        <p:blipFill rotWithShape="1">
          <a:blip r:embed="rId2"/>
          <a:srcRect t="6165" r="92297" b="5772"/>
          <a:stretch/>
        </p:blipFill>
        <p:spPr>
          <a:xfrm>
            <a:off x="6100413" y="1728000"/>
            <a:ext cx="792000" cy="4500000"/>
          </a:xfrm>
          <a:prstGeom prst="rect">
            <a:avLst/>
          </a:prstGeom>
        </p:spPr>
      </p:pic>
      <p:pic>
        <p:nvPicPr>
          <p:cNvPr id="6" name="Afbeelding 5">
            <a:extLst>
              <a:ext uri="{FF2B5EF4-FFF2-40B4-BE49-F238E27FC236}">
                <a16:creationId xmlns:a16="http://schemas.microsoft.com/office/drawing/2014/main" id="{C63287C6-F934-B574-0020-EE9995D59676}"/>
              </a:ext>
            </a:extLst>
          </p:cNvPr>
          <p:cNvPicPr>
            <a:picLocks noChangeAspect="1"/>
          </p:cNvPicPr>
          <p:nvPr/>
        </p:nvPicPr>
        <p:blipFill>
          <a:blip r:embed="rId3"/>
          <a:stretch>
            <a:fillRect/>
          </a:stretch>
        </p:blipFill>
        <p:spPr>
          <a:xfrm>
            <a:off x="6793481" y="1736675"/>
            <a:ext cx="4469651" cy="4536115"/>
          </a:xfrm>
          <a:prstGeom prst="rect">
            <a:avLst/>
          </a:prstGeom>
        </p:spPr>
      </p:pic>
      <p:sp>
        <p:nvSpPr>
          <p:cNvPr id="2" name="Titel 1">
            <a:extLst>
              <a:ext uri="{FF2B5EF4-FFF2-40B4-BE49-F238E27FC236}">
                <a16:creationId xmlns:a16="http://schemas.microsoft.com/office/drawing/2014/main" id="{69FFE7F3-7D95-4AFA-AB16-06590114CDE2}"/>
              </a:ext>
            </a:extLst>
          </p:cNvPr>
          <p:cNvSpPr>
            <a:spLocks noGrp="1"/>
          </p:cNvSpPr>
          <p:nvPr>
            <p:ph type="title"/>
          </p:nvPr>
        </p:nvSpPr>
        <p:spPr/>
        <p:txBody>
          <a:bodyPr/>
          <a:lstStyle/>
          <a:p>
            <a:pPr algn="l"/>
            <a:r>
              <a:rPr lang="nl-BE"/>
              <a:t>Energiekaart – nieuwbouw	</a:t>
            </a:r>
            <a:r>
              <a:rPr lang="nl-BE" sz="2400"/>
              <a:t>data tot 30/09/2022</a:t>
            </a:r>
          </a:p>
        </p:txBody>
      </p:sp>
      <p:sp>
        <p:nvSpPr>
          <p:cNvPr id="14" name="Rechthoek 13">
            <a:extLst>
              <a:ext uri="{FF2B5EF4-FFF2-40B4-BE49-F238E27FC236}">
                <a16:creationId xmlns:a16="http://schemas.microsoft.com/office/drawing/2014/main" id="{A29E37F1-1AA5-45D8-84B7-E2E40B54B6C2}"/>
              </a:ext>
            </a:extLst>
          </p:cNvPr>
          <p:cNvSpPr/>
          <p:nvPr/>
        </p:nvSpPr>
        <p:spPr>
          <a:xfrm>
            <a:off x="11258260" y="1750555"/>
            <a:ext cx="453824" cy="4434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7A4F8AD9-745C-4230-A61F-A5333A594449}"/>
              </a:ext>
            </a:extLst>
          </p:cNvPr>
          <p:cNvSpPr/>
          <p:nvPr/>
        </p:nvSpPr>
        <p:spPr>
          <a:xfrm>
            <a:off x="5445531" y="1739953"/>
            <a:ext cx="609481" cy="4513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C8D6ECC7-DE18-43BB-8F6F-7624896F468B}"/>
              </a:ext>
            </a:extLst>
          </p:cNvPr>
          <p:cNvSpPr txBox="1"/>
          <p:nvPr/>
        </p:nvSpPr>
        <p:spPr>
          <a:xfrm>
            <a:off x="6697490" y="1763760"/>
            <a:ext cx="2695669" cy="461665"/>
          </a:xfrm>
          <a:prstGeom prst="rect">
            <a:avLst/>
          </a:prstGeom>
          <a:noFill/>
        </p:spPr>
        <p:txBody>
          <a:bodyPr wrap="square" rtlCol="0">
            <a:spAutoFit/>
          </a:bodyPr>
          <a:lstStyle/>
          <a:p>
            <a:r>
              <a:rPr lang="nl-BE" sz="2400" i="1"/>
              <a:t>Appartementen</a:t>
            </a:r>
          </a:p>
        </p:txBody>
      </p:sp>
      <p:sp>
        <p:nvSpPr>
          <p:cNvPr id="17" name="Tekstvak 16">
            <a:extLst>
              <a:ext uri="{FF2B5EF4-FFF2-40B4-BE49-F238E27FC236}">
                <a16:creationId xmlns:a16="http://schemas.microsoft.com/office/drawing/2014/main" id="{E8E6F9A1-F4F8-4777-BED9-315E4010BFC4}"/>
              </a:ext>
            </a:extLst>
          </p:cNvPr>
          <p:cNvSpPr txBox="1"/>
          <p:nvPr/>
        </p:nvSpPr>
        <p:spPr>
          <a:xfrm>
            <a:off x="6728622" y="2142818"/>
            <a:ext cx="4392413" cy="1200329"/>
          </a:xfrm>
          <a:prstGeom prst="rect">
            <a:avLst/>
          </a:prstGeom>
          <a:noFill/>
        </p:spPr>
        <p:txBody>
          <a:bodyPr wrap="square" rtlCol="0">
            <a:spAutoFit/>
          </a:bodyPr>
          <a:lstStyle/>
          <a:p>
            <a:pPr marL="342900" indent="-342900">
              <a:buFont typeface="Arial" panose="020B0604020202020204" pitchFamily="34" charset="0"/>
              <a:buChar char="•"/>
            </a:pPr>
            <a:r>
              <a:rPr lang="nl-BE"/>
              <a:t>Duidelijk minder toepassing van HE</a:t>
            </a:r>
          </a:p>
          <a:p>
            <a:pPr marL="342900" indent="-342900">
              <a:buFont typeface="Arial" panose="020B0604020202020204" pitchFamily="34" charset="0"/>
              <a:buChar char="•"/>
            </a:pPr>
            <a:r>
              <a:rPr lang="nl-BE"/>
              <a:t>Link met E-peil?</a:t>
            </a:r>
          </a:p>
          <a:p>
            <a:pPr marL="342900" indent="-342900">
              <a:buFont typeface="Arial" panose="020B0604020202020204" pitchFamily="34" charset="0"/>
              <a:buChar char="•"/>
            </a:pPr>
            <a:r>
              <a:rPr lang="nl-BE"/>
              <a:t>Link met mogelijkheid PV?</a:t>
            </a:r>
          </a:p>
          <a:p>
            <a:pPr marL="342900" indent="-342900">
              <a:buFont typeface="Arial" panose="020B0604020202020204" pitchFamily="34" charset="0"/>
              <a:buChar char="•"/>
            </a:pPr>
            <a:r>
              <a:rPr lang="nl-BE"/>
              <a:t>Oorzaak of gevolg?</a:t>
            </a:r>
          </a:p>
        </p:txBody>
      </p:sp>
      <p:cxnSp>
        <p:nvCxnSpPr>
          <p:cNvPr id="4" name="Rechte verbindingslijn 3">
            <a:extLst>
              <a:ext uri="{FF2B5EF4-FFF2-40B4-BE49-F238E27FC236}">
                <a16:creationId xmlns:a16="http://schemas.microsoft.com/office/drawing/2014/main" id="{4BD80803-62EA-4E91-AD3D-FA73678B01B7}"/>
              </a:ext>
            </a:extLst>
          </p:cNvPr>
          <p:cNvCxnSpPr/>
          <p:nvPr/>
        </p:nvCxnSpPr>
        <p:spPr>
          <a:xfrm>
            <a:off x="6823587" y="6086168"/>
            <a:ext cx="501445" cy="0"/>
          </a:xfrm>
          <a:prstGeom prst="line">
            <a:avLst/>
          </a:prstGeom>
          <a:ln w="19050">
            <a:solidFill>
              <a:srgbClr val="DBDBDB"/>
            </a:solidFill>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8EF9093A-51B0-2E10-153A-AB04628CB666}"/>
              </a:ext>
            </a:extLst>
          </p:cNvPr>
          <p:cNvPicPr>
            <a:picLocks noChangeAspect="1"/>
          </p:cNvPicPr>
          <p:nvPr/>
        </p:nvPicPr>
        <p:blipFill>
          <a:blip r:embed="rId4"/>
          <a:stretch>
            <a:fillRect/>
          </a:stretch>
        </p:blipFill>
        <p:spPr>
          <a:xfrm>
            <a:off x="1571559" y="1753105"/>
            <a:ext cx="4469651" cy="4519684"/>
          </a:xfrm>
          <a:prstGeom prst="rect">
            <a:avLst/>
          </a:prstGeom>
        </p:spPr>
      </p:pic>
      <p:sp>
        <p:nvSpPr>
          <p:cNvPr id="16" name="Tekstvak 15">
            <a:extLst>
              <a:ext uri="{FF2B5EF4-FFF2-40B4-BE49-F238E27FC236}">
                <a16:creationId xmlns:a16="http://schemas.microsoft.com/office/drawing/2014/main" id="{79FD9A1D-1C83-4F18-A9E6-3D9AC62C9160}"/>
              </a:ext>
            </a:extLst>
          </p:cNvPr>
          <p:cNvSpPr txBox="1"/>
          <p:nvPr/>
        </p:nvSpPr>
        <p:spPr>
          <a:xfrm>
            <a:off x="1534421" y="1750555"/>
            <a:ext cx="2695669" cy="461665"/>
          </a:xfrm>
          <a:prstGeom prst="rect">
            <a:avLst/>
          </a:prstGeom>
          <a:noFill/>
        </p:spPr>
        <p:txBody>
          <a:bodyPr wrap="square" rtlCol="0">
            <a:spAutoFit/>
          </a:bodyPr>
          <a:lstStyle/>
          <a:p>
            <a:r>
              <a:rPr lang="nl-BE" sz="2400" i="1"/>
              <a:t>Woningen</a:t>
            </a:r>
          </a:p>
        </p:txBody>
      </p:sp>
    </p:spTree>
    <p:extLst>
      <p:ext uri="{BB962C8B-B14F-4D97-AF65-F5344CB8AC3E}">
        <p14:creationId xmlns:p14="http://schemas.microsoft.com/office/powerpoint/2010/main" val="1591472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3: lucht/lucht warmtepomp &gt; 2018</a:t>
            </a:r>
          </a:p>
          <a:p>
            <a:pPr lvl="1"/>
            <a:r>
              <a:rPr lang="nl-BE"/>
              <a:t>Vermogen</a:t>
            </a:r>
          </a:p>
          <a:p>
            <a:pPr lvl="2"/>
            <a:r>
              <a:rPr lang="nl-BE"/>
              <a:t>Nominaal/thermisch = ?</a:t>
            </a:r>
          </a:p>
          <a:p>
            <a:pPr lvl="2"/>
            <a:r>
              <a:rPr lang="nl-BE"/>
              <a:t>In uit-stand = ?</a:t>
            </a:r>
          </a:p>
          <a:p>
            <a:pPr lvl="2"/>
            <a:r>
              <a:rPr lang="nl-BE"/>
              <a:t>TO-vermogen = ?</a:t>
            </a:r>
          </a:p>
          <a:p>
            <a:pPr lvl="2"/>
            <a:r>
              <a:rPr lang="nl-BE"/>
              <a:t>Stand-by = ?</a:t>
            </a:r>
          </a:p>
          <a:p>
            <a:pPr lvl="2"/>
            <a:r>
              <a:rPr lang="nl-BE"/>
              <a:t>CCH-vermogen = ?</a:t>
            </a:r>
          </a:p>
          <a:p>
            <a:pPr lvl="1"/>
            <a:r>
              <a:rPr lang="nl-BE"/>
              <a:t>Actieve koeling?</a:t>
            </a:r>
          </a:p>
          <a:p>
            <a:pPr lvl="1"/>
            <a:r>
              <a:rPr lang="nl-BE"/>
              <a:t>WP met twee luchtkanalen?</a:t>
            </a:r>
          </a:p>
          <a:p>
            <a:pPr lvl="1"/>
            <a:r>
              <a:rPr lang="nl-BE"/>
              <a:t>SCOP</a:t>
            </a:r>
            <a:r>
              <a:rPr lang="nl-BE" baseline="-25000"/>
              <a:t> </a:t>
            </a:r>
            <a:r>
              <a:rPr lang="nl-BE"/>
              <a:t>= ?</a:t>
            </a:r>
          </a:p>
          <a:p>
            <a:pPr marL="288000" lvl="1" indent="0">
              <a:buNone/>
            </a:pPr>
            <a:endParaRPr lang="nl-BE"/>
          </a:p>
        </p:txBody>
      </p:sp>
      <p:pic>
        <p:nvPicPr>
          <p:cNvPr id="6" name="Afbeelding 5">
            <a:extLst>
              <a:ext uri="{FF2B5EF4-FFF2-40B4-BE49-F238E27FC236}">
                <a16:creationId xmlns:a16="http://schemas.microsoft.com/office/drawing/2014/main" id="{7F757A2D-0CC5-0F4B-B257-CDF84F711A6F}"/>
              </a:ext>
            </a:extLst>
          </p:cNvPr>
          <p:cNvPicPr>
            <a:picLocks noChangeAspect="1"/>
          </p:cNvPicPr>
          <p:nvPr/>
        </p:nvPicPr>
        <p:blipFill>
          <a:blip r:embed="rId2"/>
          <a:stretch>
            <a:fillRect/>
          </a:stretch>
        </p:blipFill>
        <p:spPr>
          <a:xfrm>
            <a:off x="5807968" y="3019987"/>
            <a:ext cx="6528048" cy="3838013"/>
          </a:xfrm>
          <a:prstGeom prst="rect">
            <a:avLst/>
          </a:prstGeom>
        </p:spPr>
      </p:pic>
    </p:spTree>
    <p:extLst>
      <p:ext uri="{BB962C8B-B14F-4D97-AF65-F5344CB8AC3E}">
        <p14:creationId xmlns:p14="http://schemas.microsoft.com/office/powerpoint/2010/main" val="508265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3: lucht/lucht warmtepomp &gt; 2018</a:t>
            </a:r>
          </a:p>
          <a:p>
            <a:pPr lvl="1"/>
            <a:r>
              <a:rPr lang="nl-BE"/>
              <a:t>Warmtepomp met twee luchtkanalen, te herkennen aan:</a:t>
            </a:r>
          </a:p>
          <a:p>
            <a:pPr lvl="2"/>
            <a:r>
              <a:rPr lang="nl-BE"/>
              <a:t>Geen buitenunit</a:t>
            </a:r>
          </a:p>
          <a:p>
            <a:pPr lvl="2"/>
            <a:r>
              <a:rPr lang="nl-BE"/>
              <a:t>Unit tegen buitenmuur geplaatst</a:t>
            </a:r>
          </a:p>
          <a:p>
            <a:pPr lvl="2"/>
            <a:r>
              <a:rPr lang="nl-BE"/>
              <a:t>Twee luchtkanalen lopen van buiten naar unit binnen</a:t>
            </a:r>
          </a:p>
          <a:p>
            <a:pPr lvl="3"/>
            <a:r>
              <a:rPr lang="nl-BE"/>
              <a:t>Een kanaal voor aanzuigen verse lucht = warmtebron</a:t>
            </a:r>
          </a:p>
          <a:p>
            <a:pPr lvl="3"/>
            <a:r>
              <a:rPr lang="nl-BE"/>
              <a:t>Een kanaal voor wegvoeren lucht waar warmte werd aan onttrokken</a:t>
            </a:r>
          </a:p>
          <a:p>
            <a:pPr lvl="1"/>
            <a:r>
              <a:rPr lang="nl-BE"/>
              <a:t>Technische fiche voorbeeld</a:t>
            </a:r>
          </a:p>
          <a:p>
            <a:pPr lvl="2"/>
            <a:r>
              <a:rPr lang="nl-BE"/>
              <a:t>Multisplit systeem</a:t>
            </a:r>
          </a:p>
          <a:p>
            <a:pPr lvl="2"/>
            <a:r>
              <a:rPr lang="nl-BE"/>
              <a:t>Dus geen WP met twee kanalen</a:t>
            </a:r>
          </a:p>
          <a:p>
            <a:pPr marL="288000" lvl="1" indent="0">
              <a:buNone/>
            </a:pPr>
            <a:endParaRPr lang="nl-BE"/>
          </a:p>
        </p:txBody>
      </p:sp>
      <p:grpSp>
        <p:nvGrpSpPr>
          <p:cNvPr id="11" name="Groep 10">
            <a:extLst>
              <a:ext uri="{FF2B5EF4-FFF2-40B4-BE49-F238E27FC236}">
                <a16:creationId xmlns:a16="http://schemas.microsoft.com/office/drawing/2014/main" id="{CE938BAE-0145-911C-9F87-19DBBF0510F8}"/>
              </a:ext>
            </a:extLst>
          </p:cNvPr>
          <p:cNvGrpSpPr/>
          <p:nvPr/>
        </p:nvGrpSpPr>
        <p:grpSpPr>
          <a:xfrm>
            <a:off x="6744072" y="3925203"/>
            <a:ext cx="5405065" cy="2896026"/>
            <a:chOff x="5087888" y="3925203"/>
            <a:chExt cx="5405065" cy="2896026"/>
          </a:xfrm>
        </p:grpSpPr>
        <p:pic>
          <p:nvPicPr>
            <p:cNvPr id="8" name="Afbeelding 7">
              <a:extLst>
                <a:ext uri="{FF2B5EF4-FFF2-40B4-BE49-F238E27FC236}">
                  <a16:creationId xmlns:a16="http://schemas.microsoft.com/office/drawing/2014/main" id="{A93E557A-2A68-0D34-0DBC-B76DF4BDA88D}"/>
                </a:ext>
              </a:extLst>
            </p:cNvPr>
            <p:cNvPicPr>
              <a:picLocks noChangeAspect="1"/>
            </p:cNvPicPr>
            <p:nvPr/>
          </p:nvPicPr>
          <p:blipFill>
            <a:blip r:embed="rId2"/>
            <a:stretch>
              <a:fillRect/>
            </a:stretch>
          </p:blipFill>
          <p:spPr>
            <a:xfrm>
              <a:off x="5087888" y="3925203"/>
              <a:ext cx="5405065" cy="2896026"/>
            </a:xfrm>
            <a:prstGeom prst="rect">
              <a:avLst/>
            </a:prstGeom>
          </p:spPr>
        </p:pic>
        <p:sp>
          <p:nvSpPr>
            <p:cNvPr id="9" name="Rechthoek 8">
              <a:extLst>
                <a:ext uri="{FF2B5EF4-FFF2-40B4-BE49-F238E27FC236}">
                  <a16:creationId xmlns:a16="http://schemas.microsoft.com/office/drawing/2014/main" id="{AD3AAFDB-50D9-DA99-BF8E-B1F68BA3FF2D}"/>
                </a:ext>
              </a:extLst>
            </p:cNvPr>
            <p:cNvSpPr/>
            <p:nvPr/>
          </p:nvSpPr>
          <p:spPr>
            <a:xfrm>
              <a:off x="8184232" y="5949280"/>
              <a:ext cx="288032" cy="169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9F4CFE77-2C81-4888-694B-BBCE09938133}"/>
                </a:ext>
              </a:extLst>
            </p:cNvPr>
            <p:cNvSpPr/>
            <p:nvPr/>
          </p:nvSpPr>
          <p:spPr>
            <a:xfrm>
              <a:off x="5102087" y="5085184"/>
              <a:ext cx="1209937"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grpSp>
    </p:spTree>
    <p:extLst>
      <p:ext uri="{BB962C8B-B14F-4D97-AF65-F5344CB8AC3E}">
        <p14:creationId xmlns:p14="http://schemas.microsoft.com/office/powerpoint/2010/main" val="434560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3: lucht/lucht warmtepomp &gt; 2018</a:t>
            </a:r>
          </a:p>
          <a:p>
            <a:pPr lvl="1"/>
            <a:r>
              <a:rPr lang="nl-BE"/>
              <a:t>Actieve koeling?</a:t>
            </a:r>
          </a:p>
          <a:p>
            <a:pPr lvl="2"/>
            <a:r>
              <a:rPr lang="nl-BE"/>
              <a:t>Vermeld in technische fiche, dus ‘ja’ aan te duiden</a:t>
            </a:r>
          </a:p>
          <a:p>
            <a:pPr lvl="1"/>
            <a:r>
              <a:rPr lang="nl-BE"/>
              <a:t>Vermogen</a:t>
            </a:r>
          </a:p>
          <a:p>
            <a:pPr lvl="2"/>
            <a:r>
              <a:rPr lang="nl-BE"/>
              <a:t>Nominaal/thermisch = 4,1 kW</a:t>
            </a:r>
          </a:p>
          <a:p>
            <a:pPr lvl="2"/>
            <a:r>
              <a:rPr lang="nl-BE"/>
              <a:t>In uit-stand = ?</a:t>
            </a:r>
          </a:p>
          <a:p>
            <a:pPr lvl="2"/>
            <a:r>
              <a:rPr lang="nl-BE"/>
              <a:t>TO-vermogen = ?</a:t>
            </a:r>
          </a:p>
          <a:p>
            <a:pPr lvl="2"/>
            <a:r>
              <a:rPr lang="nl-BE"/>
              <a:t>Stand-by = ?</a:t>
            </a:r>
          </a:p>
          <a:p>
            <a:pPr lvl="2"/>
            <a:r>
              <a:rPr lang="nl-BE"/>
              <a:t>CCH-vermogen = ?</a:t>
            </a:r>
          </a:p>
          <a:p>
            <a:pPr lvl="1"/>
            <a:r>
              <a:rPr lang="nl-BE"/>
              <a:t>SCOP</a:t>
            </a:r>
            <a:r>
              <a:rPr lang="nl-BE" baseline="-25000"/>
              <a:t> </a:t>
            </a:r>
            <a:r>
              <a:rPr lang="nl-BE"/>
              <a:t>= ?</a:t>
            </a:r>
          </a:p>
          <a:p>
            <a:pPr lvl="2"/>
            <a:r>
              <a:rPr lang="nl-BE"/>
              <a:t>Volgens EU n°206/2012</a:t>
            </a:r>
          </a:p>
          <a:p>
            <a:pPr lvl="2"/>
            <a:r>
              <a:rPr lang="nl-BE"/>
              <a:t>EN voor geplaatste combinatie</a:t>
            </a:r>
          </a:p>
          <a:p>
            <a:pPr lvl="3"/>
            <a:r>
              <a:rPr lang="nl-BE"/>
              <a:t>Geen vermelding van combinatie of EU-richtlijn</a:t>
            </a:r>
          </a:p>
          <a:p>
            <a:pPr lvl="1"/>
            <a:endParaRPr lang="nl-BE"/>
          </a:p>
          <a:p>
            <a:pPr lvl="1"/>
            <a:endParaRPr lang="nl-BE"/>
          </a:p>
        </p:txBody>
      </p:sp>
      <p:pic>
        <p:nvPicPr>
          <p:cNvPr id="7" name="Afbeelding 6">
            <a:extLst>
              <a:ext uri="{FF2B5EF4-FFF2-40B4-BE49-F238E27FC236}">
                <a16:creationId xmlns:a16="http://schemas.microsoft.com/office/drawing/2014/main" id="{32650882-29F1-69F4-B22C-BE695AB8F517}"/>
              </a:ext>
            </a:extLst>
          </p:cNvPr>
          <p:cNvPicPr>
            <a:picLocks noChangeAspect="1"/>
          </p:cNvPicPr>
          <p:nvPr/>
        </p:nvPicPr>
        <p:blipFill>
          <a:blip r:embed="rId2"/>
          <a:stretch>
            <a:fillRect/>
          </a:stretch>
        </p:blipFill>
        <p:spPr>
          <a:xfrm>
            <a:off x="6168008" y="2780928"/>
            <a:ext cx="5305425" cy="2619375"/>
          </a:xfrm>
          <a:prstGeom prst="rect">
            <a:avLst/>
          </a:prstGeom>
        </p:spPr>
      </p:pic>
    </p:spTree>
    <p:extLst>
      <p:ext uri="{BB962C8B-B14F-4D97-AF65-F5344CB8AC3E}">
        <p14:creationId xmlns:p14="http://schemas.microsoft.com/office/powerpoint/2010/main" val="1762090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3: lucht/lucht warmtepomp &gt; 2018</a:t>
            </a:r>
          </a:p>
          <a:p>
            <a:pPr lvl="1"/>
            <a:r>
              <a:rPr lang="nl-BE"/>
              <a:t>SCOP niet gekend</a:t>
            </a:r>
          </a:p>
          <a:p>
            <a:pPr lvl="2"/>
            <a:r>
              <a:rPr lang="nl-BE"/>
              <a:t>Aanvragen voor 1/1/2024</a:t>
            </a:r>
          </a:p>
          <a:p>
            <a:pPr lvl="3"/>
            <a:r>
              <a:rPr lang="nl-NL"/>
              <a:t>SCOP = 3, 3 voor lucht/lucht toestellen die onder EU 2016/2281 vallen</a:t>
            </a:r>
          </a:p>
          <a:p>
            <a:pPr lvl="3"/>
            <a:r>
              <a:rPr lang="nl-NL"/>
              <a:t>SCOP = 3 voor lucht/lucht toestellen die onder (EU) n°206/2012 vallen</a:t>
            </a:r>
          </a:p>
          <a:p>
            <a:pPr lvl="3"/>
            <a:r>
              <a:rPr lang="nl-NL"/>
              <a:t>Vermogens in andere standen = 0</a:t>
            </a:r>
          </a:p>
          <a:p>
            <a:pPr lvl="3"/>
            <a:r>
              <a:rPr lang="nl-NL"/>
              <a:t>Dossiernummer doorgeven via </a:t>
            </a:r>
            <a:r>
              <a:rPr lang="nl-NL">
                <a:hlinkClick r:id="rId2"/>
              </a:rPr>
              <a:t>veka@vlaanderen.be</a:t>
            </a:r>
            <a:endParaRPr lang="nl-NL"/>
          </a:p>
          <a:p>
            <a:pPr lvl="2"/>
            <a:r>
              <a:rPr lang="nl-NL"/>
              <a:t>Aanvragen vanaf 1/1/2024</a:t>
            </a:r>
          </a:p>
          <a:p>
            <a:pPr lvl="3"/>
            <a:r>
              <a:rPr lang="nl-NL"/>
              <a:t>Software rekent automatisch met juiste WBO</a:t>
            </a:r>
            <a:endParaRPr lang="nl-BE"/>
          </a:p>
          <a:p>
            <a:pPr lvl="1"/>
            <a:endParaRPr lang="nl-BE"/>
          </a:p>
        </p:txBody>
      </p:sp>
      <p:pic>
        <p:nvPicPr>
          <p:cNvPr id="7" name="Afbeelding 6">
            <a:extLst>
              <a:ext uri="{FF2B5EF4-FFF2-40B4-BE49-F238E27FC236}">
                <a16:creationId xmlns:a16="http://schemas.microsoft.com/office/drawing/2014/main" id="{32650882-29F1-69F4-B22C-BE695AB8F517}"/>
              </a:ext>
            </a:extLst>
          </p:cNvPr>
          <p:cNvPicPr>
            <a:picLocks noChangeAspect="1"/>
          </p:cNvPicPr>
          <p:nvPr/>
        </p:nvPicPr>
        <p:blipFill>
          <a:blip r:embed="rId3"/>
          <a:stretch>
            <a:fillRect/>
          </a:stretch>
        </p:blipFill>
        <p:spPr>
          <a:xfrm>
            <a:off x="6816080" y="4149080"/>
            <a:ext cx="5305425" cy="2619375"/>
          </a:xfrm>
          <a:prstGeom prst="rect">
            <a:avLst/>
          </a:prstGeom>
        </p:spPr>
      </p:pic>
    </p:spTree>
    <p:extLst>
      <p:ext uri="{BB962C8B-B14F-4D97-AF65-F5344CB8AC3E}">
        <p14:creationId xmlns:p14="http://schemas.microsoft.com/office/powerpoint/2010/main" val="2076954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50D29-A1FC-7B7C-3804-F3812220A0FD}"/>
              </a:ext>
            </a:extLst>
          </p:cNvPr>
          <p:cNvSpPr>
            <a:spLocks noGrp="1"/>
          </p:cNvSpPr>
          <p:nvPr>
            <p:ph type="title"/>
          </p:nvPr>
        </p:nvSpPr>
        <p:spPr/>
        <p:txBody>
          <a:bodyPr/>
          <a:lstStyle/>
          <a:p>
            <a:r>
              <a:rPr lang="nl-BE" sz="4000" err="1"/>
              <a:t>Ingave</a:t>
            </a:r>
            <a:r>
              <a:rPr lang="nl-BE" sz="4000"/>
              <a:t> WP met </a:t>
            </a:r>
            <a:r>
              <a:rPr lang="nl-BE" sz="4000" err="1"/>
              <a:t>stavingsstukken</a:t>
            </a:r>
            <a:br>
              <a:rPr lang="nl-BE"/>
            </a:br>
            <a:endParaRPr lang="nl-BE"/>
          </a:p>
        </p:txBody>
      </p:sp>
      <p:sp>
        <p:nvSpPr>
          <p:cNvPr id="3" name="Tijdelijke aanduiding voor inhoud 2">
            <a:extLst>
              <a:ext uri="{FF2B5EF4-FFF2-40B4-BE49-F238E27FC236}">
                <a16:creationId xmlns:a16="http://schemas.microsoft.com/office/drawing/2014/main" id="{7F4779C3-74B9-E46D-8C21-F3C0DD0FCC86}"/>
              </a:ext>
            </a:extLst>
          </p:cNvPr>
          <p:cNvSpPr>
            <a:spLocks noGrp="1"/>
          </p:cNvSpPr>
          <p:nvPr>
            <p:ph sz="half" idx="10"/>
          </p:nvPr>
        </p:nvSpPr>
        <p:spPr/>
        <p:txBody>
          <a:bodyPr/>
          <a:lstStyle/>
          <a:p>
            <a:r>
              <a:rPr lang="nl-BE"/>
              <a:t>Voorbeeld 3: lucht/lucht warmtepomp &gt; 2018</a:t>
            </a:r>
          </a:p>
          <a:p>
            <a:pPr lvl="1"/>
            <a:r>
              <a:rPr lang="nl-BE"/>
              <a:t>Vermogen</a:t>
            </a:r>
          </a:p>
          <a:p>
            <a:pPr lvl="2"/>
            <a:r>
              <a:rPr lang="nl-BE"/>
              <a:t>Nominaal/thermisch = 4,1 kW</a:t>
            </a:r>
          </a:p>
          <a:p>
            <a:pPr lvl="2"/>
            <a:r>
              <a:rPr lang="nl-BE"/>
              <a:t>In uit-stand = 0 kW</a:t>
            </a:r>
          </a:p>
          <a:p>
            <a:pPr lvl="2"/>
            <a:r>
              <a:rPr lang="nl-BE"/>
              <a:t>TO-vermogen = 0 kW</a:t>
            </a:r>
          </a:p>
          <a:p>
            <a:pPr lvl="2"/>
            <a:r>
              <a:rPr lang="nl-BE"/>
              <a:t>Stand-by = 0 kW</a:t>
            </a:r>
          </a:p>
          <a:p>
            <a:pPr lvl="2"/>
            <a:r>
              <a:rPr lang="nl-BE"/>
              <a:t>CCH-vermogen = 0 kW</a:t>
            </a:r>
          </a:p>
          <a:p>
            <a:pPr lvl="1"/>
            <a:r>
              <a:rPr lang="nl-BE"/>
              <a:t>Actieve koeling =  ja</a:t>
            </a:r>
          </a:p>
          <a:p>
            <a:pPr lvl="1"/>
            <a:r>
              <a:rPr lang="nl-BE"/>
              <a:t>Twee luchtkanalen = nee</a:t>
            </a:r>
          </a:p>
          <a:p>
            <a:pPr lvl="1"/>
            <a:r>
              <a:rPr lang="nl-BE"/>
              <a:t>SCOP</a:t>
            </a:r>
            <a:r>
              <a:rPr lang="nl-BE" baseline="-25000"/>
              <a:t> </a:t>
            </a:r>
            <a:r>
              <a:rPr lang="nl-BE"/>
              <a:t>= 3</a:t>
            </a:r>
          </a:p>
          <a:p>
            <a:pPr marL="288000" lvl="1" indent="0">
              <a:buNone/>
            </a:pPr>
            <a:endParaRPr lang="nl-BE"/>
          </a:p>
        </p:txBody>
      </p:sp>
      <p:pic>
        <p:nvPicPr>
          <p:cNvPr id="5" name="Afbeelding 4">
            <a:extLst>
              <a:ext uri="{FF2B5EF4-FFF2-40B4-BE49-F238E27FC236}">
                <a16:creationId xmlns:a16="http://schemas.microsoft.com/office/drawing/2014/main" id="{9A573D09-9324-DB0C-699D-CBCB6385320B}"/>
              </a:ext>
            </a:extLst>
          </p:cNvPr>
          <p:cNvPicPr>
            <a:picLocks noChangeAspect="1"/>
          </p:cNvPicPr>
          <p:nvPr/>
        </p:nvPicPr>
        <p:blipFill>
          <a:blip r:embed="rId2"/>
          <a:stretch>
            <a:fillRect/>
          </a:stretch>
        </p:blipFill>
        <p:spPr>
          <a:xfrm>
            <a:off x="5159896" y="2708920"/>
            <a:ext cx="6981655" cy="4108402"/>
          </a:xfrm>
          <a:prstGeom prst="rect">
            <a:avLst/>
          </a:prstGeom>
        </p:spPr>
      </p:pic>
    </p:spTree>
    <p:extLst>
      <p:ext uri="{BB962C8B-B14F-4D97-AF65-F5344CB8AC3E}">
        <p14:creationId xmlns:p14="http://schemas.microsoft.com/office/powerpoint/2010/main" val="3974564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Combinatie van:</a:t>
            </a:r>
          </a:p>
          <a:p>
            <a:pPr lvl="1"/>
            <a:r>
              <a:rPr lang="nl-BE"/>
              <a:t>Centrale opwekker</a:t>
            </a:r>
          </a:p>
          <a:p>
            <a:pPr lvl="1"/>
            <a:r>
              <a:rPr lang="nl-BE" err="1"/>
              <a:t>Combilus</a:t>
            </a:r>
            <a:r>
              <a:rPr lang="nl-BE"/>
              <a:t> of circulatieleiding</a:t>
            </a:r>
          </a:p>
          <a:p>
            <a:pPr lvl="1"/>
            <a:r>
              <a:rPr lang="nl-BE"/>
              <a:t>Opwekker per eenheid om temperatuur lus te ‘boosten’</a:t>
            </a:r>
          </a:p>
          <a:p>
            <a:r>
              <a:rPr lang="nl-BE"/>
              <a:t>Invoer hangt af van combinatie</a:t>
            </a:r>
          </a:p>
        </p:txBody>
      </p:sp>
      <p:pic>
        <p:nvPicPr>
          <p:cNvPr id="6" name="Afbeelding 5">
            <a:extLst>
              <a:ext uri="{FF2B5EF4-FFF2-40B4-BE49-F238E27FC236}">
                <a16:creationId xmlns:a16="http://schemas.microsoft.com/office/drawing/2014/main" id="{D22A792B-DBA3-5C68-19A1-586F179C3DEC}"/>
              </a:ext>
            </a:extLst>
          </p:cNvPr>
          <p:cNvPicPr>
            <a:picLocks noChangeAspect="1"/>
          </p:cNvPicPr>
          <p:nvPr/>
        </p:nvPicPr>
        <p:blipFill>
          <a:blip r:embed="rId2"/>
          <a:stretch>
            <a:fillRect/>
          </a:stretch>
        </p:blipFill>
        <p:spPr>
          <a:xfrm>
            <a:off x="6960096" y="3501008"/>
            <a:ext cx="5010526" cy="3242598"/>
          </a:xfrm>
          <a:prstGeom prst="rect">
            <a:avLst/>
          </a:prstGeom>
        </p:spPr>
      </p:pic>
    </p:spTree>
    <p:extLst>
      <p:ext uri="{BB962C8B-B14F-4D97-AF65-F5344CB8AC3E}">
        <p14:creationId xmlns:p14="http://schemas.microsoft.com/office/powerpoint/2010/main" val="22055774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1:</a:t>
            </a:r>
          </a:p>
          <a:p>
            <a:pPr lvl="1"/>
            <a:r>
              <a:rPr lang="nl-BE"/>
              <a:t>Centrale opwekker = ketel OF ketel + warmtepomp</a:t>
            </a:r>
          </a:p>
          <a:p>
            <a:pPr lvl="1"/>
            <a:r>
              <a:rPr lang="nl-BE"/>
              <a:t>Opwekker per eenheid  = water/water warmtepomp</a:t>
            </a:r>
          </a:p>
          <a:p>
            <a:r>
              <a:rPr lang="nl-BE"/>
              <a:t>Invoer:</a:t>
            </a:r>
          </a:p>
          <a:p>
            <a:pPr lvl="1"/>
            <a:r>
              <a:rPr lang="nl-BE"/>
              <a:t>Centrale ketel (+ evt. warmtepomp) </a:t>
            </a:r>
          </a:p>
          <a:p>
            <a:pPr lvl="2"/>
            <a:r>
              <a:rPr lang="nl-BE"/>
              <a:t>Verwarming en SWW</a:t>
            </a:r>
          </a:p>
          <a:p>
            <a:pPr lvl="1"/>
            <a:r>
              <a:rPr lang="nl-BE" err="1"/>
              <a:t>Combilus</a:t>
            </a:r>
            <a:endParaRPr lang="nl-BE"/>
          </a:p>
          <a:p>
            <a:pPr lvl="1"/>
            <a:r>
              <a:rPr lang="nl-BE"/>
              <a:t>Boosterwarmtepomp negeert u</a:t>
            </a:r>
          </a:p>
          <a:p>
            <a:pPr indent="0">
              <a:buNone/>
            </a:pPr>
            <a:endParaRPr lang="nl-BE"/>
          </a:p>
        </p:txBody>
      </p:sp>
      <p:pic>
        <p:nvPicPr>
          <p:cNvPr id="8" name="Afbeelding 7">
            <a:extLst>
              <a:ext uri="{FF2B5EF4-FFF2-40B4-BE49-F238E27FC236}">
                <a16:creationId xmlns:a16="http://schemas.microsoft.com/office/drawing/2014/main" id="{394546C5-E7A4-59B2-9364-5DAC7C43E7A9}"/>
              </a:ext>
            </a:extLst>
          </p:cNvPr>
          <p:cNvPicPr>
            <a:picLocks noChangeAspect="1"/>
          </p:cNvPicPr>
          <p:nvPr/>
        </p:nvPicPr>
        <p:blipFill>
          <a:blip r:embed="rId2"/>
          <a:stretch>
            <a:fillRect/>
          </a:stretch>
        </p:blipFill>
        <p:spPr>
          <a:xfrm>
            <a:off x="6600056" y="3429000"/>
            <a:ext cx="5010526" cy="3242598"/>
          </a:xfrm>
          <a:prstGeom prst="rect">
            <a:avLst/>
          </a:prstGeom>
        </p:spPr>
      </p:pic>
    </p:spTree>
    <p:extLst>
      <p:ext uri="{BB962C8B-B14F-4D97-AF65-F5344CB8AC3E}">
        <p14:creationId xmlns:p14="http://schemas.microsoft.com/office/powerpoint/2010/main" val="3010145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2:</a:t>
            </a:r>
          </a:p>
          <a:p>
            <a:pPr lvl="1"/>
            <a:r>
              <a:rPr lang="nl-BE"/>
              <a:t>Centrale opwekker = warmtepomp </a:t>
            </a:r>
          </a:p>
          <a:p>
            <a:pPr lvl="1"/>
            <a:r>
              <a:rPr lang="nl-BE"/>
              <a:t>Opwekker per eenheid  = water/water warmtepomp</a:t>
            </a:r>
          </a:p>
          <a:p>
            <a:r>
              <a:rPr lang="nl-BE"/>
              <a:t>Invoer:</a:t>
            </a:r>
          </a:p>
          <a:p>
            <a:pPr lvl="1"/>
            <a:r>
              <a:rPr lang="nl-BE"/>
              <a:t>Centrale warmtepomp </a:t>
            </a:r>
          </a:p>
          <a:p>
            <a:pPr lvl="2"/>
            <a:r>
              <a:rPr lang="nl-BE"/>
              <a:t>Voor verwarming </a:t>
            </a:r>
          </a:p>
          <a:p>
            <a:pPr lvl="1"/>
            <a:r>
              <a:rPr lang="nl-BE"/>
              <a:t>Boosterwarmtepomp</a:t>
            </a:r>
          </a:p>
          <a:p>
            <a:pPr lvl="2"/>
            <a:r>
              <a:rPr lang="nl-BE"/>
              <a:t>Voor sanitair warm water</a:t>
            </a:r>
          </a:p>
          <a:p>
            <a:pPr lvl="1"/>
            <a:r>
              <a:rPr lang="nl-BE" err="1"/>
              <a:t>Combilus</a:t>
            </a:r>
            <a:r>
              <a:rPr lang="nl-BE"/>
              <a:t> negeert u</a:t>
            </a:r>
          </a:p>
        </p:txBody>
      </p:sp>
      <p:pic>
        <p:nvPicPr>
          <p:cNvPr id="5" name="Afbeelding 4">
            <a:extLst>
              <a:ext uri="{FF2B5EF4-FFF2-40B4-BE49-F238E27FC236}">
                <a16:creationId xmlns:a16="http://schemas.microsoft.com/office/drawing/2014/main" id="{457F0616-A591-3ADE-3466-A7BC21266D65}"/>
              </a:ext>
            </a:extLst>
          </p:cNvPr>
          <p:cNvPicPr>
            <a:picLocks noChangeAspect="1"/>
          </p:cNvPicPr>
          <p:nvPr/>
        </p:nvPicPr>
        <p:blipFill>
          <a:blip r:embed="rId2"/>
          <a:stretch>
            <a:fillRect/>
          </a:stretch>
        </p:blipFill>
        <p:spPr>
          <a:xfrm>
            <a:off x="6888088" y="3645024"/>
            <a:ext cx="5228166" cy="3140968"/>
          </a:xfrm>
          <a:prstGeom prst="rect">
            <a:avLst/>
          </a:prstGeom>
        </p:spPr>
      </p:pic>
    </p:spTree>
    <p:extLst>
      <p:ext uri="{BB962C8B-B14F-4D97-AF65-F5344CB8AC3E}">
        <p14:creationId xmlns:p14="http://schemas.microsoft.com/office/powerpoint/2010/main" val="3775667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3:</a:t>
            </a:r>
          </a:p>
          <a:p>
            <a:pPr lvl="1"/>
            <a:r>
              <a:rPr lang="nl-BE"/>
              <a:t>Centrale opwekker = alle types</a:t>
            </a:r>
          </a:p>
          <a:p>
            <a:pPr lvl="1"/>
            <a:r>
              <a:rPr lang="nl-BE"/>
              <a:t>Opwekker per eenheid  = ketel, elektrische weerstand,… (geen warmtepomp)</a:t>
            </a:r>
          </a:p>
          <a:p>
            <a:r>
              <a:rPr lang="nl-BE"/>
              <a:t>Invoer:</a:t>
            </a:r>
          </a:p>
          <a:p>
            <a:pPr lvl="1"/>
            <a:r>
              <a:rPr lang="nl-BE"/>
              <a:t>Centrale opwekker</a:t>
            </a:r>
          </a:p>
          <a:p>
            <a:pPr lvl="2"/>
            <a:r>
              <a:rPr lang="nl-BE"/>
              <a:t>Voor verwarming en sanitair warm water</a:t>
            </a:r>
          </a:p>
          <a:p>
            <a:pPr lvl="1"/>
            <a:r>
              <a:rPr lang="nl-BE"/>
              <a:t>Booster opwekker</a:t>
            </a:r>
          </a:p>
          <a:p>
            <a:pPr lvl="2"/>
            <a:r>
              <a:rPr lang="nl-BE"/>
              <a:t>Voor sanitair warm water</a:t>
            </a:r>
          </a:p>
          <a:p>
            <a:pPr lvl="1"/>
            <a:r>
              <a:rPr lang="nl-BE" err="1"/>
              <a:t>Combilus</a:t>
            </a:r>
            <a:endParaRPr lang="nl-BE"/>
          </a:p>
          <a:p>
            <a:pPr lvl="2"/>
            <a:r>
              <a:rPr lang="nl-BE"/>
              <a:t>Centrale opwekker koppelen</a:t>
            </a:r>
          </a:p>
          <a:p>
            <a:pPr lvl="2"/>
            <a:r>
              <a:rPr lang="nl-BE"/>
              <a:t>Booster aan secundair systeem koppelen</a:t>
            </a:r>
          </a:p>
        </p:txBody>
      </p:sp>
      <p:pic>
        <p:nvPicPr>
          <p:cNvPr id="4" name="Afbeelding 3">
            <a:extLst>
              <a:ext uri="{FF2B5EF4-FFF2-40B4-BE49-F238E27FC236}">
                <a16:creationId xmlns:a16="http://schemas.microsoft.com/office/drawing/2014/main" id="{827387DD-B0D6-9B42-1AE5-85F5BB649A0D}"/>
              </a:ext>
            </a:extLst>
          </p:cNvPr>
          <p:cNvPicPr>
            <a:picLocks noChangeAspect="1"/>
          </p:cNvPicPr>
          <p:nvPr/>
        </p:nvPicPr>
        <p:blipFill>
          <a:blip r:embed="rId2"/>
          <a:stretch>
            <a:fillRect/>
          </a:stretch>
        </p:blipFill>
        <p:spPr>
          <a:xfrm>
            <a:off x="6390484" y="3356992"/>
            <a:ext cx="5792930" cy="3472160"/>
          </a:xfrm>
          <a:prstGeom prst="rect">
            <a:avLst/>
          </a:prstGeom>
        </p:spPr>
      </p:pic>
    </p:spTree>
    <p:extLst>
      <p:ext uri="{BB962C8B-B14F-4D97-AF65-F5344CB8AC3E}">
        <p14:creationId xmlns:p14="http://schemas.microsoft.com/office/powerpoint/2010/main" val="3106566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3:</a:t>
            </a:r>
          </a:p>
          <a:p>
            <a:pPr lvl="1"/>
            <a:r>
              <a:rPr lang="nl-BE"/>
              <a:t>Invoer in software</a:t>
            </a:r>
          </a:p>
        </p:txBody>
      </p:sp>
      <p:pic>
        <p:nvPicPr>
          <p:cNvPr id="6" name="Afbeelding 5">
            <a:extLst>
              <a:ext uri="{FF2B5EF4-FFF2-40B4-BE49-F238E27FC236}">
                <a16:creationId xmlns:a16="http://schemas.microsoft.com/office/drawing/2014/main" id="{D786C65C-7513-1F66-E763-9D96D3088751}"/>
              </a:ext>
            </a:extLst>
          </p:cNvPr>
          <p:cNvPicPr>
            <a:picLocks noChangeAspect="1"/>
          </p:cNvPicPr>
          <p:nvPr/>
        </p:nvPicPr>
        <p:blipFill>
          <a:blip r:embed="rId2"/>
          <a:stretch>
            <a:fillRect/>
          </a:stretch>
        </p:blipFill>
        <p:spPr>
          <a:xfrm>
            <a:off x="623392" y="2374746"/>
            <a:ext cx="2695575" cy="1628775"/>
          </a:xfrm>
          <a:prstGeom prst="rect">
            <a:avLst/>
          </a:prstGeom>
        </p:spPr>
      </p:pic>
      <p:cxnSp>
        <p:nvCxnSpPr>
          <p:cNvPr id="8" name="Rechte verbindingslijn met pijl 7">
            <a:extLst>
              <a:ext uri="{FF2B5EF4-FFF2-40B4-BE49-F238E27FC236}">
                <a16:creationId xmlns:a16="http://schemas.microsoft.com/office/drawing/2014/main" id="{BA630D1D-0FBA-416D-E291-AE0FBAB24617}"/>
              </a:ext>
            </a:extLst>
          </p:cNvPr>
          <p:cNvCxnSpPr/>
          <p:nvPr/>
        </p:nvCxnSpPr>
        <p:spPr>
          <a:xfrm>
            <a:off x="2423592" y="3789040"/>
            <a:ext cx="648072"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ACAAA8CD-4F46-1F58-E8A8-DFC82F42B503}"/>
              </a:ext>
            </a:extLst>
          </p:cNvPr>
          <p:cNvPicPr>
            <a:picLocks noChangeAspect="1"/>
          </p:cNvPicPr>
          <p:nvPr/>
        </p:nvPicPr>
        <p:blipFill>
          <a:blip r:embed="rId3"/>
          <a:stretch>
            <a:fillRect/>
          </a:stretch>
        </p:blipFill>
        <p:spPr>
          <a:xfrm>
            <a:off x="257173" y="4753440"/>
            <a:ext cx="11677650" cy="1638300"/>
          </a:xfrm>
          <a:prstGeom prst="rect">
            <a:avLst/>
          </a:prstGeom>
        </p:spPr>
      </p:pic>
      <p:sp>
        <p:nvSpPr>
          <p:cNvPr id="11" name="Rechthoek: afgeronde hoeken 10">
            <a:extLst>
              <a:ext uri="{FF2B5EF4-FFF2-40B4-BE49-F238E27FC236}">
                <a16:creationId xmlns:a16="http://schemas.microsoft.com/office/drawing/2014/main" id="{AD472D76-4CE4-0A8D-D746-8F23CA6C4D53}"/>
              </a:ext>
            </a:extLst>
          </p:cNvPr>
          <p:cNvSpPr/>
          <p:nvPr/>
        </p:nvSpPr>
        <p:spPr>
          <a:xfrm>
            <a:off x="335360" y="5085184"/>
            <a:ext cx="3528392"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2" name="Rechthoek: afgeronde hoeken 11">
            <a:extLst>
              <a:ext uri="{FF2B5EF4-FFF2-40B4-BE49-F238E27FC236}">
                <a16:creationId xmlns:a16="http://schemas.microsoft.com/office/drawing/2014/main" id="{F5DBC5DC-8843-C153-F351-4D8B0E1B9277}"/>
              </a:ext>
            </a:extLst>
          </p:cNvPr>
          <p:cNvSpPr/>
          <p:nvPr/>
        </p:nvSpPr>
        <p:spPr>
          <a:xfrm>
            <a:off x="9120336" y="5572590"/>
            <a:ext cx="2520280" cy="37669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3" name="Rechthoek: afgeronde hoeken 12">
            <a:extLst>
              <a:ext uri="{FF2B5EF4-FFF2-40B4-BE49-F238E27FC236}">
                <a16:creationId xmlns:a16="http://schemas.microsoft.com/office/drawing/2014/main" id="{622D34FF-2E0A-A4A1-95AB-9151A8B47237}"/>
              </a:ext>
            </a:extLst>
          </p:cNvPr>
          <p:cNvSpPr/>
          <p:nvPr/>
        </p:nvSpPr>
        <p:spPr>
          <a:xfrm>
            <a:off x="407368" y="5545332"/>
            <a:ext cx="1800200" cy="475956"/>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2071686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1A724F6-CC61-4EAF-B004-6F02D61BF594}"/>
              </a:ext>
            </a:extLst>
          </p:cNvPr>
          <p:cNvSpPr>
            <a:spLocks/>
          </p:cNvSpPr>
          <p:nvPr/>
        </p:nvSpPr>
        <p:spPr bwMode="auto">
          <a:xfrm>
            <a:off x="426507" y="1"/>
            <a:ext cx="9926659" cy="6858000"/>
          </a:xfrm>
          <a:custGeom>
            <a:avLst/>
            <a:gdLst>
              <a:gd name="T0" fmla="*/ 1387 w 4410"/>
              <a:gd name="T1" fmla="*/ 2798 h 2798"/>
              <a:gd name="T2" fmla="*/ 2876 w 4410"/>
              <a:gd name="T3" fmla="*/ 2392 h 2798"/>
              <a:gd name="T4" fmla="*/ 3712 w 4410"/>
              <a:gd name="T5" fmla="*/ 1825 h 2798"/>
              <a:gd name="T6" fmla="*/ 2634 w 4410"/>
              <a:gd name="T7" fmla="*/ 1144 h 2798"/>
              <a:gd name="T8" fmla="*/ 3364 w 4410"/>
              <a:gd name="T9" fmla="*/ 921 h 2798"/>
              <a:gd name="T10" fmla="*/ 4107 w 4410"/>
              <a:gd name="T11" fmla="*/ 631 h 2798"/>
              <a:gd name="T12" fmla="*/ 3500 w 4410"/>
              <a:gd name="T13" fmla="*/ 372 h 2798"/>
              <a:gd name="T14" fmla="*/ 3802 w 4410"/>
              <a:gd name="T15" fmla="*/ 184 h 2798"/>
              <a:gd name="T16" fmla="*/ 4410 w 4410"/>
              <a:gd name="T17" fmla="*/ 0 h 2798"/>
              <a:gd name="T18" fmla="*/ 4066 w 4410"/>
              <a:gd name="T19" fmla="*/ 0 h 2798"/>
              <a:gd name="T20" fmla="*/ 2835 w 4410"/>
              <a:gd name="T21" fmla="*/ 306 h 2798"/>
              <a:gd name="T22" fmla="*/ 3594 w 4410"/>
              <a:gd name="T23" fmla="*/ 621 h 2798"/>
              <a:gd name="T24" fmla="*/ 1949 w 4410"/>
              <a:gd name="T25" fmla="*/ 1104 h 2798"/>
              <a:gd name="T26" fmla="*/ 1939 w 4410"/>
              <a:gd name="T27" fmla="*/ 1191 h 2798"/>
              <a:gd name="T28" fmla="*/ 2829 w 4410"/>
              <a:gd name="T29" fmla="*/ 1822 h 2798"/>
              <a:gd name="T30" fmla="*/ 1136 w 4410"/>
              <a:gd name="T31" fmla="*/ 2243 h 2798"/>
              <a:gd name="T32" fmla="*/ 0 w 4410"/>
              <a:gd name="T33" fmla="*/ 2685 h 2798"/>
              <a:gd name="T34" fmla="*/ 0 w 4410"/>
              <a:gd name="T35" fmla="*/ 2798 h 2798"/>
              <a:gd name="T36" fmla="*/ 1387 w 4410"/>
              <a:gd name="T37" fmla="*/ 2798 h 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0" h="2798">
                <a:moveTo>
                  <a:pt x="1387" y="2798"/>
                </a:moveTo>
                <a:cubicBezTo>
                  <a:pt x="1590" y="2615"/>
                  <a:pt x="2359" y="2534"/>
                  <a:pt x="2876" y="2392"/>
                </a:cubicBezTo>
                <a:cubicBezTo>
                  <a:pt x="3505" y="2220"/>
                  <a:pt x="3693" y="2022"/>
                  <a:pt x="3712" y="1825"/>
                </a:cubicBezTo>
                <a:cubicBezTo>
                  <a:pt x="3765" y="1299"/>
                  <a:pt x="2623" y="1305"/>
                  <a:pt x="2634" y="1144"/>
                </a:cubicBezTo>
                <a:cubicBezTo>
                  <a:pt x="2644" y="1007"/>
                  <a:pt x="3129" y="948"/>
                  <a:pt x="3364" y="921"/>
                </a:cubicBezTo>
                <a:cubicBezTo>
                  <a:pt x="3739" y="879"/>
                  <a:pt x="4086" y="784"/>
                  <a:pt x="4107" y="631"/>
                </a:cubicBezTo>
                <a:cubicBezTo>
                  <a:pt x="4143" y="377"/>
                  <a:pt x="3608" y="403"/>
                  <a:pt x="3500" y="372"/>
                </a:cubicBezTo>
                <a:cubicBezTo>
                  <a:pt x="3181" y="282"/>
                  <a:pt x="3396" y="234"/>
                  <a:pt x="3802" y="184"/>
                </a:cubicBezTo>
                <a:cubicBezTo>
                  <a:pt x="4172" y="138"/>
                  <a:pt x="4365" y="106"/>
                  <a:pt x="4410" y="0"/>
                </a:cubicBezTo>
                <a:cubicBezTo>
                  <a:pt x="4066" y="0"/>
                  <a:pt x="4066" y="0"/>
                  <a:pt x="4066" y="0"/>
                </a:cubicBezTo>
                <a:cubicBezTo>
                  <a:pt x="3945" y="129"/>
                  <a:pt x="2829" y="68"/>
                  <a:pt x="2835" y="306"/>
                </a:cubicBezTo>
                <a:cubicBezTo>
                  <a:pt x="2839" y="481"/>
                  <a:pt x="3599" y="506"/>
                  <a:pt x="3594" y="621"/>
                </a:cubicBezTo>
                <a:cubicBezTo>
                  <a:pt x="3587" y="771"/>
                  <a:pt x="2144" y="733"/>
                  <a:pt x="1949" y="1104"/>
                </a:cubicBezTo>
                <a:cubicBezTo>
                  <a:pt x="1934" y="1133"/>
                  <a:pt x="1938" y="1156"/>
                  <a:pt x="1939" y="1191"/>
                </a:cubicBezTo>
                <a:cubicBezTo>
                  <a:pt x="1952" y="1468"/>
                  <a:pt x="2882" y="1583"/>
                  <a:pt x="2829" y="1822"/>
                </a:cubicBezTo>
                <a:cubicBezTo>
                  <a:pt x="2783" y="2029"/>
                  <a:pt x="2384" y="1941"/>
                  <a:pt x="1136" y="2243"/>
                </a:cubicBezTo>
                <a:cubicBezTo>
                  <a:pt x="939" y="2291"/>
                  <a:pt x="246" y="2452"/>
                  <a:pt x="0" y="2685"/>
                </a:cubicBezTo>
                <a:cubicBezTo>
                  <a:pt x="0" y="2798"/>
                  <a:pt x="0" y="2798"/>
                  <a:pt x="0" y="2798"/>
                </a:cubicBezTo>
                <a:lnTo>
                  <a:pt x="1387" y="279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987A8BD2-51F0-4E4F-B22A-0FB2D65078B9}"/>
              </a:ext>
            </a:extLst>
          </p:cNvPr>
          <p:cNvSpPr>
            <a:spLocks/>
          </p:cNvSpPr>
          <p:nvPr/>
        </p:nvSpPr>
        <p:spPr bwMode="auto">
          <a:xfrm>
            <a:off x="426507" y="1"/>
            <a:ext cx="9890990" cy="6580461"/>
          </a:xfrm>
          <a:custGeom>
            <a:avLst/>
            <a:gdLst>
              <a:gd name="T0" fmla="*/ 1387 w 4395"/>
              <a:gd name="T1" fmla="*/ 2685 h 2685"/>
              <a:gd name="T2" fmla="*/ 2876 w 4395"/>
              <a:gd name="T3" fmla="*/ 2292 h 2685"/>
              <a:gd name="T4" fmla="*/ 3712 w 4395"/>
              <a:gd name="T5" fmla="*/ 1742 h 2685"/>
              <a:gd name="T6" fmla="*/ 2634 w 4395"/>
              <a:gd name="T7" fmla="*/ 1082 h 2685"/>
              <a:gd name="T8" fmla="*/ 3364 w 4395"/>
              <a:gd name="T9" fmla="*/ 866 h 2685"/>
              <a:gd name="T10" fmla="*/ 4107 w 4395"/>
              <a:gd name="T11" fmla="*/ 585 h 2685"/>
              <a:gd name="T12" fmla="*/ 3500 w 4395"/>
              <a:gd name="T13" fmla="*/ 334 h 2685"/>
              <a:gd name="T14" fmla="*/ 3802 w 4395"/>
              <a:gd name="T15" fmla="*/ 152 h 2685"/>
              <a:gd name="T16" fmla="*/ 4395 w 4395"/>
              <a:gd name="T17" fmla="*/ 0 h 2685"/>
              <a:gd name="T18" fmla="*/ 4033 w 4395"/>
              <a:gd name="T19" fmla="*/ 0 h 2685"/>
              <a:gd name="T20" fmla="*/ 2840 w 4395"/>
              <a:gd name="T21" fmla="*/ 270 h 2685"/>
              <a:gd name="T22" fmla="*/ 3594 w 4395"/>
              <a:gd name="T23" fmla="*/ 575 h 2685"/>
              <a:gd name="T24" fmla="*/ 1940 w 4395"/>
              <a:gd name="T25" fmla="*/ 1122 h 2685"/>
              <a:gd name="T26" fmla="*/ 2829 w 4395"/>
              <a:gd name="T27" fmla="*/ 1739 h 2685"/>
              <a:gd name="T28" fmla="*/ 1136 w 4395"/>
              <a:gd name="T29" fmla="*/ 2147 h 2685"/>
              <a:gd name="T30" fmla="*/ 0 w 4395"/>
              <a:gd name="T31" fmla="*/ 2685 h 2685"/>
              <a:gd name="T32" fmla="*/ 1387 w 4395"/>
              <a:gd name="T33" fmla="*/ 2685 h 2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95" h="2685">
                <a:moveTo>
                  <a:pt x="1387" y="2685"/>
                </a:moveTo>
                <a:cubicBezTo>
                  <a:pt x="1590" y="2508"/>
                  <a:pt x="2359" y="2429"/>
                  <a:pt x="2876" y="2292"/>
                </a:cubicBezTo>
                <a:cubicBezTo>
                  <a:pt x="3505" y="2125"/>
                  <a:pt x="3714" y="1934"/>
                  <a:pt x="3712" y="1742"/>
                </a:cubicBezTo>
                <a:cubicBezTo>
                  <a:pt x="3708" y="1359"/>
                  <a:pt x="2623" y="1238"/>
                  <a:pt x="2634" y="1082"/>
                </a:cubicBezTo>
                <a:cubicBezTo>
                  <a:pt x="2644" y="949"/>
                  <a:pt x="3129" y="892"/>
                  <a:pt x="3364" y="866"/>
                </a:cubicBezTo>
                <a:cubicBezTo>
                  <a:pt x="3739" y="825"/>
                  <a:pt x="4110" y="735"/>
                  <a:pt x="4107" y="585"/>
                </a:cubicBezTo>
                <a:cubicBezTo>
                  <a:pt x="4104" y="397"/>
                  <a:pt x="3608" y="364"/>
                  <a:pt x="3500" y="334"/>
                </a:cubicBezTo>
                <a:cubicBezTo>
                  <a:pt x="3181" y="247"/>
                  <a:pt x="3396" y="202"/>
                  <a:pt x="3802" y="152"/>
                </a:cubicBezTo>
                <a:cubicBezTo>
                  <a:pt x="4266" y="94"/>
                  <a:pt x="4362" y="62"/>
                  <a:pt x="4395" y="0"/>
                </a:cubicBezTo>
                <a:cubicBezTo>
                  <a:pt x="4033" y="0"/>
                  <a:pt x="4033" y="0"/>
                  <a:pt x="4033" y="0"/>
                </a:cubicBezTo>
                <a:cubicBezTo>
                  <a:pt x="3907" y="77"/>
                  <a:pt x="2921" y="89"/>
                  <a:pt x="2840" y="270"/>
                </a:cubicBezTo>
                <a:cubicBezTo>
                  <a:pt x="2773" y="419"/>
                  <a:pt x="3599" y="464"/>
                  <a:pt x="3594" y="575"/>
                </a:cubicBezTo>
                <a:cubicBezTo>
                  <a:pt x="3585" y="751"/>
                  <a:pt x="2014" y="702"/>
                  <a:pt x="1940" y="1122"/>
                </a:cubicBezTo>
                <a:cubicBezTo>
                  <a:pt x="1893" y="1387"/>
                  <a:pt x="2882" y="1508"/>
                  <a:pt x="2829" y="1739"/>
                </a:cubicBezTo>
                <a:cubicBezTo>
                  <a:pt x="2783" y="1940"/>
                  <a:pt x="2384" y="1854"/>
                  <a:pt x="1136" y="2147"/>
                </a:cubicBezTo>
                <a:cubicBezTo>
                  <a:pt x="907" y="2200"/>
                  <a:pt x="169" y="2442"/>
                  <a:pt x="0" y="2685"/>
                </a:cubicBezTo>
                <a:lnTo>
                  <a:pt x="1387" y="2685"/>
                </a:lnTo>
                <a:close/>
              </a:path>
            </a:pathLst>
          </a:custGeom>
          <a:solidFill>
            <a:srgbClr val="10526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65A7007-B6F4-40B9-882E-39A363A27E31}"/>
              </a:ext>
            </a:extLst>
          </p:cNvPr>
          <p:cNvSpPr txBox="1"/>
          <p:nvPr/>
        </p:nvSpPr>
        <p:spPr>
          <a:xfrm>
            <a:off x="553182" y="347455"/>
            <a:ext cx="654188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err="1">
                <a:solidFill>
                  <a:srgbClr val="105269"/>
                </a:solidFill>
                <a:ea typeface="Noto Sans" panose="020B0502040504020204" pitchFamily="34"/>
                <a:cs typeface="Noto Sans" panose="020B0502040504020204" pitchFamily="34"/>
              </a:rPr>
              <a:t>Mijlpalen</a:t>
            </a:r>
            <a:endParaRPr kumimoji="0" lang="en-GB" sz="4800" b="1"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grpSp>
        <p:nvGrpSpPr>
          <p:cNvPr id="10" name="Group 9">
            <a:extLst>
              <a:ext uri="{FF2B5EF4-FFF2-40B4-BE49-F238E27FC236}">
                <a16:creationId xmlns:a16="http://schemas.microsoft.com/office/drawing/2014/main" id="{1CD51FE4-1BE9-4725-8C5E-D585E86C49EB}"/>
              </a:ext>
            </a:extLst>
          </p:cNvPr>
          <p:cNvGrpSpPr/>
          <p:nvPr/>
        </p:nvGrpSpPr>
        <p:grpSpPr>
          <a:xfrm>
            <a:off x="1916621" y="3860754"/>
            <a:ext cx="1462984" cy="2261827"/>
            <a:chOff x="7478257" y="2193205"/>
            <a:chExt cx="452893" cy="700189"/>
          </a:xfrm>
        </p:grpSpPr>
        <p:sp>
          <p:nvSpPr>
            <p:cNvPr id="11" name="Oval 10">
              <a:extLst>
                <a:ext uri="{FF2B5EF4-FFF2-40B4-BE49-F238E27FC236}">
                  <a16:creationId xmlns:a16="http://schemas.microsoft.com/office/drawing/2014/main" id="{AC61A92C-7461-488B-B685-D8503D3CD944}"/>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17">
              <a:extLst>
                <a:ext uri="{FF2B5EF4-FFF2-40B4-BE49-F238E27FC236}">
                  <a16:creationId xmlns:a16="http://schemas.microsoft.com/office/drawing/2014/main" id="{EAFE7348-1270-48F4-B06C-3337B907A185}"/>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043ABD47-F9C4-4180-B251-BA5EA328BD7A}"/>
              </a:ext>
            </a:extLst>
          </p:cNvPr>
          <p:cNvGrpSpPr/>
          <p:nvPr/>
        </p:nvGrpSpPr>
        <p:grpSpPr>
          <a:xfrm>
            <a:off x="107950" y="67734"/>
            <a:ext cx="10839450" cy="6701366"/>
            <a:chOff x="2943225" y="38100"/>
            <a:chExt cx="6305550" cy="6818313"/>
          </a:xfrm>
          <a:solidFill>
            <a:schemeClr val="bg1"/>
          </a:solidFill>
        </p:grpSpPr>
        <p:sp>
          <p:nvSpPr>
            <p:cNvPr id="103" name="Freeform 86">
              <a:extLst>
                <a:ext uri="{FF2B5EF4-FFF2-40B4-BE49-F238E27FC236}">
                  <a16:creationId xmlns:a16="http://schemas.microsoft.com/office/drawing/2014/main" id="{80F0C35D-6EE0-4A50-A875-08A1FCAEBABF}"/>
                </a:ext>
              </a:extLst>
            </p:cNvPr>
            <p:cNvSpPr>
              <a:spLocks/>
            </p:cNvSpPr>
            <p:nvPr/>
          </p:nvSpPr>
          <p:spPr bwMode="auto">
            <a:xfrm>
              <a:off x="2943225" y="6856413"/>
              <a:ext cx="6305550" cy="0"/>
            </a:xfrm>
            <a:custGeom>
              <a:avLst/>
              <a:gdLst>
                <a:gd name="T0" fmla="*/ 0 w 15350"/>
                <a:gd name="T1" fmla="*/ 15350 w 15350"/>
              </a:gdLst>
              <a:ahLst/>
              <a:cxnLst>
                <a:cxn ang="0">
                  <a:pos x="T0" y="0"/>
                </a:cxn>
                <a:cxn ang="0">
                  <a:pos x="T1" y="0"/>
                </a:cxn>
              </a:cxnLst>
              <a:rect l="0" t="0" r="r" b="b"/>
              <a:pathLst>
                <a:path w="15350">
                  <a:moveTo>
                    <a:pt x="0" y="0"/>
                  </a:moveTo>
                  <a:cubicBezTo>
                    <a:pt x="5120" y="0"/>
                    <a:pt x="10235" y="0"/>
                    <a:pt x="153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4" name="Freeform 89">
              <a:extLst>
                <a:ext uri="{FF2B5EF4-FFF2-40B4-BE49-F238E27FC236}">
                  <a16:creationId xmlns:a16="http://schemas.microsoft.com/office/drawing/2014/main" id="{A154FF12-18DB-454D-AEBB-AEE97A349C8C}"/>
                </a:ext>
              </a:extLst>
            </p:cNvPr>
            <p:cNvSpPr>
              <a:spLocks/>
            </p:cNvSpPr>
            <p:nvPr/>
          </p:nvSpPr>
          <p:spPr bwMode="auto">
            <a:xfrm>
              <a:off x="6410325" y="5073650"/>
              <a:ext cx="330200" cy="195263"/>
            </a:xfrm>
            <a:custGeom>
              <a:avLst/>
              <a:gdLst>
                <a:gd name="T0" fmla="*/ 15 w 803"/>
                <a:gd name="T1" fmla="*/ 238 h 238"/>
                <a:gd name="T2" fmla="*/ 0 w 803"/>
                <a:gd name="T3" fmla="*/ 176 h 238"/>
                <a:gd name="T4" fmla="*/ 789 w 803"/>
                <a:gd name="T5" fmla="*/ 0 h 238"/>
                <a:gd name="T6" fmla="*/ 803 w 803"/>
                <a:gd name="T7" fmla="*/ 56 h 238"/>
                <a:gd name="T8" fmla="*/ 15 w 803"/>
                <a:gd name="T9" fmla="*/ 238 h 238"/>
              </a:gdLst>
              <a:ahLst/>
              <a:cxnLst>
                <a:cxn ang="0">
                  <a:pos x="T0" y="T1"/>
                </a:cxn>
                <a:cxn ang="0">
                  <a:pos x="T2" y="T3"/>
                </a:cxn>
                <a:cxn ang="0">
                  <a:pos x="T4" y="T5"/>
                </a:cxn>
                <a:cxn ang="0">
                  <a:pos x="T6" y="T7"/>
                </a:cxn>
                <a:cxn ang="0">
                  <a:pos x="T8" y="T9"/>
                </a:cxn>
              </a:cxnLst>
              <a:rect l="0" t="0" r="r" b="b"/>
              <a:pathLst>
                <a:path w="803" h="238">
                  <a:moveTo>
                    <a:pt x="15" y="238"/>
                  </a:moveTo>
                  <a:cubicBezTo>
                    <a:pt x="10" y="218"/>
                    <a:pt x="5" y="199"/>
                    <a:pt x="0" y="176"/>
                  </a:cubicBezTo>
                  <a:cubicBezTo>
                    <a:pt x="264" y="117"/>
                    <a:pt x="525" y="59"/>
                    <a:pt x="789" y="0"/>
                  </a:cubicBezTo>
                  <a:cubicBezTo>
                    <a:pt x="795" y="22"/>
                    <a:pt x="799" y="40"/>
                    <a:pt x="803" y="56"/>
                  </a:cubicBezTo>
                  <a:cubicBezTo>
                    <a:pt x="769" y="77"/>
                    <a:pt x="175" y="214"/>
                    <a:pt x="15"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5" name="Freeform 90">
              <a:extLst>
                <a:ext uri="{FF2B5EF4-FFF2-40B4-BE49-F238E27FC236}">
                  <a16:creationId xmlns:a16="http://schemas.microsoft.com/office/drawing/2014/main" id="{34BE5A1F-E8DD-4233-81A0-9CD1CD1228B4}"/>
                </a:ext>
              </a:extLst>
            </p:cNvPr>
            <p:cNvSpPr>
              <a:spLocks/>
            </p:cNvSpPr>
            <p:nvPr/>
          </p:nvSpPr>
          <p:spPr bwMode="auto">
            <a:xfrm>
              <a:off x="5848350" y="5321300"/>
              <a:ext cx="330200" cy="184150"/>
            </a:xfrm>
            <a:custGeom>
              <a:avLst/>
              <a:gdLst>
                <a:gd name="T0" fmla="*/ 792 w 804"/>
                <a:gd name="T1" fmla="*/ 4 h 224"/>
                <a:gd name="T2" fmla="*/ 804 w 804"/>
                <a:gd name="T3" fmla="*/ 61 h 224"/>
                <a:gd name="T4" fmla="*/ 13 w 804"/>
                <a:gd name="T5" fmla="*/ 224 h 224"/>
                <a:gd name="T6" fmla="*/ 2 w 804"/>
                <a:gd name="T7" fmla="*/ 184 h 224"/>
                <a:gd name="T8" fmla="*/ 0 w 804"/>
                <a:gd name="T9" fmla="*/ 166 h 224"/>
                <a:gd name="T10" fmla="*/ 792 w 804"/>
                <a:gd name="T11" fmla="*/ 4 h 224"/>
              </a:gdLst>
              <a:ahLst/>
              <a:cxnLst>
                <a:cxn ang="0">
                  <a:pos x="T0" y="T1"/>
                </a:cxn>
                <a:cxn ang="0">
                  <a:pos x="T2" y="T3"/>
                </a:cxn>
                <a:cxn ang="0">
                  <a:pos x="T4" y="T5"/>
                </a:cxn>
                <a:cxn ang="0">
                  <a:pos x="T6" y="T7"/>
                </a:cxn>
                <a:cxn ang="0">
                  <a:pos x="T8" y="T9"/>
                </a:cxn>
                <a:cxn ang="0">
                  <a:pos x="T10" y="T11"/>
                </a:cxn>
              </a:cxnLst>
              <a:rect l="0" t="0" r="r" b="b"/>
              <a:pathLst>
                <a:path w="804" h="224">
                  <a:moveTo>
                    <a:pt x="792" y="4"/>
                  </a:moveTo>
                  <a:cubicBezTo>
                    <a:pt x="795" y="20"/>
                    <a:pt x="799" y="38"/>
                    <a:pt x="804" y="61"/>
                  </a:cubicBezTo>
                  <a:cubicBezTo>
                    <a:pt x="539" y="118"/>
                    <a:pt x="277" y="171"/>
                    <a:pt x="13" y="224"/>
                  </a:cubicBezTo>
                  <a:cubicBezTo>
                    <a:pt x="8" y="207"/>
                    <a:pt x="4" y="196"/>
                    <a:pt x="2" y="184"/>
                  </a:cubicBezTo>
                  <a:cubicBezTo>
                    <a:pt x="0" y="178"/>
                    <a:pt x="1" y="171"/>
                    <a:pt x="0" y="166"/>
                  </a:cubicBezTo>
                  <a:cubicBezTo>
                    <a:pt x="32" y="149"/>
                    <a:pt x="757" y="0"/>
                    <a:pt x="79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6" name="Freeform 91">
              <a:extLst>
                <a:ext uri="{FF2B5EF4-FFF2-40B4-BE49-F238E27FC236}">
                  <a16:creationId xmlns:a16="http://schemas.microsoft.com/office/drawing/2014/main" id="{BCA7B6DD-0A17-41FC-AD03-599FCDDF3EF6}"/>
                </a:ext>
              </a:extLst>
            </p:cNvPr>
            <p:cNvSpPr>
              <a:spLocks/>
            </p:cNvSpPr>
            <p:nvPr/>
          </p:nvSpPr>
          <p:spPr bwMode="auto">
            <a:xfrm>
              <a:off x="5286375" y="5554663"/>
              <a:ext cx="331788" cy="204788"/>
            </a:xfrm>
            <a:custGeom>
              <a:avLst/>
              <a:gdLst>
                <a:gd name="T0" fmla="*/ 781 w 807"/>
                <a:gd name="T1" fmla="*/ 0 h 250"/>
                <a:gd name="T2" fmla="*/ 790 w 807"/>
                <a:gd name="T3" fmla="*/ 12 h 250"/>
                <a:gd name="T4" fmla="*/ 758 w 807"/>
                <a:gd name="T5" fmla="*/ 75 h 250"/>
                <a:gd name="T6" fmla="*/ 56 w 807"/>
                <a:gd name="T7" fmla="*/ 244 h 250"/>
                <a:gd name="T8" fmla="*/ 17 w 807"/>
                <a:gd name="T9" fmla="*/ 250 h 250"/>
                <a:gd name="T10" fmla="*/ 0 w 807"/>
                <a:gd name="T11" fmla="*/ 189 h 250"/>
                <a:gd name="T12" fmla="*/ 781 w 807"/>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807" h="250">
                  <a:moveTo>
                    <a:pt x="781" y="0"/>
                  </a:moveTo>
                  <a:cubicBezTo>
                    <a:pt x="787" y="8"/>
                    <a:pt x="789" y="10"/>
                    <a:pt x="790" y="12"/>
                  </a:cubicBezTo>
                  <a:cubicBezTo>
                    <a:pt x="807" y="59"/>
                    <a:pt x="805" y="63"/>
                    <a:pt x="758" y="75"/>
                  </a:cubicBezTo>
                  <a:cubicBezTo>
                    <a:pt x="524" y="131"/>
                    <a:pt x="290" y="188"/>
                    <a:pt x="56" y="244"/>
                  </a:cubicBezTo>
                  <a:cubicBezTo>
                    <a:pt x="44" y="247"/>
                    <a:pt x="33" y="248"/>
                    <a:pt x="17" y="250"/>
                  </a:cubicBezTo>
                  <a:cubicBezTo>
                    <a:pt x="11" y="231"/>
                    <a:pt x="6" y="212"/>
                    <a:pt x="0" y="189"/>
                  </a:cubicBezTo>
                  <a:cubicBezTo>
                    <a:pt x="261" y="120"/>
                    <a:pt x="521" y="58"/>
                    <a:pt x="7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7" name="Freeform 92">
              <a:extLst>
                <a:ext uri="{FF2B5EF4-FFF2-40B4-BE49-F238E27FC236}">
                  <a16:creationId xmlns:a16="http://schemas.microsoft.com/office/drawing/2014/main" id="{87492318-48DD-4AF8-B833-3865E380FF5B}"/>
                </a:ext>
              </a:extLst>
            </p:cNvPr>
            <p:cNvSpPr>
              <a:spLocks/>
            </p:cNvSpPr>
            <p:nvPr/>
          </p:nvSpPr>
          <p:spPr bwMode="auto">
            <a:xfrm>
              <a:off x="6969125" y="4754563"/>
              <a:ext cx="323850" cy="255588"/>
            </a:xfrm>
            <a:custGeom>
              <a:avLst/>
              <a:gdLst>
                <a:gd name="T0" fmla="*/ 765 w 790"/>
                <a:gd name="T1" fmla="*/ 0 h 311"/>
                <a:gd name="T2" fmla="*/ 790 w 790"/>
                <a:gd name="T3" fmla="*/ 58 h 311"/>
                <a:gd name="T4" fmla="*/ 749 w 790"/>
                <a:gd name="T5" fmla="*/ 78 h 311"/>
                <a:gd name="T6" fmla="*/ 200 w 790"/>
                <a:gd name="T7" fmla="*/ 261 h 311"/>
                <a:gd name="T8" fmla="*/ 19 w 790"/>
                <a:gd name="T9" fmla="*/ 311 h 311"/>
                <a:gd name="T10" fmla="*/ 0 w 790"/>
                <a:gd name="T11" fmla="*/ 246 h 311"/>
                <a:gd name="T12" fmla="*/ 765 w 790"/>
                <a:gd name="T13" fmla="*/ 0 h 311"/>
              </a:gdLst>
              <a:ahLst/>
              <a:cxnLst>
                <a:cxn ang="0">
                  <a:pos x="T0" y="T1"/>
                </a:cxn>
                <a:cxn ang="0">
                  <a:pos x="T2" y="T3"/>
                </a:cxn>
                <a:cxn ang="0">
                  <a:pos x="T4" y="T5"/>
                </a:cxn>
                <a:cxn ang="0">
                  <a:pos x="T6" y="T7"/>
                </a:cxn>
                <a:cxn ang="0">
                  <a:pos x="T8" y="T9"/>
                </a:cxn>
                <a:cxn ang="0">
                  <a:pos x="T10" y="T11"/>
                </a:cxn>
                <a:cxn ang="0">
                  <a:pos x="T12" y="T13"/>
                </a:cxn>
              </a:cxnLst>
              <a:rect l="0" t="0" r="r" b="b"/>
              <a:pathLst>
                <a:path w="790" h="311">
                  <a:moveTo>
                    <a:pt x="765" y="0"/>
                  </a:moveTo>
                  <a:cubicBezTo>
                    <a:pt x="774" y="21"/>
                    <a:pt x="781" y="38"/>
                    <a:pt x="790" y="58"/>
                  </a:cubicBezTo>
                  <a:cubicBezTo>
                    <a:pt x="775" y="66"/>
                    <a:pt x="762" y="73"/>
                    <a:pt x="749" y="78"/>
                  </a:cubicBezTo>
                  <a:cubicBezTo>
                    <a:pt x="570" y="151"/>
                    <a:pt x="386" y="208"/>
                    <a:pt x="200" y="261"/>
                  </a:cubicBezTo>
                  <a:cubicBezTo>
                    <a:pt x="142" y="277"/>
                    <a:pt x="83" y="293"/>
                    <a:pt x="19" y="311"/>
                  </a:cubicBezTo>
                  <a:cubicBezTo>
                    <a:pt x="12" y="289"/>
                    <a:pt x="7" y="270"/>
                    <a:pt x="0" y="246"/>
                  </a:cubicBezTo>
                  <a:cubicBezTo>
                    <a:pt x="260" y="175"/>
                    <a:pt x="515" y="103"/>
                    <a:pt x="7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8" name="Freeform 93">
              <a:extLst>
                <a:ext uri="{FF2B5EF4-FFF2-40B4-BE49-F238E27FC236}">
                  <a16:creationId xmlns:a16="http://schemas.microsoft.com/office/drawing/2014/main" id="{3E4C61FA-3624-4BF4-B4F7-72E3C2B3FF85}"/>
                </a:ext>
              </a:extLst>
            </p:cNvPr>
            <p:cNvSpPr>
              <a:spLocks/>
            </p:cNvSpPr>
            <p:nvPr/>
          </p:nvSpPr>
          <p:spPr bwMode="auto">
            <a:xfrm>
              <a:off x="4735513" y="5840413"/>
              <a:ext cx="323850" cy="257175"/>
            </a:xfrm>
            <a:custGeom>
              <a:avLst/>
              <a:gdLst>
                <a:gd name="T0" fmla="*/ 22 w 787"/>
                <a:gd name="T1" fmla="*/ 314 h 314"/>
                <a:gd name="T2" fmla="*/ 0 w 787"/>
                <a:gd name="T3" fmla="*/ 257 h 314"/>
                <a:gd name="T4" fmla="*/ 770 w 787"/>
                <a:gd name="T5" fmla="*/ 0 h 314"/>
                <a:gd name="T6" fmla="*/ 787 w 787"/>
                <a:gd name="T7" fmla="*/ 59 h 314"/>
                <a:gd name="T8" fmla="*/ 22 w 787"/>
                <a:gd name="T9" fmla="*/ 314 h 314"/>
              </a:gdLst>
              <a:ahLst/>
              <a:cxnLst>
                <a:cxn ang="0">
                  <a:pos x="T0" y="T1"/>
                </a:cxn>
                <a:cxn ang="0">
                  <a:pos x="T2" y="T3"/>
                </a:cxn>
                <a:cxn ang="0">
                  <a:pos x="T4" y="T5"/>
                </a:cxn>
                <a:cxn ang="0">
                  <a:pos x="T6" y="T7"/>
                </a:cxn>
                <a:cxn ang="0">
                  <a:pos x="T8" y="T9"/>
                </a:cxn>
              </a:cxnLst>
              <a:rect l="0" t="0" r="r" b="b"/>
              <a:pathLst>
                <a:path w="787" h="314">
                  <a:moveTo>
                    <a:pt x="22" y="314"/>
                  </a:moveTo>
                  <a:cubicBezTo>
                    <a:pt x="15" y="295"/>
                    <a:pt x="8" y="278"/>
                    <a:pt x="0" y="257"/>
                  </a:cubicBezTo>
                  <a:cubicBezTo>
                    <a:pt x="254" y="159"/>
                    <a:pt x="509" y="76"/>
                    <a:pt x="770" y="0"/>
                  </a:cubicBezTo>
                  <a:cubicBezTo>
                    <a:pt x="777" y="23"/>
                    <a:pt x="782" y="41"/>
                    <a:pt x="787" y="59"/>
                  </a:cubicBezTo>
                  <a:cubicBezTo>
                    <a:pt x="531" y="145"/>
                    <a:pt x="279" y="229"/>
                    <a:pt x="22"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9" name="Freeform 94">
              <a:extLst>
                <a:ext uri="{FF2B5EF4-FFF2-40B4-BE49-F238E27FC236}">
                  <a16:creationId xmlns:a16="http://schemas.microsoft.com/office/drawing/2014/main" id="{CBEE9D19-28B6-4CD6-9909-7305972BE688}"/>
                </a:ext>
              </a:extLst>
            </p:cNvPr>
            <p:cNvSpPr>
              <a:spLocks/>
            </p:cNvSpPr>
            <p:nvPr/>
          </p:nvSpPr>
          <p:spPr bwMode="auto">
            <a:xfrm>
              <a:off x="6248400" y="2874963"/>
              <a:ext cx="130175" cy="155575"/>
            </a:xfrm>
            <a:custGeom>
              <a:avLst/>
              <a:gdLst>
                <a:gd name="T0" fmla="*/ 23 w 316"/>
                <a:gd name="T1" fmla="*/ 0 h 190"/>
                <a:gd name="T2" fmla="*/ 316 w 316"/>
                <a:gd name="T3" fmla="*/ 147 h 190"/>
                <a:gd name="T4" fmla="*/ 296 w 316"/>
                <a:gd name="T5" fmla="*/ 190 h 190"/>
                <a:gd name="T6" fmla="*/ 0 w 316"/>
                <a:gd name="T7" fmla="*/ 40 h 190"/>
                <a:gd name="T8" fmla="*/ 23 w 316"/>
                <a:gd name="T9" fmla="*/ 0 h 190"/>
              </a:gdLst>
              <a:ahLst/>
              <a:cxnLst>
                <a:cxn ang="0">
                  <a:pos x="T0" y="T1"/>
                </a:cxn>
                <a:cxn ang="0">
                  <a:pos x="T2" y="T3"/>
                </a:cxn>
                <a:cxn ang="0">
                  <a:pos x="T4" y="T5"/>
                </a:cxn>
                <a:cxn ang="0">
                  <a:pos x="T6" y="T7"/>
                </a:cxn>
                <a:cxn ang="0">
                  <a:pos x="T8" y="T9"/>
                </a:cxn>
              </a:cxnLst>
              <a:rect l="0" t="0" r="r" b="b"/>
              <a:pathLst>
                <a:path w="316" h="190">
                  <a:moveTo>
                    <a:pt x="23" y="0"/>
                  </a:moveTo>
                  <a:cubicBezTo>
                    <a:pt x="124" y="50"/>
                    <a:pt x="218" y="98"/>
                    <a:pt x="316" y="147"/>
                  </a:cubicBezTo>
                  <a:cubicBezTo>
                    <a:pt x="309" y="161"/>
                    <a:pt x="303" y="173"/>
                    <a:pt x="296" y="190"/>
                  </a:cubicBezTo>
                  <a:cubicBezTo>
                    <a:pt x="194" y="145"/>
                    <a:pt x="96" y="99"/>
                    <a:pt x="0" y="40"/>
                  </a:cubicBezTo>
                  <a:cubicBezTo>
                    <a:pt x="8" y="26"/>
                    <a:pt x="15" y="14"/>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0" name="Freeform 95">
              <a:extLst>
                <a:ext uri="{FF2B5EF4-FFF2-40B4-BE49-F238E27FC236}">
                  <a16:creationId xmlns:a16="http://schemas.microsoft.com/office/drawing/2014/main" id="{9E74DF55-1E3F-49BA-BDE4-50AC898FECB7}"/>
                </a:ext>
              </a:extLst>
            </p:cNvPr>
            <p:cNvSpPr>
              <a:spLocks/>
            </p:cNvSpPr>
            <p:nvPr/>
          </p:nvSpPr>
          <p:spPr bwMode="auto">
            <a:xfrm>
              <a:off x="7210425" y="3732213"/>
              <a:ext cx="128588" cy="165100"/>
            </a:xfrm>
            <a:custGeom>
              <a:avLst/>
              <a:gdLst>
                <a:gd name="T0" fmla="*/ 0 w 312"/>
                <a:gd name="T1" fmla="*/ 42 h 202"/>
                <a:gd name="T2" fmla="*/ 22 w 312"/>
                <a:gd name="T3" fmla="*/ 0 h 202"/>
                <a:gd name="T4" fmla="*/ 312 w 312"/>
                <a:gd name="T5" fmla="*/ 160 h 202"/>
                <a:gd name="T6" fmla="*/ 286 w 312"/>
                <a:gd name="T7" fmla="*/ 202 h 202"/>
                <a:gd name="T8" fmla="*/ 0 w 312"/>
                <a:gd name="T9" fmla="*/ 42 h 202"/>
              </a:gdLst>
              <a:ahLst/>
              <a:cxnLst>
                <a:cxn ang="0">
                  <a:pos x="T0" y="T1"/>
                </a:cxn>
                <a:cxn ang="0">
                  <a:pos x="T2" y="T3"/>
                </a:cxn>
                <a:cxn ang="0">
                  <a:pos x="T4" y="T5"/>
                </a:cxn>
                <a:cxn ang="0">
                  <a:pos x="T6" y="T7"/>
                </a:cxn>
                <a:cxn ang="0">
                  <a:pos x="T8" y="T9"/>
                </a:cxn>
              </a:cxnLst>
              <a:rect l="0" t="0" r="r" b="b"/>
              <a:pathLst>
                <a:path w="312" h="202">
                  <a:moveTo>
                    <a:pt x="0" y="42"/>
                  </a:moveTo>
                  <a:cubicBezTo>
                    <a:pt x="8" y="27"/>
                    <a:pt x="14" y="16"/>
                    <a:pt x="22" y="0"/>
                  </a:cubicBezTo>
                  <a:cubicBezTo>
                    <a:pt x="122" y="48"/>
                    <a:pt x="215" y="103"/>
                    <a:pt x="312" y="160"/>
                  </a:cubicBezTo>
                  <a:cubicBezTo>
                    <a:pt x="302" y="175"/>
                    <a:pt x="295" y="187"/>
                    <a:pt x="286" y="202"/>
                  </a:cubicBezTo>
                  <a:cubicBezTo>
                    <a:pt x="190" y="148"/>
                    <a:pt x="97" y="97"/>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1" name="Freeform 96">
              <a:extLst>
                <a:ext uri="{FF2B5EF4-FFF2-40B4-BE49-F238E27FC236}">
                  <a16:creationId xmlns:a16="http://schemas.microsoft.com/office/drawing/2014/main" id="{53F9CBA2-34C2-410F-925E-A060AE8DBE83}"/>
                </a:ext>
              </a:extLst>
            </p:cNvPr>
            <p:cNvSpPr>
              <a:spLocks/>
            </p:cNvSpPr>
            <p:nvPr/>
          </p:nvSpPr>
          <p:spPr bwMode="auto">
            <a:xfrm>
              <a:off x="6731000" y="3297238"/>
              <a:ext cx="133350" cy="142875"/>
            </a:xfrm>
            <a:custGeom>
              <a:avLst/>
              <a:gdLst>
                <a:gd name="T0" fmla="*/ 322 w 322"/>
                <a:gd name="T1" fmla="*/ 127 h 174"/>
                <a:gd name="T2" fmla="*/ 304 w 322"/>
                <a:gd name="T3" fmla="*/ 174 h 174"/>
                <a:gd name="T4" fmla="*/ 0 w 322"/>
                <a:gd name="T5" fmla="*/ 47 h 174"/>
                <a:gd name="T6" fmla="*/ 19 w 322"/>
                <a:gd name="T7" fmla="*/ 0 h 174"/>
                <a:gd name="T8" fmla="*/ 322 w 322"/>
                <a:gd name="T9" fmla="*/ 127 h 174"/>
              </a:gdLst>
              <a:ahLst/>
              <a:cxnLst>
                <a:cxn ang="0">
                  <a:pos x="T0" y="T1"/>
                </a:cxn>
                <a:cxn ang="0">
                  <a:pos x="T2" y="T3"/>
                </a:cxn>
                <a:cxn ang="0">
                  <a:pos x="T4" y="T5"/>
                </a:cxn>
                <a:cxn ang="0">
                  <a:pos x="T6" y="T7"/>
                </a:cxn>
                <a:cxn ang="0">
                  <a:pos x="T8" y="T9"/>
                </a:cxn>
              </a:cxnLst>
              <a:rect l="0" t="0" r="r" b="b"/>
              <a:pathLst>
                <a:path w="322" h="174">
                  <a:moveTo>
                    <a:pt x="322" y="127"/>
                  </a:moveTo>
                  <a:cubicBezTo>
                    <a:pt x="316" y="143"/>
                    <a:pt x="311" y="156"/>
                    <a:pt x="304" y="174"/>
                  </a:cubicBezTo>
                  <a:cubicBezTo>
                    <a:pt x="201" y="131"/>
                    <a:pt x="103" y="90"/>
                    <a:pt x="0" y="47"/>
                  </a:cubicBezTo>
                  <a:cubicBezTo>
                    <a:pt x="7" y="31"/>
                    <a:pt x="12" y="18"/>
                    <a:pt x="19" y="0"/>
                  </a:cubicBezTo>
                  <a:cubicBezTo>
                    <a:pt x="121" y="42"/>
                    <a:pt x="220" y="84"/>
                    <a:pt x="3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2" name="Freeform 97">
              <a:extLst>
                <a:ext uri="{FF2B5EF4-FFF2-40B4-BE49-F238E27FC236}">
                  <a16:creationId xmlns:a16="http://schemas.microsoft.com/office/drawing/2014/main" id="{01C3D2E1-6D32-4DB4-A7AB-A72B7A647E7C}"/>
                </a:ext>
              </a:extLst>
            </p:cNvPr>
            <p:cNvSpPr>
              <a:spLocks/>
            </p:cNvSpPr>
            <p:nvPr/>
          </p:nvSpPr>
          <p:spPr bwMode="auto">
            <a:xfrm>
              <a:off x="6488113" y="3095625"/>
              <a:ext cx="133350" cy="142875"/>
            </a:xfrm>
            <a:custGeom>
              <a:avLst/>
              <a:gdLst>
                <a:gd name="T0" fmla="*/ 0 w 323"/>
                <a:gd name="T1" fmla="*/ 47 h 174"/>
                <a:gd name="T2" fmla="*/ 20 w 323"/>
                <a:gd name="T3" fmla="*/ 0 h 174"/>
                <a:gd name="T4" fmla="*/ 323 w 323"/>
                <a:gd name="T5" fmla="*/ 126 h 174"/>
                <a:gd name="T6" fmla="*/ 305 w 323"/>
                <a:gd name="T7" fmla="*/ 174 h 174"/>
                <a:gd name="T8" fmla="*/ 0 w 323"/>
                <a:gd name="T9" fmla="*/ 47 h 174"/>
              </a:gdLst>
              <a:ahLst/>
              <a:cxnLst>
                <a:cxn ang="0">
                  <a:pos x="T0" y="T1"/>
                </a:cxn>
                <a:cxn ang="0">
                  <a:pos x="T2" y="T3"/>
                </a:cxn>
                <a:cxn ang="0">
                  <a:pos x="T4" y="T5"/>
                </a:cxn>
                <a:cxn ang="0">
                  <a:pos x="T6" y="T7"/>
                </a:cxn>
                <a:cxn ang="0">
                  <a:pos x="T8" y="T9"/>
                </a:cxn>
              </a:cxnLst>
              <a:rect l="0" t="0" r="r" b="b"/>
              <a:pathLst>
                <a:path w="323" h="174">
                  <a:moveTo>
                    <a:pt x="0" y="47"/>
                  </a:moveTo>
                  <a:cubicBezTo>
                    <a:pt x="8" y="29"/>
                    <a:pt x="13" y="17"/>
                    <a:pt x="20" y="0"/>
                  </a:cubicBezTo>
                  <a:cubicBezTo>
                    <a:pt x="121" y="42"/>
                    <a:pt x="219" y="83"/>
                    <a:pt x="323" y="126"/>
                  </a:cubicBezTo>
                  <a:cubicBezTo>
                    <a:pt x="317" y="142"/>
                    <a:pt x="311" y="156"/>
                    <a:pt x="305" y="174"/>
                  </a:cubicBezTo>
                  <a:cubicBezTo>
                    <a:pt x="202" y="131"/>
                    <a:pt x="104" y="90"/>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3" name="Freeform 98">
              <a:extLst>
                <a:ext uri="{FF2B5EF4-FFF2-40B4-BE49-F238E27FC236}">
                  <a16:creationId xmlns:a16="http://schemas.microsoft.com/office/drawing/2014/main" id="{55879D9A-D6DB-450A-8AA6-FE49F80D0FCC}"/>
                </a:ext>
              </a:extLst>
            </p:cNvPr>
            <p:cNvSpPr>
              <a:spLocks/>
            </p:cNvSpPr>
            <p:nvPr/>
          </p:nvSpPr>
          <p:spPr bwMode="auto">
            <a:xfrm>
              <a:off x="7419975" y="4445000"/>
              <a:ext cx="120650" cy="185738"/>
            </a:xfrm>
            <a:custGeom>
              <a:avLst/>
              <a:gdLst>
                <a:gd name="T0" fmla="*/ 19 w 291"/>
                <a:gd name="T1" fmla="*/ 226 h 226"/>
                <a:gd name="T2" fmla="*/ 6 w 291"/>
                <a:gd name="T3" fmla="*/ 204 h 226"/>
                <a:gd name="T4" fmla="*/ 0 w 291"/>
                <a:gd name="T5" fmla="*/ 180 h 226"/>
                <a:gd name="T6" fmla="*/ 251 w 291"/>
                <a:gd name="T7" fmla="*/ 0 h 226"/>
                <a:gd name="T8" fmla="*/ 291 w 291"/>
                <a:gd name="T9" fmla="*/ 28 h 226"/>
                <a:gd name="T10" fmla="*/ 19 w 291"/>
                <a:gd name="T11" fmla="*/ 226 h 226"/>
              </a:gdLst>
              <a:ahLst/>
              <a:cxnLst>
                <a:cxn ang="0">
                  <a:pos x="T0" y="T1"/>
                </a:cxn>
                <a:cxn ang="0">
                  <a:pos x="T2" y="T3"/>
                </a:cxn>
                <a:cxn ang="0">
                  <a:pos x="T4" y="T5"/>
                </a:cxn>
                <a:cxn ang="0">
                  <a:pos x="T6" y="T7"/>
                </a:cxn>
                <a:cxn ang="0">
                  <a:pos x="T8" y="T9"/>
                </a:cxn>
                <a:cxn ang="0">
                  <a:pos x="T10" y="T11"/>
                </a:cxn>
              </a:cxnLst>
              <a:rect l="0" t="0" r="r" b="b"/>
              <a:pathLst>
                <a:path w="291" h="226">
                  <a:moveTo>
                    <a:pt x="19" y="226"/>
                  </a:moveTo>
                  <a:cubicBezTo>
                    <a:pt x="13" y="215"/>
                    <a:pt x="8" y="210"/>
                    <a:pt x="6" y="204"/>
                  </a:cubicBezTo>
                  <a:cubicBezTo>
                    <a:pt x="3" y="198"/>
                    <a:pt x="2" y="192"/>
                    <a:pt x="0" y="180"/>
                  </a:cubicBezTo>
                  <a:cubicBezTo>
                    <a:pt x="91" y="134"/>
                    <a:pt x="182" y="84"/>
                    <a:pt x="251" y="0"/>
                  </a:cubicBezTo>
                  <a:cubicBezTo>
                    <a:pt x="264" y="9"/>
                    <a:pt x="276" y="17"/>
                    <a:pt x="291" y="28"/>
                  </a:cubicBezTo>
                  <a:cubicBezTo>
                    <a:pt x="219" y="122"/>
                    <a:pt x="123" y="176"/>
                    <a:pt x="19"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4" name="Freeform 99">
              <a:extLst>
                <a:ext uri="{FF2B5EF4-FFF2-40B4-BE49-F238E27FC236}">
                  <a16:creationId xmlns:a16="http://schemas.microsoft.com/office/drawing/2014/main" id="{E85B5991-2F06-45AC-BCEA-03B99A5EAC1A}"/>
                </a:ext>
              </a:extLst>
            </p:cNvPr>
            <p:cNvSpPr>
              <a:spLocks/>
            </p:cNvSpPr>
            <p:nvPr/>
          </p:nvSpPr>
          <p:spPr bwMode="auto">
            <a:xfrm>
              <a:off x="6973888" y="3505200"/>
              <a:ext cx="131763" cy="149225"/>
            </a:xfrm>
            <a:custGeom>
              <a:avLst/>
              <a:gdLst>
                <a:gd name="T0" fmla="*/ 0 w 320"/>
                <a:gd name="T1" fmla="*/ 45 h 181"/>
                <a:gd name="T2" fmla="*/ 11 w 320"/>
                <a:gd name="T3" fmla="*/ 16 h 181"/>
                <a:gd name="T4" fmla="*/ 24 w 320"/>
                <a:gd name="T5" fmla="*/ 0 h 181"/>
                <a:gd name="T6" fmla="*/ 320 w 320"/>
                <a:gd name="T7" fmla="*/ 135 h 181"/>
                <a:gd name="T8" fmla="*/ 298 w 320"/>
                <a:gd name="T9" fmla="*/ 181 h 181"/>
                <a:gd name="T10" fmla="*/ 0 w 320"/>
                <a:gd name="T11" fmla="*/ 45 h 181"/>
              </a:gdLst>
              <a:ahLst/>
              <a:cxnLst>
                <a:cxn ang="0">
                  <a:pos x="T0" y="T1"/>
                </a:cxn>
                <a:cxn ang="0">
                  <a:pos x="T2" y="T3"/>
                </a:cxn>
                <a:cxn ang="0">
                  <a:pos x="T4" y="T5"/>
                </a:cxn>
                <a:cxn ang="0">
                  <a:pos x="T6" y="T7"/>
                </a:cxn>
                <a:cxn ang="0">
                  <a:pos x="T8" y="T9"/>
                </a:cxn>
                <a:cxn ang="0">
                  <a:pos x="T10" y="T11"/>
                </a:cxn>
              </a:cxnLst>
              <a:rect l="0" t="0" r="r" b="b"/>
              <a:pathLst>
                <a:path w="320" h="181">
                  <a:moveTo>
                    <a:pt x="0" y="45"/>
                  </a:moveTo>
                  <a:cubicBezTo>
                    <a:pt x="5" y="31"/>
                    <a:pt x="7" y="23"/>
                    <a:pt x="11" y="16"/>
                  </a:cubicBezTo>
                  <a:cubicBezTo>
                    <a:pt x="13" y="12"/>
                    <a:pt x="17" y="8"/>
                    <a:pt x="24" y="0"/>
                  </a:cubicBezTo>
                  <a:cubicBezTo>
                    <a:pt x="121" y="44"/>
                    <a:pt x="218" y="89"/>
                    <a:pt x="320" y="135"/>
                  </a:cubicBezTo>
                  <a:cubicBezTo>
                    <a:pt x="312" y="152"/>
                    <a:pt x="306" y="164"/>
                    <a:pt x="298" y="181"/>
                  </a:cubicBezTo>
                  <a:cubicBezTo>
                    <a:pt x="198" y="135"/>
                    <a:pt x="101" y="91"/>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5" name="Freeform 100">
              <a:extLst>
                <a:ext uri="{FF2B5EF4-FFF2-40B4-BE49-F238E27FC236}">
                  <a16:creationId xmlns:a16="http://schemas.microsoft.com/office/drawing/2014/main" id="{001DDCAA-C90E-485B-B7C4-1CD7AE42D2A8}"/>
                </a:ext>
              </a:extLst>
            </p:cNvPr>
            <p:cNvSpPr>
              <a:spLocks/>
            </p:cNvSpPr>
            <p:nvPr/>
          </p:nvSpPr>
          <p:spPr bwMode="auto">
            <a:xfrm>
              <a:off x="7432675" y="4010025"/>
              <a:ext cx="107950" cy="217488"/>
            </a:xfrm>
            <a:custGeom>
              <a:avLst/>
              <a:gdLst>
                <a:gd name="T0" fmla="*/ 0 w 262"/>
                <a:gd name="T1" fmla="*/ 37 h 266"/>
                <a:gd name="T2" fmla="*/ 32 w 262"/>
                <a:gd name="T3" fmla="*/ 0 h 266"/>
                <a:gd name="T4" fmla="*/ 262 w 262"/>
                <a:gd name="T5" fmla="*/ 238 h 266"/>
                <a:gd name="T6" fmla="*/ 242 w 262"/>
                <a:gd name="T7" fmla="*/ 256 h 266"/>
                <a:gd name="T8" fmla="*/ 221 w 262"/>
                <a:gd name="T9" fmla="*/ 266 h 266"/>
                <a:gd name="T10" fmla="*/ 0 w 262"/>
                <a:gd name="T11" fmla="*/ 37 h 266"/>
              </a:gdLst>
              <a:ahLst/>
              <a:cxnLst>
                <a:cxn ang="0">
                  <a:pos x="T0" y="T1"/>
                </a:cxn>
                <a:cxn ang="0">
                  <a:pos x="T2" y="T3"/>
                </a:cxn>
                <a:cxn ang="0">
                  <a:pos x="T4" y="T5"/>
                </a:cxn>
                <a:cxn ang="0">
                  <a:pos x="T6" y="T7"/>
                </a:cxn>
                <a:cxn ang="0">
                  <a:pos x="T8" y="T9"/>
                </a:cxn>
                <a:cxn ang="0">
                  <a:pos x="T10" y="T11"/>
                </a:cxn>
              </a:cxnLst>
              <a:rect l="0" t="0" r="r" b="b"/>
              <a:pathLst>
                <a:path w="262" h="266">
                  <a:moveTo>
                    <a:pt x="0" y="37"/>
                  </a:moveTo>
                  <a:cubicBezTo>
                    <a:pt x="13" y="22"/>
                    <a:pt x="21" y="13"/>
                    <a:pt x="32" y="0"/>
                  </a:cubicBezTo>
                  <a:cubicBezTo>
                    <a:pt x="122" y="69"/>
                    <a:pt x="202" y="142"/>
                    <a:pt x="262" y="238"/>
                  </a:cubicBezTo>
                  <a:cubicBezTo>
                    <a:pt x="253" y="246"/>
                    <a:pt x="248" y="252"/>
                    <a:pt x="242" y="256"/>
                  </a:cubicBezTo>
                  <a:cubicBezTo>
                    <a:pt x="236" y="259"/>
                    <a:pt x="230" y="261"/>
                    <a:pt x="221" y="266"/>
                  </a:cubicBezTo>
                  <a:cubicBezTo>
                    <a:pt x="162" y="177"/>
                    <a:pt x="85" y="10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6" name="Freeform 101">
              <a:extLst>
                <a:ext uri="{FF2B5EF4-FFF2-40B4-BE49-F238E27FC236}">
                  <a16:creationId xmlns:a16="http://schemas.microsoft.com/office/drawing/2014/main" id="{ABB4DFBA-86F4-4FDB-BB1E-82A995FC0E26}"/>
                </a:ext>
              </a:extLst>
            </p:cNvPr>
            <p:cNvSpPr>
              <a:spLocks/>
            </p:cNvSpPr>
            <p:nvPr/>
          </p:nvSpPr>
          <p:spPr bwMode="auto">
            <a:xfrm>
              <a:off x="7256463" y="1908175"/>
              <a:ext cx="103188" cy="61913"/>
            </a:xfrm>
            <a:custGeom>
              <a:avLst/>
              <a:gdLst>
                <a:gd name="T0" fmla="*/ 248 w 251"/>
                <a:gd name="T1" fmla="*/ 34 h 76"/>
                <a:gd name="T2" fmla="*/ 98 w 251"/>
                <a:gd name="T3" fmla="*/ 59 h 76"/>
                <a:gd name="T4" fmla="*/ 36 w 251"/>
                <a:gd name="T5" fmla="*/ 68 h 76"/>
                <a:gd name="T6" fmla="*/ 3 w 251"/>
                <a:gd name="T7" fmla="*/ 56 h 76"/>
                <a:gd name="T8" fmla="*/ 33 w 251"/>
                <a:gd name="T9" fmla="*/ 33 h 76"/>
                <a:gd name="T10" fmla="*/ 135 w 251"/>
                <a:gd name="T11" fmla="*/ 16 h 76"/>
                <a:gd name="T12" fmla="*/ 225 w 251"/>
                <a:gd name="T13" fmla="*/ 3 h 76"/>
                <a:gd name="T14" fmla="*/ 248 w 251"/>
                <a:gd name="T15" fmla="*/ 34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76">
                  <a:moveTo>
                    <a:pt x="248" y="34"/>
                  </a:moveTo>
                  <a:cubicBezTo>
                    <a:pt x="197" y="43"/>
                    <a:pt x="148" y="51"/>
                    <a:pt x="98" y="59"/>
                  </a:cubicBezTo>
                  <a:cubicBezTo>
                    <a:pt x="77" y="62"/>
                    <a:pt x="57" y="66"/>
                    <a:pt x="36" y="68"/>
                  </a:cubicBezTo>
                  <a:cubicBezTo>
                    <a:pt x="23" y="69"/>
                    <a:pt x="7" y="76"/>
                    <a:pt x="3" y="56"/>
                  </a:cubicBezTo>
                  <a:cubicBezTo>
                    <a:pt x="0" y="34"/>
                    <a:pt x="20" y="35"/>
                    <a:pt x="33" y="33"/>
                  </a:cubicBezTo>
                  <a:cubicBezTo>
                    <a:pt x="67" y="26"/>
                    <a:pt x="101" y="22"/>
                    <a:pt x="135" y="16"/>
                  </a:cubicBezTo>
                  <a:cubicBezTo>
                    <a:pt x="165" y="12"/>
                    <a:pt x="195" y="7"/>
                    <a:pt x="225" y="3"/>
                  </a:cubicBezTo>
                  <a:cubicBezTo>
                    <a:pt x="244" y="0"/>
                    <a:pt x="251" y="10"/>
                    <a:pt x="24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7" name="Freeform 102">
              <a:extLst>
                <a:ext uri="{FF2B5EF4-FFF2-40B4-BE49-F238E27FC236}">
                  <a16:creationId xmlns:a16="http://schemas.microsoft.com/office/drawing/2014/main" id="{F52DC87E-5F2C-47BA-B4DD-611B1DD6C7A1}"/>
                </a:ext>
              </a:extLst>
            </p:cNvPr>
            <p:cNvSpPr>
              <a:spLocks/>
            </p:cNvSpPr>
            <p:nvPr/>
          </p:nvSpPr>
          <p:spPr bwMode="auto">
            <a:xfrm>
              <a:off x="7451725" y="1847850"/>
              <a:ext cx="103188" cy="57150"/>
            </a:xfrm>
            <a:custGeom>
              <a:avLst/>
              <a:gdLst>
                <a:gd name="T0" fmla="*/ 19 w 252"/>
                <a:gd name="T1" fmla="*/ 71 h 71"/>
                <a:gd name="T2" fmla="*/ 3 w 252"/>
                <a:gd name="T3" fmla="*/ 53 h 71"/>
                <a:gd name="T4" fmla="*/ 23 w 252"/>
                <a:gd name="T5" fmla="*/ 34 h 71"/>
                <a:gd name="T6" fmla="*/ 220 w 252"/>
                <a:gd name="T7" fmla="*/ 2 h 71"/>
                <a:gd name="T8" fmla="*/ 248 w 252"/>
                <a:gd name="T9" fmla="*/ 15 h 71"/>
                <a:gd name="T10" fmla="*/ 226 w 252"/>
                <a:gd name="T11" fmla="*/ 37 h 71"/>
                <a:gd name="T12" fmla="*/ 77 w 252"/>
                <a:gd name="T13" fmla="*/ 61 h 71"/>
                <a:gd name="T14" fmla="*/ 19 w 252"/>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71">
                  <a:moveTo>
                    <a:pt x="19" y="71"/>
                  </a:moveTo>
                  <a:cubicBezTo>
                    <a:pt x="15" y="66"/>
                    <a:pt x="5" y="61"/>
                    <a:pt x="3" y="53"/>
                  </a:cubicBezTo>
                  <a:cubicBezTo>
                    <a:pt x="0" y="39"/>
                    <a:pt x="13" y="36"/>
                    <a:pt x="23" y="34"/>
                  </a:cubicBezTo>
                  <a:cubicBezTo>
                    <a:pt x="89" y="23"/>
                    <a:pt x="154" y="12"/>
                    <a:pt x="220" y="2"/>
                  </a:cubicBezTo>
                  <a:cubicBezTo>
                    <a:pt x="232" y="0"/>
                    <a:pt x="245" y="0"/>
                    <a:pt x="248" y="15"/>
                  </a:cubicBezTo>
                  <a:cubicBezTo>
                    <a:pt x="252" y="32"/>
                    <a:pt x="239" y="35"/>
                    <a:pt x="226" y="37"/>
                  </a:cubicBezTo>
                  <a:cubicBezTo>
                    <a:pt x="177" y="45"/>
                    <a:pt x="127" y="53"/>
                    <a:pt x="77" y="61"/>
                  </a:cubicBezTo>
                  <a:cubicBezTo>
                    <a:pt x="60" y="64"/>
                    <a:pt x="43" y="67"/>
                    <a:pt x="1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8" name="Freeform 103">
              <a:extLst>
                <a:ext uri="{FF2B5EF4-FFF2-40B4-BE49-F238E27FC236}">
                  <a16:creationId xmlns:a16="http://schemas.microsoft.com/office/drawing/2014/main" id="{24A26656-B76B-47F8-B61A-701E862533DB}"/>
                </a:ext>
              </a:extLst>
            </p:cNvPr>
            <p:cNvSpPr>
              <a:spLocks/>
            </p:cNvSpPr>
            <p:nvPr/>
          </p:nvSpPr>
          <p:spPr bwMode="auto">
            <a:xfrm>
              <a:off x="6484938" y="2205038"/>
              <a:ext cx="100013" cy="77788"/>
            </a:xfrm>
            <a:custGeom>
              <a:avLst/>
              <a:gdLst>
                <a:gd name="T0" fmla="*/ 242 w 242"/>
                <a:gd name="T1" fmla="*/ 29 h 95"/>
                <a:gd name="T2" fmla="*/ 219 w 242"/>
                <a:gd name="T3" fmla="*/ 39 h 95"/>
                <a:gd name="T4" fmla="*/ 31 w 242"/>
                <a:gd name="T5" fmla="*/ 91 h 95"/>
                <a:gd name="T6" fmla="*/ 16 w 242"/>
                <a:gd name="T7" fmla="*/ 94 h 95"/>
                <a:gd name="T8" fmla="*/ 1 w 242"/>
                <a:gd name="T9" fmla="*/ 85 h 95"/>
                <a:gd name="T10" fmla="*/ 6 w 242"/>
                <a:gd name="T11" fmla="*/ 64 h 95"/>
                <a:gd name="T12" fmla="*/ 20 w 242"/>
                <a:gd name="T13" fmla="*/ 58 h 95"/>
                <a:gd name="T14" fmla="*/ 207 w 242"/>
                <a:gd name="T15" fmla="*/ 5 h 95"/>
                <a:gd name="T16" fmla="*/ 242 w 242"/>
                <a:gd name="T17"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95">
                  <a:moveTo>
                    <a:pt x="242" y="29"/>
                  </a:moveTo>
                  <a:cubicBezTo>
                    <a:pt x="233" y="33"/>
                    <a:pt x="226" y="37"/>
                    <a:pt x="219" y="39"/>
                  </a:cubicBezTo>
                  <a:cubicBezTo>
                    <a:pt x="156" y="57"/>
                    <a:pt x="94" y="74"/>
                    <a:pt x="31" y="91"/>
                  </a:cubicBezTo>
                  <a:cubicBezTo>
                    <a:pt x="26" y="92"/>
                    <a:pt x="21" y="95"/>
                    <a:pt x="16" y="94"/>
                  </a:cubicBezTo>
                  <a:cubicBezTo>
                    <a:pt x="10" y="93"/>
                    <a:pt x="2" y="89"/>
                    <a:pt x="1" y="85"/>
                  </a:cubicBezTo>
                  <a:cubicBezTo>
                    <a:pt x="0" y="78"/>
                    <a:pt x="2" y="70"/>
                    <a:pt x="6" y="64"/>
                  </a:cubicBezTo>
                  <a:cubicBezTo>
                    <a:pt x="8" y="60"/>
                    <a:pt x="15" y="59"/>
                    <a:pt x="20" y="58"/>
                  </a:cubicBezTo>
                  <a:cubicBezTo>
                    <a:pt x="82" y="40"/>
                    <a:pt x="145" y="23"/>
                    <a:pt x="207" y="5"/>
                  </a:cubicBezTo>
                  <a:cubicBezTo>
                    <a:pt x="224" y="1"/>
                    <a:pt x="239" y="0"/>
                    <a:pt x="24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9" name="Freeform 104">
              <a:extLst>
                <a:ext uri="{FF2B5EF4-FFF2-40B4-BE49-F238E27FC236}">
                  <a16:creationId xmlns:a16="http://schemas.microsoft.com/office/drawing/2014/main" id="{4C447A74-2616-4834-BCB5-F1D9A6FC0A6C}"/>
                </a:ext>
              </a:extLst>
            </p:cNvPr>
            <p:cNvSpPr>
              <a:spLocks/>
            </p:cNvSpPr>
            <p:nvPr/>
          </p:nvSpPr>
          <p:spPr bwMode="auto">
            <a:xfrm>
              <a:off x="7645400" y="1778000"/>
              <a:ext cx="103188" cy="61913"/>
            </a:xfrm>
            <a:custGeom>
              <a:avLst/>
              <a:gdLst>
                <a:gd name="T0" fmla="*/ 20 w 248"/>
                <a:gd name="T1" fmla="*/ 77 h 77"/>
                <a:gd name="T2" fmla="*/ 4 w 248"/>
                <a:gd name="T3" fmla="*/ 60 h 77"/>
                <a:gd name="T4" fmla="*/ 22 w 248"/>
                <a:gd name="T5" fmla="*/ 39 h 77"/>
                <a:gd name="T6" fmla="*/ 155 w 248"/>
                <a:gd name="T7" fmla="*/ 14 h 77"/>
                <a:gd name="T8" fmla="*/ 226 w 248"/>
                <a:gd name="T9" fmla="*/ 1 h 77"/>
                <a:gd name="T10" fmla="*/ 246 w 248"/>
                <a:gd name="T11" fmla="*/ 13 h 77"/>
                <a:gd name="T12" fmla="*/ 235 w 248"/>
                <a:gd name="T13" fmla="*/ 33 h 77"/>
                <a:gd name="T14" fmla="*/ 20 w 248"/>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77">
                  <a:moveTo>
                    <a:pt x="20" y="77"/>
                  </a:moveTo>
                  <a:cubicBezTo>
                    <a:pt x="15" y="72"/>
                    <a:pt x="6" y="67"/>
                    <a:pt x="4" y="60"/>
                  </a:cubicBezTo>
                  <a:cubicBezTo>
                    <a:pt x="0" y="47"/>
                    <a:pt x="11" y="41"/>
                    <a:pt x="22" y="39"/>
                  </a:cubicBezTo>
                  <a:cubicBezTo>
                    <a:pt x="66" y="30"/>
                    <a:pt x="111" y="22"/>
                    <a:pt x="155" y="14"/>
                  </a:cubicBezTo>
                  <a:cubicBezTo>
                    <a:pt x="179" y="9"/>
                    <a:pt x="202" y="4"/>
                    <a:pt x="226" y="1"/>
                  </a:cubicBezTo>
                  <a:cubicBezTo>
                    <a:pt x="232" y="0"/>
                    <a:pt x="244" y="7"/>
                    <a:pt x="246" y="13"/>
                  </a:cubicBezTo>
                  <a:cubicBezTo>
                    <a:pt x="248" y="18"/>
                    <a:pt x="241" y="32"/>
                    <a:pt x="235" y="33"/>
                  </a:cubicBezTo>
                  <a:cubicBezTo>
                    <a:pt x="165" y="48"/>
                    <a:pt x="95" y="62"/>
                    <a:pt x="2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0" name="Freeform 105">
              <a:extLst>
                <a:ext uri="{FF2B5EF4-FFF2-40B4-BE49-F238E27FC236}">
                  <a16:creationId xmlns:a16="http://schemas.microsoft.com/office/drawing/2014/main" id="{6CA85A20-84D6-4E67-91A8-1C69DA8D1C10}"/>
                </a:ext>
              </a:extLst>
            </p:cNvPr>
            <p:cNvSpPr>
              <a:spLocks/>
            </p:cNvSpPr>
            <p:nvPr/>
          </p:nvSpPr>
          <p:spPr bwMode="auto">
            <a:xfrm>
              <a:off x="7061200" y="1970088"/>
              <a:ext cx="104775" cy="61913"/>
            </a:xfrm>
            <a:custGeom>
              <a:avLst/>
              <a:gdLst>
                <a:gd name="T0" fmla="*/ 243 w 253"/>
                <a:gd name="T1" fmla="*/ 0 h 75"/>
                <a:gd name="T2" fmla="*/ 234 w 253"/>
                <a:gd name="T3" fmla="*/ 37 h 75"/>
                <a:gd name="T4" fmla="*/ 12 w 253"/>
                <a:gd name="T5" fmla="*/ 75 h 75"/>
                <a:gd name="T6" fmla="*/ 20 w 253"/>
                <a:gd name="T7" fmla="*/ 38 h 75"/>
                <a:gd name="T8" fmla="*/ 243 w 253"/>
                <a:gd name="T9" fmla="*/ 0 h 75"/>
              </a:gdLst>
              <a:ahLst/>
              <a:cxnLst>
                <a:cxn ang="0">
                  <a:pos x="T0" y="T1"/>
                </a:cxn>
                <a:cxn ang="0">
                  <a:pos x="T2" y="T3"/>
                </a:cxn>
                <a:cxn ang="0">
                  <a:pos x="T4" y="T5"/>
                </a:cxn>
                <a:cxn ang="0">
                  <a:pos x="T6" y="T7"/>
                </a:cxn>
                <a:cxn ang="0">
                  <a:pos x="T8" y="T9"/>
                </a:cxn>
              </a:cxnLst>
              <a:rect l="0" t="0" r="r" b="b"/>
              <a:pathLst>
                <a:path w="253" h="75">
                  <a:moveTo>
                    <a:pt x="243" y="0"/>
                  </a:moveTo>
                  <a:cubicBezTo>
                    <a:pt x="253" y="22"/>
                    <a:pt x="252" y="34"/>
                    <a:pt x="234" y="37"/>
                  </a:cubicBezTo>
                  <a:cubicBezTo>
                    <a:pt x="160" y="50"/>
                    <a:pt x="86" y="62"/>
                    <a:pt x="12" y="75"/>
                  </a:cubicBezTo>
                  <a:cubicBezTo>
                    <a:pt x="1" y="56"/>
                    <a:pt x="0" y="42"/>
                    <a:pt x="20" y="38"/>
                  </a:cubicBezTo>
                  <a:cubicBezTo>
                    <a:pt x="94" y="25"/>
                    <a:pt x="168" y="13"/>
                    <a:pt x="2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1" name="Freeform 106">
              <a:extLst>
                <a:ext uri="{FF2B5EF4-FFF2-40B4-BE49-F238E27FC236}">
                  <a16:creationId xmlns:a16="http://schemas.microsoft.com/office/drawing/2014/main" id="{4A0F0213-9D50-4A01-A1B7-99A91691EEEB}"/>
                </a:ext>
              </a:extLst>
            </p:cNvPr>
            <p:cNvSpPr>
              <a:spLocks/>
            </p:cNvSpPr>
            <p:nvPr/>
          </p:nvSpPr>
          <p:spPr bwMode="auto">
            <a:xfrm>
              <a:off x="6165850" y="2497138"/>
              <a:ext cx="57150" cy="184150"/>
            </a:xfrm>
            <a:custGeom>
              <a:avLst/>
              <a:gdLst>
                <a:gd name="T0" fmla="*/ 139 w 139"/>
                <a:gd name="T1" fmla="*/ 29 h 223"/>
                <a:gd name="T2" fmla="*/ 36 w 139"/>
                <a:gd name="T3" fmla="*/ 216 h 223"/>
                <a:gd name="T4" fmla="*/ 2 w 139"/>
                <a:gd name="T5" fmla="*/ 198 h 223"/>
                <a:gd name="T6" fmla="*/ 16 w 139"/>
                <a:gd name="T7" fmla="*/ 133 h 223"/>
                <a:gd name="T8" fmla="*/ 103 w 139"/>
                <a:gd name="T9" fmla="*/ 16 h 223"/>
                <a:gd name="T10" fmla="*/ 139 w 139"/>
                <a:gd name="T11" fmla="*/ 29 h 223"/>
              </a:gdLst>
              <a:ahLst/>
              <a:cxnLst>
                <a:cxn ang="0">
                  <a:pos x="T0" y="T1"/>
                </a:cxn>
                <a:cxn ang="0">
                  <a:pos x="T2" y="T3"/>
                </a:cxn>
                <a:cxn ang="0">
                  <a:pos x="T4" y="T5"/>
                </a:cxn>
                <a:cxn ang="0">
                  <a:pos x="T6" y="T7"/>
                </a:cxn>
                <a:cxn ang="0">
                  <a:pos x="T8" y="T9"/>
                </a:cxn>
                <a:cxn ang="0">
                  <a:pos x="T10" y="T11"/>
                </a:cxn>
              </a:cxnLst>
              <a:rect l="0" t="0" r="r" b="b"/>
              <a:pathLst>
                <a:path w="139" h="223">
                  <a:moveTo>
                    <a:pt x="139" y="29"/>
                  </a:moveTo>
                  <a:cubicBezTo>
                    <a:pt x="84" y="79"/>
                    <a:pt x="33" y="134"/>
                    <a:pt x="36" y="216"/>
                  </a:cubicBezTo>
                  <a:cubicBezTo>
                    <a:pt x="6" y="223"/>
                    <a:pt x="0" y="221"/>
                    <a:pt x="2" y="198"/>
                  </a:cubicBezTo>
                  <a:cubicBezTo>
                    <a:pt x="4" y="176"/>
                    <a:pt x="9" y="154"/>
                    <a:pt x="16" y="133"/>
                  </a:cubicBezTo>
                  <a:cubicBezTo>
                    <a:pt x="33" y="85"/>
                    <a:pt x="66" y="49"/>
                    <a:pt x="103" y="16"/>
                  </a:cubicBezTo>
                  <a:cubicBezTo>
                    <a:pt x="120" y="0"/>
                    <a:pt x="130" y="6"/>
                    <a:pt x="13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2" name="Freeform 107">
              <a:extLst>
                <a:ext uri="{FF2B5EF4-FFF2-40B4-BE49-F238E27FC236}">
                  <a16:creationId xmlns:a16="http://schemas.microsoft.com/office/drawing/2014/main" id="{4BB3EDC8-2E2B-4630-BC6C-95FCFC68FAAA}"/>
                </a:ext>
              </a:extLst>
            </p:cNvPr>
            <p:cNvSpPr>
              <a:spLocks/>
            </p:cNvSpPr>
            <p:nvPr/>
          </p:nvSpPr>
          <p:spPr bwMode="auto">
            <a:xfrm>
              <a:off x="6677025" y="2116138"/>
              <a:ext cx="100013" cy="66675"/>
            </a:xfrm>
            <a:custGeom>
              <a:avLst/>
              <a:gdLst>
                <a:gd name="T0" fmla="*/ 228 w 246"/>
                <a:gd name="T1" fmla="*/ 0 h 82"/>
                <a:gd name="T2" fmla="*/ 242 w 246"/>
                <a:gd name="T3" fmla="*/ 17 h 82"/>
                <a:gd name="T4" fmla="*/ 224 w 246"/>
                <a:gd name="T5" fmla="*/ 37 h 82"/>
                <a:gd name="T6" fmla="*/ 72 w 246"/>
                <a:gd name="T7" fmla="*/ 71 h 82"/>
                <a:gd name="T8" fmla="*/ 21 w 246"/>
                <a:gd name="T9" fmla="*/ 81 h 82"/>
                <a:gd name="T10" fmla="*/ 0 w 246"/>
                <a:gd name="T11" fmla="*/ 69 h 82"/>
                <a:gd name="T12" fmla="*/ 14 w 246"/>
                <a:gd name="T13" fmla="*/ 49 h 82"/>
                <a:gd name="T14" fmla="*/ 44 w 246"/>
                <a:gd name="T15" fmla="*/ 41 h 82"/>
                <a:gd name="T16" fmla="*/ 199 w 246"/>
                <a:gd name="T17" fmla="*/ 6 h 82"/>
                <a:gd name="T18" fmla="*/ 228 w 246"/>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82">
                  <a:moveTo>
                    <a:pt x="228" y="0"/>
                  </a:moveTo>
                  <a:cubicBezTo>
                    <a:pt x="232" y="5"/>
                    <a:pt x="240" y="10"/>
                    <a:pt x="242" y="17"/>
                  </a:cubicBezTo>
                  <a:cubicBezTo>
                    <a:pt x="246" y="30"/>
                    <a:pt x="235" y="35"/>
                    <a:pt x="224" y="37"/>
                  </a:cubicBezTo>
                  <a:cubicBezTo>
                    <a:pt x="173" y="48"/>
                    <a:pt x="123" y="59"/>
                    <a:pt x="72" y="71"/>
                  </a:cubicBezTo>
                  <a:cubicBezTo>
                    <a:pt x="55" y="74"/>
                    <a:pt x="38" y="80"/>
                    <a:pt x="21" y="81"/>
                  </a:cubicBezTo>
                  <a:cubicBezTo>
                    <a:pt x="15" y="82"/>
                    <a:pt x="7" y="74"/>
                    <a:pt x="0" y="69"/>
                  </a:cubicBezTo>
                  <a:cubicBezTo>
                    <a:pt x="4" y="63"/>
                    <a:pt x="7" y="53"/>
                    <a:pt x="14" y="49"/>
                  </a:cubicBezTo>
                  <a:cubicBezTo>
                    <a:pt x="22" y="44"/>
                    <a:pt x="34" y="43"/>
                    <a:pt x="44" y="41"/>
                  </a:cubicBezTo>
                  <a:cubicBezTo>
                    <a:pt x="96" y="29"/>
                    <a:pt x="148" y="18"/>
                    <a:pt x="199" y="6"/>
                  </a:cubicBezTo>
                  <a:cubicBezTo>
                    <a:pt x="207" y="4"/>
                    <a:pt x="215" y="3"/>
                    <a:pt x="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3" name="Freeform 108">
              <a:extLst>
                <a:ext uri="{FF2B5EF4-FFF2-40B4-BE49-F238E27FC236}">
                  <a16:creationId xmlns:a16="http://schemas.microsoft.com/office/drawing/2014/main" id="{DD9B6324-BCE7-497B-9B0E-FC44AAACE667}"/>
                </a:ext>
              </a:extLst>
            </p:cNvPr>
            <p:cNvSpPr>
              <a:spLocks/>
            </p:cNvSpPr>
            <p:nvPr/>
          </p:nvSpPr>
          <p:spPr bwMode="auto">
            <a:xfrm>
              <a:off x="6867525" y="2039938"/>
              <a:ext cx="103188" cy="61913"/>
            </a:xfrm>
            <a:custGeom>
              <a:avLst/>
              <a:gdLst>
                <a:gd name="T0" fmla="*/ 11 w 252"/>
                <a:gd name="T1" fmla="*/ 76 h 76"/>
                <a:gd name="T2" fmla="*/ 20 w 252"/>
                <a:gd name="T3" fmla="*/ 40 h 76"/>
                <a:gd name="T4" fmla="*/ 227 w 252"/>
                <a:gd name="T5" fmla="*/ 1 h 76"/>
                <a:gd name="T6" fmla="*/ 247 w 252"/>
                <a:gd name="T7" fmla="*/ 13 h 76"/>
                <a:gd name="T8" fmla="*/ 232 w 252"/>
                <a:gd name="T9" fmla="*/ 35 h 76"/>
                <a:gd name="T10" fmla="*/ 69 w 252"/>
                <a:gd name="T11" fmla="*/ 66 h 76"/>
                <a:gd name="T12" fmla="*/ 11 w 252"/>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252" h="76">
                  <a:moveTo>
                    <a:pt x="11" y="76"/>
                  </a:moveTo>
                  <a:cubicBezTo>
                    <a:pt x="0" y="57"/>
                    <a:pt x="0" y="44"/>
                    <a:pt x="20" y="40"/>
                  </a:cubicBezTo>
                  <a:cubicBezTo>
                    <a:pt x="89" y="26"/>
                    <a:pt x="158" y="13"/>
                    <a:pt x="227" y="1"/>
                  </a:cubicBezTo>
                  <a:cubicBezTo>
                    <a:pt x="233" y="0"/>
                    <a:pt x="245" y="7"/>
                    <a:pt x="247" y="13"/>
                  </a:cubicBezTo>
                  <a:cubicBezTo>
                    <a:pt x="252" y="24"/>
                    <a:pt x="245" y="32"/>
                    <a:pt x="232" y="35"/>
                  </a:cubicBezTo>
                  <a:cubicBezTo>
                    <a:pt x="178" y="45"/>
                    <a:pt x="123" y="56"/>
                    <a:pt x="69" y="66"/>
                  </a:cubicBezTo>
                  <a:cubicBezTo>
                    <a:pt x="50" y="70"/>
                    <a:pt x="30" y="73"/>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4" name="Freeform 109">
              <a:extLst>
                <a:ext uri="{FF2B5EF4-FFF2-40B4-BE49-F238E27FC236}">
                  <a16:creationId xmlns:a16="http://schemas.microsoft.com/office/drawing/2014/main" id="{C8C64B50-C695-4618-B886-562FA794E85E}"/>
                </a:ext>
              </a:extLst>
            </p:cNvPr>
            <p:cNvSpPr>
              <a:spLocks/>
            </p:cNvSpPr>
            <p:nvPr/>
          </p:nvSpPr>
          <p:spPr bwMode="auto">
            <a:xfrm>
              <a:off x="6296025" y="2322513"/>
              <a:ext cx="101600" cy="98425"/>
            </a:xfrm>
            <a:custGeom>
              <a:avLst/>
              <a:gdLst>
                <a:gd name="T0" fmla="*/ 19 w 245"/>
                <a:gd name="T1" fmla="*/ 120 h 120"/>
                <a:gd name="T2" fmla="*/ 18 w 245"/>
                <a:gd name="T3" fmla="*/ 84 h 120"/>
                <a:gd name="T4" fmla="*/ 217 w 245"/>
                <a:gd name="T5" fmla="*/ 2 h 120"/>
                <a:gd name="T6" fmla="*/ 239 w 245"/>
                <a:gd name="T7" fmla="*/ 11 h 120"/>
                <a:gd name="T8" fmla="*/ 227 w 245"/>
                <a:gd name="T9" fmla="*/ 35 h 120"/>
                <a:gd name="T10" fmla="*/ 171 w 245"/>
                <a:gd name="T11" fmla="*/ 56 h 120"/>
                <a:gd name="T12" fmla="*/ 19 w 245"/>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5" h="120">
                  <a:moveTo>
                    <a:pt x="19" y="120"/>
                  </a:moveTo>
                  <a:cubicBezTo>
                    <a:pt x="6" y="104"/>
                    <a:pt x="0" y="92"/>
                    <a:pt x="18" y="84"/>
                  </a:cubicBezTo>
                  <a:cubicBezTo>
                    <a:pt x="84" y="56"/>
                    <a:pt x="150" y="28"/>
                    <a:pt x="217" y="2"/>
                  </a:cubicBezTo>
                  <a:cubicBezTo>
                    <a:pt x="222" y="0"/>
                    <a:pt x="235" y="5"/>
                    <a:pt x="239" y="11"/>
                  </a:cubicBezTo>
                  <a:cubicBezTo>
                    <a:pt x="245" y="22"/>
                    <a:pt x="239" y="30"/>
                    <a:pt x="227" y="35"/>
                  </a:cubicBezTo>
                  <a:cubicBezTo>
                    <a:pt x="208" y="42"/>
                    <a:pt x="189" y="49"/>
                    <a:pt x="171" y="56"/>
                  </a:cubicBezTo>
                  <a:cubicBezTo>
                    <a:pt x="121" y="77"/>
                    <a:pt x="71" y="98"/>
                    <a:pt x="1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5" name="Freeform 110">
              <a:extLst>
                <a:ext uri="{FF2B5EF4-FFF2-40B4-BE49-F238E27FC236}">
                  <a16:creationId xmlns:a16="http://schemas.microsoft.com/office/drawing/2014/main" id="{FEE7CA43-AB5D-46CE-B435-91ED7CACDC46}"/>
                </a:ext>
              </a:extLst>
            </p:cNvPr>
            <p:cNvSpPr>
              <a:spLocks/>
            </p:cNvSpPr>
            <p:nvPr/>
          </p:nvSpPr>
          <p:spPr bwMode="auto">
            <a:xfrm>
              <a:off x="7839075" y="1689100"/>
              <a:ext cx="103188" cy="73025"/>
            </a:xfrm>
            <a:custGeom>
              <a:avLst/>
              <a:gdLst>
                <a:gd name="T0" fmla="*/ 241 w 251"/>
                <a:gd name="T1" fmla="*/ 2 h 88"/>
                <a:gd name="T2" fmla="*/ 228 w 251"/>
                <a:gd name="T3" fmla="*/ 36 h 88"/>
                <a:gd name="T4" fmla="*/ 31 w 251"/>
                <a:gd name="T5" fmla="*/ 85 h 88"/>
                <a:gd name="T6" fmla="*/ 3 w 251"/>
                <a:gd name="T7" fmla="*/ 72 h 88"/>
                <a:gd name="T8" fmla="*/ 21 w 251"/>
                <a:gd name="T9" fmla="*/ 51 h 88"/>
                <a:gd name="T10" fmla="*/ 222 w 251"/>
                <a:gd name="T11" fmla="*/ 1 h 88"/>
                <a:gd name="T12" fmla="*/ 241 w 251"/>
                <a:gd name="T13" fmla="*/ 2 h 88"/>
              </a:gdLst>
              <a:ahLst/>
              <a:cxnLst>
                <a:cxn ang="0">
                  <a:pos x="T0" y="T1"/>
                </a:cxn>
                <a:cxn ang="0">
                  <a:pos x="T2" y="T3"/>
                </a:cxn>
                <a:cxn ang="0">
                  <a:pos x="T4" y="T5"/>
                </a:cxn>
                <a:cxn ang="0">
                  <a:pos x="T6" y="T7"/>
                </a:cxn>
                <a:cxn ang="0">
                  <a:pos x="T8" y="T9"/>
                </a:cxn>
                <a:cxn ang="0">
                  <a:pos x="T10" y="T11"/>
                </a:cxn>
                <a:cxn ang="0">
                  <a:pos x="T12" y="T13"/>
                </a:cxn>
              </a:cxnLst>
              <a:rect l="0" t="0" r="r" b="b"/>
              <a:pathLst>
                <a:path w="251" h="88">
                  <a:moveTo>
                    <a:pt x="241" y="2"/>
                  </a:moveTo>
                  <a:cubicBezTo>
                    <a:pt x="251" y="23"/>
                    <a:pt x="243" y="32"/>
                    <a:pt x="228" y="36"/>
                  </a:cubicBezTo>
                  <a:cubicBezTo>
                    <a:pt x="162" y="52"/>
                    <a:pt x="97" y="69"/>
                    <a:pt x="31" y="85"/>
                  </a:cubicBezTo>
                  <a:cubicBezTo>
                    <a:pt x="19" y="87"/>
                    <a:pt x="7" y="88"/>
                    <a:pt x="3" y="72"/>
                  </a:cubicBezTo>
                  <a:cubicBezTo>
                    <a:pt x="0" y="57"/>
                    <a:pt x="11" y="53"/>
                    <a:pt x="21" y="51"/>
                  </a:cubicBezTo>
                  <a:cubicBezTo>
                    <a:pt x="88" y="34"/>
                    <a:pt x="155" y="17"/>
                    <a:pt x="222" y="1"/>
                  </a:cubicBezTo>
                  <a:cubicBezTo>
                    <a:pt x="228" y="0"/>
                    <a:pt x="234" y="2"/>
                    <a:pt x="24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6" name="Freeform 111">
              <a:extLst>
                <a:ext uri="{FF2B5EF4-FFF2-40B4-BE49-F238E27FC236}">
                  <a16:creationId xmlns:a16="http://schemas.microsoft.com/office/drawing/2014/main" id="{CDE48E1F-49B0-4DC1-B56A-52871089CCBF}"/>
                </a:ext>
              </a:extLst>
            </p:cNvPr>
            <p:cNvSpPr>
              <a:spLocks/>
            </p:cNvSpPr>
            <p:nvPr/>
          </p:nvSpPr>
          <p:spPr bwMode="auto">
            <a:xfrm>
              <a:off x="8029575" y="1565275"/>
              <a:ext cx="100013" cy="92075"/>
            </a:xfrm>
            <a:custGeom>
              <a:avLst/>
              <a:gdLst>
                <a:gd name="T0" fmla="*/ 228 w 244"/>
                <a:gd name="T1" fmla="*/ 0 h 111"/>
                <a:gd name="T2" fmla="*/ 224 w 244"/>
                <a:gd name="T3" fmla="*/ 37 h 111"/>
                <a:gd name="T4" fmla="*/ 29 w 244"/>
                <a:gd name="T5" fmla="*/ 107 h 111"/>
                <a:gd name="T6" fmla="*/ 14 w 244"/>
                <a:gd name="T7" fmla="*/ 109 h 111"/>
                <a:gd name="T8" fmla="*/ 2 w 244"/>
                <a:gd name="T9" fmla="*/ 95 h 111"/>
                <a:gd name="T10" fmla="*/ 5 w 244"/>
                <a:gd name="T11" fmla="*/ 81 h 111"/>
                <a:gd name="T12" fmla="*/ 19 w 244"/>
                <a:gd name="T13" fmla="*/ 74 h 111"/>
                <a:gd name="T14" fmla="*/ 228 w 244"/>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111">
                  <a:moveTo>
                    <a:pt x="228" y="0"/>
                  </a:moveTo>
                  <a:cubicBezTo>
                    <a:pt x="239" y="17"/>
                    <a:pt x="244" y="30"/>
                    <a:pt x="224" y="37"/>
                  </a:cubicBezTo>
                  <a:cubicBezTo>
                    <a:pt x="159" y="61"/>
                    <a:pt x="94" y="84"/>
                    <a:pt x="29" y="107"/>
                  </a:cubicBezTo>
                  <a:cubicBezTo>
                    <a:pt x="25" y="109"/>
                    <a:pt x="18" y="111"/>
                    <a:pt x="14" y="109"/>
                  </a:cubicBezTo>
                  <a:cubicBezTo>
                    <a:pt x="9" y="106"/>
                    <a:pt x="4" y="101"/>
                    <a:pt x="2" y="95"/>
                  </a:cubicBezTo>
                  <a:cubicBezTo>
                    <a:pt x="0" y="92"/>
                    <a:pt x="2" y="85"/>
                    <a:pt x="5" y="81"/>
                  </a:cubicBezTo>
                  <a:cubicBezTo>
                    <a:pt x="8" y="78"/>
                    <a:pt x="14" y="75"/>
                    <a:pt x="19" y="74"/>
                  </a:cubicBezTo>
                  <a:cubicBezTo>
                    <a:pt x="87" y="49"/>
                    <a:pt x="156" y="25"/>
                    <a:pt x="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7" name="Freeform 112">
              <a:extLst>
                <a:ext uri="{FF2B5EF4-FFF2-40B4-BE49-F238E27FC236}">
                  <a16:creationId xmlns:a16="http://schemas.microsoft.com/office/drawing/2014/main" id="{E9EA0E3A-7B55-4821-B665-867168373D15}"/>
                </a:ext>
              </a:extLst>
            </p:cNvPr>
            <p:cNvSpPr>
              <a:spLocks/>
            </p:cNvSpPr>
            <p:nvPr/>
          </p:nvSpPr>
          <p:spPr bwMode="auto">
            <a:xfrm>
              <a:off x="7735888" y="1001713"/>
              <a:ext cx="71438" cy="44450"/>
            </a:xfrm>
            <a:custGeom>
              <a:avLst/>
              <a:gdLst>
                <a:gd name="T0" fmla="*/ 172 w 172"/>
                <a:gd name="T1" fmla="*/ 45 h 54"/>
                <a:gd name="T2" fmla="*/ 157 w 172"/>
                <a:gd name="T3" fmla="*/ 53 h 54"/>
                <a:gd name="T4" fmla="*/ 0 w 172"/>
                <a:gd name="T5" fmla="*/ 16 h 54"/>
                <a:gd name="T6" fmla="*/ 16 w 172"/>
                <a:gd name="T7" fmla="*/ 0 h 54"/>
                <a:gd name="T8" fmla="*/ 171 w 172"/>
                <a:gd name="T9" fmla="*/ 33 h 54"/>
                <a:gd name="T10" fmla="*/ 172 w 172"/>
                <a:gd name="T11" fmla="*/ 45 h 54"/>
              </a:gdLst>
              <a:ahLst/>
              <a:cxnLst>
                <a:cxn ang="0">
                  <a:pos x="T0" y="T1"/>
                </a:cxn>
                <a:cxn ang="0">
                  <a:pos x="T2" y="T3"/>
                </a:cxn>
                <a:cxn ang="0">
                  <a:pos x="T4" y="T5"/>
                </a:cxn>
                <a:cxn ang="0">
                  <a:pos x="T6" y="T7"/>
                </a:cxn>
                <a:cxn ang="0">
                  <a:pos x="T8" y="T9"/>
                </a:cxn>
                <a:cxn ang="0">
                  <a:pos x="T10" y="T11"/>
                </a:cxn>
              </a:cxnLst>
              <a:rect l="0" t="0" r="r" b="b"/>
              <a:pathLst>
                <a:path w="172" h="54">
                  <a:moveTo>
                    <a:pt x="172" y="45"/>
                  </a:moveTo>
                  <a:cubicBezTo>
                    <a:pt x="167" y="48"/>
                    <a:pt x="161" y="54"/>
                    <a:pt x="157" y="53"/>
                  </a:cubicBezTo>
                  <a:cubicBezTo>
                    <a:pt x="105" y="45"/>
                    <a:pt x="54" y="35"/>
                    <a:pt x="0" y="16"/>
                  </a:cubicBezTo>
                  <a:cubicBezTo>
                    <a:pt x="8" y="8"/>
                    <a:pt x="12" y="0"/>
                    <a:pt x="16" y="0"/>
                  </a:cubicBezTo>
                  <a:cubicBezTo>
                    <a:pt x="69" y="3"/>
                    <a:pt x="120" y="19"/>
                    <a:pt x="171" y="33"/>
                  </a:cubicBezTo>
                  <a:cubicBezTo>
                    <a:pt x="172" y="37"/>
                    <a:pt x="172" y="41"/>
                    <a:pt x="17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8" name="Freeform 113">
              <a:extLst>
                <a:ext uri="{FF2B5EF4-FFF2-40B4-BE49-F238E27FC236}">
                  <a16:creationId xmlns:a16="http://schemas.microsoft.com/office/drawing/2014/main" id="{2E4423BD-43C3-408C-A3A3-E7C39526869A}"/>
                </a:ext>
              </a:extLst>
            </p:cNvPr>
            <p:cNvSpPr>
              <a:spLocks/>
            </p:cNvSpPr>
            <p:nvPr/>
          </p:nvSpPr>
          <p:spPr bwMode="auto">
            <a:xfrm>
              <a:off x="7480300" y="890588"/>
              <a:ext cx="71438" cy="44450"/>
            </a:xfrm>
            <a:custGeom>
              <a:avLst/>
              <a:gdLst>
                <a:gd name="T0" fmla="*/ 171 w 171"/>
                <a:gd name="T1" fmla="*/ 35 h 54"/>
                <a:gd name="T2" fmla="*/ 150 w 171"/>
                <a:gd name="T3" fmla="*/ 53 h 54"/>
                <a:gd name="T4" fmla="*/ 9 w 171"/>
                <a:gd name="T5" fmla="*/ 25 h 54"/>
                <a:gd name="T6" fmla="*/ 1 w 171"/>
                <a:gd name="T7" fmla="*/ 10 h 54"/>
                <a:gd name="T8" fmla="*/ 14 w 171"/>
                <a:gd name="T9" fmla="*/ 0 h 54"/>
                <a:gd name="T10" fmla="*/ 171 w 171"/>
                <a:gd name="T11" fmla="*/ 35 h 54"/>
              </a:gdLst>
              <a:ahLst/>
              <a:cxnLst>
                <a:cxn ang="0">
                  <a:pos x="T0" y="T1"/>
                </a:cxn>
                <a:cxn ang="0">
                  <a:pos x="T2" y="T3"/>
                </a:cxn>
                <a:cxn ang="0">
                  <a:pos x="T4" y="T5"/>
                </a:cxn>
                <a:cxn ang="0">
                  <a:pos x="T6" y="T7"/>
                </a:cxn>
                <a:cxn ang="0">
                  <a:pos x="T8" y="T9"/>
                </a:cxn>
                <a:cxn ang="0">
                  <a:pos x="T10" y="T11"/>
                </a:cxn>
              </a:cxnLst>
              <a:rect l="0" t="0" r="r" b="b"/>
              <a:pathLst>
                <a:path w="171" h="54">
                  <a:moveTo>
                    <a:pt x="171" y="35"/>
                  </a:moveTo>
                  <a:cubicBezTo>
                    <a:pt x="160" y="45"/>
                    <a:pt x="154" y="54"/>
                    <a:pt x="150" y="53"/>
                  </a:cubicBezTo>
                  <a:cubicBezTo>
                    <a:pt x="103" y="45"/>
                    <a:pt x="56" y="35"/>
                    <a:pt x="9" y="25"/>
                  </a:cubicBezTo>
                  <a:cubicBezTo>
                    <a:pt x="5" y="24"/>
                    <a:pt x="0" y="15"/>
                    <a:pt x="1" y="10"/>
                  </a:cubicBezTo>
                  <a:cubicBezTo>
                    <a:pt x="1" y="6"/>
                    <a:pt x="10" y="0"/>
                    <a:pt x="14" y="0"/>
                  </a:cubicBezTo>
                  <a:cubicBezTo>
                    <a:pt x="64" y="10"/>
                    <a:pt x="115" y="17"/>
                    <a:pt x="17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9" name="Freeform 114">
              <a:extLst>
                <a:ext uri="{FF2B5EF4-FFF2-40B4-BE49-F238E27FC236}">
                  <a16:creationId xmlns:a16="http://schemas.microsoft.com/office/drawing/2014/main" id="{6D125CAA-8086-4607-8EC4-E691CBEB2C99}"/>
                </a:ext>
              </a:extLst>
            </p:cNvPr>
            <p:cNvSpPr>
              <a:spLocks/>
            </p:cNvSpPr>
            <p:nvPr/>
          </p:nvSpPr>
          <p:spPr bwMode="auto">
            <a:xfrm>
              <a:off x="7610475" y="942975"/>
              <a:ext cx="68263" cy="46038"/>
            </a:xfrm>
            <a:custGeom>
              <a:avLst/>
              <a:gdLst>
                <a:gd name="T0" fmla="*/ 167 w 167"/>
                <a:gd name="T1" fmla="*/ 46 h 56"/>
                <a:gd name="T2" fmla="*/ 149 w 167"/>
                <a:gd name="T3" fmla="*/ 55 h 56"/>
                <a:gd name="T4" fmla="*/ 10 w 167"/>
                <a:gd name="T5" fmla="*/ 25 h 56"/>
                <a:gd name="T6" fmla="*/ 0 w 167"/>
                <a:gd name="T7" fmla="*/ 11 h 56"/>
                <a:gd name="T8" fmla="*/ 14 w 167"/>
                <a:gd name="T9" fmla="*/ 1 h 56"/>
                <a:gd name="T10" fmla="*/ 153 w 167"/>
                <a:gd name="T11" fmla="*/ 31 h 56"/>
                <a:gd name="T12" fmla="*/ 167 w 167"/>
                <a:gd name="T13" fmla="*/ 46 h 56"/>
              </a:gdLst>
              <a:ahLst/>
              <a:cxnLst>
                <a:cxn ang="0">
                  <a:pos x="T0" y="T1"/>
                </a:cxn>
                <a:cxn ang="0">
                  <a:pos x="T2" y="T3"/>
                </a:cxn>
                <a:cxn ang="0">
                  <a:pos x="T4" y="T5"/>
                </a:cxn>
                <a:cxn ang="0">
                  <a:pos x="T6" y="T7"/>
                </a:cxn>
                <a:cxn ang="0">
                  <a:pos x="T8" y="T9"/>
                </a:cxn>
                <a:cxn ang="0">
                  <a:pos x="T10" y="T11"/>
                </a:cxn>
                <a:cxn ang="0">
                  <a:pos x="T12" y="T13"/>
                </a:cxn>
              </a:cxnLst>
              <a:rect l="0" t="0" r="r" b="b"/>
              <a:pathLst>
                <a:path w="167" h="56">
                  <a:moveTo>
                    <a:pt x="167" y="46"/>
                  </a:moveTo>
                  <a:cubicBezTo>
                    <a:pt x="159" y="50"/>
                    <a:pt x="153" y="56"/>
                    <a:pt x="149" y="55"/>
                  </a:cubicBezTo>
                  <a:cubicBezTo>
                    <a:pt x="102" y="46"/>
                    <a:pt x="56" y="36"/>
                    <a:pt x="10" y="25"/>
                  </a:cubicBezTo>
                  <a:cubicBezTo>
                    <a:pt x="5" y="24"/>
                    <a:pt x="0" y="15"/>
                    <a:pt x="0" y="11"/>
                  </a:cubicBezTo>
                  <a:cubicBezTo>
                    <a:pt x="1" y="7"/>
                    <a:pt x="10" y="0"/>
                    <a:pt x="14" y="1"/>
                  </a:cubicBezTo>
                  <a:cubicBezTo>
                    <a:pt x="61" y="10"/>
                    <a:pt x="107" y="20"/>
                    <a:pt x="153" y="31"/>
                  </a:cubicBezTo>
                  <a:cubicBezTo>
                    <a:pt x="158" y="32"/>
                    <a:pt x="161" y="39"/>
                    <a:pt x="16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0" name="Freeform 115">
              <a:extLst>
                <a:ext uri="{FF2B5EF4-FFF2-40B4-BE49-F238E27FC236}">
                  <a16:creationId xmlns:a16="http://schemas.microsoft.com/office/drawing/2014/main" id="{128DDF03-060F-4DF4-AFA9-8067F61E9216}"/>
                </a:ext>
              </a:extLst>
            </p:cNvPr>
            <p:cNvSpPr>
              <a:spLocks/>
            </p:cNvSpPr>
            <p:nvPr/>
          </p:nvSpPr>
          <p:spPr bwMode="auto">
            <a:xfrm>
              <a:off x="7351713" y="835025"/>
              <a:ext cx="71438" cy="46038"/>
            </a:xfrm>
            <a:custGeom>
              <a:avLst/>
              <a:gdLst>
                <a:gd name="T0" fmla="*/ 8 w 175"/>
                <a:gd name="T1" fmla="*/ 0 h 57"/>
                <a:gd name="T2" fmla="*/ 175 w 175"/>
                <a:gd name="T3" fmla="*/ 41 h 57"/>
                <a:gd name="T4" fmla="*/ 151 w 175"/>
                <a:gd name="T5" fmla="*/ 56 h 57"/>
                <a:gd name="T6" fmla="*/ 14 w 175"/>
                <a:gd name="T7" fmla="*/ 27 h 57"/>
                <a:gd name="T8" fmla="*/ 0 w 175"/>
                <a:gd name="T9" fmla="*/ 10 h 57"/>
                <a:gd name="T10" fmla="*/ 8 w 175"/>
                <a:gd name="T11" fmla="*/ 0 h 57"/>
              </a:gdLst>
              <a:ahLst/>
              <a:cxnLst>
                <a:cxn ang="0">
                  <a:pos x="T0" y="T1"/>
                </a:cxn>
                <a:cxn ang="0">
                  <a:pos x="T2" y="T3"/>
                </a:cxn>
                <a:cxn ang="0">
                  <a:pos x="T4" y="T5"/>
                </a:cxn>
                <a:cxn ang="0">
                  <a:pos x="T6" y="T7"/>
                </a:cxn>
                <a:cxn ang="0">
                  <a:pos x="T8" y="T9"/>
                </a:cxn>
                <a:cxn ang="0">
                  <a:pos x="T10" y="T11"/>
                </a:cxn>
              </a:cxnLst>
              <a:rect l="0" t="0" r="r" b="b"/>
              <a:pathLst>
                <a:path w="175" h="57">
                  <a:moveTo>
                    <a:pt x="8" y="0"/>
                  </a:moveTo>
                  <a:cubicBezTo>
                    <a:pt x="61" y="10"/>
                    <a:pt x="115" y="19"/>
                    <a:pt x="175" y="41"/>
                  </a:cubicBezTo>
                  <a:cubicBezTo>
                    <a:pt x="162" y="50"/>
                    <a:pt x="155" y="57"/>
                    <a:pt x="151" y="56"/>
                  </a:cubicBezTo>
                  <a:cubicBezTo>
                    <a:pt x="105" y="47"/>
                    <a:pt x="60" y="38"/>
                    <a:pt x="14" y="27"/>
                  </a:cubicBezTo>
                  <a:cubicBezTo>
                    <a:pt x="8" y="25"/>
                    <a:pt x="5" y="16"/>
                    <a:pt x="0" y="10"/>
                  </a:cubicBezTo>
                  <a:cubicBezTo>
                    <a:pt x="3" y="7"/>
                    <a:pt x="5" y="3"/>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1" name="Freeform 116">
              <a:extLst>
                <a:ext uri="{FF2B5EF4-FFF2-40B4-BE49-F238E27FC236}">
                  <a16:creationId xmlns:a16="http://schemas.microsoft.com/office/drawing/2014/main" id="{90F20F5F-5F30-40DF-8B12-510DA71CE3AD}"/>
                </a:ext>
              </a:extLst>
            </p:cNvPr>
            <p:cNvSpPr>
              <a:spLocks/>
            </p:cNvSpPr>
            <p:nvPr/>
          </p:nvSpPr>
          <p:spPr bwMode="auto">
            <a:xfrm>
              <a:off x="7226300" y="760413"/>
              <a:ext cx="65088" cy="60325"/>
            </a:xfrm>
            <a:custGeom>
              <a:avLst/>
              <a:gdLst>
                <a:gd name="T0" fmla="*/ 160 w 160"/>
                <a:gd name="T1" fmla="*/ 56 h 74"/>
                <a:gd name="T2" fmla="*/ 135 w 160"/>
                <a:gd name="T3" fmla="*/ 70 h 74"/>
                <a:gd name="T4" fmla="*/ 15 w 160"/>
                <a:gd name="T5" fmla="*/ 28 h 74"/>
                <a:gd name="T6" fmla="*/ 8 w 160"/>
                <a:gd name="T7" fmla="*/ 25 h 74"/>
                <a:gd name="T8" fmla="*/ 0 w 160"/>
                <a:gd name="T9" fmla="*/ 9 h 74"/>
                <a:gd name="T10" fmla="*/ 19 w 160"/>
                <a:gd name="T11" fmla="*/ 2 h 74"/>
                <a:gd name="T12" fmla="*/ 74 w 160"/>
                <a:gd name="T13" fmla="*/ 22 h 74"/>
                <a:gd name="T14" fmla="*/ 138 w 160"/>
                <a:gd name="T15" fmla="*/ 43 h 74"/>
                <a:gd name="T16" fmla="*/ 160 w 160"/>
                <a:gd name="T17"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60" y="56"/>
                  </a:moveTo>
                  <a:cubicBezTo>
                    <a:pt x="156" y="74"/>
                    <a:pt x="145" y="74"/>
                    <a:pt x="135" y="70"/>
                  </a:cubicBezTo>
                  <a:cubicBezTo>
                    <a:pt x="95" y="57"/>
                    <a:pt x="55" y="43"/>
                    <a:pt x="15" y="28"/>
                  </a:cubicBezTo>
                  <a:cubicBezTo>
                    <a:pt x="13" y="28"/>
                    <a:pt x="9" y="27"/>
                    <a:pt x="8" y="25"/>
                  </a:cubicBezTo>
                  <a:cubicBezTo>
                    <a:pt x="5" y="20"/>
                    <a:pt x="2" y="14"/>
                    <a:pt x="0" y="9"/>
                  </a:cubicBezTo>
                  <a:cubicBezTo>
                    <a:pt x="6" y="6"/>
                    <a:pt x="13" y="0"/>
                    <a:pt x="19" y="2"/>
                  </a:cubicBezTo>
                  <a:cubicBezTo>
                    <a:pt x="38" y="7"/>
                    <a:pt x="56" y="16"/>
                    <a:pt x="74" y="22"/>
                  </a:cubicBezTo>
                  <a:cubicBezTo>
                    <a:pt x="96" y="30"/>
                    <a:pt x="117" y="36"/>
                    <a:pt x="138" y="43"/>
                  </a:cubicBezTo>
                  <a:cubicBezTo>
                    <a:pt x="146" y="46"/>
                    <a:pt x="153" y="52"/>
                    <a:pt x="16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2" name="Freeform 117">
              <a:extLst>
                <a:ext uri="{FF2B5EF4-FFF2-40B4-BE49-F238E27FC236}">
                  <a16:creationId xmlns:a16="http://schemas.microsoft.com/office/drawing/2014/main" id="{3698BF77-C4B8-4CA1-BBD2-7066B52F4A98}"/>
                </a:ext>
              </a:extLst>
            </p:cNvPr>
            <p:cNvSpPr>
              <a:spLocks/>
            </p:cNvSpPr>
            <p:nvPr/>
          </p:nvSpPr>
          <p:spPr bwMode="auto">
            <a:xfrm>
              <a:off x="8166100" y="1408113"/>
              <a:ext cx="42863" cy="109538"/>
            </a:xfrm>
            <a:custGeom>
              <a:avLst/>
              <a:gdLst>
                <a:gd name="T0" fmla="*/ 0 w 103"/>
                <a:gd name="T1" fmla="*/ 133 h 133"/>
                <a:gd name="T2" fmla="*/ 13 w 103"/>
                <a:gd name="T3" fmla="*/ 109 h 133"/>
                <a:gd name="T4" fmla="*/ 78 w 103"/>
                <a:gd name="T5" fmla="*/ 11 h 133"/>
                <a:gd name="T6" fmla="*/ 95 w 103"/>
                <a:gd name="T7" fmla="*/ 0 h 133"/>
                <a:gd name="T8" fmla="*/ 103 w 103"/>
                <a:gd name="T9" fmla="*/ 20 h 133"/>
                <a:gd name="T10" fmla="*/ 0 w 103"/>
                <a:gd name="T11" fmla="*/ 133 h 133"/>
              </a:gdLst>
              <a:ahLst/>
              <a:cxnLst>
                <a:cxn ang="0">
                  <a:pos x="T0" y="T1"/>
                </a:cxn>
                <a:cxn ang="0">
                  <a:pos x="T2" y="T3"/>
                </a:cxn>
                <a:cxn ang="0">
                  <a:pos x="T4" y="T5"/>
                </a:cxn>
                <a:cxn ang="0">
                  <a:pos x="T6" y="T7"/>
                </a:cxn>
                <a:cxn ang="0">
                  <a:pos x="T8" y="T9"/>
                </a:cxn>
                <a:cxn ang="0">
                  <a:pos x="T10" y="T11"/>
                </a:cxn>
              </a:cxnLst>
              <a:rect l="0" t="0" r="r" b="b"/>
              <a:pathLst>
                <a:path w="103" h="133">
                  <a:moveTo>
                    <a:pt x="0" y="133"/>
                  </a:moveTo>
                  <a:cubicBezTo>
                    <a:pt x="5" y="125"/>
                    <a:pt x="7" y="115"/>
                    <a:pt x="13" y="109"/>
                  </a:cubicBezTo>
                  <a:cubicBezTo>
                    <a:pt x="42" y="81"/>
                    <a:pt x="68" y="52"/>
                    <a:pt x="78" y="11"/>
                  </a:cubicBezTo>
                  <a:cubicBezTo>
                    <a:pt x="79" y="6"/>
                    <a:pt x="89" y="3"/>
                    <a:pt x="95" y="0"/>
                  </a:cubicBezTo>
                  <a:cubicBezTo>
                    <a:pt x="98" y="6"/>
                    <a:pt x="103" y="13"/>
                    <a:pt x="103" y="20"/>
                  </a:cubicBezTo>
                  <a:cubicBezTo>
                    <a:pt x="100" y="60"/>
                    <a:pt x="49" y="123"/>
                    <a:pt x="0"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3" name="Freeform 118">
              <a:extLst>
                <a:ext uri="{FF2B5EF4-FFF2-40B4-BE49-F238E27FC236}">
                  <a16:creationId xmlns:a16="http://schemas.microsoft.com/office/drawing/2014/main" id="{0B218B50-31E9-40C4-B27D-48B7BC23C9F2}"/>
                </a:ext>
              </a:extLst>
            </p:cNvPr>
            <p:cNvSpPr>
              <a:spLocks/>
            </p:cNvSpPr>
            <p:nvPr/>
          </p:nvSpPr>
          <p:spPr bwMode="auto">
            <a:xfrm>
              <a:off x="7864475" y="1058863"/>
              <a:ext cx="68263" cy="50800"/>
            </a:xfrm>
            <a:custGeom>
              <a:avLst/>
              <a:gdLst>
                <a:gd name="T0" fmla="*/ 0 w 168"/>
                <a:gd name="T1" fmla="*/ 8 h 61"/>
                <a:gd name="T2" fmla="*/ 30 w 168"/>
                <a:gd name="T3" fmla="*/ 2 h 61"/>
                <a:gd name="T4" fmla="*/ 152 w 168"/>
                <a:gd name="T5" fmla="*/ 34 h 61"/>
                <a:gd name="T6" fmla="*/ 168 w 168"/>
                <a:gd name="T7" fmla="*/ 53 h 61"/>
                <a:gd name="T8" fmla="*/ 148 w 168"/>
                <a:gd name="T9" fmla="*/ 60 h 61"/>
                <a:gd name="T10" fmla="*/ 14 w 168"/>
                <a:gd name="T11" fmla="*/ 24 h 61"/>
                <a:gd name="T12" fmla="*/ 0 w 168"/>
                <a:gd name="T13" fmla="*/ 8 h 61"/>
              </a:gdLst>
              <a:ahLst/>
              <a:cxnLst>
                <a:cxn ang="0">
                  <a:pos x="T0" y="T1"/>
                </a:cxn>
                <a:cxn ang="0">
                  <a:pos x="T2" y="T3"/>
                </a:cxn>
                <a:cxn ang="0">
                  <a:pos x="T4" y="T5"/>
                </a:cxn>
                <a:cxn ang="0">
                  <a:pos x="T6" y="T7"/>
                </a:cxn>
                <a:cxn ang="0">
                  <a:pos x="T8" y="T9"/>
                </a:cxn>
                <a:cxn ang="0">
                  <a:pos x="T10" y="T11"/>
                </a:cxn>
                <a:cxn ang="0">
                  <a:pos x="T12" y="T13"/>
                </a:cxn>
              </a:cxnLst>
              <a:rect l="0" t="0" r="r" b="b"/>
              <a:pathLst>
                <a:path w="168" h="61">
                  <a:moveTo>
                    <a:pt x="0" y="8"/>
                  </a:moveTo>
                  <a:cubicBezTo>
                    <a:pt x="14" y="5"/>
                    <a:pt x="23" y="0"/>
                    <a:pt x="30" y="2"/>
                  </a:cubicBezTo>
                  <a:cubicBezTo>
                    <a:pt x="71" y="12"/>
                    <a:pt x="112" y="22"/>
                    <a:pt x="152" y="34"/>
                  </a:cubicBezTo>
                  <a:cubicBezTo>
                    <a:pt x="159" y="36"/>
                    <a:pt x="163" y="46"/>
                    <a:pt x="168" y="53"/>
                  </a:cubicBezTo>
                  <a:cubicBezTo>
                    <a:pt x="161" y="55"/>
                    <a:pt x="154" y="61"/>
                    <a:pt x="148" y="60"/>
                  </a:cubicBezTo>
                  <a:cubicBezTo>
                    <a:pt x="103" y="49"/>
                    <a:pt x="59" y="36"/>
                    <a:pt x="14" y="24"/>
                  </a:cubicBezTo>
                  <a:cubicBezTo>
                    <a:pt x="11" y="23"/>
                    <a:pt x="9" y="1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4" name="Freeform 119">
              <a:extLst>
                <a:ext uri="{FF2B5EF4-FFF2-40B4-BE49-F238E27FC236}">
                  <a16:creationId xmlns:a16="http://schemas.microsoft.com/office/drawing/2014/main" id="{00BE6978-6634-4546-8E13-5CB53A7A5269}"/>
                </a:ext>
              </a:extLst>
            </p:cNvPr>
            <p:cNvSpPr>
              <a:spLocks/>
            </p:cNvSpPr>
            <p:nvPr/>
          </p:nvSpPr>
          <p:spPr bwMode="auto">
            <a:xfrm>
              <a:off x="7993063" y="1130300"/>
              <a:ext cx="66675" cy="58738"/>
            </a:xfrm>
            <a:custGeom>
              <a:avLst/>
              <a:gdLst>
                <a:gd name="T0" fmla="*/ 5 w 161"/>
                <a:gd name="T1" fmla="*/ 0 h 72"/>
                <a:gd name="T2" fmla="*/ 161 w 161"/>
                <a:gd name="T3" fmla="*/ 51 h 72"/>
                <a:gd name="T4" fmla="*/ 139 w 161"/>
                <a:gd name="T5" fmla="*/ 69 h 72"/>
                <a:gd name="T6" fmla="*/ 15 w 161"/>
                <a:gd name="T7" fmla="*/ 26 h 72"/>
                <a:gd name="T8" fmla="*/ 0 w 161"/>
                <a:gd name="T9" fmla="*/ 9 h 72"/>
                <a:gd name="T10" fmla="*/ 5 w 161"/>
                <a:gd name="T11" fmla="*/ 0 h 72"/>
              </a:gdLst>
              <a:ahLst/>
              <a:cxnLst>
                <a:cxn ang="0">
                  <a:pos x="T0" y="T1"/>
                </a:cxn>
                <a:cxn ang="0">
                  <a:pos x="T2" y="T3"/>
                </a:cxn>
                <a:cxn ang="0">
                  <a:pos x="T4" y="T5"/>
                </a:cxn>
                <a:cxn ang="0">
                  <a:pos x="T6" y="T7"/>
                </a:cxn>
                <a:cxn ang="0">
                  <a:pos x="T8" y="T9"/>
                </a:cxn>
                <a:cxn ang="0">
                  <a:pos x="T10" y="T11"/>
                </a:cxn>
              </a:cxnLst>
              <a:rect l="0" t="0" r="r" b="b"/>
              <a:pathLst>
                <a:path w="161" h="72">
                  <a:moveTo>
                    <a:pt x="5" y="0"/>
                  </a:moveTo>
                  <a:cubicBezTo>
                    <a:pt x="60" y="9"/>
                    <a:pt x="111" y="29"/>
                    <a:pt x="161" y="51"/>
                  </a:cubicBezTo>
                  <a:cubicBezTo>
                    <a:pt x="161" y="71"/>
                    <a:pt x="150" y="72"/>
                    <a:pt x="139" y="69"/>
                  </a:cubicBezTo>
                  <a:cubicBezTo>
                    <a:pt x="98" y="55"/>
                    <a:pt x="56" y="41"/>
                    <a:pt x="15" y="26"/>
                  </a:cubicBezTo>
                  <a:cubicBezTo>
                    <a:pt x="9" y="24"/>
                    <a:pt x="5" y="15"/>
                    <a:pt x="0" y="9"/>
                  </a:cubicBezTo>
                  <a:cubicBezTo>
                    <a:pt x="2" y="6"/>
                    <a:pt x="3" y="3"/>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5" name="Freeform 120">
              <a:extLst>
                <a:ext uri="{FF2B5EF4-FFF2-40B4-BE49-F238E27FC236}">
                  <a16:creationId xmlns:a16="http://schemas.microsoft.com/office/drawing/2014/main" id="{71271E2D-BF88-4402-8DC8-8DA21DB7A518}"/>
                </a:ext>
              </a:extLst>
            </p:cNvPr>
            <p:cNvSpPr>
              <a:spLocks/>
            </p:cNvSpPr>
            <p:nvPr/>
          </p:nvSpPr>
          <p:spPr bwMode="auto">
            <a:xfrm>
              <a:off x="8112125" y="1225550"/>
              <a:ext cx="63500" cy="79375"/>
            </a:xfrm>
            <a:custGeom>
              <a:avLst/>
              <a:gdLst>
                <a:gd name="T0" fmla="*/ 0 w 153"/>
                <a:gd name="T1" fmla="*/ 12 h 97"/>
                <a:gd name="T2" fmla="*/ 28 w 153"/>
                <a:gd name="T3" fmla="*/ 2 h 97"/>
                <a:gd name="T4" fmla="*/ 149 w 153"/>
                <a:gd name="T5" fmla="*/ 75 h 97"/>
                <a:gd name="T6" fmla="*/ 153 w 153"/>
                <a:gd name="T7" fmla="*/ 95 h 97"/>
                <a:gd name="T8" fmla="*/ 135 w 153"/>
                <a:gd name="T9" fmla="*/ 96 h 97"/>
                <a:gd name="T10" fmla="*/ 125 w 153"/>
                <a:gd name="T11" fmla="*/ 90 h 97"/>
                <a:gd name="T12" fmla="*/ 0 w 153"/>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53" h="97">
                  <a:moveTo>
                    <a:pt x="0" y="12"/>
                  </a:moveTo>
                  <a:cubicBezTo>
                    <a:pt x="15" y="6"/>
                    <a:pt x="24" y="0"/>
                    <a:pt x="28" y="2"/>
                  </a:cubicBezTo>
                  <a:cubicBezTo>
                    <a:pt x="69" y="25"/>
                    <a:pt x="109" y="50"/>
                    <a:pt x="149" y="75"/>
                  </a:cubicBezTo>
                  <a:cubicBezTo>
                    <a:pt x="153" y="78"/>
                    <a:pt x="152" y="88"/>
                    <a:pt x="153" y="95"/>
                  </a:cubicBezTo>
                  <a:cubicBezTo>
                    <a:pt x="147" y="96"/>
                    <a:pt x="141" y="97"/>
                    <a:pt x="135" y="96"/>
                  </a:cubicBezTo>
                  <a:cubicBezTo>
                    <a:pt x="132" y="96"/>
                    <a:pt x="129" y="92"/>
                    <a:pt x="125" y="90"/>
                  </a:cubicBezTo>
                  <a:cubicBezTo>
                    <a:pt x="87" y="66"/>
                    <a:pt x="48" y="4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6" name="Freeform 121">
              <a:extLst>
                <a:ext uri="{FF2B5EF4-FFF2-40B4-BE49-F238E27FC236}">
                  <a16:creationId xmlns:a16="http://schemas.microsoft.com/office/drawing/2014/main" id="{A6BE3D59-AC66-43BA-A734-4C8D557399F3}"/>
                </a:ext>
              </a:extLst>
            </p:cNvPr>
            <p:cNvSpPr>
              <a:spLocks/>
            </p:cNvSpPr>
            <p:nvPr/>
          </p:nvSpPr>
          <p:spPr bwMode="auto">
            <a:xfrm>
              <a:off x="7593013" y="354013"/>
              <a:ext cx="38100" cy="28575"/>
            </a:xfrm>
            <a:custGeom>
              <a:avLst/>
              <a:gdLst>
                <a:gd name="T0" fmla="*/ 0 w 94"/>
                <a:gd name="T1" fmla="*/ 17 h 35"/>
                <a:gd name="T2" fmla="*/ 87 w 94"/>
                <a:gd name="T3" fmla="*/ 4 h 35"/>
                <a:gd name="T4" fmla="*/ 94 w 94"/>
                <a:gd name="T5" fmla="*/ 18 h 35"/>
                <a:gd name="T6" fmla="*/ 16 w 94"/>
                <a:gd name="T7" fmla="*/ 34 h 35"/>
                <a:gd name="T8" fmla="*/ 0 w 94"/>
                <a:gd name="T9" fmla="*/ 17 h 35"/>
              </a:gdLst>
              <a:ahLst/>
              <a:cxnLst>
                <a:cxn ang="0">
                  <a:pos x="T0" y="T1"/>
                </a:cxn>
                <a:cxn ang="0">
                  <a:pos x="T2" y="T3"/>
                </a:cxn>
                <a:cxn ang="0">
                  <a:pos x="T4" y="T5"/>
                </a:cxn>
                <a:cxn ang="0">
                  <a:pos x="T6" y="T7"/>
                </a:cxn>
                <a:cxn ang="0">
                  <a:pos x="T8" y="T9"/>
                </a:cxn>
              </a:cxnLst>
              <a:rect l="0" t="0" r="r" b="b"/>
              <a:pathLst>
                <a:path w="94" h="35">
                  <a:moveTo>
                    <a:pt x="0" y="17"/>
                  </a:moveTo>
                  <a:cubicBezTo>
                    <a:pt x="33" y="4"/>
                    <a:pt x="60" y="0"/>
                    <a:pt x="87" y="4"/>
                  </a:cubicBezTo>
                  <a:cubicBezTo>
                    <a:pt x="90" y="5"/>
                    <a:pt x="91" y="13"/>
                    <a:pt x="94" y="18"/>
                  </a:cubicBezTo>
                  <a:cubicBezTo>
                    <a:pt x="69" y="35"/>
                    <a:pt x="42" y="33"/>
                    <a:pt x="16" y="34"/>
                  </a:cubicBezTo>
                  <a:cubicBezTo>
                    <a:pt x="13" y="35"/>
                    <a:pt x="8" y="2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7" name="Freeform 122">
              <a:extLst>
                <a:ext uri="{FF2B5EF4-FFF2-40B4-BE49-F238E27FC236}">
                  <a16:creationId xmlns:a16="http://schemas.microsoft.com/office/drawing/2014/main" id="{F016317D-CA6A-4780-A1BC-3A99A663BFCB}"/>
                </a:ext>
              </a:extLst>
            </p:cNvPr>
            <p:cNvSpPr>
              <a:spLocks/>
            </p:cNvSpPr>
            <p:nvPr/>
          </p:nvSpPr>
          <p:spPr bwMode="auto">
            <a:xfrm>
              <a:off x="7985125" y="242888"/>
              <a:ext cx="38100" cy="31750"/>
            </a:xfrm>
            <a:custGeom>
              <a:avLst/>
              <a:gdLst>
                <a:gd name="T0" fmla="*/ 85 w 92"/>
                <a:gd name="T1" fmla="*/ 0 h 39"/>
                <a:gd name="T2" fmla="*/ 61 w 92"/>
                <a:gd name="T3" fmla="*/ 31 h 39"/>
                <a:gd name="T4" fmla="*/ 0 w 92"/>
                <a:gd name="T5" fmla="*/ 13 h 39"/>
                <a:gd name="T6" fmla="*/ 85 w 92"/>
                <a:gd name="T7" fmla="*/ 0 h 39"/>
              </a:gdLst>
              <a:ahLst/>
              <a:cxnLst>
                <a:cxn ang="0">
                  <a:pos x="T0" y="T1"/>
                </a:cxn>
                <a:cxn ang="0">
                  <a:pos x="T2" y="T3"/>
                </a:cxn>
                <a:cxn ang="0">
                  <a:pos x="T4" y="T5"/>
                </a:cxn>
                <a:cxn ang="0">
                  <a:pos x="T6" y="T7"/>
                </a:cxn>
              </a:cxnLst>
              <a:rect l="0" t="0" r="r" b="b"/>
              <a:pathLst>
                <a:path w="92" h="39">
                  <a:moveTo>
                    <a:pt x="85" y="0"/>
                  </a:moveTo>
                  <a:cubicBezTo>
                    <a:pt x="92" y="29"/>
                    <a:pt x="75" y="29"/>
                    <a:pt x="61" y="31"/>
                  </a:cubicBezTo>
                  <a:cubicBezTo>
                    <a:pt x="13" y="39"/>
                    <a:pt x="13" y="39"/>
                    <a:pt x="0" y="13"/>
                  </a:cubicBezTo>
                  <a:cubicBezTo>
                    <a:pt x="29" y="9"/>
                    <a:pt x="55"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8" name="Freeform 123">
              <a:extLst>
                <a:ext uri="{FF2B5EF4-FFF2-40B4-BE49-F238E27FC236}">
                  <a16:creationId xmlns:a16="http://schemas.microsoft.com/office/drawing/2014/main" id="{4A7B8A27-88BB-41DF-88F4-3E7E349C584D}"/>
                </a:ext>
              </a:extLst>
            </p:cNvPr>
            <p:cNvSpPr>
              <a:spLocks/>
            </p:cNvSpPr>
            <p:nvPr/>
          </p:nvSpPr>
          <p:spPr bwMode="auto">
            <a:xfrm>
              <a:off x="7529513" y="376238"/>
              <a:ext cx="36513" cy="26988"/>
            </a:xfrm>
            <a:custGeom>
              <a:avLst/>
              <a:gdLst>
                <a:gd name="T0" fmla="*/ 0 w 90"/>
                <a:gd name="T1" fmla="*/ 13 h 34"/>
                <a:gd name="T2" fmla="*/ 77 w 90"/>
                <a:gd name="T3" fmla="*/ 1 h 34"/>
                <a:gd name="T4" fmla="*/ 89 w 90"/>
                <a:gd name="T5" fmla="*/ 9 h 34"/>
                <a:gd name="T6" fmla="*/ 84 w 90"/>
                <a:gd name="T7" fmla="*/ 22 h 34"/>
                <a:gd name="T8" fmla="*/ 11 w 90"/>
                <a:gd name="T9" fmla="*/ 34 h 34"/>
                <a:gd name="T10" fmla="*/ 0 w 90"/>
                <a:gd name="T11" fmla="*/ 13 h 34"/>
              </a:gdLst>
              <a:ahLst/>
              <a:cxnLst>
                <a:cxn ang="0">
                  <a:pos x="T0" y="T1"/>
                </a:cxn>
                <a:cxn ang="0">
                  <a:pos x="T2" y="T3"/>
                </a:cxn>
                <a:cxn ang="0">
                  <a:pos x="T4" y="T5"/>
                </a:cxn>
                <a:cxn ang="0">
                  <a:pos x="T6" y="T7"/>
                </a:cxn>
                <a:cxn ang="0">
                  <a:pos x="T8" y="T9"/>
                </a:cxn>
                <a:cxn ang="0">
                  <a:pos x="T10" y="T11"/>
                </a:cxn>
              </a:cxnLst>
              <a:rect l="0" t="0" r="r" b="b"/>
              <a:pathLst>
                <a:path w="90" h="34">
                  <a:moveTo>
                    <a:pt x="0" y="13"/>
                  </a:moveTo>
                  <a:cubicBezTo>
                    <a:pt x="29" y="8"/>
                    <a:pt x="53" y="4"/>
                    <a:pt x="77" y="1"/>
                  </a:cubicBezTo>
                  <a:cubicBezTo>
                    <a:pt x="81" y="0"/>
                    <a:pt x="87" y="5"/>
                    <a:pt x="89" y="9"/>
                  </a:cubicBezTo>
                  <a:cubicBezTo>
                    <a:pt x="90" y="12"/>
                    <a:pt x="87" y="21"/>
                    <a:pt x="84" y="22"/>
                  </a:cubicBezTo>
                  <a:cubicBezTo>
                    <a:pt x="60" y="26"/>
                    <a:pt x="36" y="31"/>
                    <a:pt x="11" y="34"/>
                  </a:cubicBezTo>
                  <a:cubicBezTo>
                    <a:pt x="9" y="34"/>
                    <a:pt x="6" y="2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9" name="Freeform 124">
              <a:extLst>
                <a:ext uri="{FF2B5EF4-FFF2-40B4-BE49-F238E27FC236}">
                  <a16:creationId xmlns:a16="http://schemas.microsoft.com/office/drawing/2014/main" id="{FAEAAECE-E43B-4DEB-A714-FD15024B5C2F}"/>
                </a:ext>
              </a:extLst>
            </p:cNvPr>
            <p:cNvSpPr>
              <a:spLocks/>
            </p:cNvSpPr>
            <p:nvPr/>
          </p:nvSpPr>
          <p:spPr bwMode="auto">
            <a:xfrm>
              <a:off x="7466013" y="393700"/>
              <a:ext cx="38100" cy="34925"/>
            </a:xfrm>
            <a:custGeom>
              <a:avLst/>
              <a:gdLst>
                <a:gd name="T0" fmla="*/ 96 w 96"/>
                <a:gd name="T1" fmla="*/ 20 h 44"/>
                <a:gd name="T2" fmla="*/ 0 w 96"/>
                <a:gd name="T3" fmla="*/ 38 h 44"/>
                <a:gd name="T4" fmla="*/ 96 w 96"/>
                <a:gd name="T5" fmla="*/ 20 h 44"/>
              </a:gdLst>
              <a:ahLst/>
              <a:cxnLst>
                <a:cxn ang="0">
                  <a:pos x="T0" y="T1"/>
                </a:cxn>
                <a:cxn ang="0">
                  <a:pos x="T2" y="T3"/>
                </a:cxn>
                <a:cxn ang="0">
                  <a:pos x="T4" y="T5"/>
                </a:cxn>
              </a:cxnLst>
              <a:rect l="0" t="0" r="r" b="b"/>
              <a:pathLst>
                <a:path w="96" h="44">
                  <a:moveTo>
                    <a:pt x="96" y="20"/>
                  </a:moveTo>
                  <a:cubicBezTo>
                    <a:pt x="61" y="38"/>
                    <a:pt x="33" y="44"/>
                    <a:pt x="0" y="38"/>
                  </a:cubicBezTo>
                  <a:cubicBezTo>
                    <a:pt x="15" y="9"/>
                    <a:pt x="58" y="0"/>
                    <a:pt x="9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0" name="Freeform 125">
              <a:extLst>
                <a:ext uri="{FF2B5EF4-FFF2-40B4-BE49-F238E27FC236}">
                  <a16:creationId xmlns:a16="http://schemas.microsoft.com/office/drawing/2014/main" id="{52851D8B-5297-49B4-A9A2-B825AC809E95}"/>
                </a:ext>
              </a:extLst>
            </p:cNvPr>
            <p:cNvSpPr>
              <a:spLocks/>
            </p:cNvSpPr>
            <p:nvPr/>
          </p:nvSpPr>
          <p:spPr bwMode="auto">
            <a:xfrm>
              <a:off x="7400925" y="419100"/>
              <a:ext cx="34925" cy="33338"/>
            </a:xfrm>
            <a:custGeom>
              <a:avLst/>
              <a:gdLst>
                <a:gd name="T0" fmla="*/ 84 w 84"/>
                <a:gd name="T1" fmla="*/ 8 h 41"/>
                <a:gd name="T2" fmla="*/ 82 w 84"/>
                <a:gd name="T3" fmla="*/ 23 h 41"/>
                <a:gd name="T4" fmla="*/ 10 w 84"/>
                <a:gd name="T5" fmla="*/ 41 h 41"/>
                <a:gd name="T6" fmla="*/ 0 w 84"/>
                <a:gd name="T7" fmla="*/ 31 h 41"/>
                <a:gd name="T8" fmla="*/ 6 w 84"/>
                <a:gd name="T9" fmla="*/ 18 h 41"/>
                <a:gd name="T10" fmla="*/ 84 w 84"/>
                <a:gd name="T11" fmla="*/ 8 h 41"/>
              </a:gdLst>
              <a:ahLst/>
              <a:cxnLst>
                <a:cxn ang="0">
                  <a:pos x="T0" y="T1"/>
                </a:cxn>
                <a:cxn ang="0">
                  <a:pos x="T2" y="T3"/>
                </a:cxn>
                <a:cxn ang="0">
                  <a:pos x="T4" y="T5"/>
                </a:cxn>
                <a:cxn ang="0">
                  <a:pos x="T6" y="T7"/>
                </a:cxn>
                <a:cxn ang="0">
                  <a:pos x="T8" y="T9"/>
                </a:cxn>
                <a:cxn ang="0">
                  <a:pos x="T10" y="T11"/>
                </a:cxn>
              </a:cxnLst>
              <a:rect l="0" t="0" r="r" b="b"/>
              <a:pathLst>
                <a:path w="84" h="41">
                  <a:moveTo>
                    <a:pt x="84" y="8"/>
                  </a:moveTo>
                  <a:cubicBezTo>
                    <a:pt x="83" y="14"/>
                    <a:pt x="84" y="23"/>
                    <a:pt x="82" y="23"/>
                  </a:cubicBezTo>
                  <a:cubicBezTo>
                    <a:pt x="58" y="30"/>
                    <a:pt x="34" y="36"/>
                    <a:pt x="10" y="41"/>
                  </a:cubicBezTo>
                  <a:cubicBezTo>
                    <a:pt x="7" y="41"/>
                    <a:pt x="1" y="35"/>
                    <a:pt x="0" y="31"/>
                  </a:cubicBezTo>
                  <a:cubicBezTo>
                    <a:pt x="0" y="27"/>
                    <a:pt x="3" y="19"/>
                    <a:pt x="6" y="18"/>
                  </a:cubicBezTo>
                  <a:cubicBezTo>
                    <a:pt x="31" y="11"/>
                    <a:pt x="56" y="0"/>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1" name="Freeform 126">
              <a:extLst>
                <a:ext uri="{FF2B5EF4-FFF2-40B4-BE49-F238E27FC236}">
                  <a16:creationId xmlns:a16="http://schemas.microsoft.com/office/drawing/2014/main" id="{50D7990F-8C08-47C0-B72B-0B2C552F1C7E}"/>
                </a:ext>
              </a:extLst>
            </p:cNvPr>
            <p:cNvSpPr>
              <a:spLocks/>
            </p:cNvSpPr>
            <p:nvPr/>
          </p:nvSpPr>
          <p:spPr bwMode="auto">
            <a:xfrm>
              <a:off x="7337425" y="447675"/>
              <a:ext cx="36513" cy="41275"/>
            </a:xfrm>
            <a:custGeom>
              <a:avLst/>
              <a:gdLst>
                <a:gd name="T0" fmla="*/ 0 w 89"/>
                <a:gd name="T1" fmla="*/ 27 h 49"/>
                <a:gd name="T2" fmla="*/ 82 w 89"/>
                <a:gd name="T3" fmla="*/ 3 h 49"/>
                <a:gd name="T4" fmla="*/ 66 w 89"/>
                <a:gd name="T5" fmla="*/ 29 h 49"/>
                <a:gd name="T6" fmla="*/ 0 w 89"/>
                <a:gd name="T7" fmla="*/ 27 h 49"/>
              </a:gdLst>
              <a:ahLst/>
              <a:cxnLst>
                <a:cxn ang="0">
                  <a:pos x="T0" y="T1"/>
                </a:cxn>
                <a:cxn ang="0">
                  <a:pos x="T2" y="T3"/>
                </a:cxn>
                <a:cxn ang="0">
                  <a:pos x="T4" y="T5"/>
                </a:cxn>
                <a:cxn ang="0">
                  <a:pos x="T6" y="T7"/>
                </a:cxn>
              </a:cxnLst>
              <a:rect l="0" t="0" r="r" b="b"/>
              <a:pathLst>
                <a:path w="89" h="49">
                  <a:moveTo>
                    <a:pt x="0" y="27"/>
                  </a:moveTo>
                  <a:cubicBezTo>
                    <a:pt x="26" y="9"/>
                    <a:pt x="53" y="0"/>
                    <a:pt x="82" y="3"/>
                  </a:cubicBezTo>
                  <a:cubicBezTo>
                    <a:pt x="89" y="22"/>
                    <a:pt x="78" y="27"/>
                    <a:pt x="66" y="29"/>
                  </a:cubicBezTo>
                  <a:cubicBezTo>
                    <a:pt x="44" y="33"/>
                    <a:pt x="21" y="49"/>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2" name="Freeform 127">
              <a:extLst>
                <a:ext uri="{FF2B5EF4-FFF2-40B4-BE49-F238E27FC236}">
                  <a16:creationId xmlns:a16="http://schemas.microsoft.com/office/drawing/2014/main" id="{CE249E05-B187-42C5-AAB0-83232879111E}"/>
                </a:ext>
              </a:extLst>
            </p:cNvPr>
            <p:cNvSpPr>
              <a:spLocks/>
            </p:cNvSpPr>
            <p:nvPr/>
          </p:nvSpPr>
          <p:spPr bwMode="auto">
            <a:xfrm>
              <a:off x="8183563" y="182563"/>
              <a:ext cx="34925" cy="31750"/>
            </a:xfrm>
            <a:custGeom>
              <a:avLst/>
              <a:gdLst>
                <a:gd name="T0" fmla="*/ 85 w 85"/>
                <a:gd name="T1" fmla="*/ 22 h 38"/>
                <a:gd name="T2" fmla="*/ 4 w 85"/>
                <a:gd name="T3" fmla="*/ 37 h 38"/>
                <a:gd name="T4" fmla="*/ 0 w 85"/>
                <a:gd name="T5" fmla="*/ 19 h 38"/>
                <a:gd name="T6" fmla="*/ 53 w 85"/>
                <a:gd name="T7" fmla="*/ 6 h 38"/>
                <a:gd name="T8" fmla="*/ 85 w 85"/>
                <a:gd name="T9" fmla="*/ 22 h 38"/>
              </a:gdLst>
              <a:ahLst/>
              <a:cxnLst>
                <a:cxn ang="0">
                  <a:pos x="T0" y="T1"/>
                </a:cxn>
                <a:cxn ang="0">
                  <a:pos x="T2" y="T3"/>
                </a:cxn>
                <a:cxn ang="0">
                  <a:pos x="T4" y="T5"/>
                </a:cxn>
                <a:cxn ang="0">
                  <a:pos x="T6" y="T7"/>
                </a:cxn>
                <a:cxn ang="0">
                  <a:pos x="T8" y="T9"/>
                </a:cxn>
              </a:cxnLst>
              <a:rect l="0" t="0" r="r" b="b"/>
              <a:pathLst>
                <a:path w="85" h="38">
                  <a:moveTo>
                    <a:pt x="85" y="22"/>
                  </a:moveTo>
                  <a:cubicBezTo>
                    <a:pt x="60" y="37"/>
                    <a:pt x="32" y="38"/>
                    <a:pt x="4" y="37"/>
                  </a:cubicBezTo>
                  <a:cubicBezTo>
                    <a:pt x="3" y="37"/>
                    <a:pt x="0" y="19"/>
                    <a:pt x="0" y="19"/>
                  </a:cubicBezTo>
                  <a:cubicBezTo>
                    <a:pt x="18" y="14"/>
                    <a:pt x="35" y="9"/>
                    <a:pt x="53" y="6"/>
                  </a:cubicBezTo>
                  <a:cubicBezTo>
                    <a:pt x="64" y="4"/>
                    <a:pt x="78"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3" name="Freeform 128">
              <a:extLst>
                <a:ext uri="{FF2B5EF4-FFF2-40B4-BE49-F238E27FC236}">
                  <a16:creationId xmlns:a16="http://schemas.microsoft.com/office/drawing/2014/main" id="{DDF00BDF-30C9-433B-AD90-B5857F7E8C25}"/>
                </a:ext>
              </a:extLst>
            </p:cNvPr>
            <p:cNvSpPr>
              <a:spLocks/>
            </p:cNvSpPr>
            <p:nvPr/>
          </p:nvSpPr>
          <p:spPr bwMode="auto">
            <a:xfrm>
              <a:off x="8245475" y="165100"/>
              <a:ext cx="38100" cy="31750"/>
            </a:xfrm>
            <a:custGeom>
              <a:avLst/>
              <a:gdLst>
                <a:gd name="T0" fmla="*/ 90 w 90"/>
                <a:gd name="T1" fmla="*/ 12 h 38"/>
                <a:gd name="T2" fmla="*/ 0 w 90"/>
                <a:gd name="T3" fmla="*/ 19 h 38"/>
                <a:gd name="T4" fmla="*/ 78 w 90"/>
                <a:gd name="T5" fmla="*/ 0 h 38"/>
                <a:gd name="T6" fmla="*/ 90 w 90"/>
                <a:gd name="T7" fmla="*/ 12 h 38"/>
              </a:gdLst>
              <a:ahLst/>
              <a:cxnLst>
                <a:cxn ang="0">
                  <a:pos x="T0" y="T1"/>
                </a:cxn>
                <a:cxn ang="0">
                  <a:pos x="T2" y="T3"/>
                </a:cxn>
                <a:cxn ang="0">
                  <a:pos x="T4" y="T5"/>
                </a:cxn>
                <a:cxn ang="0">
                  <a:pos x="T6" y="T7"/>
                </a:cxn>
              </a:cxnLst>
              <a:rect l="0" t="0" r="r" b="b"/>
              <a:pathLst>
                <a:path w="90" h="38">
                  <a:moveTo>
                    <a:pt x="90" y="12"/>
                  </a:moveTo>
                  <a:cubicBezTo>
                    <a:pt x="53" y="36"/>
                    <a:pt x="21" y="38"/>
                    <a:pt x="0" y="19"/>
                  </a:cubicBezTo>
                  <a:cubicBezTo>
                    <a:pt x="24" y="0"/>
                    <a:pt x="51" y="2"/>
                    <a:pt x="78" y="0"/>
                  </a:cubicBezTo>
                  <a:cubicBezTo>
                    <a:pt x="81" y="0"/>
                    <a:pt x="86" y="8"/>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4" name="Freeform 129">
              <a:extLst>
                <a:ext uri="{FF2B5EF4-FFF2-40B4-BE49-F238E27FC236}">
                  <a16:creationId xmlns:a16="http://schemas.microsoft.com/office/drawing/2014/main" id="{5522D37A-8116-49B4-A1B5-DA6C72D04C05}"/>
                </a:ext>
              </a:extLst>
            </p:cNvPr>
            <p:cNvSpPr>
              <a:spLocks/>
            </p:cNvSpPr>
            <p:nvPr/>
          </p:nvSpPr>
          <p:spPr bwMode="auto">
            <a:xfrm>
              <a:off x="8116888" y="207963"/>
              <a:ext cx="36513" cy="25400"/>
            </a:xfrm>
            <a:custGeom>
              <a:avLst/>
              <a:gdLst>
                <a:gd name="T0" fmla="*/ 87 w 87"/>
                <a:gd name="T1" fmla="*/ 16 h 32"/>
                <a:gd name="T2" fmla="*/ 62 w 87"/>
                <a:gd name="T3" fmla="*/ 27 h 32"/>
                <a:gd name="T4" fmla="*/ 7 w 87"/>
                <a:gd name="T5" fmla="*/ 32 h 32"/>
                <a:gd name="T6" fmla="*/ 1 w 87"/>
                <a:gd name="T7" fmla="*/ 24 h 32"/>
                <a:gd name="T8" fmla="*/ 6 w 87"/>
                <a:gd name="T9" fmla="*/ 11 h 32"/>
                <a:gd name="T10" fmla="*/ 87 w 87"/>
                <a:gd name="T11" fmla="*/ 16 h 32"/>
              </a:gdLst>
              <a:ahLst/>
              <a:cxnLst>
                <a:cxn ang="0">
                  <a:pos x="T0" y="T1"/>
                </a:cxn>
                <a:cxn ang="0">
                  <a:pos x="T2" y="T3"/>
                </a:cxn>
                <a:cxn ang="0">
                  <a:pos x="T4" y="T5"/>
                </a:cxn>
                <a:cxn ang="0">
                  <a:pos x="T6" y="T7"/>
                </a:cxn>
                <a:cxn ang="0">
                  <a:pos x="T8" y="T9"/>
                </a:cxn>
                <a:cxn ang="0">
                  <a:pos x="T10" y="T11"/>
                </a:cxn>
              </a:cxnLst>
              <a:rect l="0" t="0" r="r" b="b"/>
              <a:pathLst>
                <a:path w="87" h="32">
                  <a:moveTo>
                    <a:pt x="87" y="16"/>
                  </a:moveTo>
                  <a:cubicBezTo>
                    <a:pt x="79" y="20"/>
                    <a:pt x="71" y="25"/>
                    <a:pt x="62" y="27"/>
                  </a:cubicBezTo>
                  <a:cubicBezTo>
                    <a:pt x="44" y="30"/>
                    <a:pt x="25" y="31"/>
                    <a:pt x="7" y="32"/>
                  </a:cubicBezTo>
                  <a:cubicBezTo>
                    <a:pt x="5" y="32"/>
                    <a:pt x="0" y="27"/>
                    <a:pt x="1" y="24"/>
                  </a:cubicBezTo>
                  <a:cubicBezTo>
                    <a:pt x="1" y="19"/>
                    <a:pt x="3" y="13"/>
                    <a:pt x="6" y="11"/>
                  </a:cubicBezTo>
                  <a:cubicBezTo>
                    <a:pt x="17" y="2"/>
                    <a:pt x="67" y="0"/>
                    <a:pt x="8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5" name="Freeform 130">
              <a:extLst>
                <a:ext uri="{FF2B5EF4-FFF2-40B4-BE49-F238E27FC236}">
                  <a16:creationId xmlns:a16="http://schemas.microsoft.com/office/drawing/2014/main" id="{C0A34A80-9120-49CD-B6D3-227FACB9FA62}"/>
                </a:ext>
              </a:extLst>
            </p:cNvPr>
            <p:cNvSpPr>
              <a:spLocks/>
            </p:cNvSpPr>
            <p:nvPr/>
          </p:nvSpPr>
          <p:spPr bwMode="auto">
            <a:xfrm>
              <a:off x="7920038" y="263525"/>
              <a:ext cx="38100" cy="26988"/>
            </a:xfrm>
            <a:custGeom>
              <a:avLst/>
              <a:gdLst>
                <a:gd name="T0" fmla="*/ 95 w 95"/>
                <a:gd name="T1" fmla="*/ 15 h 32"/>
                <a:gd name="T2" fmla="*/ 9 w 95"/>
                <a:gd name="T3" fmla="*/ 30 h 32"/>
                <a:gd name="T4" fmla="*/ 20 w 95"/>
                <a:gd name="T5" fmla="*/ 6 h 32"/>
                <a:gd name="T6" fmla="*/ 82 w 95"/>
                <a:gd name="T7" fmla="*/ 1 h 32"/>
                <a:gd name="T8" fmla="*/ 95 w 95"/>
                <a:gd name="T9" fmla="*/ 15 h 32"/>
              </a:gdLst>
              <a:ahLst/>
              <a:cxnLst>
                <a:cxn ang="0">
                  <a:pos x="T0" y="T1"/>
                </a:cxn>
                <a:cxn ang="0">
                  <a:pos x="T2" y="T3"/>
                </a:cxn>
                <a:cxn ang="0">
                  <a:pos x="T4" y="T5"/>
                </a:cxn>
                <a:cxn ang="0">
                  <a:pos x="T6" y="T7"/>
                </a:cxn>
                <a:cxn ang="0">
                  <a:pos x="T8" y="T9"/>
                </a:cxn>
              </a:cxnLst>
              <a:rect l="0" t="0" r="r" b="b"/>
              <a:pathLst>
                <a:path w="95" h="32">
                  <a:moveTo>
                    <a:pt x="95" y="15"/>
                  </a:moveTo>
                  <a:cubicBezTo>
                    <a:pt x="64" y="32"/>
                    <a:pt x="36" y="32"/>
                    <a:pt x="9" y="30"/>
                  </a:cubicBezTo>
                  <a:cubicBezTo>
                    <a:pt x="0" y="14"/>
                    <a:pt x="9" y="8"/>
                    <a:pt x="20" y="6"/>
                  </a:cubicBezTo>
                  <a:cubicBezTo>
                    <a:pt x="41" y="3"/>
                    <a:pt x="62" y="1"/>
                    <a:pt x="82" y="1"/>
                  </a:cubicBezTo>
                  <a:cubicBezTo>
                    <a:pt x="85" y="0"/>
                    <a:pt x="89" y="7"/>
                    <a:pt x="9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6" name="Freeform 131">
              <a:extLst>
                <a:ext uri="{FF2B5EF4-FFF2-40B4-BE49-F238E27FC236}">
                  <a16:creationId xmlns:a16="http://schemas.microsoft.com/office/drawing/2014/main" id="{E6C9CAF6-B720-41E0-8D22-09D44E7F57E8}"/>
                </a:ext>
              </a:extLst>
            </p:cNvPr>
            <p:cNvSpPr>
              <a:spLocks/>
            </p:cNvSpPr>
            <p:nvPr/>
          </p:nvSpPr>
          <p:spPr bwMode="auto">
            <a:xfrm>
              <a:off x="7854950" y="280988"/>
              <a:ext cx="36513" cy="31750"/>
            </a:xfrm>
            <a:custGeom>
              <a:avLst/>
              <a:gdLst>
                <a:gd name="T0" fmla="*/ 0 w 90"/>
                <a:gd name="T1" fmla="*/ 28 h 39"/>
                <a:gd name="T2" fmla="*/ 16 w 90"/>
                <a:gd name="T3" fmla="*/ 9 h 39"/>
                <a:gd name="T4" fmla="*/ 75 w 90"/>
                <a:gd name="T5" fmla="*/ 0 h 39"/>
                <a:gd name="T6" fmla="*/ 89 w 90"/>
                <a:gd name="T7" fmla="*/ 10 h 39"/>
                <a:gd name="T8" fmla="*/ 81 w 90"/>
                <a:gd name="T9" fmla="*/ 24 h 39"/>
                <a:gd name="T10" fmla="*/ 0 w 90"/>
                <a:gd name="T11" fmla="*/ 28 h 39"/>
              </a:gdLst>
              <a:ahLst/>
              <a:cxnLst>
                <a:cxn ang="0">
                  <a:pos x="T0" y="T1"/>
                </a:cxn>
                <a:cxn ang="0">
                  <a:pos x="T2" y="T3"/>
                </a:cxn>
                <a:cxn ang="0">
                  <a:pos x="T4" y="T5"/>
                </a:cxn>
                <a:cxn ang="0">
                  <a:pos x="T6" y="T7"/>
                </a:cxn>
                <a:cxn ang="0">
                  <a:pos x="T8" y="T9"/>
                </a:cxn>
                <a:cxn ang="0">
                  <a:pos x="T10" y="T11"/>
                </a:cxn>
              </a:cxnLst>
              <a:rect l="0" t="0" r="r" b="b"/>
              <a:pathLst>
                <a:path w="90" h="39">
                  <a:moveTo>
                    <a:pt x="0" y="28"/>
                  </a:moveTo>
                  <a:cubicBezTo>
                    <a:pt x="8" y="19"/>
                    <a:pt x="11" y="10"/>
                    <a:pt x="16" y="9"/>
                  </a:cubicBezTo>
                  <a:cubicBezTo>
                    <a:pt x="36" y="5"/>
                    <a:pt x="55" y="2"/>
                    <a:pt x="75" y="0"/>
                  </a:cubicBezTo>
                  <a:cubicBezTo>
                    <a:pt x="80" y="0"/>
                    <a:pt x="88" y="5"/>
                    <a:pt x="89" y="10"/>
                  </a:cubicBezTo>
                  <a:cubicBezTo>
                    <a:pt x="90" y="14"/>
                    <a:pt x="85" y="23"/>
                    <a:pt x="81" y="24"/>
                  </a:cubicBezTo>
                  <a:cubicBezTo>
                    <a:pt x="56" y="30"/>
                    <a:pt x="31" y="39"/>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7" name="Freeform 132">
              <a:extLst>
                <a:ext uri="{FF2B5EF4-FFF2-40B4-BE49-F238E27FC236}">
                  <a16:creationId xmlns:a16="http://schemas.microsoft.com/office/drawing/2014/main" id="{D21DB0E7-AB19-4EAA-B7EE-E39AA0DA3CA9}"/>
                </a:ext>
              </a:extLst>
            </p:cNvPr>
            <p:cNvSpPr>
              <a:spLocks/>
            </p:cNvSpPr>
            <p:nvPr/>
          </p:nvSpPr>
          <p:spPr bwMode="auto">
            <a:xfrm>
              <a:off x="7791450" y="292100"/>
              <a:ext cx="36513" cy="33338"/>
            </a:xfrm>
            <a:custGeom>
              <a:avLst/>
              <a:gdLst>
                <a:gd name="T0" fmla="*/ 90 w 90"/>
                <a:gd name="T1" fmla="*/ 26 h 41"/>
                <a:gd name="T2" fmla="*/ 9 w 90"/>
                <a:gd name="T3" fmla="*/ 41 h 41"/>
                <a:gd name="T4" fmla="*/ 1 w 90"/>
                <a:gd name="T5" fmla="*/ 29 h 41"/>
                <a:gd name="T6" fmla="*/ 6 w 90"/>
                <a:gd name="T7" fmla="*/ 20 h 41"/>
                <a:gd name="T8" fmla="*/ 85 w 90"/>
                <a:gd name="T9" fmla="*/ 14 h 41"/>
                <a:gd name="T10" fmla="*/ 90 w 90"/>
                <a:gd name="T11" fmla="*/ 26 h 41"/>
              </a:gdLst>
              <a:ahLst/>
              <a:cxnLst>
                <a:cxn ang="0">
                  <a:pos x="T0" y="T1"/>
                </a:cxn>
                <a:cxn ang="0">
                  <a:pos x="T2" y="T3"/>
                </a:cxn>
                <a:cxn ang="0">
                  <a:pos x="T4" y="T5"/>
                </a:cxn>
                <a:cxn ang="0">
                  <a:pos x="T6" y="T7"/>
                </a:cxn>
                <a:cxn ang="0">
                  <a:pos x="T8" y="T9"/>
                </a:cxn>
                <a:cxn ang="0">
                  <a:pos x="T10" y="T11"/>
                </a:cxn>
              </a:cxnLst>
              <a:rect l="0" t="0" r="r" b="b"/>
              <a:pathLst>
                <a:path w="90" h="41">
                  <a:moveTo>
                    <a:pt x="90" y="26"/>
                  </a:moveTo>
                  <a:cubicBezTo>
                    <a:pt x="65" y="40"/>
                    <a:pt x="37" y="41"/>
                    <a:pt x="9" y="41"/>
                  </a:cubicBezTo>
                  <a:cubicBezTo>
                    <a:pt x="6" y="41"/>
                    <a:pt x="2" y="34"/>
                    <a:pt x="1" y="29"/>
                  </a:cubicBezTo>
                  <a:cubicBezTo>
                    <a:pt x="0" y="27"/>
                    <a:pt x="3" y="20"/>
                    <a:pt x="6" y="20"/>
                  </a:cubicBezTo>
                  <a:cubicBezTo>
                    <a:pt x="32" y="15"/>
                    <a:pt x="57" y="0"/>
                    <a:pt x="85" y="14"/>
                  </a:cubicBezTo>
                  <a:cubicBezTo>
                    <a:pt x="87" y="15"/>
                    <a:pt x="87" y="19"/>
                    <a:pt x="9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8" name="Freeform 133">
              <a:extLst>
                <a:ext uri="{FF2B5EF4-FFF2-40B4-BE49-F238E27FC236}">
                  <a16:creationId xmlns:a16="http://schemas.microsoft.com/office/drawing/2014/main" id="{7D72A775-BFCA-4238-B2BD-3E91D1A46A66}"/>
                </a:ext>
              </a:extLst>
            </p:cNvPr>
            <p:cNvSpPr>
              <a:spLocks/>
            </p:cNvSpPr>
            <p:nvPr/>
          </p:nvSpPr>
          <p:spPr bwMode="auto">
            <a:xfrm>
              <a:off x="7659688" y="334963"/>
              <a:ext cx="36513" cy="31750"/>
            </a:xfrm>
            <a:custGeom>
              <a:avLst/>
              <a:gdLst>
                <a:gd name="T0" fmla="*/ 0 w 87"/>
                <a:gd name="T1" fmla="*/ 17 h 37"/>
                <a:gd name="T2" fmla="*/ 76 w 87"/>
                <a:gd name="T3" fmla="*/ 2 h 37"/>
                <a:gd name="T4" fmla="*/ 86 w 87"/>
                <a:gd name="T5" fmla="*/ 11 h 37"/>
                <a:gd name="T6" fmla="*/ 83 w 87"/>
                <a:gd name="T7" fmla="*/ 21 h 37"/>
                <a:gd name="T8" fmla="*/ 4 w 87"/>
                <a:gd name="T9" fmla="*/ 29 h 37"/>
                <a:gd name="T10" fmla="*/ 0 w 87"/>
                <a:gd name="T11" fmla="*/ 17 h 37"/>
              </a:gdLst>
              <a:ahLst/>
              <a:cxnLst>
                <a:cxn ang="0">
                  <a:pos x="T0" y="T1"/>
                </a:cxn>
                <a:cxn ang="0">
                  <a:pos x="T2" y="T3"/>
                </a:cxn>
                <a:cxn ang="0">
                  <a:pos x="T4" y="T5"/>
                </a:cxn>
                <a:cxn ang="0">
                  <a:pos x="T6" y="T7"/>
                </a:cxn>
                <a:cxn ang="0">
                  <a:pos x="T8" y="T9"/>
                </a:cxn>
                <a:cxn ang="0">
                  <a:pos x="T10" y="T11"/>
                </a:cxn>
              </a:cxnLst>
              <a:rect l="0" t="0" r="r" b="b"/>
              <a:pathLst>
                <a:path w="87" h="37">
                  <a:moveTo>
                    <a:pt x="0" y="17"/>
                  </a:moveTo>
                  <a:cubicBezTo>
                    <a:pt x="24" y="0"/>
                    <a:pt x="50" y="3"/>
                    <a:pt x="76" y="2"/>
                  </a:cubicBezTo>
                  <a:cubicBezTo>
                    <a:pt x="79" y="2"/>
                    <a:pt x="84" y="7"/>
                    <a:pt x="86" y="11"/>
                  </a:cubicBezTo>
                  <a:cubicBezTo>
                    <a:pt x="87" y="13"/>
                    <a:pt x="85" y="19"/>
                    <a:pt x="83" y="21"/>
                  </a:cubicBezTo>
                  <a:cubicBezTo>
                    <a:pt x="72" y="31"/>
                    <a:pt x="18" y="37"/>
                    <a:pt x="4" y="29"/>
                  </a:cubicBezTo>
                  <a:cubicBezTo>
                    <a:pt x="2" y="27"/>
                    <a:pt x="2" y="22"/>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9" name="Freeform 134">
              <a:extLst>
                <a:ext uri="{FF2B5EF4-FFF2-40B4-BE49-F238E27FC236}">
                  <a16:creationId xmlns:a16="http://schemas.microsoft.com/office/drawing/2014/main" id="{A338310B-B811-4348-A3A3-6FB4A2C6F2C2}"/>
                </a:ext>
              </a:extLst>
            </p:cNvPr>
            <p:cNvSpPr>
              <a:spLocks/>
            </p:cNvSpPr>
            <p:nvPr/>
          </p:nvSpPr>
          <p:spPr bwMode="auto">
            <a:xfrm>
              <a:off x="8440738" y="79375"/>
              <a:ext cx="34925" cy="36513"/>
            </a:xfrm>
            <a:custGeom>
              <a:avLst/>
              <a:gdLst>
                <a:gd name="T0" fmla="*/ 85 w 85"/>
                <a:gd name="T1" fmla="*/ 11 h 44"/>
                <a:gd name="T2" fmla="*/ 73 w 85"/>
                <a:gd name="T3" fmla="*/ 28 h 44"/>
                <a:gd name="T4" fmla="*/ 16 w 85"/>
                <a:gd name="T5" fmla="*/ 43 h 44"/>
                <a:gd name="T6" fmla="*/ 1 w 85"/>
                <a:gd name="T7" fmla="*/ 35 h 44"/>
                <a:gd name="T8" fmla="*/ 8 w 85"/>
                <a:gd name="T9" fmla="*/ 20 h 44"/>
                <a:gd name="T10" fmla="*/ 78 w 85"/>
                <a:gd name="T11" fmla="*/ 0 h 44"/>
                <a:gd name="T12" fmla="*/ 85 w 85"/>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5" h="44">
                  <a:moveTo>
                    <a:pt x="85" y="11"/>
                  </a:moveTo>
                  <a:cubicBezTo>
                    <a:pt x="81" y="17"/>
                    <a:pt x="79" y="26"/>
                    <a:pt x="73" y="28"/>
                  </a:cubicBezTo>
                  <a:cubicBezTo>
                    <a:pt x="55" y="34"/>
                    <a:pt x="35" y="39"/>
                    <a:pt x="16" y="43"/>
                  </a:cubicBezTo>
                  <a:cubicBezTo>
                    <a:pt x="11" y="44"/>
                    <a:pt x="3" y="39"/>
                    <a:pt x="1" y="35"/>
                  </a:cubicBezTo>
                  <a:cubicBezTo>
                    <a:pt x="0" y="31"/>
                    <a:pt x="4" y="21"/>
                    <a:pt x="8" y="20"/>
                  </a:cubicBezTo>
                  <a:cubicBezTo>
                    <a:pt x="31" y="12"/>
                    <a:pt x="55" y="7"/>
                    <a:pt x="78" y="0"/>
                  </a:cubicBezTo>
                  <a:cubicBezTo>
                    <a:pt x="81" y="4"/>
                    <a:pt x="83" y="7"/>
                    <a:pt x="8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0" name="Freeform 135">
              <a:extLst>
                <a:ext uri="{FF2B5EF4-FFF2-40B4-BE49-F238E27FC236}">
                  <a16:creationId xmlns:a16="http://schemas.microsoft.com/office/drawing/2014/main" id="{3B099DDE-66F0-4F52-891B-815ECFF19CA2}"/>
                </a:ext>
              </a:extLst>
            </p:cNvPr>
            <p:cNvSpPr>
              <a:spLocks/>
            </p:cNvSpPr>
            <p:nvPr/>
          </p:nvSpPr>
          <p:spPr bwMode="auto">
            <a:xfrm>
              <a:off x="8375650" y="111125"/>
              <a:ext cx="36513" cy="38100"/>
            </a:xfrm>
            <a:custGeom>
              <a:avLst/>
              <a:gdLst>
                <a:gd name="T0" fmla="*/ 86 w 86"/>
                <a:gd name="T1" fmla="*/ 14 h 47"/>
                <a:gd name="T2" fmla="*/ 0 w 86"/>
                <a:gd name="T3" fmla="*/ 29 h 47"/>
                <a:gd name="T4" fmla="*/ 86 w 86"/>
                <a:gd name="T5" fmla="*/ 14 h 47"/>
              </a:gdLst>
              <a:ahLst/>
              <a:cxnLst>
                <a:cxn ang="0">
                  <a:pos x="T0" y="T1"/>
                </a:cxn>
                <a:cxn ang="0">
                  <a:pos x="T2" y="T3"/>
                </a:cxn>
                <a:cxn ang="0">
                  <a:pos x="T4" y="T5"/>
                </a:cxn>
              </a:cxnLst>
              <a:rect l="0" t="0" r="r" b="b"/>
              <a:pathLst>
                <a:path w="86" h="47">
                  <a:moveTo>
                    <a:pt x="86" y="14"/>
                  </a:moveTo>
                  <a:cubicBezTo>
                    <a:pt x="64" y="40"/>
                    <a:pt x="23" y="47"/>
                    <a:pt x="0" y="29"/>
                  </a:cubicBezTo>
                  <a:cubicBezTo>
                    <a:pt x="24" y="6"/>
                    <a:pt x="60" y="0"/>
                    <a:pt x="8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1" name="Freeform 136">
              <a:extLst>
                <a:ext uri="{FF2B5EF4-FFF2-40B4-BE49-F238E27FC236}">
                  <a16:creationId xmlns:a16="http://schemas.microsoft.com/office/drawing/2014/main" id="{1857310E-E6F4-43EA-8187-2D8B0F25864F}"/>
                </a:ext>
              </a:extLst>
            </p:cNvPr>
            <p:cNvSpPr>
              <a:spLocks/>
            </p:cNvSpPr>
            <p:nvPr/>
          </p:nvSpPr>
          <p:spPr bwMode="auto">
            <a:xfrm>
              <a:off x="7208838" y="523875"/>
              <a:ext cx="36513" cy="41275"/>
            </a:xfrm>
            <a:custGeom>
              <a:avLst/>
              <a:gdLst>
                <a:gd name="T0" fmla="*/ 0 w 92"/>
                <a:gd name="T1" fmla="*/ 35 h 51"/>
                <a:gd name="T2" fmla="*/ 74 w 92"/>
                <a:gd name="T3" fmla="*/ 1 h 51"/>
                <a:gd name="T4" fmla="*/ 90 w 92"/>
                <a:gd name="T5" fmla="*/ 8 h 51"/>
                <a:gd name="T6" fmla="*/ 87 w 92"/>
                <a:gd name="T7" fmla="*/ 22 h 51"/>
                <a:gd name="T8" fmla="*/ 19 w 92"/>
                <a:gd name="T9" fmla="*/ 50 h 51"/>
                <a:gd name="T10" fmla="*/ 0 w 92"/>
                <a:gd name="T11" fmla="*/ 35 h 51"/>
              </a:gdLst>
              <a:ahLst/>
              <a:cxnLst>
                <a:cxn ang="0">
                  <a:pos x="T0" y="T1"/>
                </a:cxn>
                <a:cxn ang="0">
                  <a:pos x="T2" y="T3"/>
                </a:cxn>
                <a:cxn ang="0">
                  <a:pos x="T4" y="T5"/>
                </a:cxn>
                <a:cxn ang="0">
                  <a:pos x="T6" y="T7"/>
                </a:cxn>
                <a:cxn ang="0">
                  <a:pos x="T8" y="T9"/>
                </a:cxn>
                <a:cxn ang="0">
                  <a:pos x="T10" y="T11"/>
                </a:cxn>
              </a:cxnLst>
              <a:rect l="0" t="0" r="r" b="b"/>
              <a:pathLst>
                <a:path w="92" h="51">
                  <a:moveTo>
                    <a:pt x="0" y="35"/>
                  </a:moveTo>
                  <a:cubicBezTo>
                    <a:pt x="30" y="21"/>
                    <a:pt x="52" y="10"/>
                    <a:pt x="74" y="1"/>
                  </a:cubicBezTo>
                  <a:cubicBezTo>
                    <a:pt x="78" y="0"/>
                    <a:pt x="86" y="4"/>
                    <a:pt x="90" y="8"/>
                  </a:cubicBezTo>
                  <a:cubicBezTo>
                    <a:pt x="92" y="10"/>
                    <a:pt x="90" y="20"/>
                    <a:pt x="87" y="22"/>
                  </a:cubicBezTo>
                  <a:cubicBezTo>
                    <a:pt x="65" y="32"/>
                    <a:pt x="42" y="41"/>
                    <a:pt x="19" y="50"/>
                  </a:cubicBezTo>
                  <a:cubicBezTo>
                    <a:pt x="17" y="51"/>
                    <a:pt x="12" y="44"/>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2" name="Freeform 137">
              <a:extLst>
                <a:ext uri="{FF2B5EF4-FFF2-40B4-BE49-F238E27FC236}">
                  <a16:creationId xmlns:a16="http://schemas.microsoft.com/office/drawing/2014/main" id="{A2DB54FB-B9A2-443B-AF5E-76077A32C86A}"/>
                </a:ext>
              </a:extLst>
            </p:cNvPr>
            <p:cNvSpPr>
              <a:spLocks/>
            </p:cNvSpPr>
            <p:nvPr/>
          </p:nvSpPr>
          <p:spPr bwMode="auto">
            <a:xfrm>
              <a:off x="7723188" y="317500"/>
              <a:ext cx="39688" cy="25400"/>
            </a:xfrm>
            <a:custGeom>
              <a:avLst/>
              <a:gdLst>
                <a:gd name="T0" fmla="*/ 0 w 98"/>
                <a:gd name="T1" fmla="*/ 12 h 32"/>
                <a:gd name="T2" fmla="*/ 85 w 98"/>
                <a:gd name="T3" fmla="*/ 0 h 32"/>
                <a:gd name="T4" fmla="*/ 80 w 98"/>
                <a:gd name="T5" fmla="*/ 26 h 32"/>
                <a:gd name="T6" fmla="*/ 14 w 98"/>
                <a:gd name="T7" fmla="*/ 32 h 32"/>
                <a:gd name="T8" fmla="*/ 0 w 98"/>
                <a:gd name="T9" fmla="*/ 12 h 32"/>
              </a:gdLst>
              <a:ahLst/>
              <a:cxnLst>
                <a:cxn ang="0">
                  <a:pos x="T0" y="T1"/>
                </a:cxn>
                <a:cxn ang="0">
                  <a:pos x="T2" y="T3"/>
                </a:cxn>
                <a:cxn ang="0">
                  <a:pos x="T4" y="T5"/>
                </a:cxn>
                <a:cxn ang="0">
                  <a:pos x="T6" y="T7"/>
                </a:cxn>
                <a:cxn ang="0">
                  <a:pos x="T8" y="T9"/>
                </a:cxn>
              </a:cxnLst>
              <a:rect l="0" t="0" r="r" b="b"/>
              <a:pathLst>
                <a:path w="98" h="32">
                  <a:moveTo>
                    <a:pt x="0" y="12"/>
                  </a:moveTo>
                  <a:cubicBezTo>
                    <a:pt x="34" y="7"/>
                    <a:pt x="61" y="3"/>
                    <a:pt x="85" y="0"/>
                  </a:cubicBezTo>
                  <a:cubicBezTo>
                    <a:pt x="98" y="16"/>
                    <a:pt x="92" y="24"/>
                    <a:pt x="80" y="26"/>
                  </a:cubicBezTo>
                  <a:cubicBezTo>
                    <a:pt x="58" y="30"/>
                    <a:pt x="36" y="31"/>
                    <a:pt x="14" y="32"/>
                  </a:cubicBezTo>
                  <a:cubicBezTo>
                    <a:pt x="11" y="32"/>
                    <a:pt x="9" y="2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3" name="Freeform 138">
              <a:extLst>
                <a:ext uri="{FF2B5EF4-FFF2-40B4-BE49-F238E27FC236}">
                  <a16:creationId xmlns:a16="http://schemas.microsoft.com/office/drawing/2014/main" id="{3CDA2BE7-DE1E-4BA8-87E2-C788093931C5}"/>
                </a:ext>
              </a:extLst>
            </p:cNvPr>
            <p:cNvSpPr>
              <a:spLocks/>
            </p:cNvSpPr>
            <p:nvPr/>
          </p:nvSpPr>
          <p:spPr bwMode="auto">
            <a:xfrm>
              <a:off x="8312150" y="139700"/>
              <a:ext cx="34925" cy="31750"/>
            </a:xfrm>
            <a:custGeom>
              <a:avLst/>
              <a:gdLst>
                <a:gd name="T0" fmla="*/ 87 w 87"/>
                <a:gd name="T1" fmla="*/ 9 h 38"/>
                <a:gd name="T2" fmla="*/ 75 w 87"/>
                <a:gd name="T3" fmla="*/ 26 h 38"/>
                <a:gd name="T4" fmla="*/ 17 w 87"/>
                <a:gd name="T5" fmla="*/ 37 h 38"/>
                <a:gd name="T6" fmla="*/ 0 w 87"/>
                <a:gd name="T7" fmla="*/ 26 h 38"/>
                <a:gd name="T8" fmla="*/ 12 w 87"/>
                <a:gd name="T9" fmla="*/ 12 h 38"/>
                <a:gd name="T10" fmla="*/ 80 w 87"/>
                <a:gd name="T11" fmla="*/ 0 h 38"/>
                <a:gd name="T12" fmla="*/ 87 w 87"/>
                <a:gd name="T13" fmla="*/ 9 h 38"/>
              </a:gdLst>
              <a:ahLst/>
              <a:cxnLst>
                <a:cxn ang="0">
                  <a:pos x="T0" y="T1"/>
                </a:cxn>
                <a:cxn ang="0">
                  <a:pos x="T2" y="T3"/>
                </a:cxn>
                <a:cxn ang="0">
                  <a:pos x="T4" y="T5"/>
                </a:cxn>
                <a:cxn ang="0">
                  <a:pos x="T6" y="T7"/>
                </a:cxn>
                <a:cxn ang="0">
                  <a:pos x="T8" y="T9"/>
                </a:cxn>
                <a:cxn ang="0">
                  <a:pos x="T10" y="T11"/>
                </a:cxn>
                <a:cxn ang="0">
                  <a:pos x="T12" y="T13"/>
                </a:cxn>
              </a:cxnLst>
              <a:rect l="0" t="0" r="r" b="b"/>
              <a:pathLst>
                <a:path w="87" h="38">
                  <a:moveTo>
                    <a:pt x="87" y="9"/>
                  </a:moveTo>
                  <a:cubicBezTo>
                    <a:pt x="83" y="15"/>
                    <a:pt x="80" y="25"/>
                    <a:pt x="75" y="26"/>
                  </a:cubicBezTo>
                  <a:cubicBezTo>
                    <a:pt x="56" y="31"/>
                    <a:pt x="37" y="35"/>
                    <a:pt x="17" y="37"/>
                  </a:cubicBezTo>
                  <a:cubicBezTo>
                    <a:pt x="12" y="38"/>
                    <a:pt x="6" y="30"/>
                    <a:pt x="0" y="26"/>
                  </a:cubicBezTo>
                  <a:cubicBezTo>
                    <a:pt x="4" y="21"/>
                    <a:pt x="7" y="13"/>
                    <a:pt x="12" y="12"/>
                  </a:cubicBezTo>
                  <a:cubicBezTo>
                    <a:pt x="34" y="7"/>
                    <a:pt x="57" y="4"/>
                    <a:pt x="80" y="0"/>
                  </a:cubicBezTo>
                  <a:cubicBezTo>
                    <a:pt x="82" y="3"/>
                    <a:pt x="84" y="6"/>
                    <a:pt x="8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4" name="Freeform 139">
              <a:extLst>
                <a:ext uri="{FF2B5EF4-FFF2-40B4-BE49-F238E27FC236}">
                  <a16:creationId xmlns:a16="http://schemas.microsoft.com/office/drawing/2014/main" id="{8889037F-8255-4461-9C53-C83FD3A93166}"/>
                </a:ext>
              </a:extLst>
            </p:cNvPr>
            <p:cNvSpPr>
              <a:spLocks/>
            </p:cNvSpPr>
            <p:nvPr/>
          </p:nvSpPr>
          <p:spPr bwMode="auto">
            <a:xfrm>
              <a:off x="8051800" y="220663"/>
              <a:ext cx="36513" cy="33338"/>
            </a:xfrm>
            <a:custGeom>
              <a:avLst/>
              <a:gdLst>
                <a:gd name="T0" fmla="*/ 88 w 88"/>
                <a:gd name="T1" fmla="*/ 16 h 42"/>
                <a:gd name="T2" fmla="*/ 77 w 88"/>
                <a:gd name="T3" fmla="*/ 31 h 42"/>
                <a:gd name="T4" fmla="*/ 15 w 88"/>
                <a:gd name="T5" fmla="*/ 42 h 42"/>
                <a:gd name="T6" fmla="*/ 1 w 88"/>
                <a:gd name="T7" fmla="*/ 32 h 42"/>
                <a:gd name="T8" fmla="*/ 6 w 88"/>
                <a:gd name="T9" fmla="*/ 19 h 42"/>
                <a:gd name="T10" fmla="*/ 88 w 88"/>
                <a:gd name="T11" fmla="*/ 16 h 42"/>
              </a:gdLst>
              <a:ahLst/>
              <a:cxnLst>
                <a:cxn ang="0">
                  <a:pos x="T0" y="T1"/>
                </a:cxn>
                <a:cxn ang="0">
                  <a:pos x="T2" y="T3"/>
                </a:cxn>
                <a:cxn ang="0">
                  <a:pos x="T4" y="T5"/>
                </a:cxn>
                <a:cxn ang="0">
                  <a:pos x="T6" y="T7"/>
                </a:cxn>
                <a:cxn ang="0">
                  <a:pos x="T8" y="T9"/>
                </a:cxn>
                <a:cxn ang="0">
                  <a:pos x="T10" y="T11"/>
                </a:cxn>
              </a:cxnLst>
              <a:rect l="0" t="0" r="r" b="b"/>
              <a:pathLst>
                <a:path w="88" h="42">
                  <a:moveTo>
                    <a:pt x="88" y="16"/>
                  </a:moveTo>
                  <a:cubicBezTo>
                    <a:pt x="83" y="22"/>
                    <a:pt x="81" y="31"/>
                    <a:pt x="77" y="31"/>
                  </a:cubicBezTo>
                  <a:cubicBezTo>
                    <a:pt x="56" y="36"/>
                    <a:pt x="36" y="40"/>
                    <a:pt x="15" y="42"/>
                  </a:cubicBezTo>
                  <a:cubicBezTo>
                    <a:pt x="11" y="42"/>
                    <a:pt x="4" y="36"/>
                    <a:pt x="1" y="32"/>
                  </a:cubicBezTo>
                  <a:cubicBezTo>
                    <a:pt x="0" y="29"/>
                    <a:pt x="4" y="19"/>
                    <a:pt x="6" y="19"/>
                  </a:cubicBezTo>
                  <a:cubicBezTo>
                    <a:pt x="32" y="14"/>
                    <a:pt x="58" y="0"/>
                    <a:pt x="8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5" name="Freeform 140">
              <a:extLst>
                <a:ext uri="{FF2B5EF4-FFF2-40B4-BE49-F238E27FC236}">
                  <a16:creationId xmlns:a16="http://schemas.microsoft.com/office/drawing/2014/main" id="{72DF127F-68F6-4681-94BC-566794CA0C8C}"/>
                </a:ext>
              </a:extLst>
            </p:cNvPr>
            <p:cNvSpPr>
              <a:spLocks/>
            </p:cNvSpPr>
            <p:nvPr/>
          </p:nvSpPr>
          <p:spPr bwMode="auto">
            <a:xfrm>
              <a:off x="7273925" y="479425"/>
              <a:ext cx="33338" cy="36513"/>
            </a:xfrm>
            <a:custGeom>
              <a:avLst/>
              <a:gdLst>
                <a:gd name="T0" fmla="*/ 0 w 81"/>
                <a:gd name="T1" fmla="*/ 44 h 44"/>
                <a:gd name="T2" fmla="*/ 81 w 81"/>
                <a:gd name="T3" fmla="*/ 9 h 44"/>
                <a:gd name="T4" fmla="*/ 0 w 81"/>
                <a:gd name="T5" fmla="*/ 44 h 44"/>
              </a:gdLst>
              <a:ahLst/>
              <a:cxnLst>
                <a:cxn ang="0">
                  <a:pos x="T0" y="T1"/>
                </a:cxn>
                <a:cxn ang="0">
                  <a:pos x="T2" y="T3"/>
                </a:cxn>
                <a:cxn ang="0">
                  <a:pos x="T4" y="T5"/>
                </a:cxn>
              </a:cxnLst>
              <a:rect l="0" t="0" r="r" b="b"/>
              <a:pathLst>
                <a:path w="81" h="44">
                  <a:moveTo>
                    <a:pt x="0" y="44"/>
                  </a:moveTo>
                  <a:cubicBezTo>
                    <a:pt x="5" y="15"/>
                    <a:pt x="43" y="0"/>
                    <a:pt x="81" y="9"/>
                  </a:cubicBezTo>
                  <a:cubicBezTo>
                    <a:pt x="72" y="31"/>
                    <a:pt x="52" y="40"/>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6" name="Freeform 141">
              <a:extLst>
                <a:ext uri="{FF2B5EF4-FFF2-40B4-BE49-F238E27FC236}">
                  <a16:creationId xmlns:a16="http://schemas.microsoft.com/office/drawing/2014/main" id="{CE9ECDD2-4DEB-4A65-BC20-2B6D430FEB77}"/>
                </a:ext>
              </a:extLst>
            </p:cNvPr>
            <p:cNvSpPr>
              <a:spLocks/>
            </p:cNvSpPr>
            <p:nvPr/>
          </p:nvSpPr>
          <p:spPr bwMode="auto">
            <a:xfrm>
              <a:off x="7169150" y="588963"/>
              <a:ext cx="20638" cy="68263"/>
            </a:xfrm>
            <a:custGeom>
              <a:avLst/>
              <a:gdLst>
                <a:gd name="T0" fmla="*/ 40 w 53"/>
                <a:gd name="T1" fmla="*/ 0 h 84"/>
                <a:gd name="T2" fmla="*/ 47 w 53"/>
                <a:gd name="T3" fmla="*/ 4 h 84"/>
                <a:gd name="T4" fmla="*/ 51 w 53"/>
                <a:gd name="T5" fmla="*/ 20 h 84"/>
                <a:gd name="T6" fmla="*/ 16 w 53"/>
                <a:gd name="T7" fmla="*/ 76 h 84"/>
                <a:gd name="T8" fmla="*/ 2 w 53"/>
                <a:gd name="T9" fmla="*/ 60 h 84"/>
                <a:gd name="T10" fmla="*/ 40 w 53"/>
                <a:gd name="T11" fmla="*/ 0 h 84"/>
              </a:gdLst>
              <a:ahLst/>
              <a:cxnLst>
                <a:cxn ang="0">
                  <a:pos x="T0" y="T1"/>
                </a:cxn>
                <a:cxn ang="0">
                  <a:pos x="T2" y="T3"/>
                </a:cxn>
                <a:cxn ang="0">
                  <a:pos x="T4" y="T5"/>
                </a:cxn>
                <a:cxn ang="0">
                  <a:pos x="T6" y="T7"/>
                </a:cxn>
                <a:cxn ang="0">
                  <a:pos x="T8" y="T9"/>
                </a:cxn>
                <a:cxn ang="0">
                  <a:pos x="T10" y="T11"/>
                </a:cxn>
              </a:cxnLst>
              <a:rect l="0" t="0" r="r" b="b"/>
              <a:pathLst>
                <a:path w="53" h="84">
                  <a:moveTo>
                    <a:pt x="40" y="0"/>
                  </a:moveTo>
                  <a:cubicBezTo>
                    <a:pt x="45" y="2"/>
                    <a:pt x="47" y="3"/>
                    <a:pt x="47" y="4"/>
                  </a:cubicBezTo>
                  <a:cubicBezTo>
                    <a:pt x="49" y="9"/>
                    <a:pt x="53" y="17"/>
                    <a:pt x="51" y="20"/>
                  </a:cubicBezTo>
                  <a:cubicBezTo>
                    <a:pt x="41" y="40"/>
                    <a:pt x="31" y="61"/>
                    <a:pt x="16" y="76"/>
                  </a:cubicBezTo>
                  <a:cubicBezTo>
                    <a:pt x="8" y="84"/>
                    <a:pt x="0" y="70"/>
                    <a:pt x="2" y="60"/>
                  </a:cubicBezTo>
                  <a:cubicBezTo>
                    <a:pt x="6" y="36"/>
                    <a:pt x="18" y="15"/>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7" name="Freeform 142">
              <a:extLst>
                <a:ext uri="{FF2B5EF4-FFF2-40B4-BE49-F238E27FC236}">
                  <a16:creationId xmlns:a16="http://schemas.microsoft.com/office/drawing/2014/main" id="{C66E6D6F-5DE3-46C9-AA47-F499DBE5E742}"/>
                </a:ext>
              </a:extLst>
            </p:cNvPr>
            <p:cNvSpPr>
              <a:spLocks/>
            </p:cNvSpPr>
            <p:nvPr/>
          </p:nvSpPr>
          <p:spPr bwMode="auto">
            <a:xfrm>
              <a:off x="8502650" y="38100"/>
              <a:ext cx="34925" cy="39688"/>
            </a:xfrm>
            <a:custGeom>
              <a:avLst/>
              <a:gdLst>
                <a:gd name="T0" fmla="*/ 0 w 88"/>
                <a:gd name="T1" fmla="*/ 42 h 48"/>
                <a:gd name="T2" fmla="*/ 85 w 88"/>
                <a:gd name="T3" fmla="*/ 0 h 48"/>
                <a:gd name="T4" fmla="*/ 86 w 88"/>
                <a:gd name="T5" fmla="*/ 23 h 48"/>
                <a:gd name="T6" fmla="*/ 0 w 88"/>
                <a:gd name="T7" fmla="*/ 42 h 48"/>
              </a:gdLst>
              <a:ahLst/>
              <a:cxnLst>
                <a:cxn ang="0">
                  <a:pos x="T0" y="T1"/>
                </a:cxn>
                <a:cxn ang="0">
                  <a:pos x="T2" y="T3"/>
                </a:cxn>
                <a:cxn ang="0">
                  <a:pos x="T4" y="T5"/>
                </a:cxn>
                <a:cxn ang="0">
                  <a:pos x="T6" y="T7"/>
                </a:cxn>
              </a:cxnLst>
              <a:rect l="0" t="0" r="r" b="b"/>
              <a:pathLst>
                <a:path w="88" h="48">
                  <a:moveTo>
                    <a:pt x="0" y="42"/>
                  </a:moveTo>
                  <a:cubicBezTo>
                    <a:pt x="23" y="11"/>
                    <a:pt x="55" y="14"/>
                    <a:pt x="85" y="0"/>
                  </a:cubicBezTo>
                  <a:cubicBezTo>
                    <a:pt x="85" y="12"/>
                    <a:pt x="88" y="20"/>
                    <a:pt x="86" y="23"/>
                  </a:cubicBezTo>
                  <a:cubicBezTo>
                    <a:pt x="72" y="38"/>
                    <a:pt x="30" y="48"/>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8" name="Freeform 143">
              <a:extLst>
                <a:ext uri="{FF2B5EF4-FFF2-40B4-BE49-F238E27FC236}">
                  <a16:creationId xmlns:a16="http://schemas.microsoft.com/office/drawing/2014/main" id="{C772672F-AEEB-4FC2-B0E5-60FCA665116B}"/>
                </a:ext>
              </a:extLst>
            </p:cNvPr>
            <p:cNvSpPr>
              <a:spLocks/>
            </p:cNvSpPr>
            <p:nvPr/>
          </p:nvSpPr>
          <p:spPr bwMode="auto">
            <a:xfrm>
              <a:off x="7185025" y="700088"/>
              <a:ext cx="15875" cy="30163"/>
            </a:xfrm>
            <a:custGeom>
              <a:avLst/>
              <a:gdLst>
                <a:gd name="T0" fmla="*/ 34 w 38"/>
                <a:gd name="T1" fmla="*/ 33 h 36"/>
                <a:gd name="T2" fmla="*/ 27 w 38"/>
                <a:gd name="T3" fmla="*/ 36 h 36"/>
                <a:gd name="T4" fmla="*/ 1 w 38"/>
                <a:gd name="T5" fmla="*/ 10 h 36"/>
                <a:gd name="T6" fmla="*/ 13 w 38"/>
                <a:gd name="T7" fmla="*/ 1 h 36"/>
                <a:gd name="T8" fmla="*/ 34 w 38"/>
                <a:gd name="T9" fmla="*/ 33 h 36"/>
              </a:gdLst>
              <a:ahLst/>
              <a:cxnLst>
                <a:cxn ang="0">
                  <a:pos x="T0" y="T1"/>
                </a:cxn>
                <a:cxn ang="0">
                  <a:pos x="T2" y="T3"/>
                </a:cxn>
                <a:cxn ang="0">
                  <a:pos x="T4" y="T5"/>
                </a:cxn>
                <a:cxn ang="0">
                  <a:pos x="T6" y="T7"/>
                </a:cxn>
                <a:cxn ang="0">
                  <a:pos x="T8" y="T9"/>
                </a:cxn>
              </a:cxnLst>
              <a:rect l="0" t="0" r="r" b="b"/>
              <a:pathLst>
                <a:path w="38" h="36">
                  <a:moveTo>
                    <a:pt x="34" y="33"/>
                  </a:moveTo>
                  <a:cubicBezTo>
                    <a:pt x="29" y="35"/>
                    <a:pt x="28" y="36"/>
                    <a:pt x="27" y="36"/>
                  </a:cubicBezTo>
                  <a:cubicBezTo>
                    <a:pt x="11" y="34"/>
                    <a:pt x="0" y="27"/>
                    <a:pt x="1" y="10"/>
                  </a:cubicBezTo>
                  <a:cubicBezTo>
                    <a:pt x="2" y="7"/>
                    <a:pt x="10" y="0"/>
                    <a:pt x="13" y="1"/>
                  </a:cubicBezTo>
                  <a:cubicBezTo>
                    <a:pt x="27" y="6"/>
                    <a:pt x="38" y="14"/>
                    <a:pt x="3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159" name="Group 158">
            <a:extLst>
              <a:ext uri="{FF2B5EF4-FFF2-40B4-BE49-F238E27FC236}">
                <a16:creationId xmlns:a16="http://schemas.microsoft.com/office/drawing/2014/main" id="{7B2A6F9E-F0E9-4622-ACDE-CB82326B5637}"/>
              </a:ext>
            </a:extLst>
          </p:cNvPr>
          <p:cNvGrpSpPr/>
          <p:nvPr/>
        </p:nvGrpSpPr>
        <p:grpSpPr>
          <a:xfrm>
            <a:off x="7178116" y="2075986"/>
            <a:ext cx="1166981" cy="1804195"/>
            <a:chOff x="7478257" y="2193205"/>
            <a:chExt cx="452893" cy="700189"/>
          </a:xfrm>
        </p:grpSpPr>
        <p:sp>
          <p:nvSpPr>
            <p:cNvPr id="160" name="Oval 159">
              <a:extLst>
                <a:ext uri="{FF2B5EF4-FFF2-40B4-BE49-F238E27FC236}">
                  <a16:creationId xmlns:a16="http://schemas.microsoft.com/office/drawing/2014/main" id="{5A0418DE-2F1D-4FFD-B28F-98DC2FEF1A72}"/>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Freeform 17">
              <a:extLst>
                <a:ext uri="{FF2B5EF4-FFF2-40B4-BE49-F238E27FC236}">
                  <a16:creationId xmlns:a16="http://schemas.microsoft.com/office/drawing/2014/main" id="{E2FE26E6-6248-47C3-9AD0-8A58E5F104C0}"/>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B854ABA0-5487-4821-B2F2-349225F2294D}"/>
              </a:ext>
            </a:extLst>
          </p:cNvPr>
          <p:cNvGrpSpPr/>
          <p:nvPr/>
        </p:nvGrpSpPr>
        <p:grpSpPr>
          <a:xfrm>
            <a:off x="4955559" y="1181327"/>
            <a:ext cx="1033652" cy="1598064"/>
            <a:chOff x="7478257" y="2193205"/>
            <a:chExt cx="452893" cy="700189"/>
          </a:xfrm>
        </p:grpSpPr>
        <p:sp>
          <p:nvSpPr>
            <p:cNvPr id="163" name="Oval 162">
              <a:extLst>
                <a:ext uri="{FF2B5EF4-FFF2-40B4-BE49-F238E27FC236}">
                  <a16:creationId xmlns:a16="http://schemas.microsoft.com/office/drawing/2014/main" id="{4C5AABC9-36F0-408A-898D-9413B94E35B6}"/>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Freeform 17">
              <a:extLst>
                <a:ext uri="{FF2B5EF4-FFF2-40B4-BE49-F238E27FC236}">
                  <a16:creationId xmlns:a16="http://schemas.microsoft.com/office/drawing/2014/main" id="{7003277C-2D44-4FB9-8071-68E3F805B6AB}"/>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rgbClr val="42AF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168" name="TextBox 167">
            <a:extLst>
              <a:ext uri="{FF2B5EF4-FFF2-40B4-BE49-F238E27FC236}">
                <a16:creationId xmlns:a16="http://schemas.microsoft.com/office/drawing/2014/main" id="{B67F2147-4484-40D5-B546-A8F47DFE51AF}"/>
              </a:ext>
            </a:extLst>
          </p:cNvPr>
          <p:cNvSpPr txBox="1"/>
          <p:nvPr/>
        </p:nvSpPr>
        <p:spPr>
          <a:xfrm>
            <a:off x="1799906" y="4301939"/>
            <a:ext cx="168389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105269"/>
                </a:solidFill>
                <a:ea typeface="Noto Sans" panose="020B0502040504020204" pitchFamily="34"/>
                <a:cs typeface="Noto Sans" panose="020B0502040504020204" pitchFamily="34"/>
              </a:rPr>
              <a:t>2021</a:t>
            </a:r>
            <a:endParaRPr lang="en-US" sz="32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69" name="TextBox 168">
            <a:extLst>
              <a:ext uri="{FF2B5EF4-FFF2-40B4-BE49-F238E27FC236}">
                <a16:creationId xmlns:a16="http://schemas.microsoft.com/office/drawing/2014/main" id="{34D2F6EE-113C-450F-8387-5A25F3043BEA}"/>
              </a:ext>
            </a:extLst>
          </p:cNvPr>
          <p:cNvSpPr txBox="1"/>
          <p:nvPr/>
        </p:nvSpPr>
        <p:spPr>
          <a:xfrm>
            <a:off x="7239138" y="2391803"/>
            <a:ext cx="1033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2023</a:t>
            </a:r>
            <a:endParaRPr kumimoji="0" lang="en-GB"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70" name="TextBox 169">
            <a:extLst>
              <a:ext uri="{FF2B5EF4-FFF2-40B4-BE49-F238E27FC236}">
                <a16:creationId xmlns:a16="http://schemas.microsoft.com/office/drawing/2014/main" id="{2A81A2BA-1F7F-4BD4-80CB-D4E689347B7E}"/>
              </a:ext>
            </a:extLst>
          </p:cNvPr>
          <p:cNvSpPr txBox="1"/>
          <p:nvPr/>
        </p:nvSpPr>
        <p:spPr>
          <a:xfrm>
            <a:off x="4940981" y="1456177"/>
            <a:ext cx="10336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2024</a:t>
            </a:r>
            <a:endParaRPr kumimoji="0" lang="en-GB" sz="24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66" name="Oval 165">
            <a:extLst>
              <a:ext uri="{FF2B5EF4-FFF2-40B4-BE49-F238E27FC236}">
                <a16:creationId xmlns:a16="http://schemas.microsoft.com/office/drawing/2014/main" id="{45A559E3-C492-4D22-9072-FDAE059F2E68}"/>
              </a:ext>
            </a:extLst>
          </p:cNvPr>
          <p:cNvSpPr/>
          <p:nvPr/>
        </p:nvSpPr>
        <p:spPr>
          <a:xfrm>
            <a:off x="8771094" y="1456177"/>
            <a:ext cx="880050" cy="207883"/>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BF02C3D4-8338-4FF8-A1C8-C6390D4E80A8}"/>
              </a:ext>
            </a:extLst>
          </p:cNvPr>
          <p:cNvSpPr txBox="1"/>
          <p:nvPr/>
        </p:nvSpPr>
        <p:spPr>
          <a:xfrm>
            <a:off x="1" y="4360755"/>
            <a:ext cx="1812427" cy="1138773"/>
          </a:xfrm>
          <a:prstGeom prst="rect">
            <a:avLst/>
          </a:prstGeom>
          <a:noFill/>
        </p:spPr>
        <p:txBody>
          <a:bodyPr wrap="square" lIns="91440" tIns="45720" rIns="91440" bIns="45720" rtlCol="0" anchor="t">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aardgas in grote projecten</a:t>
            </a:r>
          </a:p>
          <a:p>
            <a:pPr algn="just">
              <a:defRPr/>
            </a:pPr>
            <a:r>
              <a:rPr lang="nl-BE">
                <a:solidFill>
                  <a:srgbClr val="105269"/>
                </a:solidFill>
                <a:ea typeface="Noto Sans" panose="020B0502040504020204" pitchFamily="34"/>
                <a:cs typeface="Noto Sans" panose="020B0502040504020204" pitchFamily="34"/>
              </a:rPr>
              <a:t>#25</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(BVR </a:t>
            </a:r>
            <a:r>
              <a:rPr lang="nl-BE" sz="1400" i="1">
                <a:solidFill>
                  <a:srgbClr val="105269"/>
                </a:solidFill>
                <a:ea typeface="Noto Sans" panose="020B0502040504020204" pitchFamily="34"/>
                <a:cs typeface="Noto Sans" panose="020B0502040504020204" pitchFamily="34"/>
              </a:rPr>
              <a:t>18/12/2020)</a:t>
            </a:r>
            <a:endParaRPr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76" name="Rectangle 175">
            <a:extLst>
              <a:ext uri="{FF2B5EF4-FFF2-40B4-BE49-F238E27FC236}">
                <a16:creationId xmlns:a16="http://schemas.microsoft.com/office/drawing/2014/main" id="{0F1C02BF-ADCA-4784-82C1-18A60CAAAFAC}"/>
              </a:ext>
            </a:extLst>
          </p:cNvPr>
          <p:cNvSpPr/>
          <p:nvPr/>
        </p:nvSpPr>
        <p:spPr>
          <a:xfrm>
            <a:off x="374362" y="4202971"/>
            <a:ext cx="1462985" cy="6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830A12B6-2C82-4BF0-A17A-4930AA6602B9}"/>
              </a:ext>
            </a:extLst>
          </p:cNvPr>
          <p:cNvSpPr/>
          <p:nvPr/>
        </p:nvSpPr>
        <p:spPr>
          <a:xfrm>
            <a:off x="1006260" y="1551995"/>
            <a:ext cx="3675807" cy="70184"/>
          </a:xfrm>
          <a:prstGeom prst="rect">
            <a:avLst/>
          </a:prstGeom>
          <a:solidFill>
            <a:srgbClr val="42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B04BB237-9E0E-4CAD-9DCF-40C7C26E38F5}"/>
              </a:ext>
            </a:extLst>
          </p:cNvPr>
          <p:cNvSpPr/>
          <p:nvPr/>
        </p:nvSpPr>
        <p:spPr>
          <a:xfrm>
            <a:off x="8748244" y="2732589"/>
            <a:ext cx="1754928" cy="855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TextBox 171">
            <a:extLst>
              <a:ext uri="{FF2B5EF4-FFF2-40B4-BE49-F238E27FC236}">
                <a16:creationId xmlns:a16="http://schemas.microsoft.com/office/drawing/2014/main" id="{E6F7ADAB-F823-4522-B24C-B4C4C3877A94}"/>
              </a:ext>
            </a:extLst>
          </p:cNvPr>
          <p:cNvSpPr txBox="1"/>
          <p:nvPr/>
        </p:nvSpPr>
        <p:spPr>
          <a:xfrm>
            <a:off x="992490" y="1674674"/>
            <a:ext cx="3791493" cy="861774"/>
          </a:xfrm>
          <a:prstGeom prst="rect">
            <a:avLst/>
          </a:prstGeom>
          <a:noFill/>
        </p:spPr>
        <p:txBody>
          <a:bodyPr wrap="square" rtlCol="0">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aardgas in grote projecten</a:t>
            </a:r>
          </a:p>
          <a:p>
            <a:pPr algn="just">
              <a:defRPr/>
            </a:pPr>
            <a:r>
              <a:rPr lang="nl-BE">
                <a:solidFill>
                  <a:srgbClr val="105269"/>
                </a:solidFill>
                <a:ea typeface="Noto Sans" panose="020B0502040504020204" pitchFamily="34"/>
                <a:cs typeface="Noto Sans" panose="020B0502040504020204" pitchFamily="34"/>
              </a:rPr>
              <a:t>#5</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(BVR </a:t>
            </a:r>
            <a:r>
              <a:rPr lang="nl-BE" sz="1400" i="1">
                <a:solidFill>
                  <a:srgbClr val="105269"/>
                </a:solidFill>
                <a:ea typeface="Noto Sans" panose="020B0502040504020204" pitchFamily="34"/>
                <a:cs typeface="Noto Sans" panose="020B0502040504020204" pitchFamily="34"/>
              </a:rPr>
              <a:t>04/02/2022, ‘Verzamelbesluit VI’)</a:t>
            </a:r>
            <a:endParaRPr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92" name="TextBox 171">
            <a:extLst>
              <a:ext uri="{FF2B5EF4-FFF2-40B4-BE49-F238E27FC236}">
                <a16:creationId xmlns:a16="http://schemas.microsoft.com/office/drawing/2014/main" id="{98C32132-3D93-4D27-9E7B-3FE9471144F5}"/>
              </a:ext>
            </a:extLst>
          </p:cNvPr>
          <p:cNvSpPr txBox="1"/>
          <p:nvPr/>
        </p:nvSpPr>
        <p:spPr>
          <a:xfrm>
            <a:off x="8807891" y="2939745"/>
            <a:ext cx="2875204" cy="1077218"/>
          </a:xfrm>
          <a:prstGeom prst="rect">
            <a:avLst/>
          </a:prstGeom>
          <a:noFill/>
        </p:spPr>
        <p:txBody>
          <a:bodyPr wrap="square" rtlCol="0">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Enkel gasketel indien in hybride warmtepomp</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Ontwerp wijzigingsdecreet lopend</a:t>
            </a:r>
          </a:p>
          <a:p>
            <a:pPr algn="just">
              <a:defRPr/>
            </a:pPr>
            <a:r>
              <a:rPr kumimoji="0" lang="nl-BE" sz="1400" i="1">
                <a:solidFill>
                  <a:srgbClr val="105269"/>
                </a:solidFill>
                <a:ea typeface="Noto Sans" panose="020B0502040504020204" pitchFamily="34"/>
                <a:cs typeface="Noto Sans" panose="020B0502040504020204" pitchFamily="34"/>
              </a:rPr>
              <a:t>met aanmelding Europa</a:t>
            </a:r>
            <a:endParaRPr kumimoji="0"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85" name="datum en dianummer">
            <a:extLst>
              <a:ext uri="{FF2B5EF4-FFF2-40B4-BE49-F238E27FC236}">
                <a16:creationId xmlns:a16="http://schemas.microsoft.com/office/drawing/2014/main" id="{3731B097-7E58-473C-AA55-565CC4BFD490}"/>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7</a:t>
            </a:fld>
            <a:endParaRPr lang="nl-BE" sz="1100">
              <a:solidFill>
                <a:srgbClr val="105269"/>
              </a:solidFill>
            </a:endParaRPr>
          </a:p>
        </p:txBody>
      </p:sp>
      <p:sp>
        <p:nvSpPr>
          <p:cNvPr id="2" name="Titel 1">
            <a:extLst>
              <a:ext uri="{FF2B5EF4-FFF2-40B4-BE49-F238E27FC236}">
                <a16:creationId xmlns:a16="http://schemas.microsoft.com/office/drawing/2014/main" id="{A8231F6A-B131-4D80-AFA4-2ABC52C0E7C7}"/>
              </a:ext>
            </a:extLst>
          </p:cNvPr>
          <p:cNvSpPr txBox="1">
            <a:spLocks/>
          </p:cNvSpPr>
          <p:nvPr/>
        </p:nvSpPr>
        <p:spPr>
          <a:xfrm>
            <a:off x="553717" y="446192"/>
            <a:ext cx="5284572" cy="682640"/>
          </a:xfrm>
          <a:prstGeom prst="rect">
            <a:avLst/>
          </a:prstGeom>
          <a:solidFill>
            <a:schemeClr val="bg1"/>
          </a:solidFill>
        </p:spPr>
        <p:txBody>
          <a:bodyPr lIns="91440" tIns="45720" rIns="91440" bIns="45720" anchor="t"/>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en-GB" sz="4000" err="1">
                <a:latin typeface="Calibri"/>
                <a:ea typeface="Noto Sans"/>
                <a:cs typeface="Noto Sans"/>
              </a:rPr>
              <a:t>Opwekkers</a:t>
            </a:r>
            <a:r>
              <a:rPr lang="en-GB" sz="4000">
                <a:latin typeface="Calibri"/>
                <a:ea typeface="Noto Sans"/>
                <a:cs typeface="Noto Sans"/>
              </a:rPr>
              <a:t> </a:t>
            </a:r>
            <a:r>
              <a:rPr lang="en-GB" sz="4000" err="1">
                <a:latin typeface="Calibri"/>
                <a:ea typeface="Noto Sans"/>
                <a:cs typeface="Noto Sans"/>
              </a:rPr>
              <a:t>nieuwbouw</a:t>
            </a:r>
            <a:endParaRPr lang="nl-BE" err="1">
              <a:ea typeface="Noto Sans"/>
              <a:cs typeface="Calibri" panose="020F0502020204030204" pitchFamily="34" charset="0"/>
            </a:endParaRPr>
          </a:p>
          <a:p>
            <a:r>
              <a:rPr lang="en-GB" sz="2800" i="1" err="1">
                <a:latin typeface="Calibri"/>
                <a:ea typeface="Noto Sans"/>
                <a:cs typeface="Noto Sans"/>
              </a:rPr>
              <a:t>Niet</a:t>
            </a:r>
            <a:r>
              <a:rPr lang="en-GB" sz="2800" i="1">
                <a:latin typeface="Calibri"/>
                <a:ea typeface="Noto Sans"/>
                <a:cs typeface="Noto Sans"/>
              </a:rPr>
              <a:t> </a:t>
            </a:r>
            <a:r>
              <a:rPr lang="en-GB" sz="2800" i="1" err="1">
                <a:latin typeface="Calibri"/>
                <a:ea typeface="Noto Sans"/>
                <a:cs typeface="Noto Sans"/>
              </a:rPr>
              <a:t>meer</a:t>
            </a:r>
            <a:r>
              <a:rPr lang="en-GB" sz="2800" i="1">
                <a:latin typeface="Calibri"/>
                <a:ea typeface="Noto Sans"/>
                <a:cs typeface="Noto Sans"/>
              </a:rPr>
              <a:t> van </a:t>
            </a:r>
            <a:r>
              <a:rPr lang="en-GB" sz="2800" i="1" err="1">
                <a:latin typeface="Calibri"/>
                <a:ea typeface="Noto Sans"/>
                <a:cs typeface="Noto Sans"/>
              </a:rPr>
              <a:t>toepassing</a:t>
            </a:r>
            <a:br>
              <a:rPr lang="en-GB" sz="2800" i="1">
                <a:ea typeface="Noto Sans" panose="020B0502040504020204" pitchFamily="34"/>
                <a:cs typeface="Noto Sans" panose="020B0502040504020204" pitchFamily="34"/>
              </a:rPr>
            </a:br>
            <a:endParaRPr lang="nl-BE">
              <a:cs typeface="Calibri"/>
            </a:endParaRPr>
          </a:p>
        </p:txBody>
      </p:sp>
      <p:grpSp>
        <p:nvGrpSpPr>
          <p:cNvPr id="84" name="Group 158">
            <a:extLst>
              <a:ext uri="{FF2B5EF4-FFF2-40B4-BE49-F238E27FC236}">
                <a16:creationId xmlns:a16="http://schemas.microsoft.com/office/drawing/2014/main" id="{3733CA96-D1CB-41F7-AE63-DE50D17FCC5A}"/>
              </a:ext>
            </a:extLst>
          </p:cNvPr>
          <p:cNvGrpSpPr/>
          <p:nvPr/>
        </p:nvGrpSpPr>
        <p:grpSpPr>
          <a:xfrm>
            <a:off x="5445166" y="3698486"/>
            <a:ext cx="1166981" cy="1804195"/>
            <a:chOff x="7478257" y="2193205"/>
            <a:chExt cx="452893" cy="700189"/>
          </a:xfrm>
        </p:grpSpPr>
        <p:sp>
          <p:nvSpPr>
            <p:cNvPr id="86" name="Oval 159">
              <a:extLst>
                <a:ext uri="{FF2B5EF4-FFF2-40B4-BE49-F238E27FC236}">
                  <a16:creationId xmlns:a16="http://schemas.microsoft.com/office/drawing/2014/main" id="{3A71DCEC-81E5-43D2-BA3B-B36644AAFFE0}"/>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Freeform 17">
              <a:extLst>
                <a:ext uri="{FF2B5EF4-FFF2-40B4-BE49-F238E27FC236}">
                  <a16:creationId xmlns:a16="http://schemas.microsoft.com/office/drawing/2014/main" id="{DAD47595-B577-417D-9752-7435E8896BBF}"/>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rgbClr val="E8754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93" name="TextBox 168">
            <a:extLst>
              <a:ext uri="{FF2B5EF4-FFF2-40B4-BE49-F238E27FC236}">
                <a16:creationId xmlns:a16="http://schemas.microsoft.com/office/drawing/2014/main" id="{CA55DC95-2F53-4A14-A4AE-95C2E258A7B7}"/>
              </a:ext>
            </a:extLst>
          </p:cNvPr>
          <p:cNvSpPr txBox="1"/>
          <p:nvPr/>
        </p:nvSpPr>
        <p:spPr>
          <a:xfrm>
            <a:off x="5511830" y="3999404"/>
            <a:ext cx="1033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2022</a:t>
            </a:r>
            <a:endParaRPr kumimoji="0" lang="en-GB"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94" name="Rectangle 177">
            <a:extLst>
              <a:ext uri="{FF2B5EF4-FFF2-40B4-BE49-F238E27FC236}">
                <a16:creationId xmlns:a16="http://schemas.microsoft.com/office/drawing/2014/main" id="{CFFC6506-8265-47DD-9FDB-EABBB5A63480}"/>
              </a:ext>
            </a:extLst>
          </p:cNvPr>
          <p:cNvSpPr/>
          <p:nvPr/>
        </p:nvSpPr>
        <p:spPr>
          <a:xfrm>
            <a:off x="8889760" y="4841303"/>
            <a:ext cx="1754928" cy="85584"/>
          </a:xfrm>
          <a:prstGeom prst="rect">
            <a:avLst/>
          </a:prstGeom>
          <a:solidFill>
            <a:srgbClr val="E87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TextBox 171">
            <a:extLst>
              <a:ext uri="{FF2B5EF4-FFF2-40B4-BE49-F238E27FC236}">
                <a16:creationId xmlns:a16="http://schemas.microsoft.com/office/drawing/2014/main" id="{D52BF9FB-C8AB-4223-B83A-2631B2ECB3A3}"/>
              </a:ext>
            </a:extLst>
          </p:cNvPr>
          <p:cNvSpPr txBox="1"/>
          <p:nvPr/>
        </p:nvSpPr>
        <p:spPr>
          <a:xfrm>
            <a:off x="8832795" y="5048459"/>
            <a:ext cx="3251255" cy="1754326"/>
          </a:xfrm>
          <a:prstGeom prst="rect">
            <a:avLst/>
          </a:prstGeom>
          <a:noFill/>
        </p:spPr>
        <p:txBody>
          <a:bodyPr wrap="square" rtlCol="0">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Stookolieketelverbod</a:t>
            </a:r>
          </a:p>
          <a:p>
            <a:pPr algn="just">
              <a:defRPr/>
            </a:pPr>
            <a:r>
              <a:rPr lang="nl-BE" sz="1400" i="1">
                <a:solidFill>
                  <a:srgbClr val="105269"/>
                </a:solidFill>
                <a:ea typeface="Noto Sans" panose="020B0502040504020204" pitchFamily="34"/>
                <a:cs typeface="Noto Sans" panose="020B0502040504020204" pitchFamily="34"/>
              </a:rPr>
              <a:t>(Decreet 22/10/2021, zie vorige keer)</a:t>
            </a:r>
            <a:endPar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a:p>
            <a:pPr algn="just">
              <a:defRPr/>
            </a:pPr>
            <a:endParaRPr kumimoji="0" lang="nl-BE" sz="800">
              <a:solidFill>
                <a:srgbClr val="105269"/>
              </a:solidFill>
              <a:ea typeface="Noto Sans" panose="020B0502040504020204" pitchFamily="34"/>
              <a:cs typeface="Noto Sans" panose="020B0502040504020204" pitchFamily="34"/>
            </a:endParaRPr>
          </a:p>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aardgas in grote projecten #15</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(BVR </a:t>
            </a:r>
            <a:r>
              <a:rPr lang="nl-BE" sz="1400" i="1">
                <a:solidFill>
                  <a:srgbClr val="105269"/>
                </a:solidFill>
                <a:ea typeface="Noto Sans" panose="020B0502040504020204" pitchFamily="34"/>
                <a:cs typeface="Noto Sans" panose="020B0502040504020204" pitchFamily="34"/>
              </a:rPr>
              <a:t>18/12/2020)</a:t>
            </a:r>
            <a:endParaRPr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a:p>
            <a:pPr algn="just">
              <a:defRPr/>
            </a:pPr>
            <a:endParaRPr kumimoji="0" lang="en-GB"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grpSp>
        <p:nvGrpSpPr>
          <p:cNvPr id="96" name="Group 161">
            <a:extLst>
              <a:ext uri="{FF2B5EF4-FFF2-40B4-BE49-F238E27FC236}">
                <a16:creationId xmlns:a16="http://schemas.microsoft.com/office/drawing/2014/main" id="{29622064-6F71-4533-91E8-B925ADA9E9D2}"/>
              </a:ext>
            </a:extLst>
          </p:cNvPr>
          <p:cNvGrpSpPr/>
          <p:nvPr/>
        </p:nvGrpSpPr>
        <p:grpSpPr>
          <a:xfrm>
            <a:off x="8924314" y="212548"/>
            <a:ext cx="1033652" cy="1598064"/>
            <a:chOff x="7478257" y="2193205"/>
            <a:chExt cx="452893" cy="700189"/>
          </a:xfrm>
        </p:grpSpPr>
        <p:sp>
          <p:nvSpPr>
            <p:cNvPr id="97" name="Oval 162">
              <a:extLst>
                <a:ext uri="{FF2B5EF4-FFF2-40B4-BE49-F238E27FC236}">
                  <a16:creationId xmlns:a16="http://schemas.microsoft.com/office/drawing/2014/main" id="{80741263-A566-4BF0-9848-E267F41A274E}"/>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Freeform 17">
              <a:extLst>
                <a:ext uri="{FF2B5EF4-FFF2-40B4-BE49-F238E27FC236}">
                  <a16:creationId xmlns:a16="http://schemas.microsoft.com/office/drawing/2014/main" id="{B74B4278-314D-4EE8-8414-E1036C2EECC9}"/>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99" name="TextBox 169">
            <a:extLst>
              <a:ext uri="{FF2B5EF4-FFF2-40B4-BE49-F238E27FC236}">
                <a16:creationId xmlns:a16="http://schemas.microsoft.com/office/drawing/2014/main" id="{2076984E-883F-4C2A-BB20-F0445445A775}"/>
              </a:ext>
            </a:extLst>
          </p:cNvPr>
          <p:cNvSpPr txBox="1"/>
          <p:nvPr/>
        </p:nvSpPr>
        <p:spPr>
          <a:xfrm>
            <a:off x="8912713" y="488089"/>
            <a:ext cx="10336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2026</a:t>
            </a:r>
            <a:endParaRPr kumimoji="0" lang="en-GB" sz="24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00" name="Rectangle 177">
            <a:extLst>
              <a:ext uri="{FF2B5EF4-FFF2-40B4-BE49-F238E27FC236}">
                <a16:creationId xmlns:a16="http://schemas.microsoft.com/office/drawing/2014/main" id="{19978FF6-955D-49EE-ACD4-06CF2910FB62}"/>
              </a:ext>
            </a:extLst>
          </p:cNvPr>
          <p:cNvSpPr/>
          <p:nvPr/>
        </p:nvSpPr>
        <p:spPr>
          <a:xfrm>
            <a:off x="10067456" y="607140"/>
            <a:ext cx="2044926" cy="84355"/>
          </a:xfrm>
          <a:prstGeom prst="rect">
            <a:avLst/>
          </a:prstGeom>
          <a:solidFill>
            <a:srgbClr val="4AA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TextBox 171">
            <a:extLst>
              <a:ext uri="{FF2B5EF4-FFF2-40B4-BE49-F238E27FC236}">
                <a16:creationId xmlns:a16="http://schemas.microsoft.com/office/drawing/2014/main" id="{D2858132-0C44-4A04-AD45-05B2B9B8F021}"/>
              </a:ext>
            </a:extLst>
          </p:cNvPr>
          <p:cNvSpPr txBox="1"/>
          <p:nvPr/>
        </p:nvSpPr>
        <p:spPr>
          <a:xfrm>
            <a:off x="10091626" y="733191"/>
            <a:ext cx="2044927" cy="584775"/>
          </a:xfrm>
          <a:prstGeom prst="rect">
            <a:avLst/>
          </a:prstGeom>
          <a:noFill/>
        </p:spPr>
        <p:txBody>
          <a:bodyPr wrap="square" rtlCol="0">
            <a:spAutoFit/>
          </a:bodyPr>
          <a:lstStyle/>
          <a:p>
            <a:pPr>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gasaansluiting</a:t>
            </a:r>
          </a:p>
          <a:p>
            <a:pPr>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(Decreet 18/03/2022)</a:t>
            </a:r>
          </a:p>
        </p:txBody>
      </p:sp>
    </p:spTree>
    <p:extLst>
      <p:ext uri="{BB962C8B-B14F-4D97-AF65-F5344CB8AC3E}">
        <p14:creationId xmlns:p14="http://schemas.microsoft.com/office/powerpoint/2010/main" val="3938946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3:</a:t>
            </a:r>
          </a:p>
          <a:p>
            <a:pPr lvl="1"/>
            <a:r>
              <a:rPr lang="nl-BE"/>
              <a:t>Invoer in software</a:t>
            </a:r>
          </a:p>
        </p:txBody>
      </p:sp>
      <p:pic>
        <p:nvPicPr>
          <p:cNvPr id="6" name="Afbeelding 5">
            <a:extLst>
              <a:ext uri="{FF2B5EF4-FFF2-40B4-BE49-F238E27FC236}">
                <a16:creationId xmlns:a16="http://schemas.microsoft.com/office/drawing/2014/main" id="{D786C65C-7513-1F66-E763-9D96D3088751}"/>
              </a:ext>
            </a:extLst>
          </p:cNvPr>
          <p:cNvPicPr>
            <a:picLocks noChangeAspect="1"/>
          </p:cNvPicPr>
          <p:nvPr/>
        </p:nvPicPr>
        <p:blipFill>
          <a:blip r:embed="rId2"/>
          <a:stretch>
            <a:fillRect/>
          </a:stretch>
        </p:blipFill>
        <p:spPr>
          <a:xfrm>
            <a:off x="623392" y="2374746"/>
            <a:ext cx="2695575" cy="1628775"/>
          </a:xfrm>
          <a:prstGeom prst="rect">
            <a:avLst/>
          </a:prstGeom>
        </p:spPr>
      </p:pic>
      <p:cxnSp>
        <p:nvCxnSpPr>
          <p:cNvPr id="8" name="Rechte verbindingslijn met pijl 7">
            <a:extLst>
              <a:ext uri="{FF2B5EF4-FFF2-40B4-BE49-F238E27FC236}">
                <a16:creationId xmlns:a16="http://schemas.microsoft.com/office/drawing/2014/main" id="{BA630D1D-0FBA-416D-E291-AE0FBAB24617}"/>
              </a:ext>
            </a:extLst>
          </p:cNvPr>
          <p:cNvCxnSpPr/>
          <p:nvPr/>
        </p:nvCxnSpPr>
        <p:spPr>
          <a:xfrm>
            <a:off x="2423592" y="3789040"/>
            <a:ext cx="648072"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ACAAA8CD-4F46-1F58-E8A8-DFC82F42B503}"/>
              </a:ext>
            </a:extLst>
          </p:cNvPr>
          <p:cNvPicPr>
            <a:picLocks noChangeAspect="1"/>
          </p:cNvPicPr>
          <p:nvPr/>
        </p:nvPicPr>
        <p:blipFill>
          <a:blip r:embed="rId3"/>
          <a:stretch>
            <a:fillRect/>
          </a:stretch>
        </p:blipFill>
        <p:spPr>
          <a:xfrm>
            <a:off x="257173" y="4753440"/>
            <a:ext cx="11677650" cy="1638300"/>
          </a:xfrm>
          <a:prstGeom prst="rect">
            <a:avLst/>
          </a:prstGeom>
        </p:spPr>
      </p:pic>
      <p:sp>
        <p:nvSpPr>
          <p:cNvPr id="11" name="Rechthoek: afgeronde hoeken 10">
            <a:extLst>
              <a:ext uri="{FF2B5EF4-FFF2-40B4-BE49-F238E27FC236}">
                <a16:creationId xmlns:a16="http://schemas.microsoft.com/office/drawing/2014/main" id="{AD472D76-4CE4-0A8D-D746-8F23CA6C4D53}"/>
              </a:ext>
            </a:extLst>
          </p:cNvPr>
          <p:cNvSpPr/>
          <p:nvPr/>
        </p:nvSpPr>
        <p:spPr>
          <a:xfrm>
            <a:off x="335360" y="5085184"/>
            <a:ext cx="3528392"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2" name="Rechthoek: afgeronde hoeken 11">
            <a:extLst>
              <a:ext uri="{FF2B5EF4-FFF2-40B4-BE49-F238E27FC236}">
                <a16:creationId xmlns:a16="http://schemas.microsoft.com/office/drawing/2014/main" id="{F5DBC5DC-8843-C153-F351-4D8B0E1B9277}"/>
              </a:ext>
            </a:extLst>
          </p:cNvPr>
          <p:cNvSpPr/>
          <p:nvPr/>
        </p:nvSpPr>
        <p:spPr>
          <a:xfrm>
            <a:off x="9120336" y="5572590"/>
            <a:ext cx="2520280" cy="37669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3" name="Rechthoek: afgeronde hoeken 12">
            <a:extLst>
              <a:ext uri="{FF2B5EF4-FFF2-40B4-BE49-F238E27FC236}">
                <a16:creationId xmlns:a16="http://schemas.microsoft.com/office/drawing/2014/main" id="{622D34FF-2E0A-A4A1-95AB-9151A8B47237}"/>
              </a:ext>
            </a:extLst>
          </p:cNvPr>
          <p:cNvSpPr/>
          <p:nvPr/>
        </p:nvSpPr>
        <p:spPr>
          <a:xfrm>
            <a:off x="407368" y="5545332"/>
            <a:ext cx="1800200" cy="475956"/>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5" name="Afbeelding 4">
            <a:extLst>
              <a:ext uri="{FF2B5EF4-FFF2-40B4-BE49-F238E27FC236}">
                <a16:creationId xmlns:a16="http://schemas.microsoft.com/office/drawing/2014/main" id="{8712B3D4-371D-F4C8-783D-A383921B0861}"/>
              </a:ext>
            </a:extLst>
          </p:cNvPr>
          <p:cNvPicPr>
            <a:picLocks noChangeAspect="1"/>
          </p:cNvPicPr>
          <p:nvPr/>
        </p:nvPicPr>
        <p:blipFill>
          <a:blip r:embed="rId4"/>
          <a:stretch>
            <a:fillRect/>
          </a:stretch>
        </p:blipFill>
        <p:spPr>
          <a:xfrm>
            <a:off x="219073" y="4753440"/>
            <a:ext cx="11753850" cy="1828800"/>
          </a:xfrm>
          <a:prstGeom prst="rect">
            <a:avLst/>
          </a:prstGeom>
        </p:spPr>
      </p:pic>
      <p:sp>
        <p:nvSpPr>
          <p:cNvPr id="7" name="Rechthoek: afgeronde hoeken 6">
            <a:extLst>
              <a:ext uri="{FF2B5EF4-FFF2-40B4-BE49-F238E27FC236}">
                <a16:creationId xmlns:a16="http://schemas.microsoft.com/office/drawing/2014/main" id="{B3033E76-62F8-CC72-DE81-1A69530F0E9E}"/>
              </a:ext>
            </a:extLst>
          </p:cNvPr>
          <p:cNvSpPr/>
          <p:nvPr/>
        </p:nvSpPr>
        <p:spPr>
          <a:xfrm>
            <a:off x="3791744" y="4824951"/>
            <a:ext cx="1656184" cy="26023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cxnSp>
        <p:nvCxnSpPr>
          <p:cNvPr id="9" name="Rechte verbindingslijn met pijl 8">
            <a:extLst>
              <a:ext uri="{FF2B5EF4-FFF2-40B4-BE49-F238E27FC236}">
                <a16:creationId xmlns:a16="http://schemas.microsoft.com/office/drawing/2014/main" id="{56C1FF70-B213-80F0-C677-B3FBB7D3F746}"/>
              </a:ext>
            </a:extLst>
          </p:cNvPr>
          <p:cNvCxnSpPr>
            <a:cxnSpLocks/>
          </p:cNvCxnSpPr>
          <p:nvPr/>
        </p:nvCxnSpPr>
        <p:spPr>
          <a:xfrm flipH="1">
            <a:off x="1055440" y="5079884"/>
            <a:ext cx="3457602" cy="797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632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3:</a:t>
            </a:r>
          </a:p>
          <a:p>
            <a:pPr lvl="1"/>
            <a:r>
              <a:rPr lang="nl-BE"/>
              <a:t>Invoer in software</a:t>
            </a:r>
          </a:p>
        </p:txBody>
      </p:sp>
      <p:pic>
        <p:nvPicPr>
          <p:cNvPr id="6" name="Afbeelding 5">
            <a:extLst>
              <a:ext uri="{FF2B5EF4-FFF2-40B4-BE49-F238E27FC236}">
                <a16:creationId xmlns:a16="http://schemas.microsoft.com/office/drawing/2014/main" id="{D786C65C-7513-1F66-E763-9D96D3088751}"/>
              </a:ext>
            </a:extLst>
          </p:cNvPr>
          <p:cNvPicPr>
            <a:picLocks noChangeAspect="1"/>
          </p:cNvPicPr>
          <p:nvPr/>
        </p:nvPicPr>
        <p:blipFill>
          <a:blip r:embed="rId2"/>
          <a:stretch>
            <a:fillRect/>
          </a:stretch>
        </p:blipFill>
        <p:spPr>
          <a:xfrm>
            <a:off x="623392" y="2374746"/>
            <a:ext cx="2695575" cy="1628775"/>
          </a:xfrm>
          <a:prstGeom prst="rect">
            <a:avLst/>
          </a:prstGeom>
        </p:spPr>
      </p:pic>
      <p:cxnSp>
        <p:nvCxnSpPr>
          <p:cNvPr id="8" name="Rechte verbindingslijn met pijl 7">
            <a:extLst>
              <a:ext uri="{FF2B5EF4-FFF2-40B4-BE49-F238E27FC236}">
                <a16:creationId xmlns:a16="http://schemas.microsoft.com/office/drawing/2014/main" id="{BA630D1D-0FBA-416D-E291-AE0FBAB24617}"/>
              </a:ext>
            </a:extLst>
          </p:cNvPr>
          <p:cNvCxnSpPr/>
          <p:nvPr/>
        </p:nvCxnSpPr>
        <p:spPr>
          <a:xfrm>
            <a:off x="2423592" y="3789040"/>
            <a:ext cx="648072"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ACAAA8CD-4F46-1F58-E8A8-DFC82F42B503}"/>
              </a:ext>
            </a:extLst>
          </p:cNvPr>
          <p:cNvPicPr>
            <a:picLocks noChangeAspect="1"/>
          </p:cNvPicPr>
          <p:nvPr/>
        </p:nvPicPr>
        <p:blipFill>
          <a:blip r:embed="rId3"/>
          <a:stretch>
            <a:fillRect/>
          </a:stretch>
        </p:blipFill>
        <p:spPr>
          <a:xfrm>
            <a:off x="257173" y="4753440"/>
            <a:ext cx="11677650" cy="1638300"/>
          </a:xfrm>
          <a:prstGeom prst="rect">
            <a:avLst/>
          </a:prstGeom>
        </p:spPr>
      </p:pic>
      <p:sp>
        <p:nvSpPr>
          <p:cNvPr id="11" name="Rechthoek: afgeronde hoeken 10">
            <a:extLst>
              <a:ext uri="{FF2B5EF4-FFF2-40B4-BE49-F238E27FC236}">
                <a16:creationId xmlns:a16="http://schemas.microsoft.com/office/drawing/2014/main" id="{AD472D76-4CE4-0A8D-D746-8F23CA6C4D53}"/>
              </a:ext>
            </a:extLst>
          </p:cNvPr>
          <p:cNvSpPr/>
          <p:nvPr/>
        </p:nvSpPr>
        <p:spPr>
          <a:xfrm>
            <a:off x="335360" y="5085184"/>
            <a:ext cx="3528392"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2" name="Rechthoek: afgeronde hoeken 11">
            <a:extLst>
              <a:ext uri="{FF2B5EF4-FFF2-40B4-BE49-F238E27FC236}">
                <a16:creationId xmlns:a16="http://schemas.microsoft.com/office/drawing/2014/main" id="{F5DBC5DC-8843-C153-F351-4D8B0E1B9277}"/>
              </a:ext>
            </a:extLst>
          </p:cNvPr>
          <p:cNvSpPr/>
          <p:nvPr/>
        </p:nvSpPr>
        <p:spPr>
          <a:xfrm>
            <a:off x="9120336" y="5572590"/>
            <a:ext cx="2520280" cy="37669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3" name="Rechthoek: afgeronde hoeken 12">
            <a:extLst>
              <a:ext uri="{FF2B5EF4-FFF2-40B4-BE49-F238E27FC236}">
                <a16:creationId xmlns:a16="http://schemas.microsoft.com/office/drawing/2014/main" id="{622D34FF-2E0A-A4A1-95AB-9151A8B47237}"/>
              </a:ext>
            </a:extLst>
          </p:cNvPr>
          <p:cNvSpPr/>
          <p:nvPr/>
        </p:nvSpPr>
        <p:spPr>
          <a:xfrm>
            <a:off x="407368" y="5545332"/>
            <a:ext cx="1800200" cy="475956"/>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5" name="Afbeelding 4">
            <a:extLst>
              <a:ext uri="{FF2B5EF4-FFF2-40B4-BE49-F238E27FC236}">
                <a16:creationId xmlns:a16="http://schemas.microsoft.com/office/drawing/2014/main" id="{8712B3D4-371D-F4C8-783D-A383921B0861}"/>
              </a:ext>
            </a:extLst>
          </p:cNvPr>
          <p:cNvPicPr>
            <a:picLocks noChangeAspect="1"/>
          </p:cNvPicPr>
          <p:nvPr/>
        </p:nvPicPr>
        <p:blipFill>
          <a:blip r:embed="rId4"/>
          <a:stretch>
            <a:fillRect/>
          </a:stretch>
        </p:blipFill>
        <p:spPr>
          <a:xfrm>
            <a:off x="219073" y="4753440"/>
            <a:ext cx="11753850" cy="1828800"/>
          </a:xfrm>
          <a:prstGeom prst="rect">
            <a:avLst/>
          </a:prstGeom>
        </p:spPr>
      </p:pic>
      <p:sp>
        <p:nvSpPr>
          <p:cNvPr id="7" name="Rechthoek: afgeronde hoeken 6">
            <a:extLst>
              <a:ext uri="{FF2B5EF4-FFF2-40B4-BE49-F238E27FC236}">
                <a16:creationId xmlns:a16="http://schemas.microsoft.com/office/drawing/2014/main" id="{B3033E76-62F8-CC72-DE81-1A69530F0E9E}"/>
              </a:ext>
            </a:extLst>
          </p:cNvPr>
          <p:cNvSpPr/>
          <p:nvPr/>
        </p:nvSpPr>
        <p:spPr>
          <a:xfrm>
            <a:off x="3791744" y="4824951"/>
            <a:ext cx="1656184" cy="26023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cxnSp>
        <p:nvCxnSpPr>
          <p:cNvPr id="9" name="Rechte verbindingslijn met pijl 8">
            <a:extLst>
              <a:ext uri="{FF2B5EF4-FFF2-40B4-BE49-F238E27FC236}">
                <a16:creationId xmlns:a16="http://schemas.microsoft.com/office/drawing/2014/main" id="{56C1FF70-B213-80F0-C677-B3FBB7D3F746}"/>
              </a:ext>
            </a:extLst>
          </p:cNvPr>
          <p:cNvCxnSpPr>
            <a:cxnSpLocks/>
          </p:cNvCxnSpPr>
          <p:nvPr/>
        </p:nvCxnSpPr>
        <p:spPr>
          <a:xfrm flipH="1">
            <a:off x="1055440" y="5079884"/>
            <a:ext cx="3457602" cy="797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C4B4D2F9-BEFB-40C5-041C-4CE668B7EAD2}"/>
              </a:ext>
            </a:extLst>
          </p:cNvPr>
          <p:cNvPicPr>
            <a:picLocks noChangeAspect="1"/>
          </p:cNvPicPr>
          <p:nvPr/>
        </p:nvPicPr>
        <p:blipFill>
          <a:blip r:embed="rId5"/>
          <a:stretch>
            <a:fillRect/>
          </a:stretch>
        </p:blipFill>
        <p:spPr>
          <a:xfrm>
            <a:off x="651451" y="1112683"/>
            <a:ext cx="10982325" cy="5781675"/>
          </a:xfrm>
          <a:prstGeom prst="rect">
            <a:avLst/>
          </a:prstGeom>
        </p:spPr>
      </p:pic>
      <p:sp>
        <p:nvSpPr>
          <p:cNvPr id="15" name="Rechthoek: afgeronde hoeken 14">
            <a:extLst>
              <a:ext uri="{FF2B5EF4-FFF2-40B4-BE49-F238E27FC236}">
                <a16:creationId xmlns:a16="http://schemas.microsoft.com/office/drawing/2014/main" id="{1BEBF79D-61E2-28D0-E5B4-94AD5C02660E}"/>
              </a:ext>
            </a:extLst>
          </p:cNvPr>
          <p:cNvSpPr/>
          <p:nvPr/>
        </p:nvSpPr>
        <p:spPr>
          <a:xfrm>
            <a:off x="1919536" y="1203749"/>
            <a:ext cx="864096" cy="26023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cxnSp>
        <p:nvCxnSpPr>
          <p:cNvPr id="16" name="Rechte verbindingslijn met pijl 15">
            <a:extLst>
              <a:ext uri="{FF2B5EF4-FFF2-40B4-BE49-F238E27FC236}">
                <a16:creationId xmlns:a16="http://schemas.microsoft.com/office/drawing/2014/main" id="{44F79CFB-A02D-18DE-6F3A-F8A6FCB44770}"/>
              </a:ext>
            </a:extLst>
          </p:cNvPr>
          <p:cNvCxnSpPr>
            <a:cxnSpLocks/>
          </p:cNvCxnSpPr>
          <p:nvPr/>
        </p:nvCxnSpPr>
        <p:spPr>
          <a:xfrm flipH="1">
            <a:off x="1415480" y="1473159"/>
            <a:ext cx="864096" cy="4310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hthoek: afgeronde hoeken 17">
            <a:extLst>
              <a:ext uri="{FF2B5EF4-FFF2-40B4-BE49-F238E27FC236}">
                <a16:creationId xmlns:a16="http://schemas.microsoft.com/office/drawing/2014/main" id="{3EA45284-5C70-062A-0289-ED36075EE0AD}"/>
              </a:ext>
            </a:extLst>
          </p:cNvPr>
          <p:cNvSpPr/>
          <p:nvPr/>
        </p:nvSpPr>
        <p:spPr>
          <a:xfrm>
            <a:off x="831358" y="6593769"/>
            <a:ext cx="10802418" cy="19123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Tree>
    <p:extLst>
      <p:ext uri="{BB962C8B-B14F-4D97-AF65-F5344CB8AC3E}">
        <p14:creationId xmlns:p14="http://schemas.microsoft.com/office/powerpoint/2010/main" val="1324848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D3C5-71FC-FAC2-AD9E-79F956E77369}"/>
              </a:ext>
            </a:extLst>
          </p:cNvPr>
          <p:cNvSpPr>
            <a:spLocks noGrp="1"/>
          </p:cNvSpPr>
          <p:nvPr>
            <p:ph type="title"/>
          </p:nvPr>
        </p:nvSpPr>
        <p:spPr/>
        <p:txBody>
          <a:bodyPr/>
          <a:lstStyle/>
          <a:p>
            <a:r>
              <a:rPr lang="nl-BE" err="1"/>
              <a:t>Ingave</a:t>
            </a:r>
            <a:r>
              <a:rPr lang="nl-BE"/>
              <a:t> boosterwarmtepompen</a:t>
            </a:r>
            <a:br>
              <a:rPr lang="nl-BE"/>
            </a:br>
            <a:endParaRPr lang="nl-BE"/>
          </a:p>
        </p:txBody>
      </p:sp>
      <p:sp>
        <p:nvSpPr>
          <p:cNvPr id="3" name="Tijdelijke aanduiding voor inhoud 2">
            <a:extLst>
              <a:ext uri="{FF2B5EF4-FFF2-40B4-BE49-F238E27FC236}">
                <a16:creationId xmlns:a16="http://schemas.microsoft.com/office/drawing/2014/main" id="{BCCD214C-55F8-CC3E-2196-3EBFDF9428DF}"/>
              </a:ext>
            </a:extLst>
          </p:cNvPr>
          <p:cNvSpPr>
            <a:spLocks noGrp="1"/>
          </p:cNvSpPr>
          <p:nvPr>
            <p:ph sz="half" idx="10"/>
          </p:nvPr>
        </p:nvSpPr>
        <p:spPr/>
        <p:txBody>
          <a:bodyPr/>
          <a:lstStyle/>
          <a:p>
            <a:r>
              <a:rPr lang="nl-BE"/>
              <a:t>Geval 3:</a:t>
            </a:r>
          </a:p>
          <a:p>
            <a:pPr lvl="1"/>
            <a:r>
              <a:rPr lang="nl-BE"/>
              <a:t>Invoer in software</a:t>
            </a:r>
          </a:p>
        </p:txBody>
      </p:sp>
      <p:pic>
        <p:nvPicPr>
          <p:cNvPr id="6" name="Afbeelding 5">
            <a:extLst>
              <a:ext uri="{FF2B5EF4-FFF2-40B4-BE49-F238E27FC236}">
                <a16:creationId xmlns:a16="http://schemas.microsoft.com/office/drawing/2014/main" id="{D786C65C-7513-1F66-E763-9D96D3088751}"/>
              </a:ext>
            </a:extLst>
          </p:cNvPr>
          <p:cNvPicPr>
            <a:picLocks noChangeAspect="1"/>
          </p:cNvPicPr>
          <p:nvPr/>
        </p:nvPicPr>
        <p:blipFill>
          <a:blip r:embed="rId2"/>
          <a:stretch>
            <a:fillRect/>
          </a:stretch>
        </p:blipFill>
        <p:spPr>
          <a:xfrm>
            <a:off x="623392" y="2374746"/>
            <a:ext cx="2695575" cy="1628775"/>
          </a:xfrm>
          <a:prstGeom prst="rect">
            <a:avLst/>
          </a:prstGeom>
        </p:spPr>
      </p:pic>
      <p:cxnSp>
        <p:nvCxnSpPr>
          <p:cNvPr id="8" name="Rechte verbindingslijn met pijl 7">
            <a:extLst>
              <a:ext uri="{FF2B5EF4-FFF2-40B4-BE49-F238E27FC236}">
                <a16:creationId xmlns:a16="http://schemas.microsoft.com/office/drawing/2014/main" id="{BA630D1D-0FBA-416D-E291-AE0FBAB24617}"/>
              </a:ext>
            </a:extLst>
          </p:cNvPr>
          <p:cNvCxnSpPr/>
          <p:nvPr/>
        </p:nvCxnSpPr>
        <p:spPr>
          <a:xfrm>
            <a:off x="2423592" y="3789040"/>
            <a:ext cx="648072"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ACAAA8CD-4F46-1F58-E8A8-DFC82F42B503}"/>
              </a:ext>
            </a:extLst>
          </p:cNvPr>
          <p:cNvPicPr>
            <a:picLocks noChangeAspect="1"/>
          </p:cNvPicPr>
          <p:nvPr/>
        </p:nvPicPr>
        <p:blipFill>
          <a:blip r:embed="rId3"/>
          <a:stretch>
            <a:fillRect/>
          </a:stretch>
        </p:blipFill>
        <p:spPr>
          <a:xfrm>
            <a:off x="257173" y="4753440"/>
            <a:ext cx="11677650" cy="1638300"/>
          </a:xfrm>
          <a:prstGeom prst="rect">
            <a:avLst/>
          </a:prstGeom>
        </p:spPr>
      </p:pic>
      <p:sp>
        <p:nvSpPr>
          <p:cNvPr id="11" name="Rechthoek: afgeronde hoeken 10">
            <a:extLst>
              <a:ext uri="{FF2B5EF4-FFF2-40B4-BE49-F238E27FC236}">
                <a16:creationId xmlns:a16="http://schemas.microsoft.com/office/drawing/2014/main" id="{AD472D76-4CE4-0A8D-D746-8F23CA6C4D53}"/>
              </a:ext>
            </a:extLst>
          </p:cNvPr>
          <p:cNvSpPr/>
          <p:nvPr/>
        </p:nvSpPr>
        <p:spPr>
          <a:xfrm>
            <a:off x="335360" y="5085184"/>
            <a:ext cx="3528392" cy="21560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2" name="Rechthoek: afgeronde hoeken 11">
            <a:extLst>
              <a:ext uri="{FF2B5EF4-FFF2-40B4-BE49-F238E27FC236}">
                <a16:creationId xmlns:a16="http://schemas.microsoft.com/office/drawing/2014/main" id="{F5DBC5DC-8843-C153-F351-4D8B0E1B9277}"/>
              </a:ext>
            </a:extLst>
          </p:cNvPr>
          <p:cNvSpPr/>
          <p:nvPr/>
        </p:nvSpPr>
        <p:spPr>
          <a:xfrm>
            <a:off x="9120336" y="5572590"/>
            <a:ext cx="2520280" cy="376690"/>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sp>
        <p:nvSpPr>
          <p:cNvPr id="13" name="Rechthoek: afgeronde hoeken 12">
            <a:extLst>
              <a:ext uri="{FF2B5EF4-FFF2-40B4-BE49-F238E27FC236}">
                <a16:creationId xmlns:a16="http://schemas.microsoft.com/office/drawing/2014/main" id="{622D34FF-2E0A-A4A1-95AB-9151A8B47237}"/>
              </a:ext>
            </a:extLst>
          </p:cNvPr>
          <p:cNvSpPr/>
          <p:nvPr/>
        </p:nvSpPr>
        <p:spPr>
          <a:xfrm>
            <a:off x="407368" y="5545332"/>
            <a:ext cx="1800200" cy="475956"/>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5" name="Afbeelding 4">
            <a:extLst>
              <a:ext uri="{FF2B5EF4-FFF2-40B4-BE49-F238E27FC236}">
                <a16:creationId xmlns:a16="http://schemas.microsoft.com/office/drawing/2014/main" id="{8712B3D4-371D-F4C8-783D-A383921B0861}"/>
              </a:ext>
            </a:extLst>
          </p:cNvPr>
          <p:cNvPicPr>
            <a:picLocks noChangeAspect="1"/>
          </p:cNvPicPr>
          <p:nvPr/>
        </p:nvPicPr>
        <p:blipFill>
          <a:blip r:embed="rId4"/>
          <a:stretch>
            <a:fillRect/>
          </a:stretch>
        </p:blipFill>
        <p:spPr>
          <a:xfrm>
            <a:off x="219073" y="4753440"/>
            <a:ext cx="11753850" cy="1828800"/>
          </a:xfrm>
          <a:prstGeom prst="rect">
            <a:avLst/>
          </a:prstGeom>
        </p:spPr>
      </p:pic>
      <p:sp>
        <p:nvSpPr>
          <p:cNvPr id="7" name="Rechthoek: afgeronde hoeken 6">
            <a:extLst>
              <a:ext uri="{FF2B5EF4-FFF2-40B4-BE49-F238E27FC236}">
                <a16:creationId xmlns:a16="http://schemas.microsoft.com/office/drawing/2014/main" id="{B3033E76-62F8-CC72-DE81-1A69530F0E9E}"/>
              </a:ext>
            </a:extLst>
          </p:cNvPr>
          <p:cNvSpPr/>
          <p:nvPr/>
        </p:nvSpPr>
        <p:spPr>
          <a:xfrm>
            <a:off x="3791744" y="4824951"/>
            <a:ext cx="1656184" cy="26023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cxnSp>
        <p:nvCxnSpPr>
          <p:cNvPr id="9" name="Rechte verbindingslijn met pijl 8">
            <a:extLst>
              <a:ext uri="{FF2B5EF4-FFF2-40B4-BE49-F238E27FC236}">
                <a16:creationId xmlns:a16="http://schemas.microsoft.com/office/drawing/2014/main" id="{56C1FF70-B213-80F0-C677-B3FBB7D3F746}"/>
              </a:ext>
            </a:extLst>
          </p:cNvPr>
          <p:cNvCxnSpPr>
            <a:cxnSpLocks/>
          </p:cNvCxnSpPr>
          <p:nvPr/>
        </p:nvCxnSpPr>
        <p:spPr>
          <a:xfrm flipH="1">
            <a:off x="1055440" y="5079884"/>
            <a:ext cx="3457602" cy="797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C4B4D2F9-BEFB-40C5-041C-4CE668B7EAD2}"/>
              </a:ext>
            </a:extLst>
          </p:cNvPr>
          <p:cNvPicPr>
            <a:picLocks noChangeAspect="1"/>
          </p:cNvPicPr>
          <p:nvPr/>
        </p:nvPicPr>
        <p:blipFill>
          <a:blip r:embed="rId5"/>
          <a:stretch>
            <a:fillRect/>
          </a:stretch>
        </p:blipFill>
        <p:spPr>
          <a:xfrm>
            <a:off x="651451" y="1112683"/>
            <a:ext cx="10982325" cy="5781675"/>
          </a:xfrm>
          <a:prstGeom prst="rect">
            <a:avLst/>
          </a:prstGeom>
        </p:spPr>
      </p:pic>
      <p:sp>
        <p:nvSpPr>
          <p:cNvPr id="15" name="Rechthoek: afgeronde hoeken 14">
            <a:extLst>
              <a:ext uri="{FF2B5EF4-FFF2-40B4-BE49-F238E27FC236}">
                <a16:creationId xmlns:a16="http://schemas.microsoft.com/office/drawing/2014/main" id="{1BEBF79D-61E2-28D0-E5B4-94AD5C02660E}"/>
              </a:ext>
            </a:extLst>
          </p:cNvPr>
          <p:cNvSpPr/>
          <p:nvPr/>
        </p:nvSpPr>
        <p:spPr>
          <a:xfrm>
            <a:off x="1919536" y="1203749"/>
            <a:ext cx="864096" cy="26023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cxnSp>
        <p:nvCxnSpPr>
          <p:cNvPr id="16" name="Rechte verbindingslijn met pijl 15">
            <a:extLst>
              <a:ext uri="{FF2B5EF4-FFF2-40B4-BE49-F238E27FC236}">
                <a16:creationId xmlns:a16="http://schemas.microsoft.com/office/drawing/2014/main" id="{44F79CFB-A02D-18DE-6F3A-F8A6FCB44770}"/>
              </a:ext>
            </a:extLst>
          </p:cNvPr>
          <p:cNvCxnSpPr>
            <a:cxnSpLocks/>
          </p:cNvCxnSpPr>
          <p:nvPr/>
        </p:nvCxnSpPr>
        <p:spPr>
          <a:xfrm flipH="1">
            <a:off x="1415480" y="1473159"/>
            <a:ext cx="864096" cy="4310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hthoek: afgeronde hoeken 17">
            <a:extLst>
              <a:ext uri="{FF2B5EF4-FFF2-40B4-BE49-F238E27FC236}">
                <a16:creationId xmlns:a16="http://schemas.microsoft.com/office/drawing/2014/main" id="{3EA45284-5C70-062A-0289-ED36075EE0AD}"/>
              </a:ext>
            </a:extLst>
          </p:cNvPr>
          <p:cNvSpPr/>
          <p:nvPr/>
        </p:nvSpPr>
        <p:spPr>
          <a:xfrm>
            <a:off x="831358" y="6593769"/>
            <a:ext cx="10802418" cy="191234"/>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pic>
        <p:nvPicPr>
          <p:cNvPr id="17" name="Afbeelding 16">
            <a:extLst>
              <a:ext uri="{FF2B5EF4-FFF2-40B4-BE49-F238E27FC236}">
                <a16:creationId xmlns:a16="http://schemas.microsoft.com/office/drawing/2014/main" id="{157B2E64-446A-D295-8B2C-79F6701D14D9}"/>
              </a:ext>
            </a:extLst>
          </p:cNvPr>
          <p:cNvPicPr>
            <a:picLocks noChangeAspect="1"/>
          </p:cNvPicPr>
          <p:nvPr/>
        </p:nvPicPr>
        <p:blipFill>
          <a:blip r:embed="rId6"/>
          <a:stretch>
            <a:fillRect/>
          </a:stretch>
        </p:blipFill>
        <p:spPr>
          <a:xfrm>
            <a:off x="640430" y="1144699"/>
            <a:ext cx="11081133" cy="6858000"/>
          </a:xfrm>
          <a:prstGeom prst="rect">
            <a:avLst/>
          </a:prstGeom>
        </p:spPr>
      </p:pic>
      <p:sp>
        <p:nvSpPr>
          <p:cNvPr id="19" name="Rechthoek: afgeronde hoeken 18">
            <a:extLst>
              <a:ext uri="{FF2B5EF4-FFF2-40B4-BE49-F238E27FC236}">
                <a16:creationId xmlns:a16="http://schemas.microsoft.com/office/drawing/2014/main" id="{1755E8A9-7B1E-FE86-F257-F56644E3CFF0}"/>
              </a:ext>
            </a:extLst>
          </p:cNvPr>
          <p:cNvSpPr/>
          <p:nvPr/>
        </p:nvSpPr>
        <p:spPr>
          <a:xfrm>
            <a:off x="696872" y="1144699"/>
            <a:ext cx="1215824" cy="260233"/>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cxnSp>
        <p:nvCxnSpPr>
          <p:cNvPr id="20" name="Rechte verbindingslijn met pijl 19">
            <a:extLst>
              <a:ext uri="{FF2B5EF4-FFF2-40B4-BE49-F238E27FC236}">
                <a16:creationId xmlns:a16="http://schemas.microsoft.com/office/drawing/2014/main" id="{1E53AF71-06AA-8B9A-28C1-BEA69AAB2CAF}"/>
              </a:ext>
            </a:extLst>
          </p:cNvPr>
          <p:cNvCxnSpPr>
            <a:cxnSpLocks/>
          </p:cNvCxnSpPr>
          <p:nvPr/>
        </p:nvCxnSpPr>
        <p:spPr>
          <a:xfrm flipH="1">
            <a:off x="1164120" y="1442913"/>
            <a:ext cx="316528" cy="4224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0B71E0D1-BBC0-770E-3EA0-76A7601E58D7}"/>
              </a:ext>
            </a:extLst>
          </p:cNvPr>
          <p:cNvSpPr txBox="1"/>
          <p:nvPr/>
        </p:nvSpPr>
        <p:spPr>
          <a:xfrm>
            <a:off x="1066664" y="6394187"/>
            <a:ext cx="6120680" cy="369332"/>
          </a:xfrm>
          <a:prstGeom prst="rect">
            <a:avLst/>
          </a:prstGeom>
          <a:noFill/>
        </p:spPr>
        <p:txBody>
          <a:bodyPr wrap="square" rtlCol="0">
            <a:spAutoFit/>
          </a:bodyPr>
          <a:lstStyle/>
          <a:p>
            <a:pPr algn="ctr"/>
            <a:r>
              <a:rPr lang="nl-BE" b="1">
                <a:solidFill>
                  <a:schemeClr val="bg1">
                    <a:lumMod val="50000"/>
                  </a:schemeClr>
                </a:solidFill>
              </a:rPr>
              <a:t>Geen opwekker in secundair systeem voor verwarming</a:t>
            </a:r>
          </a:p>
        </p:txBody>
      </p:sp>
    </p:spTree>
    <p:extLst>
      <p:ext uri="{BB962C8B-B14F-4D97-AF65-F5344CB8AC3E}">
        <p14:creationId xmlns:p14="http://schemas.microsoft.com/office/powerpoint/2010/main" val="13761135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a:t>Specifieke invoer </a:t>
            </a:r>
            <a:r>
              <a:rPr lang="nl-BE" err="1"/>
              <a:t>combilus</a:t>
            </a:r>
            <a:endParaRPr lang="nl-BE"/>
          </a:p>
          <a:p>
            <a:endParaRPr lang="nl-BE"/>
          </a:p>
        </p:txBody>
      </p:sp>
      <p:pic>
        <p:nvPicPr>
          <p:cNvPr id="5" name="Afbeelding 4">
            <a:extLst>
              <a:ext uri="{FF2B5EF4-FFF2-40B4-BE49-F238E27FC236}">
                <a16:creationId xmlns:a16="http://schemas.microsoft.com/office/drawing/2014/main" id="{CA9F7E6E-4851-5B16-9327-683C869255E7}"/>
              </a:ext>
            </a:extLst>
          </p:cNvPr>
          <p:cNvPicPr>
            <a:picLocks noChangeAspect="1"/>
          </p:cNvPicPr>
          <p:nvPr/>
        </p:nvPicPr>
        <p:blipFill>
          <a:blip r:embed="rId2"/>
          <a:stretch>
            <a:fillRect/>
          </a:stretch>
        </p:blipFill>
        <p:spPr>
          <a:xfrm>
            <a:off x="551384" y="4366794"/>
            <a:ext cx="8963025" cy="1676400"/>
          </a:xfrm>
          <a:prstGeom prst="rect">
            <a:avLst/>
          </a:prstGeom>
        </p:spPr>
      </p:pic>
      <p:pic>
        <p:nvPicPr>
          <p:cNvPr id="7" name="Afbeelding 6">
            <a:extLst>
              <a:ext uri="{FF2B5EF4-FFF2-40B4-BE49-F238E27FC236}">
                <a16:creationId xmlns:a16="http://schemas.microsoft.com/office/drawing/2014/main" id="{65DD86F5-FA1B-C31A-F59F-2756DAE32C63}"/>
              </a:ext>
            </a:extLst>
          </p:cNvPr>
          <p:cNvPicPr>
            <a:picLocks noChangeAspect="1"/>
          </p:cNvPicPr>
          <p:nvPr/>
        </p:nvPicPr>
        <p:blipFill>
          <a:blip r:embed="rId3"/>
          <a:stretch>
            <a:fillRect/>
          </a:stretch>
        </p:blipFill>
        <p:spPr>
          <a:xfrm>
            <a:off x="821227" y="2204864"/>
            <a:ext cx="2362200" cy="1628775"/>
          </a:xfrm>
          <a:prstGeom prst="rect">
            <a:avLst/>
          </a:prstGeom>
        </p:spPr>
      </p:pic>
      <p:cxnSp>
        <p:nvCxnSpPr>
          <p:cNvPr id="8" name="Rechte verbindingslijn met pijl 7">
            <a:extLst>
              <a:ext uri="{FF2B5EF4-FFF2-40B4-BE49-F238E27FC236}">
                <a16:creationId xmlns:a16="http://schemas.microsoft.com/office/drawing/2014/main" id="{79D636A0-8B40-E195-BE10-09030377B018}"/>
              </a:ext>
            </a:extLst>
          </p:cNvPr>
          <p:cNvCxnSpPr>
            <a:cxnSpLocks/>
          </p:cNvCxnSpPr>
          <p:nvPr/>
        </p:nvCxnSpPr>
        <p:spPr>
          <a:xfrm>
            <a:off x="2639616" y="3501008"/>
            <a:ext cx="360040" cy="793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F6CB687C-BB7C-068C-B0DD-FE953D962883}"/>
              </a:ext>
            </a:extLst>
          </p:cNvPr>
          <p:cNvSpPr txBox="1"/>
          <p:nvPr/>
        </p:nvSpPr>
        <p:spPr>
          <a:xfrm>
            <a:off x="9624392" y="3208620"/>
            <a:ext cx="2362200" cy="584775"/>
          </a:xfrm>
          <a:prstGeom prst="rect">
            <a:avLst/>
          </a:prstGeom>
          <a:noFill/>
        </p:spPr>
        <p:txBody>
          <a:bodyPr wrap="square" rtlCol="0">
            <a:spAutoFit/>
          </a:bodyPr>
          <a:lstStyle/>
          <a:p>
            <a:pPr algn="ctr"/>
            <a:r>
              <a:rPr lang="nl-BE" sz="1600">
                <a:solidFill>
                  <a:srgbClr val="105269"/>
                </a:solidFill>
              </a:rPr>
              <a:t>Indien niet =&gt; elektrische boiler in zomer</a:t>
            </a:r>
          </a:p>
        </p:txBody>
      </p:sp>
      <p:cxnSp>
        <p:nvCxnSpPr>
          <p:cNvPr id="13" name="Rechte verbindingslijn met pijl 12">
            <a:extLst>
              <a:ext uri="{FF2B5EF4-FFF2-40B4-BE49-F238E27FC236}">
                <a16:creationId xmlns:a16="http://schemas.microsoft.com/office/drawing/2014/main" id="{D6928DF0-192D-0A3D-9AB3-12AE5A272AC7}"/>
              </a:ext>
            </a:extLst>
          </p:cNvPr>
          <p:cNvCxnSpPr>
            <a:cxnSpLocks/>
            <a:endCxn id="12" idx="1"/>
          </p:cNvCxnSpPr>
          <p:nvPr/>
        </p:nvCxnSpPr>
        <p:spPr>
          <a:xfrm flipV="1">
            <a:off x="6240016" y="3501008"/>
            <a:ext cx="3384376" cy="132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7E69D8DE-D9D1-203C-5E3E-E822641C5B19}"/>
              </a:ext>
            </a:extLst>
          </p:cNvPr>
          <p:cNvSpPr txBox="1"/>
          <p:nvPr/>
        </p:nvSpPr>
        <p:spPr>
          <a:xfrm>
            <a:off x="9829800" y="6273225"/>
            <a:ext cx="2362200" cy="584775"/>
          </a:xfrm>
          <a:prstGeom prst="rect">
            <a:avLst/>
          </a:prstGeom>
          <a:noFill/>
        </p:spPr>
        <p:txBody>
          <a:bodyPr wrap="square" rtlCol="0">
            <a:spAutoFit/>
          </a:bodyPr>
          <a:lstStyle/>
          <a:p>
            <a:pPr algn="ctr"/>
            <a:r>
              <a:rPr lang="nl-BE" sz="1600">
                <a:solidFill>
                  <a:srgbClr val="105269"/>
                </a:solidFill>
              </a:rPr>
              <a:t>Impact op reductiefactor verliezen </a:t>
            </a:r>
            <a:r>
              <a:rPr lang="nl-BE" sz="1600" err="1">
                <a:solidFill>
                  <a:srgbClr val="105269"/>
                </a:solidFill>
              </a:rPr>
              <a:t>combilus</a:t>
            </a:r>
            <a:endParaRPr lang="nl-BE" sz="1600">
              <a:solidFill>
                <a:srgbClr val="105269"/>
              </a:solidFill>
            </a:endParaRPr>
          </a:p>
        </p:txBody>
      </p:sp>
      <p:cxnSp>
        <p:nvCxnSpPr>
          <p:cNvPr id="17" name="Rechte verbindingslijn met pijl 16">
            <a:extLst>
              <a:ext uri="{FF2B5EF4-FFF2-40B4-BE49-F238E27FC236}">
                <a16:creationId xmlns:a16="http://schemas.microsoft.com/office/drawing/2014/main" id="{311FEDD6-07B8-3CF6-0232-9254AE6E630A}"/>
              </a:ext>
            </a:extLst>
          </p:cNvPr>
          <p:cNvCxnSpPr>
            <a:cxnSpLocks/>
          </p:cNvCxnSpPr>
          <p:nvPr/>
        </p:nvCxnSpPr>
        <p:spPr>
          <a:xfrm>
            <a:off x="8112114" y="5992267"/>
            <a:ext cx="1717686" cy="383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775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a:t>Invoer segmenten</a:t>
            </a:r>
          </a:p>
          <a:p>
            <a:pPr lvl="1"/>
            <a:r>
              <a:rPr lang="nl-BE"/>
              <a:t>Gelijkaardig voor </a:t>
            </a:r>
            <a:r>
              <a:rPr lang="nl-BE" err="1"/>
              <a:t>combilus</a:t>
            </a:r>
            <a:r>
              <a:rPr lang="nl-BE"/>
              <a:t> en circulatieleiding</a:t>
            </a:r>
          </a:p>
          <a:p>
            <a:pPr lvl="1"/>
            <a:r>
              <a:rPr lang="nl-BE"/>
              <a:t>Steeds ALLE segmenten</a:t>
            </a:r>
          </a:p>
          <a:p>
            <a:pPr lvl="2"/>
            <a:r>
              <a:rPr lang="nl-BE"/>
              <a:t>Ook bestaande segmenten bij uitbreiding</a:t>
            </a:r>
          </a:p>
          <a:p>
            <a:pPr lvl="2"/>
            <a:r>
              <a:rPr lang="nl-BE"/>
              <a:t>Alle leidingen tussen opwekker en aftakpunt/</a:t>
            </a:r>
            <a:r>
              <a:rPr lang="nl-BE" err="1"/>
              <a:t>afleverset</a:t>
            </a:r>
            <a:endParaRPr lang="nl-BE"/>
          </a:p>
          <a:p>
            <a:pPr lvl="1"/>
            <a:r>
              <a:rPr lang="nl-BE"/>
              <a:t>Tappunten in delen buiten aangifte</a:t>
            </a:r>
          </a:p>
          <a:p>
            <a:pPr lvl="2"/>
            <a:r>
              <a:rPr lang="nl-BE"/>
              <a:t>Aanwezigheid tappunten buiten EPB-eenheden van dit project (zie verder)</a:t>
            </a:r>
          </a:p>
          <a:p>
            <a:pPr lvl="2"/>
            <a:endParaRPr lang="nl-BE"/>
          </a:p>
          <a:p>
            <a:endParaRPr lang="nl-BE"/>
          </a:p>
        </p:txBody>
      </p:sp>
    </p:spTree>
    <p:extLst>
      <p:ext uri="{BB962C8B-B14F-4D97-AF65-F5344CB8AC3E}">
        <p14:creationId xmlns:p14="http://schemas.microsoft.com/office/powerpoint/2010/main" val="40249514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F382FF0-A993-987B-2794-D6DC76E672AB}"/>
              </a:ext>
            </a:extLst>
          </p:cNvPr>
          <p:cNvPicPr>
            <a:picLocks noChangeAspect="1"/>
          </p:cNvPicPr>
          <p:nvPr/>
        </p:nvPicPr>
        <p:blipFill>
          <a:blip r:embed="rId2"/>
          <a:stretch>
            <a:fillRect/>
          </a:stretch>
        </p:blipFill>
        <p:spPr>
          <a:xfrm>
            <a:off x="813765" y="2060848"/>
            <a:ext cx="7972425" cy="5562600"/>
          </a:xfrm>
          <a:prstGeom prst="rect">
            <a:avLst/>
          </a:prstGeom>
        </p:spPr>
      </p:pic>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a:t>Invoer segmenten</a:t>
            </a:r>
          </a:p>
          <a:p>
            <a:endParaRPr lang="nl-BE"/>
          </a:p>
        </p:txBody>
      </p:sp>
      <p:sp>
        <p:nvSpPr>
          <p:cNvPr id="12" name="Tekstvak 11">
            <a:extLst>
              <a:ext uri="{FF2B5EF4-FFF2-40B4-BE49-F238E27FC236}">
                <a16:creationId xmlns:a16="http://schemas.microsoft.com/office/drawing/2014/main" id="{F6CB687C-BB7C-068C-B0DD-FE953D962883}"/>
              </a:ext>
            </a:extLst>
          </p:cNvPr>
          <p:cNvSpPr txBox="1"/>
          <p:nvPr/>
        </p:nvSpPr>
        <p:spPr>
          <a:xfrm>
            <a:off x="9178292" y="1660449"/>
            <a:ext cx="2539241" cy="584775"/>
          </a:xfrm>
          <a:prstGeom prst="rect">
            <a:avLst/>
          </a:prstGeom>
          <a:noFill/>
        </p:spPr>
        <p:txBody>
          <a:bodyPr wrap="square" rtlCol="0">
            <a:spAutoFit/>
          </a:bodyPr>
          <a:lstStyle/>
          <a:p>
            <a:pPr algn="ctr"/>
            <a:r>
              <a:rPr lang="nl-BE" sz="1600">
                <a:solidFill>
                  <a:srgbClr val="105269"/>
                </a:solidFill>
              </a:rPr>
              <a:t>Aanvinken om tappunten buiten aangifte in te voeren</a:t>
            </a:r>
          </a:p>
        </p:txBody>
      </p:sp>
      <p:sp>
        <p:nvSpPr>
          <p:cNvPr id="16" name="Tekstvak 15">
            <a:extLst>
              <a:ext uri="{FF2B5EF4-FFF2-40B4-BE49-F238E27FC236}">
                <a16:creationId xmlns:a16="http://schemas.microsoft.com/office/drawing/2014/main" id="{7E69D8DE-D9D1-203C-5E3E-E822641C5B19}"/>
              </a:ext>
            </a:extLst>
          </p:cNvPr>
          <p:cNvSpPr txBox="1"/>
          <p:nvPr/>
        </p:nvSpPr>
        <p:spPr>
          <a:xfrm>
            <a:off x="9355333" y="2966517"/>
            <a:ext cx="2362200" cy="584775"/>
          </a:xfrm>
          <a:prstGeom prst="rect">
            <a:avLst/>
          </a:prstGeom>
          <a:noFill/>
        </p:spPr>
        <p:txBody>
          <a:bodyPr wrap="square" rtlCol="0">
            <a:spAutoFit/>
          </a:bodyPr>
          <a:lstStyle/>
          <a:p>
            <a:pPr algn="ctr"/>
            <a:r>
              <a:rPr lang="nl-BE" sz="1600">
                <a:solidFill>
                  <a:srgbClr val="105269"/>
                </a:solidFill>
              </a:rPr>
              <a:t>Belangrijke impact op verliezen</a:t>
            </a:r>
          </a:p>
        </p:txBody>
      </p:sp>
      <p:cxnSp>
        <p:nvCxnSpPr>
          <p:cNvPr id="17" name="Rechte verbindingslijn met pijl 16">
            <a:extLst>
              <a:ext uri="{FF2B5EF4-FFF2-40B4-BE49-F238E27FC236}">
                <a16:creationId xmlns:a16="http://schemas.microsoft.com/office/drawing/2014/main" id="{311FEDD6-07B8-3CF6-0232-9254AE6E630A}"/>
              </a:ext>
            </a:extLst>
          </p:cNvPr>
          <p:cNvCxnSpPr>
            <a:cxnSpLocks/>
          </p:cNvCxnSpPr>
          <p:nvPr/>
        </p:nvCxnSpPr>
        <p:spPr>
          <a:xfrm flipV="1">
            <a:off x="6816080" y="1988840"/>
            <a:ext cx="2395071"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9742C12D-7B4A-1490-2C60-E7C2ED10B460}"/>
              </a:ext>
            </a:extLst>
          </p:cNvPr>
          <p:cNvCxnSpPr>
            <a:cxnSpLocks/>
            <a:endCxn id="16" idx="1"/>
          </p:cNvCxnSpPr>
          <p:nvPr/>
        </p:nvCxnSpPr>
        <p:spPr>
          <a:xfrm flipV="1">
            <a:off x="7104112" y="3258905"/>
            <a:ext cx="2251221" cy="40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155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a:t>Invoer segmenten</a:t>
            </a:r>
          </a:p>
          <a:p>
            <a:endParaRPr lang="nl-BE"/>
          </a:p>
        </p:txBody>
      </p:sp>
      <p:sp>
        <p:nvSpPr>
          <p:cNvPr id="16" name="Tekstvak 15">
            <a:extLst>
              <a:ext uri="{FF2B5EF4-FFF2-40B4-BE49-F238E27FC236}">
                <a16:creationId xmlns:a16="http://schemas.microsoft.com/office/drawing/2014/main" id="{7E69D8DE-D9D1-203C-5E3E-E822641C5B19}"/>
              </a:ext>
            </a:extLst>
          </p:cNvPr>
          <p:cNvSpPr txBox="1"/>
          <p:nvPr/>
        </p:nvSpPr>
        <p:spPr>
          <a:xfrm>
            <a:off x="8951862" y="2456892"/>
            <a:ext cx="2362200" cy="584775"/>
          </a:xfrm>
          <a:prstGeom prst="rect">
            <a:avLst/>
          </a:prstGeom>
          <a:noFill/>
        </p:spPr>
        <p:txBody>
          <a:bodyPr wrap="square" rtlCol="0">
            <a:spAutoFit/>
          </a:bodyPr>
          <a:lstStyle/>
          <a:p>
            <a:pPr algn="ctr"/>
            <a:r>
              <a:rPr lang="nl-BE" sz="1600">
                <a:solidFill>
                  <a:srgbClr val="105269"/>
                </a:solidFill>
              </a:rPr>
              <a:t>Beste waarde</a:t>
            </a:r>
          </a:p>
          <a:p>
            <a:pPr algn="ctr"/>
            <a:r>
              <a:rPr lang="nl-BE" sz="1600">
                <a:solidFill>
                  <a:srgbClr val="105269"/>
                </a:solidFill>
              </a:rPr>
              <a:t>(hoe lager hoe beter)</a:t>
            </a:r>
          </a:p>
        </p:txBody>
      </p:sp>
      <p:pic>
        <p:nvPicPr>
          <p:cNvPr id="8" name="Afbeelding 7">
            <a:extLst>
              <a:ext uri="{FF2B5EF4-FFF2-40B4-BE49-F238E27FC236}">
                <a16:creationId xmlns:a16="http://schemas.microsoft.com/office/drawing/2014/main" id="{AFE86591-63DD-0D53-A98C-E260ABC082D5}"/>
              </a:ext>
            </a:extLst>
          </p:cNvPr>
          <p:cNvPicPr>
            <a:picLocks noChangeAspect="1"/>
          </p:cNvPicPr>
          <p:nvPr/>
        </p:nvPicPr>
        <p:blipFill>
          <a:blip r:embed="rId2"/>
          <a:stretch>
            <a:fillRect/>
          </a:stretch>
        </p:blipFill>
        <p:spPr>
          <a:xfrm>
            <a:off x="6888088" y="3293695"/>
            <a:ext cx="5237584" cy="3586909"/>
          </a:xfrm>
          <a:prstGeom prst="rect">
            <a:avLst/>
          </a:prstGeom>
        </p:spPr>
      </p:pic>
      <p:pic>
        <p:nvPicPr>
          <p:cNvPr id="5" name="Afbeelding 4">
            <a:extLst>
              <a:ext uri="{FF2B5EF4-FFF2-40B4-BE49-F238E27FC236}">
                <a16:creationId xmlns:a16="http://schemas.microsoft.com/office/drawing/2014/main" id="{29198319-BC0D-DA52-1872-9C331043FCD4}"/>
              </a:ext>
            </a:extLst>
          </p:cNvPr>
          <p:cNvPicPr>
            <a:picLocks noChangeAspect="1"/>
          </p:cNvPicPr>
          <p:nvPr/>
        </p:nvPicPr>
        <p:blipFill>
          <a:blip r:embed="rId3"/>
          <a:stretch>
            <a:fillRect/>
          </a:stretch>
        </p:blipFill>
        <p:spPr>
          <a:xfrm>
            <a:off x="767407" y="2019300"/>
            <a:ext cx="7372350" cy="2819400"/>
          </a:xfrm>
          <a:prstGeom prst="rect">
            <a:avLst/>
          </a:prstGeom>
        </p:spPr>
      </p:pic>
      <p:cxnSp>
        <p:nvCxnSpPr>
          <p:cNvPr id="9" name="Rechte verbindingslijn met pijl 8">
            <a:extLst>
              <a:ext uri="{FF2B5EF4-FFF2-40B4-BE49-F238E27FC236}">
                <a16:creationId xmlns:a16="http://schemas.microsoft.com/office/drawing/2014/main" id="{9742C12D-7B4A-1490-2C60-E7C2ED10B460}"/>
              </a:ext>
            </a:extLst>
          </p:cNvPr>
          <p:cNvCxnSpPr>
            <a:cxnSpLocks/>
          </p:cNvCxnSpPr>
          <p:nvPr/>
        </p:nvCxnSpPr>
        <p:spPr>
          <a:xfrm flipV="1">
            <a:off x="7014147" y="2708920"/>
            <a:ext cx="2251221" cy="40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25E1A6B3-A511-C198-8795-3D78F232037F}"/>
              </a:ext>
            </a:extLst>
          </p:cNvPr>
          <p:cNvCxnSpPr>
            <a:cxnSpLocks/>
          </p:cNvCxnSpPr>
          <p:nvPr/>
        </p:nvCxnSpPr>
        <p:spPr>
          <a:xfrm>
            <a:off x="7495556" y="4672774"/>
            <a:ext cx="1125611" cy="987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4323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err="1"/>
              <a:t>Combilus</a:t>
            </a:r>
            <a:r>
              <a:rPr lang="nl-BE"/>
              <a:t> alleen te koppelen via secundair verdeelsysteem</a:t>
            </a:r>
          </a:p>
          <a:p>
            <a:endParaRPr lang="nl-BE"/>
          </a:p>
        </p:txBody>
      </p:sp>
      <p:sp>
        <p:nvSpPr>
          <p:cNvPr id="16" name="Tekstvak 15">
            <a:extLst>
              <a:ext uri="{FF2B5EF4-FFF2-40B4-BE49-F238E27FC236}">
                <a16:creationId xmlns:a16="http://schemas.microsoft.com/office/drawing/2014/main" id="{7E69D8DE-D9D1-203C-5E3E-E822641C5B19}"/>
              </a:ext>
            </a:extLst>
          </p:cNvPr>
          <p:cNvSpPr txBox="1"/>
          <p:nvPr/>
        </p:nvSpPr>
        <p:spPr>
          <a:xfrm>
            <a:off x="119336" y="5750430"/>
            <a:ext cx="2362200" cy="830997"/>
          </a:xfrm>
          <a:prstGeom prst="rect">
            <a:avLst/>
          </a:prstGeom>
          <a:noFill/>
        </p:spPr>
        <p:txBody>
          <a:bodyPr wrap="square" rtlCol="0">
            <a:spAutoFit/>
          </a:bodyPr>
          <a:lstStyle/>
          <a:p>
            <a:pPr algn="ctr"/>
            <a:r>
              <a:rPr lang="nl-BE" sz="1600">
                <a:solidFill>
                  <a:srgbClr val="105269"/>
                </a:solidFill>
              </a:rPr>
              <a:t>Maak een verdeelsysteem aan per </a:t>
            </a:r>
            <a:r>
              <a:rPr lang="nl-BE" sz="1600" err="1">
                <a:solidFill>
                  <a:srgbClr val="105269"/>
                </a:solidFill>
              </a:rPr>
              <a:t>afleverset</a:t>
            </a:r>
            <a:r>
              <a:rPr lang="nl-BE" sz="1600">
                <a:solidFill>
                  <a:srgbClr val="105269"/>
                </a:solidFill>
              </a:rPr>
              <a:t>/eenheid</a:t>
            </a:r>
          </a:p>
        </p:txBody>
      </p:sp>
      <p:pic>
        <p:nvPicPr>
          <p:cNvPr id="6" name="Afbeelding 5">
            <a:extLst>
              <a:ext uri="{FF2B5EF4-FFF2-40B4-BE49-F238E27FC236}">
                <a16:creationId xmlns:a16="http://schemas.microsoft.com/office/drawing/2014/main" id="{13AF0052-C322-CA8B-3328-E045ECF893CB}"/>
              </a:ext>
            </a:extLst>
          </p:cNvPr>
          <p:cNvPicPr>
            <a:picLocks noChangeAspect="1"/>
          </p:cNvPicPr>
          <p:nvPr/>
        </p:nvPicPr>
        <p:blipFill>
          <a:blip r:embed="rId2"/>
          <a:stretch>
            <a:fillRect/>
          </a:stretch>
        </p:blipFill>
        <p:spPr>
          <a:xfrm>
            <a:off x="623392" y="2027270"/>
            <a:ext cx="7860183" cy="3314101"/>
          </a:xfrm>
          <a:prstGeom prst="rect">
            <a:avLst/>
          </a:prstGeom>
        </p:spPr>
      </p:pic>
      <p:cxnSp>
        <p:nvCxnSpPr>
          <p:cNvPr id="10" name="Rechte verbindingslijn met pijl 9">
            <a:extLst>
              <a:ext uri="{FF2B5EF4-FFF2-40B4-BE49-F238E27FC236}">
                <a16:creationId xmlns:a16="http://schemas.microsoft.com/office/drawing/2014/main" id="{25E1A6B3-A511-C198-8795-3D78F232037F}"/>
              </a:ext>
            </a:extLst>
          </p:cNvPr>
          <p:cNvCxnSpPr>
            <a:cxnSpLocks/>
          </p:cNvCxnSpPr>
          <p:nvPr/>
        </p:nvCxnSpPr>
        <p:spPr>
          <a:xfrm>
            <a:off x="1055440" y="5085184"/>
            <a:ext cx="72008"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915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err="1"/>
              <a:t>Combilus</a:t>
            </a:r>
            <a:r>
              <a:rPr lang="nl-BE"/>
              <a:t> alleen te koppelen via secundair verdeelsysteem</a:t>
            </a:r>
          </a:p>
          <a:p>
            <a:endParaRPr lang="nl-BE"/>
          </a:p>
        </p:txBody>
      </p:sp>
      <p:sp>
        <p:nvSpPr>
          <p:cNvPr id="16" name="Tekstvak 15">
            <a:extLst>
              <a:ext uri="{FF2B5EF4-FFF2-40B4-BE49-F238E27FC236}">
                <a16:creationId xmlns:a16="http://schemas.microsoft.com/office/drawing/2014/main" id="{7E69D8DE-D9D1-203C-5E3E-E822641C5B19}"/>
              </a:ext>
            </a:extLst>
          </p:cNvPr>
          <p:cNvSpPr txBox="1"/>
          <p:nvPr/>
        </p:nvSpPr>
        <p:spPr>
          <a:xfrm>
            <a:off x="9336360" y="5290453"/>
            <a:ext cx="2736304" cy="830997"/>
          </a:xfrm>
          <a:prstGeom prst="rect">
            <a:avLst/>
          </a:prstGeom>
          <a:noFill/>
        </p:spPr>
        <p:txBody>
          <a:bodyPr wrap="square" rtlCol="0">
            <a:spAutoFit/>
          </a:bodyPr>
          <a:lstStyle/>
          <a:p>
            <a:pPr algn="ctr"/>
            <a:r>
              <a:rPr lang="nl-BE" sz="1600">
                <a:solidFill>
                  <a:srgbClr val="105269"/>
                </a:solidFill>
              </a:rPr>
              <a:t>Type </a:t>
            </a:r>
            <a:r>
              <a:rPr lang="nl-BE" sz="1600" err="1">
                <a:solidFill>
                  <a:srgbClr val="105269"/>
                </a:solidFill>
              </a:rPr>
              <a:t>afleverset</a:t>
            </a:r>
            <a:r>
              <a:rPr lang="nl-BE" sz="1600">
                <a:solidFill>
                  <a:srgbClr val="105269"/>
                </a:solidFill>
              </a:rPr>
              <a:t> voor sanitair warm water: warmtewisselaar of opslagvat</a:t>
            </a:r>
          </a:p>
        </p:txBody>
      </p:sp>
      <p:pic>
        <p:nvPicPr>
          <p:cNvPr id="5" name="Afbeelding 4">
            <a:extLst>
              <a:ext uri="{FF2B5EF4-FFF2-40B4-BE49-F238E27FC236}">
                <a16:creationId xmlns:a16="http://schemas.microsoft.com/office/drawing/2014/main" id="{9B34B01D-B64C-FA4D-644A-191CADC3A046}"/>
              </a:ext>
            </a:extLst>
          </p:cNvPr>
          <p:cNvPicPr>
            <a:picLocks noChangeAspect="1"/>
          </p:cNvPicPr>
          <p:nvPr/>
        </p:nvPicPr>
        <p:blipFill>
          <a:blip r:embed="rId2"/>
          <a:stretch>
            <a:fillRect/>
          </a:stretch>
        </p:blipFill>
        <p:spPr>
          <a:xfrm>
            <a:off x="4079776" y="3068960"/>
            <a:ext cx="7372350" cy="1571625"/>
          </a:xfrm>
          <a:prstGeom prst="rect">
            <a:avLst/>
          </a:prstGeom>
        </p:spPr>
      </p:pic>
      <p:pic>
        <p:nvPicPr>
          <p:cNvPr id="8" name="Afbeelding 7">
            <a:extLst>
              <a:ext uri="{FF2B5EF4-FFF2-40B4-BE49-F238E27FC236}">
                <a16:creationId xmlns:a16="http://schemas.microsoft.com/office/drawing/2014/main" id="{28FE2169-4691-844F-1D2C-1B01E810D88B}"/>
              </a:ext>
            </a:extLst>
          </p:cNvPr>
          <p:cNvPicPr>
            <a:picLocks noChangeAspect="1"/>
          </p:cNvPicPr>
          <p:nvPr/>
        </p:nvPicPr>
        <p:blipFill>
          <a:blip r:embed="rId3"/>
          <a:stretch>
            <a:fillRect/>
          </a:stretch>
        </p:blipFill>
        <p:spPr>
          <a:xfrm>
            <a:off x="551384" y="2440508"/>
            <a:ext cx="2724150" cy="1676400"/>
          </a:xfrm>
          <a:prstGeom prst="rect">
            <a:avLst/>
          </a:prstGeom>
        </p:spPr>
      </p:pic>
      <p:cxnSp>
        <p:nvCxnSpPr>
          <p:cNvPr id="10" name="Rechte verbindingslijn met pijl 9">
            <a:extLst>
              <a:ext uri="{FF2B5EF4-FFF2-40B4-BE49-F238E27FC236}">
                <a16:creationId xmlns:a16="http://schemas.microsoft.com/office/drawing/2014/main" id="{25E1A6B3-A511-C198-8795-3D78F232037F}"/>
              </a:ext>
            </a:extLst>
          </p:cNvPr>
          <p:cNvCxnSpPr>
            <a:cxnSpLocks/>
          </p:cNvCxnSpPr>
          <p:nvPr/>
        </p:nvCxnSpPr>
        <p:spPr>
          <a:xfrm>
            <a:off x="2350975" y="3961561"/>
            <a:ext cx="1728801" cy="22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93C71387-05E3-A425-6301-359D36B68419}"/>
              </a:ext>
            </a:extLst>
          </p:cNvPr>
          <p:cNvCxnSpPr>
            <a:cxnSpLocks/>
          </p:cNvCxnSpPr>
          <p:nvPr/>
        </p:nvCxnSpPr>
        <p:spPr>
          <a:xfrm>
            <a:off x="10080070" y="3776166"/>
            <a:ext cx="696450" cy="1514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7373EB35-6A83-FF4B-CEDD-64E94EB1EE1F}"/>
              </a:ext>
            </a:extLst>
          </p:cNvPr>
          <p:cNvSpPr txBox="1"/>
          <p:nvPr/>
        </p:nvSpPr>
        <p:spPr>
          <a:xfrm>
            <a:off x="4727846" y="5409883"/>
            <a:ext cx="2736304" cy="584775"/>
          </a:xfrm>
          <a:prstGeom prst="rect">
            <a:avLst/>
          </a:prstGeom>
          <a:noFill/>
        </p:spPr>
        <p:txBody>
          <a:bodyPr wrap="square" rtlCol="0">
            <a:spAutoFit/>
          </a:bodyPr>
          <a:lstStyle/>
          <a:p>
            <a:pPr algn="ctr"/>
            <a:r>
              <a:rPr lang="nl-BE" sz="1600">
                <a:solidFill>
                  <a:srgbClr val="105269"/>
                </a:solidFill>
              </a:rPr>
              <a:t>Kan belangrijke impact hebben op rendement </a:t>
            </a:r>
            <a:r>
              <a:rPr lang="nl-BE" sz="1600" err="1">
                <a:solidFill>
                  <a:srgbClr val="105269"/>
                </a:solidFill>
              </a:rPr>
              <a:t>combilus</a:t>
            </a:r>
            <a:endParaRPr lang="nl-BE" sz="1600">
              <a:solidFill>
                <a:srgbClr val="105269"/>
              </a:solidFill>
            </a:endParaRPr>
          </a:p>
        </p:txBody>
      </p:sp>
      <p:cxnSp>
        <p:nvCxnSpPr>
          <p:cNvPr id="15" name="Rechte verbindingslijn met pijl 14">
            <a:extLst>
              <a:ext uri="{FF2B5EF4-FFF2-40B4-BE49-F238E27FC236}">
                <a16:creationId xmlns:a16="http://schemas.microsoft.com/office/drawing/2014/main" id="{B2F76B08-23B8-AB86-064D-F840711AAFF6}"/>
              </a:ext>
            </a:extLst>
          </p:cNvPr>
          <p:cNvCxnSpPr>
            <a:cxnSpLocks/>
          </p:cNvCxnSpPr>
          <p:nvPr/>
        </p:nvCxnSpPr>
        <p:spPr>
          <a:xfrm>
            <a:off x="5079943" y="4284992"/>
            <a:ext cx="584009" cy="1124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9065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err="1"/>
              <a:t>Combilus</a:t>
            </a:r>
            <a:r>
              <a:rPr lang="nl-BE"/>
              <a:t> alleen te koppelen via secundair verdeelsysteem</a:t>
            </a:r>
          </a:p>
          <a:p>
            <a:endParaRPr lang="nl-BE"/>
          </a:p>
        </p:txBody>
      </p:sp>
      <p:pic>
        <p:nvPicPr>
          <p:cNvPr id="6" name="Afbeelding 5">
            <a:extLst>
              <a:ext uri="{FF2B5EF4-FFF2-40B4-BE49-F238E27FC236}">
                <a16:creationId xmlns:a16="http://schemas.microsoft.com/office/drawing/2014/main" id="{3B17AC72-B22B-C7E2-B54C-E4DFFF169322}"/>
              </a:ext>
            </a:extLst>
          </p:cNvPr>
          <p:cNvPicPr>
            <a:picLocks noChangeAspect="1"/>
          </p:cNvPicPr>
          <p:nvPr/>
        </p:nvPicPr>
        <p:blipFill>
          <a:blip r:embed="rId2"/>
          <a:stretch>
            <a:fillRect/>
          </a:stretch>
        </p:blipFill>
        <p:spPr>
          <a:xfrm>
            <a:off x="2700335" y="2079471"/>
            <a:ext cx="6791325" cy="1924050"/>
          </a:xfrm>
          <a:prstGeom prst="rect">
            <a:avLst/>
          </a:prstGeom>
        </p:spPr>
      </p:pic>
      <p:sp>
        <p:nvSpPr>
          <p:cNvPr id="7" name="Tekstvak 6">
            <a:extLst>
              <a:ext uri="{FF2B5EF4-FFF2-40B4-BE49-F238E27FC236}">
                <a16:creationId xmlns:a16="http://schemas.microsoft.com/office/drawing/2014/main" id="{923D6361-E2A0-1086-CF9F-839CC6319B70}"/>
              </a:ext>
            </a:extLst>
          </p:cNvPr>
          <p:cNvSpPr txBox="1"/>
          <p:nvPr/>
        </p:nvSpPr>
        <p:spPr>
          <a:xfrm>
            <a:off x="6240015" y="4437112"/>
            <a:ext cx="3825255" cy="584775"/>
          </a:xfrm>
          <a:prstGeom prst="rect">
            <a:avLst/>
          </a:prstGeom>
          <a:noFill/>
        </p:spPr>
        <p:txBody>
          <a:bodyPr wrap="square" rtlCol="0">
            <a:spAutoFit/>
          </a:bodyPr>
          <a:lstStyle/>
          <a:p>
            <a:pPr algn="ctr"/>
            <a:r>
              <a:rPr lang="nl-BE" sz="1600">
                <a:solidFill>
                  <a:srgbClr val="105269"/>
                </a:solidFill>
              </a:rPr>
              <a:t>Idem aan verwarming  + aangeven of er individuele circulatieleiding is (per eenheid)</a:t>
            </a:r>
          </a:p>
        </p:txBody>
      </p:sp>
      <p:cxnSp>
        <p:nvCxnSpPr>
          <p:cNvPr id="9" name="Rechte verbindingslijn met pijl 8">
            <a:extLst>
              <a:ext uri="{FF2B5EF4-FFF2-40B4-BE49-F238E27FC236}">
                <a16:creationId xmlns:a16="http://schemas.microsoft.com/office/drawing/2014/main" id="{74959E98-E800-374E-A2F1-EE13C168AFFB}"/>
              </a:ext>
            </a:extLst>
          </p:cNvPr>
          <p:cNvCxnSpPr>
            <a:cxnSpLocks/>
          </p:cNvCxnSpPr>
          <p:nvPr/>
        </p:nvCxnSpPr>
        <p:spPr>
          <a:xfrm>
            <a:off x="4655840" y="3998518"/>
            <a:ext cx="2088232" cy="43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C5DCD8A3-F20F-212C-DE2D-30C62C226E37}"/>
              </a:ext>
            </a:extLst>
          </p:cNvPr>
          <p:cNvCxnSpPr>
            <a:cxnSpLocks/>
          </p:cNvCxnSpPr>
          <p:nvPr/>
        </p:nvCxnSpPr>
        <p:spPr>
          <a:xfrm flipH="1">
            <a:off x="2700335" y="3933056"/>
            <a:ext cx="587353"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4B5502F1-1CF5-FCCD-ECC7-C3D4D321977D}"/>
              </a:ext>
            </a:extLst>
          </p:cNvPr>
          <p:cNvSpPr txBox="1"/>
          <p:nvPr/>
        </p:nvSpPr>
        <p:spPr>
          <a:xfrm>
            <a:off x="1235460" y="4569347"/>
            <a:ext cx="2736304" cy="584775"/>
          </a:xfrm>
          <a:prstGeom prst="rect">
            <a:avLst/>
          </a:prstGeom>
          <a:noFill/>
        </p:spPr>
        <p:txBody>
          <a:bodyPr wrap="square" rtlCol="0">
            <a:spAutoFit/>
          </a:bodyPr>
          <a:lstStyle/>
          <a:p>
            <a:pPr algn="ctr"/>
            <a:r>
              <a:rPr lang="nl-BE" sz="1600">
                <a:solidFill>
                  <a:srgbClr val="105269"/>
                </a:solidFill>
              </a:rPr>
              <a:t>Segmenten, circulatiepomp en eventueel lokale opwekkers</a:t>
            </a:r>
          </a:p>
        </p:txBody>
      </p:sp>
      <p:pic>
        <p:nvPicPr>
          <p:cNvPr id="21" name="Afbeelding 20">
            <a:extLst>
              <a:ext uri="{FF2B5EF4-FFF2-40B4-BE49-F238E27FC236}">
                <a16:creationId xmlns:a16="http://schemas.microsoft.com/office/drawing/2014/main" id="{D5BA1820-A816-BFA9-D26C-BFF447436330}"/>
              </a:ext>
            </a:extLst>
          </p:cNvPr>
          <p:cNvPicPr>
            <a:picLocks noChangeAspect="1"/>
          </p:cNvPicPr>
          <p:nvPr/>
        </p:nvPicPr>
        <p:blipFill>
          <a:blip r:embed="rId3"/>
          <a:stretch>
            <a:fillRect/>
          </a:stretch>
        </p:blipFill>
        <p:spPr>
          <a:xfrm>
            <a:off x="272523" y="5373216"/>
            <a:ext cx="3825255" cy="1374121"/>
          </a:xfrm>
          <a:prstGeom prst="rect">
            <a:avLst/>
          </a:prstGeom>
        </p:spPr>
      </p:pic>
      <p:pic>
        <p:nvPicPr>
          <p:cNvPr id="24" name="Afbeelding 23">
            <a:extLst>
              <a:ext uri="{FF2B5EF4-FFF2-40B4-BE49-F238E27FC236}">
                <a16:creationId xmlns:a16="http://schemas.microsoft.com/office/drawing/2014/main" id="{4DD18B54-274A-48DE-B7C7-CEBF7A14B1C5}"/>
              </a:ext>
            </a:extLst>
          </p:cNvPr>
          <p:cNvPicPr>
            <a:picLocks noChangeAspect="1"/>
          </p:cNvPicPr>
          <p:nvPr/>
        </p:nvPicPr>
        <p:blipFill>
          <a:blip r:embed="rId4"/>
          <a:stretch>
            <a:fillRect/>
          </a:stretch>
        </p:blipFill>
        <p:spPr>
          <a:xfrm>
            <a:off x="6384032" y="5579614"/>
            <a:ext cx="5493960" cy="1159440"/>
          </a:xfrm>
          <a:prstGeom prst="rect">
            <a:avLst/>
          </a:prstGeom>
        </p:spPr>
      </p:pic>
      <p:sp>
        <p:nvSpPr>
          <p:cNvPr id="25" name="Tekstvak 24">
            <a:extLst>
              <a:ext uri="{FF2B5EF4-FFF2-40B4-BE49-F238E27FC236}">
                <a16:creationId xmlns:a16="http://schemas.microsoft.com/office/drawing/2014/main" id="{42127EB4-0605-63F0-E518-4F94FA60E357}"/>
              </a:ext>
            </a:extLst>
          </p:cNvPr>
          <p:cNvSpPr txBox="1"/>
          <p:nvPr/>
        </p:nvSpPr>
        <p:spPr>
          <a:xfrm>
            <a:off x="3872753" y="5645917"/>
            <a:ext cx="2736304" cy="338554"/>
          </a:xfrm>
          <a:prstGeom prst="rect">
            <a:avLst/>
          </a:prstGeom>
          <a:noFill/>
        </p:spPr>
        <p:txBody>
          <a:bodyPr wrap="square" rtlCol="0">
            <a:spAutoFit/>
          </a:bodyPr>
          <a:lstStyle/>
          <a:p>
            <a:pPr algn="ctr"/>
            <a:r>
              <a:rPr lang="nl-BE" sz="1600">
                <a:solidFill>
                  <a:srgbClr val="105269"/>
                </a:solidFill>
              </a:rPr>
              <a:t>Koppeling aan eenheden</a:t>
            </a:r>
          </a:p>
        </p:txBody>
      </p:sp>
      <p:cxnSp>
        <p:nvCxnSpPr>
          <p:cNvPr id="26" name="Rechte verbindingslijn met pijl 25">
            <a:extLst>
              <a:ext uri="{FF2B5EF4-FFF2-40B4-BE49-F238E27FC236}">
                <a16:creationId xmlns:a16="http://schemas.microsoft.com/office/drawing/2014/main" id="{CCBF1B2A-D0FE-3109-2009-DF6E1C2783FC}"/>
              </a:ext>
            </a:extLst>
          </p:cNvPr>
          <p:cNvCxnSpPr>
            <a:cxnSpLocks/>
          </p:cNvCxnSpPr>
          <p:nvPr/>
        </p:nvCxnSpPr>
        <p:spPr>
          <a:xfrm>
            <a:off x="4394810" y="6166187"/>
            <a:ext cx="18452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84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1A724F6-CC61-4EAF-B004-6F02D61BF594}"/>
              </a:ext>
            </a:extLst>
          </p:cNvPr>
          <p:cNvSpPr>
            <a:spLocks/>
          </p:cNvSpPr>
          <p:nvPr/>
        </p:nvSpPr>
        <p:spPr bwMode="auto">
          <a:xfrm>
            <a:off x="426507" y="1"/>
            <a:ext cx="9926659" cy="6858000"/>
          </a:xfrm>
          <a:custGeom>
            <a:avLst/>
            <a:gdLst>
              <a:gd name="T0" fmla="*/ 1387 w 4410"/>
              <a:gd name="T1" fmla="*/ 2798 h 2798"/>
              <a:gd name="T2" fmla="*/ 2876 w 4410"/>
              <a:gd name="T3" fmla="*/ 2392 h 2798"/>
              <a:gd name="T4" fmla="*/ 3712 w 4410"/>
              <a:gd name="T5" fmla="*/ 1825 h 2798"/>
              <a:gd name="T6" fmla="*/ 2634 w 4410"/>
              <a:gd name="T7" fmla="*/ 1144 h 2798"/>
              <a:gd name="T8" fmla="*/ 3364 w 4410"/>
              <a:gd name="T9" fmla="*/ 921 h 2798"/>
              <a:gd name="T10" fmla="*/ 4107 w 4410"/>
              <a:gd name="T11" fmla="*/ 631 h 2798"/>
              <a:gd name="T12" fmla="*/ 3500 w 4410"/>
              <a:gd name="T13" fmla="*/ 372 h 2798"/>
              <a:gd name="T14" fmla="*/ 3802 w 4410"/>
              <a:gd name="T15" fmla="*/ 184 h 2798"/>
              <a:gd name="T16" fmla="*/ 4410 w 4410"/>
              <a:gd name="T17" fmla="*/ 0 h 2798"/>
              <a:gd name="T18" fmla="*/ 4066 w 4410"/>
              <a:gd name="T19" fmla="*/ 0 h 2798"/>
              <a:gd name="T20" fmla="*/ 2835 w 4410"/>
              <a:gd name="T21" fmla="*/ 306 h 2798"/>
              <a:gd name="T22" fmla="*/ 3594 w 4410"/>
              <a:gd name="T23" fmla="*/ 621 h 2798"/>
              <a:gd name="T24" fmla="*/ 1949 w 4410"/>
              <a:gd name="T25" fmla="*/ 1104 h 2798"/>
              <a:gd name="T26" fmla="*/ 1939 w 4410"/>
              <a:gd name="T27" fmla="*/ 1191 h 2798"/>
              <a:gd name="T28" fmla="*/ 2829 w 4410"/>
              <a:gd name="T29" fmla="*/ 1822 h 2798"/>
              <a:gd name="T30" fmla="*/ 1136 w 4410"/>
              <a:gd name="T31" fmla="*/ 2243 h 2798"/>
              <a:gd name="T32" fmla="*/ 0 w 4410"/>
              <a:gd name="T33" fmla="*/ 2685 h 2798"/>
              <a:gd name="T34" fmla="*/ 0 w 4410"/>
              <a:gd name="T35" fmla="*/ 2798 h 2798"/>
              <a:gd name="T36" fmla="*/ 1387 w 4410"/>
              <a:gd name="T37" fmla="*/ 2798 h 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0" h="2798">
                <a:moveTo>
                  <a:pt x="1387" y="2798"/>
                </a:moveTo>
                <a:cubicBezTo>
                  <a:pt x="1590" y="2615"/>
                  <a:pt x="2359" y="2534"/>
                  <a:pt x="2876" y="2392"/>
                </a:cubicBezTo>
                <a:cubicBezTo>
                  <a:pt x="3505" y="2220"/>
                  <a:pt x="3693" y="2022"/>
                  <a:pt x="3712" y="1825"/>
                </a:cubicBezTo>
                <a:cubicBezTo>
                  <a:pt x="3765" y="1299"/>
                  <a:pt x="2623" y="1305"/>
                  <a:pt x="2634" y="1144"/>
                </a:cubicBezTo>
                <a:cubicBezTo>
                  <a:pt x="2644" y="1007"/>
                  <a:pt x="3129" y="948"/>
                  <a:pt x="3364" y="921"/>
                </a:cubicBezTo>
                <a:cubicBezTo>
                  <a:pt x="3739" y="879"/>
                  <a:pt x="4086" y="784"/>
                  <a:pt x="4107" y="631"/>
                </a:cubicBezTo>
                <a:cubicBezTo>
                  <a:pt x="4143" y="377"/>
                  <a:pt x="3608" y="403"/>
                  <a:pt x="3500" y="372"/>
                </a:cubicBezTo>
                <a:cubicBezTo>
                  <a:pt x="3181" y="282"/>
                  <a:pt x="3396" y="234"/>
                  <a:pt x="3802" y="184"/>
                </a:cubicBezTo>
                <a:cubicBezTo>
                  <a:pt x="4172" y="138"/>
                  <a:pt x="4365" y="106"/>
                  <a:pt x="4410" y="0"/>
                </a:cubicBezTo>
                <a:cubicBezTo>
                  <a:pt x="4066" y="0"/>
                  <a:pt x="4066" y="0"/>
                  <a:pt x="4066" y="0"/>
                </a:cubicBezTo>
                <a:cubicBezTo>
                  <a:pt x="3945" y="129"/>
                  <a:pt x="2829" y="68"/>
                  <a:pt x="2835" y="306"/>
                </a:cubicBezTo>
                <a:cubicBezTo>
                  <a:pt x="2839" y="481"/>
                  <a:pt x="3599" y="506"/>
                  <a:pt x="3594" y="621"/>
                </a:cubicBezTo>
                <a:cubicBezTo>
                  <a:pt x="3587" y="771"/>
                  <a:pt x="2144" y="733"/>
                  <a:pt x="1949" y="1104"/>
                </a:cubicBezTo>
                <a:cubicBezTo>
                  <a:pt x="1934" y="1133"/>
                  <a:pt x="1938" y="1156"/>
                  <a:pt x="1939" y="1191"/>
                </a:cubicBezTo>
                <a:cubicBezTo>
                  <a:pt x="1952" y="1468"/>
                  <a:pt x="2882" y="1583"/>
                  <a:pt x="2829" y="1822"/>
                </a:cubicBezTo>
                <a:cubicBezTo>
                  <a:pt x="2783" y="2029"/>
                  <a:pt x="2384" y="1941"/>
                  <a:pt x="1136" y="2243"/>
                </a:cubicBezTo>
                <a:cubicBezTo>
                  <a:pt x="939" y="2291"/>
                  <a:pt x="246" y="2452"/>
                  <a:pt x="0" y="2685"/>
                </a:cubicBezTo>
                <a:cubicBezTo>
                  <a:pt x="0" y="2798"/>
                  <a:pt x="0" y="2798"/>
                  <a:pt x="0" y="2798"/>
                </a:cubicBezTo>
                <a:lnTo>
                  <a:pt x="1387" y="279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987A8BD2-51F0-4E4F-B22A-0FB2D65078B9}"/>
              </a:ext>
            </a:extLst>
          </p:cNvPr>
          <p:cNvSpPr>
            <a:spLocks/>
          </p:cNvSpPr>
          <p:nvPr/>
        </p:nvSpPr>
        <p:spPr bwMode="auto">
          <a:xfrm>
            <a:off x="426507" y="1"/>
            <a:ext cx="9890990" cy="6580461"/>
          </a:xfrm>
          <a:custGeom>
            <a:avLst/>
            <a:gdLst>
              <a:gd name="T0" fmla="*/ 1387 w 4395"/>
              <a:gd name="T1" fmla="*/ 2685 h 2685"/>
              <a:gd name="T2" fmla="*/ 2876 w 4395"/>
              <a:gd name="T3" fmla="*/ 2292 h 2685"/>
              <a:gd name="T4" fmla="*/ 3712 w 4395"/>
              <a:gd name="T5" fmla="*/ 1742 h 2685"/>
              <a:gd name="T6" fmla="*/ 2634 w 4395"/>
              <a:gd name="T7" fmla="*/ 1082 h 2685"/>
              <a:gd name="T8" fmla="*/ 3364 w 4395"/>
              <a:gd name="T9" fmla="*/ 866 h 2685"/>
              <a:gd name="T10" fmla="*/ 4107 w 4395"/>
              <a:gd name="T11" fmla="*/ 585 h 2685"/>
              <a:gd name="T12" fmla="*/ 3500 w 4395"/>
              <a:gd name="T13" fmla="*/ 334 h 2685"/>
              <a:gd name="T14" fmla="*/ 3802 w 4395"/>
              <a:gd name="T15" fmla="*/ 152 h 2685"/>
              <a:gd name="T16" fmla="*/ 4395 w 4395"/>
              <a:gd name="T17" fmla="*/ 0 h 2685"/>
              <a:gd name="T18" fmla="*/ 4033 w 4395"/>
              <a:gd name="T19" fmla="*/ 0 h 2685"/>
              <a:gd name="T20" fmla="*/ 2840 w 4395"/>
              <a:gd name="T21" fmla="*/ 270 h 2685"/>
              <a:gd name="T22" fmla="*/ 3594 w 4395"/>
              <a:gd name="T23" fmla="*/ 575 h 2685"/>
              <a:gd name="T24" fmla="*/ 1940 w 4395"/>
              <a:gd name="T25" fmla="*/ 1122 h 2685"/>
              <a:gd name="T26" fmla="*/ 2829 w 4395"/>
              <a:gd name="T27" fmla="*/ 1739 h 2685"/>
              <a:gd name="T28" fmla="*/ 1136 w 4395"/>
              <a:gd name="T29" fmla="*/ 2147 h 2685"/>
              <a:gd name="T30" fmla="*/ 0 w 4395"/>
              <a:gd name="T31" fmla="*/ 2685 h 2685"/>
              <a:gd name="T32" fmla="*/ 1387 w 4395"/>
              <a:gd name="T33" fmla="*/ 2685 h 2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95" h="2685">
                <a:moveTo>
                  <a:pt x="1387" y="2685"/>
                </a:moveTo>
                <a:cubicBezTo>
                  <a:pt x="1590" y="2508"/>
                  <a:pt x="2359" y="2429"/>
                  <a:pt x="2876" y="2292"/>
                </a:cubicBezTo>
                <a:cubicBezTo>
                  <a:pt x="3505" y="2125"/>
                  <a:pt x="3714" y="1934"/>
                  <a:pt x="3712" y="1742"/>
                </a:cubicBezTo>
                <a:cubicBezTo>
                  <a:pt x="3708" y="1359"/>
                  <a:pt x="2623" y="1238"/>
                  <a:pt x="2634" y="1082"/>
                </a:cubicBezTo>
                <a:cubicBezTo>
                  <a:pt x="2644" y="949"/>
                  <a:pt x="3129" y="892"/>
                  <a:pt x="3364" y="866"/>
                </a:cubicBezTo>
                <a:cubicBezTo>
                  <a:pt x="3739" y="825"/>
                  <a:pt x="4110" y="735"/>
                  <a:pt x="4107" y="585"/>
                </a:cubicBezTo>
                <a:cubicBezTo>
                  <a:pt x="4104" y="397"/>
                  <a:pt x="3608" y="364"/>
                  <a:pt x="3500" y="334"/>
                </a:cubicBezTo>
                <a:cubicBezTo>
                  <a:pt x="3181" y="247"/>
                  <a:pt x="3396" y="202"/>
                  <a:pt x="3802" y="152"/>
                </a:cubicBezTo>
                <a:cubicBezTo>
                  <a:pt x="4266" y="94"/>
                  <a:pt x="4362" y="62"/>
                  <a:pt x="4395" y="0"/>
                </a:cubicBezTo>
                <a:cubicBezTo>
                  <a:pt x="4033" y="0"/>
                  <a:pt x="4033" y="0"/>
                  <a:pt x="4033" y="0"/>
                </a:cubicBezTo>
                <a:cubicBezTo>
                  <a:pt x="3907" y="77"/>
                  <a:pt x="2921" y="89"/>
                  <a:pt x="2840" y="270"/>
                </a:cubicBezTo>
                <a:cubicBezTo>
                  <a:pt x="2773" y="419"/>
                  <a:pt x="3599" y="464"/>
                  <a:pt x="3594" y="575"/>
                </a:cubicBezTo>
                <a:cubicBezTo>
                  <a:pt x="3585" y="751"/>
                  <a:pt x="2014" y="702"/>
                  <a:pt x="1940" y="1122"/>
                </a:cubicBezTo>
                <a:cubicBezTo>
                  <a:pt x="1893" y="1387"/>
                  <a:pt x="2882" y="1508"/>
                  <a:pt x="2829" y="1739"/>
                </a:cubicBezTo>
                <a:cubicBezTo>
                  <a:pt x="2783" y="1940"/>
                  <a:pt x="2384" y="1854"/>
                  <a:pt x="1136" y="2147"/>
                </a:cubicBezTo>
                <a:cubicBezTo>
                  <a:pt x="907" y="2200"/>
                  <a:pt x="169" y="2442"/>
                  <a:pt x="0" y="2685"/>
                </a:cubicBezTo>
                <a:lnTo>
                  <a:pt x="1387" y="2685"/>
                </a:lnTo>
                <a:close/>
              </a:path>
            </a:pathLst>
          </a:custGeom>
          <a:solidFill>
            <a:srgbClr val="10526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65A7007-B6F4-40B9-882E-39A363A27E31}"/>
              </a:ext>
            </a:extLst>
          </p:cNvPr>
          <p:cNvSpPr txBox="1"/>
          <p:nvPr/>
        </p:nvSpPr>
        <p:spPr>
          <a:xfrm>
            <a:off x="553182" y="347455"/>
            <a:ext cx="654188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err="1">
                <a:solidFill>
                  <a:srgbClr val="105269"/>
                </a:solidFill>
                <a:ea typeface="Noto Sans" panose="020B0502040504020204" pitchFamily="34"/>
                <a:cs typeface="Noto Sans" panose="020B0502040504020204" pitchFamily="34"/>
              </a:rPr>
              <a:t>Mijlpalen</a:t>
            </a:r>
            <a:endParaRPr kumimoji="0" lang="en-GB" sz="4800" b="1"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grpSp>
        <p:nvGrpSpPr>
          <p:cNvPr id="10" name="Group 9">
            <a:extLst>
              <a:ext uri="{FF2B5EF4-FFF2-40B4-BE49-F238E27FC236}">
                <a16:creationId xmlns:a16="http://schemas.microsoft.com/office/drawing/2014/main" id="{1CD51FE4-1BE9-4725-8C5E-D585E86C49EB}"/>
              </a:ext>
            </a:extLst>
          </p:cNvPr>
          <p:cNvGrpSpPr/>
          <p:nvPr/>
        </p:nvGrpSpPr>
        <p:grpSpPr>
          <a:xfrm>
            <a:off x="1916621" y="3860754"/>
            <a:ext cx="1462984" cy="2261827"/>
            <a:chOff x="7478257" y="2193205"/>
            <a:chExt cx="452893" cy="700189"/>
          </a:xfrm>
        </p:grpSpPr>
        <p:sp>
          <p:nvSpPr>
            <p:cNvPr id="11" name="Oval 10">
              <a:extLst>
                <a:ext uri="{FF2B5EF4-FFF2-40B4-BE49-F238E27FC236}">
                  <a16:creationId xmlns:a16="http://schemas.microsoft.com/office/drawing/2014/main" id="{AC61A92C-7461-488B-B685-D8503D3CD944}"/>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17">
              <a:extLst>
                <a:ext uri="{FF2B5EF4-FFF2-40B4-BE49-F238E27FC236}">
                  <a16:creationId xmlns:a16="http://schemas.microsoft.com/office/drawing/2014/main" id="{EAFE7348-1270-48F4-B06C-3337B907A185}"/>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043ABD47-F9C4-4180-B251-BA5EA328BD7A}"/>
              </a:ext>
            </a:extLst>
          </p:cNvPr>
          <p:cNvGrpSpPr/>
          <p:nvPr/>
        </p:nvGrpSpPr>
        <p:grpSpPr>
          <a:xfrm>
            <a:off x="107950" y="67734"/>
            <a:ext cx="10839450" cy="6701366"/>
            <a:chOff x="2943225" y="38100"/>
            <a:chExt cx="6305550" cy="6818313"/>
          </a:xfrm>
          <a:solidFill>
            <a:schemeClr val="bg1"/>
          </a:solidFill>
        </p:grpSpPr>
        <p:sp>
          <p:nvSpPr>
            <p:cNvPr id="103" name="Freeform 86">
              <a:extLst>
                <a:ext uri="{FF2B5EF4-FFF2-40B4-BE49-F238E27FC236}">
                  <a16:creationId xmlns:a16="http://schemas.microsoft.com/office/drawing/2014/main" id="{80F0C35D-6EE0-4A50-A875-08A1FCAEBABF}"/>
                </a:ext>
              </a:extLst>
            </p:cNvPr>
            <p:cNvSpPr>
              <a:spLocks/>
            </p:cNvSpPr>
            <p:nvPr/>
          </p:nvSpPr>
          <p:spPr bwMode="auto">
            <a:xfrm>
              <a:off x="2943225" y="6856413"/>
              <a:ext cx="6305550" cy="0"/>
            </a:xfrm>
            <a:custGeom>
              <a:avLst/>
              <a:gdLst>
                <a:gd name="T0" fmla="*/ 0 w 15350"/>
                <a:gd name="T1" fmla="*/ 15350 w 15350"/>
              </a:gdLst>
              <a:ahLst/>
              <a:cxnLst>
                <a:cxn ang="0">
                  <a:pos x="T0" y="0"/>
                </a:cxn>
                <a:cxn ang="0">
                  <a:pos x="T1" y="0"/>
                </a:cxn>
              </a:cxnLst>
              <a:rect l="0" t="0" r="r" b="b"/>
              <a:pathLst>
                <a:path w="15350">
                  <a:moveTo>
                    <a:pt x="0" y="0"/>
                  </a:moveTo>
                  <a:cubicBezTo>
                    <a:pt x="5120" y="0"/>
                    <a:pt x="10235" y="0"/>
                    <a:pt x="153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4" name="Freeform 89">
              <a:extLst>
                <a:ext uri="{FF2B5EF4-FFF2-40B4-BE49-F238E27FC236}">
                  <a16:creationId xmlns:a16="http://schemas.microsoft.com/office/drawing/2014/main" id="{A154FF12-18DB-454D-AEBB-AEE97A349C8C}"/>
                </a:ext>
              </a:extLst>
            </p:cNvPr>
            <p:cNvSpPr>
              <a:spLocks/>
            </p:cNvSpPr>
            <p:nvPr/>
          </p:nvSpPr>
          <p:spPr bwMode="auto">
            <a:xfrm>
              <a:off x="6410325" y="5073650"/>
              <a:ext cx="330200" cy="195263"/>
            </a:xfrm>
            <a:custGeom>
              <a:avLst/>
              <a:gdLst>
                <a:gd name="T0" fmla="*/ 15 w 803"/>
                <a:gd name="T1" fmla="*/ 238 h 238"/>
                <a:gd name="T2" fmla="*/ 0 w 803"/>
                <a:gd name="T3" fmla="*/ 176 h 238"/>
                <a:gd name="T4" fmla="*/ 789 w 803"/>
                <a:gd name="T5" fmla="*/ 0 h 238"/>
                <a:gd name="T6" fmla="*/ 803 w 803"/>
                <a:gd name="T7" fmla="*/ 56 h 238"/>
                <a:gd name="T8" fmla="*/ 15 w 803"/>
                <a:gd name="T9" fmla="*/ 238 h 238"/>
              </a:gdLst>
              <a:ahLst/>
              <a:cxnLst>
                <a:cxn ang="0">
                  <a:pos x="T0" y="T1"/>
                </a:cxn>
                <a:cxn ang="0">
                  <a:pos x="T2" y="T3"/>
                </a:cxn>
                <a:cxn ang="0">
                  <a:pos x="T4" y="T5"/>
                </a:cxn>
                <a:cxn ang="0">
                  <a:pos x="T6" y="T7"/>
                </a:cxn>
                <a:cxn ang="0">
                  <a:pos x="T8" y="T9"/>
                </a:cxn>
              </a:cxnLst>
              <a:rect l="0" t="0" r="r" b="b"/>
              <a:pathLst>
                <a:path w="803" h="238">
                  <a:moveTo>
                    <a:pt x="15" y="238"/>
                  </a:moveTo>
                  <a:cubicBezTo>
                    <a:pt x="10" y="218"/>
                    <a:pt x="5" y="199"/>
                    <a:pt x="0" y="176"/>
                  </a:cubicBezTo>
                  <a:cubicBezTo>
                    <a:pt x="264" y="117"/>
                    <a:pt x="525" y="59"/>
                    <a:pt x="789" y="0"/>
                  </a:cubicBezTo>
                  <a:cubicBezTo>
                    <a:pt x="795" y="22"/>
                    <a:pt x="799" y="40"/>
                    <a:pt x="803" y="56"/>
                  </a:cubicBezTo>
                  <a:cubicBezTo>
                    <a:pt x="769" y="77"/>
                    <a:pt x="175" y="214"/>
                    <a:pt x="15"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5" name="Freeform 90">
              <a:extLst>
                <a:ext uri="{FF2B5EF4-FFF2-40B4-BE49-F238E27FC236}">
                  <a16:creationId xmlns:a16="http://schemas.microsoft.com/office/drawing/2014/main" id="{34BE5A1F-E8DD-4233-81A0-9CD1CD1228B4}"/>
                </a:ext>
              </a:extLst>
            </p:cNvPr>
            <p:cNvSpPr>
              <a:spLocks/>
            </p:cNvSpPr>
            <p:nvPr/>
          </p:nvSpPr>
          <p:spPr bwMode="auto">
            <a:xfrm>
              <a:off x="5848350" y="5321300"/>
              <a:ext cx="330200" cy="184150"/>
            </a:xfrm>
            <a:custGeom>
              <a:avLst/>
              <a:gdLst>
                <a:gd name="T0" fmla="*/ 792 w 804"/>
                <a:gd name="T1" fmla="*/ 4 h 224"/>
                <a:gd name="T2" fmla="*/ 804 w 804"/>
                <a:gd name="T3" fmla="*/ 61 h 224"/>
                <a:gd name="T4" fmla="*/ 13 w 804"/>
                <a:gd name="T5" fmla="*/ 224 h 224"/>
                <a:gd name="T6" fmla="*/ 2 w 804"/>
                <a:gd name="T7" fmla="*/ 184 h 224"/>
                <a:gd name="T8" fmla="*/ 0 w 804"/>
                <a:gd name="T9" fmla="*/ 166 h 224"/>
                <a:gd name="T10" fmla="*/ 792 w 804"/>
                <a:gd name="T11" fmla="*/ 4 h 224"/>
              </a:gdLst>
              <a:ahLst/>
              <a:cxnLst>
                <a:cxn ang="0">
                  <a:pos x="T0" y="T1"/>
                </a:cxn>
                <a:cxn ang="0">
                  <a:pos x="T2" y="T3"/>
                </a:cxn>
                <a:cxn ang="0">
                  <a:pos x="T4" y="T5"/>
                </a:cxn>
                <a:cxn ang="0">
                  <a:pos x="T6" y="T7"/>
                </a:cxn>
                <a:cxn ang="0">
                  <a:pos x="T8" y="T9"/>
                </a:cxn>
                <a:cxn ang="0">
                  <a:pos x="T10" y="T11"/>
                </a:cxn>
              </a:cxnLst>
              <a:rect l="0" t="0" r="r" b="b"/>
              <a:pathLst>
                <a:path w="804" h="224">
                  <a:moveTo>
                    <a:pt x="792" y="4"/>
                  </a:moveTo>
                  <a:cubicBezTo>
                    <a:pt x="795" y="20"/>
                    <a:pt x="799" y="38"/>
                    <a:pt x="804" y="61"/>
                  </a:cubicBezTo>
                  <a:cubicBezTo>
                    <a:pt x="539" y="118"/>
                    <a:pt x="277" y="171"/>
                    <a:pt x="13" y="224"/>
                  </a:cubicBezTo>
                  <a:cubicBezTo>
                    <a:pt x="8" y="207"/>
                    <a:pt x="4" y="196"/>
                    <a:pt x="2" y="184"/>
                  </a:cubicBezTo>
                  <a:cubicBezTo>
                    <a:pt x="0" y="178"/>
                    <a:pt x="1" y="171"/>
                    <a:pt x="0" y="166"/>
                  </a:cubicBezTo>
                  <a:cubicBezTo>
                    <a:pt x="32" y="149"/>
                    <a:pt x="757" y="0"/>
                    <a:pt x="79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6" name="Freeform 91">
              <a:extLst>
                <a:ext uri="{FF2B5EF4-FFF2-40B4-BE49-F238E27FC236}">
                  <a16:creationId xmlns:a16="http://schemas.microsoft.com/office/drawing/2014/main" id="{BCA7B6DD-0A17-41FC-AD03-599FCDDF3EF6}"/>
                </a:ext>
              </a:extLst>
            </p:cNvPr>
            <p:cNvSpPr>
              <a:spLocks/>
            </p:cNvSpPr>
            <p:nvPr/>
          </p:nvSpPr>
          <p:spPr bwMode="auto">
            <a:xfrm>
              <a:off x="5286375" y="5554663"/>
              <a:ext cx="331788" cy="204788"/>
            </a:xfrm>
            <a:custGeom>
              <a:avLst/>
              <a:gdLst>
                <a:gd name="T0" fmla="*/ 781 w 807"/>
                <a:gd name="T1" fmla="*/ 0 h 250"/>
                <a:gd name="T2" fmla="*/ 790 w 807"/>
                <a:gd name="T3" fmla="*/ 12 h 250"/>
                <a:gd name="T4" fmla="*/ 758 w 807"/>
                <a:gd name="T5" fmla="*/ 75 h 250"/>
                <a:gd name="T6" fmla="*/ 56 w 807"/>
                <a:gd name="T7" fmla="*/ 244 h 250"/>
                <a:gd name="T8" fmla="*/ 17 w 807"/>
                <a:gd name="T9" fmla="*/ 250 h 250"/>
                <a:gd name="T10" fmla="*/ 0 w 807"/>
                <a:gd name="T11" fmla="*/ 189 h 250"/>
                <a:gd name="T12" fmla="*/ 781 w 807"/>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807" h="250">
                  <a:moveTo>
                    <a:pt x="781" y="0"/>
                  </a:moveTo>
                  <a:cubicBezTo>
                    <a:pt x="787" y="8"/>
                    <a:pt x="789" y="10"/>
                    <a:pt x="790" y="12"/>
                  </a:cubicBezTo>
                  <a:cubicBezTo>
                    <a:pt x="807" y="59"/>
                    <a:pt x="805" y="63"/>
                    <a:pt x="758" y="75"/>
                  </a:cubicBezTo>
                  <a:cubicBezTo>
                    <a:pt x="524" y="131"/>
                    <a:pt x="290" y="188"/>
                    <a:pt x="56" y="244"/>
                  </a:cubicBezTo>
                  <a:cubicBezTo>
                    <a:pt x="44" y="247"/>
                    <a:pt x="33" y="248"/>
                    <a:pt x="17" y="250"/>
                  </a:cubicBezTo>
                  <a:cubicBezTo>
                    <a:pt x="11" y="231"/>
                    <a:pt x="6" y="212"/>
                    <a:pt x="0" y="189"/>
                  </a:cubicBezTo>
                  <a:cubicBezTo>
                    <a:pt x="261" y="120"/>
                    <a:pt x="521" y="58"/>
                    <a:pt x="7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7" name="Freeform 92">
              <a:extLst>
                <a:ext uri="{FF2B5EF4-FFF2-40B4-BE49-F238E27FC236}">
                  <a16:creationId xmlns:a16="http://schemas.microsoft.com/office/drawing/2014/main" id="{87492318-48DD-4AF8-B833-3865E380FF5B}"/>
                </a:ext>
              </a:extLst>
            </p:cNvPr>
            <p:cNvSpPr>
              <a:spLocks/>
            </p:cNvSpPr>
            <p:nvPr/>
          </p:nvSpPr>
          <p:spPr bwMode="auto">
            <a:xfrm>
              <a:off x="6969125" y="4754563"/>
              <a:ext cx="323850" cy="255588"/>
            </a:xfrm>
            <a:custGeom>
              <a:avLst/>
              <a:gdLst>
                <a:gd name="T0" fmla="*/ 765 w 790"/>
                <a:gd name="T1" fmla="*/ 0 h 311"/>
                <a:gd name="T2" fmla="*/ 790 w 790"/>
                <a:gd name="T3" fmla="*/ 58 h 311"/>
                <a:gd name="T4" fmla="*/ 749 w 790"/>
                <a:gd name="T5" fmla="*/ 78 h 311"/>
                <a:gd name="T6" fmla="*/ 200 w 790"/>
                <a:gd name="T7" fmla="*/ 261 h 311"/>
                <a:gd name="T8" fmla="*/ 19 w 790"/>
                <a:gd name="T9" fmla="*/ 311 h 311"/>
                <a:gd name="T10" fmla="*/ 0 w 790"/>
                <a:gd name="T11" fmla="*/ 246 h 311"/>
                <a:gd name="T12" fmla="*/ 765 w 790"/>
                <a:gd name="T13" fmla="*/ 0 h 311"/>
              </a:gdLst>
              <a:ahLst/>
              <a:cxnLst>
                <a:cxn ang="0">
                  <a:pos x="T0" y="T1"/>
                </a:cxn>
                <a:cxn ang="0">
                  <a:pos x="T2" y="T3"/>
                </a:cxn>
                <a:cxn ang="0">
                  <a:pos x="T4" y="T5"/>
                </a:cxn>
                <a:cxn ang="0">
                  <a:pos x="T6" y="T7"/>
                </a:cxn>
                <a:cxn ang="0">
                  <a:pos x="T8" y="T9"/>
                </a:cxn>
                <a:cxn ang="0">
                  <a:pos x="T10" y="T11"/>
                </a:cxn>
                <a:cxn ang="0">
                  <a:pos x="T12" y="T13"/>
                </a:cxn>
              </a:cxnLst>
              <a:rect l="0" t="0" r="r" b="b"/>
              <a:pathLst>
                <a:path w="790" h="311">
                  <a:moveTo>
                    <a:pt x="765" y="0"/>
                  </a:moveTo>
                  <a:cubicBezTo>
                    <a:pt x="774" y="21"/>
                    <a:pt x="781" y="38"/>
                    <a:pt x="790" y="58"/>
                  </a:cubicBezTo>
                  <a:cubicBezTo>
                    <a:pt x="775" y="66"/>
                    <a:pt x="762" y="73"/>
                    <a:pt x="749" y="78"/>
                  </a:cubicBezTo>
                  <a:cubicBezTo>
                    <a:pt x="570" y="151"/>
                    <a:pt x="386" y="208"/>
                    <a:pt x="200" y="261"/>
                  </a:cubicBezTo>
                  <a:cubicBezTo>
                    <a:pt x="142" y="277"/>
                    <a:pt x="83" y="293"/>
                    <a:pt x="19" y="311"/>
                  </a:cubicBezTo>
                  <a:cubicBezTo>
                    <a:pt x="12" y="289"/>
                    <a:pt x="7" y="270"/>
                    <a:pt x="0" y="246"/>
                  </a:cubicBezTo>
                  <a:cubicBezTo>
                    <a:pt x="260" y="175"/>
                    <a:pt x="515" y="103"/>
                    <a:pt x="7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8" name="Freeform 93">
              <a:extLst>
                <a:ext uri="{FF2B5EF4-FFF2-40B4-BE49-F238E27FC236}">
                  <a16:creationId xmlns:a16="http://schemas.microsoft.com/office/drawing/2014/main" id="{3E4C61FA-3624-4BF4-B4F7-72E3C2B3FF85}"/>
                </a:ext>
              </a:extLst>
            </p:cNvPr>
            <p:cNvSpPr>
              <a:spLocks/>
            </p:cNvSpPr>
            <p:nvPr/>
          </p:nvSpPr>
          <p:spPr bwMode="auto">
            <a:xfrm>
              <a:off x="4735513" y="5840413"/>
              <a:ext cx="323850" cy="257175"/>
            </a:xfrm>
            <a:custGeom>
              <a:avLst/>
              <a:gdLst>
                <a:gd name="T0" fmla="*/ 22 w 787"/>
                <a:gd name="T1" fmla="*/ 314 h 314"/>
                <a:gd name="T2" fmla="*/ 0 w 787"/>
                <a:gd name="T3" fmla="*/ 257 h 314"/>
                <a:gd name="T4" fmla="*/ 770 w 787"/>
                <a:gd name="T5" fmla="*/ 0 h 314"/>
                <a:gd name="T6" fmla="*/ 787 w 787"/>
                <a:gd name="T7" fmla="*/ 59 h 314"/>
                <a:gd name="T8" fmla="*/ 22 w 787"/>
                <a:gd name="T9" fmla="*/ 314 h 314"/>
              </a:gdLst>
              <a:ahLst/>
              <a:cxnLst>
                <a:cxn ang="0">
                  <a:pos x="T0" y="T1"/>
                </a:cxn>
                <a:cxn ang="0">
                  <a:pos x="T2" y="T3"/>
                </a:cxn>
                <a:cxn ang="0">
                  <a:pos x="T4" y="T5"/>
                </a:cxn>
                <a:cxn ang="0">
                  <a:pos x="T6" y="T7"/>
                </a:cxn>
                <a:cxn ang="0">
                  <a:pos x="T8" y="T9"/>
                </a:cxn>
              </a:cxnLst>
              <a:rect l="0" t="0" r="r" b="b"/>
              <a:pathLst>
                <a:path w="787" h="314">
                  <a:moveTo>
                    <a:pt x="22" y="314"/>
                  </a:moveTo>
                  <a:cubicBezTo>
                    <a:pt x="15" y="295"/>
                    <a:pt x="8" y="278"/>
                    <a:pt x="0" y="257"/>
                  </a:cubicBezTo>
                  <a:cubicBezTo>
                    <a:pt x="254" y="159"/>
                    <a:pt x="509" y="76"/>
                    <a:pt x="770" y="0"/>
                  </a:cubicBezTo>
                  <a:cubicBezTo>
                    <a:pt x="777" y="23"/>
                    <a:pt x="782" y="41"/>
                    <a:pt x="787" y="59"/>
                  </a:cubicBezTo>
                  <a:cubicBezTo>
                    <a:pt x="531" y="145"/>
                    <a:pt x="279" y="229"/>
                    <a:pt x="22"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9" name="Freeform 94">
              <a:extLst>
                <a:ext uri="{FF2B5EF4-FFF2-40B4-BE49-F238E27FC236}">
                  <a16:creationId xmlns:a16="http://schemas.microsoft.com/office/drawing/2014/main" id="{CBEE9D19-28B6-4CD6-9909-7305972BE688}"/>
                </a:ext>
              </a:extLst>
            </p:cNvPr>
            <p:cNvSpPr>
              <a:spLocks/>
            </p:cNvSpPr>
            <p:nvPr/>
          </p:nvSpPr>
          <p:spPr bwMode="auto">
            <a:xfrm>
              <a:off x="6248400" y="2874963"/>
              <a:ext cx="130175" cy="155575"/>
            </a:xfrm>
            <a:custGeom>
              <a:avLst/>
              <a:gdLst>
                <a:gd name="T0" fmla="*/ 23 w 316"/>
                <a:gd name="T1" fmla="*/ 0 h 190"/>
                <a:gd name="T2" fmla="*/ 316 w 316"/>
                <a:gd name="T3" fmla="*/ 147 h 190"/>
                <a:gd name="T4" fmla="*/ 296 w 316"/>
                <a:gd name="T5" fmla="*/ 190 h 190"/>
                <a:gd name="T6" fmla="*/ 0 w 316"/>
                <a:gd name="T7" fmla="*/ 40 h 190"/>
                <a:gd name="T8" fmla="*/ 23 w 316"/>
                <a:gd name="T9" fmla="*/ 0 h 190"/>
              </a:gdLst>
              <a:ahLst/>
              <a:cxnLst>
                <a:cxn ang="0">
                  <a:pos x="T0" y="T1"/>
                </a:cxn>
                <a:cxn ang="0">
                  <a:pos x="T2" y="T3"/>
                </a:cxn>
                <a:cxn ang="0">
                  <a:pos x="T4" y="T5"/>
                </a:cxn>
                <a:cxn ang="0">
                  <a:pos x="T6" y="T7"/>
                </a:cxn>
                <a:cxn ang="0">
                  <a:pos x="T8" y="T9"/>
                </a:cxn>
              </a:cxnLst>
              <a:rect l="0" t="0" r="r" b="b"/>
              <a:pathLst>
                <a:path w="316" h="190">
                  <a:moveTo>
                    <a:pt x="23" y="0"/>
                  </a:moveTo>
                  <a:cubicBezTo>
                    <a:pt x="124" y="50"/>
                    <a:pt x="218" y="98"/>
                    <a:pt x="316" y="147"/>
                  </a:cubicBezTo>
                  <a:cubicBezTo>
                    <a:pt x="309" y="161"/>
                    <a:pt x="303" y="173"/>
                    <a:pt x="296" y="190"/>
                  </a:cubicBezTo>
                  <a:cubicBezTo>
                    <a:pt x="194" y="145"/>
                    <a:pt x="96" y="99"/>
                    <a:pt x="0" y="40"/>
                  </a:cubicBezTo>
                  <a:cubicBezTo>
                    <a:pt x="8" y="26"/>
                    <a:pt x="15" y="14"/>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0" name="Freeform 95">
              <a:extLst>
                <a:ext uri="{FF2B5EF4-FFF2-40B4-BE49-F238E27FC236}">
                  <a16:creationId xmlns:a16="http://schemas.microsoft.com/office/drawing/2014/main" id="{9E74DF55-1E3F-49BA-BDE4-50AC898FECB7}"/>
                </a:ext>
              </a:extLst>
            </p:cNvPr>
            <p:cNvSpPr>
              <a:spLocks/>
            </p:cNvSpPr>
            <p:nvPr/>
          </p:nvSpPr>
          <p:spPr bwMode="auto">
            <a:xfrm>
              <a:off x="7210425" y="3732213"/>
              <a:ext cx="128588" cy="165100"/>
            </a:xfrm>
            <a:custGeom>
              <a:avLst/>
              <a:gdLst>
                <a:gd name="T0" fmla="*/ 0 w 312"/>
                <a:gd name="T1" fmla="*/ 42 h 202"/>
                <a:gd name="T2" fmla="*/ 22 w 312"/>
                <a:gd name="T3" fmla="*/ 0 h 202"/>
                <a:gd name="T4" fmla="*/ 312 w 312"/>
                <a:gd name="T5" fmla="*/ 160 h 202"/>
                <a:gd name="T6" fmla="*/ 286 w 312"/>
                <a:gd name="T7" fmla="*/ 202 h 202"/>
                <a:gd name="T8" fmla="*/ 0 w 312"/>
                <a:gd name="T9" fmla="*/ 42 h 202"/>
              </a:gdLst>
              <a:ahLst/>
              <a:cxnLst>
                <a:cxn ang="0">
                  <a:pos x="T0" y="T1"/>
                </a:cxn>
                <a:cxn ang="0">
                  <a:pos x="T2" y="T3"/>
                </a:cxn>
                <a:cxn ang="0">
                  <a:pos x="T4" y="T5"/>
                </a:cxn>
                <a:cxn ang="0">
                  <a:pos x="T6" y="T7"/>
                </a:cxn>
                <a:cxn ang="0">
                  <a:pos x="T8" y="T9"/>
                </a:cxn>
              </a:cxnLst>
              <a:rect l="0" t="0" r="r" b="b"/>
              <a:pathLst>
                <a:path w="312" h="202">
                  <a:moveTo>
                    <a:pt x="0" y="42"/>
                  </a:moveTo>
                  <a:cubicBezTo>
                    <a:pt x="8" y="27"/>
                    <a:pt x="14" y="16"/>
                    <a:pt x="22" y="0"/>
                  </a:cubicBezTo>
                  <a:cubicBezTo>
                    <a:pt x="122" y="48"/>
                    <a:pt x="215" y="103"/>
                    <a:pt x="312" y="160"/>
                  </a:cubicBezTo>
                  <a:cubicBezTo>
                    <a:pt x="302" y="175"/>
                    <a:pt x="295" y="187"/>
                    <a:pt x="286" y="202"/>
                  </a:cubicBezTo>
                  <a:cubicBezTo>
                    <a:pt x="190" y="148"/>
                    <a:pt x="97" y="97"/>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1" name="Freeform 96">
              <a:extLst>
                <a:ext uri="{FF2B5EF4-FFF2-40B4-BE49-F238E27FC236}">
                  <a16:creationId xmlns:a16="http://schemas.microsoft.com/office/drawing/2014/main" id="{53F9CBA2-34C2-410F-925E-A060AE8DBE83}"/>
                </a:ext>
              </a:extLst>
            </p:cNvPr>
            <p:cNvSpPr>
              <a:spLocks/>
            </p:cNvSpPr>
            <p:nvPr/>
          </p:nvSpPr>
          <p:spPr bwMode="auto">
            <a:xfrm>
              <a:off x="6731000" y="3297238"/>
              <a:ext cx="133350" cy="142875"/>
            </a:xfrm>
            <a:custGeom>
              <a:avLst/>
              <a:gdLst>
                <a:gd name="T0" fmla="*/ 322 w 322"/>
                <a:gd name="T1" fmla="*/ 127 h 174"/>
                <a:gd name="T2" fmla="*/ 304 w 322"/>
                <a:gd name="T3" fmla="*/ 174 h 174"/>
                <a:gd name="T4" fmla="*/ 0 w 322"/>
                <a:gd name="T5" fmla="*/ 47 h 174"/>
                <a:gd name="T6" fmla="*/ 19 w 322"/>
                <a:gd name="T7" fmla="*/ 0 h 174"/>
                <a:gd name="T8" fmla="*/ 322 w 322"/>
                <a:gd name="T9" fmla="*/ 127 h 174"/>
              </a:gdLst>
              <a:ahLst/>
              <a:cxnLst>
                <a:cxn ang="0">
                  <a:pos x="T0" y="T1"/>
                </a:cxn>
                <a:cxn ang="0">
                  <a:pos x="T2" y="T3"/>
                </a:cxn>
                <a:cxn ang="0">
                  <a:pos x="T4" y="T5"/>
                </a:cxn>
                <a:cxn ang="0">
                  <a:pos x="T6" y="T7"/>
                </a:cxn>
                <a:cxn ang="0">
                  <a:pos x="T8" y="T9"/>
                </a:cxn>
              </a:cxnLst>
              <a:rect l="0" t="0" r="r" b="b"/>
              <a:pathLst>
                <a:path w="322" h="174">
                  <a:moveTo>
                    <a:pt x="322" y="127"/>
                  </a:moveTo>
                  <a:cubicBezTo>
                    <a:pt x="316" y="143"/>
                    <a:pt x="311" y="156"/>
                    <a:pt x="304" y="174"/>
                  </a:cubicBezTo>
                  <a:cubicBezTo>
                    <a:pt x="201" y="131"/>
                    <a:pt x="103" y="90"/>
                    <a:pt x="0" y="47"/>
                  </a:cubicBezTo>
                  <a:cubicBezTo>
                    <a:pt x="7" y="31"/>
                    <a:pt x="12" y="18"/>
                    <a:pt x="19" y="0"/>
                  </a:cubicBezTo>
                  <a:cubicBezTo>
                    <a:pt x="121" y="42"/>
                    <a:pt x="220" y="84"/>
                    <a:pt x="3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2" name="Freeform 97">
              <a:extLst>
                <a:ext uri="{FF2B5EF4-FFF2-40B4-BE49-F238E27FC236}">
                  <a16:creationId xmlns:a16="http://schemas.microsoft.com/office/drawing/2014/main" id="{01C3D2E1-6D32-4DB4-A7AB-A72B7A647E7C}"/>
                </a:ext>
              </a:extLst>
            </p:cNvPr>
            <p:cNvSpPr>
              <a:spLocks/>
            </p:cNvSpPr>
            <p:nvPr/>
          </p:nvSpPr>
          <p:spPr bwMode="auto">
            <a:xfrm>
              <a:off x="6488113" y="3095625"/>
              <a:ext cx="133350" cy="142875"/>
            </a:xfrm>
            <a:custGeom>
              <a:avLst/>
              <a:gdLst>
                <a:gd name="T0" fmla="*/ 0 w 323"/>
                <a:gd name="T1" fmla="*/ 47 h 174"/>
                <a:gd name="T2" fmla="*/ 20 w 323"/>
                <a:gd name="T3" fmla="*/ 0 h 174"/>
                <a:gd name="T4" fmla="*/ 323 w 323"/>
                <a:gd name="T5" fmla="*/ 126 h 174"/>
                <a:gd name="T6" fmla="*/ 305 w 323"/>
                <a:gd name="T7" fmla="*/ 174 h 174"/>
                <a:gd name="T8" fmla="*/ 0 w 323"/>
                <a:gd name="T9" fmla="*/ 47 h 174"/>
              </a:gdLst>
              <a:ahLst/>
              <a:cxnLst>
                <a:cxn ang="0">
                  <a:pos x="T0" y="T1"/>
                </a:cxn>
                <a:cxn ang="0">
                  <a:pos x="T2" y="T3"/>
                </a:cxn>
                <a:cxn ang="0">
                  <a:pos x="T4" y="T5"/>
                </a:cxn>
                <a:cxn ang="0">
                  <a:pos x="T6" y="T7"/>
                </a:cxn>
                <a:cxn ang="0">
                  <a:pos x="T8" y="T9"/>
                </a:cxn>
              </a:cxnLst>
              <a:rect l="0" t="0" r="r" b="b"/>
              <a:pathLst>
                <a:path w="323" h="174">
                  <a:moveTo>
                    <a:pt x="0" y="47"/>
                  </a:moveTo>
                  <a:cubicBezTo>
                    <a:pt x="8" y="29"/>
                    <a:pt x="13" y="17"/>
                    <a:pt x="20" y="0"/>
                  </a:cubicBezTo>
                  <a:cubicBezTo>
                    <a:pt x="121" y="42"/>
                    <a:pt x="219" y="83"/>
                    <a:pt x="323" y="126"/>
                  </a:cubicBezTo>
                  <a:cubicBezTo>
                    <a:pt x="317" y="142"/>
                    <a:pt x="311" y="156"/>
                    <a:pt x="305" y="174"/>
                  </a:cubicBezTo>
                  <a:cubicBezTo>
                    <a:pt x="202" y="131"/>
                    <a:pt x="104" y="90"/>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3" name="Freeform 98">
              <a:extLst>
                <a:ext uri="{FF2B5EF4-FFF2-40B4-BE49-F238E27FC236}">
                  <a16:creationId xmlns:a16="http://schemas.microsoft.com/office/drawing/2014/main" id="{55879D9A-D6DB-450A-8AA6-FE49F80D0FCC}"/>
                </a:ext>
              </a:extLst>
            </p:cNvPr>
            <p:cNvSpPr>
              <a:spLocks/>
            </p:cNvSpPr>
            <p:nvPr/>
          </p:nvSpPr>
          <p:spPr bwMode="auto">
            <a:xfrm>
              <a:off x="7419975" y="4445000"/>
              <a:ext cx="120650" cy="185738"/>
            </a:xfrm>
            <a:custGeom>
              <a:avLst/>
              <a:gdLst>
                <a:gd name="T0" fmla="*/ 19 w 291"/>
                <a:gd name="T1" fmla="*/ 226 h 226"/>
                <a:gd name="T2" fmla="*/ 6 w 291"/>
                <a:gd name="T3" fmla="*/ 204 h 226"/>
                <a:gd name="T4" fmla="*/ 0 w 291"/>
                <a:gd name="T5" fmla="*/ 180 h 226"/>
                <a:gd name="T6" fmla="*/ 251 w 291"/>
                <a:gd name="T7" fmla="*/ 0 h 226"/>
                <a:gd name="T8" fmla="*/ 291 w 291"/>
                <a:gd name="T9" fmla="*/ 28 h 226"/>
                <a:gd name="T10" fmla="*/ 19 w 291"/>
                <a:gd name="T11" fmla="*/ 226 h 226"/>
              </a:gdLst>
              <a:ahLst/>
              <a:cxnLst>
                <a:cxn ang="0">
                  <a:pos x="T0" y="T1"/>
                </a:cxn>
                <a:cxn ang="0">
                  <a:pos x="T2" y="T3"/>
                </a:cxn>
                <a:cxn ang="0">
                  <a:pos x="T4" y="T5"/>
                </a:cxn>
                <a:cxn ang="0">
                  <a:pos x="T6" y="T7"/>
                </a:cxn>
                <a:cxn ang="0">
                  <a:pos x="T8" y="T9"/>
                </a:cxn>
                <a:cxn ang="0">
                  <a:pos x="T10" y="T11"/>
                </a:cxn>
              </a:cxnLst>
              <a:rect l="0" t="0" r="r" b="b"/>
              <a:pathLst>
                <a:path w="291" h="226">
                  <a:moveTo>
                    <a:pt x="19" y="226"/>
                  </a:moveTo>
                  <a:cubicBezTo>
                    <a:pt x="13" y="215"/>
                    <a:pt x="8" y="210"/>
                    <a:pt x="6" y="204"/>
                  </a:cubicBezTo>
                  <a:cubicBezTo>
                    <a:pt x="3" y="198"/>
                    <a:pt x="2" y="192"/>
                    <a:pt x="0" y="180"/>
                  </a:cubicBezTo>
                  <a:cubicBezTo>
                    <a:pt x="91" y="134"/>
                    <a:pt x="182" y="84"/>
                    <a:pt x="251" y="0"/>
                  </a:cubicBezTo>
                  <a:cubicBezTo>
                    <a:pt x="264" y="9"/>
                    <a:pt x="276" y="17"/>
                    <a:pt x="291" y="28"/>
                  </a:cubicBezTo>
                  <a:cubicBezTo>
                    <a:pt x="219" y="122"/>
                    <a:pt x="123" y="176"/>
                    <a:pt x="19"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4" name="Freeform 99">
              <a:extLst>
                <a:ext uri="{FF2B5EF4-FFF2-40B4-BE49-F238E27FC236}">
                  <a16:creationId xmlns:a16="http://schemas.microsoft.com/office/drawing/2014/main" id="{E85B5991-2F06-45AC-BCEA-03B99A5EAC1A}"/>
                </a:ext>
              </a:extLst>
            </p:cNvPr>
            <p:cNvSpPr>
              <a:spLocks/>
            </p:cNvSpPr>
            <p:nvPr/>
          </p:nvSpPr>
          <p:spPr bwMode="auto">
            <a:xfrm>
              <a:off x="6973888" y="3505200"/>
              <a:ext cx="131763" cy="149225"/>
            </a:xfrm>
            <a:custGeom>
              <a:avLst/>
              <a:gdLst>
                <a:gd name="T0" fmla="*/ 0 w 320"/>
                <a:gd name="T1" fmla="*/ 45 h 181"/>
                <a:gd name="T2" fmla="*/ 11 w 320"/>
                <a:gd name="T3" fmla="*/ 16 h 181"/>
                <a:gd name="T4" fmla="*/ 24 w 320"/>
                <a:gd name="T5" fmla="*/ 0 h 181"/>
                <a:gd name="T6" fmla="*/ 320 w 320"/>
                <a:gd name="T7" fmla="*/ 135 h 181"/>
                <a:gd name="T8" fmla="*/ 298 w 320"/>
                <a:gd name="T9" fmla="*/ 181 h 181"/>
                <a:gd name="T10" fmla="*/ 0 w 320"/>
                <a:gd name="T11" fmla="*/ 45 h 181"/>
              </a:gdLst>
              <a:ahLst/>
              <a:cxnLst>
                <a:cxn ang="0">
                  <a:pos x="T0" y="T1"/>
                </a:cxn>
                <a:cxn ang="0">
                  <a:pos x="T2" y="T3"/>
                </a:cxn>
                <a:cxn ang="0">
                  <a:pos x="T4" y="T5"/>
                </a:cxn>
                <a:cxn ang="0">
                  <a:pos x="T6" y="T7"/>
                </a:cxn>
                <a:cxn ang="0">
                  <a:pos x="T8" y="T9"/>
                </a:cxn>
                <a:cxn ang="0">
                  <a:pos x="T10" y="T11"/>
                </a:cxn>
              </a:cxnLst>
              <a:rect l="0" t="0" r="r" b="b"/>
              <a:pathLst>
                <a:path w="320" h="181">
                  <a:moveTo>
                    <a:pt x="0" y="45"/>
                  </a:moveTo>
                  <a:cubicBezTo>
                    <a:pt x="5" y="31"/>
                    <a:pt x="7" y="23"/>
                    <a:pt x="11" y="16"/>
                  </a:cubicBezTo>
                  <a:cubicBezTo>
                    <a:pt x="13" y="12"/>
                    <a:pt x="17" y="8"/>
                    <a:pt x="24" y="0"/>
                  </a:cubicBezTo>
                  <a:cubicBezTo>
                    <a:pt x="121" y="44"/>
                    <a:pt x="218" y="89"/>
                    <a:pt x="320" y="135"/>
                  </a:cubicBezTo>
                  <a:cubicBezTo>
                    <a:pt x="312" y="152"/>
                    <a:pt x="306" y="164"/>
                    <a:pt x="298" y="181"/>
                  </a:cubicBezTo>
                  <a:cubicBezTo>
                    <a:pt x="198" y="135"/>
                    <a:pt x="101" y="91"/>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5" name="Freeform 100">
              <a:extLst>
                <a:ext uri="{FF2B5EF4-FFF2-40B4-BE49-F238E27FC236}">
                  <a16:creationId xmlns:a16="http://schemas.microsoft.com/office/drawing/2014/main" id="{001DDCAA-C90E-485B-B7C4-1CD7AE42D2A8}"/>
                </a:ext>
              </a:extLst>
            </p:cNvPr>
            <p:cNvSpPr>
              <a:spLocks/>
            </p:cNvSpPr>
            <p:nvPr/>
          </p:nvSpPr>
          <p:spPr bwMode="auto">
            <a:xfrm>
              <a:off x="7432675" y="4010025"/>
              <a:ext cx="107950" cy="217488"/>
            </a:xfrm>
            <a:custGeom>
              <a:avLst/>
              <a:gdLst>
                <a:gd name="T0" fmla="*/ 0 w 262"/>
                <a:gd name="T1" fmla="*/ 37 h 266"/>
                <a:gd name="T2" fmla="*/ 32 w 262"/>
                <a:gd name="T3" fmla="*/ 0 h 266"/>
                <a:gd name="T4" fmla="*/ 262 w 262"/>
                <a:gd name="T5" fmla="*/ 238 h 266"/>
                <a:gd name="T6" fmla="*/ 242 w 262"/>
                <a:gd name="T7" fmla="*/ 256 h 266"/>
                <a:gd name="T8" fmla="*/ 221 w 262"/>
                <a:gd name="T9" fmla="*/ 266 h 266"/>
                <a:gd name="T10" fmla="*/ 0 w 262"/>
                <a:gd name="T11" fmla="*/ 37 h 266"/>
              </a:gdLst>
              <a:ahLst/>
              <a:cxnLst>
                <a:cxn ang="0">
                  <a:pos x="T0" y="T1"/>
                </a:cxn>
                <a:cxn ang="0">
                  <a:pos x="T2" y="T3"/>
                </a:cxn>
                <a:cxn ang="0">
                  <a:pos x="T4" y="T5"/>
                </a:cxn>
                <a:cxn ang="0">
                  <a:pos x="T6" y="T7"/>
                </a:cxn>
                <a:cxn ang="0">
                  <a:pos x="T8" y="T9"/>
                </a:cxn>
                <a:cxn ang="0">
                  <a:pos x="T10" y="T11"/>
                </a:cxn>
              </a:cxnLst>
              <a:rect l="0" t="0" r="r" b="b"/>
              <a:pathLst>
                <a:path w="262" h="266">
                  <a:moveTo>
                    <a:pt x="0" y="37"/>
                  </a:moveTo>
                  <a:cubicBezTo>
                    <a:pt x="13" y="22"/>
                    <a:pt x="21" y="13"/>
                    <a:pt x="32" y="0"/>
                  </a:cubicBezTo>
                  <a:cubicBezTo>
                    <a:pt x="122" y="69"/>
                    <a:pt x="202" y="142"/>
                    <a:pt x="262" y="238"/>
                  </a:cubicBezTo>
                  <a:cubicBezTo>
                    <a:pt x="253" y="246"/>
                    <a:pt x="248" y="252"/>
                    <a:pt x="242" y="256"/>
                  </a:cubicBezTo>
                  <a:cubicBezTo>
                    <a:pt x="236" y="259"/>
                    <a:pt x="230" y="261"/>
                    <a:pt x="221" y="266"/>
                  </a:cubicBezTo>
                  <a:cubicBezTo>
                    <a:pt x="162" y="177"/>
                    <a:pt x="85" y="10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6" name="Freeform 101">
              <a:extLst>
                <a:ext uri="{FF2B5EF4-FFF2-40B4-BE49-F238E27FC236}">
                  <a16:creationId xmlns:a16="http://schemas.microsoft.com/office/drawing/2014/main" id="{ABB4DFBA-86F4-4FDB-BB1E-82A995FC0E26}"/>
                </a:ext>
              </a:extLst>
            </p:cNvPr>
            <p:cNvSpPr>
              <a:spLocks/>
            </p:cNvSpPr>
            <p:nvPr/>
          </p:nvSpPr>
          <p:spPr bwMode="auto">
            <a:xfrm>
              <a:off x="7256463" y="1908175"/>
              <a:ext cx="103188" cy="61913"/>
            </a:xfrm>
            <a:custGeom>
              <a:avLst/>
              <a:gdLst>
                <a:gd name="T0" fmla="*/ 248 w 251"/>
                <a:gd name="T1" fmla="*/ 34 h 76"/>
                <a:gd name="T2" fmla="*/ 98 w 251"/>
                <a:gd name="T3" fmla="*/ 59 h 76"/>
                <a:gd name="T4" fmla="*/ 36 w 251"/>
                <a:gd name="T5" fmla="*/ 68 h 76"/>
                <a:gd name="T6" fmla="*/ 3 w 251"/>
                <a:gd name="T7" fmla="*/ 56 h 76"/>
                <a:gd name="T8" fmla="*/ 33 w 251"/>
                <a:gd name="T9" fmla="*/ 33 h 76"/>
                <a:gd name="T10" fmla="*/ 135 w 251"/>
                <a:gd name="T11" fmla="*/ 16 h 76"/>
                <a:gd name="T12" fmla="*/ 225 w 251"/>
                <a:gd name="T13" fmla="*/ 3 h 76"/>
                <a:gd name="T14" fmla="*/ 248 w 251"/>
                <a:gd name="T15" fmla="*/ 34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76">
                  <a:moveTo>
                    <a:pt x="248" y="34"/>
                  </a:moveTo>
                  <a:cubicBezTo>
                    <a:pt x="197" y="43"/>
                    <a:pt x="148" y="51"/>
                    <a:pt x="98" y="59"/>
                  </a:cubicBezTo>
                  <a:cubicBezTo>
                    <a:pt x="77" y="62"/>
                    <a:pt x="57" y="66"/>
                    <a:pt x="36" y="68"/>
                  </a:cubicBezTo>
                  <a:cubicBezTo>
                    <a:pt x="23" y="69"/>
                    <a:pt x="7" y="76"/>
                    <a:pt x="3" y="56"/>
                  </a:cubicBezTo>
                  <a:cubicBezTo>
                    <a:pt x="0" y="34"/>
                    <a:pt x="20" y="35"/>
                    <a:pt x="33" y="33"/>
                  </a:cubicBezTo>
                  <a:cubicBezTo>
                    <a:pt x="67" y="26"/>
                    <a:pt x="101" y="22"/>
                    <a:pt x="135" y="16"/>
                  </a:cubicBezTo>
                  <a:cubicBezTo>
                    <a:pt x="165" y="12"/>
                    <a:pt x="195" y="7"/>
                    <a:pt x="225" y="3"/>
                  </a:cubicBezTo>
                  <a:cubicBezTo>
                    <a:pt x="244" y="0"/>
                    <a:pt x="251" y="10"/>
                    <a:pt x="24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7" name="Freeform 102">
              <a:extLst>
                <a:ext uri="{FF2B5EF4-FFF2-40B4-BE49-F238E27FC236}">
                  <a16:creationId xmlns:a16="http://schemas.microsoft.com/office/drawing/2014/main" id="{F52DC87E-5F2C-47BA-B4DD-611B1DD6C7A1}"/>
                </a:ext>
              </a:extLst>
            </p:cNvPr>
            <p:cNvSpPr>
              <a:spLocks/>
            </p:cNvSpPr>
            <p:nvPr/>
          </p:nvSpPr>
          <p:spPr bwMode="auto">
            <a:xfrm>
              <a:off x="7451725" y="1847850"/>
              <a:ext cx="103188" cy="57150"/>
            </a:xfrm>
            <a:custGeom>
              <a:avLst/>
              <a:gdLst>
                <a:gd name="T0" fmla="*/ 19 w 252"/>
                <a:gd name="T1" fmla="*/ 71 h 71"/>
                <a:gd name="T2" fmla="*/ 3 w 252"/>
                <a:gd name="T3" fmla="*/ 53 h 71"/>
                <a:gd name="T4" fmla="*/ 23 w 252"/>
                <a:gd name="T5" fmla="*/ 34 h 71"/>
                <a:gd name="T6" fmla="*/ 220 w 252"/>
                <a:gd name="T7" fmla="*/ 2 h 71"/>
                <a:gd name="T8" fmla="*/ 248 w 252"/>
                <a:gd name="T9" fmla="*/ 15 h 71"/>
                <a:gd name="T10" fmla="*/ 226 w 252"/>
                <a:gd name="T11" fmla="*/ 37 h 71"/>
                <a:gd name="T12" fmla="*/ 77 w 252"/>
                <a:gd name="T13" fmla="*/ 61 h 71"/>
                <a:gd name="T14" fmla="*/ 19 w 252"/>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71">
                  <a:moveTo>
                    <a:pt x="19" y="71"/>
                  </a:moveTo>
                  <a:cubicBezTo>
                    <a:pt x="15" y="66"/>
                    <a:pt x="5" y="61"/>
                    <a:pt x="3" y="53"/>
                  </a:cubicBezTo>
                  <a:cubicBezTo>
                    <a:pt x="0" y="39"/>
                    <a:pt x="13" y="36"/>
                    <a:pt x="23" y="34"/>
                  </a:cubicBezTo>
                  <a:cubicBezTo>
                    <a:pt x="89" y="23"/>
                    <a:pt x="154" y="12"/>
                    <a:pt x="220" y="2"/>
                  </a:cubicBezTo>
                  <a:cubicBezTo>
                    <a:pt x="232" y="0"/>
                    <a:pt x="245" y="0"/>
                    <a:pt x="248" y="15"/>
                  </a:cubicBezTo>
                  <a:cubicBezTo>
                    <a:pt x="252" y="32"/>
                    <a:pt x="239" y="35"/>
                    <a:pt x="226" y="37"/>
                  </a:cubicBezTo>
                  <a:cubicBezTo>
                    <a:pt x="177" y="45"/>
                    <a:pt x="127" y="53"/>
                    <a:pt x="77" y="61"/>
                  </a:cubicBezTo>
                  <a:cubicBezTo>
                    <a:pt x="60" y="64"/>
                    <a:pt x="43" y="67"/>
                    <a:pt x="1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8" name="Freeform 103">
              <a:extLst>
                <a:ext uri="{FF2B5EF4-FFF2-40B4-BE49-F238E27FC236}">
                  <a16:creationId xmlns:a16="http://schemas.microsoft.com/office/drawing/2014/main" id="{24A26656-B76B-47F8-B61A-701E862533DB}"/>
                </a:ext>
              </a:extLst>
            </p:cNvPr>
            <p:cNvSpPr>
              <a:spLocks/>
            </p:cNvSpPr>
            <p:nvPr/>
          </p:nvSpPr>
          <p:spPr bwMode="auto">
            <a:xfrm>
              <a:off x="6484938" y="2205038"/>
              <a:ext cx="100013" cy="77788"/>
            </a:xfrm>
            <a:custGeom>
              <a:avLst/>
              <a:gdLst>
                <a:gd name="T0" fmla="*/ 242 w 242"/>
                <a:gd name="T1" fmla="*/ 29 h 95"/>
                <a:gd name="T2" fmla="*/ 219 w 242"/>
                <a:gd name="T3" fmla="*/ 39 h 95"/>
                <a:gd name="T4" fmla="*/ 31 w 242"/>
                <a:gd name="T5" fmla="*/ 91 h 95"/>
                <a:gd name="T6" fmla="*/ 16 w 242"/>
                <a:gd name="T7" fmla="*/ 94 h 95"/>
                <a:gd name="T8" fmla="*/ 1 w 242"/>
                <a:gd name="T9" fmla="*/ 85 h 95"/>
                <a:gd name="T10" fmla="*/ 6 w 242"/>
                <a:gd name="T11" fmla="*/ 64 h 95"/>
                <a:gd name="T12" fmla="*/ 20 w 242"/>
                <a:gd name="T13" fmla="*/ 58 h 95"/>
                <a:gd name="T14" fmla="*/ 207 w 242"/>
                <a:gd name="T15" fmla="*/ 5 h 95"/>
                <a:gd name="T16" fmla="*/ 242 w 242"/>
                <a:gd name="T17"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95">
                  <a:moveTo>
                    <a:pt x="242" y="29"/>
                  </a:moveTo>
                  <a:cubicBezTo>
                    <a:pt x="233" y="33"/>
                    <a:pt x="226" y="37"/>
                    <a:pt x="219" y="39"/>
                  </a:cubicBezTo>
                  <a:cubicBezTo>
                    <a:pt x="156" y="57"/>
                    <a:pt x="94" y="74"/>
                    <a:pt x="31" y="91"/>
                  </a:cubicBezTo>
                  <a:cubicBezTo>
                    <a:pt x="26" y="92"/>
                    <a:pt x="21" y="95"/>
                    <a:pt x="16" y="94"/>
                  </a:cubicBezTo>
                  <a:cubicBezTo>
                    <a:pt x="10" y="93"/>
                    <a:pt x="2" y="89"/>
                    <a:pt x="1" y="85"/>
                  </a:cubicBezTo>
                  <a:cubicBezTo>
                    <a:pt x="0" y="78"/>
                    <a:pt x="2" y="70"/>
                    <a:pt x="6" y="64"/>
                  </a:cubicBezTo>
                  <a:cubicBezTo>
                    <a:pt x="8" y="60"/>
                    <a:pt x="15" y="59"/>
                    <a:pt x="20" y="58"/>
                  </a:cubicBezTo>
                  <a:cubicBezTo>
                    <a:pt x="82" y="40"/>
                    <a:pt x="145" y="23"/>
                    <a:pt x="207" y="5"/>
                  </a:cubicBezTo>
                  <a:cubicBezTo>
                    <a:pt x="224" y="1"/>
                    <a:pt x="239" y="0"/>
                    <a:pt x="24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9" name="Freeform 104">
              <a:extLst>
                <a:ext uri="{FF2B5EF4-FFF2-40B4-BE49-F238E27FC236}">
                  <a16:creationId xmlns:a16="http://schemas.microsoft.com/office/drawing/2014/main" id="{4C447A74-2616-4834-BCB5-F1D9A6FC0A6C}"/>
                </a:ext>
              </a:extLst>
            </p:cNvPr>
            <p:cNvSpPr>
              <a:spLocks/>
            </p:cNvSpPr>
            <p:nvPr/>
          </p:nvSpPr>
          <p:spPr bwMode="auto">
            <a:xfrm>
              <a:off x="7645400" y="1778000"/>
              <a:ext cx="103188" cy="61913"/>
            </a:xfrm>
            <a:custGeom>
              <a:avLst/>
              <a:gdLst>
                <a:gd name="T0" fmla="*/ 20 w 248"/>
                <a:gd name="T1" fmla="*/ 77 h 77"/>
                <a:gd name="T2" fmla="*/ 4 w 248"/>
                <a:gd name="T3" fmla="*/ 60 h 77"/>
                <a:gd name="T4" fmla="*/ 22 w 248"/>
                <a:gd name="T5" fmla="*/ 39 h 77"/>
                <a:gd name="T6" fmla="*/ 155 w 248"/>
                <a:gd name="T7" fmla="*/ 14 h 77"/>
                <a:gd name="T8" fmla="*/ 226 w 248"/>
                <a:gd name="T9" fmla="*/ 1 h 77"/>
                <a:gd name="T10" fmla="*/ 246 w 248"/>
                <a:gd name="T11" fmla="*/ 13 h 77"/>
                <a:gd name="T12" fmla="*/ 235 w 248"/>
                <a:gd name="T13" fmla="*/ 33 h 77"/>
                <a:gd name="T14" fmla="*/ 20 w 248"/>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77">
                  <a:moveTo>
                    <a:pt x="20" y="77"/>
                  </a:moveTo>
                  <a:cubicBezTo>
                    <a:pt x="15" y="72"/>
                    <a:pt x="6" y="67"/>
                    <a:pt x="4" y="60"/>
                  </a:cubicBezTo>
                  <a:cubicBezTo>
                    <a:pt x="0" y="47"/>
                    <a:pt x="11" y="41"/>
                    <a:pt x="22" y="39"/>
                  </a:cubicBezTo>
                  <a:cubicBezTo>
                    <a:pt x="66" y="30"/>
                    <a:pt x="111" y="22"/>
                    <a:pt x="155" y="14"/>
                  </a:cubicBezTo>
                  <a:cubicBezTo>
                    <a:pt x="179" y="9"/>
                    <a:pt x="202" y="4"/>
                    <a:pt x="226" y="1"/>
                  </a:cubicBezTo>
                  <a:cubicBezTo>
                    <a:pt x="232" y="0"/>
                    <a:pt x="244" y="7"/>
                    <a:pt x="246" y="13"/>
                  </a:cubicBezTo>
                  <a:cubicBezTo>
                    <a:pt x="248" y="18"/>
                    <a:pt x="241" y="32"/>
                    <a:pt x="235" y="33"/>
                  </a:cubicBezTo>
                  <a:cubicBezTo>
                    <a:pt x="165" y="48"/>
                    <a:pt x="95" y="62"/>
                    <a:pt x="2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0" name="Freeform 105">
              <a:extLst>
                <a:ext uri="{FF2B5EF4-FFF2-40B4-BE49-F238E27FC236}">
                  <a16:creationId xmlns:a16="http://schemas.microsoft.com/office/drawing/2014/main" id="{6CA85A20-84D6-4E67-91A8-1C69DA8D1C10}"/>
                </a:ext>
              </a:extLst>
            </p:cNvPr>
            <p:cNvSpPr>
              <a:spLocks/>
            </p:cNvSpPr>
            <p:nvPr/>
          </p:nvSpPr>
          <p:spPr bwMode="auto">
            <a:xfrm>
              <a:off x="7061200" y="1970088"/>
              <a:ext cx="104775" cy="61913"/>
            </a:xfrm>
            <a:custGeom>
              <a:avLst/>
              <a:gdLst>
                <a:gd name="T0" fmla="*/ 243 w 253"/>
                <a:gd name="T1" fmla="*/ 0 h 75"/>
                <a:gd name="T2" fmla="*/ 234 w 253"/>
                <a:gd name="T3" fmla="*/ 37 h 75"/>
                <a:gd name="T4" fmla="*/ 12 w 253"/>
                <a:gd name="T5" fmla="*/ 75 h 75"/>
                <a:gd name="T6" fmla="*/ 20 w 253"/>
                <a:gd name="T7" fmla="*/ 38 h 75"/>
                <a:gd name="T8" fmla="*/ 243 w 253"/>
                <a:gd name="T9" fmla="*/ 0 h 75"/>
              </a:gdLst>
              <a:ahLst/>
              <a:cxnLst>
                <a:cxn ang="0">
                  <a:pos x="T0" y="T1"/>
                </a:cxn>
                <a:cxn ang="0">
                  <a:pos x="T2" y="T3"/>
                </a:cxn>
                <a:cxn ang="0">
                  <a:pos x="T4" y="T5"/>
                </a:cxn>
                <a:cxn ang="0">
                  <a:pos x="T6" y="T7"/>
                </a:cxn>
                <a:cxn ang="0">
                  <a:pos x="T8" y="T9"/>
                </a:cxn>
              </a:cxnLst>
              <a:rect l="0" t="0" r="r" b="b"/>
              <a:pathLst>
                <a:path w="253" h="75">
                  <a:moveTo>
                    <a:pt x="243" y="0"/>
                  </a:moveTo>
                  <a:cubicBezTo>
                    <a:pt x="253" y="22"/>
                    <a:pt x="252" y="34"/>
                    <a:pt x="234" y="37"/>
                  </a:cubicBezTo>
                  <a:cubicBezTo>
                    <a:pt x="160" y="50"/>
                    <a:pt x="86" y="62"/>
                    <a:pt x="12" y="75"/>
                  </a:cubicBezTo>
                  <a:cubicBezTo>
                    <a:pt x="1" y="56"/>
                    <a:pt x="0" y="42"/>
                    <a:pt x="20" y="38"/>
                  </a:cubicBezTo>
                  <a:cubicBezTo>
                    <a:pt x="94" y="25"/>
                    <a:pt x="168" y="13"/>
                    <a:pt x="2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1" name="Freeform 106">
              <a:extLst>
                <a:ext uri="{FF2B5EF4-FFF2-40B4-BE49-F238E27FC236}">
                  <a16:creationId xmlns:a16="http://schemas.microsoft.com/office/drawing/2014/main" id="{4A0F0213-9D50-4A01-A1B7-99A91691EEEB}"/>
                </a:ext>
              </a:extLst>
            </p:cNvPr>
            <p:cNvSpPr>
              <a:spLocks/>
            </p:cNvSpPr>
            <p:nvPr/>
          </p:nvSpPr>
          <p:spPr bwMode="auto">
            <a:xfrm>
              <a:off x="6165850" y="2497138"/>
              <a:ext cx="57150" cy="184150"/>
            </a:xfrm>
            <a:custGeom>
              <a:avLst/>
              <a:gdLst>
                <a:gd name="T0" fmla="*/ 139 w 139"/>
                <a:gd name="T1" fmla="*/ 29 h 223"/>
                <a:gd name="T2" fmla="*/ 36 w 139"/>
                <a:gd name="T3" fmla="*/ 216 h 223"/>
                <a:gd name="T4" fmla="*/ 2 w 139"/>
                <a:gd name="T5" fmla="*/ 198 h 223"/>
                <a:gd name="T6" fmla="*/ 16 w 139"/>
                <a:gd name="T7" fmla="*/ 133 h 223"/>
                <a:gd name="T8" fmla="*/ 103 w 139"/>
                <a:gd name="T9" fmla="*/ 16 h 223"/>
                <a:gd name="T10" fmla="*/ 139 w 139"/>
                <a:gd name="T11" fmla="*/ 29 h 223"/>
              </a:gdLst>
              <a:ahLst/>
              <a:cxnLst>
                <a:cxn ang="0">
                  <a:pos x="T0" y="T1"/>
                </a:cxn>
                <a:cxn ang="0">
                  <a:pos x="T2" y="T3"/>
                </a:cxn>
                <a:cxn ang="0">
                  <a:pos x="T4" y="T5"/>
                </a:cxn>
                <a:cxn ang="0">
                  <a:pos x="T6" y="T7"/>
                </a:cxn>
                <a:cxn ang="0">
                  <a:pos x="T8" y="T9"/>
                </a:cxn>
                <a:cxn ang="0">
                  <a:pos x="T10" y="T11"/>
                </a:cxn>
              </a:cxnLst>
              <a:rect l="0" t="0" r="r" b="b"/>
              <a:pathLst>
                <a:path w="139" h="223">
                  <a:moveTo>
                    <a:pt x="139" y="29"/>
                  </a:moveTo>
                  <a:cubicBezTo>
                    <a:pt x="84" y="79"/>
                    <a:pt x="33" y="134"/>
                    <a:pt x="36" y="216"/>
                  </a:cubicBezTo>
                  <a:cubicBezTo>
                    <a:pt x="6" y="223"/>
                    <a:pt x="0" y="221"/>
                    <a:pt x="2" y="198"/>
                  </a:cubicBezTo>
                  <a:cubicBezTo>
                    <a:pt x="4" y="176"/>
                    <a:pt x="9" y="154"/>
                    <a:pt x="16" y="133"/>
                  </a:cubicBezTo>
                  <a:cubicBezTo>
                    <a:pt x="33" y="85"/>
                    <a:pt x="66" y="49"/>
                    <a:pt x="103" y="16"/>
                  </a:cubicBezTo>
                  <a:cubicBezTo>
                    <a:pt x="120" y="0"/>
                    <a:pt x="130" y="6"/>
                    <a:pt x="13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2" name="Freeform 107">
              <a:extLst>
                <a:ext uri="{FF2B5EF4-FFF2-40B4-BE49-F238E27FC236}">
                  <a16:creationId xmlns:a16="http://schemas.microsoft.com/office/drawing/2014/main" id="{4BB3EDC8-2E2B-4630-BC6C-95FCFC68FAAA}"/>
                </a:ext>
              </a:extLst>
            </p:cNvPr>
            <p:cNvSpPr>
              <a:spLocks/>
            </p:cNvSpPr>
            <p:nvPr/>
          </p:nvSpPr>
          <p:spPr bwMode="auto">
            <a:xfrm>
              <a:off x="6677025" y="2116138"/>
              <a:ext cx="100013" cy="66675"/>
            </a:xfrm>
            <a:custGeom>
              <a:avLst/>
              <a:gdLst>
                <a:gd name="T0" fmla="*/ 228 w 246"/>
                <a:gd name="T1" fmla="*/ 0 h 82"/>
                <a:gd name="T2" fmla="*/ 242 w 246"/>
                <a:gd name="T3" fmla="*/ 17 h 82"/>
                <a:gd name="T4" fmla="*/ 224 w 246"/>
                <a:gd name="T5" fmla="*/ 37 h 82"/>
                <a:gd name="T6" fmla="*/ 72 w 246"/>
                <a:gd name="T7" fmla="*/ 71 h 82"/>
                <a:gd name="T8" fmla="*/ 21 w 246"/>
                <a:gd name="T9" fmla="*/ 81 h 82"/>
                <a:gd name="T10" fmla="*/ 0 w 246"/>
                <a:gd name="T11" fmla="*/ 69 h 82"/>
                <a:gd name="T12" fmla="*/ 14 w 246"/>
                <a:gd name="T13" fmla="*/ 49 h 82"/>
                <a:gd name="T14" fmla="*/ 44 w 246"/>
                <a:gd name="T15" fmla="*/ 41 h 82"/>
                <a:gd name="T16" fmla="*/ 199 w 246"/>
                <a:gd name="T17" fmla="*/ 6 h 82"/>
                <a:gd name="T18" fmla="*/ 228 w 246"/>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82">
                  <a:moveTo>
                    <a:pt x="228" y="0"/>
                  </a:moveTo>
                  <a:cubicBezTo>
                    <a:pt x="232" y="5"/>
                    <a:pt x="240" y="10"/>
                    <a:pt x="242" y="17"/>
                  </a:cubicBezTo>
                  <a:cubicBezTo>
                    <a:pt x="246" y="30"/>
                    <a:pt x="235" y="35"/>
                    <a:pt x="224" y="37"/>
                  </a:cubicBezTo>
                  <a:cubicBezTo>
                    <a:pt x="173" y="48"/>
                    <a:pt x="123" y="59"/>
                    <a:pt x="72" y="71"/>
                  </a:cubicBezTo>
                  <a:cubicBezTo>
                    <a:pt x="55" y="74"/>
                    <a:pt x="38" y="80"/>
                    <a:pt x="21" y="81"/>
                  </a:cubicBezTo>
                  <a:cubicBezTo>
                    <a:pt x="15" y="82"/>
                    <a:pt x="7" y="74"/>
                    <a:pt x="0" y="69"/>
                  </a:cubicBezTo>
                  <a:cubicBezTo>
                    <a:pt x="4" y="63"/>
                    <a:pt x="7" y="53"/>
                    <a:pt x="14" y="49"/>
                  </a:cubicBezTo>
                  <a:cubicBezTo>
                    <a:pt x="22" y="44"/>
                    <a:pt x="34" y="43"/>
                    <a:pt x="44" y="41"/>
                  </a:cubicBezTo>
                  <a:cubicBezTo>
                    <a:pt x="96" y="29"/>
                    <a:pt x="148" y="18"/>
                    <a:pt x="199" y="6"/>
                  </a:cubicBezTo>
                  <a:cubicBezTo>
                    <a:pt x="207" y="4"/>
                    <a:pt x="215" y="3"/>
                    <a:pt x="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3" name="Freeform 108">
              <a:extLst>
                <a:ext uri="{FF2B5EF4-FFF2-40B4-BE49-F238E27FC236}">
                  <a16:creationId xmlns:a16="http://schemas.microsoft.com/office/drawing/2014/main" id="{DD9B6324-BCE7-497B-9B0E-FC44AAACE667}"/>
                </a:ext>
              </a:extLst>
            </p:cNvPr>
            <p:cNvSpPr>
              <a:spLocks/>
            </p:cNvSpPr>
            <p:nvPr/>
          </p:nvSpPr>
          <p:spPr bwMode="auto">
            <a:xfrm>
              <a:off x="6867525" y="2039938"/>
              <a:ext cx="103188" cy="61913"/>
            </a:xfrm>
            <a:custGeom>
              <a:avLst/>
              <a:gdLst>
                <a:gd name="T0" fmla="*/ 11 w 252"/>
                <a:gd name="T1" fmla="*/ 76 h 76"/>
                <a:gd name="T2" fmla="*/ 20 w 252"/>
                <a:gd name="T3" fmla="*/ 40 h 76"/>
                <a:gd name="T4" fmla="*/ 227 w 252"/>
                <a:gd name="T5" fmla="*/ 1 h 76"/>
                <a:gd name="T6" fmla="*/ 247 w 252"/>
                <a:gd name="T7" fmla="*/ 13 h 76"/>
                <a:gd name="T8" fmla="*/ 232 w 252"/>
                <a:gd name="T9" fmla="*/ 35 h 76"/>
                <a:gd name="T10" fmla="*/ 69 w 252"/>
                <a:gd name="T11" fmla="*/ 66 h 76"/>
                <a:gd name="T12" fmla="*/ 11 w 252"/>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252" h="76">
                  <a:moveTo>
                    <a:pt x="11" y="76"/>
                  </a:moveTo>
                  <a:cubicBezTo>
                    <a:pt x="0" y="57"/>
                    <a:pt x="0" y="44"/>
                    <a:pt x="20" y="40"/>
                  </a:cubicBezTo>
                  <a:cubicBezTo>
                    <a:pt x="89" y="26"/>
                    <a:pt x="158" y="13"/>
                    <a:pt x="227" y="1"/>
                  </a:cubicBezTo>
                  <a:cubicBezTo>
                    <a:pt x="233" y="0"/>
                    <a:pt x="245" y="7"/>
                    <a:pt x="247" y="13"/>
                  </a:cubicBezTo>
                  <a:cubicBezTo>
                    <a:pt x="252" y="24"/>
                    <a:pt x="245" y="32"/>
                    <a:pt x="232" y="35"/>
                  </a:cubicBezTo>
                  <a:cubicBezTo>
                    <a:pt x="178" y="45"/>
                    <a:pt x="123" y="56"/>
                    <a:pt x="69" y="66"/>
                  </a:cubicBezTo>
                  <a:cubicBezTo>
                    <a:pt x="50" y="70"/>
                    <a:pt x="30" y="73"/>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4" name="Freeform 109">
              <a:extLst>
                <a:ext uri="{FF2B5EF4-FFF2-40B4-BE49-F238E27FC236}">
                  <a16:creationId xmlns:a16="http://schemas.microsoft.com/office/drawing/2014/main" id="{C8C64B50-C695-4618-B886-562FA794E85E}"/>
                </a:ext>
              </a:extLst>
            </p:cNvPr>
            <p:cNvSpPr>
              <a:spLocks/>
            </p:cNvSpPr>
            <p:nvPr/>
          </p:nvSpPr>
          <p:spPr bwMode="auto">
            <a:xfrm>
              <a:off x="6296025" y="2322513"/>
              <a:ext cx="101600" cy="98425"/>
            </a:xfrm>
            <a:custGeom>
              <a:avLst/>
              <a:gdLst>
                <a:gd name="T0" fmla="*/ 19 w 245"/>
                <a:gd name="T1" fmla="*/ 120 h 120"/>
                <a:gd name="T2" fmla="*/ 18 w 245"/>
                <a:gd name="T3" fmla="*/ 84 h 120"/>
                <a:gd name="T4" fmla="*/ 217 w 245"/>
                <a:gd name="T5" fmla="*/ 2 h 120"/>
                <a:gd name="T6" fmla="*/ 239 w 245"/>
                <a:gd name="T7" fmla="*/ 11 h 120"/>
                <a:gd name="T8" fmla="*/ 227 w 245"/>
                <a:gd name="T9" fmla="*/ 35 h 120"/>
                <a:gd name="T10" fmla="*/ 171 w 245"/>
                <a:gd name="T11" fmla="*/ 56 h 120"/>
                <a:gd name="T12" fmla="*/ 19 w 245"/>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5" h="120">
                  <a:moveTo>
                    <a:pt x="19" y="120"/>
                  </a:moveTo>
                  <a:cubicBezTo>
                    <a:pt x="6" y="104"/>
                    <a:pt x="0" y="92"/>
                    <a:pt x="18" y="84"/>
                  </a:cubicBezTo>
                  <a:cubicBezTo>
                    <a:pt x="84" y="56"/>
                    <a:pt x="150" y="28"/>
                    <a:pt x="217" y="2"/>
                  </a:cubicBezTo>
                  <a:cubicBezTo>
                    <a:pt x="222" y="0"/>
                    <a:pt x="235" y="5"/>
                    <a:pt x="239" y="11"/>
                  </a:cubicBezTo>
                  <a:cubicBezTo>
                    <a:pt x="245" y="22"/>
                    <a:pt x="239" y="30"/>
                    <a:pt x="227" y="35"/>
                  </a:cubicBezTo>
                  <a:cubicBezTo>
                    <a:pt x="208" y="42"/>
                    <a:pt x="189" y="49"/>
                    <a:pt x="171" y="56"/>
                  </a:cubicBezTo>
                  <a:cubicBezTo>
                    <a:pt x="121" y="77"/>
                    <a:pt x="71" y="98"/>
                    <a:pt x="1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5" name="Freeform 110">
              <a:extLst>
                <a:ext uri="{FF2B5EF4-FFF2-40B4-BE49-F238E27FC236}">
                  <a16:creationId xmlns:a16="http://schemas.microsoft.com/office/drawing/2014/main" id="{FEE7CA43-AB5D-46CE-B435-91ED7CACDC46}"/>
                </a:ext>
              </a:extLst>
            </p:cNvPr>
            <p:cNvSpPr>
              <a:spLocks/>
            </p:cNvSpPr>
            <p:nvPr/>
          </p:nvSpPr>
          <p:spPr bwMode="auto">
            <a:xfrm>
              <a:off x="7839075" y="1689100"/>
              <a:ext cx="103188" cy="73025"/>
            </a:xfrm>
            <a:custGeom>
              <a:avLst/>
              <a:gdLst>
                <a:gd name="T0" fmla="*/ 241 w 251"/>
                <a:gd name="T1" fmla="*/ 2 h 88"/>
                <a:gd name="T2" fmla="*/ 228 w 251"/>
                <a:gd name="T3" fmla="*/ 36 h 88"/>
                <a:gd name="T4" fmla="*/ 31 w 251"/>
                <a:gd name="T5" fmla="*/ 85 h 88"/>
                <a:gd name="T6" fmla="*/ 3 w 251"/>
                <a:gd name="T7" fmla="*/ 72 h 88"/>
                <a:gd name="T8" fmla="*/ 21 w 251"/>
                <a:gd name="T9" fmla="*/ 51 h 88"/>
                <a:gd name="T10" fmla="*/ 222 w 251"/>
                <a:gd name="T11" fmla="*/ 1 h 88"/>
                <a:gd name="T12" fmla="*/ 241 w 251"/>
                <a:gd name="T13" fmla="*/ 2 h 88"/>
              </a:gdLst>
              <a:ahLst/>
              <a:cxnLst>
                <a:cxn ang="0">
                  <a:pos x="T0" y="T1"/>
                </a:cxn>
                <a:cxn ang="0">
                  <a:pos x="T2" y="T3"/>
                </a:cxn>
                <a:cxn ang="0">
                  <a:pos x="T4" y="T5"/>
                </a:cxn>
                <a:cxn ang="0">
                  <a:pos x="T6" y="T7"/>
                </a:cxn>
                <a:cxn ang="0">
                  <a:pos x="T8" y="T9"/>
                </a:cxn>
                <a:cxn ang="0">
                  <a:pos x="T10" y="T11"/>
                </a:cxn>
                <a:cxn ang="0">
                  <a:pos x="T12" y="T13"/>
                </a:cxn>
              </a:cxnLst>
              <a:rect l="0" t="0" r="r" b="b"/>
              <a:pathLst>
                <a:path w="251" h="88">
                  <a:moveTo>
                    <a:pt x="241" y="2"/>
                  </a:moveTo>
                  <a:cubicBezTo>
                    <a:pt x="251" y="23"/>
                    <a:pt x="243" y="32"/>
                    <a:pt x="228" y="36"/>
                  </a:cubicBezTo>
                  <a:cubicBezTo>
                    <a:pt x="162" y="52"/>
                    <a:pt x="97" y="69"/>
                    <a:pt x="31" y="85"/>
                  </a:cubicBezTo>
                  <a:cubicBezTo>
                    <a:pt x="19" y="87"/>
                    <a:pt x="7" y="88"/>
                    <a:pt x="3" y="72"/>
                  </a:cubicBezTo>
                  <a:cubicBezTo>
                    <a:pt x="0" y="57"/>
                    <a:pt x="11" y="53"/>
                    <a:pt x="21" y="51"/>
                  </a:cubicBezTo>
                  <a:cubicBezTo>
                    <a:pt x="88" y="34"/>
                    <a:pt x="155" y="17"/>
                    <a:pt x="222" y="1"/>
                  </a:cubicBezTo>
                  <a:cubicBezTo>
                    <a:pt x="228" y="0"/>
                    <a:pt x="234" y="2"/>
                    <a:pt x="24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6" name="Freeform 111">
              <a:extLst>
                <a:ext uri="{FF2B5EF4-FFF2-40B4-BE49-F238E27FC236}">
                  <a16:creationId xmlns:a16="http://schemas.microsoft.com/office/drawing/2014/main" id="{CDE48E1F-49B0-4DC1-B56A-52871089CCBF}"/>
                </a:ext>
              </a:extLst>
            </p:cNvPr>
            <p:cNvSpPr>
              <a:spLocks/>
            </p:cNvSpPr>
            <p:nvPr/>
          </p:nvSpPr>
          <p:spPr bwMode="auto">
            <a:xfrm>
              <a:off x="8029575" y="1565275"/>
              <a:ext cx="100013" cy="92075"/>
            </a:xfrm>
            <a:custGeom>
              <a:avLst/>
              <a:gdLst>
                <a:gd name="T0" fmla="*/ 228 w 244"/>
                <a:gd name="T1" fmla="*/ 0 h 111"/>
                <a:gd name="T2" fmla="*/ 224 w 244"/>
                <a:gd name="T3" fmla="*/ 37 h 111"/>
                <a:gd name="T4" fmla="*/ 29 w 244"/>
                <a:gd name="T5" fmla="*/ 107 h 111"/>
                <a:gd name="T6" fmla="*/ 14 w 244"/>
                <a:gd name="T7" fmla="*/ 109 h 111"/>
                <a:gd name="T8" fmla="*/ 2 w 244"/>
                <a:gd name="T9" fmla="*/ 95 h 111"/>
                <a:gd name="T10" fmla="*/ 5 w 244"/>
                <a:gd name="T11" fmla="*/ 81 h 111"/>
                <a:gd name="T12" fmla="*/ 19 w 244"/>
                <a:gd name="T13" fmla="*/ 74 h 111"/>
                <a:gd name="T14" fmla="*/ 228 w 244"/>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111">
                  <a:moveTo>
                    <a:pt x="228" y="0"/>
                  </a:moveTo>
                  <a:cubicBezTo>
                    <a:pt x="239" y="17"/>
                    <a:pt x="244" y="30"/>
                    <a:pt x="224" y="37"/>
                  </a:cubicBezTo>
                  <a:cubicBezTo>
                    <a:pt x="159" y="61"/>
                    <a:pt x="94" y="84"/>
                    <a:pt x="29" y="107"/>
                  </a:cubicBezTo>
                  <a:cubicBezTo>
                    <a:pt x="25" y="109"/>
                    <a:pt x="18" y="111"/>
                    <a:pt x="14" y="109"/>
                  </a:cubicBezTo>
                  <a:cubicBezTo>
                    <a:pt x="9" y="106"/>
                    <a:pt x="4" y="101"/>
                    <a:pt x="2" y="95"/>
                  </a:cubicBezTo>
                  <a:cubicBezTo>
                    <a:pt x="0" y="92"/>
                    <a:pt x="2" y="85"/>
                    <a:pt x="5" y="81"/>
                  </a:cubicBezTo>
                  <a:cubicBezTo>
                    <a:pt x="8" y="78"/>
                    <a:pt x="14" y="75"/>
                    <a:pt x="19" y="74"/>
                  </a:cubicBezTo>
                  <a:cubicBezTo>
                    <a:pt x="87" y="49"/>
                    <a:pt x="156" y="25"/>
                    <a:pt x="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7" name="Freeform 112">
              <a:extLst>
                <a:ext uri="{FF2B5EF4-FFF2-40B4-BE49-F238E27FC236}">
                  <a16:creationId xmlns:a16="http://schemas.microsoft.com/office/drawing/2014/main" id="{E9EA0E3A-7B55-4821-B665-867168373D15}"/>
                </a:ext>
              </a:extLst>
            </p:cNvPr>
            <p:cNvSpPr>
              <a:spLocks/>
            </p:cNvSpPr>
            <p:nvPr/>
          </p:nvSpPr>
          <p:spPr bwMode="auto">
            <a:xfrm>
              <a:off x="7735888" y="1001713"/>
              <a:ext cx="71438" cy="44450"/>
            </a:xfrm>
            <a:custGeom>
              <a:avLst/>
              <a:gdLst>
                <a:gd name="T0" fmla="*/ 172 w 172"/>
                <a:gd name="T1" fmla="*/ 45 h 54"/>
                <a:gd name="T2" fmla="*/ 157 w 172"/>
                <a:gd name="T3" fmla="*/ 53 h 54"/>
                <a:gd name="T4" fmla="*/ 0 w 172"/>
                <a:gd name="T5" fmla="*/ 16 h 54"/>
                <a:gd name="T6" fmla="*/ 16 w 172"/>
                <a:gd name="T7" fmla="*/ 0 h 54"/>
                <a:gd name="T8" fmla="*/ 171 w 172"/>
                <a:gd name="T9" fmla="*/ 33 h 54"/>
                <a:gd name="T10" fmla="*/ 172 w 172"/>
                <a:gd name="T11" fmla="*/ 45 h 54"/>
              </a:gdLst>
              <a:ahLst/>
              <a:cxnLst>
                <a:cxn ang="0">
                  <a:pos x="T0" y="T1"/>
                </a:cxn>
                <a:cxn ang="0">
                  <a:pos x="T2" y="T3"/>
                </a:cxn>
                <a:cxn ang="0">
                  <a:pos x="T4" y="T5"/>
                </a:cxn>
                <a:cxn ang="0">
                  <a:pos x="T6" y="T7"/>
                </a:cxn>
                <a:cxn ang="0">
                  <a:pos x="T8" y="T9"/>
                </a:cxn>
                <a:cxn ang="0">
                  <a:pos x="T10" y="T11"/>
                </a:cxn>
              </a:cxnLst>
              <a:rect l="0" t="0" r="r" b="b"/>
              <a:pathLst>
                <a:path w="172" h="54">
                  <a:moveTo>
                    <a:pt x="172" y="45"/>
                  </a:moveTo>
                  <a:cubicBezTo>
                    <a:pt x="167" y="48"/>
                    <a:pt x="161" y="54"/>
                    <a:pt x="157" y="53"/>
                  </a:cubicBezTo>
                  <a:cubicBezTo>
                    <a:pt x="105" y="45"/>
                    <a:pt x="54" y="35"/>
                    <a:pt x="0" y="16"/>
                  </a:cubicBezTo>
                  <a:cubicBezTo>
                    <a:pt x="8" y="8"/>
                    <a:pt x="12" y="0"/>
                    <a:pt x="16" y="0"/>
                  </a:cubicBezTo>
                  <a:cubicBezTo>
                    <a:pt x="69" y="3"/>
                    <a:pt x="120" y="19"/>
                    <a:pt x="171" y="33"/>
                  </a:cubicBezTo>
                  <a:cubicBezTo>
                    <a:pt x="172" y="37"/>
                    <a:pt x="172" y="41"/>
                    <a:pt x="17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8" name="Freeform 113">
              <a:extLst>
                <a:ext uri="{FF2B5EF4-FFF2-40B4-BE49-F238E27FC236}">
                  <a16:creationId xmlns:a16="http://schemas.microsoft.com/office/drawing/2014/main" id="{2E4423BD-43C3-408C-A3A3-E7C39526869A}"/>
                </a:ext>
              </a:extLst>
            </p:cNvPr>
            <p:cNvSpPr>
              <a:spLocks/>
            </p:cNvSpPr>
            <p:nvPr/>
          </p:nvSpPr>
          <p:spPr bwMode="auto">
            <a:xfrm>
              <a:off x="7480300" y="890588"/>
              <a:ext cx="71438" cy="44450"/>
            </a:xfrm>
            <a:custGeom>
              <a:avLst/>
              <a:gdLst>
                <a:gd name="T0" fmla="*/ 171 w 171"/>
                <a:gd name="T1" fmla="*/ 35 h 54"/>
                <a:gd name="T2" fmla="*/ 150 w 171"/>
                <a:gd name="T3" fmla="*/ 53 h 54"/>
                <a:gd name="T4" fmla="*/ 9 w 171"/>
                <a:gd name="T5" fmla="*/ 25 h 54"/>
                <a:gd name="T6" fmla="*/ 1 w 171"/>
                <a:gd name="T7" fmla="*/ 10 h 54"/>
                <a:gd name="T8" fmla="*/ 14 w 171"/>
                <a:gd name="T9" fmla="*/ 0 h 54"/>
                <a:gd name="T10" fmla="*/ 171 w 171"/>
                <a:gd name="T11" fmla="*/ 35 h 54"/>
              </a:gdLst>
              <a:ahLst/>
              <a:cxnLst>
                <a:cxn ang="0">
                  <a:pos x="T0" y="T1"/>
                </a:cxn>
                <a:cxn ang="0">
                  <a:pos x="T2" y="T3"/>
                </a:cxn>
                <a:cxn ang="0">
                  <a:pos x="T4" y="T5"/>
                </a:cxn>
                <a:cxn ang="0">
                  <a:pos x="T6" y="T7"/>
                </a:cxn>
                <a:cxn ang="0">
                  <a:pos x="T8" y="T9"/>
                </a:cxn>
                <a:cxn ang="0">
                  <a:pos x="T10" y="T11"/>
                </a:cxn>
              </a:cxnLst>
              <a:rect l="0" t="0" r="r" b="b"/>
              <a:pathLst>
                <a:path w="171" h="54">
                  <a:moveTo>
                    <a:pt x="171" y="35"/>
                  </a:moveTo>
                  <a:cubicBezTo>
                    <a:pt x="160" y="45"/>
                    <a:pt x="154" y="54"/>
                    <a:pt x="150" y="53"/>
                  </a:cubicBezTo>
                  <a:cubicBezTo>
                    <a:pt x="103" y="45"/>
                    <a:pt x="56" y="35"/>
                    <a:pt x="9" y="25"/>
                  </a:cubicBezTo>
                  <a:cubicBezTo>
                    <a:pt x="5" y="24"/>
                    <a:pt x="0" y="15"/>
                    <a:pt x="1" y="10"/>
                  </a:cubicBezTo>
                  <a:cubicBezTo>
                    <a:pt x="1" y="6"/>
                    <a:pt x="10" y="0"/>
                    <a:pt x="14" y="0"/>
                  </a:cubicBezTo>
                  <a:cubicBezTo>
                    <a:pt x="64" y="10"/>
                    <a:pt x="115" y="17"/>
                    <a:pt x="17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9" name="Freeform 114">
              <a:extLst>
                <a:ext uri="{FF2B5EF4-FFF2-40B4-BE49-F238E27FC236}">
                  <a16:creationId xmlns:a16="http://schemas.microsoft.com/office/drawing/2014/main" id="{6D125CAA-8086-4607-8EC4-E691CBEB2C99}"/>
                </a:ext>
              </a:extLst>
            </p:cNvPr>
            <p:cNvSpPr>
              <a:spLocks/>
            </p:cNvSpPr>
            <p:nvPr/>
          </p:nvSpPr>
          <p:spPr bwMode="auto">
            <a:xfrm>
              <a:off x="7610475" y="942975"/>
              <a:ext cx="68263" cy="46038"/>
            </a:xfrm>
            <a:custGeom>
              <a:avLst/>
              <a:gdLst>
                <a:gd name="T0" fmla="*/ 167 w 167"/>
                <a:gd name="T1" fmla="*/ 46 h 56"/>
                <a:gd name="T2" fmla="*/ 149 w 167"/>
                <a:gd name="T3" fmla="*/ 55 h 56"/>
                <a:gd name="T4" fmla="*/ 10 w 167"/>
                <a:gd name="T5" fmla="*/ 25 h 56"/>
                <a:gd name="T6" fmla="*/ 0 w 167"/>
                <a:gd name="T7" fmla="*/ 11 h 56"/>
                <a:gd name="T8" fmla="*/ 14 w 167"/>
                <a:gd name="T9" fmla="*/ 1 h 56"/>
                <a:gd name="T10" fmla="*/ 153 w 167"/>
                <a:gd name="T11" fmla="*/ 31 h 56"/>
                <a:gd name="T12" fmla="*/ 167 w 167"/>
                <a:gd name="T13" fmla="*/ 46 h 56"/>
              </a:gdLst>
              <a:ahLst/>
              <a:cxnLst>
                <a:cxn ang="0">
                  <a:pos x="T0" y="T1"/>
                </a:cxn>
                <a:cxn ang="0">
                  <a:pos x="T2" y="T3"/>
                </a:cxn>
                <a:cxn ang="0">
                  <a:pos x="T4" y="T5"/>
                </a:cxn>
                <a:cxn ang="0">
                  <a:pos x="T6" y="T7"/>
                </a:cxn>
                <a:cxn ang="0">
                  <a:pos x="T8" y="T9"/>
                </a:cxn>
                <a:cxn ang="0">
                  <a:pos x="T10" y="T11"/>
                </a:cxn>
                <a:cxn ang="0">
                  <a:pos x="T12" y="T13"/>
                </a:cxn>
              </a:cxnLst>
              <a:rect l="0" t="0" r="r" b="b"/>
              <a:pathLst>
                <a:path w="167" h="56">
                  <a:moveTo>
                    <a:pt x="167" y="46"/>
                  </a:moveTo>
                  <a:cubicBezTo>
                    <a:pt x="159" y="50"/>
                    <a:pt x="153" y="56"/>
                    <a:pt x="149" y="55"/>
                  </a:cubicBezTo>
                  <a:cubicBezTo>
                    <a:pt x="102" y="46"/>
                    <a:pt x="56" y="36"/>
                    <a:pt x="10" y="25"/>
                  </a:cubicBezTo>
                  <a:cubicBezTo>
                    <a:pt x="5" y="24"/>
                    <a:pt x="0" y="15"/>
                    <a:pt x="0" y="11"/>
                  </a:cubicBezTo>
                  <a:cubicBezTo>
                    <a:pt x="1" y="7"/>
                    <a:pt x="10" y="0"/>
                    <a:pt x="14" y="1"/>
                  </a:cubicBezTo>
                  <a:cubicBezTo>
                    <a:pt x="61" y="10"/>
                    <a:pt x="107" y="20"/>
                    <a:pt x="153" y="31"/>
                  </a:cubicBezTo>
                  <a:cubicBezTo>
                    <a:pt x="158" y="32"/>
                    <a:pt x="161" y="39"/>
                    <a:pt x="16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0" name="Freeform 115">
              <a:extLst>
                <a:ext uri="{FF2B5EF4-FFF2-40B4-BE49-F238E27FC236}">
                  <a16:creationId xmlns:a16="http://schemas.microsoft.com/office/drawing/2014/main" id="{128DDF03-060F-4DF4-AFA9-8067F61E9216}"/>
                </a:ext>
              </a:extLst>
            </p:cNvPr>
            <p:cNvSpPr>
              <a:spLocks/>
            </p:cNvSpPr>
            <p:nvPr/>
          </p:nvSpPr>
          <p:spPr bwMode="auto">
            <a:xfrm>
              <a:off x="7351713" y="835025"/>
              <a:ext cx="71438" cy="46038"/>
            </a:xfrm>
            <a:custGeom>
              <a:avLst/>
              <a:gdLst>
                <a:gd name="T0" fmla="*/ 8 w 175"/>
                <a:gd name="T1" fmla="*/ 0 h 57"/>
                <a:gd name="T2" fmla="*/ 175 w 175"/>
                <a:gd name="T3" fmla="*/ 41 h 57"/>
                <a:gd name="T4" fmla="*/ 151 w 175"/>
                <a:gd name="T5" fmla="*/ 56 h 57"/>
                <a:gd name="T6" fmla="*/ 14 w 175"/>
                <a:gd name="T7" fmla="*/ 27 h 57"/>
                <a:gd name="T8" fmla="*/ 0 w 175"/>
                <a:gd name="T9" fmla="*/ 10 h 57"/>
                <a:gd name="T10" fmla="*/ 8 w 175"/>
                <a:gd name="T11" fmla="*/ 0 h 57"/>
              </a:gdLst>
              <a:ahLst/>
              <a:cxnLst>
                <a:cxn ang="0">
                  <a:pos x="T0" y="T1"/>
                </a:cxn>
                <a:cxn ang="0">
                  <a:pos x="T2" y="T3"/>
                </a:cxn>
                <a:cxn ang="0">
                  <a:pos x="T4" y="T5"/>
                </a:cxn>
                <a:cxn ang="0">
                  <a:pos x="T6" y="T7"/>
                </a:cxn>
                <a:cxn ang="0">
                  <a:pos x="T8" y="T9"/>
                </a:cxn>
                <a:cxn ang="0">
                  <a:pos x="T10" y="T11"/>
                </a:cxn>
              </a:cxnLst>
              <a:rect l="0" t="0" r="r" b="b"/>
              <a:pathLst>
                <a:path w="175" h="57">
                  <a:moveTo>
                    <a:pt x="8" y="0"/>
                  </a:moveTo>
                  <a:cubicBezTo>
                    <a:pt x="61" y="10"/>
                    <a:pt x="115" y="19"/>
                    <a:pt x="175" y="41"/>
                  </a:cubicBezTo>
                  <a:cubicBezTo>
                    <a:pt x="162" y="50"/>
                    <a:pt x="155" y="57"/>
                    <a:pt x="151" y="56"/>
                  </a:cubicBezTo>
                  <a:cubicBezTo>
                    <a:pt x="105" y="47"/>
                    <a:pt x="60" y="38"/>
                    <a:pt x="14" y="27"/>
                  </a:cubicBezTo>
                  <a:cubicBezTo>
                    <a:pt x="8" y="25"/>
                    <a:pt x="5" y="16"/>
                    <a:pt x="0" y="10"/>
                  </a:cubicBezTo>
                  <a:cubicBezTo>
                    <a:pt x="3" y="7"/>
                    <a:pt x="5" y="3"/>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1" name="Freeform 116">
              <a:extLst>
                <a:ext uri="{FF2B5EF4-FFF2-40B4-BE49-F238E27FC236}">
                  <a16:creationId xmlns:a16="http://schemas.microsoft.com/office/drawing/2014/main" id="{90F20F5F-5F30-40DF-8B12-510DA71CE3AD}"/>
                </a:ext>
              </a:extLst>
            </p:cNvPr>
            <p:cNvSpPr>
              <a:spLocks/>
            </p:cNvSpPr>
            <p:nvPr/>
          </p:nvSpPr>
          <p:spPr bwMode="auto">
            <a:xfrm>
              <a:off x="7226300" y="760413"/>
              <a:ext cx="65088" cy="60325"/>
            </a:xfrm>
            <a:custGeom>
              <a:avLst/>
              <a:gdLst>
                <a:gd name="T0" fmla="*/ 160 w 160"/>
                <a:gd name="T1" fmla="*/ 56 h 74"/>
                <a:gd name="T2" fmla="*/ 135 w 160"/>
                <a:gd name="T3" fmla="*/ 70 h 74"/>
                <a:gd name="T4" fmla="*/ 15 w 160"/>
                <a:gd name="T5" fmla="*/ 28 h 74"/>
                <a:gd name="T6" fmla="*/ 8 w 160"/>
                <a:gd name="T7" fmla="*/ 25 h 74"/>
                <a:gd name="T8" fmla="*/ 0 w 160"/>
                <a:gd name="T9" fmla="*/ 9 h 74"/>
                <a:gd name="T10" fmla="*/ 19 w 160"/>
                <a:gd name="T11" fmla="*/ 2 h 74"/>
                <a:gd name="T12" fmla="*/ 74 w 160"/>
                <a:gd name="T13" fmla="*/ 22 h 74"/>
                <a:gd name="T14" fmla="*/ 138 w 160"/>
                <a:gd name="T15" fmla="*/ 43 h 74"/>
                <a:gd name="T16" fmla="*/ 160 w 160"/>
                <a:gd name="T17"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60" y="56"/>
                  </a:moveTo>
                  <a:cubicBezTo>
                    <a:pt x="156" y="74"/>
                    <a:pt x="145" y="74"/>
                    <a:pt x="135" y="70"/>
                  </a:cubicBezTo>
                  <a:cubicBezTo>
                    <a:pt x="95" y="57"/>
                    <a:pt x="55" y="43"/>
                    <a:pt x="15" y="28"/>
                  </a:cubicBezTo>
                  <a:cubicBezTo>
                    <a:pt x="13" y="28"/>
                    <a:pt x="9" y="27"/>
                    <a:pt x="8" y="25"/>
                  </a:cubicBezTo>
                  <a:cubicBezTo>
                    <a:pt x="5" y="20"/>
                    <a:pt x="2" y="14"/>
                    <a:pt x="0" y="9"/>
                  </a:cubicBezTo>
                  <a:cubicBezTo>
                    <a:pt x="6" y="6"/>
                    <a:pt x="13" y="0"/>
                    <a:pt x="19" y="2"/>
                  </a:cubicBezTo>
                  <a:cubicBezTo>
                    <a:pt x="38" y="7"/>
                    <a:pt x="56" y="16"/>
                    <a:pt x="74" y="22"/>
                  </a:cubicBezTo>
                  <a:cubicBezTo>
                    <a:pt x="96" y="30"/>
                    <a:pt x="117" y="36"/>
                    <a:pt x="138" y="43"/>
                  </a:cubicBezTo>
                  <a:cubicBezTo>
                    <a:pt x="146" y="46"/>
                    <a:pt x="153" y="52"/>
                    <a:pt x="16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2" name="Freeform 117">
              <a:extLst>
                <a:ext uri="{FF2B5EF4-FFF2-40B4-BE49-F238E27FC236}">
                  <a16:creationId xmlns:a16="http://schemas.microsoft.com/office/drawing/2014/main" id="{3698BF77-C4B8-4CA1-BBD2-7066B52F4A98}"/>
                </a:ext>
              </a:extLst>
            </p:cNvPr>
            <p:cNvSpPr>
              <a:spLocks/>
            </p:cNvSpPr>
            <p:nvPr/>
          </p:nvSpPr>
          <p:spPr bwMode="auto">
            <a:xfrm>
              <a:off x="8166100" y="1408113"/>
              <a:ext cx="42863" cy="109538"/>
            </a:xfrm>
            <a:custGeom>
              <a:avLst/>
              <a:gdLst>
                <a:gd name="T0" fmla="*/ 0 w 103"/>
                <a:gd name="T1" fmla="*/ 133 h 133"/>
                <a:gd name="T2" fmla="*/ 13 w 103"/>
                <a:gd name="T3" fmla="*/ 109 h 133"/>
                <a:gd name="T4" fmla="*/ 78 w 103"/>
                <a:gd name="T5" fmla="*/ 11 h 133"/>
                <a:gd name="T6" fmla="*/ 95 w 103"/>
                <a:gd name="T7" fmla="*/ 0 h 133"/>
                <a:gd name="T8" fmla="*/ 103 w 103"/>
                <a:gd name="T9" fmla="*/ 20 h 133"/>
                <a:gd name="T10" fmla="*/ 0 w 103"/>
                <a:gd name="T11" fmla="*/ 133 h 133"/>
              </a:gdLst>
              <a:ahLst/>
              <a:cxnLst>
                <a:cxn ang="0">
                  <a:pos x="T0" y="T1"/>
                </a:cxn>
                <a:cxn ang="0">
                  <a:pos x="T2" y="T3"/>
                </a:cxn>
                <a:cxn ang="0">
                  <a:pos x="T4" y="T5"/>
                </a:cxn>
                <a:cxn ang="0">
                  <a:pos x="T6" y="T7"/>
                </a:cxn>
                <a:cxn ang="0">
                  <a:pos x="T8" y="T9"/>
                </a:cxn>
                <a:cxn ang="0">
                  <a:pos x="T10" y="T11"/>
                </a:cxn>
              </a:cxnLst>
              <a:rect l="0" t="0" r="r" b="b"/>
              <a:pathLst>
                <a:path w="103" h="133">
                  <a:moveTo>
                    <a:pt x="0" y="133"/>
                  </a:moveTo>
                  <a:cubicBezTo>
                    <a:pt x="5" y="125"/>
                    <a:pt x="7" y="115"/>
                    <a:pt x="13" y="109"/>
                  </a:cubicBezTo>
                  <a:cubicBezTo>
                    <a:pt x="42" y="81"/>
                    <a:pt x="68" y="52"/>
                    <a:pt x="78" y="11"/>
                  </a:cubicBezTo>
                  <a:cubicBezTo>
                    <a:pt x="79" y="6"/>
                    <a:pt x="89" y="3"/>
                    <a:pt x="95" y="0"/>
                  </a:cubicBezTo>
                  <a:cubicBezTo>
                    <a:pt x="98" y="6"/>
                    <a:pt x="103" y="13"/>
                    <a:pt x="103" y="20"/>
                  </a:cubicBezTo>
                  <a:cubicBezTo>
                    <a:pt x="100" y="60"/>
                    <a:pt x="49" y="123"/>
                    <a:pt x="0"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3" name="Freeform 118">
              <a:extLst>
                <a:ext uri="{FF2B5EF4-FFF2-40B4-BE49-F238E27FC236}">
                  <a16:creationId xmlns:a16="http://schemas.microsoft.com/office/drawing/2014/main" id="{0B218B50-31E9-40C4-B27D-48B7BC23C9F2}"/>
                </a:ext>
              </a:extLst>
            </p:cNvPr>
            <p:cNvSpPr>
              <a:spLocks/>
            </p:cNvSpPr>
            <p:nvPr/>
          </p:nvSpPr>
          <p:spPr bwMode="auto">
            <a:xfrm>
              <a:off x="7864475" y="1058863"/>
              <a:ext cx="68263" cy="50800"/>
            </a:xfrm>
            <a:custGeom>
              <a:avLst/>
              <a:gdLst>
                <a:gd name="T0" fmla="*/ 0 w 168"/>
                <a:gd name="T1" fmla="*/ 8 h 61"/>
                <a:gd name="T2" fmla="*/ 30 w 168"/>
                <a:gd name="T3" fmla="*/ 2 h 61"/>
                <a:gd name="T4" fmla="*/ 152 w 168"/>
                <a:gd name="T5" fmla="*/ 34 h 61"/>
                <a:gd name="T6" fmla="*/ 168 w 168"/>
                <a:gd name="T7" fmla="*/ 53 h 61"/>
                <a:gd name="T8" fmla="*/ 148 w 168"/>
                <a:gd name="T9" fmla="*/ 60 h 61"/>
                <a:gd name="T10" fmla="*/ 14 w 168"/>
                <a:gd name="T11" fmla="*/ 24 h 61"/>
                <a:gd name="T12" fmla="*/ 0 w 168"/>
                <a:gd name="T13" fmla="*/ 8 h 61"/>
              </a:gdLst>
              <a:ahLst/>
              <a:cxnLst>
                <a:cxn ang="0">
                  <a:pos x="T0" y="T1"/>
                </a:cxn>
                <a:cxn ang="0">
                  <a:pos x="T2" y="T3"/>
                </a:cxn>
                <a:cxn ang="0">
                  <a:pos x="T4" y="T5"/>
                </a:cxn>
                <a:cxn ang="0">
                  <a:pos x="T6" y="T7"/>
                </a:cxn>
                <a:cxn ang="0">
                  <a:pos x="T8" y="T9"/>
                </a:cxn>
                <a:cxn ang="0">
                  <a:pos x="T10" y="T11"/>
                </a:cxn>
                <a:cxn ang="0">
                  <a:pos x="T12" y="T13"/>
                </a:cxn>
              </a:cxnLst>
              <a:rect l="0" t="0" r="r" b="b"/>
              <a:pathLst>
                <a:path w="168" h="61">
                  <a:moveTo>
                    <a:pt x="0" y="8"/>
                  </a:moveTo>
                  <a:cubicBezTo>
                    <a:pt x="14" y="5"/>
                    <a:pt x="23" y="0"/>
                    <a:pt x="30" y="2"/>
                  </a:cubicBezTo>
                  <a:cubicBezTo>
                    <a:pt x="71" y="12"/>
                    <a:pt x="112" y="22"/>
                    <a:pt x="152" y="34"/>
                  </a:cubicBezTo>
                  <a:cubicBezTo>
                    <a:pt x="159" y="36"/>
                    <a:pt x="163" y="46"/>
                    <a:pt x="168" y="53"/>
                  </a:cubicBezTo>
                  <a:cubicBezTo>
                    <a:pt x="161" y="55"/>
                    <a:pt x="154" y="61"/>
                    <a:pt x="148" y="60"/>
                  </a:cubicBezTo>
                  <a:cubicBezTo>
                    <a:pt x="103" y="49"/>
                    <a:pt x="59" y="36"/>
                    <a:pt x="14" y="24"/>
                  </a:cubicBezTo>
                  <a:cubicBezTo>
                    <a:pt x="11" y="23"/>
                    <a:pt x="9" y="1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4" name="Freeform 119">
              <a:extLst>
                <a:ext uri="{FF2B5EF4-FFF2-40B4-BE49-F238E27FC236}">
                  <a16:creationId xmlns:a16="http://schemas.microsoft.com/office/drawing/2014/main" id="{00BE6978-6634-4546-8E13-5CB53A7A5269}"/>
                </a:ext>
              </a:extLst>
            </p:cNvPr>
            <p:cNvSpPr>
              <a:spLocks/>
            </p:cNvSpPr>
            <p:nvPr/>
          </p:nvSpPr>
          <p:spPr bwMode="auto">
            <a:xfrm>
              <a:off x="7993063" y="1130300"/>
              <a:ext cx="66675" cy="58738"/>
            </a:xfrm>
            <a:custGeom>
              <a:avLst/>
              <a:gdLst>
                <a:gd name="T0" fmla="*/ 5 w 161"/>
                <a:gd name="T1" fmla="*/ 0 h 72"/>
                <a:gd name="T2" fmla="*/ 161 w 161"/>
                <a:gd name="T3" fmla="*/ 51 h 72"/>
                <a:gd name="T4" fmla="*/ 139 w 161"/>
                <a:gd name="T5" fmla="*/ 69 h 72"/>
                <a:gd name="T6" fmla="*/ 15 w 161"/>
                <a:gd name="T7" fmla="*/ 26 h 72"/>
                <a:gd name="T8" fmla="*/ 0 w 161"/>
                <a:gd name="T9" fmla="*/ 9 h 72"/>
                <a:gd name="T10" fmla="*/ 5 w 161"/>
                <a:gd name="T11" fmla="*/ 0 h 72"/>
              </a:gdLst>
              <a:ahLst/>
              <a:cxnLst>
                <a:cxn ang="0">
                  <a:pos x="T0" y="T1"/>
                </a:cxn>
                <a:cxn ang="0">
                  <a:pos x="T2" y="T3"/>
                </a:cxn>
                <a:cxn ang="0">
                  <a:pos x="T4" y="T5"/>
                </a:cxn>
                <a:cxn ang="0">
                  <a:pos x="T6" y="T7"/>
                </a:cxn>
                <a:cxn ang="0">
                  <a:pos x="T8" y="T9"/>
                </a:cxn>
                <a:cxn ang="0">
                  <a:pos x="T10" y="T11"/>
                </a:cxn>
              </a:cxnLst>
              <a:rect l="0" t="0" r="r" b="b"/>
              <a:pathLst>
                <a:path w="161" h="72">
                  <a:moveTo>
                    <a:pt x="5" y="0"/>
                  </a:moveTo>
                  <a:cubicBezTo>
                    <a:pt x="60" y="9"/>
                    <a:pt x="111" y="29"/>
                    <a:pt x="161" y="51"/>
                  </a:cubicBezTo>
                  <a:cubicBezTo>
                    <a:pt x="161" y="71"/>
                    <a:pt x="150" y="72"/>
                    <a:pt x="139" y="69"/>
                  </a:cubicBezTo>
                  <a:cubicBezTo>
                    <a:pt x="98" y="55"/>
                    <a:pt x="56" y="41"/>
                    <a:pt x="15" y="26"/>
                  </a:cubicBezTo>
                  <a:cubicBezTo>
                    <a:pt x="9" y="24"/>
                    <a:pt x="5" y="15"/>
                    <a:pt x="0" y="9"/>
                  </a:cubicBezTo>
                  <a:cubicBezTo>
                    <a:pt x="2" y="6"/>
                    <a:pt x="3" y="3"/>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5" name="Freeform 120">
              <a:extLst>
                <a:ext uri="{FF2B5EF4-FFF2-40B4-BE49-F238E27FC236}">
                  <a16:creationId xmlns:a16="http://schemas.microsoft.com/office/drawing/2014/main" id="{71271E2D-BF88-4402-8DC8-8DA21DB7A518}"/>
                </a:ext>
              </a:extLst>
            </p:cNvPr>
            <p:cNvSpPr>
              <a:spLocks/>
            </p:cNvSpPr>
            <p:nvPr/>
          </p:nvSpPr>
          <p:spPr bwMode="auto">
            <a:xfrm>
              <a:off x="8112125" y="1225550"/>
              <a:ext cx="63500" cy="79375"/>
            </a:xfrm>
            <a:custGeom>
              <a:avLst/>
              <a:gdLst>
                <a:gd name="T0" fmla="*/ 0 w 153"/>
                <a:gd name="T1" fmla="*/ 12 h 97"/>
                <a:gd name="T2" fmla="*/ 28 w 153"/>
                <a:gd name="T3" fmla="*/ 2 h 97"/>
                <a:gd name="T4" fmla="*/ 149 w 153"/>
                <a:gd name="T5" fmla="*/ 75 h 97"/>
                <a:gd name="T6" fmla="*/ 153 w 153"/>
                <a:gd name="T7" fmla="*/ 95 h 97"/>
                <a:gd name="T8" fmla="*/ 135 w 153"/>
                <a:gd name="T9" fmla="*/ 96 h 97"/>
                <a:gd name="T10" fmla="*/ 125 w 153"/>
                <a:gd name="T11" fmla="*/ 90 h 97"/>
                <a:gd name="T12" fmla="*/ 0 w 153"/>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53" h="97">
                  <a:moveTo>
                    <a:pt x="0" y="12"/>
                  </a:moveTo>
                  <a:cubicBezTo>
                    <a:pt x="15" y="6"/>
                    <a:pt x="24" y="0"/>
                    <a:pt x="28" y="2"/>
                  </a:cubicBezTo>
                  <a:cubicBezTo>
                    <a:pt x="69" y="25"/>
                    <a:pt x="109" y="50"/>
                    <a:pt x="149" y="75"/>
                  </a:cubicBezTo>
                  <a:cubicBezTo>
                    <a:pt x="153" y="78"/>
                    <a:pt x="152" y="88"/>
                    <a:pt x="153" y="95"/>
                  </a:cubicBezTo>
                  <a:cubicBezTo>
                    <a:pt x="147" y="96"/>
                    <a:pt x="141" y="97"/>
                    <a:pt x="135" y="96"/>
                  </a:cubicBezTo>
                  <a:cubicBezTo>
                    <a:pt x="132" y="96"/>
                    <a:pt x="129" y="92"/>
                    <a:pt x="125" y="90"/>
                  </a:cubicBezTo>
                  <a:cubicBezTo>
                    <a:pt x="87" y="66"/>
                    <a:pt x="48" y="4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6" name="Freeform 121">
              <a:extLst>
                <a:ext uri="{FF2B5EF4-FFF2-40B4-BE49-F238E27FC236}">
                  <a16:creationId xmlns:a16="http://schemas.microsoft.com/office/drawing/2014/main" id="{A6BE3D59-AC66-43BA-A734-4C8D557399F3}"/>
                </a:ext>
              </a:extLst>
            </p:cNvPr>
            <p:cNvSpPr>
              <a:spLocks/>
            </p:cNvSpPr>
            <p:nvPr/>
          </p:nvSpPr>
          <p:spPr bwMode="auto">
            <a:xfrm>
              <a:off x="7593013" y="354013"/>
              <a:ext cx="38100" cy="28575"/>
            </a:xfrm>
            <a:custGeom>
              <a:avLst/>
              <a:gdLst>
                <a:gd name="T0" fmla="*/ 0 w 94"/>
                <a:gd name="T1" fmla="*/ 17 h 35"/>
                <a:gd name="T2" fmla="*/ 87 w 94"/>
                <a:gd name="T3" fmla="*/ 4 h 35"/>
                <a:gd name="T4" fmla="*/ 94 w 94"/>
                <a:gd name="T5" fmla="*/ 18 h 35"/>
                <a:gd name="T6" fmla="*/ 16 w 94"/>
                <a:gd name="T7" fmla="*/ 34 h 35"/>
                <a:gd name="T8" fmla="*/ 0 w 94"/>
                <a:gd name="T9" fmla="*/ 17 h 35"/>
              </a:gdLst>
              <a:ahLst/>
              <a:cxnLst>
                <a:cxn ang="0">
                  <a:pos x="T0" y="T1"/>
                </a:cxn>
                <a:cxn ang="0">
                  <a:pos x="T2" y="T3"/>
                </a:cxn>
                <a:cxn ang="0">
                  <a:pos x="T4" y="T5"/>
                </a:cxn>
                <a:cxn ang="0">
                  <a:pos x="T6" y="T7"/>
                </a:cxn>
                <a:cxn ang="0">
                  <a:pos x="T8" y="T9"/>
                </a:cxn>
              </a:cxnLst>
              <a:rect l="0" t="0" r="r" b="b"/>
              <a:pathLst>
                <a:path w="94" h="35">
                  <a:moveTo>
                    <a:pt x="0" y="17"/>
                  </a:moveTo>
                  <a:cubicBezTo>
                    <a:pt x="33" y="4"/>
                    <a:pt x="60" y="0"/>
                    <a:pt x="87" y="4"/>
                  </a:cubicBezTo>
                  <a:cubicBezTo>
                    <a:pt x="90" y="5"/>
                    <a:pt x="91" y="13"/>
                    <a:pt x="94" y="18"/>
                  </a:cubicBezTo>
                  <a:cubicBezTo>
                    <a:pt x="69" y="35"/>
                    <a:pt x="42" y="33"/>
                    <a:pt x="16" y="34"/>
                  </a:cubicBezTo>
                  <a:cubicBezTo>
                    <a:pt x="13" y="35"/>
                    <a:pt x="8" y="2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7" name="Freeform 122">
              <a:extLst>
                <a:ext uri="{FF2B5EF4-FFF2-40B4-BE49-F238E27FC236}">
                  <a16:creationId xmlns:a16="http://schemas.microsoft.com/office/drawing/2014/main" id="{F016317D-CA6A-4780-A1BC-3A99A663BFCB}"/>
                </a:ext>
              </a:extLst>
            </p:cNvPr>
            <p:cNvSpPr>
              <a:spLocks/>
            </p:cNvSpPr>
            <p:nvPr/>
          </p:nvSpPr>
          <p:spPr bwMode="auto">
            <a:xfrm>
              <a:off x="7985125" y="242888"/>
              <a:ext cx="38100" cy="31750"/>
            </a:xfrm>
            <a:custGeom>
              <a:avLst/>
              <a:gdLst>
                <a:gd name="T0" fmla="*/ 85 w 92"/>
                <a:gd name="T1" fmla="*/ 0 h 39"/>
                <a:gd name="T2" fmla="*/ 61 w 92"/>
                <a:gd name="T3" fmla="*/ 31 h 39"/>
                <a:gd name="T4" fmla="*/ 0 w 92"/>
                <a:gd name="T5" fmla="*/ 13 h 39"/>
                <a:gd name="T6" fmla="*/ 85 w 92"/>
                <a:gd name="T7" fmla="*/ 0 h 39"/>
              </a:gdLst>
              <a:ahLst/>
              <a:cxnLst>
                <a:cxn ang="0">
                  <a:pos x="T0" y="T1"/>
                </a:cxn>
                <a:cxn ang="0">
                  <a:pos x="T2" y="T3"/>
                </a:cxn>
                <a:cxn ang="0">
                  <a:pos x="T4" y="T5"/>
                </a:cxn>
                <a:cxn ang="0">
                  <a:pos x="T6" y="T7"/>
                </a:cxn>
              </a:cxnLst>
              <a:rect l="0" t="0" r="r" b="b"/>
              <a:pathLst>
                <a:path w="92" h="39">
                  <a:moveTo>
                    <a:pt x="85" y="0"/>
                  </a:moveTo>
                  <a:cubicBezTo>
                    <a:pt x="92" y="29"/>
                    <a:pt x="75" y="29"/>
                    <a:pt x="61" y="31"/>
                  </a:cubicBezTo>
                  <a:cubicBezTo>
                    <a:pt x="13" y="39"/>
                    <a:pt x="13" y="39"/>
                    <a:pt x="0" y="13"/>
                  </a:cubicBezTo>
                  <a:cubicBezTo>
                    <a:pt x="29" y="9"/>
                    <a:pt x="55"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8" name="Freeform 123">
              <a:extLst>
                <a:ext uri="{FF2B5EF4-FFF2-40B4-BE49-F238E27FC236}">
                  <a16:creationId xmlns:a16="http://schemas.microsoft.com/office/drawing/2014/main" id="{4A7B8A27-88BB-41DF-88F4-3E7E349C584D}"/>
                </a:ext>
              </a:extLst>
            </p:cNvPr>
            <p:cNvSpPr>
              <a:spLocks/>
            </p:cNvSpPr>
            <p:nvPr/>
          </p:nvSpPr>
          <p:spPr bwMode="auto">
            <a:xfrm>
              <a:off x="7529513" y="376238"/>
              <a:ext cx="36513" cy="26988"/>
            </a:xfrm>
            <a:custGeom>
              <a:avLst/>
              <a:gdLst>
                <a:gd name="T0" fmla="*/ 0 w 90"/>
                <a:gd name="T1" fmla="*/ 13 h 34"/>
                <a:gd name="T2" fmla="*/ 77 w 90"/>
                <a:gd name="T3" fmla="*/ 1 h 34"/>
                <a:gd name="T4" fmla="*/ 89 w 90"/>
                <a:gd name="T5" fmla="*/ 9 h 34"/>
                <a:gd name="T6" fmla="*/ 84 w 90"/>
                <a:gd name="T7" fmla="*/ 22 h 34"/>
                <a:gd name="T8" fmla="*/ 11 w 90"/>
                <a:gd name="T9" fmla="*/ 34 h 34"/>
                <a:gd name="T10" fmla="*/ 0 w 90"/>
                <a:gd name="T11" fmla="*/ 13 h 34"/>
              </a:gdLst>
              <a:ahLst/>
              <a:cxnLst>
                <a:cxn ang="0">
                  <a:pos x="T0" y="T1"/>
                </a:cxn>
                <a:cxn ang="0">
                  <a:pos x="T2" y="T3"/>
                </a:cxn>
                <a:cxn ang="0">
                  <a:pos x="T4" y="T5"/>
                </a:cxn>
                <a:cxn ang="0">
                  <a:pos x="T6" y="T7"/>
                </a:cxn>
                <a:cxn ang="0">
                  <a:pos x="T8" y="T9"/>
                </a:cxn>
                <a:cxn ang="0">
                  <a:pos x="T10" y="T11"/>
                </a:cxn>
              </a:cxnLst>
              <a:rect l="0" t="0" r="r" b="b"/>
              <a:pathLst>
                <a:path w="90" h="34">
                  <a:moveTo>
                    <a:pt x="0" y="13"/>
                  </a:moveTo>
                  <a:cubicBezTo>
                    <a:pt x="29" y="8"/>
                    <a:pt x="53" y="4"/>
                    <a:pt x="77" y="1"/>
                  </a:cubicBezTo>
                  <a:cubicBezTo>
                    <a:pt x="81" y="0"/>
                    <a:pt x="87" y="5"/>
                    <a:pt x="89" y="9"/>
                  </a:cubicBezTo>
                  <a:cubicBezTo>
                    <a:pt x="90" y="12"/>
                    <a:pt x="87" y="21"/>
                    <a:pt x="84" y="22"/>
                  </a:cubicBezTo>
                  <a:cubicBezTo>
                    <a:pt x="60" y="26"/>
                    <a:pt x="36" y="31"/>
                    <a:pt x="11" y="34"/>
                  </a:cubicBezTo>
                  <a:cubicBezTo>
                    <a:pt x="9" y="34"/>
                    <a:pt x="6" y="2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9" name="Freeform 124">
              <a:extLst>
                <a:ext uri="{FF2B5EF4-FFF2-40B4-BE49-F238E27FC236}">
                  <a16:creationId xmlns:a16="http://schemas.microsoft.com/office/drawing/2014/main" id="{FAEAAECE-E43B-4DEB-A714-FD15024B5C2F}"/>
                </a:ext>
              </a:extLst>
            </p:cNvPr>
            <p:cNvSpPr>
              <a:spLocks/>
            </p:cNvSpPr>
            <p:nvPr/>
          </p:nvSpPr>
          <p:spPr bwMode="auto">
            <a:xfrm>
              <a:off x="7466013" y="393700"/>
              <a:ext cx="38100" cy="34925"/>
            </a:xfrm>
            <a:custGeom>
              <a:avLst/>
              <a:gdLst>
                <a:gd name="T0" fmla="*/ 96 w 96"/>
                <a:gd name="T1" fmla="*/ 20 h 44"/>
                <a:gd name="T2" fmla="*/ 0 w 96"/>
                <a:gd name="T3" fmla="*/ 38 h 44"/>
                <a:gd name="T4" fmla="*/ 96 w 96"/>
                <a:gd name="T5" fmla="*/ 20 h 44"/>
              </a:gdLst>
              <a:ahLst/>
              <a:cxnLst>
                <a:cxn ang="0">
                  <a:pos x="T0" y="T1"/>
                </a:cxn>
                <a:cxn ang="0">
                  <a:pos x="T2" y="T3"/>
                </a:cxn>
                <a:cxn ang="0">
                  <a:pos x="T4" y="T5"/>
                </a:cxn>
              </a:cxnLst>
              <a:rect l="0" t="0" r="r" b="b"/>
              <a:pathLst>
                <a:path w="96" h="44">
                  <a:moveTo>
                    <a:pt x="96" y="20"/>
                  </a:moveTo>
                  <a:cubicBezTo>
                    <a:pt x="61" y="38"/>
                    <a:pt x="33" y="44"/>
                    <a:pt x="0" y="38"/>
                  </a:cubicBezTo>
                  <a:cubicBezTo>
                    <a:pt x="15" y="9"/>
                    <a:pt x="58" y="0"/>
                    <a:pt x="9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0" name="Freeform 125">
              <a:extLst>
                <a:ext uri="{FF2B5EF4-FFF2-40B4-BE49-F238E27FC236}">
                  <a16:creationId xmlns:a16="http://schemas.microsoft.com/office/drawing/2014/main" id="{52851D8B-5297-49B4-A9A2-B825AC809E95}"/>
                </a:ext>
              </a:extLst>
            </p:cNvPr>
            <p:cNvSpPr>
              <a:spLocks/>
            </p:cNvSpPr>
            <p:nvPr/>
          </p:nvSpPr>
          <p:spPr bwMode="auto">
            <a:xfrm>
              <a:off x="7400925" y="419100"/>
              <a:ext cx="34925" cy="33338"/>
            </a:xfrm>
            <a:custGeom>
              <a:avLst/>
              <a:gdLst>
                <a:gd name="T0" fmla="*/ 84 w 84"/>
                <a:gd name="T1" fmla="*/ 8 h 41"/>
                <a:gd name="T2" fmla="*/ 82 w 84"/>
                <a:gd name="T3" fmla="*/ 23 h 41"/>
                <a:gd name="T4" fmla="*/ 10 w 84"/>
                <a:gd name="T5" fmla="*/ 41 h 41"/>
                <a:gd name="T6" fmla="*/ 0 w 84"/>
                <a:gd name="T7" fmla="*/ 31 h 41"/>
                <a:gd name="T8" fmla="*/ 6 w 84"/>
                <a:gd name="T9" fmla="*/ 18 h 41"/>
                <a:gd name="T10" fmla="*/ 84 w 84"/>
                <a:gd name="T11" fmla="*/ 8 h 41"/>
              </a:gdLst>
              <a:ahLst/>
              <a:cxnLst>
                <a:cxn ang="0">
                  <a:pos x="T0" y="T1"/>
                </a:cxn>
                <a:cxn ang="0">
                  <a:pos x="T2" y="T3"/>
                </a:cxn>
                <a:cxn ang="0">
                  <a:pos x="T4" y="T5"/>
                </a:cxn>
                <a:cxn ang="0">
                  <a:pos x="T6" y="T7"/>
                </a:cxn>
                <a:cxn ang="0">
                  <a:pos x="T8" y="T9"/>
                </a:cxn>
                <a:cxn ang="0">
                  <a:pos x="T10" y="T11"/>
                </a:cxn>
              </a:cxnLst>
              <a:rect l="0" t="0" r="r" b="b"/>
              <a:pathLst>
                <a:path w="84" h="41">
                  <a:moveTo>
                    <a:pt x="84" y="8"/>
                  </a:moveTo>
                  <a:cubicBezTo>
                    <a:pt x="83" y="14"/>
                    <a:pt x="84" y="23"/>
                    <a:pt x="82" y="23"/>
                  </a:cubicBezTo>
                  <a:cubicBezTo>
                    <a:pt x="58" y="30"/>
                    <a:pt x="34" y="36"/>
                    <a:pt x="10" y="41"/>
                  </a:cubicBezTo>
                  <a:cubicBezTo>
                    <a:pt x="7" y="41"/>
                    <a:pt x="1" y="35"/>
                    <a:pt x="0" y="31"/>
                  </a:cubicBezTo>
                  <a:cubicBezTo>
                    <a:pt x="0" y="27"/>
                    <a:pt x="3" y="19"/>
                    <a:pt x="6" y="18"/>
                  </a:cubicBezTo>
                  <a:cubicBezTo>
                    <a:pt x="31" y="11"/>
                    <a:pt x="56" y="0"/>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1" name="Freeform 126">
              <a:extLst>
                <a:ext uri="{FF2B5EF4-FFF2-40B4-BE49-F238E27FC236}">
                  <a16:creationId xmlns:a16="http://schemas.microsoft.com/office/drawing/2014/main" id="{50D7990F-8C08-47C0-B72B-0B2C552F1C7E}"/>
                </a:ext>
              </a:extLst>
            </p:cNvPr>
            <p:cNvSpPr>
              <a:spLocks/>
            </p:cNvSpPr>
            <p:nvPr/>
          </p:nvSpPr>
          <p:spPr bwMode="auto">
            <a:xfrm>
              <a:off x="7337425" y="447675"/>
              <a:ext cx="36513" cy="41275"/>
            </a:xfrm>
            <a:custGeom>
              <a:avLst/>
              <a:gdLst>
                <a:gd name="T0" fmla="*/ 0 w 89"/>
                <a:gd name="T1" fmla="*/ 27 h 49"/>
                <a:gd name="T2" fmla="*/ 82 w 89"/>
                <a:gd name="T3" fmla="*/ 3 h 49"/>
                <a:gd name="T4" fmla="*/ 66 w 89"/>
                <a:gd name="T5" fmla="*/ 29 h 49"/>
                <a:gd name="T6" fmla="*/ 0 w 89"/>
                <a:gd name="T7" fmla="*/ 27 h 49"/>
              </a:gdLst>
              <a:ahLst/>
              <a:cxnLst>
                <a:cxn ang="0">
                  <a:pos x="T0" y="T1"/>
                </a:cxn>
                <a:cxn ang="0">
                  <a:pos x="T2" y="T3"/>
                </a:cxn>
                <a:cxn ang="0">
                  <a:pos x="T4" y="T5"/>
                </a:cxn>
                <a:cxn ang="0">
                  <a:pos x="T6" y="T7"/>
                </a:cxn>
              </a:cxnLst>
              <a:rect l="0" t="0" r="r" b="b"/>
              <a:pathLst>
                <a:path w="89" h="49">
                  <a:moveTo>
                    <a:pt x="0" y="27"/>
                  </a:moveTo>
                  <a:cubicBezTo>
                    <a:pt x="26" y="9"/>
                    <a:pt x="53" y="0"/>
                    <a:pt x="82" y="3"/>
                  </a:cubicBezTo>
                  <a:cubicBezTo>
                    <a:pt x="89" y="22"/>
                    <a:pt x="78" y="27"/>
                    <a:pt x="66" y="29"/>
                  </a:cubicBezTo>
                  <a:cubicBezTo>
                    <a:pt x="44" y="33"/>
                    <a:pt x="21" y="49"/>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2" name="Freeform 127">
              <a:extLst>
                <a:ext uri="{FF2B5EF4-FFF2-40B4-BE49-F238E27FC236}">
                  <a16:creationId xmlns:a16="http://schemas.microsoft.com/office/drawing/2014/main" id="{CE249E05-B187-42C5-AAB0-83232879111E}"/>
                </a:ext>
              </a:extLst>
            </p:cNvPr>
            <p:cNvSpPr>
              <a:spLocks/>
            </p:cNvSpPr>
            <p:nvPr/>
          </p:nvSpPr>
          <p:spPr bwMode="auto">
            <a:xfrm>
              <a:off x="8183563" y="182563"/>
              <a:ext cx="34925" cy="31750"/>
            </a:xfrm>
            <a:custGeom>
              <a:avLst/>
              <a:gdLst>
                <a:gd name="T0" fmla="*/ 85 w 85"/>
                <a:gd name="T1" fmla="*/ 22 h 38"/>
                <a:gd name="T2" fmla="*/ 4 w 85"/>
                <a:gd name="T3" fmla="*/ 37 h 38"/>
                <a:gd name="T4" fmla="*/ 0 w 85"/>
                <a:gd name="T5" fmla="*/ 19 h 38"/>
                <a:gd name="T6" fmla="*/ 53 w 85"/>
                <a:gd name="T7" fmla="*/ 6 h 38"/>
                <a:gd name="T8" fmla="*/ 85 w 85"/>
                <a:gd name="T9" fmla="*/ 22 h 38"/>
              </a:gdLst>
              <a:ahLst/>
              <a:cxnLst>
                <a:cxn ang="0">
                  <a:pos x="T0" y="T1"/>
                </a:cxn>
                <a:cxn ang="0">
                  <a:pos x="T2" y="T3"/>
                </a:cxn>
                <a:cxn ang="0">
                  <a:pos x="T4" y="T5"/>
                </a:cxn>
                <a:cxn ang="0">
                  <a:pos x="T6" y="T7"/>
                </a:cxn>
                <a:cxn ang="0">
                  <a:pos x="T8" y="T9"/>
                </a:cxn>
              </a:cxnLst>
              <a:rect l="0" t="0" r="r" b="b"/>
              <a:pathLst>
                <a:path w="85" h="38">
                  <a:moveTo>
                    <a:pt x="85" y="22"/>
                  </a:moveTo>
                  <a:cubicBezTo>
                    <a:pt x="60" y="37"/>
                    <a:pt x="32" y="38"/>
                    <a:pt x="4" y="37"/>
                  </a:cubicBezTo>
                  <a:cubicBezTo>
                    <a:pt x="3" y="37"/>
                    <a:pt x="0" y="19"/>
                    <a:pt x="0" y="19"/>
                  </a:cubicBezTo>
                  <a:cubicBezTo>
                    <a:pt x="18" y="14"/>
                    <a:pt x="35" y="9"/>
                    <a:pt x="53" y="6"/>
                  </a:cubicBezTo>
                  <a:cubicBezTo>
                    <a:pt x="64" y="4"/>
                    <a:pt x="78"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3" name="Freeform 128">
              <a:extLst>
                <a:ext uri="{FF2B5EF4-FFF2-40B4-BE49-F238E27FC236}">
                  <a16:creationId xmlns:a16="http://schemas.microsoft.com/office/drawing/2014/main" id="{DDF00BDF-30C9-433B-AD90-B5857F7E8C25}"/>
                </a:ext>
              </a:extLst>
            </p:cNvPr>
            <p:cNvSpPr>
              <a:spLocks/>
            </p:cNvSpPr>
            <p:nvPr/>
          </p:nvSpPr>
          <p:spPr bwMode="auto">
            <a:xfrm>
              <a:off x="8245475" y="165100"/>
              <a:ext cx="38100" cy="31750"/>
            </a:xfrm>
            <a:custGeom>
              <a:avLst/>
              <a:gdLst>
                <a:gd name="T0" fmla="*/ 90 w 90"/>
                <a:gd name="T1" fmla="*/ 12 h 38"/>
                <a:gd name="T2" fmla="*/ 0 w 90"/>
                <a:gd name="T3" fmla="*/ 19 h 38"/>
                <a:gd name="T4" fmla="*/ 78 w 90"/>
                <a:gd name="T5" fmla="*/ 0 h 38"/>
                <a:gd name="T6" fmla="*/ 90 w 90"/>
                <a:gd name="T7" fmla="*/ 12 h 38"/>
              </a:gdLst>
              <a:ahLst/>
              <a:cxnLst>
                <a:cxn ang="0">
                  <a:pos x="T0" y="T1"/>
                </a:cxn>
                <a:cxn ang="0">
                  <a:pos x="T2" y="T3"/>
                </a:cxn>
                <a:cxn ang="0">
                  <a:pos x="T4" y="T5"/>
                </a:cxn>
                <a:cxn ang="0">
                  <a:pos x="T6" y="T7"/>
                </a:cxn>
              </a:cxnLst>
              <a:rect l="0" t="0" r="r" b="b"/>
              <a:pathLst>
                <a:path w="90" h="38">
                  <a:moveTo>
                    <a:pt x="90" y="12"/>
                  </a:moveTo>
                  <a:cubicBezTo>
                    <a:pt x="53" y="36"/>
                    <a:pt x="21" y="38"/>
                    <a:pt x="0" y="19"/>
                  </a:cubicBezTo>
                  <a:cubicBezTo>
                    <a:pt x="24" y="0"/>
                    <a:pt x="51" y="2"/>
                    <a:pt x="78" y="0"/>
                  </a:cubicBezTo>
                  <a:cubicBezTo>
                    <a:pt x="81" y="0"/>
                    <a:pt x="86" y="8"/>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4" name="Freeform 129">
              <a:extLst>
                <a:ext uri="{FF2B5EF4-FFF2-40B4-BE49-F238E27FC236}">
                  <a16:creationId xmlns:a16="http://schemas.microsoft.com/office/drawing/2014/main" id="{5522D37A-8116-49B4-A1B5-DA6C72D04C05}"/>
                </a:ext>
              </a:extLst>
            </p:cNvPr>
            <p:cNvSpPr>
              <a:spLocks/>
            </p:cNvSpPr>
            <p:nvPr/>
          </p:nvSpPr>
          <p:spPr bwMode="auto">
            <a:xfrm>
              <a:off x="8116888" y="207963"/>
              <a:ext cx="36513" cy="25400"/>
            </a:xfrm>
            <a:custGeom>
              <a:avLst/>
              <a:gdLst>
                <a:gd name="T0" fmla="*/ 87 w 87"/>
                <a:gd name="T1" fmla="*/ 16 h 32"/>
                <a:gd name="T2" fmla="*/ 62 w 87"/>
                <a:gd name="T3" fmla="*/ 27 h 32"/>
                <a:gd name="T4" fmla="*/ 7 w 87"/>
                <a:gd name="T5" fmla="*/ 32 h 32"/>
                <a:gd name="T6" fmla="*/ 1 w 87"/>
                <a:gd name="T7" fmla="*/ 24 h 32"/>
                <a:gd name="T8" fmla="*/ 6 w 87"/>
                <a:gd name="T9" fmla="*/ 11 h 32"/>
                <a:gd name="T10" fmla="*/ 87 w 87"/>
                <a:gd name="T11" fmla="*/ 16 h 32"/>
              </a:gdLst>
              <a:ahLst/>
              <a:cxnLst>
                <a:cxn ang="0">
                  <a:pos x="T0" y="T1"/>
                </a:cxn>
                <a:cxn ang="0">
                  <a:pos x="T2" y="T3"/>
                </a:cxn>
                <a:cxn ang="0">
                  <a:pos x="T4" y="T5"/>
                </a:cxn>
                <a:cxn ang="0">
                  <a:pos x="T6" y="T7"/>
                </a:cxn>
                <a:cxn ang="0">
                  <a:pos x="T8" y="T9"/>
                </a:cxn>
                <a:cxn ang="0">
                  <a:pos x="T10" y="T11"/>
                </a:cxn>
              </a:cxnLst>
              <a:rect l="0" t="0" r="r" b="b"/>
              <a:pathLst>
                <a:path w="87" h="32">
                  <a:moveTo>
                    <a:pt x="87" y="16"/>
                  </a:moveTo>
                  <a:cubicBezTo>
                    <a:pt x="79" y="20"/>
                    <a:pt x="71" y="25"/>
                    <a:pt x="62" y="27"/>
                  </a:cubicBezTo>
                  <a:cubicBezTo>
                    <a:pt x="44" y="30"/>
                    <a:pt x="25" y="31"/>
                    <a:pt x="7" y="32"/>
                  </a:cubicBezTo>
                  <a:cubicBezTo>
                    <a:pt x="5" y="32"/>
                    <a:pt x="0" y="27"/>
                    <a:pt x="1" y="24"/>
                  </a:cubicBezTo>
                  <a:cubicBezTo>
                    <a:pt x="1" y="19"/>
                    <a:pt x="3" y="13"/>
                    <a:pt x="6" y="11"/>
                  </a:cubicBezTo>
                  <a:cubicBezTo>
                    <a:pt x="17" y="2"/>
                    <a:pt x="67" y="0"/>
                    <a:pt x="8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5" name="Freeform 130">
              <a:extLst>
                <a:ext uri="{FF2B5EF4-FFF2-40B4-BE49-F238E27FC236}">
                  <a16:creationId xmlns:a16="http://schemas.microsoft.com/office/drawing/2014/main" id="{C0A34A80-9120-49CD-B6D3-227FACB9FA62}"/>
                </a:ext>
              </a:extLst>
            </p:cNvPr>
            <p:cNvSpPr>
              <a:spLocks/>
            </p:cNvSpPr>
            <p:nvPr/>
          </p:nvSpPr>
          <p:spPr bwMode="auto">
            <a:xfrm>
              <a:off x="7920038" y="263525"/>
              <a:ext cx="38100" cy="26988"/>
            </a:xfrm>
            <a:custGeom>
              <a:avLst/>
              <a:gdLst>
                <a:gd name="T0" fmla="*/ 95 w 95"/>
                <a:gd name="T1" fmla="*/ 15 h 32"/>
                <a:gd name="T2" fmla="*/ 9 w 95"/>
                <a:gd name="T3" fmla="*/ 30 h 32"/>
                <a:gd name="T4" fmla="*/ 20 w 95"/>
                <a:gd name="T5" fmla="*/ 6 h 32"/>
                <a:gd name="T6" fmla="*/ 82 w 95"/>
                <a:gd name="T7" fmla="*/ 1 h 32"/>
                <a:gd name="T8" fmla="*/ 95 w 95"/>
                <a:gd name="T9" fmla="*/ 15 h 32"/>
              </a:gdLst>
              <a:ahLst/>
              <a:cxnLst>
                <a:cxn ang="0">
                  <a:pos x="T0" y="T1"/>
                </a:cxn>
                <a:cxn ang="0">
                  <a:pos x="T2" y="T3"/>
                </a:cxn>
                <a:cxn ang="0">
                  <a:pos x="T4" y="T5"/>
                </a:cxn>
                <a:cxn ang="0">
                  <a:pos x="T6" y="T7"/>
                </a:cxn>
                <a:cxn ang="0">
                  <a:pos x="T8" y="T9"/>
                </a:cxn>
              </a:cxnLst>
              <a:rect l="0" t="0" r="r" b="b"/>
              <a:pathLst>
                <a:path w="95" h="32">
                  <a:moveTo>
                    <a:pt x="95" y="15"/>
                  </a:moveTo>
                  <a:cubicBezTo>
                    <a:pt x="64" y="32"/>
                    <a:pt x="36" y="32"/>
                    <a:pt x="9" y="30"/>
                  </a:cubicBezTo>
                  <a:cubicBezTo>
                    <a:pt x="0" y="14"/>
                    <a:pt x="9" y="8"/>
                    <a:pt x="20" y="6"/>
                  </a:cubicBezTo>
                  <a:cubicBezTo>
                    <a:pt x="41" y="3"/>
                    <a:pt x="62" y="1"/>
                    <a:pt x="82" y="1"/>
                  </a:cubicBezTo>
                  <a:cubicBezTo>
                    <a:pt x="85" y="0"/>
                    <a:pt x="89" y="7"/>
                    <a:pt x="9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6" name="Freeform 131">
              <a:extLst>
                <a:ext uri="{FF2B5EF4-FFF2-40B4-BE49-F238E27FC236}">
                  <a16:creationId xmlns:a16="http://schemas.microsoft.com/office/drawing/2014/main" id="{E6C9CAF6-B720-41E0-8D22-09D44E7F57E8}"/>
                </a:ext>
              </a:extLst>
            </p:cNvPr>
            <p:cNvSpPr>
              <a:spLocks/>
            </p:cNvSpPr>
            <p:nvPr/>
          </p:nvSpPr>
          <p:spPr bwMode="auto">
            <a:xfrm>
              <a:off x="7854950" y="280988"/>
              <a:ext cx="36513" cy="31750"/>
            </a:xfrm>
            <a:custGeom>
              <a:avLst/>
              <a:gdLst>
                <a:gd name="T0" fmla="*/ 0 w 90"/>
                <a:gd name="T1" fmla="*/ 28 h 39"/>
                <a:gd name="T2" fmla="*/ 16 w 90"/>
                <a:gd name="T3" fmla="*/ 9 h 39"/>
                <a:gd name="T4" fmla="*/ 75 w 90"/>
                <a:gd name="T5" fmla="*/ 0 h 39"/>
                <a:gd name="T6" fmla="*/ 89 w 90"/>
                <a:gd name="T7" fmla="*/ 10 h 39"/>
                <a:gd name="T8" fmla="*/ 81 w 90"/>
                <a:gd name="T9" fmla="*/ 24 h 39"/>
                <a:gd name="T10" fmla="*/ 0 w 90"/>
                <a:gd name="T11" fmla="*/ 28 h 39"/>
              </a:gdLst>
              <a:ahLst/>
              <a:cxnLst>
                <a:cxn ang="0">
                  <a:pos x="T0" y="T1"/>
                </a:cxn>
                <a:cxn ang="0">
                  <a:pos x="T2" y="T3"/>
                </a:cxn>
                <a:cxn ang="0">
                  <a:pos x="T4" y="T5"/>
                </a:cxn>
                <a:cxn ang="0">
                  <a:pos x="T6" y="T7"/>
                </a:cxn>
                <a:cxn ang="0">
                  <a:pos x="T8" y="T9"/>
                </a:cxn>
                <a:cxn ang="0">
                  <a:pos x="T10" y="T11"/>
                </a:cxn>
              </a:cxnLst>
              <a:rect l="0" t="0" r="r" b="b"/>
              <a:pathLst>
                <a:path w="90" h="39">
                  <a:moveTo>
                    <a:pt x="0" y="28"/>
                  </a:moveTo>
                  <a:cubicBezTo>
                    <a:pt x="8" y="19"/>
                    <a:pt x="11" y="10"/>
                    <a:pt x="16" y="9"/>
                  </a:cubicBezTo>
                  <a:cubicBezTo>
                    <a:pt x="36" y="5"/>
                    <a:pt x="55" y="2"/>
                    <a:pt x="75" y="0"/>
                  </a:cubicBezTo>
                  <a:cubicBezTo>
                    <a:pt x="80" y="0"/>
                    <a:pt x="88" y="5"/>
                    <a:pt x="89" y="10"/>
                  </a:cubicBezTo>
                  <a:cubicBezTo>
                    <a:pt x="90" y="14"/>
                    <a:pt x="85" y="23"/>
                    <a:pt x="81" y="24"/>
                  </a:cubicBezTo>
                  <a:cubicBezTo>
                    <a:pt x="56" y="30"/>
                    <a:pt x="31" y="39"/>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7" name="Freeform 132">
              <a:extLst>
                <a:ext uri="{FF2B5EF4-FFF2-40B4-BE49-F238E27FC236}">
                  <a16:creationId xmlns:a16="http://schemas.microsoft.com/office/drawing/2014/main" id="{D21DB0E7-AB19-4EAA-B7EE-E39AA0DA3CA9}"/>
                </a:ext>
              </a:extLst>
            </p:cNvPr>
            <p:cNvSpPr>
              <a:spLocks/>
            </p:cNvSpPr>
            <p:nvPr/>
          </p:nvSpPr>
          <p:spPr bwMode="auto">
            <a:xfrm>
              <a:off x="7791450" y="292100"/>
              <a:ext cx="36513" cy="33338"/>
            </a:xfrm>
            <a:custGeom>
              <a:avLst/>
              <a:gdLst>
                <a:gd name="T0" fmla="*/ 90 w 90"/>
                <a:gd name="T1" fmla="*/ 26 h 41"/>
                <a:gd name="T2" fmla="*/ 9 w 90"/>
                <a:gd name="T3" fmla="*/ 41 h 41"/>
                <a:gd name="T4" fmla="*/ 1 w 90"/>
                <a:gd name="T5" fmla="*/ 29 h 41"/>
                <a:gd name="T6" fmla="*/ 6 w 90"/>
                <a:gd name="T7" fmla="*/ 20 h 41"/>
                <a:gd name="T8" fmla="*/ 85 w 90"/>
                <a:gd name="T9" fmla="*/ 14 h 41"/>
                <a:gd name="T10" fmla="*/ 90 w 90"/>
                <a:gd name="T11" fmla="*/ 26 h 41"/>
              </a:gdLst>
              <a:ahLst/>
              <a:cxnLst>
                <a:cxn ang="0">
                  <a:pos x="T0" y="T1"/>
                </a:cxn>
                <a:cxn ang="0">
                  <a:pos x="T2" y="T3"/>
                </a:cxn>
                <a:cxn ang="0">
                  <a:pos x="T4" y="T5"/>
                </a:cxn>
                <a:cxn ang="0">
                  <a:pos x="T6" y="T7"/>
                </a:cxn>
                <a:cxn ang="0">
                  <a:pos x="T8" y="T9"/>
                </a:cxn>
                <a:cxn ang="0">
                  <a:pos x="T10" y="T11"/>
                </a:cxn>
              </a:cxnLst>
              <a:rect l="0" t="0" r="r" b="b"/>
              <a:pathLst>
                <a:path w="90" h="41">
                  <a:moveTo>
                    <a:pt x="90" y="26"/>
                  </a:moveTo>
                  <a:cubicBezTo>
                    <a:pt x="65" y="40"/>
                    <a:pt x="37" y="41"/>
                    <a:pt x="9" y="41"/>
                  </a:cubicBezTo>
                  <a:cubicBezTo>
                    <a:pt x="6" y="41"/>
                    <a:pt x="2" y="34"/>
                    <a:pt x="1" y="29"/>
                  </a:cubicBezTo>
                  <a:cubicBezTo>
                    <a:pt x="0" y="27"/>
                    <a:pt x="3" y="20"/>
                    <a:pt x="6" y="20"/>
                  </a:cubicBezTo>
                  <a:cubicBezTo>
                    <a:pt x="32" y="15"/>
                    <a:pt x="57" y="0"/>
                    <a:pt x="85" y="14"/>
                  </a:cubicBezTo>
                  <a:cubicBezTo>
                    <a:pt x="87" y="15"/>
                    <a:pt x="87" y="19"/>
                    <a:pt x="9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8" name="Freeform 133">
              <a:extLst>
                <a:ext uri="{FF2B5EF4-FFF2-40B4-BE49-F238E27FC236}">
                  <a16:creationId xmlns:a16="http://schemas.microsoft.com/office/drawing/2014/main" id="{7D72A775-BFCA-4238-B2BD-3E91D1A46A66}"/>
                </a:ext>
              </a:extLst>
            </p:cNvPr>
            <p:cNvSpPr>
              <a:spLocks/>
            </p:cNvSpPr>
            <p:nvPr/>
          </p:nvSpPr>
          <p:spPr bwMode="auto">
            <a:xfrm>
              <a:off x="7659688" y="334963"/>
              <a:ext cx="36513" cy="31750"/>
            </a:xfrm>
            <a:custGeom>
              <a:avLst/>
              <a:gdLst>
                <a:gd name="T0" fmla="*/ 0 w 87"/>
                <a:gd name="T1" fmla="*/ 17 h 37"/>
                <a:gd name="T2" fmla="*/ 76 w 87"/>
                <a:gd name="T3" fmla="*/ 2 h 37"/>
                <a:gd name="T4" fmla="*/ 86 w 87"/>
                <a:gd name="T5" fmla="*/ 11 h 37"/>
                <a:gd name="T6" fmla="*/ 83 w 87"/>
                <a:gd name="T7" fmla="*/ 21 h 37"/>
                <a:gd name="T8" fmla="*/ 4 w 87"/>
                <a:gd name="T9" fmla="*/ 29 h 37"/>
                <a:gd name="T10" fmla="*/ 0 w 87"/>
                <a:gd name="T11" fmla="*/ 17 h 37"/>
              </a:gdLst>
              <a:ahLst/>
              <a:cxnLst>
                <a:cxn ang="0">
                  <a:pos x="T0" y="T1"/>
                </a:cxn>
                <a:cxn ang="0">
                  <a:pos x="T2" y="T3"/>
                </a:cxn>
                <a:cxn ang="0">
                  <a:pos x="T4" y="T5"/>
                </a:cxn>
                <a:cxn ang="0">
                  <a:pos x="T6" y="T7"/>
                </a:cxn>
                <a:cxn ang="0">
                  <a:pos x="T8" y="T9"/>
                </a:cxn>
                <a:cxn ang="0">
                  <a:pos x="T10" y="T11"/>
                </a:cxn>
              </a:cxnLst>
              <a:rect l="0" t="0" r="r" b="b"/>
              <a:pathLst>
                <a:path w="87" h="37">
                  <a:moveTo>
                    <a:pt x="0" y="17"/>
                  </a:moveTo>
                  <a:cubicBezTo>
                    <a:pt x="24" y="0"/>
                    <a:pt x="50" y="3"/>
                    <a:pt x="76" y="2"/>
                  </a:cubicBezTo>
                  <a:cubicBezTo>
                    <a:pt x="79" y="2"/>
                    <a:pt x="84" y="7"/>
                    <a:pt x="86" y="11"/>
                  </a:cubicBezTo>
                  <a:cubicBezTo>
                    <a:pt x="87" y="13"/>
                    <a:pt x="85" y="19"/>
                    <a:pt x="83" y="21"/>
                  </a:cubicBezTo>
                  <a:cubicBezTo>
                    <a:pt x="72" y="31"/>
                    <a:pt x="18" y="37"/>
                    <a:pt x="4" y="29"/>
                  </a:cubicBezTo>
                  <a:cubicBezTo>
                    <a:pt x="2" y="27"/>
                    <a:pt x="2" y="22"/>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9" name="Freeform 134">
              <a:extLst>
                <a:ext uri="{FF2B5EF4-FFF2-40B4-BE49-F238E27FC236}">
                  <a16:creationId xmlns:a16="http://schemas.microsoft.com/office/drawing/2014/main" id="{A338310B-B811-4348-A3A3-6FB4A2C6F2C2}"/>
                </a:ext>
              </a:extLst>
            </p:cNvPr>
            <p:cNvSpPr>
              <a:spLocks/>
            </p:cNvSpPr>
            <p:nvPr/>
          </p:nvSpPr>
          <p:spPr bwMode="auto">
            <a:xfrm>
              <a:off x="8440738" y="79375"/>
              <a:ext cx="34925" cy="36513"/>
            </a:xfrm>
            <a:custGeom>
              <a:avLst/>
              <a:gdLst>
                <a:gd name="T0" fmla="*/ 85 w 85"/>
                <a:gd name="T1" fmla="*/ 11 h 44"/>
                <a:gd name="T2" fmla="*/ 73 w 85"/>
                <a:gd name="T3" fmla="*/ 28 h 44"/>
                <a:gd name="T4" fmla="*/ 16 w 85"/>
                <a:gd name="T5" fmla="*/ 43 h 44"/>
                <a:gd name="T6" fmla="*/ 1 w 85"/>
                <a:gd name="T7" fmla="*/ 35 h 44"/>
                <a:gd name="T8" fmla="*/ 8 w 85"/>
                <a:gd name="T9" fmla="*/ 20 h 44"/>
                <a:gd name="T10" fmla="*/ 78 w 85"/>
                <a:gd name="T11" fmla="*/ 0 h 44"/>
                <a:gd name="T12" fmla="*/ 85 w 85"/>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5" h="44">
                  <a:moveTo>
                    <a:pt x="85" y="11"/>
                  </a:moveTo>
                  <a:cubicBezTo>
                    <a:pt x="81" y="17"/>
                    <a:pt x="79" y="26"/>
                    <a:pt x="73" y="28"/>
                  </a:cubicBezTo>
                  <a:cubicBezTo>
                    <a:pt x="55" y="34"/>
                    <a:pt x="35" y="39"/>
                    <a:pt x="16" y="43"/>
                  </a:cubicBezTo>
                  <a:cubicBezTo>
                    <a:pt x="11" y="44"/>
                    <a:pt x="3" y="39"/>
                    <a:pt x="1" y="35"/>
                  </a:cubicBezTo>
                  <a:cubicBezTo>
                    <a:pt x="0" y="31"/>
                    <a:pt x="4" y="21"/>
                    <a:pt x="8" y="20"/>
                  </a:cubicBezTo>
                  <a:cubicBezTo>
                    <a:pt x="31" y="12"/>
                    <a:pt x="55" y="7"/>
                    <a:pt x="78" y="0"/>
                  </a:cubicBezTo>
                  <a:cubicBezTo>
                    <a:pt x="81" y="4"/>
                    <a:pt x="83" y="7"/>
                    <a:pt x="8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0" name="Freeform 135">
              <a:extLst>
                <a:ext uri="{FF2B5EF4-FFF2-40B4-BE49-F238E27FC236}">
                  <a16:creationId xmlns:a16="http://schemas.microsoft.com/office/drawing/2014/main" id="{3B099DDE-66F0-4F52-891B-815ECFF19CA2}"/>
                </a:ext>
              </a:extLst>
            </p:cNvPr>
            <p:cNvSpPr>
              <a:spLocks/>
            </p:cNvSpPr>
            <p:nvPr/>
          </p:nvSpPr>
          <p:spPr bwMode="auto">
            <a:xfrm>
              <a:off x="8375650" y="111125"/>
              <a:ext cx="36513" cy="38100"/>
            </a:xfrm>
            <a:custGeom>
              <a:avLst/>
              <a:gdLst>
                <a:gd name="T0" fmla="*/ 86 w 86"/>
                <a:gd name="T1" fmla="*/ 14 h 47"/>
                <a:gd name="T2" fmla="*/ 0 w 86"/>
                <a:gd name="T3" fmla="*/ 29 h 47"/>
                <a:gd name="T4" fmla="*/ 86 w 86"/>
                <a:gd name="T5" fmla="*/ 14 h 47"/>
              </a:gdLst>
              <a:ahLst/>
              <a:cxnLst>
                <a:cxn ang="0">
                  <a:pos x="T0" y="T1"/>
                </a:cxn>
                <a:cxn ang="0">
                  <a:pos x="T2" y="T3"/>
                </a:cxn>
                <a:cxn ang="0">
                  <a:pos x="T4" y="T5"/>
                </a:cxn>
              </a:cxnLst>
              <a:rect l="0" t="0" r="r" b="b"/>
              <a:pathLst>
                <a:path w="86" h="47">
                  <a:moveTo>
                    <a:pt x="86" y="14"/>
                  </a:moveTo>
                  <a:cubicBezTo>
                    <a:pt x="64" y="40"/>
                    <a:pt x="23" y="47"/>
                    <a:pt x="0" y="29"/>
                  </a:cubicBezTo>
                  <a:cubicBezTo>
                    <a:pt x="24" y="6"/>
                    <a:pt x="60" y="0"/>
                    <a:pt x="8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1" name="Freeform 136">
              <a:extLst>
                <a:ext uri="{FF2B5EF4-FFF2-40B4-BE49-F238E27FC236}">
                  <a16:creationId xmlns:a16="http://schemas.microsoft.com/office/drawing/2014/main" id="{1857310E-E6F4-43EA-8187-2D8B0F25864F}"/>
                </a:ext>
              </a:extLst>
            </p:cNvPr>
            <p:cNvSpPr>
              <a:spLocks/>
            </p:cNvSpPr>
            <p:nvPr/>
          </p:nvSpPr>
          <p:spPr bwMode="auto">
            <a:xfrm>
              <a:off x="7208838" y="523875"/>
              <a:ext cx="36513" cy="41275"/>
            </a:xfrm>
            <a:custGeom>
              <a:avLst/>
              <a:gdLst>
                <a:gd name="T0" fmla="*/ 0 w 92"/>
                <a:gd name="T1" fmla="*/ 35 h 51"/>
                <a:gd name="T2" fmla="*/ 74 w 92"/>
                <a:gd name="T3" fmla="*/ 1 h 51"/>
                <a:gd name="T4" fmla="*/ 90 w 92"/>
                <a:gd name="T5" fmla="*/ 8 h 51"/>
                <a:gd name="T6" fmla="*/ 87 w 92"/>
                <a:gd name="T7" fmla="*/ 22 h 51"/>
                <a:gd name="T8" fmla="*/ 19 w 92"/>
                <a:gd name="T9" fmla="*/ 50 h 51"/>
                <a:gd name="T10" fmla="*/ 0 w 92"/>
                <a:gd name="T11" fmla="*/ 35 h 51"/>
              </a:gdLst>
              <a:ahLst/>
              <a:cxnLst>
                <a:cxn ang="0">
                  <a:pos x="T0" y="T1"/>
                </a:cxn>
                <a:cxn ang="0">
                  <a:pos x="T2" y="T3"/>
                </a:cxn>
                <a:cxn ang="0">
                  <a:pos x="T4" y="T5"/>
                </a:cxn>
                <a:cxn ang="0">
                  <a:pos x="T6" y="T7"/>
                </a:cxn>
                <a:cxn ang="0">
                  <a:pos x="T8" y="T9"/>
                </a:cxn>
                <a:cxn ang="0">
                  <a:pos x="T10" y="T11"/>
                </a:cxn>
              </a:cxnLst>
              <a:rect l="0" t="0" r="r" b="b"/>
              <a:pathLst>
                <a:path w="92" h="51">
                  <a:moveTo>
                    <a:pt x="0" y="35"/>
                  </a:moveTo>
                  <a:cubicBezTo>
                    <a:pt x="30" y="21"/>
                    <a:pt x="52" y="10"/>
                    <a:pt x="74" y="1"/>
                  </a:cubicBezTo>
                  <a:cubicBezTo>
                    <a:pt x="78" y="0"/>
                    <a:pt x="86" y="4"/>
                    <a:pt x="90" y="8"/>
                  </a:cubicBezTo>
                  <a:cubicBezTo>
                    <a:pt x="92" y="10"/>
                    <a:pt x="90" y="20"/>
                    <a:pt x="87" y="22"/>
                  </a:cubicBezTo>
                  <a:cubicBezTo>
                    <a:pt x="65" y="32"/>
                    <a:pt x="42" y="41"/>
                    <a:pt x="19" y="50"/>
                  </a:cubicBezTo>
                  <a:cubicBezTo>
                    <a:pt x="17" y="51"/>
                    <a:pt x="12" y="44"/>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2" name="Freeform 137">
              <a:extLst>
                <a:ext uri="{FF2B5EF4-FFF2-40B4-BE49-F238E27FC236}">
                  <a16:creationId xmlns:a16="http://schemas.microsoft.com/office/drawing/2014/main" id="{A2DB54FB-B9A2-443B-AF5E-76077A32C86A}"/>
                </a:ext>
              </a:extLst>
            </p:cNvPr>
            <p:cNvSpPr>
              <a:spLocks/>
            </p:cNvSpPr>
            <p:nvPr/>
          </p:nvSpPr>
          <p:spPr bwMode="auto">
            <a:xfrm>
              <a:off x="7723188" y="317500"/>
              <a:ext cx="39688" cy="25400"/>
            </a:xfrm>
            <a:custGeom>
              <a:avLst/>
              <a:gdLst>
                <a:gd name="T0" fmla="*/ 0 w 98"/>
                <a:gd name="T1" fmla="*/ 12 h 32"/>
                <a:gd name="T2" fmla="*/ 85 w 98"/>
                <a:gd name="T3" fmla="*/ 0 h 32"/>
                <a:gd name="T4" fmla="*/ 80 w 98"/>
                <a:gd name="T5" fmla="*/ 26 h 32"/>
                <a:gd name="T6" fmla="*/ 14 w 98"/>
                <a:gd name="T7" fmla="*/ 32 h 32"/>
                <a:gd name="T8" fmla="*/ 0 w 98"/>
                <a:gd name="T9" fmla="*/ 12 h 32"/>
              </a:gdLst>
              <a:ahLst/>
              <a:cxnLst>
                <a:cxn ang="0">
                  <a:pos x="T0" y="T1"/>
                </a:cxn>
                <a:cxn ang="0">
                  <a:pos x="T2" y="T3"/>
                </a:cxn>
                <a:cxn ang="0">
                  <a:pos x="T4" y="T5"/>
                </a:cxn>
                <a:cxn ang="0">
                  <a:pos x="T6" y="T7"/>
                </a:cxn>
                <a:cxn ang="0">
                  <a:pos x="T8" y="T9"/>
                </a:cxn>
              </a:cxnLst>
              <a:rect l="0" t="0" r="r" b="b"/>
              <a:pathLst>
                <a:path w="98" h="32">
                  <a:moveTo>
                    <a:pt x="0" y="12"/>
                  </a:moveTo>
                  <a:cubicBezTo>
                    <a:pt x="34" y="7"/>
                    <a:pt x="61" y="3"/>
                    <a:pt x="85" y="0"/>
                  </a:cubicBezTo>
                  <a:cubicBezTo>
                    <a:pt x="98" y="16"/>
                    <a:pt x="92" y="24"/>
                    <a:pt x="80" y="26"/>
                  </a:cubicBezTo>
                  <a:cubicBezTo>
                    <a:pt x="58" y="30"/>
                    <a:pt x="36" y="31"/>
                    <a:pt x="14" y="32"/>
                  </a:cubicBezTo>
                  <a:cubicBezTo>
                    <a:pt x="11" y="32"/>
                    <a:pt x="9" y="2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3" name="Freeform 138">
              <a:extLst>
                <a:ext uri="{FF2B5EF4-FFF2-40B4-BE49-F238E27FC236}">
                  <a16:creationId xmlns:a16="http://schemas.microsoft.com/office/drawing/2014/main" id="{3CDA2BE7-DE1E-4BA8-87E2-C788093931C5}"/>
                </a:ext>
              </a:extLst>
            </p:cNvPr>
            <p:cNvSpPr>
              <a:spLocks/>
            </p:cNvSpPr>
            <p:nvPr/>
          </p:nvSpPr>
          <p:spPr bwMode="auto">
            <a:xfrm>
              <a:off x="8312150" y="139700"/>
              <a:ext cx="34925" cy="31750"/>
            </a:xfrm>
            <a:custGeom>
              <a:avLst/>
              <a:gdLst>
                <a:gd name="T0" fmla="*/ 87 w 87"/>
                <a:gd name="T1" fmla="*/ 9 h 38"/>
                <a:gd name="T2" fmla="*/ 75 w 87"/>
                <a:gd name="T3" fmla="*/ 26 h 38"/>
                <a:gd name="T4" fmla="*/ 17 w 87"/>
                <a:gd name="T5" fmla="*/ 37 h 38"/>
                <a:gd name="T6" fmla="*/ 0 w 87"/>
                <a:gd name="T7" fmla="*/ 26 h 38"/>
                <a:gd name="T8" fmla="*/ 12 w 87"/>
                <a:gd name="T9" fmla="*/ 12 h 38"/>
                <a:gd name="T10" fmla="*/ 80 w 87"/>
                <a:gd name="T11" fmla="*/ 0 h 38"/>
                <a:gd name="T12" fmla="*/ 87 w 87"/>
                <a:gd name="T13" fmla="*/ 9 h 38"/>
              </a:gdLst>
              <a:ahLst/>
              <a:cxnLst>
                <a:cxn ang="0">
                  <a:pos x="T0" y="T1"/>
                </a:cxn>
                <a:cxn ang="0">
                  <a:pos x="T2" y="T3"/>
                </a:cxn>
                <a:cxn ang="0">
                  <a:pos x="T4" y="T5"/>
                </a:cxn>
                <a:cxn ang="0">
                  <a:pos x="T6" y="T7"/>
                </a:cxn>
                <a:cxn ang="0">
                  <a:pos x="T8" y="T9"/>
                </a:cxn>
                <a:cxn ang="0">
                  <a:pos x="T10" y="T11"/>
                </a:cxn>
                <a:cxn ang="0">
                  <a:pos x="T12" y="T13"/>
                </a:cxn>
              </a:cxnLst>
              <a:rect l="0" t="0" r="r" b="b"/>
              <a:pathLst>
                <a:path w="87" h="38">
                  <a:moveTo>
                    <a:pt x="87" y="9"/>
                  </a:moveTo>
                  <a:cubicBezTo>
                    <a:pt x="83" y="15"/>
                    <a:pt x="80" y="25"/>
                    <a:pt x="75" y="26"/>
                  </a:cubicBezTo>
                  <a:cubicBezTo>
                    <a:pt x="56" y="31"/>
                    <a:pt x="37" y="35"/>
                    <a:pt x="17" y="37"/>
                  </a:cubicBezTo>
                  <a:cubicBezTo>
                    <a:pt x="12" y="38"/>
                    <a:pt x="6" y="30"/>
                    <a:pt x="0" y="26"/>
                  </a:cubicBezTo>
                  <a:cubicBezTo>
                    <a:pt x="4" y="21"/>
                    <a:pt x="7" y="13"/>
                    <a:pt x="12" y="12"/>
                  </a:cubicBezTo>
                  <a:cubicBezTo>
                    <a:pt x="34" y="7"/>
                    <a:pt x="57" y="4"/>
                    <a:pt x="80" y="0"/>
                  </a:cubicBezTo>
                  <a:cubicBezTo>
                    <a:pt x="82" y="3"/>
                    <a:pt x="84" y="6"/>
                    <a:pt x="8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4" name="Freeform 139">
              <a:extLst>
                <a:ext uri="{FF2B5EF4-FFF2-40B4-BE49-F238E27FC236}">
                  <a16:creationId xmlns:a16="http://schemas.microsoft.com/office/drawing/2014/main" id="{8889037F-8255-4461-9C53-C83FD3A93166}"/>
                </a:ext>
              </a:extLst>
            </p:cNvPr>
            <p:cNvSpPr>
              <a:spLocks/>
            </p:cNvSpPr>
            <p:nvPr/>
          </p:nvSpPr>
          <p:spPr bwMode="auto">
            <a:xfrm>
              <a:off x="8051800" y="220663"/>
              <a:ext cx="36513" cy="33338"/>
            </a:xfrm>
            <a:custGeom>
              <a:avLst/>
              <a:gdLst>
                <a:gd name="T0" fmla="*/ 88 w 88"/>
                <a:gd name="T1" fmla="*/ 16 h 42"/>
                <a:gd name="T2" fmla="*/ 77 w 88"/>
                <a:gd name="T3" fmla="*/ 31 h 42"/>
                <a:gd name="T4" fmla="*/ 15 w 88"/>
                <a:gd name="T5" fmla="*/ 42 h 42"/>
                <a:gd name="T6" fmla="*/ 1 w 88"/>
                <a:gd name="T7" fmla="*/ 32 h 42"/>
                <a:gd name="T8" fmla="*/ 6 w 88"/>
                <a:gd name="T9" fmla="*/ 19 h 42"/>
                <a:gd name="T10" fmla="*/ 88 w 88"/>
                <a:gd name="T11" fmla="*/ 16 h 42"/>
              </a:gdLst>
              <a:ahLst/>
              <a:cxnLst>
                <a:cxn ang="0">
                  <a:pos x="T0" y="T1"/>
                </a:cxn>
                <a:cxn ang="0">
                  <a:pos x="T2" y="T3"/>
                </a:cxn>
                <a:cxn ang="0">
                  <a:pos x="T4" y="T5"/>
                </a:cxn>
                <a:cxn ang="0">
                  <a:pos x="T6" y="T7"/>
                </a:cxn>
                <a:cxn ang="0">
                  <a:pos x="T8" y="T9"/>
                </a:cxn>
                <a:cxn ang="0">
                  <a:pos x="T10" y="T11"/>
                </a:cxn>
              </a:cxnLst>
              <a:rect l="0" t="0" r="r" b="b"/>
              <a:pathLst>
                <a:path w="88" h="42">
                  <a:moveTo>
                    <a:pt x="88" y="16"/>
                  </a:moveTo>
                  <a:cubicBezTo>
                    <a:pt x="83" y="22"/>
                    <a:pt x="81" y="31"/>
                    <a:pt x="77" y="31"/>
                  </a:cubicBezTo>
                  <a:cubicBezTo>
                    <a:pt x="56" y="36"/>
                    <a:pt x="36" y="40"/>
                    <a:pt x="15" y="42"/>
                  </a:cubicBezTo>
                  <a:cubicBezTo>
                    <a:pt x="11" y="42"/>
                    <a:pt x="4" y="36"/>
                    <a:pt x="1" y="32"/>
                  </a:cubicBezTo>
                  <a:cubicBezTo>
                    <a:pt x="0" y="29"/>
                    <a:pt x="4" y="19"/>
                    <a:pt x="6" y="19"/>
                  </a:cubicBezTo>
                  <a:cubicBezTo>
                    <a:pt x="32" y="14"/>
                    <a:pt x="58" y="0"/>
                    <a:pt x="8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5" name="Freeform 140">
              <a:extLst>
                <a:ext uri="{FF2B5EF4-FFF2-40B4-BE49-F238E27FC236}">
                  <a16:creationId xmlns:a16="http://schemas.microsoft.com/office/drawing/2014/main" id="{72DF127F-68F6-4681-94BC-566794CA0C8C}"/>
                </a:ext>
              </a:extLst>
            </p:cNvPr>
            <p:cNvSpPr>
              <a:spLocks/>
            </p:cNvSpPr>
            <p:nvPr/>
          </p:nvSpPr>
          <p:spPr bwMode="auto">
            <a:xfrm>
              <a:off x="7273925" y="479425"/>
              <a:ext cx="33338" cy="36513"/>
            </a:xfrm>
            <a:custGeom>
              <a:avLst/>
              <a:gdLst>
                <a:gd name="T0" fmla="*/ 0 w 81"/>
                <a:gd name="T1" fmla="*/ 44 h 44"/>
                <a:gd name="T2" fmla="*/ 81 w 81"/>
                <a:gd name="T3" fmla="*/ 9 h 44"/>
                <a:gd name="T4" fmla="*/ 0 w 81"/>
                <a:gd name="T5" fmla="*/ 44 h 44"/>
              </a:gdLst>
              <a:ahLst/>
              <a:cxnLst>
                <a:cxn ang="0">
                  <a:pos x="T0" y="T1"/>
                </a:cxn>
                <a:cxn ang="0">
                  <a:pos x="T2" y="T3"/>
                </a:cxn>
                <a:cxn ang="0">
                  <a:pos x="T4" y="T5"/>
                </a:cxn>
              </a:cxnLst>
              <a:rect l="0" t="0" r="r" b="b"/>
              <a:pathLst>
                <a:path w="81" h="44">
                  <a:moveTo>
                    <a:pt x="0" y="44"/>
                  </a:moveTo>
                  <a:cubicBezTo>
                    <a:pt x="5" y="15"/>
                    <a:pt x="43" y="0"/>
                    <a:pt x="81" y="9"/>
                  </a:cubicBezTo>
                  <a:cubicBezTo>
                    <a:pt x="72" y="31"/>
                    <a:pt x="52" y="40"/>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6" name="Freeform 141">
              <a:extLst>
                <a:ext uri="{FF2B5EF4-FFF2-40B4-BE49-F238E27FC236}">
                  <a16:creationId xmlns:a16="http://schemas.microsoft.com/office/drawing/2014/main" id="{CE9ECDD2-4DEB-4A65-BC20-2B6D430FEB77}"/>
                </a:ext>
              </a:extLst>
            </p:cNvPr>
            <p:cNvSpPr>
              <a:spLocks/>
            </p:cNvSpPr>
            <p:nvPr/>
          </p:nvSpPr>
          <p:spPr bwMode="auto">
            <a:xfrm>
              <a:off x="7169150" y="588963"/>
              <a:ext cx="20638" cy="68263"/>
            </a:xfrm>
            <a:custGeom>
              <a:avLst/>
              <a:gdLst>
                <a:gd name="T0" fmla="*/ 40 w 53"/>
                <a:gd name="T1" fmla="*/ 0 h 84"/>
                <a:gd name="T2" fmla="*/ 47 w 53"/>
                <a:gd name="T3" fmla="*/ 4 h 84"/>
                <a:gd name="T4" fmla="*/ 51 w 53"/>
                <a:gd name="T5" fmla="*/ 20 h 84"/>
                <a:gd name="T6" fmla="*/ 16 w 53"/>
                <a:gd name="T7" fmla="*/ 76 h 84"/>
                <a:gd name="T8" fmla="*/ 2 w 53"/>
                <a:gd name="T9" fmla="*/ 60 h 84"/>
                <a:gd name="T10" fmla="*/ 40 w 53"/>
                <a:gd name="T11" fmla="*/ 0 h 84"/>
              </a:gdLst>
              <a:ahLst/>
              <a:cxnLst>
                <a:cxn ang="0">
                  <a:pos x="T0" y="T1"/>
                </a:cxn>
                <a:cxn ang="0">
                  <a:pos x="T2" y="T3"/>
                </a:cxn>
                <a:cxn ang="0">
                  <a:pos x="T4" y="T5"/>
                </a:cxn>
                <a:cxn ang="0">
                  <a:pos x="T6" y="T7"/>
                </a:cxn>
                <a:cxn ang="0">
                  <a:pos x="T8" y="T9"/>
                </a:cxn>
                <a:cxn ang="0">
                  <a:pos x="T10" y="T11"/>
                </a:cxn>
              </a:cxnLst>
              <a:rect l="0" t="0" r="r" b="b"/>
              <a:pathLst>
                <a:path w="53" h="84">
                  <a:moveTo>
                    <a:pt x="40" y="0"/>
                  </a:moveTo>
                  <a:cubicBezTo>
                    <a:pt x="45" y="2"/>
                    <a:pt x="47" y="3"/>
                    <a:pt x="47" y="4"/>
                  </a:cubicBezTo>
                  <a:cubicBezTo>
                    <a:pt x="49" y="9"/>
                    <a:pt x="53" y="17"/>
                    <a:pt x="51" y="20"/>
                  </a:cubicBezTo>
                  <a:cubicBezTo>
                    <a:pt x="41" y="40"/>
                    <a:pt x="31" y="61"/>
                    <a:pt x="16" y="76"/>
                  </a:cubicBezTo>
                  <a:cubicBezTo>
                    <a:pt x="8" y="84"/>
                    <a:pt x="0" y="70"/>
                    <a:pt x="2" y="60"/>
                  </a:cubicBezTo>
                  <a:cubicBezTo>
                    <a:pt x="6" y="36"/>
                    <a:pt x="18" y="15"/>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7" name="Freeform 142">
              <a:extLst>
                <a:ext uri="{FF2B5EF4-FFF2-40B4-BE49-F238E27FC236}">
                  <a16:creationId xmlns:a16="http://schemas.microsoft.com/office/drawing/2014/main" id="{C66E6D6F-5DE3-46C9-AA47-F499DBE5E742}"/>
                </a:ext>
              </a:extLst>
            </p:cNvPr>
            <p:cNvSpPr>
              <a:spLocks/>
            </p:cNvSpPr>
            <p:nvPr/>
          </p:nvSpPr>
          <p:spPr bwMode="auto">
            <a:xfrm>
              <a:off x="8502650" y="38100"/>
              <a:ext cx="34925" cy="39688"/>
            </a:xfrm>
            <a:custGeom>
              <a:avLst/>
              <a:gdLst>
                <a:gd name="T0" fmla="*/ 0 w 88"/>
                <a:gd name="T1" fmla="*/ 42 h 48"/>
                <a:gd name="T2" fmla="*/ 85 w 88"/>
                <a:gd name="T3" fmla="*/ 0 h 48"/>
                <a:gd name="T4" fmla="*/ 86 w 88"/>
                <a:gd name="T5" fmla="*/ 23 h 48"/>
                <a:gd name="T6" fmla="*/ 0 w 88"/>
                <a:gd name="T7" fmla="*/ 42 h 48"/>
              </a:gdLst>
              <a:ahLst/>
              <a:cxnLst>
                <a:cxn ang="0">
                  <a:pos x="T0" y="T1"/>
                </a:cxn>
                <a:cxn ang="0">
                  <a:pos x="T2" y="T3"/>
                </a:cxn>
                <a:cxn ang="0">
                  <a:pos x="T4" y="T5"/>
                </a:cxn>
                <a:cxn ang="0">
                  <a:pos x="T6" y="T7"/>
                </a:cxn>
              </a:cxnLst>
              <a:rect l="0" t="0" r="r" b="b"/>
              <a:pathLst>
                <a:path w="88" h="48">
                  <a:moveTo>
                    <a:pt x="0" y="42"/>
                  </a:moveTo>
                  <a:cubicBezTo>
                    <a:pt x="23" y="11"/>
                    <a:pt x="55" y="14"/>
                    <a:pt x="85" y="0"/>
                  </a:cubicBezTo>
                  <a:cubicBezTo>
                    <a:pt x="85" y="12"/>
                    <a:pt x="88" y="20"/>
                    <a:pt x="86" y="23"/>
                  </a:cubicBezTo>
                  <a:cubicBezTo>
                    <a:pt x="72" y="38"/>
                    <a:pt x="30" y="48"/>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8" name="Freeform 143">
              <a:extLst>
                <a:ext uri="{FF2B5EF4-FFF2-40B4-BE49-F238E27FC236}">
                  <a16:creationId xmlns:a16="http://schemas.microsoft.com/office/drawing/2014/main" id="{C772672F-AEEB-4FC2-B0E5-60FCA665116B}"/>
                </a:ext>
              </a:extLst>
            </p:cNvPr>
            <p:cNvSpPr>
              <a:spLocks/>
            </p:cNvSpPr>
            <p:nvPr/>
          </p:nvSpPr>
          <p:spPr bwMode="auto">
            <a:xfrm>
              <a:off x="7185025" y="700088"/>
              <a:ext cx="15875" cy="30163"/>
            </a:xfrm>
            <a:custGeom>
              <a:avLst/>
              <a:gdLst>
                <a:gd name="T0" fmla="*/ 34 w 38"/>
                <a:gd name="T1" fmla="*/ 33 h 36"/>
                <a:gd name="T2" fmla="*/ 27 w 38"/>
                <a:gd name="T3" fmla="*/ 36 h 36"/>
                <a:gd name="T4" fmla="*/ 1 w 38"/>
                <a:gd name="T5" fmla="*/ 10 h 36"/>
                <a:gd name="T6" fmla="*/ 13 w 38"/>
                <a:gd name="T7" fmla="*/ 1 h 36"/>
                <a:gd name="T8" fmla="*/ 34 w 38"/>
                <a:gd name="T9" fmla="*/ 33 h 36"/>
              </a:gdLst>
              <a:ahLst/>
              <a:cxnLst>
                <a:cxn ang="0">
                  <a:pos x="T0" y="T1"/>
                </a:cxn>
                <a:cxn ang="0">
                  <a:pos x="T2" y="T3"/>
                </a:cxn>
                <a:cxn ang="0">
                  <a:pos x="T4" y="T5"/>
                </a:cxn>
                <a:cxn ang="0">
                  <a:pos x="T6" y="T7"/>
                </a:cxn>
                <a:cxn ang="0">
                  <a:pos x="T8" y="T9"/>
                </a:cxn>
              </a:cxnLst>
              <a:rect l="0" t="0" r="r" b="b"/>
              <a:pathLst>
                <a:path w="38" h="36">
                  <a:moveTo>
                    <a:pt x="34" y="33"/>
                  </a:moveTo>
                  <a:cubicBezTo>
                    <a:pt x="29" y="35"/>
                    <a:pt x="28" y="36"/>
                    <a:pt x="27" y="36"/>
                  </a:cubicBezTo>
                  <a:cubicBezTo>
                    <a:pt x="11" y="34"/>
                    <a:pt x="0" y="27"/>
                    <a:pt x="1" y="10"/>
                  </a:cubicBezTo>
                  <a:cubicBezTo>
                    <a:pt x="2" y="7"/>
                    <a:pt x="10" y="0"/>
                    <a:pt x="13" y="1"/>
                  </a:cubicBezTo>
                  <a:cubicBezTo>
                    <a:pt x="27" y="6"/>
                    <a:pt x="38" y="14"/>
                    <a:pt x="3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159" name="Group 158">
            <a:extLst>
              <a:ext uri="{FF2B5EF4-FFF2-40B4-BE49-F238E27FC236}">
                <a16:creationId xmlns:a16="http://schemas.microsoft.com/office/drawing/2014/main" id="{7B2A6F9E-F0E9-4622-ACDE-CB82326B5637}"/>
              </a:ext>
            </a:extLst>
          </p:cNvPr>
          <p:cNvGrpSpPr/>
          <p:nvPr/>
        </p:nvGrpSpPr>
        <p:grpSpPr>
          <a:xfrm>
            <a:off x="7178116" y="2075986"/>
            <a:ext cx="1166981" cy="1804195"/>
            <a:chOff x="7478257" y="2193205"/>
            <a:chExt cx="452893" cy="700189"/>
          </a:xfrm>
        </p:grpSpPr>
        <p:sp>
          <p:nvSpPr>
            <p:cNvPr id="160" name="Oval 159">
              <a:extLst>
                <a:ext uri="{FF2B5EF4-FFF2-40B4-BE49-F238E27FC236}">
                  <a16:creationId xmlns:a16="http://schemas.microsoft.com/office/drawing/2014/main" id="{5A0418DE-2F1D-4FFD-B28F-98DC2FEF1A72}"/>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Freeform 17">
              <a:extLst>
                <a:ext uri="{FF2B5EF4-FFF2-40B4-BE49-F238E27FC236}">
                  <a16:creationId xmlns:a16="http://schemas.microsoft.com/office/drawing/2014/main" id="{E2FE26E6-6248-47C3-9AD0-8A58E5F104C0}"/>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B854ABA0-5487-4821-B2F2-349225F2294D}"/>
              </a:ext>
            </a:extLst>
          </p:cNvPr>
          <p:cNvGrpSpPr/>
          <p:nvPr/>
        </p:nvGrpSpPr>
        <p:grpSpPr>
          <a:xfrm>
            <a:off x="7086950" y="2142110"/>
            <a:ext cx="1033652" cy="1598064"/>
            <a:chOff x="7478257" y="2193205"/>
            <a:chExt cx="452893" cy="700189"/>
          </a:xfrm>
        </p:grpSpPr>
        <p:sp>
          <p:nvSpPr>
            <p:cNvPr id="164" name="Freeform 17">
              <a:extLst>
                <a:ext uri="{FF2B5EF4-FFF2-40B4-BE49-F238E27FC236}">
                  <a16:creationId xmlns:a16="http://schemas.microsoft.com/office/drawing/2014/main" id="{7003277C-2D44-4FB9-8071-68E3F805B6AB}"/>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rgbClr val="42AFB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4C5AABC9-36F0-408A-898D-9413B94E35B6}"/>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8" name="TextBox 167">
            <a:extLst>
              <a:ext uri="{FF2B5EF4-FFF2-40B4-BE49-F238E27FC236}">
                <a16:creationId xmlns:a16="http://schemas.microsoft.com/office/drawing/2014/main" id="{B67F2147-4484-40D5-B546-A8F47DFE51AF}"/>
              </a:ext>
            </a:extLst>
          </p:cNvPr>
          <p:cNvSpPr txBox="1"/>
          <p:nvPr/>
        </p:nvSpPr>
        <p:spPr>
          <a:xfrm>
            <a:off x="1799906" y="4301939"/>
            <a:ext cx="168389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105269"/>
                </a:solidFill>
                <a:ea typeface="Noto Sans" panose="020B0502040504020204" pitchFamily="34"/>
                <a:cs typeface="Noto Sans" panose="020B0502040504020204" pitchFamily="34"/>
              </a:rPr>
              <a:t>2021</a:t>
            </a:r>
            <a:endParaRPr lang="en-US" sz="32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69" name="TextBox 168">
            <a:extLst>
              <a:ext uri="{FF2B5EF4-FFF2-40B4-BE49-F238E27FC236}">
                <a16:creationId xmlns:a16="http://schemas.microsoft.com/office/drawing/2014/main" id="{34D2F6EE-113C-450F-8387-5A25F3043BEA}"/>
              </a:ext>
            </a:extLst>
          </p:cNvPr>
          <p:cNvSpPr txBox="1"/>
          <p:nvPr/>
        </p:nvSpPr>
        <p:spPr>
          <a:xfrm>
            <a:off x="7239138" y="2369715"/>
            <a:ext cx="879044"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2023</a:t>
            </a:r>
            <a:endParaRPr kumimoji="0" lang="en-GB"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66" name="Oval 165">
            <a:extLst>
              <a:ext uri="{FF2B5EF4-FFF2-40B4-BE49-F238E27FC236}">
                <a16:creationId xmlns:a16="http://schemas.microsoft.com/office/drawing/2014/main" id="{45A559E3-C492-4D22-9072-FDAE059F2E68}"/>
              </a:ext>
            </a:extLst>
          </p:cNvPr>
          <p:cNvSpPr/>
          <p:nvPr/>
        </p:nvSpPr>
        <p:spPr>
          <a:xfrm>
            <a:off x="8771094" y="1456177"/>
            <a:ext cx="880050" cy="207883"/>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BF02C3D4-8338-4FF8-A1C8-C6390D4E80A8}"/>
              </a:ext>
            </a:extLst>
          </p:cNvPr>
          <p:cNvSpPr txBox="1"/>
          <p:nvPr/>
        </p:nvSpPr>
        <p:spPr>
          <a:xfrm>
            <a:off x="1" y="4360755"/>
            <a:ext cx="1812427" cy="1138773"/>
          </a:xfrm>
          <a:prstGeom prst="rect">
            <a:avLst/>
          </a:prstGeom>
          <a:noFill/>
        </p:spPr>
        <p:txBody>
          <a:bodyPr wrap="square" lIns="91440" tIns="45720" rIns="91440" bIns="45720" rtlCol="0" anchor="t">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aardgas in grote projecten</a:t>
            </a:r>
          </a:p>
          <a:p>
            <a:pPr algn="just">
              <a:defRPr/>
            </a:pPr>
            <a:r>
              <a:rPr lang="nl-BE">
                <a:solidFill>
                  <a:srgbClr val="105269"/>
                </a:solidFill>
                <a:ea typeface="Noto Sans" panose="020B0502040504020204" pitchFamily="34"/>
                <a:cs typeface="Noto Sans" panose="020B0502040504020204" pitchFamily="34"/>
              </a:rPr>
              <a:t>#25</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(BVR </a:t>
            </a:r>
            <a:r>
              <a:rPr lang="nl-BE" sz="1400" i="1">
                <a:solidFill>
                  <a:srgbClr val="105269"/>
                </a:solidFill>
                <a:ea typeface="Noto Sans" panose="020B0502040504020204" pitchFamily="34"/>
                <a:cs typeface="Noto Sans" panose="020B0502040504020204" pitchFamily="34"/>
              </a:rPr>
              <a:t>18/12/2020)</a:t>
            </a:r>
            <a:endParaRPr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76" name="Rectangle 175">
            <a:extLst>
              <a:ext uri="{FF2B5EF4-FFF2-40B4-BE49-F238E27FC236}">
                <a16:creationId xmlns:a16="http://schemas.microsoft.com/office/drawing/2014/main" id="{0F1C02BF-ADCA-4784-82C1-18A60CAAAFAC}"/>
              </a:ext>
            </a:extLst>
          </p:cNvPr>
          <p:cNvSpPr/>
          <p:nvPr/>
        </p:nvSpPr>
        <p:spPr>
          <a:xfrm>
            <a:off x="374362" y="4202971"/>
            <a:ext cx="1462985" cy="6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Rectangle 176">
            <a:extLst>
              <a:ext uri="{FF2B5EF4-FFF2-40B4-BE49-F238E27FC236}">
                <a16:creationId xmlns:a16="http://schemas.microsoft.com/office/drawing/2014/main" id="{830A12B6-2C82-4BF0-A17A-4930AA6602B9}"/>
              </a:ext>
            </a:extLst>
          </p:cNvPr>
          <p:cNvSpPr/>
          <p:nvPr/>
        </p:nvSpPr>
        <p:spPr>
          <a:xfrm>
            <a:off x="995217" y="2821995"/>
            <a:ext cx="3675807" cy="70184"/>
          </a:xfrm>
          <a:prstGeom prst="rect">
            <a:avLst/>
          </a:prstGeom>
          <a:solidFill>
            <a:srgbClr val="42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B04BB237-9E0E-4CAD-9DCF-40C7C26E38F5}"/>
              </a:ext>
            </a:extLst>
          </p:cNvPr>
          <p:cNvSpPr/>
          <p:nvPr/>
        </p:nvSpPr>
        <p:spPr>
          <a:xfrm>
            <a:off x="8748244" y="2732589"/>
            <a:ext cx="1754928" cy="855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TextBox 171">
            <a:extLst>
              <a:ext uri="{FF2B5EF4-FFF2-40B4-BE49-F238E27FC236}">
                <a16:creationId xmlns:a16="http://schemas.microsoft.com/office/drawing/2014/main" id="{E6F7ADAB-F823-4522-B24C-B4C4C3877A94}"/>
              </a:ext>
            </a:extLst>
          </p:cNvPr>
          <p:cNvSpPr txBox="1"/>
          <p:nvPr/>
        </p:nvSpPr>
        <p:spPr>
          <a:xfrm>
            <a:off x="992490" y="1674674"/>
            <a:ext cx="3791493" cy="1077218"/>
          </a:xfrm>
          <a:prstGeom prst="rect">
            <a:avLst/>
          </a:prstGeom>
          <a:noFill/>
        </p:spPr>
        <p:txBody>
          <a:bodyPr wrap="square" lIns="91440" tIns="45720" rIns="91440" bIns="45720" rtlCol="0" anchor="t">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aardgas in grote projecten</a:t>
            </a:r>
          </a:p>
          <a:p>
            <a:pPr algn="just">
              <a:defRPr/>
            </a:pPr>
            <a:r>
              <a:rPr lang="nl-BE">
                <a:solidFill>
                  <a:srgbClr val="105269"/>
                </a:solidFill>
                <a:ea typeface="Noto Sans" panose="020B0502040504020204" pitchFamily="34"/>
                <a:cs typeface="Noto Sans" panose="020B0502040504020204" pitchFamily="34"/>
              </a:rPr>
              <a:t>#5</a:t>
            </a:r>
          </a:p>
          <a:p>
            <a:pPr algn="just">
              <a:defRPr/>
            </a:pPr>
            <a:r>
              <a:rPr lang="nl-BE" sz="1400" b="0" i="1" u="none" strike="noStrike" kern="1200" cap="none" spc="0" normalizeH="0" baseline="0" noProof="0">
                <a:ln>
                  <a:noFill/>
                </a:ln>
                <a:solidFill>
                  <a:srgbClr val="105269"/>
                </a:solidFill>
                <a:effectLst/>
                <a:uLnTx/>
                <a:uFillTx/>
                <a:ea typeface="Noto Sans"/>
                <a:cs typeface="Noto Sans"/>
              </a:rPr>
              <a:t>BVR </a:t>
            </a:r>
            <a:r>
              <a:rPr lang="nl-BE" sz="1400" i="1">
                <a:solidFill>
                  <a:srgbClr val="105269"/>
                </a:solidFill>
                <a:ea typeface="Noto Sans"/>
                <a:cs typeface="Noto Sans"/>
              </a:rPr>
              <a:t>04/02/2022, 2024: ‘Verzamelbesluit VI’</a:t>
            </a:r>
            <a:endParaRPr lang="en-GB" sz="1400" i="1">
              <a:solidFill>
                <a:srgbClr val="105269"/>
              </a:solidFill>
              <a:ea typeface="Noto Sans"/>
              <a:cs typeface="Noto Sans"/>
            </a:endParaRPr>
          </a:p>
          <a:p>
            <a:pPr algn="just">
              <a:defRPr/>
            </a:pPr>
            <a:r>
              <a:rPr lang="nl-BE" sz="1400" i="1">
                <a:solidFill>
                  <a:srgbClr val="105269"/>
                </a:solidFill>
                <a:ea typeface="Noto Sans"/>
                <a:cs typeface="Noto Sans"/>
              </a:rPr>
              <a:t>Vervroeging naar 2023 via Verzamelbesluit VII</a:t>
            </a:r>
            <a:endParaRPr lang="en-GB" sz="1400" b="0" i="1" u="none" strike="noStrike" kern="1200" cap="none" spc="0" normalizeH="0" baseline="0" noProof="0">
              <a:ln>
                <a:noFill/>
              </a:ln>
              <a:solidFill>
                <a:srgbClr val="105269"/>
              </a:solidFill>
              <a:effectLst/>
              <a:uLnTx/>
              <a:uFillTx/>
              <a:ea typeface="Noto Sans"/>
              <a:cs typeface="Noto Sans"/>
            </a:endParaRPr>
          </a:p>
        </p:txBody>
      </p:sp>
      <p:sp>
        <p:nvSpPr>
          <p:cNvPr id="92" name="TextBox 171">
            <a:extLst>
              <a:ext uri="{FF2B5EF4-FFF2-40B4-BE49-F238E27FC236}">
                <a16:creationId xmlns:a16="http://schemas.microsoft.com/office/drawing/2014/main" id="{98C32132-3D93-4D27-9E7B-3FE9471144F5}"/>
              </a:ext>
            </a:extLst>
          </p:cNvPr>
          <p:cNvSpPr txBox="1"/>
          <p:nvPr/>
        </p:nvSpPr>
        <p:spPr>
          <a:xfrm>
            <a:off x="8807891" y="2939745"/>
            <a:ext cx="2875204" cy="1415772"/>
          </a:xfrm>
          <a:prstGeom prst="rect">
            <a:avLst/>
          </a:prstGeom>
          <a:noFill/>
        </p:spPr>
        <p:txBody>
          <a:bodyPr wrap="square" lIns="91440" tIns="45720" rIns="91440" bIns="45720" rtlCol="0" anchor="t">
            <a:spAutoFit/>
          </a:bodyPr>
          <a:lstStyle/>
          <a:p>
            <a:pPr algn="just">
              <a:defRPr/>
            </a:pPr>
            <a:r>
              <a:rPr lang="nl-BE" b="0" i="0" u="none" strike="sngStrike" kern="1200" cap="none" spc="0" normalizeH="0" baseline="0" noProof="0">
                <a:ln>
                  <a:noFill/>
                </a:ln>
                <a:solidFill>
                  <a:srgbClr val="105269"/>
                </a:solidFill>
                <a:effectLst/>
                <a:uLnTx/>
                <a:uFillTx/>
                <a:ea typeface="Noto Sans"/>
                <a:cs typeface="Noto Sans"/>
              </a:rPr>
              <a:t>Enkel gasketel indien in hybride warmtepomp</a:t>
            </a:r>
            <a:r>
              <a:rPr lang="nl-BE" strike="sngStrike">
                <a:solidFill>
                  <a:srgbClr val="105269"/>
                </a:solidFill>
                <a:ea typeface="Noto Sans"/>
                <a:cs typeface="Noto Sans"/>
              </a:rPr>
              <a:t>  </a:t>
            </a:r>
            <a:endParaRPr lang="nl-BE" b="0" i="0" u="none" strike="sng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a:p>
            <a:pPr algn="just">
              <a:defRPr/>
            </a:pPr>
            <a:r>
              <a:rPr lang="nl-BE">
                <a:solidFill>
                  <a:srgbClr val="105269"/>
                </a:solidFill>
                <a:ea typeface="Noto Sans"/>
                <a:cs typeface="Noto Sans"/>
              </a:rPr>
              <a:t>Eis lage </a:t>
            </a:r>
            <a:r>
              <a:rPr lang="nl-BE" err="1">
                <a:solidFill>
                  <a:srgbClr val="105269"/>
                </a:solidFill>
                <a:ea typeface="Noto Sans"/>
                <a:cs typeface="Noto Sans"/>
              </a:rPr>
              <a:t>temperatuurs</a:t>
            </a:r>
            <a:r>
              <a:rPr lang="nl-BE">
                <a:solidFill>
                  <a:srgbClr val="105269"/>
                </a:solidFill>
                <a:ea typeface="Noto Sans"/>
                <a:cs typeface="Noto Sans"/>
              </a:rPr>
              <a:t> verwarming</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Verzamelbesluit VIII</a:t>
            </a:r>
            <a:endParaRPr kumimoji="0"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2" name="Titel 1">
            <a:extLst>
              <a:ext uri="{FF2B5EF4-FFF2-40B4-BE49-F238E27FC236}">
                <a16:creationId xmlns:a16="http://schemas.microsoft.com/office/drawing/2014/main" id="{A8231F6A-B131-4D80-AFA4-2ABC52C0E7C7}"/>
              </a:ext>
            </a:extLst>
          </p:cNvPr>
          <p:cNvSpPr txBox="1">
            <a:spLocks/>
          </p:cNvSpPr>
          <p:nvPr/>
        </p:nvSpPr>
        <p:spPr>
          <a:xfrm>
            <a:off x="553717" y="446192"/>
            <a:ext cx="5240399" cy="1013944"/>
          </a:xfrm>
          <a:prstGeom prst="rect">
            <a:avLst/>
          </a:prstGeom>
          <a:solidFill>
            <a:schemeClr val="bg1"/>
          </a:solidFill>
        </p:spPr>
        <p:txBody>
          <a:bodyPr lIns="91440" tIns="45720" rIns="91440" bIns="45720" anchor="t"/>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en-GB" sz="4000" err="1">
                <a:latin typeface="Calibri"/>
                <a:ea typeface="Noto Sans"/>
                <a:cs typeface="Noto Sans"/>
              </a:rPr>
              <a:t>Opwekkers</a:t>
            </a:r>
            <a:r>
              <a:rPr lang="en-GB" sz="4000">
                <a:latin typeface="Calibri"/>
                <a:ea typeface="Noto Sans"/>
                <a:cs typeface="Noto Sans"/>
              </a:rPr>
              <a:t> </a:t>
            </a:r>
            <a:r>
              <a:rPr lang="en-GB" sz="4000" err="1">
                <a:latin typeface="Calibri"/>
                <a:ea typeface="Noto Sans"/>
                <a:cs typeface="Noto Sans"/>
              </a:rPr>
              <a:t>nieuwbouw</a:t>
            </a:r>
            <a:endParaRPr lang="nl-BE" err="1">
              <a:ea typeface="Noto Sans"/>
              <a:cs typeface="Calibri" panose="020F0502020204030204" pitchFamily="34" charset="0"/>
            </a:endParaRPr>
          </a:p>
          <a:p>
            <a:r>
              <a:rPr lang="en-GB" sz="2800" i="1" err="1">
                <a:latin typeface="Calibri"/>
                <a:ea typeface="Noto Sans"/>
                <a:cs typeface="Noto Sans"/>
              </a:rPr>
              <a:t>Aangepast</a:t>
            </a:r>
            <a:endParaRPr lang="en-GB" err="1">
              <a:ea typeface="Noto Sans"/>
              <a:cs typeface="Noto Sans"/>
            </a:endParaRPr>
          </a:p>
        </p:txBody>
      </p:sp>
      <p:sp>
        <p:nvSpPr>
          <p:cNvPr id="85" name="datum en dianummer">
            <a:extLst>
              <a:ext uri="{FF2B5EF4-FFF2-40B4-BE49-F238E27FC236}">
                <a16:creationId xmlns:a16="http://schemas.microsoft.com/office/drawing/2014/main" id="{3731B097-7E58-473C-AA55-565CC4BFD490}"/>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8</a:t>
            </a:fld>
            <a:endParaRPr lang="nl-BE" sz="1100">
              <a:solidFill>
                <a:srgbClr val="105269"/>
              </a:solidFill>
            </a:endParaRPr>
          </a:p>
        </p:txBody>
      </p:sp>
      <p:grpSp>
        <p:nvGrpSpPr>
          <p:cNvPr id="84" name="Group 158">
            <a:extLst>
              <a:ext uri="{FF2B5EF4-FFF2-40B4-BE49-F238E27FC236}">
                <a16:creationId xmlns:a16="http://schemas.microsoft.com/office/drawing/2014/main" id="{3733CA96-D1CB-41F7-AE63-DE50D17FCC5A}"/>
              </a:ext>
            </a:extLst>
          </p:cNvPr>
          <p:cNvGrpSpPr/>
          <p:nvPr/>
        </p:nvGrpSpPr>
        <p:grpSpPr>
          <a:xfrm>
            <a:off x="5445166" y="3698486"/>
            <a:ext cx="1166981" cy="1804195"/>
            <a:chOff x="7478257" y="2193205"/>
            <a:chExt cx="452893" cy="700189"/>
          </a:xfrm>
        </p:grpSpPr>
        <p:sp>
          <p:nvSpPr>
            <p:cNvPr id="86" name="Oval 159">
              <a:extLst>
                <a:ext uri="{FF2B5EF4-FFF2-40B4-BE49-F238E27FC236}">
                  <a16:creationId xmlns:a16="http://schemas.microsoft.com/office/drawing/2014/main" id="{3A71DCEC-81E5-43D2-BA3B-B36644AAFFE0}"/>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Freeform 17">
              <a:extLst>
                <a:ext uri="{FF2B5EF4-FFF2-40B4-BE49-F238E27FC236}">
                  <a16:creationId xmlns:a16="http://schemas.microsoft.com/office/drawing/2014/main" id="{DAD47595-B577-417D-9752-7435E8896BBF}"/>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rgbClr val="E8754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93" name="TextBox 168">
            <a:extLst>
              <a:ext uri="{FF2B5EF4-FFF2-40B4-BE49-F238E27FC236}">
                <a16:creationId xmlns:a16="http://schemas.microsoft.com/office/drawing/2014/main" id="{CA55DC95-2F53-4A14-A4AE-95C2E258A7B7}"/>
              </a:ext>
            </a:extLst>
          </p:cNvPr>
          <p:cNvSpPr txBox="1"/>
          <p:nvPr/>
        </p:nvSpPr>
        <p:spPr>
          <a:xfrm>
            <a:off x="5511830" y="3999404"/>
            <a:ext cx="1033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2022</a:t>
            </a:r>
            <a:endParaRPr kumimoji="0" lang="en-GB" sz="27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94" name="Rectangle 177">
            <a:extLst>
              <a:ext uri="{FF2B5EF4-FFF2-40B4-BE49-F238E27FC236}">
                <a16:creationId xmlns:a16="http://schemas.microsoft.com/office/drawing/2014/main" id="{CFFC6506-8265-47DD-9FDB-EABBB5A63480}"/>
              </a:ext>
            </a:extLst>
          </p:cNvPr>
          <p:cNvSpPr/>
          <p:nvPr/>
        </p:nvSpPr>
        <p:spPr>
          <a:xfrm>
            <a:off x="8889760" y="4841303"/>
            <a:ext cx="1754928" cy="85584"/>
          </a:xfrm>
          <a:prstGeom prst="rect">
            <a:avLst/>
          </a:prstGeom>
          <a:solidFill>
            <a:srgbClr val="E87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TextBox 171">
            <a:extLst>
              <a:ext uri="{FF2B5EF4-FFF2-40B4-BE49-F238E27FC236}">
                <a16:creationId xmlns:a16="http://schemas.microsoft.com/office/drawing/2014/main" id="{D52BF9FB-C8AB-4223-B83A-2631B2ECB3A3}"/>
              </a:ext>
            </a:extLst>
          </p:cNvPr>
          <p:cNvSpPr txBox="1"/>
          <p:nvPr/>
        </p:nvSpPr>
        <p:spPr>
          <a:xfrm>
            <a:off x="8832795" y="5048459"/>
            <a:ext cx="3251255" cy="1754326"/>
          </a:xfrm>
          <a:prstGeom prst="rect">
            <a:avLst/>
          </a:prstGeom>
          <a:noFill/>
        </p:spPr>
        <p:txBody>
          <a:bodyPr wrap="square" rtlCol="0">
            <a:spAutoFit/>
          </a:bodyPr>
          <a:lstStyle/>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Stookolieketelverbod</a:t>
            </a:r>
          </a:p>
          <a:p>
            <a:pPr algn="just">
              <a:defRPr/>
            </a:pPr>
            <a:r>
              <a:rPr lang="nl-BE" sz="1400" i="1">
                <a:solidFill>
                  <a:srgbClr val="105269"/>
                </a:solidFill>
                <a:ea typeface="Noto Sans" panose="020B0502040504020204" pitchFamily="34"/>
                <a:cs typeface="Noto Sans" panose="020B0502040504020204" pitchFamily="34"/>
              </a:rPr>
              <a:t>(Decreet 22/10/2021, zie vorige keer)</a:t>
            </a:r>
            <a:endPar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a:p>
            <a:pPr algn="just">
              <a:defRPr/>
            </a:pPr>
            <a:endParaRPr kumimoji="0" lang="nl-BE" sz="800">
              <a:solidFill>
                <a:srgbClr val="105269"/>
              </a:solidFill>
              <a:ea typeface="Noto Sans" panose="020B0502040504020204" pitchFamily="34"/>
              <a:cs typeface="Noto Sans" panose="020B0502040504020204" pitchFamily="34"/>
            </a:endParaRPr>
          </a:p>
          <a:p>
            <a:pPr algn="just">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aardgas in grote projecten #15</a:t>
            </a:r>
          </a:p>
          <a:p>
            <a:pPr algn="just">
              <a:defRPr/>
            </a:pPr>
            <a:r>
              <a:rPr lang="nl-BE"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(BVR </a:t>
            </a:r>
            <a:r>
              <a:rPr lang="nl-BE" sz="1400" i="1">
                <a:solidFill>
                  <a:srgbClr val="105269"/>
                </a:solidFill>
                <a:ea typeface="Noto Sans" panose="020B0502040504020204" pitchFamily="34"/>
                <a:cs typeface="Noto Sans" panose="020B0502040504020204" pitchFamily="34"/>
              </a:rPr>
              <a:t>18/12/2020)</a:t>
            </a:r>
            <a:endParaRPr lang="en-GB" sz="1400" b="0" i="1"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a:p>
            <a:pPr algn="just">
              <a:defRPr/>
            </a:pPr>
            <a:endParaRPr kumimoji="0" lang="en-GB"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grpSp>
        <p:nvGrpSpPr>
          <p:cNvPr id="96" name="Group 161">
            <a:extLst>
              <a:ext uri="{FF2B5EF4-FFF2-40B4-BE49-F238E27FC236}">
                <a16:creationId xmlns:a16="http://schemas.microsoft.com/office/drawing/2014/main" id="{29622064-6F71-4533-91E8-B925ADA9E9D2}"/>
              </a:ext>
            </a:extLst>
          </p:cNvPr>
          <p:cNvGrpSpPr/>
          <p:nvPr/>
        </p:nvGrpSpPr>
        <p:grpSpPr>
          <a:xfrm>
            <a:off x="6395357" y="764722"/>
            <a:ext cx="1033652" cy="1598064"/>
            <a:chOff x="7478257" y="2193205"/>
            <a:chExt cx="452893" cy="700189"/>
          </a:xfrm>
        </p:grpSpPr>
        <p:sp>
          <p:nvSpPr>
            <p:cNvPr id="97" name="Oval 162">
              <a:extLst>
                <a:ext uri="{FF2B5EF4-FFF2-40B4-BE49-F238E27FC236}">
                  <a16:creationId xmlns:a16="http://schemas.microsoft.com/office/drawing/2014/main" id="{80741263-A566-4BF0-9848-E267F41A274E}"/>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8" name="Freeform 17">
              <a:extLst>
                <a:ext uri="{FF2B5EF4-FFF2-40B4-BE49-F238E27FC236}">
                  <a16:creationId xmlns:a16="http://schemas.microsoft.com/office/drawing/2014/main" id="{B74B4278-314D-4EE8-8414-E1036C2EECC9}"/>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99" name="TextBox 169">
            <a:extLst>
              <a:ext uri="{FF2B5EF4-FFF2-40B4-BE49-F238E27FC236}">
                <a16:creationId xmlns:a16="http://schemas.microsoft.com/office/drawing/2014/main" id="{2076984E-883F-4C2A-BB20-F0445445A775}"/>
              </a:ext>
            </a:extLst>
          </p:cNvPr>
          <p:cNvSpPr txBox="1"/>
          <p:nvPr/>
        </p:nvSpPr>
        <p:spPr>
          <a:xfrm>
            <a:off x="6394800" y="1084437"/>
            <a:ext cx="103365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105269"/>
                </a:solidFill>
                <a:ea typeface="Noto Sans"/>
                <a:cs typeface="Noto Sans"/>
              </a:rPr>
              <a:t>2025</a:t>
            </a:r>
            <a:endParaRPr kumimoji="0" lang="en-GB" sz="2400"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endParaRPr>
          </a:p>
        </p:txBody>
      </p:sp>
      <p:sp>
        <p:nvSpPr>
          <p:cNvPr id="101" name="TextBox 171">
            <a:extLst>
              <a:ext uri="{FF2B5EF4-FFF2-40B4-BE49-F238E27FC236}">
                <a16:creationId xmlns:a16="http://schemas.microsoft.com/office/drawing/2014/main" id="{D2858132-0C44-4A04-AD45-05B2B9B8F021}"/>
              </a:ext>
            </a:extLst>
          </p:cNvPr>
          <p:cNvSpPr txBox="1"/>
          <p:nvPr/>
        </p:nvSpPr>
        <p:spPr>
          <a:xfrm>
            <a:off x="9771366" y="766320"/>
            <a:ext cx="2575012" cy="1015663"/>
          </a:xfrm>
          <a:prstGeom prst="rect">
            <a:avLst/>
          </a:prstGeom>
          <a:noFill/>
        </p:spPr>
        <p:txBody>
          <a:bodyPr wrap="square" lIns="91440" tIns="45720" rIns="91440" bIns="45720" rtlCol="0" anchor="t">
            <a:spAutoFit/>
          </a:bodyPr>
          <a:lstStyle/>
          <a:p>
            <a:pPr>
              <a:defRPr/>
            </a:pPr>
            <a:r>
              <a:rPr lang="nl-BE" b="0" i="0" u="none" strike="noStrike" kern="1200" cap="none" spc="0" normalizeH="0" baseline="0" noProof="0">
                <a:ln>
                  <a:noFill/>
                </a:ln>
                <a:solidFill>
                  <a:srgbClr val="105269"/>
                </a:solidFill>
                <a:effectLst/>
                <a:uLnTx/>
                <a:uFillTx/>
                <a:ea typeface="Noto Sans" panose="020B0502040504020204" pitchFamily="34"/>
                <a:cs typeface="Noto Sans" panose="020B0502040504020204" pitchFamily="34"/>
              </a:rPr>
              <a:t>Geen gasaansluiting</a:t>
            </a:r>
          </a:p>
          <a:p>
            <a:pPr>
              <a:defRPr/>
            </a:pPr>
            <a:r>
              <a:rPr lang="nl-BE" sz="1400" b="0" i="1" u="none" strike="noStrike" kern="1200" cap="none" spc="0" normalizeH="0" baseline="0" noProof="0">
                <a:ln>
                  <a:noFill/>
                </a:ln>
                <a:solidFill>
                  <a:srgbClr val="105269"/>
                </a:solidFill>
                <a:effectLst/>
                <a:uLnTx/>
                <a:uFillTx/>
                <a:ea typeface="Noto Sans"/>
                <a:cs typeface="Noto Sans"/>
              </a:rPr>
              <a:t>(</a:t>
            </a:r>
            <a:r>
              <a:rPr lang="nl-BE" sz="1400" i="1">
                <a:solidFill>
                  <a:srgbClr val="105269"/>
                </a:solidFill>
                <a:ea typeface="Noto Sans"/>
                <a:cs typeface="Noto Sans"/>
              </a:rPr>
              <a:t>2026 via Decreet</a:t>
            </a:r>
            <a:r>
              <a:rPr lang="nl-BE" sz="1400" b="0" i="1" u="none" strike="noStrike" kern="1200" cap="none" spc="0" normalizeH="0" baseline="0" noProof="0">
                <a:ln>
                  <a:noFill/>
                </a:ln>
                <a:solidFill>
                  <a:srgbClr val="105269"/>
                </a:solidFill>
                <a:effectLst/>
                <a:uLnTx/>
                <a:uFillTx/>
                <a:ea typeface="Noto Sans"/>
                <a:cs typeface="Noto Sans"/>
              </a:rPr>
              <a:t> 18/03/2022</a:t>
            </a:r>
            <a:endParaRPr lang="nl-BE" sz="1400" i="1">
              <a:solidFill>
                <a:srgbClr val="105269"/>
              </a:solidFill>
              <a:ea typeface="Noto Sans"/>
              <a:cs typeface="Noto Sans"/>
            </a:endParaRPr>
          </a:p>
          <a:p>
            <a:pPr>
              <a:defRPr/>
            </a:pPr>
            <a:r>
              <a:rPr lang="nl-BE" sz="1400" i="1">
                <a:solidFill>
                  <a:srgbClr val="105269"/>
                </a:solidFill>
                <a:ea typeface="Noto Sans"/>
                <a:cs typeface="Noto Sans"/>
              </a:rPr>
              <a:t>Vervroeging naar 2025 via wijzigingsdecreet 17/06/2022</a:t>
            </a:r>
            <a:r>
              <a:rPr lang="nl-BE" sz="1400" b="0" i="1" u="none" strike="noStrike" kern="1200" cap="none" spc="0" normalizeH="0" baseline="0" noProof="0">
                <a:ln>
                  <a:noFill/>
                </a:ln>
                <a:solidFill>
                  <a:srgbClr val="105269"/>
                </a:solidFill>
                <a:effectLst/>
                <a:uLnTx/>
                <a:uFillTx/>
                <a:ea typeface="Noto Sans"/>
                <a:cs typeface="Noto Sans"/>
              </a:rPr>
              <a:t>)</a:t>
            </a:r>
            <a:endParaRPr lang="nl-BE"/>
          </a:p>
        </p:txBody>
      </p:sp>
      <p:sp>
        <p:nvSpPr>
          <p:cNvPr id="100" name="Rectangle 177">
            <a:extLst>
              <a:ext uri="{FF2B5EF4-FFF2-40B4-BE49-F238E27FC236}">
                <a16:creationId xmlns:a16="http://schemas.microsoft.com/office/drawing/2014/main" id="{19978FF6-955D-49EE-ACD4-06CF2910FB62}"/>
              </a:ext>
            </a:extLst>
          </p:cNvPr>
          <p:cNvSpPr/>
          <p:nvPr/>
        </p:nvSpPr>
        <p:spPr>
          <a:xfrm>
            <a:off x="9846587" y="1910271"/>
            <a:ext cx="2044926" cy="84355"/>
          </a:xfrm>
          <a:prstGeom prst="rect">
            <a:avLst/>
          </a:prstGeom>
          <a:solidFill>
            <a:srgbClr val="4AA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Arrow: Right 2">
            <a:extLst>
              <a:ext uri="{FF2B5EF4-FFF2-40B4-BE49-F238E27FC236}">
                <a16:creationId xmlns:a16="http://schemas.microsoft.com/office/drawing/2014/main" id="{A4D299D7-0E65-31BF-C10F-F57325437CE4}"/>
              </a:ext>
            </a:extLst>
          </p:cNvPr>
          <p:cNvSpPr/>
          <p:nvPr/>
        </p:nvSpPr>
        <p:spPr>
          <a:xfrm>
            <a:off x="11172708" y="3319205"/>
            <a:ext cx="265043" cy="198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8982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err="1"/>
              <a:t>Ingave</a:t>
            </a:r>
            <a:r>
              <a:rPr lang="nl-BE"/>
              <a:t> </a:t>
            </a:r>
            <a:r>
              <a:rPr lang="nl-BE" err="1"/>
              <a:t>combilus</a:t>
            </a:r>
            <a:r>
              <a:rPr lang="nl-BE"/>
              <a:t> en circulatieleidingen</a:t>
            </a: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r>
              <a:rPr lang="nl-BE"/>
              <a:t>Circulatieleiding = verdeelsysteem SWW</a:t>
            </a:r>
          </a:p>
          <a:p>
            <a:endParaRPr lang="nl-BE"/>
          </a:p>
          <a:p>
            <a:endParaRPr lang="nl-BE"/>
          </a:p>
          <a:p>
            <a:endParaRPr lang="nl-BE"/>
          </a:p>
          <a:p>
            <a:endParaRPr lang="nl-BE"/>
          </a:p>
          <a:p>
            <a:endParaRPr lang="nl-BE"/>
          </a:p>
          <a:p>
            <a:r>
              <a:rPr lang="nl-BE"/>
              <a:t>Geen </a:t>
            </a:r>
            <a:r>
              <a:rPr lang="nl-BE" err="1"/>
              <a:t>afleverset</a:t>
            </a:r>
            <a:r>
              <a:rPr lang="nl-BE"/>
              <a:t> in te geven</a:t>
            </a:r>
          </a:p>
          <a:p>
            <a:pPr lvl="1"/>
            <a:r>
              <a:rPr lang="nl-BE"/>
              <a:t>Als aanwezig, negeren</a:t>
            </a:r>
          </a:p>
          <a:p>
            <a:r>
              <a:rPr lang="nl-BE"/>
              <a:t>Alleen secundair systeem bij individuele circulatieleiding</a:t>
            </a:r>
          </a:p>
          <a:p>
            <a:pPr lvl="1"/>
            <a:r>
              <a:rPr lang="nl-BE"/>
              <a:t>Komt zelden voor</a:t>
            </a:r>
          </a:p>
          <a:p>
            <a:pPr lvl="1"/>
            <a:r>
              <a:rPr lang="nl-BE"/>
              <a:t>Doorgaans circulatieleiding + tapleidingen</a:t>
            </a:r>
          </a:p>
          <a:p>
            <a:endParaRPr lang="nl-BE"/>
          </a:p>
        </p:txBody>
      </p:sp>
      <p:pic>
        <p:nvPicPr>
          <p:cNvPr id="5" name="Afbeelding 4">
            <a:extLst>
              <a:ext uri="{FF2B5EF4-FFF2-40B4-BE49-F238E27FC236}">
                <a16:creationId xmlns:a16="http://schemas.microsoft.com/office/drawing/2014/main" id="{5B917FA6-3532-233A-4CBC-B177661A243D}"/>
              </a:ext>
            </a:extLst>
          </p:cNvPr>
          <p:cNvPicPr>
            <a:picLocks noChangeAspect="1"/>
          </p:cNvPicPr>
          <p:nvPr/>
        </p:nvPicPr>
        <p:blipFill>
          <a:blip r:embed="rId2"/>
          <a:stretch>
            <a:fillRect/>
          </a:stretch>
        </p:blipFill>
        <p:spPr>
          <a:xfrm>
            <a:off x="3647728" y="2143866"/>
            <a:ext cx="3981450" cy="2076450"/>
          </a:xfrm>
          <a:prstGeom prst="rect">
            <a:avLst/>
          </a:prstGeom>
        </p:spPr>
      </p:pic>
    </p:spTree>
    <p:extLst>
      <p:ext uri="{BB962C8B-B14F-4D97-AF65-F5344CB8AC3E}">
        <p14:creationId xmlns:p14="http://schemas.microsoft.com/office/powerpoint/2010/main" val="2439695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endParaRPr lang="nl-BE"/>
          </a:p>
          <a:p>
            <a:endParaRPr lang="nl-BE"/>
          </a:p>
          <a:p>
            <a:endParaRPr lang="nl-BE"/>
          </a:p>
          <a:p>
            <a:endParaRPr lang="nl-BE"/>
          </a:p>
          <a:p>
            <a:r>
              <a:rPr lang="nl-BE"/>
              <a:t>Waarom? </a:t>
            </a:r>
          </a:p>
          <a:p>
            <a:pPr lvl="1"/>
            <a:r>
              <a:rPr lang="nl-BE"/>
              <a:t>Gunstige impact op het E-peil</a:t>
            </a:r>
          </a:p>
          <a:p>
            <a:pPr lvl="1"/>
            <a:r>
              <a:rPr lang="nl-BE"/>
              <a:t>Nodig om te voldoen aan de eis op </a:t>
            </a:r>
            <a:r>
              <a:rPr lang="nl-BE" err="1"/>
              <a:t>lagetemperatuurverwarming</a:t>
            </a:r>
            <a:endParaRPr lang="nl-BE"/>
          </a:p>
          <a:p>
            <a:pPr lvl="1"/>
            <a:r>
              <a:rPr lang="nl-BE"/>
              <a:t>Maar vooral: nodig voor een </a:t>
            </a:r>
            <a:r>
              <a:rPr lang="nl-BE" b="1"/>
              <a:t>optimaal ontwerp </a:t>
            </a:r>
            <a:r>
              <a:rPr lang="nl-BE"/>
              <a:t>van opwekker en afgifte</a:t>
            </a:r>
          </a:p>
          <a:p>
            <a:pPr lvl="2"/>
            <a:r>
              <a:rPr lang="nl-BE"/>
              <a:t>Optimaal comfort en rendement</a:t>
            </a:r>
          </a:p>
          <a:p>
            <a:endParaRPr lang="nl-BE"/>
          </a:p>
        </p:txBody>
      </p:sp>
      <p:grpSp>
        <p:nvGrpSpPr>
          <p:cNvPr id="8" name="Groep 7">
            <a:extLst>
              <a:ext uri="{FF2B5EF4-FFF2-40B4-BE49-F238E27FC236}">
                <a16:creationId xmlns:a16="http://schemas.microsoft.com/office/drawing/2014/main" id="{30C559FE-22CB-729B-4FD8-0AABA894E0DD}"/>
              </a:ext>
            </a:extLst>
          </p:cNvPr>
          <p:cNvGrpSpPr/>
          <p:nvPr/>
        </p:nvGrpSpPr>
        <p:grpSpPr>
          <a:xfrm>
            <a:off x="5015880" y="1807834"/>
            <a:ext cx="4200525" cy="1495425"/>
            <a:chOff x="5783052" y="1418413"/>
            <a:chExt cx="4200525" cy="1495425"/>
          </a:xfrm>
        </p:grpSpPr>
        <p:pic>
          <p:nvPicPr>
            <p:cNvPr id="4" name="Tijdelijke aanduiding voor inhoud 5">
              <a:extLst>
                <a:ext uri="{FF2B5EF4-FFF2-40B4-BE49-F238E27FC236}">
                  <a16:creationId xmlns:a16="http://schemas.microsoft.com/office/drawing/2014/main" id="{AC953E10-55D4-13AF-C242-9EAF955C1B86}"/>
                </a:ext>
              </a:extLst>
            </p:cNvPr>
            <p:cNvPicPr>
              <a:picLocks noChangeAspect="1"/>
            </p:cNvPicPr>
            <p:nvPr/>
          </p:nvPicPr>
          <p:blipFill>
            <a:blip r:embed="rId2"/>
            <a:stretch>
              <a:fillRect/>
            </a:stretch>
          </p:blipFill>
          <p:spPr>
            <a:xfrm>
              <a:off x="5783052" y="1418413"/>
              <a:ext cx="4200525" cy="1495425"/>
            </a:xfrm>
            <a:prstGeom prst="rect">
              <a:avLst/>
            </a:prstGeom>
          </p:spPr>
        </p:pic>
        <p:sp>
          <p:nvSpPr>
            <p:cNvPr id="6" name="Rechthoek: afgeronde hoeken 5">
              <a:extLst>
                <a:ext uri="{FF2B5EF4-FFF2-40B4-BE49-F238E27FC236}">
                  <a16:creationId xmlns:a16="http://schemas.microsoft.com/office/drawing/2014/main" id="{77E65E61-72B1-4BF1-C020-505F577E75FF}"/>
                </a:ext>
              </a:extLst>
            </p:cNvPr>
            <p:cNvSpPr/>
            <p:nvPr/>
          </p:nvSpPr>
          <p:spPr>
            <a:xfrm>
              <a:off x="5783052" y="2332223"/>
              <a:ext cx="3096344" cy="446651"/>
            </a:xfrm>
            <a:prstGeom prst="roundRect">
              <a:avLst/>
            </a:prstGeom>
            <a:noFill/>
            <a:ln w="28575">
              <a:solidFill>
                <a:srgbClr val="F0D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a:solidFill>
                  <a:schemeClr val="tx1"/>
                </a:solidFill>
                <a:latin typeface="+mj-lt"/>
              </a:endParaRPr>
            </a:p>
          </p:txBody>
        </p:sp>
      </p:grpSp>
      <p:pic>
        <p:nvPicPr>
          <p:cNvPr id="7" name="Afbeelding 6">
            <a:extLst>
              <a:ext uri="{FF2B5EF4-FFF2-40B4-BE49-F238E27FC236}">
                <a16:creationId xmlns:a16="http://schemas.microsoft.com/office/drawing/2014/main" id="{393DD59F-9529-F427-CCCA-4BDEE8917DAB}"/>
              </a:ext>
            </a:extLst>
          </p:cNvPr>
          <p:cNvPicPr>
            <a:picLocks noChangeAspect="1"/>
          </p:cNvPicPr>
          <p:nvPr/>
        </p:nvPicPr>
        <p:blipFill>
          <a:blip r:embed="rId3"/>
          <a:stretch>
            <a:fillRect/>
          </a:stretch>
        </p:blipFill>
        <p:spPr>
          <a:xfrm>
            <a:off x="1559496" y="1540134"/>
            <a:ext cx="2120387" cy="2030827"/>
          </a:xfrm>
          <a:prstGeom prst="rect">
            <a:avLst/>
          </a:prstGeom>
        </p:spPr>
      </p:pic>
    </p:spTree>
    <p:extLst>
      <p:ext uri="{BB962C8B-B14F-4D97-AF65-F5344CB8AC3E}">
        <p14:creationId xmlns:p14="http://schemas.microsoft.com/office/powerpoint/2010/main" val="778275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Wanneer? </a:t>
            </a:r>
          </a:p>
          <a:p>
            <a:pPr lvl="1"/>
            <a:r>
              <a:rPr lang="nl-BE"/>
              <a:t>Pas echt vereist bij indienen aangifte </a:t>
            </a:r>
          </a:p>
          <a:p>
            <a:pPr lvl="1"/>
            <a:r>
              <a:rPr lang="nl-BE"/>
              <a:t>MAAR:</a:t>
            </a:r>
          </a:p>
          <a:p>
            <a:pPr lvl="2"/>
            <a:r>
              <a:rPr lang="nl-BE"/>
              <a:t>Best zo vroeg mogelijk in het ontwerpproces</a:t>
            </a:r>
          </a:p>
          <a:p>
            <a:pPr lvl="2"/>
            <a:r>
              <a:rPr lang="nl-BE"/>
              <a:t>Kan als basis dienen voor offertevraag en leiden tot betere vergelijkbaarheid van de offertes</a:t>
            </a:r>
          </a:p>
          <a:p>
            <a:endParaRPr lang="nl-BE"/>
          </a:p>
          <a:p>
            <a:r>
              <a:rPr lang="nl-BE"/>
              <a:t>Door wie?</a:t>
            </a:r>
          </a:p>
          <a:p>
            <a:pPr lvl="1"/>
            <a:r>
              <a:rPr lang="nl-BE"/>
              <a:t>Nergens wettelijk bepaald</a:t>
            </a:r>
          </a:p>
          <a:p>
            <a:pPr lvl="1"/>
            <a:r>
              <a:rPr lang="nl-BE"/>
              <a:t>Kan verslaggever zijn, maar ook studiebureau, architect, groothandel,… </a:t>
            </a:r>
          </a:p>
          <a:p>
            <a:pPr lvl="1"/>
            <a:endParaRPr lang="nl-BE"/>
          </a:p>
        </p:txBody>
      </p:sp>
    </p:spTree>
    <p:extLst>
      <p:ext uri="{BB962C8B-B14F-4D97-AF65-F5344CB8AC3E}">
        <p14:creationId xmlns:p14="http://schemas.microsoft.com/office/powerpoint/2010/main" val="30951021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lIns="91440" tIns="45720" rIns="91440" bIns="0" anchor="t"/>
          <a:lstStyle/>
          <a:p>
            <a:pPr indent="0">
              <a:buNone/>
            </a:pPr>
            <a:endParaRPr lang="nl-BE"/>
          </a:p>
          <a:p>
            <a:pPr indent="-287655"/>
            <a:r>
              <a:rPr lang="nl-BE" sz="3200">
                <a:solidFill>
                  <a:schemeClr val="tx2"/>
                </a:solidFill>
                <a:cs typeface="Calibri"/>
              </a:rPr>
              <a:t>Eis lage temperatuurverwarming in Energiebesluit</a:t>
            </a:r>
            <a:r>
              <a:rPr lang="nl-BE">
                <a:solidFill>
                  <a:schemeClr val="tx2"/>
                </a:solidFill>
                <a:cs typeface="Calibri"/>
              </a:rPr>
              <a:t>  </a:t>
            </a:r>
            <a:endParaRPr lang="nl-BE" sz="3200">
              <a:solidFill>
                <a:schemeClr val="tx2"/>
              </a:solidFill>
              <a:ea typeface="Calibri"/>
              <a:cs typeface="Calibri"/>
            </a:endParaRPr>
          </a:p>
          <a:p>
            <a:pPr marL="575945" lvl="1" indent="-287655"/>
            <a:r>
              <a:rPr lang="nl-BE"/>
              <a:t>Vergunningsaanvragen vanaf 1 januari 2023</a:t>
            </a:r>
            <a:endParaRPr lang="nl-BE">
              <a:ea typeface="Calibri"/>
              <a:cs typeface="Calibri"/>
            </a:endParaRPr>
          </a:p>
          <a:p>
            <a:pPr marL="575945" lvl="1" indent="-287655"/>
            <a:r>
              <a:rPr lang="nl-BE"/>
              <a:t>Nieuwbouw, EPW en EPN</a:t>
            </a:r>
            <a:endParaRPr lang="nl-BE">
              <a:ea typeface="Calibri"/>
              <a:cs typeface="Calibri"/>
            </a:endParaRPr>
          </a:p>
          <a:p>
            <a:pPr marL="575945" lvl="1" indent="-287655"/>
            <a:r>
              <a:rPr lang="nl-BE"/>
              <a:t>Enkel voor systemen met water als </a:t>
            </a:r>
            <a:r>
              <a:rPr lang="nl-BE" err="1"/>
              <a:t>warmtetransporterend</a:t>
            </a:r>
            <a:r>
              <a:rPr lang="nl-BE"/>
              <a:t> medium</a:t>
            </a:r>
            <a:endParaRPr lang="nl-BE">
              <a:ea typeface="Calibri"/>
              <a:cs typeface="Calibri"/>
            </a:endParaRPr>
          </a:p>
          <a:p>
            <a:pPr marL="575945" lvl="1" indent="-287655"/>
            <a:r>
              <a:rPr lang="nl-BE"/>
              <a:t>Ontwerp vertrektemperatuur </a:t>
            </a:r>
            <a:r>
              <a:rPr lang="el-GR"/>
              <a:t>θ</a:t>
            </a:r>
            <a:r>
              <a:rPr lang="nl-BE" err="1"/>
              <a:t>supply</a:t>
            </a:r>
            <a:r>
              <a:rPr lang="nl-BE"/>
              <a:t>, design: max 45°C</a:t>
            </a:r>
            <a:endParaRPr lang="nl-BE">
              <a:ea typeface="Calibri"/>
              <a:cs typeface="Calibri"/>
            </a:endParaRPr>
          </a:p>
          <a:p>
            <a:pPr marL="575945" lvl="1" indent="-287655"/>
            <a:endParaRPr lang="nl-BE">
              <a:ea typeface="Calibri"/>
              <a:cs typeface="Calibri"/>
            </a:endParaRPr>
          </a:p>
          <a:p>
            <a:pPr indent="-287655"/>
            <a:r>
              <a:rPr lang="nl-BE"/>
              <a:t>Bijlage 13 bij het Ministerieel Besluit van 28 december 2018</a:t>
            </a:r>
            <a:endParaRPr lang="nl-BE">
              <a:ea typeface="Calibri"/>
              <a:cs typeface="Calibri"/>
            </a:endParaRPr>
          </a:p>
          <a:p>
            <a:pPr marL="575945" lvl="1" indent="-287655"/>
            <a:r>
              <a:rPr lang="nl-BE"/>
              <a:t>Warmtebehoefteberekening volgens NBN EN 12831</a:t>
            </a:r>
            <a:endParaRPr lang="nl-BE">
              <a:ea typeface="Calibri"/>
              <a:cs typeface="Calibri"/>
            </a:endParaRPr>
          </a:p>
          <a:p>
            <a:pPr marL="575945" lvl="1" indent="-287655"/>
            <a:r>
              <a:rPr lang="nl-BE"/>
              <a:t>Dimensionering afgifte-elementen</a:t>
            </a:r>
            <a:endParaRPr lang="nl-BE">
              <a:ea typeface="Calibri"/>
              <a:cs typeface="Calibri"/>
            </a:endParaRPr>
          </a:p>
          <a:p>
            <a:pPr marL="575945" lvl="1" indent="-287655"/>
            <a:r>
              <a:rPr lang="nl-BE"/>
              <a:t>Berekening ontwerptemperatuurregime</a:t>
            </a:r>
            <a:endParaRPr lang="nl-BE">
              <a:ea typeface="Calibri"/>
              <a:cs typeface="Calibri"/>
            </a:endParaRPr>
          </a:p>
          <a:p>
            <a:pPr marL="575945" lvl="1" indent="-287655"/>
            <a:r>
              <a:rPr lang="nl-BE"/>
              <a:t>Specifieke eisen voor geldigheid berekening </a:t>
            </a:r>
            <a:endParaRPr lang="nl-BE">
              <a:ea typeface="Calibri"/>
              <a:cs typeface="Calibri"/>
            </a:endParaRPr>
          </a:p>
        </p:txBody>
      </p:sp>
    </p:spTree>
    <p:extLst>
      <p:ext uri="{BB962C8B-B14F-4D97-AF65-F5344CB8AC3E}">
        <p14:creationId xmlns:p14="http://schemas.microsoft.com/office/powerpoint/2010/main" val="2742609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EPB-</a:t>
            </a:r>
            <a:r>
              <a:rPr lang="nl-BE" err="1"/>
              <a:t>pedia</a:t>
            </a:r>
            <a:endParaRPr lang="nl-BE"/>
          </a:p>
          <a:p>
            <a:pPr lvl="1"/>
            <a:r>
              <a:rPr lang="nl-BE"/>
              <a:t>Zie </a:t>
            </a:r>
            <a:r>
              <a:rPr lang="nl-BE" sz="2800">
                <a:solidFill>
                  <a:schemeClr val="tx2"/>
                </a:solidFill>
                <a:cs typeface="Calibri"/>
              </a:rPr>
              <a:t>https://www.vlaanderen.be/epb-pedia/technieken/verwarming-koeling-en-sanitair-warm-water/systeem/afgifte-huidig/dimensioneringsnota-huidig</a:t>
            </a:r>
          </a:p>
          <a:p>
            <a:pPr lvl="1"/>
            <a:r>
              <a:rPr lang="nl-BE"/>
              <a:t>Bijkomende toelichting </a:t>
            </a:r>
          </a:p>
          <a:p>
            <a:pPr lvl="1"/>
            <a:r>
              <a:rPr lang="nl-BE"/>
              <a:t>Excel-sjabloon voor berekening temperatuurregime</a:t>
            </a:r>
          </a:p>
          <a:p>
            <a:pPr lvl="1"/>
            <a:r>
              <a:rPr lang="nl-BE"/>
              <a:t>Voorbeelden</a:t>
            </a:r>
          </a:p>
          <a:p>
            <a:endParaRPr lang="nl-BE"/>
          </a:p>
        </p:txBody>
      </p:sp>
    </p:spTree>
    <p:extLst>
      <p:ext uri="{BB962C8B-B14F-4D97-AF65-F5344CB8AC3E}">
        <p14:creationId xmlns:p14="http://schemas.microsoft.com/office/powerpoint/2010/main" val="5398984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Warmteverliesberekening </a:t>
            </a:r>
          </a:p>
          <a:p>
            <a:pPr lvl="1"/>
            <a:r>
              <a:rPr lang="nl-BE"/>
              <a:t>2 methodes mogelijk</a:t>
            </a:r>
          </a:p>
          <a:p>
            <a:pPr lvl="2"/>
            <a:r>
              <a:rPr lang="nl-NL"/>
              <a:t>uitgebreide methode uit NBN EN 12831-1:2017, met invoergegevens volgens de nationale bijlage uit NBN EN 12831-1 ANB:2020 </a:t>
            </a:r>
          </a:p>
          <a:p>
            <a:pPr lvl="2"/>
            <a:r>
              <a:rPr lang="nl-NL"/>
              <a:t>vereenvoudigde methode met invoergegevens volgens de nationale bijlage uit NBN EN 12831-1 ANB:2020 </a:t>
            </a:r>
          </a:p>
          <a:p>
            <a:endParaRPr lang="nl-BE"/>
          </a:p>
        </p:txBody>
      </p:sp>
    </p:spTree>
    <p:extLst>
      <p:ext uri="{BB962C8B-B14F-4D97-AF65-F5344CB8AC3E}">
        <p14:creationId xmlns:p14="http://schemas.microsoft.com/office/powerpoint/2010/main" val="2958357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Warmteverliesberekening </a:t>
            </a:r>
          </a:p>
          <a:p>
            <a:pPr lvl="1"/>
            <a:r>
              <a:rPr lang="nl-BE"/>
              <a:t>Gratis </a:t>
            </a:r>
            <a:r>
              <a:rPr lang="nl-BE">
                <a:hlinkClick r:id="rId2"/>
              </a:rPr>
              <a:t>rekentool</a:t>
            </a:r>
            <a:r>
              <a:rPr lang="nl-BE"/>
              <a:t> van Buildwise, met handleiding </a:t>
            </a:r>
          </a:p>
          <a:p>
            <a:pPr lvl="1"/>
            <a:r>
              <a:rPr lang="nl-BE"/>
              <a:t>Commerciële pakketten beschikbaar</a:t>
            </a:r>
          </a:p>
          <a:p>
            <a:pPr lvl="1"/>
            <a:r>
              <a:rPr lang="nl-BE"/>
              <a:t>Bij staving, controleer:</a:t>
            </a:r>
          </a:p>
          <a:p>
            <a:pPr lvl="2"/>
            <a:r>
              <a:rPr lang="nl-BE"/>
              <a:t>Correcte norm vermeld? </a:t>
            </a:r>
          </a:p>
          <a:p>
            <a:pPr lvl="2"/>
            <a:r>
              <a:rPr lang="nl-BE"/>
              <a:t>Warmteverlies van de volledige EPB-eenheid?</a:t>
            </a:r>
          </a:p>
          <a:p>
            <a:pPr lvl="2"/>
            <a:r>
              <a:rPr lang="nl-BE"/>
              <a:t>Al de ruimtes opgenomen? </a:t>
            </a:r>
          </a:p>
          <a:p>
            <a:pPr lvl="2"/>
            <a:r>
              <a:rPr lang="nl-BE"/>
              <a:t>Warmteverlies per ruimte in detail vermeld, dus niet gewoon vuistregel</a:t>
            </a:r>
          </a:p>
          <a:p>
            <a:pPr lvl="2"/>
            <a:endParaRPr lang="nl-BE"/>
          </a:p>
          <a:p>
            <a:endParaRPr lang="nl-BE"/>
          </a:p>
        </p:txBody>
      </p:sp>
    </p:spTree>
    <p:extLst>
      <p:ext uri="{BB962C8B-B14F-4D97-AF65-F5344CB8AC3E}">
        <p14:creationId xmlns:p14="http://schemas.microsoft.com/office/powerpoint/2010/main" val="4083007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a:xfrm>
            <a:off x="810071" y="1628800"/>
            <a:ext cx="10730410" cy="5037474"/>
          </a:xfrm>
        </p:spPr>
        <p:txBody>
          <a:bodyPr/>
          <a:lstStyle/>
          <a:p>
            <a:pPr indent="0">
              <a:buNone/>
            </a:pPr>
            <a:endParaRPr lang="nl-BE"/>
          </a:p>
          <a:p>
            <a:r>
              <a:rPr lang="nl-BE"/>
              <a:t>Dimensioneringsnota</a:t>
            </a:r>
          </a:p>
          <a:p>
            <a:pPr lvl="1"/>
            <a:r>
              <a:rPr lang="nl-BE"/>
              <a:t>Bevat minstens energiesector waarvoor ontwerptemperatuur gestaafd wordt</a:t>
            </a:r>
          </a:p>
          <a:p>
            <a:pPr lvl="1"/>
            <a:r>
              <a:rPr lang="nl-BE"/>
              <a:t>Stel: eengezinswoning met </a:t>
            </a:r>
          </a:p>
          <a:p>
            <a:pPr lvl="2"/>
            <a:r>
              <a:rPr lang="nl-BE"/>
              <a:t>Gelijkvloers: vloerverwarming</a:t>
            </a:r>
          </a:p>
          <a:p>
            <a:pPr lvl="2"/>
            <a:r>
              <a:rPr lang="nl-BE"/>
              <a:t>Verdieping: radiatoren</a:t>
            </a:r>
          </a:p>
          <a:p>
            <a:pPr lvl="1"/>
            <a:r>
              <a:rPr lang="nl-BE"/>
              <a:t>Dan:</a:t>
            </a:r>
          </a:p>
          <a:p>
            <a:pPr lvl="2"/>
            <a:r>
              <a:rPr lang="nl-BE"/>
              <a:t>1 warmteverliesberekening voor hele woning</a:t>
            </a:r>
          </a:p>
          <a:p>
            <a:pPr lvl="2"/>
            <a:r>
              <a:rPr lang="nl-BE"/>
              <a:t>2 dimensioneringsnota’s en bijhorende ontwerptemperatuur </a:t>
            </a:r>
          </a:p>
          <a:p>
            <a:pPr lvl="3"/>
            <a:r>
              <a:rPr lang="nl-BE"/>
              <a:t>Energiesector gelijkvloers</a:t>
            </a:r>
          </a:p>
          <a:p>
            <a:pPr lvl="3"/>
            <a:r>
              <a:rPr lang="nl-BE"/>
              <a:t>Energiesector verdieping</a:t>
            </a:r>
          </a:p>
        </p:txBody>
      </p:sp>
    </p:spTree>
    <p:extLst>
      <p:ext uri="{BB962C8B-B14F-4D97-AF65-F5344CB8AC3E}">
        <p14:creationId xmlns:p14="http://schemas.microsoft.com/office/powerpoint/2010/main" val="1072446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Sjabloon op EPB-</a:t>
            </a:r>
            <a:r>
              <a:rPr lang="nl-BE" err="1"/>
              <a:t>pedia</a:t>
            </a:r>
            <a:r>
              <a:rPr lang="nl-BE"/>
              <a:t>, met uitgebreide uitleg over verschillende stappen</a:t>
            </a:r>
          </a:p>
          <a:p>
            <a:endParaRPr lang="nl-BE"/>
          </a:p>
        </p:txBody>
      </p:sp>
      <p:pic>
        <p:nvPicPr>
          <p:cNvPr id="5" name="Afbeelding 4">
            <a:extLst>
              <a:ext uri="{FF2B5EF4-FFF2-40B4-BE49-F238E27FC236}">
                <a16:creationId xmlns:a16="http://schemas.microsoft.com/office/drawing/2014/main" id="{C26D9336-D1AA-781C-D5A5-B9D4407D49E6}"/>
              </a:ext>
            </a:extLst>
          </p:cNvPr>
          <p:cNvPicPr>
            <a:picLocks noChangeAspect="1"/>
          </p:cNvPicPr>
          <p:nvPr/>
        </p:nvPicPr>
        <p:blipFill>
          <a:blip r:embed="rId2"/>
          <a:stretch>
            <a:fillRect/>
          </a:stretch>
        </p:blipFill>
        <p:spPr>
          <a:xfrm>
            <a:off x="3833181" y="2996952"/>
            <a:ext cx="5592212" cy="3525306"/>
          </a:xfrm>
          <a:prstGeom prst="rect">
            <a:avLst/>
          </a:prstGeom>
        </p:spPr>
      </p:pic>
      <p:sp>
        <p:nvSpPr>
          <p:cNvPr id="6" name="Rechthoek 5">
            <a:extLst>
              <a:ext uri="{FF2B5EF4-FFF2-40B4-BE49-F238E27FC236}">
                <a16:creationId xmlns:a16="http://schemas.microsoft.com/office/drawing/2014/main" id="{64D2BFCE-DE3F-5E1B-4A28-6D855F0F4A16}"/>
              </a:ext>
            </a:extLst>
          </p:cNvPr>
          <p:cNvSpPr/>
          <p:nvPr/>
        </p:nvSpPr>
        <p:spPr>
          <a:xfrm>
            <a:off x="3833180" y="2995444"/>
            <a:ext cx="5592212" cy="35253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960345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Algemene eisen</a:t>
            </a:r>
          </a:p>
          <a:p>
            <a:pPr lvl="1"/>
            <a:r>
              <a:rPr lang="nl-BE"/>
              <a:t>Gebouwniveau</a:t>
            </a:r>
          </a:p>
          <a:p>
            <a:pPr lvl="2"/>
            <a:r>
              <a:rPr lang="nl-BE"/>
              <a:t>Totale afgiftevermogen van centrale en plaatselijke verwarming ≥ som van plaatselijke warmtebehoeftes</a:t>
            </a:r>
          </a:p>
          <a:p>
            <a:pPr lvl="1"/>
            <a:r>
              <a:rPr lang="nl-BE"/>
              <a:t>Ruimteniveau</a:t>
            </a:r>
          </a:p>
          <a:p>
            <a:pPr lvl="2"/>
            <a:r>
              <a:rPr lang="nl-BE"/>
              <a:t>som van de berekende vermogens van de afgifte-elementen ≥ de warmtebehoefte</a:t>
            </a:r>
          </a:p>
          <a:p>
            <a:pPr lvl="2"/>
            <a:r>
              <a:rPr lang="nl-BE"/>
              <a:t>Uitzonderingen (t.e.m. 2023):</a:t>
            </a:r>
          </a:p>
          <a:p>
            <a:pPr lvl="3"/>
            <a:r>
              <a:rPr lang="nl-NL"/>
              <a:t>Ruimten niet bestemd voor menselijke bezetting: ruimten die voorzien zijn om mensen bij een normaal gebruik slechts een relatief korte tijd te laten vertoeven</a:t>
            </a:r>
          </a:p>
          <a:p>
            <a:pPr lvl="3"/>
            <a:r>
              <a:rPr lang="nl-NL"/>
              <a:t>Ruimtes met warmtevraag &lt; 10W/m²</a:t>
            </a:r>
          </a:p>
          <a:p>
            <a:pPr lvl="3"/>
            <a:r>
              <a:rPr lang="nl-NL"/>
              <a:t>Ruimtes met warmtevraag &lt; 100W</a:t>
            </a:r>
            <a:r>
              <a:rPr lang="nl-BE"/>
              <a:t> </a:t>
            </a:r>
          </a:p>
          <a:p>
            <a:pPr marL="864000" lvl="3" indent="0">
              <a:buNone/>
            </a:pPr>
            <a:endParaRPr lang="nl-BE"/>
          </a:p>
          <a:p>
            <a:endParaRPr lang="nl-BE"/>
          </a:p>
        </p:txBody>
      </p:sp>
    </p:spTree>
    <p:extLst>
      <p:ext uri="{BB962C8B-B14F-4D97-AF65-F5344CB8AC3E}">
        <p14:creationId xmlns:p14="http://schemas.microsoft.com/office/powerpoint/2010/main" val="253560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lIns="91440" tIns="45720" rIns="91440" bIns="45720" anchor="t"/>
          <a:lstStyle/>
          <a:p>
            <a:pPr algn="l"/>
            <a:r>
              <a:rPr lang="en-GB" err="1">
                <a:latin typeface="Calibri"/>
                <a:ea typeface="Noto Sans"/>
                <a:cs typeface="Noto Sans"/>
              </a:rPr>
              <a:t>Huidige</a:t>
            </a:r>
            <a:r>
              <a:rPr lang="en-GB">
                <a:latin typeface="Calibri"/>
                <a:ea typeface="Noto Sans"/>
                <a:cs typeface="Noto Sans"/>
              </a:rPr>
              <a:t> </a:t>
            </a:r>
            <a:r>
              <a:rPr lang="en-GB" err="1">
                <a:latin typeface="Calibri"/>
                <a:ea typeface="Noto Sans"/>
                <a:cs typeface="Noto Sans"/>
              </a:rPr>
              <a:t>eis</a:t>
            </a:r>
            <a:r>
              <a:rPr lang="en-GB">
                <a:latin typeface="Calibri"/>
                <a:ea typeface="Noto Sans"/>
                <a:cs typeface="Noto Sans"/>
              </a:rPr>
              <a:t> HE </a:t>
            </a:r>
            <a:r>
              <a:rPr lang="en-GB" err="1">
                <a:latin typeface="Calibri"/>
                <a:ea typeface="Noto Sans"/>
                <a:cs typeface="Noto Sans"/>
              </a:rPr>
              <a:t>nieuwbouw</a:t>
            </a:r>
            <a:r>
              <a:rPr lang="en-GB">
                <a:latin typeface="Calibri"/>
                <a:ea typeface="Noto Sans"/>
                <a:cs typeface="Noto Sans"/>
              </a:rPr>
              <a:t> </a:t>
            </a:r>
            <a:r>
              <a:rPr lang="en-GB" err="1">
                <a:latin typeface="Calibri"/>
                <a:ea typeface="Noto Sans"/>
                <a:cs typeface="Noto Sans"/>
              </a:rPr>
              <a:t>wonen</a:t>
            </a:r>
            <a:r>
              <a:rPr lang="en-GB">
                <a:latin typeface="Calibri"/>
                <a:ea typeface="Noto Sans"/>
                <a:cs typeface="Noto Sans"/>
              </a:rPr>
              <a:t> 2023</a:t>
            </a:r>
            <a:br>
              <a:rPr lang="en-GB">
                <a:ea typeface="Noto Sans" panose="020B0502040504020204" pitchFamily="34"/>
                <a:cs typeface="Noto Sans" panose="020B0502040504020204" pitchFamily="34"/>
              </a:rPr>
            </a:br>
            <a:endParaRPr lang="nl-BE"/>
          </a:p>
        </p:txBody>
      </p:sp>
      <p:sp>
        <p:nvSpPr>
          <p:cNvPr id="3" name="Tijdelijke aanduiding voor inhoud 2">
            <a:extLst>
              <a:ext uri="{FF2B5EF4-FFF2-40B4-BE49-F238E27FC236}">
                <a16:creationId xmlns:a16="http://schemas.microsoft.com/office/drawing/2014/main" id="{EC8EA7E2-B556-4450-B4F9-E47670FCE85F}"/>
              </a:ext>
            </a:extLst>
          </p:cNvPr>
          <p:cNvSpPr>
            <a:spLocks noGrp="1"/>
          </p:cNvSpPr>
          <p:nvPr>
            <p:ph sz="half" idx="10"/>
          </p:nvPr>
        </p:nvSpPr>
        <p:spPr>
          <a:xfrm>
            <a:off x="838198" y="1484784"/>
            <a:ext cx="5795670" cy="5037474"/>
          </a:xfrm>
        </p:spPr>
        <p:txBody>
          <a:bodyPr lIns="91440" tIns="45720" rIns="91440" bIns="0" anchor="t"/>
          <a:lstStyle/>
          <a:p>
            <a:pPr indent="-287655"/>
            <a:r>
              <a:rPr lang="nl-BE" sz="2000"/>
              <a:t>Eisenniveau</a:t>
            </a:r>
          </a:p>
          <a:p>
            <a:pPr lvl="2" indent="-287655"/>
            <a:r>
              <a:rPr lang="nl-BE" i="1"/>
              <a:t>Voor aanvraagjaar 2018 voldeed al 77% van de dossiers met concrete maatregelen</a:t>
            </a:r>
          </a:p>
          <a:p>
            <a:pPr marL="576345" lvl="2" indent="0">
              <a:buNone/>
            </a:pPr>
            <a:r>
              <a:rPr lang="nl-BE" i="1"/>
              <a:t>	(86% voor AJ 2019)</a:t>
            </a:r>
          </a:p>
          <a:p>
            <a:pPr lvl="2" indent="-287655"/>
            <a:r>
              <a:rPr lang="nl-BE" i="1"/>
              <a:t>Tussenniveau 20 kWh/m²: 87% AJ 2018 voldoen (93% voor AJ 2019)</a:t>
            </a:r>
          </a:p>
          <a:p>
            <a:pPr indent="-287655"/>
            <a:r>
              <a:rPr lang="nl-BE" sz="2000"/>
              <a:t>Uitzonderingsregels</a:t>
            </a:r>
            <a:endParaRPr lang="en-US"/>
          </a:p>
          <a:p>
            <a:pPr marL="863600" lvl="2" indent="-287655"/>
            <a:r>
              <a:rPr lang="nl-BE" i="1">
                <a:cs typeface="Calibri"/>
              </a:rPr>
              <a:t>100% verwarming via WP, biomassa of 100%HE warmtenet </a:t>
            </a:r>
            <a:endParaRPr lang="nl-BE" i="1"/>
          </a:p>
          <a:p>
            <a:pPr marL="1151600" lvl="3" indent="-287655"/>
            <a:r>
              <a:rPr lang="nl-BE" i="1">
                <a:cs typeface="Calibri"/>
              </a:rPr>
              <a:t>Uitzondering behouden</a:t>
            </a:r>
            <a:endParaRPr lang="nl-BE" i="1">
              <a:highlight>
                <a:srgbClr val="FFFF00"/>
              </a:highlight>
              <a:cs typeface="Calibri"/>
            </a:endParaRPr>
          </a:p>
          <a:p>
            <a:pPr marL="1151600" lvl="3" indent="-287655"/>
            <a:r>
              <a:rPr lang="nl-BE" i="1">
                <a:cs typeface="Calibri"/>
                <a:sym typeface="Wingdings" panose="05000000000000000000" pitchFamily="2" charset="2"/>
              </a:rPr>
              <a:t>Ruimteverwarming uitbreiden met warm tapwater voor baden/douches</a:t>
            </a:r>
            <a:endParaRPr lang="nl-BE" i="1">
              <a:cs typeface="Calibri"/>
            </a:endParaRPr>
          </a:p>
          <a:p>
            <a:pPr marL="1151600" lvl="3" indent="-287655"/>
            <a:r>
              <a:rPr lang="nl-BE" i="1">
                <a:cs typeface="Calibri"/>
              </a:rPr>
              <a:t>100%HE warmtenet bestaat niet </a:t>
            </a:r>
            <a:r>
              <a:rPr lang="nl-BE" i="1">
                <a:cs typeface="Calibri"/>
                <a:sym typeface="Wingdings" panose="05000000000000000000" pitchFamily="2" charset="2"/>
              </a:rPr>
              <a:t> eerder 70%</a:t>
            </a:r>
          </a:p>
          <a:p>
            <a:pPr marL="863600" lvl="2" indent="-287655"/>
            <a:r>
              <a:rPr lang="nl-BE" i="1">
                <a:cs typeface="Calibri"/>
              </a:rPr>
              <a:t>Regel om enkel met zonneboiler te voldoen leidt tot significant lagere HE-prestaties </a:t>
            </a:r>
            <a:r>
              <a:rPr lang="nl-BE" i="1">
                <a:cs typeface="Calibri"/>
                <a:sym typeface="Wingdings" panose="05000000000000000000" pitchFamily="2" charset="2"/>
              </a:rPr>
              <a:t> geschrapt</a:t>
            </a:r>
            <a:endParaRPr lang="nl-BE" i="1">
              <a:cs typeface="Calibri"/>
            </a:endParaRPr>
          </a:p>
          <a:p>
            <a:pPr marL="863600" lvl="2" indent="-287655"/>
            <a:r>
              <a:rPr lang="nl-BE" i="1">
                <a:cs typeface="Calibri"/>
              </a:rPr>
              <a:t>Participatie: </a:t>
            </a:r>
            <a:r>
              <a:rPr lang="nl-BE" i="1">
                <a:cs typeface="Calibri"/>
                <a:sym typeface="Wingdings" panose="05000000000000000000" pitchFamily="2" charset="2"/>
              </a:rPr>
              <a:t> verhogen naar 35 kWh/m²</a:t>
            </a:r>
          </a:p>
          <a:p>
            <a:pPr marL="575945" lvl="2" indent="0">
              <a:buNone/>
            </a:pPr>
            <a:r>
              <a:rPr lang="nl-BE" i="1">
                <a:cs typeface="Calibri"/>
                <a:sym typeface="Wingdings" panose="05000000000000000000" pitchFamily="2" charset="2"/>
              </a:rPr>
              <a:t>	(zie verder) + bedrag bijsturen</a:t>
            </a:r>
          </a:p>
        </p:txBody>
      </p:sp>
      <p:sp>
        <p:nvSpPr>
          <p:cNvPr id="4" name="Tijdelijke aanduiding voor inhoud 3">
            <a:extLst>
              <a:ext uri="{FF2B5EF4-FFF2-40B4-BE49-F238E27FC236}">
                <a16:creationId xmlns:a16="http://schemas.microsoft.com/office/drawing/2014/main" id="{09E16B8E-5BFA-4ED6-9FC9-4BF043792D0E}"/>
              </a:ext>
            </a:extLst>
          </p:cNvPr>
          <p:cNvSpPr>
            <a:spLocks noGrp="1"/>
          </p:cNvSpPr>
          <p:nvPr>
            <p:ph sz="half" idx="11"/>
          </p:nvPr>
        </p:nvSpPr>
        <p:spPr>
          <a:xfrm>
            <a:off x="6241805" y="1484784"/>
            <a:ext cx="6087184" cy="5037474"/>
          </a:xfrm>
        </p:spPr>
        <p:txBody>
          <a:bodyPr lIns="91440" tIns="45720" rIns="91440" bIns="0" anchor="t"/>
          <a:lstStyle/>
          <a:p>
            <a:pPr marL="1151890" lvl="4" indent="0">
              <a:buNone/>
            </a:pPr>
            <a:endParaRPr lang="nl-BE" sz="2400" b="1" dirty="0">
              <a:cs typeface="Calibri"/>
            </a:endParaRPr>
          </a:p>
          <a:p>
            <a:pPr marL="1151890" lvl="4" indent="0">
              <a:buNone/>
            </a:pPr>
            <a:r>
              <a:rPr lang="nl-BE" sz="2800" b="1" dirty="0"/>
              <a:t>2023: 25 kWh/m²</a:t>
            </a:r>
          </a:p>
          <a:p>
            <a:pPr marL="1151890" lvl="4" indent="0">
              <a:buNone/>
            </a:pPr>
            <a:r>
              <a:rPr lang="nl-BE" sz="2000" dirty="0"/>
              <a:t>= 	vorige eis 		15 kWh/m²</a:t>
            </a:r>
          </a:p>
          <a:p>
            <a:pPr marL="1151890" lvl="4" indent="0">
              <a:buNone/>
            </a:pPr>
            <a:r>
              <a:rPr lang="nl-BE" sz="2000" dirty="0"/>
              <a:t>	+ gem. hybride app 	11 kWh/m²</a:t>
            </a:r>
          </a:p>
          <a:p>
            <a:pPr marL="1151890" lvl="4" indent="0">
              <a:buNone/>
            </a:pPr>
            <a:endParaRPr lang="nl-BE" sz="1400" b="1" dirty="0"/>
          </a:p>
          <a:p>
            <a:pPr marL="1151890" lvl="4" indent="0">
              <a:buNone/>
            </a:pPr>
            <a:r>
              <a:rPr lang="nl-BE" sz="2800" b="1" dirty="0"/>
              <a:t>Uitzonderingen:</a:t>
            </a:r>
          </a:p>
          <a:p>
            <a:pPr marL="1609090" lvl="4" indent="-457200"/>
            <a:r>
              <a:rPr lang="nl-BE" sz="2400" b="1" dirty="0">
                <a:cs typeface="Calibri"/>
              </a:rPr>
              <a:t>100% verwarming </a:t>
            </a:r>
            <a:r>
              <a:rPr lang="nl-BE" sz="2400" b="1" u="sng" dirty="0">
                <a:cs typeface="Calibri"/>
              </a:rPr>
              <a:t>en warm water </a:t>
            </a:r>
            <a:r>
              <a:rPr lang="nl-BE" sz="2400" b="1" dirty="0">
                <a:cs typeface="Calibri"/>
              </a:rPr>
              <a:t>via HE</a:t>
            </a:r>
          </a:p>
          <a:p>
            <a:pPr marL="1609090" lvl="4" indent="-457200"/>
            <a:r>
              <a:rPr lang="nl-BE" sz="2400" b="1" strike="sngStrike" dirty="0">
                <a:cs typeface="Calibri"/>
              </a:rPr>
              <a:t>2,5% m² zonneboiler</a:t>
            </a:r>
          </a:p>
          <a:p>
            <a:pPr marL="1609090" lvl="4" indent="-457200"/>
            <a:r>
              <a:rPr lang="nl-BE" sz="2400" b="1" dirty="0">
                <a:cs typeface="Calibri"/>
              </a:rPr>
              <a:t>Participatie (</a:t>
            </a:r>
            <a:r>
              <a:rPr lang="nl-BE" sz="2400" b="1" u="sng" dirty="0">
                <a:cs typeface="Calibri"/>
              </a:rPr>
              <a:t>35</a:t>
            </a:r>
            <a:r>
              <a:rPr lang="nl-BE" sz="2400" b="1" dirty="0">
                <a:cs typeface="Calibri"/>
              </a:rPr>
              <a:t> kWh/m²)</a:t>
            </a:r>
          </a:p>
          <a:p>
            <a:pPr marL="1151890" lvl="4" indent="0">
              <a:buNone/>
            </a:pPr>
            <a:endParaRPr lang="nl-BE" sz="1600" b="1" dirty="0">
              <a:cs typeface="Calibri"/>
            </a:endParaRPr>
          </a:p>
          <a:p>
            <a:pPr marL="1151890" lvl="4" indent="0">
              <a:buNone/>
            </a:pPr>
            <a:r>
              <a:rPr lang="nl-BE" sz="2800" b="1" dirty="0">
                <a:cs typeface="Calibri"/>
              </a:rPr>
              <a:t>Sanctie via </a:t>
            </a:r>
            <a:r>
              <a:rPr lang="nl-BE" sz="2800" b="1" u="sng" dirty="0">
                <a:cs typeface="Calibri"/>
              </a:rPr>
              <a:t>15% </a:t>
            </a:r>
            <a:r>
              <a:rPr lang="nl-BE" sz="2800" b="1" dirty="0">
                <a:cs typeface="Calibri"/>
              </a:rPr>
              <a:t>strenger E-peil</a:t>
            </a:r>
          </a:p>
          <a:p>
            <a:pPr marL="1151890" lvl="4" indent="0">
              <a:buNone/>
            </a:pPr>
            <a:endParaRPr lang="nl-BE" sz="2800" b="1" dirty="0">
              <a:cs typeface="Calibri"/>
            </a:endParaRPr>
          </a:p>
          <a:p>
            <a:pPr marL="1151890" lvl="4" indent="0">
              <a:buNone/>
            </a:pPr>
            <a:endParaRPr lang="nl-BE" sz="2800" b="1" dirty="0">
              <a:cs typeface="Calibri"/>
            </a:endParaRPr>
          </a:p>
          <a:p>
            <a:pPr marL="1439545" lvl="4" indent="-287655"/>
            <a:endParaRPr lang="nl-BE" dirty="0">
              <a:cs typeface="Calibri"/>
            </a:endParaRPr>
          </a:p>
        </p:txBody>
      </p:sp>
      <p:grpSp>
        <p:nvGrpSpPr>
          <p:cNvPr id="19" name="Group 1">
            <a:extLst>
              <a:ext uri="{FF2B5EF4-FFF2-40B4-BE49-F238E27FC236}">
                <a16:creationId xmlns:a16="http://schemas.microsoft.com/office/drawing/2014/main" id="{6CA16ED6-43F5-46CC-A442-C34EB2CEE794}"/>
              </a:ext>
            </a:extLst>
          </p:cNvPr>
          <p:cNvGrpSpPr/>
          <p:nvPr/>
        </p:nvGrpSpPr>
        <p:grpSpPr>
          <a:xfrm>
            <a:off x="6749751" y="1786239"/>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28883" y="3021910"/>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1">
            <a:extLst>
              <a:ext uri="{FF2B5EF4-FFF2-40B4-BE49-F238E27FC236}">
                <a16:creationId xmlns:a16="http://schemas.microsoft.com/office/drawing/2014/main" id="{9C50DD2F-FC45-48A9-AC1F-22A478E9CCAC}"/>
              </a:ext>
            </a:extLst>
          </p:cNvPr>
          <p:cNvGrpSpPr/>
          <p:nvPr/>
        </p:nvGrpSpPr>
        <p:grpSpPr>
          <a:xfrm>
            <a:off x="6728883" y="5114036"/>
            <a:ext cx="660464" cy="657690"/>
            <a:chOff x="6493081" y="1742364"/>
            <a:chExt cx="660464" cy="657690"/>
          </a:xfrm>
        </p:grpSpPr>
        <p:sp>
          <p:nvSpPr>
            <p:cNvPr id="32" name="Oval 32">
              <a:extLst>
                <a:ext uri="{FF2B5EF4-FFF2-40B4-BE49-F238E27FC236}">
                  <a16:creationId xmlns:a16="http://schemas.microsoft.com/office/drawing/2014/main" id="{DB397A92-F07B-43AC-A677-E3B684D08F4B}"/>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Rounded Corners 33">
              <a:extLst>
                <a:ext uri="{FF2B5EF4-FFF2-40B4-BE49-F238E27FC236}">
                  <a16:creationId xmlns:a16="http://schemas.microsoft.com/office/drawing/2014/main" id="{1A10626A-34D2-4E78-B019-777A5BFFCC4D}"/>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4">
              <a:extLst>
                <a:ext uri="{FF2B5EF4-FFF2-40B4-BE49-F238E27FC236}">
                  <a16:creationId xmlns:a16="http://schemas.microsoft.com/office/drawing/2014/main" id="{C35050DC-0F75-403D-AA05-869A50C06EFC}"/>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6684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p:txBody>
          <a:bodyPr/>
          <a:lstStyle/>
          <a:p>
            <a:pPr indent="0">
              <a:buNone/>
            </a:pPr>
            <a:endParaRPr lang="nl-BE"/>
          </a:p>
          <a:p>
            <a:r>
              <a:rPr lang="nl-BE"/>
              <a:t>Aanpassing 2024</a:t>
            </a:r>
          </a:p>
          <a:p>
            <a:pPr lvl="1"/>
            <a:r>
              <a:rPr lang="nl-BE"/>
              <a:t>Uitzonderingen:</a:t>
            </a:r>
          </a:p>
          <a:p>
            <a:pPr lvl="2"/>
            <a:r>
              <a:rPr lang="nl-NL"/>
              <a:t>Ruimten niet bestemd voor menselijke bezetting beter afgelijnd</a:t>
            </a:r>
          </a:p>
          <a:p>
            <a:pPr lvl="3"/>
            <a:r>
              <a:rPr lang="nl-NL"/>
              <a:t>Bestemd voor menselijke bezetting: </a:t>
            </a:r>
            <a:r>
              <a:rPr lang="nl-BE" sz="1800" kern="800">
                <a:effectLst/>
                <a:latin typeface="Calibri" panose="020F0502020204030204" pitchFamily="34" charset="0"/>
                <a:ea typeface="Times New Roman" panose="02020603050405020304" pitchFamily="18" charset="0"/>
                <a:cs typeface="Times New Roman" panose="02020603050405020304" pitchFamily="18" charset="0"/>
              </a:rPr>
              <a:t>droge ruimtes die van hygiënische ventilatie zijn voorzien, keuken, badkamer en wasplaats. </a:t>
            </a:r>
            <a:r>
              <a:rPr lang="nl-NL"/>
              <a:t> </a:t>
            </a:r>
          </a:p>
          <a:p>
            <a:pPr lvl="3"/>
            <a:r>
              <a:rPr lang="nl-NL"/>
              <a:t>Niet bestemd voor menselijke bezetting: al de andere</a:t>
            </a:r>
          </a:p>
          <a:p>
            <a:pPr lvl="2"/>
            <a:r>
              <a:rPr lang="nl-NL"/>
              <a:t>Ruimtes met warmtevraag &lt; </a:t>
            </a:r>
            <a:r>
              <a:rPr lang="nl-NL">
                <a:solidFill>
                  <a:srgbClr val="FF0000"/>
                </a:solidFill>
              </a:rPr>
              <a:t>20</a:t>
            </a:r>
            <a:r>
              <a:rPr lang="nl-NL"/>
              <a:t>W/m²</a:t>
            </a:r>
          </a:p>
          <a:p>
            <a:pPr lvl="2"/>
            <a:r>
              <a:rPr lang="nl-NL"/>
              <a:t>Ruimtes met warmtevraag &lt; </a:t>
            </a:r>
            <a:r>
              <a:rPr lang="nl-NL">
                <a:solidFill>
                  <a:srgbClr val="FF0000"/>
                </a:solidFill>
              </a:rPr>
              <a:t>200</a:t>
            </a:r>
            <a:r>
              <a:rPr lang="nl-NL"/>
              <a:t>W</a:t>
            </a:r>
            <a:r>
              <a:rPr lang="nl-BE"/>
              <a:t> </a:t>
            </a:r>
          </a:p>
          <a:p>
            <a:endParaRPr lang="nl-BE"/>
          </a:p>
        </p:txBody>
      </p:sp>
    </p:spTree>
    <p:extLst>
      <p:ext uri="{BB962C8B-B14F-4D97-AF65-F5344CB8AC3E}">
        <p14:creationId xmlns:p14="http://schemas.microsoft.com/office/powerpoint/2010/main" val="4882244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a:xfrm>
            <a:off x="810071" y="1628800"/>
            <a:ext cx="10730410" cy="5037474"/>
          </a:xfrm>
        </p:spPr>
        <p:txBody>
          <a:bodyPr/>
          <a:lstStyle/>
          <a:p>
            <a:pPr indent="0">
              <a:buNone/>
            </a:pPr>
            <a:endParaRPr lang="nl-BE"/>
          </a:p>
          <a:p>
            <a:r>
              <a:rPr lang="nl-BE"/>
              <a:t>Onverwarmde ruimte</a:t>
            </a:r>
          </a:p>
          <a:p>
            <a:pPr lvl="1"/>
            <a:r>
              <a:rPr lang="nl-BE"/>
              <a:t>Stel: eengezinswoning met </a:t>
            </a:r>
          </a:p>
          <a:p>
            <a:pPr lvl="2"/>
            <a:r>
              <a:rPr lang="nl-BE"/>
              <a:t>Overal radiatoren</a:t>
            </a:r>
          </a:p>
          <a:p>
            <a:pPr lvl="2"/>
            <a:r>
              <a:rPr lang="nl-BE"/>
              <a:t>Behalve 1 slaapkamer (berekend warmteverlies 1000W) maar geen warmte-afgifte-element</a:t>
            </a:r>
          </a:p>
          <a:p>
            <a:pPr lvl="1"/>
            <a:r>
              <a:rPr lang="nl-BE"/>
              <a:t>Dan hebt u de keuze tussen:</a:t>
            </a:r>
          </a:p>
          <a:p>
            <a:pPr lvl="2"/>
            <a:r>
              <a:rPr lang="nl-BE"/>
              <a:t>1 energiesector voor de hele woning: waarde bij ontstentenis voor ontwerptemperatuur</a:t>
            </a:r>
          </a:p>
          <a:p>
            <a:pPr lvl="2"/>
            <a:r>
              <a:rPr lang="nl-BE"/>
              <a:t>2 energiesectoren</a:t>
            </a:r>
          </a:p>
          <a:p>
            <a:pPr lvl="3"/>
            <a:r>
              <a:rPr lang="nl-BE"/>
              <a:t>Onverwarmde slaapkamer (wordt achterliggend elektrisch verwarmd verondersteld)</a:t>
            </a:r>
          </a:p>
          <a:p>
            <a:pPr lvl="3"/>
            <a:r>
              <a:rPr lang="nl-BE"/>
              <a:t>Rest van de woning: ontwerptemperatuur uit dimensioneringsnota</a:t>
            </a:r>
          </a:p>
        </p:txBody>
      </p:sp>
    </p:spTree>
    <p:extLst>
      <p:ext uri="{BB962C8B-B14F-4D97-AF65-F5344CB8AC3E}">
        <p14:creationId xmlns:p14="http://schemas.microsoft.com/office/powerpoint/2010/main" val="420218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B18DA-AD85-0817-A442-A9B91116B803}"/>
              </a:ext>
            </a:extLst>
          </p:cNvPr>
          <p:cNvSpPr>
            <a:spLocks noGrp="1"/>
          </p:cNvSpPr>
          <p:nvPr>
            <p:ph type="title"/>
          </p:nvPr>
        </p:nvSpPr>
        <p:spPr/>
        <p:txBody>
          <a:bodyPr/>
          <a:lstStyle/>
          <a:p>
            <a:r>
              <a:rPr lang="nl-BE" sz="4800"/>
              <a:t>Warmteverliesberekening &amp; dimensioneringsnota</a:t>
            </a:r>
            <a:br>
              <a:rPr lang="nl-BE"/>
            </a:br>
            <a:br>
              <a:rPr lang="nl-BE"/>
            </a:br>
            <a:endParaRPr lang="nl-BE"/>
          </a:p>
        </p:txBody>
      </p:sp>
      <p:sp>
        <p:nvSpPr>
          <p:cNvPr id="3" name="Tijdelijke aanduiding voor inhoud 2">
            <a:extLst>
              <a:ext uri="{FF2B5EF4-FFF2-40B4-BE49-F238E27FC236}">
                <a16:creationId xmlns:a16="http://schemas.microsoft.com/office/drawing/2014/main" id="{666E9FAB-3A1F-7EBF-CB49-F90B61DD9B69}"/>
              </a:ext>
            </a:extLst>
          </p:cNvPr>
          <p:cNvSpPr>
            <a:spLocks noGrp="1"/>
          </p:cNvSpPr>
          <p:nvPr>
            <p:ph sz="half" idx="10"/>
          </p:nvPr>
        </p:nvSpPr>
        <p:spPr>
          <a:xfrm>
            <a:off x="838199" y="1700808"/>
            <a:ext cx="10515600" cy="5037474"/>
          </a:xfrm>
        </p:spPr>
        <p:txBody>
          <a:bodyPr/>
          <a:lstStyle/>
          <a:p>
            <a:r>
              <a:rPr lang="nl-BE"/>
              <a:t>Aanpassing 2024: ontwerptemperatuur ruimtes </a:t>
            </a:r>
          </a:p>
          <a:p>
            <a:pPr indent="0">
              <a:buNone/>
            </a:pPr>
            <a:endParaRPr lang="nl-BE"/>
          </a:p>
        </p:txBody>
      </p:sp>
      <p:pic>
        <p:nvPicPr>
          <p:cNvPr id="4" name="Afbeelding 3">
            <a:extLst>
              <a:ext uri="{FF2B5EF4-FFF2-40B4-BE49-F238E27FC236}">
                <a16:creationId xmlns:a16="http://schemas.microsoft.com/office/drawing/2014/main" id="{A33C34A7-317B-5D14-DA95-F767D3B87220}"/>
              </a:ext>
            </a:extLst>
          </p:cNvPr>
          <p:cNvPicPr>
            <a:picLocks noChangeAspect="1"/>
          </p:cNvPicPr>
          <p:nvPr/>
        </p:nvPicPr>
        <p:blipFill>
          <a:blip r:embed="rId2"/>
          <a:stretch>
            <a:fillRect/>
          </a:stretch>
        </p:blipFill>
        <p:spPr>
          <a:xfrm>
            <a:off x="911424" y="2614094"/>
            <a:ext cx="4565848" cy="3713032"/>
          </a:xfrm>
          <a:prstGeom prst="rect">
            <a:avLst/>
          </a:prstGeom>
        </p:spPr>
      </p:pic>
      <p:graphicFrame>
        <p:nvGraphicFramePr>
          <p:cNvPr id="6" name="Tabel 14">
            <a:extLst>
              <a:ext uri="{FF2B5EF4-FFF2-40B4-BE49-F238E27FC236}">
                <a16:creationId xmlns:a16="http://schemas.microsoft.com/office/drawing/2014/main" id="{DCA3A59A-3FE7-379E-90D9-F706D91A20F7}"/>
              </a:ext>
            </a:extLst>
          </p:cNvPr>
          <p:cNvGraphicFramePr>
            <a:graphicFrameLocks/>
          </p:cNvGraphicFramePr>
          <p:nvPr>
            <p:extLst>
              <p:ext uri="{D42A27DB-BD31-4B8C-83A1-F6EECF244321}">
                <p14:modId xmlns:p14="http://schemas.microsoft.com/office/powerpoint/2010/main" val="1029080343"/>
              </p:ext>
            </p:extLst>
          </p:nvPr>
        </p:nvGraphicFramePr>
        <p:xfrm>
          <a:off x="6828065" y="2924945"/>
          <a:ext cx="3948455" cy="2785390"/>
        </p:xfrm>
        <a:graphic>
          <a:graphicData uri="http://schemas.openxmlformats.org/drawingml/2006/table">
            <a:tbl>
              <a:tblPr firstRow="1" bandRow="1">
                <a:tableStyleId>{5C22544A-7EE6-4342-B048-85BDC9FD1C3A}</a:tableStyleId>
              </a:tblPr>
              <a:tblGrid>
                <a:gridCol w="2683416">
                  <a:extLst>
                    <a:ext uri="{9D8B030D-6E8A-4147-A177-3AD203B41FA5}">
                      <a16:colId xmlns:a16="http://schemas.microsoft.com/office/drawing/2014/main" val="1668800339"/>
                    </a:ext>
                  </a:extLst>
                </a:gridCol>
                <a:gridCol w="1265039">
                  <a:extLst>
                    <a:ext uri="{9D8B030D-6E8A-4147-A177-3AD203B41FA5}">
                      <a16:colId xmlns:a16="http://schemas.microsoft.com/office/drawing/2014/main" val="1769490055"/>
                    </a:ext>
                  </a:extLst>
                </a:gridCol>
              </a:tblGrid>
              <a:tr h="310187">
                <a:tc>
                  <a:txBody>
                    <a:bodyPr/>
                    <a:lstStyle/>
                    <a:p>
                      <a:r>
                        <a:rPr lang="nl-BE"/>
                        <a:t>Bestemming</a:t>
                      </a:r>
                    </a:p>
                  </a:txBody>
                  <a:tcPr/>
                </a:tc>
                <a:tc>
                  <a:txBody>
                    <a:bodyPr/>
                    <a:lstStyle/>
                    <a:p>
                      <a:r>
                        <a:rPr lang="nl-BE"/>
                        <a:t>°C</a:t>
                      </a:r>
                    </a:p>
                  </a:txBody>
                  <a:tcPr/>
                </a:tc>
                <a:extLst>
                  <a:ext uri="{0D108BD9-81ED-4DB2-BD59-A6C34878D82A}">
                    <a16:rowId xmlns:a16="http://schemas.microsoft.com/office/drawing/2014/main" val="3265527853"/>
                  </a:ext>
                </a:extLst>
              </a:tr>
              <a:tr h="657642">
                <a:tc>
                  <a:txBody>
                    <a:bodyPr/>
                    <a:lstStyle/>
                    <a:p>
                      <a:r>
                        <a:rPr lang="nl-BE"/>
                        <a:t>Woonkamer (of analoog) Keuken</a:t>
                      </a:r>
                    </a:p>
                  </a:txBody>
                  <a:tcPr/>
                </a:tc>
                <a:tc>
                  <a:txBody>
                    <a:bodyPr/>
                    <a:lstStyle/>
                    <a:p>
                      <a:r>
                        <a:rPr lang="nl-BE"/>
                        <a:t>18</a:t>
                      </a:r>
                    </a:p>
                  </a:txBody>
                  <a:tcPr/>
                </a:tc>
                <a:extLst>
                  <a:ext uri="{0D108BD9-81ED-4DB2-BD59-A6C34878D82A}">
                    <a16:rowId xmlns:a16="http://schemas.microsoft.com/office/drawing/2014/main" val="901713762"/>
                  </a:ext>
                </a:extLst>
              </a:tr>
              <a:tr h="382874">
                <a:tc>
                  <a:txBody>
                    <a:bodyPr/>
                    <a:lstStyle/>
                    <a:p>
                      <a:r>
                        <a:rPr lang="nl-BE"/>
                        <a:t>Badkamer</a:t>
                      </a:r>
                    </a:p>
                  </a:txBody>
                  <a:tcPr/>
                </a:tc>
                <a:tc>
                  <a:txBody>
                    <a:bodyPr/>
                    <a:lstStyle/>
                    <a:p>
                      <a:r>
                        <a:rPr lang="nl-BE"/>
                        <a:t>20</a:t>
                      </a:r>
                    </a:p>
                  </a:txBody>
                  <a:tcPr/>
                </a:tc>
                <a:extLst>
                  <a:ext uri="{0D108BD9-81ED-4DB2-BD59-A6C34878D82A}">
                    <a16:rowId xmlns:a16="http://schemas.microsoft.com/office/drawing/2014/main" val="1069130895"/>
                  </a:ext>
                </a:extLst>
              </a:tr>
              <a:tr h="310187">
                <a:tc>
                  <a:txBody>
                    <a:bodyPr/>
                    <a:lstStyle/>
                    <a:p>
                      <a:r>
                        <a:rPr lang="nl-BE"/>
                        <a:t>Slaapkamer</a:t>
                      </a:r>
                    </a:p>
                  </a:txBody>
                  <a:tcPr/>
                </a:tc>
                <a:tc>
                  <a:txBody>
                    <a:bodyPr/>
                    <a:lstStyle/>
                    <a:p>
                      <a:r>
                        <a:rPr lang="nl-BE"/>
                        <a:t>16</a:t>
                      </a:r>
                    </a:p>
                  </a:txBody>
                  <a:tcPr/>
                </a:tc>
                <a:extLst>
                  <a:ext uri="{0D108BD9-81ED-4DB2-BD59-A6C34878D82A}">
                    <a16:rowId xmlns:a16="http://schemas.microsoft.com/office/drawing/2014/main" val="541608906"/>
                  </a:ext>
                </a:extLst>
              </a:tr>
              <a:tr h="373274">
                <a:tc>
                  <a:txBody>
                    <a:bodyPr/>
                    <a:lstStyle/>
                    <a:p>
                      <a:r>
                        <a:rPr lang="nl-BE"/>
                        <a:t>Wasplaats, gang, WC</a:t>
                      </a:r>
                    </a:p>
                  </a:txBody>
                  <a:tcPr/>
                </a:tc>
                <a:tc>
                  <a:txBody>
                    <a:bodyPr/>
                    <a:lstStyle/>
                    <a:p>
                      <a:r>
                        <a:rPr lang="nl-BE"/>
                        <a:t>12</a:t>
                      </a:r>
                    </a:p>
                  </a:txBody>
                  <a:tcPr/>
                </a:tc>
                <a:extLst>
                  <a:ext uri="{0D108BD9-81ED-4DB2-BD59-A6C34878D82A}">
                    <a16:rowId xmlns:a16="http://schemas.microsoft.com/office/drawing/2014/main" val="399042187"/>
                  </a:ext>
                </a:extLst>
              </a:tr>
              <a:tr h="542827">
                <a:tc>
                  <a:txBody>
                    <a:bodyPr/>
                    <a:lstStyle/>
                    <a:p>
                      <a:r>
                        <a:rPr lang="nl-BE"/>
                        <a:t>Ruimten niet voor menselijke bezetting</a:t>
                      </a:r>
                    </a:p>
                  </a:txBody>
                  <a:tcPr/>
                </a:tc>
                <a:tc>
                  <a:txBody>
                    <a:bodyPr/>
                    <a:lstStyle/>
                    <a:p>
                      <a:r>
                        <a:rPr lang="nl-BE"/>
                        <a:t>5</a:t>
                      </a:r>
                    </a:p>
                  </a:txBody>
                  <a:tcPr/>
                </a:tc>
                <a:extLst>
                  <a:ext uri="{0D108BD9-81ED-4DB2-BD59-A6C34878D82A}">
                    <a16:rowId xmlns:a16="http://schemas.microsoft.com/office/drawing/2014/main" val="2857654567"/>
                  </a:ext>
                </a:extLst>
              </a:tr>
            </a:tbl>
          </a:graphicData>
        </a:graphic>
      </p:graphicFrame>
      <p:sp>
        <p:nvSpPr>
          <p:cNvPr id="8" name="Tekstvak 7">
            <a:extLst>
              <a:ext uri="{FF2B5EF4-FFF2-40B4-BE49-F238E27FC236}">
                <a16:creationId xmlns:a16="http://schemas.microsoft.com/office/drawing/2014/main" id="{B77DD8C1-5381-AFD6-CFE2-7A2C28180B08}"/>
              </a:ext>
            </a:extLst>
          </p:cNvPr>
          <p:cNvSpPr txBox="1"/>
          <p:nvPr/>
        </p:nvSpPr>
        <p:spPr>
          <a:xfrm>
            <a:off x="1084784" y="2172754"/>
            <a:ext cx="4392488" cy="369332"/>
          </a:xfrm>
          <a:prstGeom prst="rect">
            <a:avLst/>
          </a:prstGeom>
          <a:noFill/>
        </p:spPr>
        <p:txBody>
          <a:bodyPr wrap="square" rtlCol="0">
            <a:spAutoFit/>
          </a:bodyPr>
          <a:lstStyle/>
          <a:p>
            <a:r>
              <a:rPr lang="nl-BE"/>
              <a:t>Ontwerptemperatuur norm: niet bindend</a:t>
            </a:r>
          </a:p>
        </p:txBody>
      </p:sp>
      <p:sp>
        <p:nvSpPr>
          <p:cNvPr id="9" name="Tekstvak 8">
            <a:extLst>
              <a:ext uri="{FF2B5EF4-FFF2-40B4-BE49-F238E27FC236}">
                <a16:creationId xmlns:a16="http://schemas.microsoft.com/office/drawing/2014/main" id="{6920EFA6-5992-B361-385C-26DDDC5F86B6}"/>
              </a:ext>
            </a:extLst>
          </p:cNvPr>
          <p:cNvSpPr txBox="1"/>
          <p:nvPr/>
        </p:nvSpPr>
        <p:spPr>
          <a:xfrm>
            <a:off x="6669782" y="2172754"/>
            <a:ext cx="4610794" cy="369332"/>
          </a:xfrm>
          <a:prstGeom prst="rect">
            <a:avLst/>
          </a:prstGeom>
          <a:noFill/>
        </p:spPr>
        <p:txBody>
          <a:bodyPr wrap="square" rtlCol="0">
            <a:spAutoFit/>
          </a:bodyPr>
          <a:lstStyle/>
          <a:p>
            <a:r>
              <a:rPr lang="nl-BE"/>
              <a:t>Minimale temperatuur MB: bindend (vanaf ’24)</a:t>
            </a:r>
          </a:p>
        </p:txBody>
      </p:sp>
    </p:spTree>
    <p:extLst>
      <p:ext uri="{BB962C8B-B14F-4D97-AF65-F5344CB8AC3E}">
        <p14:creationId xmlns:p14="http://schemas.microsoft.com/office/powerpoint/2010/main" val="21813185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8B924F-5D17-2DF9-43DD-053C985E5FF1}"/>
              </a:ext>
            </a:extLst>
          </p:cNvPr>
          <p:cNvSpPr>
            <a:spLocks noGrp="1"/>
          </p:cNvSpPr>
          <p:nvPr>
            <p:ph type="title"/>
          </p:nvPr>
        </p:nvSpPr>
        <p:spPr/>
        <p:txBody>
          <a:bodyPr/>
          <a:lstStyle/>
          <a:p>
            <a:r>
              <a:rPr lang="nl-BE" sz="4400"/>
              <a:t>Veelgemaakte fouten uit handhaving</a:t>
            </a:r>
          </a:p>
        </p:txBody>
      </p:sp>
      <p:sp>
        <p:nvSpPr>
          <p:cNvPr id="3" name="Tijdelijke aanduiding voor inhoud 2">
            <a:extLst>
              <a:ext uri="{FF2B5EF4-FFF2-40B4-BE49-F238E27FC236}">
                <a16:creationId xmlns:a16="http://schemas.microsoft.com/office/drawing/2014/main" id="{7BFEABF6-B8CE-2A36-5F62-12F9ED2DD943}"/>
              </a:ext>
            </a:extLst>
          </p:cNvPr>
          <p:cNvSpPr>
            <a:spLocks noGrp="1"/>
          </p:cNvSpPr>
          <p:nvPr>
            <p:ph sz="half" idx="10"/>
          </p:nvPr>
        </p:nvSpPr>
        <p:spPr/>
        <p:txBody>
          <a:bodyPr/>
          <a:lstStyle/>
          <a:p>
            <a:r>
              <a:rPr lang="nl-BE"/>
              <a:t>2022	Steekproef </a:t>
            </a:r>
            <a:r>
              <a:rPr lang="nl-BE" err="1"/>
              <a:t>ecodesign</a:t>
            </a:r>
            <a:endParaRPr lang="nl-BE"/>
          </a:p>
          <a:p>
            <a:pPr lvl="1"/>
            <a:r>
              <a:rPr lang="nl-BE"/>
              <a:t>Zie EPB-</a:t>
            </a:r>
            <a:r>
              <a:rPr lang="nl-BE" err="1"/>
              <a:t>pedia</a:t>
            </a:r>
            <a:r>
              <a:rPr lang="nl-BE"/>
              <a:t> </a:t>
            </a:r>
          </a:p>
          <a:p>
            <a:pPr lvl="1"/>
            <a:endParaRPr lang="nl-BE"/>
          </a:p>
          <a:p>
            <a:pPr lvl="1"/>
            <a:endParaRPr lang="nl-BE"/>
          </a:p>
          <a:p>
            <a:pPr lvl="1"/>
            <a:endParaRPr lang="nl-BE"/>
          </a:p>
          <a:p>
            <a:pPr lvl="1"/>
            <a:endParaRPr lang="nl-BE"/>
          </a:p>
          <a:p>
            <a:pPr lvl="1"/>
            <a:endParaRPr lang="nl-BE"/>
          </a:p>
          <a:p>
            <a:pPr lvl="1"/>
            <a:endParaRPr lang="nl-BE"/>
          </a:p>
          <a:p>
            <a:pPr lvl="1"/>
            <a:endParaRPr lang="nl-BE"/>
          </a:p>
          <a:p>
            <a:r>
              <a:rPr lang="nl-BE"/>
              <a:t>2023	Steekproef </a:t>
            </a:r>
            <a:r>
              <a:rPr lang="nl-BE" err="1"/>
              <a:t>stavingsstukken</a:t>
            </a:r>
            <a:endParaRPr lang="nl-BE"/>
          </a:p>
        </p:txBody>
      </p:sp>
      <p:pic>
        <p:nvPicPr>
          <p:cNvPr id="5" name="Afbeelding 4">
            <a:extLst>
              <a:ext uri="{FF2B5EF4-FFF2-40B4-BE49-F238E27FC236}">
                <a16:creationId xmlns:a16="http://schemas.microsoft.com/office/drawing/2014/main" id="{18D30A36-E5AE-EA63-B970-4786BC02531C}"/>
              </a:ext>
            </a:extLst>
          </p:cNvPr>
          <p:cNvPicPr>
            <a:picLocks noChangeAspect="1"/>
          </p:cNvPicPr>
          <p:nvPr/>
        </p:nvPicPr>
        <p:blipFill>
          <a:blip r:embed="rId2"/>
          <a:stretch>
            <a:fillRect/>
          </a:stretch>
        </p:blipFill>
        <p:spPr>
          <a:xfrm>
            <a:off x="3431704" y="1916832"/>
            <a:ext cx="7147520" cy="3214789"/>
          </a:xfrm>
          <a:prstGeom prst="rect">
            <a:avLst/>
          </a:prstGeom>
        </p:spPr>
      </p:pic>
    </p:spTree>
    <p:extLst>
      <p:ext uri="{BB962C8B-B14F-4D97-AF65-F5344CB8AC3E}">
        <p14:creationId xmlns:p14="http://schemas.microsoft.com/office/powerpoint/2010/main" val="12228256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C8437-5FE4-D2BC-AC70-0C4605296163}"/>
              </a:ext>
            </a:extLst>
          </p:cNvPr>
          <p:cNvSpPr>
            <a:spLocks noGrp="1"/>
          </p:cNvSpPr>
          <p:nvPr>
            <p:ph type="title"/>
          </p:nvPr>
        </p:nvSpPr>
        <p:spPr/>
        <p:txBody>
          <a:bodyPr/>
          <a:lstStyle/>
          <a:p>
            <a:r>
              <a:rPr lang="nl-BE"/>
              <a:t>Steekproef ecodesign</a:t>
            </a:r>
          </a:p>
        </p:txBody>
      </p:sp>
      <p:sp>
        <p:nvSpPr>
          <p:cNvPr id="3" name="Tijdelijke aanduiding voor inhoud 2">
            <a:extLst>
              <a:ext uri="{FF2B5EF4-FFF2-40B4-BE49-F238E27FC236}">
                <a16:creationId xmlns:a16="http://schemas.microsoft.com/office/drawing/2014/main" id="{CE648B45-4AC2-E1DE-2163-28C26E839DD7}"/>
              </a:ext>
            </a:extLst>
          </p:cNvPr>
          <p:cNvSpPr>
            <a:spLocks noGrp="1"/>
          </p:cNvSpPr>
          <p:nvPr>
            <p:ph sz="half" idx="10"/>
          </p:nvPr>
        </p:nvSpPr>
        <p:spPr/>
        <p:txBody>
          <a:bodyPr/>
          <a:lstStyle/>
          <a:p>
            <a:r>
              <a:rPr lang="nl-NL"/>
              <a:t>EPB-aangiften met vergunningsaanvraag vanaf 2018</a:t>
            </a:r>
          </a:p>
          <a:p>
            <a:pPr lvl="1"/>
            <a:r>
              <a:rPr lang="nl-NL"/>
              <a:t>Verplicht rapporteren met </a:t>
            </a:r>
            <a:r>
              <a:rPr lang="nl-NL" err="1"/>
              <a:t>ecodesigngegevens</a:t>
            </a:r>
            <a:r>
              <a:rPr lang="nl-NL"/>
              <a:t> </a:t>
            </a:r>
          </a:p>
          <a:p>
            <a:pPr lvl="2"/>
            <a:r>
              <a:rPr lang="nl-NL"/>
              <a:t>installaties vanaf  26 09 2015 op de markt</a:t>
            </a:r>
          </a:p>
          <a:p>
            <a:pPr lvl="2"/>
            <a:r>
              <a:rPr lang="nl-NL"/>
              <a:t>Gegevens verplicht ter beschikking door fabrikant</a:t>
            </a:r>
          </a:p>
          <a:p>
            <a:pPr lvl="1"/>
            <a:r>
              <a:rPr lang="nl-NL"/>
              <a:t>Info over de invoer met </a:t>
            </a:r>
            <a:r>
              <a:rPr lang="nl-NL" err="1"/>
              <a:t>ecodesigngegevens</a:t>
            </a:r>
            <a:endParaRPr lang="nl-NL"/>
          </a:p>
          <a:p>
            <a:pPr lvl="2"/>
            <a:r>
              <a:rPr lang="nl-NL">
                <a:solidFill>
                  <a:schemeClr val="tx2">
                    <a:lumMod val="40000"/>
                    <a:lumOff val="60000"/>
                  </a:schemeClr>
                </a:solidFill>
                <a:hlinkClick r:id="rId2">
                  <a:extLst>
                    <a:ext uri="{A12FA001-AC4F-418D-AE19-62706E023703}">
                      <ahyp:hlinkClr xmlns:ahyp="http://schemas.microsoft.com/office/drawing/2018/hyperlinkcolor" val="tx"/>
                    </a:ext>
                  </a:extLst>
                </a:hlinkClick>
              </a:rPr>
              <a:t>Ketel: invoergegevens EPB-software (huidig) | Vlaanderen.be</a:t>
            </a:r>
            <a:endParaRPr lang="nl-NL">
              <a:solidFill>
                <a:schemeClr val="tx2">
                  <a:lumMod val="40000"/>
                  <a:lumOff val="60000"/>
                </a:schemeClr>
              </a:solidFill>
            </a:endParaRPr>
          </a:p>
          <a:p>
            <a:pPr lvl="2"/>
            <a:r>
              <a:rPr lang="nl-BE">
                <a:solidFill>
                  <a:schemeClr val="tx2">
                    <a:lumMod val="40000"/>
                    <a:lumOff val="60000"/>
                  </a:schemeClr>
                </a:solidFill>
                <a:hlinkClick r:id="rId3">
                  <a:extLst>
                    <a:ext uri="{A12FA001-AC4F-418D-AE19-62706E023703}">
                      <ahyp:hlinkClr xmlns:ahyp="http://schemas.microsoft.com/office/drawing/2018/hyperlinkcolor" val="tx"/>
                    </a:ext>
                  </a:extLst>
                </a:hlinkClick>
              </a:rPr>
              <a:t>Elektrische warmtepomp: invoergegevens EPB-software (huidig) | Vlaanderen.be</a:t>
            </a:r>
            <a:endParaRPr lang="nl-NL">
              <a:hlinkClick r:id="rId4">
                <a:extLst>
                  <a:ext uri="{A12FA001-AC4F-418D-AE19-62706E023703}">
                    <ahyp:hlinkClr xmlns:ahyp="http://schemas.microsoft.com/office/drawing/2018/hyperlinkcolor" val="tx"/>
                  </a:ext>
                </a:extLst>
              </a:hlinkClick>
            </a:endParaRPr>
          </a:p>
          <a:p>
            <a:pPr lvl="2"/>
            <a:r>
              <a:rPr lang="nl-NL">
                <a:solidFill>
                  <a:schemeClr val="tx2">
                    <a:lumMod val="40000"/>
                    <a:lumOff val="60000"/>
                  </a:schemeClr>
                </a:solidFill>
                <a:hlinkClick r:id="rId4">
                  <a:extLst>
                    <a:ext uri="{A12FA001-AC4F-418D-AE19-62706E023703}">
                      <ahyp:hlinkClr xmlns:ahyp="http://schemas.microsoft.com/office/drawing/2018/hyperlinkcolor" val="tx"/>
                    </a:ext>
                  </a:extLst>
                </a:hlinkClick>
              </a:rPr>
              <a:t>Warm tapwater en Ecodesign | Vlaanderen.be</a:t>
            </a:r>
            <a:endParaRPr lang="nl-NL">
              <a:solidFill>
                <a:schemeClr val="tx2">
                  <a:lumMod val="40000"/>
                  <a:lumOff val="60000"/>
                </a:schemeClr>
              </a:solidFill>
            </a:endParaRPr>
          </a:p>
          <a:p>
            <a:pPr lvl="2"/>
            <a:r>
              <a:rPr lang="nl-NL">
                <a:solidFill>
                  <a:schemeClr val="tx2">
                    <a:lumMod val="40000"/>
                    <a:lumOff val="60000"/>
                  </a:schemeClr>
                </a:solidFill>
                <a:hlinkClick r:id="rId5">
                  <a:extLst>
                    <a:ext uri="{A12FA001-AC4F-418D-AE19-62706E023703}">
                      <ahyp:hlinkClr xmlns:ahyp="http://schemas.microsoft.com/office/drawing/2018/hyperlinkcolor" val="tx"/>
                    </a:ext>
                  </a:extLst>
                </a:hlinkClick>
              </a:rPr>
              <a:t>Niet of foutief overnemen van </a:t>
            </a:r>
            <a:r>
              <a:rPr lang="nl-NL" err="1">
                <a:solidFill>
                  <a:schemeClr val="tx2">
                    <a:lumMod val="40000"/>
                    <a:lumOff val="60000"/>
                  </a:schemeClr>
                </a:solidFill>
                <a:hlinkClick r:id="rId5">
                  <a:extLst>
                    <a:ext uri="{A12FA001-AC4F-418D-AE19-62706E023703}">
                      <ahyp:hlinkClr xmlns:ahyp="http://schemas.microsoft.com/office/drawing/2018/hyperlinkcolor" val="tx"/>
                    </a:ext>
                  </a:extLst>
                </a:hlinkClick>
              </a:rPr>
              <a:t>Ecodesigngegevens</a:t>
            </a:r>
            <a:r>
              <a:rPr lang="nl-NL">
                <a:solidFill>
                  <a:schemeClr val="tx2">
                    <a:lumMod val="40000"/>
                    <a:lumOff val="60000"/>
                  </a:schemeClr>
                </a:solidFill>
                <a:hlinkClick r:id="rId5">
                  <a:extLst>
                    <a:ext uri="{A12FA001-AC4F-418D-AE19-62706E023703}">
                      <ahyp:hlinkClr xmlns:ahyp="http://schemas.microsoft.com/office/drawing/2018/hyperlinkcolor" val="tx"/>
                    </a:ext>
                  </a:extLst>
                </a:hlinkClick>
              </a:rPr>
              <a:t> in de EPB-aangifte | Vlaanderen.be</a:t>
            </a:r>
            <a:endParaRPr lang="nl-BE">
              <a:solidFill>
                <a:schemeClr val="tx2">
                  <a:lumMod val="40000"/>
                  <a:lumOff val="60000"/>
                </a:schemeClr>
              </a:solidFill>
            </a:endParaRPr>
          </a:p>
        </p:txBody>
      </p:sp>
    </p:spTree>
    <p:extLst>
      <p:ext uri="{BB962C8B-B14F-4D97-AF65-F5344CB8AC3E}">
        <p14:creationId xmlns:p14="http://schemas.microsoft.com/office/powerpoint/2010/main" val="36514033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709F4E-34F5-0F65-1567-5C2E51F9CC09}"/>
              </a:ext>
            </a:extLst>
          </p:cNvPr>
          <p:cNvSpPr>
            <a:spLocks noGrp="1"/>
          </p:cNvSpPr>
          <p:nvPr>
            <p:ph type="title"/>
          </p:nvPr>
        </p:nvSpPr>
        <p:spPr/>
        <p:txBody>
          <a:bodyPr/>
          <a:lstStyle/>
          <a:p>
            <a:r>
              <a:rPr lang="nl-BE"/>
              <a:t>Steekproef ecodesign</a:t>
            </a:r>
          </a:p>
        </p:txBody>
      </p:sp>
      <p:sp>
        <p:nvSpPr>
          <p:cNvPr id="3" name="Tijdelijke aanduiding voor inhoud 2">
            <a:extLst>
              <a:ext uri="{FF2B5EF4-FFF2-40B4-BE49-F238E27FC236}">
                <a16:creationId xmlns:a16="http://schemas.microsoft.com/office/drawing/2014/main" id="{526A4605-5C40-1305-8929-F2AE17DAA2CB}"/>
              </a:ext>
            </a:extLst>
          </p:cNvPr>
          <p:cNvSpPr>
            <a:spLocks noGrp="1"/>
          </p:cNvSpPr>
          <p:nvPr>
            <p:ph sz="half" idx="10"/>
          </p:nvPr>
        </p:nvSpPr>
        <p:spPr/>
        <p:txBody>
          <a:bodyPr/>
          <a:lstStyle/>
          <a:p>
            <a:r>
              <a:rPr lang="nl-NL"/>
              <a:t>steekproef op 110 EPB-aangiften</a:t>
            </a:r>
          </a:p>
          <a:p>
            <a:pPr lvl="1"/>
            <a:r>
              <a:rPr lang="nl-NL"/>
              <a:t>Selectie ‘nieuwbouw’ + ‘IER’ van woningen + appartementen</a:t>
            </a:r>
          </a:p>
          <a:p>
            <a:pPr lvl="1"/>
            <a:r>
              <a:rPr lang="nl-NL"/>
              <a:t>AG met vergunning vanaf 1 januari 2018 = ‘leertijd VG’ </a:t>
            </a:r>
          </a:p>
          <a:p>
            <a:pPr lvl="1"/>
            <a:r>
              <a:rPr lang="nl-NL"/>
              <a:t>1 controle per VG (rangschikking volgens aantal AG) </a:t>
            </a:r>
          </a:p>
          <a:p>
            <a:pPr lvl="1"/>
            <a:r>
              <a:rPr lang="nl-NL"/>
              <a:t>Spreiding per provincie</a:t>
            </a:r>
          </a:p>
          <a:p>
            <a:pPr lvl="1"/>
            <a:endParaRPr lang="nl-NL"/>
          </a:p>
          <a:p>
            <a:r>
              <a:rPr lang="nl-NL"/>
              <a:t>Doel: </a:t>
            </a:r>
          </a:p>
          <a:p>
            <a:pPr lvl="1"/>
            <a:r>
              <a:rPr lang="nl-NL"/>
              <a:t>monitoring </a:t>
            </a:r>
          </a:p>
          <a:p>
            <a:pPr lvl="2"/>
            <a:r>
              <a:rPr lang="nl-NL"/>
              <a:t>Correct overnemen van ecodesign-gegevens</a:t>
            </a:r>
          </a:p>
          <a:p>
            <a:pPr lvl="2"/>
            <a:r>
              <a:rPr lang="nl-NL"/>
              <a:t>Correcte rapporteringswijze bij gebrek aan ecodesign-gegevens</a:t>
            </a:r>
          </a:p>
          <a:p>
            <a:pPr lvl="3"/>
            <a:r>
              <a:rPr lang="nl-NL"/>
              <a:t>Toestel(combinaties) die niet onder ecodesign vallen</a:t>
            </a:r>
          </a:p>
          <a:p>
            <a:pPr lvl="1"/>
            <a:endParaRPr lang="nl-BE"/>
          </a:p>
        </p:txBody>
      </p:sp>
    </p:spTree>
    <p:extLst>
      <p:ext uri="{BB962C8B-B14F-4D97-AF65-F5344CB8AC3E}">
        <p14:creationId xmlns:p14="http://schemas.microsoft.com/office/powerpoint/2010/main" val="4149067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r>
              <a:rPr lang="nl-BE"/>
              <a:t>Correcte rapportering of </a:t>
            </a:r>
            <a:r>
              <a:rPr lang="nl-BE" err="1"/>
              <a:t>compensering</a:t>
            </a:r>
            <a:r>
              <a:rPr lang="nl-BE"/>
              <a:t> van de fouten 58 %</a:t>
            </a:r>
          </a:p>
          <a:p>
            <a:r>
              <a:rPr lang="nl-BE"/>
              <a:t>42 % rapportering </a:t>
            </a:r>
          </a:p>
          <a:p>
            <a:pPr lvl="1"/>
            <a:r>
              <a:rPr lang="nl-BE"/>
              <a:t>Andere waarden dan WBO als ecodesign niet beschikbaar</a:t>
            </a:r>
          </a:p>
          <a:p>
            <a:pPr lvl="1"/>
            <a:r>
              <a:rPr lang="nl-BE"/>
              <a:t>Anders dan gegevens op </a:t>
            </a:r>
            <a:r>
              <a:rPr lang="nl-BE" err="1"/>
              <a:t>ErP</a:t>
            </a:r>
            <a:r>
              <a:rPr lang="nl-BE"/>
              <a:t>-fiche</a:t>
            </a:r>
          </a:p>
          <a:p>
            <a:pPr lvl="1"/>
            <a:r>
              <a:rPr lang="nl-BE"/>
              <a:t>Aantal circulatiepompen </a:t>
            </a:r>
          </a:p>
          <a:p>
            <a:pPr lvl="1"/>
            <a:r>
              <a:rPr lang="nl-BE"/>
              <a:t>Dimensioneringsnota voldoet niet als staving verlaagde temperatuur</a:t>
            </a:r>
          </a:p>
          <a:p>
            <a:pPr lvl="1"/>
            <a:r>
              <a:rPr lang="nl-BE"/>
              <a:t>…</a:t>
            </a:r>
          </a:p>
          <a:p>
            <a:r>
              <a:rPr lang="nl-BE"/>
              <a:t>36 dossiers met TA (gemiddelde boete 1550 euro)</a:t>
            </a:r>
          </a:p>
          <a:p>
            <a:pPr lvl="1"/>
            <a:r>
              <a:rPr lang="nl-BE"/>
              <a:t>Bijkomende stavingstukken</a:t>
            </a:r>
          </a:p>
          <a:p>
            <a:pPr lvl="1"/>
            <a:r>
              <a:rPr lang="nl-BE"/>
              <a:t>19 dossiers na beoordeling TA </a:t>
            </a:r>
            <a:r>
              <a:rPr lang="nl-BE" u="sng"/>
              <a:t>kwijtschelding of boete &lt; 250 euro</a:t>
            </a:r>
          </a:p>
          <a:p>
            <a:pPr marL="288000" lvl="1" indent="0">
              <a:buNone/>
            </a:pPr>
            <a:endParaRPr lang="nl-BE" u="sng"/>
          </a:p>
        </p:txBody>
      </p:sp>
      <p:pic>
        <p:nvPicPr>
          <p:cNvPr id="4" name="Graphic 3" descr="Duim omhoog met effen opvulling">
            <a:extLst>
              <a:ext uri="{FF2B5EF4-FFF2-40B4-BE49-F238E27FC236}">
                <a16:creationId xmlns:a16="http://schemas.microsoft.com/office/drawing/2014/main" id="{57F1A678-D113-917C-C2D5-2A67826781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598" y="1196752"/>
            <a:ext cx="914400" cy="914400"/>
          </a:xfrm>
          <a:prstGeom prst="rect">
            <a:avLst/>
          </a:prstGeom>
        </p:spPr>
      </p:pic>
      <p:pic>
        <p:nvPicPr>
          <p:cNvPr id="5" name="Graphic 4" descr="Duim omlaag met effen opvulling">
            <a:extLst>
              <a:ext uri="{FF2B5EF4-FFF2-40B4-BE49-F238E27FC236}">
                <a16:creationId xmlns:a16="http://schemas.microsoft.com/office/drawing/2014/main" id="{2B045335-26F0-9E66-5048-87FB23184A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5798" y="1844824"/>
            <a:ext cx="914400" cy="914400"/>
          </a:xfrm>
          <a:prstGeom prst="rect">
            <a:avLst/>
          </a:prstGeom>
        </p:spPr>
      </p:pic>
      <p:pic>
        <p:nvPicPr>
          <p:cNvPr id="6" name="Graphic 5" descr="Duim omhoog met effen opvulling">
            <a:extLst>
              <a:ext uri="{FF2B5EF4-FFF2-40B4-BE49-F238E27FC236}">
                <a16:creationId xmlns:a16="http://schemas.microsoft.com/office/drawing/2014/main" id="{C95A2155-B72C-AE9F-74F2-26BA5702FE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12424" y="4916016"/>
            <a:ext cx="914400" cy="914400"/>
          </a:xfrm>
          <a:prstGeom prst="rect">
            <a:avLst/>
          </a:prstGeom>
        </p:spPr>
      </p:pic>
    </p:spTree>
    <p:extLst>
      <p:ext uri="{BB962C8B-B14F-4D97-AF65-F5344CB8AC3E}">
        <p14:creationId xmlns:p14="http://schemas.microsoft.com/office/powerpoint/2010/main" val="4558860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r>
              <a:rPr lang="nl-NL"/>
              <a:t>Belangrijk!</a:t>
            </a:r>
          </a:p>
          <a:p>
            <a:pPr lvl="1"/>
            <a:r>
              <a:rPr lang="nl-NL"/>
              <a:t>stavingstukken met voldoende en correcte informatie over de as-</a:t>
            </a:r>
            <a:r>
              <a:rPr lang="nl-NL" err="1"/>
              <a:t>builtsituatie</a:t>
            </a:r>
            <a:r>
              <a:rPr lang="nl-NL"/>
              <a:t> van de installaties. </a:t>
            </a:r>
          </a:p>
          <a:p>
            <a:r>
              <a:rPr lang="nl-NL"/>
              <a:t>Positief steekproefresultaat</a:t>
            </a:r>
          </a:p>
          <a:p>
            <a:pPr lvl="1"/>
            <a:r>
              <a:rPr lang="nl-NL" b="1"/>
              <a:t>3 op 4 </a:t>
            </a:r>
            <a:r>
              <a:rPr lang="nl-NL"/>
              <a:t>van de gecontroleerde verslaggevers geen fouten, fouten met weinig invloed of compenserende fouten gemaakt hebben</a:t>
            </a:r>
            <a:endParaRPr lang="nl-BE"/>
          </a:p>
        </p:txBody>
      </p:sp>
      <p:pic>
        <p:nvPicPr>
          <p:cNvPr id="4" name="Graphic 3" descr="Duim omhoog met effen opvulling">
            <a:extLst>
              <a:ext uri="{FF2B5EF4-FFF2-40B4-BE49-F238E27FC236}">
                <a16:creationId xmlns:a16="http://schemas.microsoft.com/office/drawing/2014/main" id="{C779BCFA-1135-9E87-5B4A-65F7185E4A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0016" y="2348880"/>
            <a:ext cx="914400" cy="914400"/>
          </a:xfrm>
          <a:prstGeom prst="rect">
            <a:avLst/>
          </a:prstGeom>
        </p:spPr>
      </p:pic>
    </p:spTree>
    <p:extLst>
      <p:ext uri="{BB962C8B-B14F-4D97-AF65-F5344CB8AC3E}">
        <p14:creationId xmlns:p14="http://schemas.microsoft.com/office/powerpoint/2010/main" val="23365360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BCB12A5-6EB2-72B7-2A3D-99BB42623AAB}"/>
              </a:ext>
            </a:extLst>
          </p:cNvPr>
          <p:cNvPicPr>
            <a:picLocks noChangeAspect="1"/>
          </p:cNvPicPr>
          <p:nvPr/>
        </p:nvPicPr>
        <p:blipFill rotWithShape="1">
          <a:blip r:embed="rId2"/>
          <a:srcRect b="25351"/>
          <a:stretch/>
        </p:blipFill>
        <p:spPr>
          <a:xfrm>
            <a:off x="8976320" y="331128"/>
            <a:ext cx="3271423" cy="2442071"/>
          </a:xfrm>
          <a:prstGeom prst="rect">
            <a:avLst/>
          </a:prstGeom>
        </p:spPr>
      </p:pic>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a:xfrm>
            <a:off x="838200" y="1552164"/>
            <a:ext cx="10515600" cy="5037474"/>
          </a:xfrm>
        </p:spPr>
        <p:txBody>
          <a:bodyPr lIns="91440" tIns="45720" rIns="91440" bIns="0" anchor="t"/>
          <a:lstStyle/>
          <a:p>
            <a:pPr indent="-287655"/>
            <a:r>
              <a:rPr lang="nl-BE" dirty="0"/>
              <a:t>Circulatiepompen</a:t>
            </a:r>
            <a:endParaRPr lang="en-US" dirty="0"/>
          </a:p>
          <a:p>
            <a:pPr marL="575945" lvl="1" indent="-287655"/>
            <a:r>
              <a:rPr lang="nl-BE" dirty="0"/>
              <a:t>Niet alle aanwezige pompen zijn gerapporteerd</a:t>
            </a:r>
            <a:endParaRPr lang="nl-BE" dirty="0">
              <a:ea typeface="Calibri"/>
              <a:cs typeface="Calibri"/>
            </a:endParaRPr>
          </a:p>
          <a:p>
            <a:pPr marL="863600" lvl="2" indent="-287655"/>
            <a:r>
              <a:rPr lang="nl-BE" dirty="0"/>
              <a:t>Uitsluitend de inwendige circulatiepomp</a:t>
            </a:r>
            <a:endParaRPr lang="nl-BE" dirty="0">
              <a:ea typeface="Calibri"/>
              <a:cs typeface="Calibri"/>
            </a:endParaRPr>
          </a:p>
          <a:p>
            <a:pPr marL="863600" lvl="2" indent="-287655"/>
            <a:r>
              <a:rPr lang="nl-BE" dirty="0"/>
              <a:t>Extra circulatiepompen (vloerverwarming/radiatoren) ontbreken in rapportering</a:t>
            </a:r>
            <a:endParaRPr lang="nl-BE" dirty="0">
              <a:ea typeface="Calibri"/>
              <a:cs typeface="Calibri"/>
            </a:endParaRPr>
          </a:p>
          <a:p>
            <a:pPr marL="863600" lvl="2" indent="-287655"/>
            <a:r>
              <a:rPr lang="nl-BE" dirty="0"/>
              <a:t>Verplicht om elke pomp op de verwarmingskring of circulatieleiding/</a:t>
            </a:r>
            <a:r>
              <a:rPr lang="nl-BE" dirty="0" err="1"/>
              <a:t>combilus</a:t>
            </a:r>
            <a:r>
              <a:rPr lang="nl-BE" dirty="0"/>
              <a:t> (1 03 2017)</a:t>
            </a:r>
            <a:endParaRPr lang="nl-BE" dirty="0">
              <a:ea typeface="Calibri"/>
              <a:cs typeface="Calibri"/>
            </a:endParaRPr>
          </a:p>
          <a:p>
            <a:pPr marL="863600" lvl="2" indent="-287655"/>
            <a:r>
              <a:rPr lang="nl-BE" dirty="0"/>
              <a:t>https://www.vlaanderen.be/epb-pedia/werken-als-verslaggever/veelgemaakte-fouten/het-ontbreken-van-circulatiepompen-en-bijhorende-waarden</a:t>
            </a:r>
            <a:endParaRPr lang="nl-BE" dirty="0">
              <a:ea typeface="Calibri"/>
              <a:cs typeface="Calibri"/>
            </a:endParaRPr>
          </a:p>
          <a:p>
            <a:pPr marL="575945" lvl="1" indent="-287655"/>
            <a:r>
              <a:rPr lang="nl-BE" dirty="0"/>
              <a:t>Geen info over EEI-waarde en vermogen van de pompen=WBO verplicht </a:t>
            </a:r>
            <a:endParaRPr lang="nl-BE" dirty="0">
              <a:ea typeface="Calibri"/>
              <a:cs typeface="Calibri"/>
            </a:endParaRPr>
          </a:p>
          <a:p>
            <a:pPr marL="863600" lvl="2" indent="-287655"/>
            <a:r>
              <a:rPr lang="nl-BE" dirty="0"/>
              <a:t>EEI-waarde en vermogen zijn niet vermeld op Erp-fiche/TF</a:t>
            </a:r>
            <a:r>
              <a:rPr lang="nl-BE" dirty="0">
                <a:sym typeface="Wingdings" panose="05000000000000000000" pitchFamily="2" charset="2"/>
              </a:rPr>
              <a:t> WBO </a:t>
            </a:r>
          </a:p>
          <a:p>
            <a:pPr lvl="2"/>
            <a:r>
              <a:rPr lang="nl-BE" dirty="0">
                <a:solidFill>
                  <a:srgbClr val="FF0000"/>
                </a:solidFill>
                <a:sym typeface="Wingdings" panose="05000000000000000000" pitchFamily="2" charset="2"/>
              </a:rPr>
              <a:t>NIET</a:t>
            </a:r>
            <a:r>
              <a:rPr lang="nl-BE" dirty="0">
                <a:sym typeface="Wingdings" panose="05000000000000000000" pitchFamily="2" charset="2"/>
              </a:rPr>
              <a:t>: Aanname EEI = 0,23 </a:t>
            </a:r>
            <a:endParaRPr lang="nl-BE" dirty="0">
              <a:ea typeface="Calibri"/>
              <a:cs typeface="Calibri"/>
            </a:endParaRPr>
          </a:p>
          <a:p>
            <a:pPr marL="1151890" lvl="3" indent="-287655"/>
            <a:r>
              <a:rPr lang="nl-BE" sz="1800" dirty="0">
                <a:effectLst/>
                <a:latin typeface="Calibri"/>
                <a:ea typeface="Calibri"/>
                <a:cs typeface="Times New Roman"/>
              </a:rPr>
              <a:t>‘</a:t>
            </a:r>
            <a:r>
              <a:rPr lang="nl-BE" sz="1800" i="1" dirty="0">
                <a:effectLst/>
                <a:latin typeface="Calibri"/>
                <a:ea typeface="Calibri"/>
                <a:cs typeface="Times New Roman"/>
              </a:rPr>
              <a:t>omdat volgens Ecodesign geen andere circulatiepompen op de markt mogen’</a:t>
            </a:r>
            <a:r>
              <a:rPr lang="nl-BE" sz="1800" dirty="0">
                <a:effectLst/>
                <a:latin typeface="Calibri"/>
                <a:ea typeface="Calibri"/>
                <a:cs typeface="Times New Roman"/>
              </a:rPr>
              <a:t>.</a:t>
            </a:r>
            <a:r>
              <a:rPr lang="nl-BE" sz="1800" dirty="0">
                <a:latin typeface="Calibri"/>
                <a:ea typeface="Calibri"/>
                <a:cs typeface="Times New Roman"/>
              </a:rPr>
              <a:t> </a:t>
            </a:r>
            <a:endParaRPr lang="nl-BE" dirty="0">
              <a:ea typeface="Calibri"/>
              <a:cs typeface="Calibri"/>
            </a:endParaRPr>
          </a:p>
          <a:p>
            <a:pPr marL="863600" lvl="2" indent="-287655"/>
            <a:r>
              <a:rPr lang="nl-BE" dirty="0">
                <a:solidFill>
                  <a:srgbClr val="00B050"/>
                </a:solidFill>
                <a:sym typeface="Wingdings" panose="05000000000000000000" pitchFamily="2" charset="2"/>
              </a:rPr>
              <a:t>WEL: </a:t>
            </a:r>
            <a:r>
              <a:rPr lang="nl-NL" dirty="0">
                <a:solidFill>
                  <a:srgbClr val="00B050"/>
                </a:solidFill>
                <a:sym typeface="Wingdings" panose="05000000000000000000" pitchFamily="2" charset="2"/>
              </a:rPr>
              <a:t>‘EEI is niet gekend’ en ‘neen’ voor directe invoer van het vermogen</a:t>
            </a:r>
            <a:endParaRPr lang="nl-NL" dirty="0">
              <a:solidFill>
                <a:srgbClr val="00B050"/>
              </a:solidFill>
              <a:ea typeface="Calibri"/>
              <a:cs typeface="Calibri"/>
            </a:endParaRPr>
          </a:p>
          <a:p>
            <a:pPr marL="863600" lvl="2" indent="-287655"/>
            <a:r>
              <a:rPr lang="nl-BE" sz="1800" dirty="0">
                <a:latin typeface="Calibri"/>
                <a:ea typeface="Calibri"/>
                <a:cs typeface="Times New Roman"/>
              </a:rPr>
              <a:t>Staving kan </a:t>
            </a:r>
            <a:r>
              <a:rPr lang="nl-BE" sz="1800" dirty="0">
                <a:effectLst/>
                <a:latin typeface="Calibri"/>
                <a:ea typeface="Calibri"/>
                <a:cs typeface="Times New Roman"/>
              </a:rPr>
              <a:t>door een technische fiche of </a:t>
            </a:r>
            <a:r>
              <a:rPr lang="nl-BE" sz="1800" dirty="0" err="1">
                <a:effectLst/>
                <a:latin typeface="Calibri"/>
                <a:ea typeface="Calibri"/>
                <a:cs typeface="Times New Roman"/>
              </a:rPr>
              <a:t>ErP</a:t>
            </a:r>
            <a:r>
              <a:rPr lang="nl-BE" sz="1800" dirty="0">
                <a:effectLst/>
                <a:latin typeface="Calibri"/>
                <a:ea typeface="Calibri"/>
                <a:cs typeface="Times New Roman"/>
              </a:rPr>
              <a:t>-fiche of foto.</a:t>
            </a:r>
            <a:endParaRPr lang="nl-BE" dirty="0">
              <a:solidFill>
                <a:srgbClr val="00B050"/>
              </a:solidFill>
              <a:latin typeface="Calibri"/>
              <a:ea typeface="Calibri"/>
              <a:cs typeface="Times New Roman"/>
            </a:endParaRPr>
          </a:p>
        </p:txBody>
      </p:sp>
      <p:pic>
        <p:nvPicPr>
          <p:cNvPr id="6" name="Afbeelding 5">
            <a:extLst>
              <a:ext uri="{FF2B5EF4-FFF2-40B4-BE49-F238E27FC236}">
                <a16:creationId xmlns:a16="http://schemas.microsoft.com/office/drawing/2014/main" id="{8C9D5238-D818-5BF5-7949-9EA3C4069413}"/>
              </a:ext>
            </a:extLst>
          </p:cNvPr>
          <p:cNvPicPr>
            <a:picLocks noChangeAspect="1"/>
          </p:cNvPicPr>
          <p:nvPr/>
        </p:nvPicPr>
        <p:blipFill>
          <a:blip r:embed="rId3"/>
          <a:stretch>
            <a:fillRect/>
          </a:stretch>
        </p:blipFill>
        <p:spPr>
          <a:xfrm>
            <a:off x="263352" y="5805264"/>
            <a:ext cx="5267325" cy="971550"/>
          </a:xfrm>
          <a:prstGeom prst="rect">
            <a:avLst/>
          </a:prstGeom>
        </p:spPr>
      </p:pic>
      <p:pic>
        <p:nvPicPr>
          <p:cNvPr id="8" name="Afbeelding 7">
            <a:extLst>
              <a:ext uri="{FF2B5EF4-FFF2-40B4-BE49-F238E27FC236}">
                <a16:creationId xmlns:a16="http://schemas.microsoft.com/office/drawing/2014/main" id="{03E77329-5C21-C1C4-A3DA-23D9C327B65B}"/>
              </a:ext>
            </a:extLst>
          </p:cNvPr>
          <p:cNvPicPr>
            <a:picLocks noChangeAspect="1"/>
          </p:cNvPicPr>
          <p:nvPr/>
        </p:nvPicPr>
        <p:blipFill rotWithShape="1">
          <a:blip r:embed="rId4"/>
          <a:srcRect l="2571" t="4385" r="3564" b="10823"/>
          <a:stretch/>
        </p:blipFill>
        <p:spPr>
          <a:xfrm>
            <a:off x="5665168" y="5860251"/>
            <a:ext cx="5688632" cy="861576"/>
          </a:xfrm>
          <a:prstGeom prst="rect">
            <a:avLst/>
          </a:prstGeom>
        </p:spPr>
      </p:pic>
    </p:spTree>
    <p:extLst>
      <p:ext uri="{BB962C8B-B14F-4D97-AF65-F5344CB8AC3E}">
        <p14:creationId xmlns:p14="http://schemas.microsoft.com/office/powerpoint/2010/main" val="1443007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61518-69F5-40DA-005E-A5F7B805A806}"/>
              </a:ext>
            </a:extLst>
          </p:cNvPr>
          <p:cNvSpPr>
            <a:spLocks noGrp="1"/>
          </p:cNvSpPr>
          <p:nvPr>
            <p:ph type="title"/>
          </p:nvPr>
        </p:nvSpPr>
        <p:spPr/>
        <p:txBody>
          <a:bodyPr/>
          <a:lstStyle/>
          <a:p>
            <a:r>
              <a:rPr lang="nl-BE"/>
              <a:t>Steekproef ecodesign</a:t>
            </a:r>
            <a:br>
              <a:rPr lang="nl-BE"/>
            </a:br>
            <a:r>
              <a:rPr lang="nl-BE"/>
              <a:t>veelgemaakte fouten</a:t>
            </a:r>
          </a:p>
        </p:txBody>
      </p:sp>
      <p:sp>
        <p:nvSpPr>
          <p:cNvPr id="3" name="Tijdelijke aanduiding voor inhoud 2">
            <a:extLst>
              <a:ext uri="{FF2B5EF4-FFF2-40B4-BE49-F238E27FC236}">
                <a16:creationId xmlns:a16="http://schemas.microsoft.com/office/drawing/2014/main" id="{7CA97530-D36B-FC18-D4B9-009C5775699D}"/>
              </a:ext>
            </a:extLst>
          </p:cNvPr>
          <p:cNvSpPr>
            <a:spLocks noGrp="1"/>
          </p:cNvSpPr>
          <p:nvPr>
            <p:ph sz="half" idx="10"/>
          </p:nvPr>
        </p:nvSpPr>
        <p:spPr/>
        <p:txBody>
          <a:bodyPr/>
          <a:lstStyle/>
          <a:p>
            <a:r>
              <a:rPr lang="nl-NL" dirty="0"/>
              <a:t>verlaagde ontwerpvertrek- en ontwerpretourtemperatuur </a:t>
            </a:r>
          </a:p>
          <a:p>
            <a:pPr lvl="1"/>
            <a:r>
              <a:rPr lang="nl-NL" dirty="0"/>
              <a:t>Ten onrechte verlaagd</a:t>
            </a:r>
          </a:p>
          <a:p>
            <a:pPr lvl="1"/>
            <a:r>
              <a:rPr lang="nl-NL" dirty="0"/>
              <a:t>Geen (correcte) </a:t>
            </a:r>
            <a:r>
              <a:rPr lang="nl-NL" dirty="0">
                <a:solidFill>
                  <a:srgbClr val="FF0000"/>
                </a:solidFill>
              </a:rPr>
              <a:t>dimensioneringsnota</a:t>
            </a:r>
            <a:r>
              <a:rPr lang="nl-NL" dirty="0"/>
              <a:t> als staving </a:t>
            </a:r>
          </a:p>
          <a:p>
            <a:pPr lvl="2"/>
            <a:r>
              <a:rPr lang="nl-NL" dirty="0"/>
              <a:t>een berekening van het warmteverlies voor elke ruimte</a:t>
            </a:r>
          </a:p>
          <a:p>
            <a:pPr lvl="2"/>
            <a:r>
              <a:rPr lang="nl-NL" dirty="0"/>
              <a:t>op basis van de gerapporteerde U-waarden of slechtere U-waarden</a:t>
            </a:r>
          </a:p>
          <a:p>
            <a:pPr lvl="2"/>
            <a:r>
              <a:rPr lang="nl-NL" dirty="0"/>
              <a:t>Rekening houden met de luchtdichtheid, de warmterecuperatie van de luchtgroep,....</a:t>
            </a:r>
          </a:p>
          <a:p>
            <a:pPr lvl="2"/>
            <a:r>
              <a:rPr lang="nl-NL" dirty="0"/>
              <a:t>de eigenschappen van de geplaatste afgiftesystemen (radiatoren, vloerverwarming,…)</a:t>
            </a:r>
          </a:p>
          <a:p>
            <a:pPr lvl="2"/>
            <a:r>
              <a:rPr lang="nl-NL" dirty="0"/>
              <a:t>aantonen </a:t>
            </a:r>
            <a:r>
              <a:rPr lang="nl-NL"/>
              <a:t>dat zowel voor </a:t>
            </a:r>
            <a:r>
              <a:rPr lang="nl-NL" dirty="0"/>
              <a:t>de </a:t>
            </a:r>
            <a:r>
              <a:rPr lang="nl-NL"/>
              <a:t>hele EPB-eenheid als </a:t>
            </a:r>
            <a:r>
              <a:rPr lang="nl-NL" dirty="0"/>
              <a:t>per ruimte de nodige vermogens geleverd zijn om het berekende warmteverlies te compenseren op basis van de gerapporteerde temperaturen.</a:t>
            </a:r>
          </a:p>
          <a:p>
            <a:pPr lvl="2"/>
            <a:r>
              <a:rPr lang="nl-BE" dirty="0">
                <a:hlinkClick r:id="rId2"/>
              </a:rPr>
              <a:t>Dimensioneringsnota (huidig) | Vlaanderen.be</a:t>
            </a:r>
            <a:endParaRPr lang="nl-BE" dirty="0"/>
          </a:p>
          <a:p>
            <a:pPr lvl="1"/>
            <a:r>
              <a:rPr lang="nl-NL" dirty="0"/>
              <a:t>Na hoorzitting: extra staving of aanpassing </a:t>
            </a:r>
          </a:p>
          <a:p>
            <a:pPr lvl="2"/>
            <a:r>
              <a:rPr lang="nl-NL" dirty="0"/>
              <a:t>aanvullingen op de dimensioneringsnota of herberekening via een correcte dimensioneringsnota met de as-builtgegevens kunnen bijdragen tot aanvaarde verlaagde ontwerpvertrek- en ontwerpretourtemperaturen</a:t>
            </a:r>
            <a:endParaRPr lang="nl-BE" dirty="0"/>
          </a:p>
        </p:txBody>
      </p:sp>
      <p:pic>
        <p:nvPicPr>
          <p:cNvPr id="4" name="Graphic 3" descr="Duim omhoog met effen opvulling">
            <a:extLst>
              <a:ext uri="{FF2B5EF4-FFF2-40B4-BE49-F238E27FC236}">
                <a16:creationId xmlns:a16="http://schemas.microsoft.com/office/drawing/2014/main" id="{B220690C-4640-A3C4-4A61-C9F18E016B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4112" y="4797152"/>
            <a:ext cx="914400" cy="914400"/>
          </a:xfrm>
          <a:prstGeom prst="rect">
            <a:avLst/>
          </a:prstGeom>
        </p:spPr>
      </p:pic>
    </p:spTree>
    <p:extLst>
      <p:ext uri="{BB962C8B-B14F-4D97-AF65-F5344CB8AC3E}">
        <p14:creationId xmlns:p14="http://schemas.microsoft.com/office/powerpoint/2010/main" val="408572050"/>
      </p:ext>
    </p:extLst>
  </p:cSld>
  <p:clrMapOvr>
    <a:masterClrMapping/>
  </p:clrMapOvr>
</p:sld>
</file>

<file path=ppt/theme/theme1.xml><?xml version="1.0" encoding="utf-8"?>
<a:theme xmlns:a="http://schemas.openxmlformats.org/drawingml/2006/main" name="sjabloon-PREMIES">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E6B639B5-8850-4E55-AE8A-D6F33FA2018E}"/>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rde op blanco">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A303F331-3346-42C3-A872-88C539887AE5}"/>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E30F600E133A41AB93553323ACC951" ma:contentTypeVersion="43" ma:contentTypeDescription="Een nieuw document maken." ma:contentTypeScope="" ma:versionID="643dc5b856b2f262fc23fcdba89df57c">
  <xsd:schema xmlns:xsd="http://www.w3.org/2001/XMLSchema" xmlns:xs="http://www.w3.org/2001/XMLSchema" xmlns:p="http://schemas.microsoft.com/office/2006/metadata/properties" xmlns:ns2="9a9ec0f0-7796-43d0-ac1f-4c8c46ee0bd1" xmlns:ns3="2a951073-a610-40e7-b7d9-630a8023a462" xmlns:ns4="3bac7649-eb37-460d-9f8a-9ca85f036e36" targetNamespace="http://schemas.microsoft.com/office/2006/metadata/properties" ma:root="true" ma:fieldsID="cfdb03b39eb8fbc134e17682c442f3ed" ns2:_="" ns3:_="" ns4:_="">
    <xsd:import namespace="9a9ec0f0-7796-43d0-ac1f-4c8c46ee0bd1"/>
    <xsd:import namespace="2a951073-a610-40e7-b7d9-630a8023a462"/>
    <xsd:import namespace="3bac7649-eb37-460d-9f8a-9ca85f036e36"/>
    <xsd:element name="properties">
      <xsd:complexType>
        <xsd:sequence>
          <xsd:element name="documentManagement">
            <xsd:complexType>
              <xsd:all>
                <xsd:element ref="ns2:TaxCatchAll" minOccurs="0"/>
                <xsd:element ref="ns4:d0c73b3135804712b437b7e339105a4a" minOccurs="0"/>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3:o362bab42ea243a5bc3c8482b6be237c" minOccurs="0"/>
                <xsd:element ref="ns4:e303eac6c2664f0991b80e34310ccf61" minOccurs="0"/>
                <xsd:element ref="ns4:m5e79bd8ca094a5bb478d651e9df89d1" minOccurs="0"/>
                <xsd:element ref="ns4:j6c95c6fa213430198a716aa920abb4f" minOccurs="0"/>
                <xsd:element ref="ns4:_dlc_DocId" minOccurs="0"/>
                <xsd:element ref="ns4:_dlc_DocIdUrl" minOccurs="0"/>
                <xsd:element ref="ns4:_dlc_DocIdPersistId" minOccurs="0"/>
                <xsd:element ref="ns3:MediaServiceAutoKeyPoints" minOccurs="0"/>
                <xsd:element ref="ns3:MediaServiceKeyPoints" minOccurs="0"/>
                <xsd:element ref="ns3:Datum" minOccurs="0"/>
                <xsd:element ref="ns3:MediaServiceGenerationTime" minOccurs="0"/>
                <xsd:element ref="ns3:MediaServiceEventHashCode" minOccurs="0"/>
                <xsd:element ref="ns3:MediaServiceObjectDetectorVersions" minOccurs="0"/>
                <xsd:element ref="ns3:lcf76f155ced4ddcb4097134ff3c332f"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4" nillable="true" ma:displayName="Taxonomy Catch All Column" ma:hidden="true" ma:list="{66135908-2f38-4d3f-9ad1-ad6003cfd7ec}" ma:internalName="TaxCatchAll"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a951073-a610-40e7-b7d9-630a8023a46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o362bab42ea243a5bc3c8482b6be237c" ma:index="17" nillable="true" ma:taxonomy="true" ma:internalName="o362bab42ea243a5bc3c8482b6be237c" ma:taxonomyFieldName="Jaar" ma:displayName="Jaar" ma:indexed="true" ma:readOnly="false" ma:default="1167;#2024|745ccb64-ecb9-4e75-93e6-2266c2d9779b" ma:fieldId="{8362bab4-2ea2-43a5-bc3c-8482b6be237c}"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Datum" ma:index="30" nillable="true" ma:displayName="Datum" ma:format="DateOnly" ma:internalName="Datum">
      <xsd:simpleType>
        <xsd:restriction base="dms:DateTime"/>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DateTaken" ma:index="36" nillable="true" ma:displayName="MediaServiceDateTaken" ma:hidden="true" ma:indexed="true" ma:internalName="MediaServiceDateTaken" ma:readOnly="true">
      <xsd:simpleType>
        <xsd:restriction base="dms:Text"/>
      </xsd:simpleType>
    </xsd:element>
    <xsd:element name="MediaLengthInSeconds" ma:index="37" nillable="true" ma:displayName="MediaLengthInSeconds" ma:hidden="true" ma:internalName="MediaLengthInSeconds" ma:readOnly="true">
      <xsd:simpleType>
        <xsd:restriction base="dms:Unknown"/>
      </xsd:simpleType>
    </xsd:element>
    <xsd:element name="MediaServiceSearchProperties" ma:index="3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d0c73b3135804712b437b7e339105a4a" ma:index="7" nillable="true" ma:taxonomy="true" ma:internalName="d0c73b3135804712b437b7e339105a4a" ma:taxonomyFieldName="StafThema0" ma:displayName="StafThema" ma:indexed="true" ma:readOnly="false" ma:fieldId="{d0c73b31-3580-4712-b437-b7e339105a4a}" ma:sspId="49ca8161-7180-459b-a0ef-1a71cf6ffea5" ma:termSetId="0d3c1b32-0f21-4993-bb9d-832ead1ee80a" ma:anchorId="00000000-0000-0000-0000-000000000000" ma:open="true" ma:isKeyword="false">
      <xsd:complexType>
        <xsd:sequence>
          <xsd:element ref="pc:Terms" minOccurs="0" maxOccurs="1"/>
        </xsd:sequence>
      </xsd:complexType>
    </xsd:element>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e303eac6c2664f0991b80e34310ccf61" ma:index="19" nillable="true" ma:taxonomy="true" ma:internalName="e303eac6c2664f0991b80e34310ccf61" ma:taxonomyFieldName="StafDomein" ma:displayName="StafDomein" ma:indexed="true" ma:readOnly="false" ma:fieldId="{e303eac6-c266-4f09-91b8-0e34310ccf61}" ma:sspId="49ca8161-7180-459b-a0ef-1a71cf6ffea5" ma:termSetId="4d1d37a0-d5df-4ad4-83c8-2fd168385e7f" ma:anchorId="00000000-0000-0000-0000-000000000000" ma:open="false" ma:isKeyword="false">
      <xsd:complexType>
        <xsd:sequence>
          <xsd:element ref="pc:Terms" minOccurs="0" maxOccurs="1"/>
        </xsd:sequence>
      </xsd:complexType>
    </xsd:element>
    <xsd:element name="m5e79bd8ca094a5bb478d651e9df89d1" ma:index="21" nillable="true" ma:taxonomy="true" ma:internalName="m5e79bd8ca094a5bb478d651e9df89d1" ma:taxonomyFieldName="StafProcesfase" ma:displayName="StafProcesfase" ma:indexed="true" ma:readOnly="false" ma:fieldId="{65e79bd8-ca09-4a5b-b478-d651e9df89d1}" ma:sspId="49ca8161-7180-459b-a0ef-1a71cf6ffea5" ma:termSetId="734485aa-14f8-44c7-aa3d-ae8596545afa" ma:anchorId="00000000-0000-0000-0000-000000000000" ma:open="false" ma:isKeyword="false">
      <xsd:complexType>
        <xsd:sequence>
          <xsd:element ref="pc:Terms" minOccurs="0" maxOccurs="1"/>
        </xsd:sequence>
      </xsd:complexType>
    </xsd:element>
    <xsd:element name="j6c95c6fa213430198a716aa920abb4f" ma:index="23" nillable="true" ma:taxonomy="true" ma:internalName="j6c95c6fa213430198a716aa920abb4f" ma:taxonomyFieldName="VeaDocType" ma:displayName="VeaDocType" ma:indexed="true" ma:readOnly="false" ma:fieldId="{36c95c6f-a213-4301-98a7-16aa920abb4f}" ma:sspId="49ca8161-7180-459b-a0ef-1a71cf6ffea5" ma:termSetId="850d68ba-47d5-4685-b09c-05671e99d84f" ma:anchorId="00000000-0000-0000-0000-000000000000" ma:open="false" ma:isKeyword="false">
      <xsd:complexType>
        <xsd:sequence>
          <xsd:element ref="pc:Terms" minOccurs="0" maxOccurs="1"/>
        </xsd:sequence>
      </xsd:complexType>
    </xsd:element>
    <xsd:element name="_dlc_DocId" ma:index="25" nillable="true" ma:displayName="Waarde van de document-id" ma:description="De waarde van de document-id die aan dit item is toegewezen." ma:internalName="_dlc_DocId" ma:readOnly="true">
      <xsd:simpleType>
        <xsd:restriction base="dms:Text"/>
      </xsd:simpleType>
    </xsd:element>
    <xsd:element name="_dlc_DocIdUrl" ma:index="26"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9ec0f0-7796-43d0-ac1f-4c8c46ee0bd1" xsi:nil="true"/>
    <_dlc_DocId xmlns="3bac7649-eb37-460d-9f8a-9ca85f036e36">CNSPRC6EMTMN-1787035743-1885</_dlc_DocId>
    <_dlc_DocIdUrl xmlns="3bac7649-eb37-460d-9f8a-9ca85f036e36">
      <Url>https://vlaamseoverheid.sharepoint.com/sites/vea-intern/_layouts/15/DocIdRedir.aspx?ID=CNSPRC6EMTMN-1787035743-1885</Url>
      <Description>CNSPRC6EMTMN-1787035743-1885</Description>
    </_dlc_DocIdUrl>
    <lcf76f155ced4ddcb4097134ff3c332f xmlns="2a951073-a610-40e7-b7d9-630a8023a462">
      <Terms xmlns="http://schemas.microsoft.com/office/infopath/2007/PartnerControls"/>
    </lcf76f155ced4ddcb4097134ff3c332f>
    <Datum xmlns="2a951073-a610-40e7-b7d9-630a8023a462" xsi:nil="true"/>
    <e303eac6c2664f0991b80e34310ccf61 xmlns="3bac7649-eb37-460d-9f8a-9ca85f036e36">
      <Terms xmlns="http://schemas.microsoft.com/office/infopath/2007/PartnerControls"/>
    </e303eac6c2664f0991b80e34310ccf61>
    <m5e79bd8ca094a5bb478d651e9df89d1 xmlns="3bac7649-eb37-460d-9f8a-9ca85f036e36">
      <Terms xmlns="http://schemas.microsoft.com/office/infopath/2007/PartnerControls"/>
    </m5e79bd8ca094a5bb478d651e9df89d1>
    <d0c73b3135804712b437b7e339105a4a xmlns="3bac7649-eb37-460d-9f8a-9ca85f036e36">
      <Terms xmlns="http://schemas.microsoft.com/office/infopath/2007/PartnerControls"/>
    </d0c73b3135804712b437b7e339105a4a>
    <o362bab42ea243a5bc3c8482b6be237c xmlns="2a951073-a610-40e7-b7d9-630a8023a462">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c7fb51a3-d171-4aa5-89a9-511c5dbf1319</TermId>
        </TermInfo>
      </Terms>
    </o362bab42ea243a5bc3c8482b6be237c>
    <j6c95c6fa213430198a716aa920abb4f xmlns="3bac7649-eb37-460d-9f8a-9ca85f036e36">
      <Terms xmlns="http://schemas.microsoft.com/office/infopath/2007/PartnerControls"/>
    </j6c95c6fa213430198a716aa920abb4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0E02014-7231-4C77-BBEF-DC12F5FF2288}">
  <ds:schemaRefs>
    <ds:schemaRef ds:uri="http://schemas.microsoft.com/sharepoint/v3/contenttype/forms"/>
  </ds:schemaRefs>
</ds:datastoreItem>
</file>

<file path=customXml/itemProps2.xml><?xml version="1.0" encoding="utf-8"?>
<ds:datastoreItem xmlns:ds="http://schemas.openxmlformats.org/officeDocument/2006/customXml" ds:itemID="{F35F97BB-6429-443C-981C-D01AAE0B5B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9ec0f0-7796-43d0-ac1f-4c8c46ee0bd1"/>
    <ds:schemaRef ds:uri="2a951073-a610-40e7-b7d9-630a8023a462"/>
    <ds:schemaRef ds:uri="3bac7649-eb37-460d-9f8a-9ca85f036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14CD0A-DFDF-4F72-B3C8-BF345BE76CD6}">
  <ds:schemaRefs>
    <ds:schemaRef ds:uri="2a951073-a610-40e7-b7d9-630a8023a462"/>
    <ds:schemaRef ds:uri="3bac7649-eb37-460d-9f8a-9ca85f036e36"/>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9a9ec0f0-7796-43d0-ac1f-4c8c46ee0bd1"/>
    <ds:schemaRef ds:uri="http://www.w3.org/XML/1998/namespace"/>
    <ds:schemaRef ds:uri="http://purl.org/dc/dcmitype/"/>
  </ds:schemaRefs>
</ds:datastoreItem>
</file>

<file path=customXml/itemProps4.xml><?xml version="1.0" encoding="utf-8"?>
<ds:datastoreItem xmlns:ds="http://schemas.openxmlformats.org/officeDocument/2006/customXml" ds:itemID="{67A9D638-373A-4D94-8A48-503136DB407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45</TotalTime>
  <Words>7939</Words>
  <Application>Microsoft Office PowerPoint</Application>
  <PresentationFormat>Breedbeeld</PresentationFormat>
  <Paragraphs>1371</Paragraphs>
  <Slides>141</Slides>
  <Notes>6</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141</vt:i4>
      </vt:variant>
    </vt:vector>
  </HeadingPairs>
  <TitlesOfParts>
    <vt:vector size="152" baseType="lpstr">
      <vt:lpstr>Arial</vt:lpstr>
      <vt:lpstr>Calibri</vt:lpstr>
      <vt:lpstr>Calibri Light</vt:lpstr>
      <vt:lpstr>Flanders Art Sans</vt:lpstr>
      <vt:lpstr>Symbol</vt:lpstr>
      <vt:lpstr>Wingdings</vt:lpstr>
      <vt:lpstr>Wingdings 2</vt:lpstr>
      <vt:lpstr>Wingdings 3</vt:lpstr>
      <vt:lpstr>sjabloon-PREMIES</vt:lpstr>
      <vt:lpstr>Aangepast ontwerp</vt:lpstr>
      <vt:lpstr>Aarde op blanco</vt:lpstr>
      <vt:lpstr>PowerPoint-presentatie</vt:lpstr>
      <vt:lpstr>Permanente vorming EPB 2024</vt:lpstr>
      <vt:lpstr>Agenda train de trainer lesgevers</vt:lpstr>
      <vt:lpstr>Aandeel hernieuwbare energie nieuwbouw</vt:lpstr>
      <vt:lpstr>Energiekaart – nieuwbouw data tot 30/09/2023</vt:lpstr>
      <vt:lpstr>Energiekaart – nieuwbouw data tot 30/09/2022</vt:lpstr>
      <vt:lpstr>PowerPoint-presentatie</vt:lpstr>
      <vt:lpstr>PowerPoint-presentatie</vt:lpstr>
      <vt:lpstr>Huidige eis HE nieuwbouw wonen 2023 </vt:lpstr>
      <vt:lpstr>Eis HE nieuwbouw wonen 2025 </vt:lpstr>
      <vt:lpstr>Huidige eis HE nieuwbouw EPN 2023 </vt:lpstr>
      <vt:lpstr>Eis HE nieuwbouw EPN 2025</vt:lpstr>
      <vt:lpstr>Ter info: Aandeel hernieuwbare energie IER</vt:lpstr>
      <vt:lpstr>Energiekaart – IER   data tot 30/09/2023</vt:lpstr>
      <vt:lpstr>Huidige eis IER wonen/EPN 2023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Meerdere opwekkers met verschillend afgiftesysteem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WP met stavingsstukken</vt:lpstr>
      <vt:lpstr>Ingave WP met stavingsstukken</vt:lpstr>
      <vt:lpstr>Ingave WP met stavingsstukken</vt:lpstr>
      <vt:lpstr>Ingave WP met stavingsstukken</vt:lpstr>
      <vt:lpstr>Ingave WP met stavingsstukken</vt:lpstr>
      <vt:lpstr>Ingave WP met stavingsstukken</vt:lpstr>
      <vt:lpstr>Ingave WP met stavingsstukken </vt:lpstr>
      <vt:lpstr>Ingave WP met stavingsstukken </vt:lpstr>
      <vt:lpstr>Ingave WP met stavingsstukken </vt:lpstr>
      <vt:lpstr>Ingave WP met stavingsstukken</vt:lpstr>
      <vt:lpstr>Ingave WP met stavingsstukken </vt:lpstr>
      <vt:lpstr>Ingave WP met stavingsstukken</vt:lpstr>
      <vt:lpstr>Ingave WP met stavingsstukken</vt:lpstr>
      <vt:lpstr>Ingave WP met stavingsstukken</vt:lpstr>
      <vt:lpstr>Ingave WP met stavingsstukken </vt:lpstr>
      <vt:lpstr>Ingave WP met stavingsstukken </vt:lpstr>
      <vt:lpstr>Ingave WP met stavingsstukken </vt:lpstr>
      <vt:lpstr>Ingave WP met stavingsstukken </vt:lpstr>
      <vt:lpstr>Ingave WP met stavingsstukken </vt:lpstr>
      <vt:lpstr>Ingave WP met stavingsstukken </vt:lpstr>
      <vt:lpstr>Ingave boosterwarmtepompen </vt:lpstr>
      <vt:lpstr>Ingave boosterwarmtepompen </vt:lpstr>
      <vt:lpstr>Ingave boosterwarmtepompen </vt:lpstr>
      <vt:lpstr>Ingave boosterwarmtepompen </vt:lpstr>
      <vt:lpstr>Ingave boosterwarmtepompen </vt:lpstr>
      <vt:lpstr>Ingave boosterwarmtepompen </vt:lpstr>
      <vt:lpstr>Ingave boosterwarmtepompen </vt:lpstr>
      <vt:lpstr>Ingave boosterwarmtepompen </vt:lpstr>
      <vt:lpstr>Ingave combilus en circulatieleidingen </vt:lpstr>
      <vt:lpstr>Ingave combilus en circulatieleidingen </vt:lpstr>
      <vt:lpstr>Ingave combilus en circulatieleidingen </vt:lpstr>
      <vt:lpstr>Ingave combilus en circulatieleidingen </vt:lpstr>
      <vt:lpstr>Ingave combilus en circulatieleidingen </vt:lpstr>
      <vt:lpstr>Ingave combilus en circulatieleidingen </vt:lpstr>
      <vt:lpstr>Ingave combilus en circulatieleidingen </vt:lpstr>
      <vt:lpstr>Ingave combilus en circulatieleidingen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Warmteverliesberekening &amp; dimensioneringsnota  </vt:lpstr>
      <vt:lpstr>Veelgemaakte fouten uit handhaving</vt:lpstr>
      <vt:lpstr>Steekproef ecodesign</vt:lpstr>
      <vt:lpstr>Steekproef ecodesign</vt:lpstr>
      <vt:lpstr>Steekproef ecodesign</vt:lpstr>
      <vt:lpstr>Steekproef ecodesign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ecodesign veelgemaakte fouten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Steekproef stavingsstukken</vt:lpstr>
      <vt:lpstr>Beoordeling stavingsstukken  U-waarde vensters en materialen </vt:lpstr>
      <vt:lpstr>Beoordeling stavingsstukken  U-waarde vensters en materialen </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Beoordeling stavingsstukken  U-waarde vensters en materialen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Onderwerp van jouw ppt  </dc:title>
  <dc:creator>Vens Veronique</dc:creator>
  <cp:lastModifiedBy>Haers Anneleen</cp:lastModifiedBy>
  <cp:revision>32</cp:revision>
  <dcterms:created xsi:type="dcterms:W3CDTF">2020-12-27T23:18:28Z</dcterms:created>
  <dcterms:modified xsi:type="dcterms:W3CDTF">2024-01-29T12:51:58Z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0x01010023E30F600E133A41AB93553323ACC951</vt:lpwstr>
  </property>
  <property fmtid="{D5CDD505-2E9C-101B-9397-08002B2CF9AE}" pid="3" name="_dlc_DocIdItemGuid">
    <vt:lpwstr>04eaa3c6-685e-4821-be38-63eae1590be6</vt:lpwstr>
  </property>
  <property fmtid="{D5CDD505-2E9C-101B-9397-08002B2CF9AE}" pid="4" name="VEKA - Huisstijl - Sjabloontype">
    <vt:lpwstr>969;#Presentatie|42839348-e47c-4bdb-8d8d-14b5d5e0c2f5</vt:lpwstr>
  </property>
  <property fmtid="{D5CDD505-2E9C-101B-9397-08002B2CF9AE}" pid="5" name="Huisstijl - scope">
    <vt:lpwstr>954;#VEKA|f58e36ef-da85-4ad2-ab84-ad72cd1808c7</vt:lpwstr>
  </property>
  <property fmtid="{D5CDD505-2E9C-101B-9397-08002B2CF9AE}" pid="6" name="MediaServiceImageTags">
    <vt:lpwstr/>
  </property>
  <property fmtid="{D5CDD505-2E9C-101B-9397-08002B2CF9AE}" pid="7" name="StafDomein">
    <vt:lpwstr/>
  </property>
  <property fmtid="{D5CDD505-2E9C-101B-9397-08002B2CF9AE}" pid="8" name="StafProcesfase">
    <vt:lpwstr/>
  </property>
  <property fmtid="{D5CDD505-2E9C-101B-9397-08002B2CF9AE}" pid="9" name="Jaar">
    <vt:lpwstr>1119;#2023|c7fb51a3-d171-4aa5-89a9-511c5dbf1319</vt:lpwstr>
  </property>
  <property fmtid="{D5CDD505-2E9C-101B-9397-08002B2CF9AE}" pid="10" name="StafThema0">
    <vt:lpwstr/>
  </property>
  <property fmtid="{D5CDD505-2E9C-101B-9397-08002B2CF9AE}" pid="11" name="VeaDocType">
    <vt:lpwstr/>
  </property>
</Properties>
</file>