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86" r:id="rId5"/>
  </p:sldMasterIdLst>
  <p:notesMasterIdLst>
    <p:notesMasterId r:id="rId28"/>
  </p:notesMasterIdLst>
  <p:sldIdLst>
    <p:sldId id="323" r:id="rId6"/>
    <p:sldId id="338" r:id="rId7"/>
    <p:sldId id="356" r:id="rId8"/>
    <p:sldId id="341" r:id="rId9"/>
    <p:sldId id="342" r:id="rId10"/>
    <p:sldId id="343" r:id="rId11"/>
    <p:sldId id="344" r:id="rId12"/>
    <p:sldId id="345" r:id="rId13"/>
    <p:sldId id="346" r:id="rId14"/>
    <p:sldId id="357" r:id="rId15"/>
    <p:sldId id="347" r:id="rId16"/>
    <p:sldId id="348" r:id="rId17"/>
    <p:sldId id="349" r:id="rId18"/>
    <p:sldId id="350" r:id="rId19"/>
    <p:sldId id="358" r:id="rId20"/>
    <p:sldId id="351" r:id="rId21"/>
    <p:sldId id="352" r:id="rId22"/>
    <p:sldId id="353" r:id="rId23"/>
    <p:sldId id="359" r:id="rId24"/>
    <p:sldId id="361" r:id="rId25"/>
    <p:sldId id="354" r:id="rId26"/>
    <p:sldId id="360" r:id="rId27"/>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C940EE-4FE7-A918-0830-E30AFBD78BD7}" name="Krijnen Filip" initials="KF" userId="S::filip.krijnen@vlaanderen.be::02d01707-586d-4495-9a28-779ffb34ca7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979D"/>
    <a:srgbClr val="356297"/>
    <a:srgbClr val="57B46E"/>
    <a:srgbClr val="39B8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719" autoAdjust="0"/>
  </p:normalViewPr>
  <p:slideViewPr>
    <p:cSldViewPr snapToGrid="0" showGuides="1">
      <p:cViewPr varScale="1">
        <p:scale>
          <a:sx n="73" d="100"/>
          <a:sy n="73" d="100"/>
        </p:scale>
        <p:origin x="907" y="53"/>
      </p:cViewPr>
      <p:guideLst>
        <p:guide orient="horz" pos="209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BA8ADD-DC09-4C5A-A36B-90275797B8C1}" type="datetimeFigureOut">
              <a:rPr lang="nl-BE" smtClean="0"/>
              <a:t>18/12/2023</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003051-0EEF-42A0-ABCD-2F6899BA2226}" type="slidenum">
              <a:rPr lang="nl-BE" smtClean="0"/>
              <a:t>‹nr.›</a:t>
            </a:fld>
            <a:endParaRPr lang="nl-BE"/>
          </a:p>
        </p:txBody>
      </p:sp>
    </p:spTree>
    <p:extLst>
      <p:ext uri="{BB962C8B-B14F-4D97-AF65-F5344CB8AC3E}">
        <p14:creationId xmlns:p14="http://schemas.microsoft.com/office/powerpoint/2010/main" val="3507183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ekstslide">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5D154807-DED0-46A7-A23E-2A4AE50546BF}"/>
              </a:ext>
            </a:extLst>
          </p:cNvPr>
          <p:cNvSpPr>
            <a:spLocks noGrp="1"/>
          </p:cNvSpPr>
          <p:nvPr>
            <p:ph type="title" hasCustomPrompt="1"/>
          </p:nvPr>
        </p:nvSpPr>
        <p:spPr>
          <a:xfrm>
            <a:off x="838200" y="414842"/>
            <a:ext cx="10803467" cy="825001"/>
          </a:xfrm>
          <a:prstGeom prst="rect">
            <a:avLst/>
          </a:prstGeom>
        </p:spPr>
        <p:txBody>
          <a:bodyPr/>
          <a:lstStyle>
            <a:lvl1pPr>
              <a:defRPr sz="3200">
                <a:latin typeface="FlandersArtSans-Medium" panose="00000600000000000000" pitchFamily="2" charset="0"/>
              </a:defRPr>
            </a:lvl1pPr>
          </a:lstStyle>
          <a:p>
            <a:r>
              <a:rPr lang="nl-NL" dirty="0"/>
              <a:t>Klik om de titel te bewerken</a:t>
            </a:r>
            <a:endParaRPr lang="nl-BE" dirty="0"/>
          </a:p>
        </p:txBody>
      </p:sp>
      <p:sp>
        <p:nvSpPr>
          <p:cNvPr id="8" name="Tijdelijke aanduiding voor inhoud 2">
            <a:extLst>
              <a:ext uri="{FF2B5EF4-FFF2-40B4-BE49-F238E27FC236}">
                <a16:creationId xmlns:a16="http://schemas.microsoft.com/office/drawing/2014/main" id="{04EB5D3A-048D-4AF6-BAC1-23C088581B50}"/>
              </a:ext>
            </a:extLst>
          </p:cNvPr>
          <p:cNvSpPr>
            <a:spLocks noGrp="1"/>
          </p:cNvSpPr>
          <p:nvPr>
            <p:ph sz="half" idx="1" hasCustomPrompt="1"/>
          </p:nvPr>
        </p:nvSpPr>
        <p:spPr>
          <a:xfrm>
            <a:off x="838200" y="1665288"/>
            <a:ext cx="10803467" cy="4511145"/>
          </a:xfrm>
        </p:spPr>
        <p:txBody>
          <a:bodyPr/>
          <a:lstStyle>
            <a:lvl1pPr marL="239713" indent="-239713">
              <a:defRPr/>
            </a:lvl1pPr>
            <a:lvl2pPr>
              <a:defRPr/>
            </a:lvl2pPr>
          </a:lstStyle>
          <a:p>
            <a:pPr lvl="0"/>
            <a:r>
              <a:rPr lang="nl-NL" dirty="0"/>
              <a:t>Klik om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10" name="Tijdelijke aanduiding voor dianummer 6">
            <a:extLst>
              <a:ext uri="{FF2B5EF4-FFF2-40B4-BE49-F238E27FC236}">
                <a16:creationId xmlns:a16="http://schemas.microsoft.com/office/drawing/2014/main" id="{B0710089-BD30-45B2-BB02-66670FC5D2E3}"/>
              </a:ext>
            </a:extLst>
          </p:cNvPr>
          <p:cNvSpPr>
            <a:spLocks noGrp="1"/>
          </p:cNvSpPr>
          <p:nvPr>
            <p:ph type="sldNum" sz="quarter" idx="12"/>
          </p:nvPr>
        </p:nvSpPr>
        <p:spPr>
          <a:xfrm>
            <a:off x="10879667" y="6352643"/>
            <a:ext cx="762000" cy="366183"/>
          </a:xfrm>
        </p:spPr>
        <p:txBody>
          <a:bodyPr/>
          <a:lstStyle>
            <a:lvl1pPr>
              <a:defRPr>
                <a:solidFill>
                  <a:schemeClr val="accent1"/>
                </a:solidFill>
                <a:latin typeface="Flanders Art Sans" panose="020B0604020202020204" charset="0"/>
              </a:defRPr>
            </a:lvl1pPr>
          </a:lstStyle>
          <a:p>
            <a:fld id="{B544B8DB-1AD6-4468-B085-2A517F9B5951}" type="slidenum">
              <a:rPr lang="nl-BE" smtClean="0"/>
              <a:pPr/>
              <a:t>‹nr.›</a:t>
            </a:fld>
            <a:endParaRPr lang="nl-BE" dirty="0"/>
          </a:p>
        </p:txBody>
      </p:sp>
      <p:sp>
        <p:nvSpPr>
          <p:cNvPr id="12" name="Tijdelijke aanduiding voor voettekst 4">
            <a:extLst>
              <a:ext uri="{FF2B5EF4-FFF2-40B4-BE49-F238E27FC236}">
                <a16:creationId xmlns:a16="http://schemas.microsoft.com/office/drawing/2014/main" id="{48BCC8A2-8C79-4596-AED1-0D70AA69C3BF}"/>
              </a:ext>
            </a:extLst>
          </p:cNvPr>
          <p:cNvSpPr>
            <a:spLocks noGrp="1"/>
          </p:cNvSpPr>
          <p:nvPr>
            <p:ph type="ftr" sz="quarter" idx="3"/>
          </p:nvPr>
        </p:nvSpPr>
        <p:spPr>
          <a:xfrm>
            <a:off x="838200" y="6352642"/>
            <a:ext cx="9674291" cy="366183"/>
          </a:xfrm>
          <a:prstGeom prst="rect">
            <a:avLst/>
          </a:prstGeom>
        </p:spPr>
        <p:txBody>
          <a:bodyPr vert="horz" lIns="91440" tIns="45720" rIns="91440" bIns="45720" rtlCol="0" anchor="ctr"/>
          <a:lstStyle>
            <a:lvl1pPr algn="l">
              <a:defRPr sz="1600">
                <a:solidFill>
                  <a:schemeClr val="accent1"/>
                </a:solidFill>
                <a:latin typeface="FlandersArtSans-Regular" panose="00000500000000000000" pitchFamily="2" charset="0"/>
              </a:defRPr>
            </a:lvl1pPr>
          </a:lstStyle>
          <a:p>
            <a:endParaRPr lang="nl-BE" dirty="0"/>
          </a:p>
        </p:txBody>
      </p:sp>
    </p:spTree>
    <p:extLst>
      <p:ext uri="{BB962C8B-B14F-4D97-AF65-F5344CB8AC3E}">
        <p14:creationId xmlns:p14="http://schemas.microsoft.com/office/powerpoint/2010/main" val="649385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voorstelling 3 personen">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44671A5F-F483-48A8-89E2-D7F0DC63B088}"/>
              </a:ext>
            </a:extLst>
          </p:cNvPr>
          <p:cNvSpPr>
            <a:spLocks noGrp="1"/>
          </p:cNvSpPr>
          <p:nvPr>
            <p:ph type="sldNum" sz="quarter" idx="10"/>
          </p:nvPr>
        </p:nvSpPr>
        <p:spPr/>
        <p:txBody>
          <a:bodyPr/>
          <a:lstStyle/>
          <a:p>
            <a:fld id="{B544B8DB-1AD6-4468-B085-2A517F9B5951}" type="slidenum">
              <a:rPr lang="nl-BE" smtClean="0"/>
              <a:pPr/>
              <a:t>‹nr.›</a:t>
            </a:fld>
            <a:endParaRPr lang="nl-BE" dirty="0"/>
          </a:p>
        </p:txBody>
      </p:sp>
      <p:sp>
        <p:nvSpPr>
          <p:cNvPr id="4" name="Tijdelijke aanduiding voor voettekst 3">
            <a:extLst>
              <a:ext uri="{FF2B5EF4-FFF2-40B4-BE49-F238E27FC236}">
                <a16:creationId xmlns:a16="http://schemas.microsoft.com/office/drawing/2014/main" id="{E5F74CDB-5132-4A78-BE2B-8E873B8A0811}"/>
              </a:ext>
            </a:extLst>
          </p:cNvPr>
          <p:cNvSpPr>
            <a:spLocks noGrp="1"/>
          </p:cNvSpPr>
          <p:nvPr>
            <p:ph type="ftr" sz="quarter" idx="11"/>
          </p:nvPr>
        </p:nvSpPr>
        <p:spPr/>
        <p:txBody>
          <a:bodyPr/>
          <a:lstStyle/>
          <a:p>
            <a:endParaRPr lang="nl-BE" dirty="0"/>
          </a:p>
        </p:txBody>
      </p:sp>
      <p:sp>
        <p:nvSpPr>
          <p:cNvPr id="10" name="Tijdelijke aanduiding voor afbeelding 9">
            <a:extLst>
              <a:ext uri="{FF2B5EF4-FFF2-40B4-BE49-F238E27FC236}">
                <a16:creationId xmlns:a16="http://schemas.microsoft.com/office/drawing/2014/main" id="{8D8F4F14-456C-4DA2-9B06-5136A9431380}"/>
              </a:ext>
            </a:extLst>
          </p:cNvPr>
          <p:cNvSpPr>
            <a:spLocks noGrp="1"/>
          </p:cNvSpPr>
          <p:nvPr>
            <p:ph type="pic" sz="quarter" idx="12"/>
          </p:nvPr>
        </p:nvSpPr>
        <p:spPr>
          <a:xfrm>
            <a:off x="5136071" y="1394609"/>
            <a:ext cx="2178050" cy="2178050"/>
          </a:xfrm>
          <a:prstGeom prst="rect">
            <a:avLst/>
          </a:prstGeom>
          <a:blipFill>
            <a:blip r:embed="rId2">
              <a:extLst>
                <a:ext uri="{96DAC541-7B7A-43D3-8B79-37D633B846F1}">
                  <asvg:svgBlip xmlns:asvg="http://schemas.microsoft.com/office/drawing/2016/SVG/main" r:embed="rId3"/>
                </a:ext>
              </a:extLst>
            </a:blip>
            <a:stretch>
              <a:fillRect/>
            </a:stretch>
          </a:blipFill>
        </p:spPr>
        <p:txBody>
          <a:bodyPr anchor="ctr"/>
          <a:lstStyle>
            <a:lvl1pPr marL="0" indent="0" algn="ctr">
              <a:buFontTx/>
              <a:buNone/>
              <a:defRPr/>
            </a:lvl1pPr>
          </a:lstStyle>
          <a:p>
            <a:r>
              <a:rPr lang="nl-NL"/>
              <a:t>Klik op het pictogram als u een afbeelding wilt toevoegen</a:t>
            </a:r>
            <a:endParaRPr lang="nl-BE" dirty="0"/>
          </a:p>
        </p:txBody>
      </p:sp>
      <p:sp>
        <p:nvSpPr>
          <p:cNvPr id="8" name="Tijdelijke aanduiding voor afbeelding 9">
            <a:extLst>
              <a:ext uri="{FF2B5EF4-FFF2-40B4-BE49-F238E27FC236}">
                <a16:creationId xmlns:a16="http://schemas.microsoft.com/office/drawing/2014/main" id="{F6B285A0-2252-4CAD-B200-9041AA06B0D0}"/>
              </a:ext>
            </a:extLst>
          </p:cNvPr>
          <p:cNvSpPr>
            <a:spLocks noGrp="1"/>
          </p:cNvSpPr>
          <p:nvPr>
            <p:ph type="pic" sz="quarter" idx="13"/>
          </p:nvPr>
        </p:nvSpPr>
        <p:spPr>
          <a:xfrm>
            <a:off x="1501779" y="1394609"/>
            <a:ext cx="2178050" cy="2178050"/>
          </a:xfrm>
          <a:prstGeom prst="rect">
            <a:avLst/>
          </a:prstGeom>
          <a:blipFill>
            <a:blip r:embed="rId2">
              <a:extLst>
                <a:ext uri="{96DAC541-7B7A-43D3-8B79-37D633B846F1}">
                  <asvg:svgBlip xmlns:asvg="http://schemas.microsoft.com/office/drawing/2016/SVG/main" r:embed="rId3"/>
                </a:ext>
              </a:extLst>
            </a:blip>
            <a:stretch>
              <a:fillRect/>
            </a:stretch>
          </a:blipFill>
        </p:spPr>
        <p:txBody>
          <a:bodyPr anchor="ctr"/>
          <a:lstStyle>
            <a:lvl1pPr marL="0" indent="0" algn="ctr">
              <a:buFontTx/>
              <a:buNone/>
              <a:defRPr/>
            </a:lvl1pPr>
          </a:lstStyle>
          <a:p>
            <a:r>
              <a:rPr lang="nl-NL"/>
              <a:t>Klik op het pictogram als u een afbeelding wilt toevoegen</a:t>
            </a:r>
            <a:endParaRPr lang="nl-BE" dirty="0"/>
          </a:p>
        </p:txBody>
      </p:sp>
      <p:sp>
        <p:nvSpPr>
          <p:cNvPr id="11" name="Tijdelijke aanduiding voor afbeelding 9">
            <a:extLst>
              <a:ext uri="{FF2B5EF4-FFF2-40B4-BE49-F238E27FC236}">
                <a16:creationId xmlns:a16="http://schemas.microsoft.com/office/drawing/2014/main" id="{C5ADBCE0-ECE2-4CE9-BE1F-75BE48070E49}"/>
              </a:ext>
            </a:extLst>
          </p:cNvPr>
          <p:cNvSpPr>
            <a:spLocks noGrp="1"/>
          </p:cNvSpPr>
          <p:nvPr>
            <p:ph type="pic" sz="quarter" idx="14"/>
          </p:nvPr>
        </p:nvSpPr>
        <p:spPr>
          <a:xfrm>
            <a:off x="8830713" y="1394609"/>
            <a:ext cx="2178050" cy="2178050"/>
          </a:xfrm>
          <a:prstGeom prst="rect">
            <a:avLst/>
          </a:prstGeom>
          <a:blipFill>
            <a:blip r:embed="rId2">
              <a:extLst>
                <a:ext uri="{96DAC541-7B7A-43D3-8B79-37D633B846F1}">
                  <asvg:svgBlip xmlns:asvg="http://schemas.microsoft.com/office/drawing/2016/SVG/main" r:embed="rId3"/>
                </a:ext>
              </a:extLst>
            </a:blip>
            <a:stretch>
              <a:fillRect/>
            </a:stretch>
          </a:blipFill>
        </p:spPr>
        <p:txBody>
          <a:bodyPr anchor="ctr"/>
          <a:lstStyle>
            <a:lvl1pPr marL="0" indent="0" algn="ctr">
              <a:buFontTx/>
              <a:buNone/>
              <a:defRPr/>
            </a:lvl1pPr>
          </a:lstStyle>
          <a:p>
            <a:r>
              <a:rPr lang="nl-NL"/>
              <a:t>Klik op het pictogram als u een afbeelding wilt toevoegen</a:t>
            </a:r>
            <a:endParaRPr lang="nl-BE" dirty="0"/>
          </a:p>
        </p:txBody>
      </p:sp>
    </p:spTree>
    <p:extLst>
      <p:ext uri="{BB962C8B-B14F-4D97-AF65-F5344CB8AC3E}">
        <p14:creationId xmlns:p14="http://schemas.microsoft.com/office/powerpoint/2010/main" val="125961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slide">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5D154807-DED0-46A7-A23E-2A4AE50546BF}"/>
              </a:ext>
            </a:extLst>
          </p:cNvPr>
          <p:cNvSpPr>
            <a:spLocks noGrp="1"/>
          </p:cNvSpPr>
          <p:nvPr>
            <p:ph type="title" hasCustomPrompt="1"/>
          </p:nvPr>
        </p:nvSpPr>
        <p:spPr>
          <a:xfrm>
            <a:off x="838200" y="414842"/>
            <a:ext cx="10803467" cy="825001"/>
          </a:xfrm>
        </p:spPr>
        <p:txBody>
          <a:bodyPr/>
          <a:lstStyle>
            <a:lvl1pPr>
              <a:defRPr sz="3200">
                <a:latin typeface="FlandersArtSans-Medium" panose="00000600000000000000" pitchFamily="2" charset="0"/>
              </a:defRPr>
            </a:lvl1pPr>
          </a:lstStyle>
          <a:p>
            <a:r>
              <a:rPr lang="nl-NL" dirty="0"/>
              <a:t>Klik om de titel te bewerken</a:t>
            </a:r>
            <a:endParaRPr lang="nl-BE" dirty="0"/>
          </a:p>
        </p:txBody>
      </p:sp>
      <p:sp>
        <p:nvSpPr>
          <p:cNvPr id="8" name="Tijdelijke aanduiding voor inhoud 2">
            <a:extLst>
              <a:ext uri="{FF2B5EF4-FFF2-40B4-BE49-F238E27FC236}">
                <a16:creationId xmlns:a16="http://schemas.microsoft.com/office/drawing/2014/main" id="{04EB5D3A-048D-4AF6-BAC1-23C088581B50}"/>
              </a:ext>
            </a:extLst>
          </p:cNvPr>
          <p:cNvSpPr>
            <a:spLocks noGrp="1"/>
          </p:cNvSpPr>
          <p:nvPr>
            <p:ph sz="half" idx="1" hasCustomPrompt="1"/>
          </p:nvPr>
        </p:nvSpPr>
        <p:spPr>
          <a:xfrm>
            <a:off x="838200" y="1665288"/>
            <a:ext cx="10803467" cy="4511145"/>
          </a:xfrm>
        </p:spPr>
        <p:txBody>
          <a:bodyPr/>
          <a:lstStyle>
            <a:lvl1pPr marL="239713" indent="-239713">
              <a:defRPr/>
            </a:lvl1pPr>
            <a:lvl2pPr>
              <a:defRPr/>
            </a:lvl2pPr>
          </a:lstStyle>
          <a:p>
            <a:pPr lvl="0"/>
            <a:r>
              <a:rPr lang="nl-NL" dirty="0"/>
              <a:t>Klik om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10" name="Tijdelijke aanduiding voor dianummer 6">
            <a:extLst>
              <a:ext uri="{FF2B5EF4-FFF2-40B4-BE49-F238E27FC236}">
                <a16:creationId xmlns:a16="http://schemas.microsoft.com/office/drawing/2014/main" id="{B0710089-BD30-45B2-BB02-66670FC5D2E3}"/>
              </a:ext>
            </a:extLst>
          </p:cNvPr>
          <p:cNvSpPr>
            <a:spLocks noGrp="1"/>
          </p:cNvSpPr>
          <p:nvPr>
            <p:ph type="sldNum" sz="quarter" idx="12"/>
          </p:nvPr>
        </p:nvSpPr>
        <p:spPr>
          <a:xfrm>
            <a:off x="10879667" y="6352643"/>
            <a:ext cx="762000" cy="366183"/>
          </a:xfrm>
        </p:spPr>
        <p:txBody>
          <a:bodyPr/>
          <a:lstStyle>
            <a:lvl1pPr>
              <a:defRPr>
                <a:solidFill>
                  <a:schemeClr val="accent1"/>
                </a:solidFill>
                <a:latin typeface="Flanders Art Sans" panose="020B0604020202020204" charset="0"/>
              </a:defRPr>
            </a:lvl1pPr>
          </a:lstStyle>
          <a:p>
            <a:fld id="{B544B8DB-1AD6-4468-B085-2A517F9B5951}" type="slidenum">
              <a:rPr lang="nl-BE" smtClean="0"/>
              <a:pPr/>
              <a:t>‹nr.›</a:t>
            </a:fld>
            <a:endParaRPr lang="nl-BE" dirty="0"/>
          </a:p>
        </p:txBody>
      </p:sp>
      <p:sp>
        <p:nvSpPr>
          <p:cNvPr id="12" name="Tijdelijke aanduiding voor voettekst 4">
            <a:extLst>
              <a:ext uri="{FF2B5EF4-FFF2-40B4-BE49-F238E27FC236}">
                <a16:creationId xmlns:a16="http://schemas.microsoft.com/office/drawing/2014/main" id="{48BCC8A2-8C79-4596-AED1-0D70AA69C3BF}"/>
              </a:ext>
            </a:extLst>
          </p:cNvPr>
          <p:cNvSpPr>
            <a:spLocks noGrp="1"/>
          </p:cNvSpPr>
          <p:nvPr>
            <p:ph type="ftr" sz="quarter" idx="3"/>
          </p:nvPr>
        </p:nvSpPr>
        <p:spPr>
          <a:xfrm>
            <a:off x="838200" y="6352642"/>
            <a:ext cx="9674291" cy="366183"/>
          </a:xfrm>
          <a:prstGeom prst="rect">
            <a:avLst/>
          </a:prstGeom>
        </p:spPr>
        <p:txBody>
          <a:bodyPr vert="horz" lIns="91440" tIns="45720" rIns="91440" bIns="45720" rtlCol="0" anchor="ctr"/>
          <a:lstStyle>
            <a:lvl1pPr algn="l">
              <a:defRPr sz="1600">
                <a:solidFill>
                  <a:schemeClr val="accent1"/>
                </a:solidFill>
                <a:latin typeface="FlandersArtSans-Regular" panose="00000500000000000000" pitchFamily="2" charset="0"/>
              </a:defRPr>
            </a:lvl1pPr>
          </a:lstStyle>
          <a:p>
            <a:endParaRPr lang="nl-BE" dirty="0"/>
          </a:p>
        </p:txBody>
      </p:sp>
    </p:spTree>
    <p:extLst>
      <p:ext uri="{BB962C8B-B14F-4D97-AF65-F5344CB8AC3E}">
        <p14:creationId xmlns:p14="http://schemas.microsoft.com/office/powerpoint/2010/main" val="2646383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slide">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A1AC2706-F5EE-4FED-A60A-7C191AD59F44}"/>
              </a:ext>
            </a:extLst>
          </p:cNvPr>
          <p:cNvSpPr>
            <a:spLocks noGrp="1"/>
          </p:cNvSpPr>
          <p:nvPr>
            <p:ph type="ctrTitle" idx="4294967295"/>
          </p:nvPr>
        </p:nvSpPr>
        <p:spPr>
          <a:xfrm>
            <a:off x="1524000" y="1122363"/>
            <a:ext cx="9144000" cy="2387600"/>
          </a:xfrm>
          <a:prstGeom prst="rect">
            <a:avLst/>
          </a:prstGeom>
        </p:spPr>
        <p:txBody>
          <a:bodyPr/>
          <a:lstStyle/>
          <a:p>
            <a:r>
              <a:rPr lang="nl-NL"/>
              <a:t>Klik om stijl te bewerken</a:t>
            </a:r>
            <a:endParaRPr lang="nl-BE"/>
          </a:p>
        </p:txBody>
      </p:sp>
      <p:sp>
        <p:nvSpPr>
          <p:cNvPr id="9" name="Ondertitel 2">
            <a:extLst>
              <a:ext uri="{FF2B5EF4-FFF2-40B4-BE49-F238E27FC236}">
                <a16:creationId xmlns:a16="http://schemas.microsoft.com/office/drawing/2014/main" id="{3E5730AA-F445-4E32-BF4C-881555D17B4C}"/>
              </a:ext>
            </a:extLst>
          </p:cNvPr>
          <p:cNvSpPr>
            <a:spLocks noGrp="1"/>
          </p:cNvSpPr>
          <p:nvPr>
            <p:ph type="subTitle" idx="4294967295"/>
          </p:nvPr>
        </p:nvSpPr>
        <p:spPr>
          <a:xfrm>
            <a:off x="1524000" y="3602038"/>
            <a:ext cx="9144000" cy="1655762"/>
          </a:xfrm>
          <a:prstGeom prst="rect">
            <a:avLst/>
          </a:prstGeom>
        </p:spPr>
        <p:txBody>
          <a:bodyPr/>
          <a:lstStyle/>
          <a:p>
            <a:r>
              <a:rPr lang="nl-NL"/>
              <a:t>Klikken om de ondertitelstijl van het model te bewerken</a:t>
            </a:r>
            <a:endParaRPr lang="nl-BE"/>
          </a:p>
        </p:txBody>
      </p:sp>
      <p:sp>
        <p:nvSpPr>
          <p:cNvPr id="10" name="Rechthoek 9">
            <a:extLst>
              <a:ext uri="{FF2B5EF4-FFF2-40B4-BE49-F238E27FC236}">
                <a16:creationId xmlns:a16="http://schemas.microsoft.com/office/drawing/2014/main" id="{7425BA05-ECDA-4D95-AD23-BDF47E02AF56}"/>
              </a:ext>
            </a:extLst>
          </p:cNvPr>
          <p:cNvSpPr>
            <a:spLocks noChangeAspect="1"/>
          </p:cNvSpPr>
          <p:nvPr userDrawn="1"/>
        </p:nvSpPr>
        <p:spPr>
          <a:xfrm>
            <a:off x="0" y="0"/>
            <a:ext cx="12192000" cy="6862353"/>
          </a:xfrm>
          <a:prstGeom prst="rect">
            <a:avLst/>
          </a:prstGeom>
          <a:solidFill>
            <a:srgbClr val="3562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11" name="Afbeelding 10">
            <a:extLst>
              <a:ext uri="{FF2B5EF4-FFF2-40B4-BE49-F238E27FC236}">
                <a16:creationId xmlns:a16="http://schemas.microsoft.com/office/drawing/2014/main" id="{F9224A99-EF12-482F-B3B5-6E3BDAFF1D1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82068" y="257255"/>
            <a:ext cx="2036405" cy="865108"/>
          </a:xfrm>
          <a:prstGeom prst="rect">
            <a:avLst/>
          </a:prstGeom>
        </p:spPr>
      </p:pic>
      <p:sp>
        <p:nvSpPr>
          <p:cNvPr id="12" name="Tekstvak 11">
            <a:extLst>
              <a:ext uri="{FF2B5EF4-FFF2-40B4-BE49-F238E27FC236}">
                <a16:creationId xmlns:a16="http://schemas.microsoft.com/office/drawing/2014/main" id="{C1D37179-9F07-4F20-8CBC-3CF11C92E89F}"/>
              </a:ext>
            </a:extLst>
          </p:cNvPr>
          <p:cNvSpPr txBox="1"/>
          <p:nvPr userDrawn="1"/>
        </p:nvSpPr>
        <p:spPr>
          <a:xfrm>
            <a:off x="0" y="3446015"/>
            <a:ext cx="12192000" cy="769441"/>
          </a:xfrm>
          <a:prstGeom prst="rect">
            <a:avLst/>
          </a:prstGeom>
          <a:noFill/>
        </p:spPr>
        <p:txBody>
          <a:bodyPr wrap="square" rtlCol="0">
            <a:spAutoFit/>
          </a:bodyPr>
          <a:lstStyle/>
          <a:p>
            <a:pPr algn="ctr"/>
            <a:r>
              <a:rPr lang="nl-BE" sz="4400" dirty="0">
                <a:solidFill>
                  <a:schemeClr val="bg1"/>
                </a:solidFill>
              </a:rPr>
              <a:t>ondertitel</a:t>
            </a:r>
          </a:p>
        </p:txBody>
      </p:sp>
      <p:sp>
        <p:nvSpPr>
          <p:cNvPr id="13" name="Tekstvak 12">
            <a:extLst>
              <a:ext uri="{FF2B5EF4-FFF2-40B4-BE49-F238E27FC236}">
                <a16:creationId xmlns:a16="http://schemas.microsoft.com/office/drawing/2014/main" id="{2EBF83DB-CA0D-4309-A682-A15DEEB2067F}"/>
              </a:ext>
            </a:extLst>
          </p:cNvPr>
          <p:cNvSpPr txBox="1"/>
          <p:nvPr userDrawn="1"/>
        </p:nvSpPr>
        <p:spPr>
          <a:xfrm>
            <a:off x="0" y="2430352"/>
            <a:ext cx="12192000" cy="1015663"/>
          </a:xfrm>
          <a:prstGeom prst="rect">
            <a:avLst/>
          </a:prstGeom>
          <a:noFill/>
        </p:spPr>
        <p:txBody>
          <a:bodyPr wrap="square" rtlCol="0">
            <a:spAutoFit/>
          </a:bodyPr>
          <a:lstStyle/>
          <a:p>
            <a:pPr algn="ctr"/>
            <a:r>
              <a:rPr lang="nl-BE" sz="6000" dirty="0">
                <a:solidFill>
                  <a:schemeClr val="bg1"/>
                </a:solidFill>
              </a:rPr>
              <a:t>Hoofdtitel startpagina</a:t>
            </a:r>
          </a:p>
        </p:txBody>
      </p:sp>
      <p:sp>
        <p:nvSpPr>
          <p:cNvPr id="14" name="Tekstvak 13">
            <a:extLst>
              <a:ext uri="{FF2B5EF4-FFF2-40B4-BE49-F238E27FC236}">
                <a16:creationId xmlns:a16="http://schemas.microsoft.com/office/drawing/2014/main" id="{6B1839D9-E16F-490F-9E8E-470EA9A541E0}"/>
              </a:ext>
            </a:extLst>
          </p:cNvPr>
          <p:cNvSpPr txBox="1"/>
          <p:nvPr userDrawn="1"/>
        </p:nvSpPr>
        <p:spPr>
          <a:xfrm>
            <a:off x="0" y="5703346"/>
            <a:ext cx="12192000" cy="584775"/>
          </a:xfrm>
          <a:prstGeom prst="rect">
            <a:avLst/>
          </a:prstGeom>
          <a:noFill/>
        </p:spPr>
        <p:txBody>
          <a:bodyPr wrap="square" rtlCol="0">
            <a:spAutoFit/>
          </a:bodyPr>
          <a:lstStyle/>
          <a:p>
            <a:pPr algn="ctr"/>
            <a:r>
              <a:rPr lang="nl-BE" sz="3200" dirty="0">
                <a:solidFill>
                  <a:srgbClr val="57B46E"/>
                </a:solidFill>
              </a:rPr>
              <a:t>Dit is een </a:t>
            </a:r>
            <a:r>
              <a:rPr lang="nl-BE" sz="3200" dirty="0" err="1">
                <a:solidFill>
                  <a:srgbClr val="57B46E"/>
                </a:solidFill>
              </a:rPr>
              <a:t>webinar</a:t>
            </a:r>
            <a:r>
              <a:rPr lang="nl-BE" sz="3200" dirty="0">
                <a:solidFill>
                  <a:srgbClr val="57B46E"/>
                </a:solidFill>
              </a:rPr>
              <a:t> met geluid </a:t>
            </a:r>
            <a:r>
              <a:rPr lang="nl-BE" sz="3200" dirty="0">
                <a:solidFill>
                  <a:srgbClr val="57B46E"/>
                </a:solidFill>
                <a:latin typeface="FontAwesome" pitchFamily="2" charset="0"/>
              </a:rPr>
              <a:t></a:t>
            </a:r>
            <a:endParaRPr lang="nl-BE" sz="3200" dirty="0">
              <a:solidFill>
                <a:srgbClr val="57B46E"/>
              </a:solidFill>
            </a:endParaRPr>
          </a:p>
        </p:txBody>
      </p:sp>
      <p:cxnSp>
        <p:nvCxnSpPr>
          <p:cNvPr id="15" name="Rechte verbindingslijn 14">
            <a:extLst>
              <a:ext uri="{FF2B5EF4-FFF2-40B4-BE49-F238E27FC236}">
                <a16:creationId xmlns:a16="http://schemas.microsoft.com/office/drawing/2014/main" id="{747AE6C7-4750-4288-9B2B-9BF7B8C2880E}"/>
              </a:ext>
            </a:extLst>
          </p:cNvPr>
          <p:cNvCxnSpPr/>
          <p:nvPr userDrawn="1"/>
        </p:nvCxnSpPr>
        <p:spPr>
          <a:xfrm>
            <a:off x="1524000" y="3429000"/>
            <a:ext cx="9193306" cy="0"/>
          </a:xfrm>
          <a:prstGeom prst="line">
            <a:avLst/>
          </a:prstGeom>
          <a:ln w="41275">
            <a:solidFill>
              <a:srgbClr val="57B46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270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el">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85CD900-14E0-4F3B-8F59-85A6BDD6FE3E}"/>
              </a:ext>
            </a:extLst>
          </p:cNvPr>
          <p:cNvSpPr>
            <a:spLocks noChangeAspect="1"/>
          </p:cNvSpPr>
          <p:nvPr userDrawn="1"/>
        </p:nvSpPr>
        <p:spPr>
          <a:xfrm>
            <a:off x="0" y="0"/>
            <a:ext cx="12191999" cy="6858000"/>
          </a:xfrm>
          <a:prstGeom prst="rect">
            <a:avLst/>
          </a:prstGeom>
          <a:solidFill>
            <a:srgbClr val="35629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564474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uze">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85CD900-14E0-4F3B-8F59-85A6BDD6FE3E}"/>
              </a:ext>
            </a:extLst>
          </p:cNvPr>
          <p:cNvSpPr>
            <a:spLocks noChangeAspect="1"/>
          </p:cNvSpPr>
          <p:nvPr userDrawn="1"/>
        </p:nvSpPr>
        <p:spPr>
          <a:xfrm>
            <a:off x="0" y="0"/>
            <a:ext cx="12192000" cy="6858000"/>
          </a:xfrm>
          <a:prstGeom prst="rect">
            <a:avLst/>
          </a:prstGeom>
          <a:solidFill>
            <a:srgbClr val="3562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ekstvak 7">
            <a:extLst>
              <a:ext uri="{FF2B5EF4-FFF2-40B4-BE49-F238E27FC236}">
                <a16:creationId xmlns:a16="http://schemas.microsoft.com/office/drawing/2014/main" id="{3B146024-AECE-4F3A-8430-ABFC98AFA1CC}"/>
              </a:ext>
            </a:extLst>
          </p:cNvPr>
          <p:cNvSpPr txBox="1"/>
          <p:nvPr userDrawn="1"/>
        </p:nvSpPr>
        <p:spPr>
          <a:xfrm>
            <a:off x="0" y="3429000"/>
            <a:ext cx="12192000" cy="1015663"/>
          </a:xfrm>
          <a:prstGeom prst="rect">
            <a:avLst/>
          </a:prstGeom>
          <a:noFill/>
        </p:spPr>
        <p:txBody>
          <a:bodyPr wrap="square" rtlCol="0">
            <a:spAutoFit/>
          </a:bodyPr>
          <a:lstStyle/>
          <a:p>
            <a:pPr algn="ctr"/>
            <a:r>
              <a:rPr lang="nl-BE" sz="6000" dirty="0">
                <a:solidFill>
                  <a:schemeClr val="bg1"/>
                </a:solidFill>
              </a:rPr>
              <a:t>Pauze</a:t>
            </a:r>
          </a:p>
        </p:txBody>
      </p:sp>
      <p:pic>
        <p:nvPicPr>
          <p:cNvPr id="5" name="Graphic 4" descr="Koffie met effen opvulling">
            <a:extLst>
              <a:ext uri="{FF2B5EF4-FFF2-40B4-BE49-F238E27FC236}">
                <a16:creationId xmlns:a16="http://schemas.microsoft.com/office/drawing/2014/main" id="{93619457-9AB8-4478-896C-DD4F394B4F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69858" y="1849419"/>
            <a:ext cx="1762462" cy="1762462"/>
          </a:xfrm>
          <a:prstGeom prst="rect">
            <a:avLst/>
          </a:prstGeom>
        </p:spPr>
      </p:pic>
    </p:spTree>
    <p:extLst>
      <p:ext uri="{BB962C8B-B14F-4D97-AF65-F5344CB8AC3E}">
        <p14:creationId xmlns:p14="http://schemas.microsoft.com/office/powerpoint/2010/main" val="128614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ragen">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85CD900-14E0-4F3B-8F59-85A6BDD6FE3E}"/>
              </a:ext>
            </a:extLst>
          </p:cNvPr>
          <p:cNvSpPr>
            <a:spLocks noChangeAspect="1"/>
          </p:cNvSpPr>
          <p:nvPr userDrawn="1"/>
        </p:nvSpPr>
        <p:spPr>
          <a:xfrm>
            <a:off x="0" y="0"/>
            <a:ext cx="12192000" cy="6858000"/>
          </a:xfrm>
          <a:prstGeom prst="rect">
            <a:avLst/>
          </a:prstGeom>
          <a:solidFill>
            <a:srgbClr val="3562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ekstvak 7">
            <a:extLst>
              <a:ext uri="{FF2B5EF4-FFF2-40B4-BE49-F238E27FC236}">
                <a16:creationId xmlns:a16="http://schemas.microsoft.com/office/drawing/2014/main" id="{3B146024-AECE-4F3A-8430-ABFC98AFA1CC}"/>
              </a:ext>
            </a:extLst>
          </p:cNvPr>
          <p:cNvSpPr txBox="1"/>
          <p:nvPr userDrawn="1"/>
        </p:nvSpPr>
        <p:spPr>
          <a:xfrm>
            <a:off x="0" y="3429000"/>
            <a:ext cx="12192000" cy="1015663"/>
          </a:xfrm>
          <a:prstGeom prst="rect">
            <a:avLst/>
          </a:prstGeom>
          <a:noFill/>
        </p:spPr>
        <p:txBody>
          <a:bodyPr wrap="square" rtlCol="0">
            <a:spAutoFit/>
          </a:bodyPr>
          <a:lstStyle/>
          <a:p>
            <a:pPr algn="ctr"/>
            <a:r>
              <a:rPr lang="nl-BE" sz="6000" dirty="0">
                <a:solidFill>
                  <a:schemeClr val="bg1"/>
                </a:solidFill>
              </a:rPr>
              <a:t>Vragen</a:t>
            </a:r>
          </a:p>
        </p:txBody>
      </p:sp>
      <p:pic>
        <p:nvPicPr>
          <p:cNvPr id="3" name="Graphic 2" descr="Badge vraagteken met effen opvulling">
            <a:extLst>
              <a:ext uri="{FF2B5EF4-FFF2-40B4-BE49-F238E27FC236}">
                <a16:creationId xmlns:a16="http://schemas.microsoft.com/office/drawing/2014/main" id="{D99BB074-F323-4295-805D-AAEF64D7718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85634" y="1834178"/>
            <a:ext cx="1820732" cy="1820732"/>
          </a:xfrm>
          <a:prstGeom prst="rect">
            <a:avLst/>
          </a:prstGeom>
        </p:spPr>
      </p:pic>
    </p:spTree>
    <p:extLst>
      <p:ext uri="{BB962C8B-B14F-4D97-AF65-F5344CB8AC3E}">
        <p14:creationId xmlns:p14="http://schemas.microsoft.com/office/powerpoint/2010/main" val="1668611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indslide">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BA976219-C7F6-4889-A30C-72D29E38EA01}"/>
              </a:ext>
            </a:extLst>
          </p:cNvPr>
          <p:cNvSpPr>
            <a:spLocks noChangeAspect="1"/>
          </p:cNvSpPr>
          <p:nvPr userDrawn="1"/>
        </p:nvSpPr>
        <p:spPr>
          <a:xfrm>
            <a:off x="-1" y="0"/>
            <a:ext cx="12191999" cy="6862353"/>
          </a:xfrm>
          <a:prstGeom prst="rect">
            <a:avLst/>
          </a:prstGeom>
          <a:solidFill>
            <a:srgbClr val="3562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9" name="Tekstvak 8">
            <a:extLst>
              <a:ext uri="{FF2B5EF4-FFF2-40B4-BE49-F238E27FC236}">
                <a16:creationId xmlns:a16="http://schemas.microsoft.com/office/drawing/2014/main" id="{28A3CA9D-3426-43A4-B596-6958BBC92738}"/>
              </a:ext>
            </a:extLst>
          </p:cNvPr>
          <p:cNvSpPr txBox="1"/>
          <p:nvPr userDrawn="1"/>
        </p:nvSpPr>
        <p:spPr>
          <a:xfrm>
            <a:off x="0" y="3160334"/>
            <a:ext cx="12192000" cy="2862322"/>
          </a:xfrm>
          <a:prstGeom prst="rect">
            <a:avLst/>
          </a:prstGeom>
          <a:noFill/>
        </p:spPr>
        <p:txBody>
          <a:bodyPr wrap="square" lIns="91440" tIns="45720" rIns="91440" bIns="45720" rtlCol="0" anchor="t">
            <a:spAutoFit/>
          </a:bodyPr>
          <a:lstStyle/>
          <a:p>
            <a:pPr algn="ctr"/>
            <a:r>
              <a:rPr lang="nl-BE" sz="3200" dirty="0">
                <a:solidFill>
                  <a:schemeClr val="bg1"/>
                </a:solidFill>
              </a:rPr>
              <a:t>Nuttige link(s)</a:t>
            </a:r>
          </a:p>
          <a:p>
            <a:pPr algn="ctr"/>
            <a:r>
              <a:rPr lang="nl-BE" sz="3200" dirty="0">
                <a:solidFill>
                  <a:schemeClr val="bg1"/>
                </a:solidFill>
              </a:rPr>
              <a:t>E-mailadres</a:t>
            </a:r>
          </a:p>
          <a:p>
            <a:pPr algn="ctr"/>
            <a:endParaRPr lang="nl-BE" sz="3200" dirty="0">
              <a:solidFill>
                <a:schemeClr val="bg1"/>
              </a:solidFill>
            </a:endParaRPr>
          </a:p>
          <a:p>
            <a:pPr algn="ctr"/>
            <a:r>
              <a:rPr lang="nl-BE" sz="3200" dirty="0">
                <a:solidFill>
                  <a:schemeClr val="bg1"/>
                </a:solidFill>
              </a:rPr>
              <a:t>Datum</a:t>
            </a:r>
          </a:p>
          <a:p>
            <a:pPr algn="ctr"/>
            <a:endParaRPr lang="nl-BE" sz="3200" dirty="0">
              <a:solidFill>
                <a:schemeClr val="bg1"/>
              </a:solidFill>
            </a:endParaRPr>
          </a:p>
          <a:p>
            <a:pPr algn="ctr"/>
            <a:r>
              <a:rPr lang="nl-BE" sz="2000" dirty="0">
                <a:solidFill>
                  <a:srgbClr val="57B46E"/>
                </a:solidFill>
              </a:rPr>
              <a:t>© Wonen in Vlaanderen</a:t>
            </a:r>
            <a:endParaRPr lang="nl-BE" sz="2000" dirty="0">
              <a:solidFill>
                <a:srgbClr val="57B46E"/>
              </a:solidFill>
              <a:cs typeface="Calibri"/>
            </a:endParaRPr>
          </a:p>
        </p:txBody>
      </p:sp>
      <p:pic>
        <p:nvPicPr>
          <p:cNvPr id="10" name="Afbeelding 9">
            <a:extLst>
              <a:ext uri="{FF2B5EF4-FFF2-40B4-BE49-F238E27FC236}">
                <a16:creationId xmlns:a16="http://schemas.microsoft.com/office/drawing/2014/main" id="{CC797627-6626-44C6-870E-A3112AA64E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82068" y="257255"/>
            <a:ext cx="2036405" cy="865108"/>
          </a:xfrm>
          <a:prstGeom prst="rect">
            <a:avLst/>
          </a:prstGeom>
        </p:spPr>
      </p:pic>
      <p:sp>
        <p:nvSpPr>
          <p:cNvPr id="11" name="Tekstvak 10">
            <a:extLst>
              <a:ext uri="{FF2B5EF4-FFF2-40B4-BE49-F238E27FC236}">
                <a16:creationId xmlns:a16="http://schemas.microsoft.com/office/drawing/2014/main" id="{58279A1D-173A-434F-8700-28A88B619B4B}"/>
              </a:ext>
            </a:extLst>
          </p:cNvPr>
          <p:cNvSpPr txBox="1"/>
          <p:nvPr userDrawn="1"/>
        </p:nvSpPr>
        <p:spPr>
          <a:xfrm>
            <a:off x="0" y="1994084"/>
            <a:ext cx="12192000" cy="830997"/>
          </a:xfrm>
          <a:prstGeom prst="rect">
            <a:avLst/>
          </a:prstGeom>
          <a:noFill/>
        </p:spPr>
        <p:txBody>
          <a:bodyPr wrap="square" rtlCol="0">
            <a:spAutoFit/>
          </a:bodyPr>
          <a:lstStyle/>
          <a:p>
            <a:pPr algn="ctr"/>
            <a:r>
              <a:rPr lang="nl-BE" sz="4800" dirty="0">
                <a:solidFill>
                  <a:srgbClr val="57B46E"/>
                </a:solidFill>
              </a:rPr>
              <a:t>Meer informatie</a:t>
            </a:r>
          </a:p>
        </p:txBody>
      </p:sp>
    </p:spTree>
    <p:extLst>
      <p:ext uri="{BB962C8B-B14F-4D97-AF65-F5344CB8AC3E}">
        <p14:creationId xmlns:p14="http://schemas.microsoft.com/office/powerpoint/2010/main" val="186826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indslide twee partijen">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BA976219-C7F6-4889-A30C-72D29E38EA01}"/>
              </a:ext>
            </a:extLst>
          </p:cNvPr>
          <p:cNvSpPr>
            <a:spLocks noChangeAspect="1"/>
          </p:cNvSpPr>
          <p:nvPr userDrawn="1"/>
        </p:nvSpPr>
        <p:spPr>
          <a:xfrm>
            <a:off x="-1" y="0"/>
            <a:ext cx="12191999" cy="6862353"/>
          </a:xfrm>
          <a:prstGeom prst="rect">
            <a:avLst/>
          </a:prstGeom>
          <a:solidFill>
            <a:srgbClr val="3562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10" name="Afbeelding 9">
            <a:extLst>
              <a:ext uri="{FF2B5EF4-FFF2-40B4-BE49-F238E27FC236}">
                <a16:creationId xmlns:a16="http://schemas.microsoft.com/office/drawing/2014/main" id="{CC797627-6626-44C6-870E-A3112AA64E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82068" y="257255"/>
            <a:ext cx="2036405" cy="865108"/>
          </a:xfrm>
          <a:prstGeom prst="rect">
            <a:avLst/>
          </a:prstGeom>
        </p:spPr>
      </p:pic>
      <p:sp>
        <p:nvSpPr>
          <p:cNvPr id="11" name="Tekstvak 10">
            <a:extLst>
              <a:ext uri="{FF2B5EF4-FFF2-40B4-BE49-F238E27FC236}">
                <a16:creationId xmlns:a16="http://schemas.microsoft.com/office/drawing/2014/main" id="{58279A1D-173A-434F-8700-28A88B619B4B}"/>
              </a:ext>
            </a:extLst>
          </p:cNvPr>
          <p:cNvSpPr txBox="1"/>
          <p:nvPr userDrawn="1"/>
        </p:nvSpPr>
        <p:spPr>
          <a:xfrm>
            <a:off x="0" y="1994084"/>
            <a:ext cx="12192000" cy="830997"/>
          </a:xfrm>
          <a:prstGeom prst="rect">
            <a:avLst/>
          </a:prstGeom>
          <a:noFill/>
        </p:spPr>
        <p:txBody>
          <a:bodyPr wrap="square" rtlCol="0">
            <a:spAutoFit/>
          </a:bodyPr>
          <a:lstStyle/>
          <a:p>
            <a:pPr algn="ctr"/>
            <a:r>
              <a:rPr lang="nl-BE" sz="4800" dirty="0">
                <a:solidFill>
                  <a:srgbClr val="57B46E"/>
                </a:solidFill>
              </a:rPr>
              <a:t>Meer informatie</a:t>
            </a:r>
          </a:p>
        </p:txBody>
      </p:sp>
      <p:sp>
        <p:nvSpPr>
          <p:cNvPr id="12" name="Tekstvak 11">
            <a:extLst>
              <a:ext uri="{FF2B5EF4-FFF2-40B4-BE49-F238E27FC236}">
                <a16:creationId xmlns:a16="http://schemas.microsoft.com/office/drawing/2014/main" id="{E60674ED-A9C4-4383-B051-86E2594ADD87}"/>
              </a:ext>
            </a:extLst>
          </p:cNvPr>
          <p:cNvSpPr txBox="1"/>
          <p:nvPr userDrawn="1"/>
        </p:nvSpPr>
        <p:spPr>
          <a:xfrm>
            <a:off x="0" y="3160334"/>
            <a:ext cx="5895528" cy="1077218"/>
          </a:xfrm>
          <a:prstGeom prst="rect">
            <a:avLst/>
          </a:prstGeom>
          <a:noFill/>
        </p:spPr>
        <p:txBody>
          <a:bodyPr wrap="square" lIns="91440" tIns="45720" rIns="91440" bIns="45720" rtlCol="0" anchor="t">
            <a:spAutoFit/>
          </a:bodyPr>
          <a:lstStyle/>
          <a:p>
            <a:pPr algn="r"/>
            <a:r>
              <a:rPr lang="nl-BE" sz="3200" dirty="0">
                <a:solidFill>
                  <a:schemeClr val="bg1"/>
                </a:solidFill>
              </a:rPr>
              <a:t>Nuttige link(s)</a:t>
            </a:r>
          </a:p>
          <a:p>
            <a:pPr algn="r"/>
            <a:r>
              <a:rPr lang="nl-BE" sz="3200" dirty="0">
                <a:solidFill>
                  <a:schemeClr val="bg1"/>
                </a:solidFill>
              </a:rPr>
              <a:t>E-mailadres</a:t>
            </a:r>
          </a:p>
        </p:txBody>
      </p:sp>
      <p:sp>
        <p:nvSpPr>
          <p:cNvPr id="15" name="Tekstvak 14">
            <a:extLst>
              <a:ext uri="{FF2B5EF4-FFF2-40B4-BE49-F238E27FC236}">
                <a16:creationId xmlns:a16="http://schemas.microsoft.com/office/drawing/2014/main" id="{C6137EC2-873E-4C67-807B-D39C12B8E91E}"/>
              </a:ext>
            </a:extLst>
          </p:cNvPr>
          <p:cNvSpPr txBox="1"/>
          <p:nvPr userDrawn="1"/>
        </p:nvSpPr>
        <p:spPr>
          <a:xfrm>
            <a:off x="6296472" y="3168640"/>
            <a:ext cx="5895528" cy="1077218"/>
          </a:xfrm>
          <a:prstGeom prst="rect">
            <a:avLst/>
          </a:prstGeom>
          <a:noFill/>
        </p:spPr>
        <p:txBody>
          <a:bodyPr wrap="square" lIns="91440" tIns="45720" rIns="91440" bIns="45720" rtlCol="0" anchor="t">
            <a:spAutoFit/>
          </a:bodyPr>
          <a:lstStyle/>
          <a:p>
            <a:r>
              <a:rPr lang="nl-BE" sz="3200" dirty="0">
                <a:solidFill>
                  <a:schemeClr val="bg1"/>
                </a:solidFill>
              </a:rPr>
              <a:t>Nuttige link(s)</a:t>
            </a:r>
          </a:p>
          <a:p>
            <a:r>
              <a:rPr lang="nl-BE" sz="3200" dirty="0">
                <a:solidFill>
                  <a:schemeClr val="bg1"/>
                </a:solidFill>
              </a:rPr>
              <a:t>E-mailadres</a:t>
            </a:r>
            <a:endParaRPr lang="nl-BE" sz="2000" dirty="0">
              <a:solidFill>
                <a:srgbClr val="57B46E"/>
              </a:solidFill>
              <a:cs typeface="Calibri"/>
            </a:endParaRPr>
          </a:p>
        </p:txBody>
      </p:sp>
      <p:sp>
        <p:nvSpPr>
          <p:cNvPr id="16" name="Tekstvak 15">
            <a:extLst>
              <a:ext uri="{FF2B5EF4-FFF2-40B4-BE49-F238E27FC236}">
                <a16:creationId xmlns:a16="http://schemas.microsoft.com/office/drawing/2014/main" id="{15365151-5F49-4C4F-8D18-7235212F46FF}"/>
              </a:ext>
            </a:extLst>
          </p:cNvPr>
          <p:cNvSpPr txBox="1"/>
          <p:nvPr userDrawn="1"/>
        </p:nvSpPr>
        <p:spPr>
          <a:xfrm>
            <a:off x="0" y="4947772"/>
            <a:ext cx="12192000" cy="1384995"/>
          </a:xfrm>
          <a:prstGeom prst="rect">
            <a:avLst/>
          </a:prstGeom>
          <a:noFill/>
        </p:spPr>
        <p:txBody>
          <a:bodyPr wrap="square" lIns="91440" tIns="45720" rIns="91440" bIns="45720" rtlCol="0" anchor="t">
            <a:spAutoFit/>
          </a:bodyPr>
          <a:lstStyle/>
          <a:p>
            <a:pPr algn="ctr"/>
            <a:r>
              <a:rPr lang="nl-BE" sz="3200" dirty="0">
                <a:solidFill>
                  <a:schemeClr val="bg1"/>
                </a:solidFill>
              </a:rPr>
              <a:t>Datum</a:t>
            </a:r>
          </a:p>
          <a:p>
            <a:pPr algn="ctr"/>
            <a:endParaRPr lang="nl-BE" sz="3200" dirty="0">
              <a:solidFill>
                <a:schemeClr val="bg1"/>
              </a:solidFill>
            </a:endParaRPr>
          </a:p>
          <a:p>
            <a:pPr algn="ctr"/>
            <a:r>
              <a:rPr lang="nl-BE" sz="2000" dirty="0">
                <a:solidFill>
                  <a:srgbClr val="57B46E"/>
                </a:solidFill>
              </a:rPr>
              <a:t>© Wonen in Vlaanderen</a:t>
            </a:r>
            <a:endParaRPr lang="nl-BE" sz="2000" dirty="0">
              <a:solidFill>
                <a:srgbClr val="57B46E"/>
              </a:solidFill>
              <a:cs typeface="Calibri"/>
            </a:endParaRPr>
          </a:p>
        </p:txBody>
      </p:sp>
    </p:spTree>
    <p:extLst>
      <p:ext uri="{BB962C8B-B14F-4D97-AF65-F5344CB8AC3E}">
        <p14:creationId xmlns:p14="http://schemas.microsoft.com/office/powerpoint/2010/main" val="3305315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 voorstelling 1 persoon">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44671A5F-F483-48A8-89E2-D7F0DC63B088}"/>
              </a:ext>
            </a:extLst>
          </p:cNvPr>
          <p:cNvSpPr>
            <a:spLocks noGrp="1"/>
          </p:cNvSpPr>
          <p:nvPr>
            <p:ph type="sldNum" sz="quarter" idx="10"/>
          </p:nvPr>
        </p:nvSpPr>
        <p:spPr/>
        <p:txBody>
          <a:bodyPr/>
          <a:lstStyle/>
          <a:p>
            <a:fld id="{B544B8DB-1AD6-4468-B085-2A517F9B5951}" type="slidenum">
              <a:rPr lang="nl-BE" smtClean="0"/>
              <a:pPr/>
              <a:t>‹nr.›</a:t>
            </a:fld>
            <a:endParaRPr lang="nl-BE" dirty="0"/>
          </a:p>
        </p:txBody>
      </p:sp>
      <p:sp>
        <p:nvSpPr>
          <p:cNvPr id="4" name="Tijdelijke aanduiding voor voettekst 3">
            <a:extLst>
              <a:ext uri="{FF2B5EF4-FFF2-40B4-BE49-F238E27FC236}">
                <a16:creationId xmlns:a16="http://schemas.microsoft.com/office/drawing/2014/main" id="{E5F74CDB-5132-4A78-BE2B-8E873B8A0811}"/>
              </a:ext>
            </a:extLst>
          </p:cNvPr>
          <p:cNvSpPr>
            <a:spLocks noGrp="1"/>
          </p:cNvSpPr>
          <p:nvPr>
            <p:ph type="ftr" sz="quarter" idx="11"/>
          </p:nvPr>
        </p:nvSpPr>
        <p:spPr/>
        <p:txBody>
          <a:bodyPr/>
          <a:lstStyle/>
          <a:p>
            <a:endParaRPr lang="nl-BE" dirty="0"/>
          </a:p>
        </p:txBody>
      </p:sp>
      <p:sp>
        <p:nvSpPr>
          <p:cNvPr id="10" name="Tijdelijke aanduiding voor afbeelding 9">
            <a:extLst>
              <a:ext uri="{FF2B5EF4-FFF2-40B4-BE49-F238E27FC236}">
                <a16:creationId xmlns:a16="http://schemas.microsoft.com/office/drawing/2014/main" id="{8D8F4F14-456C-4DA2-9B06-5136A9431380}"/>
              </a:ext>
            </a:extLst>
          </p:cNvPr>
          <p:cNvSpPr>
            <a:spLocks noGrp="1"/>
          </p:cNvSpPr>
          <p:nvPr>
            <p:ph type="pic" sz="quarter" idx="12"/>
          </p:nvPr>
        </p:nvSpPr>
        <p:spPr>
          <a:xfrm>
            <a:off x="5006975" y="1394609"/>
            <a:ext cx="2178050" cy="2178050"/>
          </a:xfrm>
          <a:prstGeom prst="rect">
            <a:avLst/>
          </a:prstGeom>
          <a:blipFill>
            <a:blip r:embed="rId2">
              <a:extLst>
                <a:ext uri="{96DAC541-7B7A-43D3-8B79-37D633B846F1}">
                  <asvg:svgBlip xmlns:asvg="http://schemas.microsoft.com/office/drawing/2016/SVG/main" r:embed="rId3"/>
                </a:ext>
              </a:extLst>
            </a:blip>
            <a:stretch>
              <a:fillRect/>
            </a:stretch>
          </a:blipFill>
        </p:spPr>
        <p:txBody>
          <a:bodyPr anchor="ctr"/>
          <a:lstStyle>
            <a:lvl1pPr marL="0" indent="0" algn="ctr">
              <a:buFontTx/>
              <a:buNone/>
              <a:defRPr/>
            </a:lvl1pPr>
          </a:lstStyle>
          <a:p>
            <a:r>
              <a:rPr lang="nl-NL"/>
              <a:t>Klik op het pictogram als u een afbeelding wilt toevoegen</a:t>
            </a:r>
            <a:endParaRPr lang="nl-BE" dirty="0"/>
          </a:p>
        </p:txBody>
      </p:sp>
    </p:spTree>
    <p:extLst>
      <p:ext uri="{BB962C8B-B14F-4D97-AF65-F5344CB8AC3E}">
        <p14:creationId xmlns:p14="http://schemas.microsoft.com/office/powerpoint/2010/main" val="2664987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voorstelling 2 personen">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44671A5F-F483-48A8-89E2-D7F0DC63B088}"/>
              </a:ext>
            </a:extLst>
          </p:cNvPr>
          <p:cNvSpPr>
            <a:spLocks noGrp="1"/>
          </p:cNvSpPr>
          <p:nvPr>
            <p:ph type="sldNum" sz="quarter" idx="10"/>
          </p:nvPr>
        </p:nvSpPr>
        <p:spPr/>
        <p:txBody>
          <a:bodyPr/>
          <a:lstStyle/>
          <a:p>
            <a:fld id="{B544B8DB-1AD6-4468-B085-2A517F9B5951}" type="slidenum">
              <a:rPr lang="nl-BE" smtClean="0"/>
              <a:pPr/>
              <a:t>‹nr.›</a:t>
            </a:fld>
            <a:endParaRPr lang="nl-BE" dirty="0"/>
          </a:p>
        </p:txBody>
      </p:sp>
      <p:sp>
        <p:nvSpPr>
          <p:cNvPr id="4" name="Tijdelijke aanduiding voor voettekst 3">
            <a:extLst>
              <a:ext uri="{FF2B5EF4-FFF2-40B4-BE49-F238E27FC236}">
                <a16:creationId xmlns:a16="http://schemas.microsoft.com/office/drawing/2014/main" id="{E5F74CDB-5132-4A78-BE2B-8E873B8A0811}"/>
              </a:ext>
            </a:extLst>
          </p:cNvPr>
          <p:cNvSpPr>
            <a:spLocks noGrp="1"/>
          </p:cNvSpPr>
          <p:nvPr>
            <p:ph type="ftr" sz="quarter" idx="11"/>
          </p:nvPr>
        </p:nvSpPr>
        <p:spPr/>
        <p:txBody>
          <a:bodyPr/>
          <a:lstStyle/>
          <a:p>
            <a:endParaRPr lang="nl-BE" dirty="0"/>
          </a:p>
        </p:txBody>
      </p:sp>
      <p:sp>
        <p:nvSpPr>
          <p:cNvPr id="10" name="Tijdelijke aanduiding voor afbeelding 9">
            <a:extLst>
              <a:ext uri="{FF2B5EF4-FFF2-40B4-BE49-F238E27FC236}">
                <a16:creationId xmlns:a16="http://schemas.microsoft.com/office/drawing/2014/main" id="{8D8F4F14-456C-4DA2-9B06-5136A9431380}"/>
              </a:ext>
            </a:extLst>
          </p:cNvPr>
          <p:cNvSpPr>
            <a:spLocks noGrp="1"/>
          </p:cNvSpPr>
          <p:nvPr>
            <p:ph type="pic" sz="quarter" idx="12"/>
          </p:nvPr>
        </p:nvSpPr>
        <p:spPr>
          <a:xfrm>
            <a:off x="2874562" y="1394609"/>
            <a:ext cx="2178050" cy="2178050"/>
          </a:xfrm>
          <a:prstGeom prst="rect">
            <a:avLst/>
          </a:prstGeom>
          <a:blipFill>
            <a:blip r:embed="rId2">
              <a:extLst>
                <a:ext uri="{96DAC541-7B7A-43D3-8B79-37D633B846F1}">
                  <asvg:svgBlip xmlns:asvg="http://schemas.microsoft.com/office/drawing/2016/SVG/main" r:embed="rId3"/>
                </a:ext>
              </a:extLst>
            </a:blip>
            <a:stretch>
              <a:fillRect/>
            </a:stretch>
          </a:blipFill>
        </p:spPr>
        <p:txBody>
          <a:bodyPr anchor="ctr"/>
          <a:lstStyle>
            <a:lvl1pPr marL="0" indent="0" algn="ctr">
              <a:buFontTx/>
              <a:buNone/>
              <a:defRPr/>
            </a:lvl1pPr>
          </a:lstStyle>
          <a:p>
            <a:r>
              <a:rPr lang="nl-NL"/>
              <a:t>Klik op het pictogram als u een afbeelding wilt toevoegen</a:t>
            </a:r>
            <a:endParaRPr lang="nl-BE" dirty="0"/>
          </a:p>
        </p:txBody>
      </p:sp>
      <p:sp>
        <p:nvSpPr>
          <p:cNvPr id="8" name="Tijdelijke aanduiding voor afbeelding 9">
            <a:extLst>
              <a:ext uri="{FF2B5EF4-FFF2-40B4-BE49-F238E27FC236}">
                <a16:creationId xmlns:a16="http://schemas.microsoft.com/office/drawing/2014/main" id="{5BC08907-5767-4600-823F-688B79DCE2EE}"/>
              </a:ext>
            </a:extLst>
          </p:cNvPr>
          <p:cNvSpPr>
            <a:spLocks noGrp="1"/>
          </p:cNvSpPr>
          <p:nvPr>
            <p:ph type="pic" sz="quarter" idx="13"/>
          </p:nvPr>
        </p:nvSpPr>
        <p:spPr>
          <a:xfrm>
            <a:off x="7658229" y="1394609"/>
            <a:ext cx="2178050" cy="2178050"/>
          </a:xfrm>
          <a:prstGeom prst="rect">
            <a:avLst/>
          </a:prstGeom>
          <a:blipFill>
            <a:blip r:embed="rId2">
              <a:extLst>
                <a:ext uri="{96DAC541-7B7A-43D3-8B79-37D633B846F1}">
                  <asvg:svgBlip xmlns:asvg="http://schemas.microsoft.com/office/drawing/2016/SVG/main" r:embed="rId3"/>
                </a:ext>
              </a:extLst>
            </a:blip>
            <a:stretch>
              <a:fillRect/>
            </a:stretch>
          </a:blipFill>
        </p:spPr>
        <p:txBody>
          <a:bodyPr anchor="ctr"/>
          <a:lstStyle>
            <a:lvl1pPr marL="0" indent="0" algn="ctr">
              <a:buFontTx/>
              <a:buNone/>
              <a:defRPr/>
            </a:lvl1pPr>
          </a:lstStyle>
          <a:p>
            <a:r>
              <a:rPr lang="nl-NL"/>
              <a:t>Klik op het pictogram als u een afbeelding wilt toevoegen</a:t>
            </a:r>
            <a:endParaRPr lang="nl-BE" dirty="0"/>
          </a:p>
        </p:txBody>
      </p:sp>
    </p:spTree>
    <p:extLst>
      <p:ext uri="{BB962C8B-B14F-4D97-AF65-F5344CB8AC3E}">
        <p14:creationId xmlns:p14="http://schemas.microsoft.com/office/powerpoint/2010/main" val="1057727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1DFAD9B-AFFA-4CB6-BF1E-1F962FC025FF}"/>
              </a:ext>
            </a:extLst>
          </p:cNvPr>
          <p:cNvSpPr>
            <a:spLocks noGrp="1"/>
          </p:cNvSpPr>
          <p:nvPr>
            <p:ph type="title"/>
          </p:nvPr>
        </p:nvSpPr>
        <p:spPr>
          <a:xfrm>
            <a:off x="838200" y="414842"/>
            <a:ext cx="10803467" cy="825001"/>
          </a:xfrm>
          <a:prstGeom prst="rect">
            <a:avLst/>
          </a:prstGeom>
        </p:spPr>
        <p:txBody>
          <a:bodyPr vert="horz" lIns="91440" tIns="45720" rIns="91440" bIns="45720" rtlCol="0" anchor="t" anchorCtr="0">
            <a:noAutofit/>
          </a:bodyPr>
          <a:lstStyle/>
          <a:p>
            <a:r>
              <a:rPr lang="nl-NL" dirty="0"/>
              <a:t>KLIK OM DE TITEL TE BEWERKEN</a:t>
            </a:r>
            <a:endParaRPr lang="nl-BE" dirty="0"/>
          </a:p>
        </p:txBody>
      </p:sp>
      <p:sp>
        <p:nvSpPr>
          <p:cNvPr id="3" name="Tijdelijke aanduiding voor tekst 2">
            <a:extLst>
              <a:ext uri="{FF2B5EF4-FFF2-40B4-BE49-F238E27FC236}">
                <a16:creationId xmlns:a16="http://schemas.microsoft.com/office/drawing/2014/main" id="{8510A64C-2F15-4866-B1B1-E8CB37455AD0}"/>
              </a:ext>
            </a:extLst>
          </p:cNvPr>
          <p:cNvSpPr>
            <a:spLocks noGrp="1"/>
          </p:cNvSpPr>
          <p:nvPr>
            <p:ph type="body" idx="1"/>
          </p:nvPr>
        </p:nvSpPr>
        <p:spPr>
          <a:xfrm>
            <a:off x="838200" y="1667436"/>
            <a:ext cx="10803467" cy="4508998"/>
          </a:xfrm>
          <a:prstGeom prst="rect">
            <a:avLst/>
          </a:prstGeom>
        </p:spPr>
        <p:txBody>
          <a:bodyPr vert="horz" lIns="91440" tIns="45720" rIns="91440" bIns="45720" rtlCol="0">
            <a:noAutofit/>
          </a:bodyPr>
          <a:lstStyle/>
          <a:p>
            <a:pPr lvl="0"/>
            <a:r>
              <a:rPr lang="nl-NL" dirty="0"/>
              <a:t>Klik om te bewerken</a:t>
            </a:r>
          </a:p>
          <a:p>
            <a:pPr lvl="1"/>
            <a:r>
              <a:rPr lang="nl-NL" dirty="0"/>
              <a:t>Tweede niveau</a:t>
            </a:r>
          </a:p>
          <a:p>
            <a:pPr lvl="2"/>
            <a:r>
              <a:rPr lang="nl-NL" dirty="0"/>
              <a:t>Derde niveau</a:t>
            </a:r>
          </a:p>
          <a:p>
            <a:pPr lvl="3"/>
            <a:r>
              <a:rPr lang="nl-NL" dirty="0"/>
              <a:t>Vierde niveau</a:t>
            </a:r>
          </a:p>
          <a:p>
            <a:pPr lvl="4"/>
            <a:r>
              <a:rPr lang="nl-NL" dirty="0"/>
              <a:t>Vijfde niveau </a:t>
            </a:r>
            <a:endParaRPr lang="nl-BE" dirty="0"/>
          </a:p>
        </p:txBody>
      </p:sp>
      <p:sp>
        <p:nvSpPr>
          <p:cNvPr id="6" name="Tijdelijke aanduiding voor dianummer 5">
            <a:extLst>
              <a:ext uri="{FF2B5EF4-FFF2-40B4-BE49-F238E27FC236}">
                <a16:creationId xmlns:a16="http://schemas.microsoft.com/office/drawing/2014/main" id="{6113141D-EFC6-4577-9B59-71E5741C150F}"/>
              </a:ext>
            </a:extLst>
          </p:cNvPr>
          <p:cNvSpPr>
            <a:spLocks noGrp="1"/>
          </p:cNvSpPr>
          <p:nvPr>
            <p:ph type="sldNum" sz="quarter" idx="4"/>
          </p:nvPr>
        </p:nvSpPr>
        <p:spPr>
          <a:xfrm>
            <a:off x="10879667" y="6352643"/>
            <a:ext cx="762000" cy="366183"/>
          </a:xfrm>
          <a:prstGeom prst="rect">
            <a:avLst/>
          </a:prstGeom>
        </p:spPr>
        <p:txBody>
          <a:bodyPr vert="horz" lIns="91440" tIns="45720" rIns="91440" bIns="45720" rtlCol="0" anchor="ctr"/>
          <a:lstStyle>
            <a:lvl1pPr algn="r">
              <a:defRPr sz="1600">
                <a:solidFill>
                  <a:schemeClr val="accent1"/>
                </a:solidFill>
                <a:latin typeface="Flanders Art Sans" panose="020B0604020202020204" charset="0"/>
              </a:defRPr>
            </a:lvl1pPr>
          </a:lstStyle>
          <a:p>
            <a:fld id="{B544B8DB-1AD6-4468-B085-2A517F9B5951}" type="slidenum">
              <a:rPr lang="nl-BE" smtClean="0"/>
              <a:pPr/>
              <a:t>‹nr.›</a:t>
            </a:fld>
            <a:endParaRPr lang="nl-BE" dirty="0"/>
          </a:p>
        </p:txBody>
      </p:sp>
      <p:sp>
        <p:nvSpPr>
          <p:cNvPr id="7" name="Rechthoek 6">
            <a:extLst>
              <a:ext uri="{FF2B5EF4-FFF2-40B4-BE49-F238E27FC236}">
                <a16:creationId xmlns:a16="http://schemas.microsoft.com/office/drawing/2014/main" id="{946FFAFA-2B65-4849-8FE2-D1DA774273FF}"/>
              </a:ext>
            </a:extLst>
          </p:cNvPr>
          <p:cNvSpPr>
            <a:spLocks/>
          </p:cNvSpPr>
          <p:nvPr userDrawn="1"/>
        </p:nvSpPr>
        <p:spPr>
          <a:xfrm>
            <a:off x="0" y="0"/>
            <a:ext cx="454377" cy="6858000"/>
          </a:xfrm>
          <a:prstGeom prst="rect">
            <a:avLst/>
          </a:prstGeom>
          <a:solidFill>
            <a:srgbClr val="356297"/>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2400" dirty="0">
              <a:latin typeface="FlandersArtSans-Regular" panose="00000500000000000000" pitchFamily="2" charset="0"/>
            </a:endParaRPr>
          </a:p>
        </p:txBody>
      </p:sp>
      <p:sp>
        <p:nvSpPr>
          <p:cNvPr id="9" name="Tijdelijke aanduiding voor voettekst 4">
            <a:extLst>
              <a:ext uri="{FF2B5EF4-FFF2-40B4-BE49-F238E27FC236}">
                <a16:creationId xmlns:a16="http://schemas.microsoft.com/office/drawing/2014/main" id="{DFA937D6-689A-4C49-9043-C8E36B1666E5}"/>
              </a:ext>
            </a:extLst>
          </p:cNvPr>
          <p:cNvSpPr>
            <a:spLocks noGrp="1"/>
          </p:cNvSpPr>
          <p:nvPr>
            <p:ph type="ftr" sz="quarter" idx="3"/>
          </p:nvPr>
        </p:nvSpPr>
        <p:spPr>
          <a:xfrm>
            <a:off x="838200" y="6352642"/>
            <a:ext cx="9674291" cy="366183"/>
          </a:xfrm>
          <a:prstGeom prst="rect">
            <a:avLst/>
          </a:prstGeom>
        </p:spPr>
        <p:txBody>
          <a:bodyPr vert="horz" lIns="91440" tIns="45720" rIns="91440" bIns="45720" rtlCol="0" anchor="ctr"/>
          <a:lstStyle>
            <a:lvl1pPr algn="l">
              <a:defRPr sz="1600">
                <a:solidFill>
                  <a:schemeClr val="accent1"/>
                </a:solidFill>
                <a:latin typeface="FlandersArtSans-Regular" panose="00000500000000000000" pitchFamily="2" charset="0"/>
              </a:defRPr>
            </a:lvl1pPr>
          </a:lstStyle>
          <a:p>
            <a:endParaRPr lang="nl-BE" dirty="0"/>
          </a:p>
        </p:txBody>
      </p:sp>
    </p:spTree>
    <p:extLst>
      <p:ext uri="{BB962C8B-B14F-4D97-AF65-F5344CB8AC3E}">
        <p14:creationId xmlns:p14="http://schemas.microsoft.com/office/powerpoint/2010/main" val="1780981190"/>
      </p:ext>
    </p:extLst>
  </p:cSld>
  <p:clrMap bg1="lt1" tx1="dk1" bg2="lt2" tx2="dk2" accent1="accent1" accent2="accent2" accent3="accent3" accent4="accent4" accent5="accent5" accent6="accent6" hlink="hlink" folHlink="folHlink"/>
  <p:sldLayoutIdLst>
    <p:sldLayoutId id="2147483669" r:id="rId1"/>
    <p:sldLayoutId id="2147483673" r:id="rId2"/>
    <p:sldLayoutId id="2147483679" r:id="rId3"/>
    <p:sldLayoutId id="2147483677" r:id="rId4"/>
    <p:sldLayoutId id="2147483678" r:id="rId5"/>
    <p:sldLayoutId id="2147483674" r:id="rId6"/>
    <p:sldLayoutId id="2147483680" r:id="rId7"/>
    <p:sldLayoutId id="2147483670" r:id="rId8"/>
    <p:sldLayoutId id="2147483675" r:id="rId9"/>
    <p:sldLayoutId id="2147483676" r:id="rId10"/>
  </p:sldLayoutIdLst>
  <p:hf hdr="0" dt="0"/>
  <p:txStyles>
    <p:titleStyle>
      <a:lvl1pPr algn="l" defTabSz="1219170" rtl="0" eaLnBrk="1" latinLnBrk="0" hangingPunct="1">
        <a:lnSpc>
          <a:spcPct val="90000"/>
        </a:lnSpc>
        <a:spcBef>
          <a:spcPct val="0"/>
        </a:spcBef>
        <a:buNone/>
        <a:defRPr sz="3200" b="0" i="0" kern="1200" cap="all" baseline="0">
          <a:solidFill>
            <a:schemeClr val="accent6"/>
          </a:solidFill>
          <a:latin typeface="FlandersArtSans-Medium" panose="00000600000000000000" pitchFamily="2" charset="0"/>
          <a:ea typeface="+mj-ea"/>
          <a:cs typeface="+mj-cs"/>
        </a:defRPr>
      </a:lvl1pPr>
    </p:titleStyle>
    <p:bodyStyle>
      <a:lvl1pPr marL="239994" indent="-239994" algn="l" defTabSz="1219170" rtl="0" eaLnBrk="1" latinLnBrk="0" hangingPunct="1">
        <a:lnSpc>
          <a:spcPct val="100000"/>
        </a:lnSpc>
        <a:spcBef>
          <a:spcPts val="0"/>
        </a:spcBef>
        <a:buClr>
          <a:schemeClr val="accent2"/>
        </a:buClr>
        <a:buFont typeface="Arial" panose="020B0604020202020204" pitchFamily="34" charset="0"/>
        <a:buChar char="•"/>
        <a:tabLst/>
        <a:defRPr sz="2400" kern="1200">
          <a:solidFill>
            <a:schemeClr val="tx1"/>
          </a:solidFill>
          <a:latin typeface="Flanders Art Sans" panose="020B0604020202020204" charset="0"/>
          <a:ea typeface="+mn-ea"/>
          <a:cs typeface="+mn-cs"/>
        </a:defRPr>
      </a:lvl1pPr>
      <a:lvl2pPr marL="478355" indent="-241294" algn="l" defTabSz="1219170" rtl="0" eaLnBrk="1" latinLnBrk="0" hangingPunct="1">
        <a:lnSpc>
          <a:spcPct val="100000"/>
        </a:lnSpc>
        <a:spcBef>
          <a:spcPts val="0"/>
        </a:spcBef>
        <a:buClr>
          <a:schemeClr val="accent2"/>
        </a:buClr>
        <a:buSzPct val="70000"/>
        <a:buFont typeface="Wingdings" panose="05000000000000000000" pitchFamily="2" charset="2"/>
        <a:buChar char="§"/>
        <a:defRPr sz="2400" kern="1200">
          <a:solidFill>
            <a:schemeClr val="tx1"/>
          </a:solidFill>
          <a:latin typeface="Flanders Art Sans" panose="020B0604020202020204" charset="0"/>
          <a:ea typeface="+mn-ea"/>
          <a:cs typeface="+mn-cs"/>
        </a:defRPr>
      </a:lvl2pPr>
      <a:lvl3pPr marL="719649" indent="-239994" algn="l" defTabSz="1219170" rtl="0" eaLnBrk="1" latinLnBrk="0" hangingPunct="1">
        <a:lnSpc>
          <a:spcPct val="100000"/>
        </a:lnSpc>
        <a:spcBef>
          <a:spcPts val="0"/>
        </a:spcBef>
        <a:buClr>
          <a:schemeClr val="accent2"/>
        </a:buClr>
        <a:buFont typeface="Segoe UI" panose="020B0502040204020203" pitchFamily="34" charset="0"/>
        <a:buChar char="-"/>
        <a:defRPr sz="2400" kern="1200">
          <a:solidFill>
            <a:schemeClr val="tx1"/>
          </a:solidFill>
          <a:latin typeface="Flanders Art Sans" panose="020B0604020202020204" charset="0"/>
          <a:ea typeface="+mn-ea"/>
          <a:cs typeface="+mn-cs"/>
        </a:defRPr>
      </a:lvl3pPr>
      <a:lvl4pPr marL="959976" indent="-239994" algn="l" defTabSz="1219170" rtl="0" eaLnBrk="1" latinLnBrk="0" hangingPunct="1">
        <a:lnSpc>
          <a:spcPct val="100000"/>
        </a:lnSpc>
        <a:spcBef>
          <a:spcPts val="0"/>
        </a:spcBef>
        <a:buClr>
          <a:schemeClr val="accent2"/>
        </a:buClr>
        <a:buSzPct val="70000"/>
        <a:buFont typeface="Courier New" panose="02070309020205020404" pitchFamily="49" charset="0"/>
        <a:buChar char="o"/>
        <a:defRPr sz="2400" kern="1200">
          <a:solidFill>
            <a:schemeClr val="bg1">
              <a:lumMod val="65000"/>
            </a:schemeClr>
          </a:solidFill>
          <a:latin typeface="Flanders Art Sans" panose="020B0604020202020204" charset="0"/>
          <a:ea typeface="+mn-ea"/>
          <a:cs typeface="+mn-cs"/>
        </a:defRPr>
      </a:lvl4pPr>
      <a:lvl5pPr marL="1199970" indent="-239994" algn="l" defTabSz="1219170" rtl="0" eaLnBrk="1" latinLnBrk="0" hangingPunct="1">
        <a:lnSpc>
          <a:spcPct val="100000"/>
        </a:lnSpc>
        <a:spcBef>
          <a:spcPts val="0"/>
        </a:spcBef>
        <a:buClr>
          <a:schemeClr val="accent2"/>
        </a:buClr>
        <a:buSzPct val="70000"/>
        <a:buFont typeface="Wingdings 3" panose="05040102010807070707" pitchFamily="18" charset="2"/>
        <a:buChar char=""/>
        <a:defRPr sz="2400" kern="1200">
          <a:solidFill>
            <a:schemeClr val="bg1">
              <a:lumMod val="65000"/>
            </a:schemeClr>
          </a:solidFill>
          <a:latin typeface="Flanders Art Sans" panose="020B0604020202020204" charset="0"/>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nl-B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55" userDrawn="1">
          <p15:clr>
            <a:srgbClr val="F26B43"/>
          </p15:clr>
        </p15:guide>
        <p15:guide id="2" pos="529" userDrawn="1">
          <p15:clr>
            <a:srgbClr val="F26B43"/>
          </p15:clr>
        </p15:guide>
        <p15:guide id="3" orient="horz" pos="104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1DFAD9B-AFFA-4CB6-BF1E-1F962FC025FF}"/>
              </a:ext>
            </a:extLst>
          </p:cNvPr>
          <p:cNvSpPr>
            <a:spLocks noGrp="1"/>
          </p:cNvSpPr>
          <p:nvPr>
            <p:ph type="title"/>
          </p:nvPr>
        </p:nvSpPr>
        <p:spPr>
          <a:xfrm>
            <a:off x="839788" y="414842"/>
            <a:ext cx="10801879" cy="825001"/>
          </a:xfrm>
          <a:prstGeom prst="rect">
            <a:avLst/>
          </a:prstGeom>
        </p:spPr>
        <p:txBody>
          <a:bodyPr vert="horz" lIns="91440" tIns="45720" rIns="91440" bIns="45720" rtlCol="0" anchor="t" anchorCtr="0">
            <a:noAutofit/>
          </a:bodyPr>
          <a:lstStyle/>
          <a:p>
            <a:r>
              <a:rPr lang="nl-NL" dirty="0"/>
              <a:t>KLIK OM DE TITEL TE BEWERKEN</a:t>
            </a:r>
            <a:endParaRPr lang="nl-BE" dirty="0"/>
          </a:p>
        </p:txBody>
      </p:sp>
      <p:sp>
        <p:nvSpPr>
          <p:cNvPr id="3" name="Tijdelijke aanduiding voor tekst 2">
            <a:extLst>
              <a:ext uri="{FF2B5EF4-FFF2-40B4-BE49-F238E27FC236}">
                <a16:creationId xmlns:a16="http://schemas.microsoft.com/office/drawing/2014/main" id="{8510A64C-2F15-4866-B1B1-E8CB37455AD0}"/>
              </a:ext>
            </a:extLst>
          </p:cNvPr>
          <p:cNvSpPr>
            <a:spLocks noGrp="1"/>
          </p:cNvSpPr>
          <p:nvPr>
            <p:ph type="body" idx="1"/>
          </p:nvPr>
        </p:nvSpPr>
        <p:spPr>
          <a:xfrm>
            <a:off x="838200" y="1667436"/>
            <a:ext cx="10803467" cy="4508998"/>
          </a:xfrm>
          <a:prstGeom prst="rect">
            <a:avLst/>
          </a:prstGeom>
        </p:spPr>
        <p:txBody>
          <a:bodyPr vert="horz" lIns="91440" tIns="45720" rIns="91440" bIns="45720" rtlCol="0">
            <a:noAutofit/>
          </a:bodyPr>
          <a:lstStyle/>
          <a:p>
            <a:pPr lvl="0"/>
            <a:r>
              <a:rPr lang="nl-NL" dirty="0"/>
              <a:t>Klik om te bewerken</a:t>
            </a:r>
          </a:p>
          <a:p>
            <a:pPr lvl="1"/>
            <a:r>
              <a:rPr lang="nl-NL" dirty="0"/>
              <a:t>Tweede niveau</a:t>
            </a:r>
          </a:p>
          <a:p>
            <a:pPr lvl="2"/>
            <a:r>
              <a:rPr lang="nl-NL" dirty="0"/>
              <a:t>Derde niveau</a:t>
            </a:r>
          </a:p>
          <a:p>
            <a:pPr lvl="3"/>
            <a:r>
              <a:rPr lang="nl-NL" dirty="0"/>
              <a:t>Vierde niveau</a:t>
            </a:r>
          </a:p>
          <a:p>
            <a:pPr lvl="4"/>
            <a:r>
              <a:rPr lang="nl-NL" dirty="0"/>
              <a:t>Vijfde niveau </a:t>
            </a:r>
            <a:endParaRPr lang="nl-BE" dirty="0"/>
          </a:p>
        </p:txBody>
      </p:sp>
      <p:sp>
        <p:nvSpPr>
          <p:cNvPr id="6" name="Tijdelijke aanduiding voor dianummer 5">
            <a:extLst>
              <a:ext uri="{FF2B5EF4-FFF2-40B4-BE49-F238E27FC236}">
                <a16:creationId xmlns:a16="http://schemas.microsoft.com/office/drawing/2014/main" id="{6113141D-EFC6-4577-9B59-71E5741C150F}"/>
              </a:ext>
            </a:extLst>
          </p:cNvPr>
          <p:cNvSpPr>
            <a:spLocks noGrp="1"/>
          </p:cNvSpPr>
          <p:nvPr>
            <p:ph type="sldNum" sz="quarter" idx="4"/>
          </p:nvPr>
        </p:nvSpPr>
        <p:spPr>
          <a:xfrm>
            <a:off x="10879667" y="6352643"/>
            <a:ext cx="762000" cy="366183"/>
          </a:xfrm>
          <a:prstGeom prst="rect">
            <a:avLst/>
          </a:prstGeom>
        </p:spPr>
        <p:txBody>
          <a:bodyPr vert="horz" lIns="91440" tIns="45720" rIns="91440" bIns="45720" rtlCol="0" anchor="ctr"/>
          <a:lstStyle>
            <a:lvl1pPr algn="r">
              <a:defRPr sz="1600">
                <a:solidFill>
                  <a:schemeClr val="accent1"/>
                </a:solidFill>
                <a:latin typeface="Flanders Art Sans" panose="020B0604020202020204" charset="0"/>
              </a:defRPr>
            </a:lvl1pPr>
          </a:lstStyle>
          <a:p>
            <a:fld id="{B544B8DB-1AD6-4468-B085-2A517F9B5951}" type="slidenum">
              <a:rPr lang="nl-BE" smtClean="0"/>
              <a:pPr/>
              <a:t>‹nr.›</a:t>
            </a:fld>
            <a:endParaRPr lang="nl-BE" dirty="0"/>
          </a:p>
        </p:txBody>
      </p:sp>
      <p:sp>
        <p:nvSpPr>
          <p:cNvPr id="7" name="Rechthoek 6">
            <a:extLst>
              <a:ext uri="{FF2B5EF4-FFF2-40B4-BE49-F238E27FC236}">
                <a16:creationId xmlns:a16="http://schemas.microsoft.com/office/drawing/2014/main" id="{946FFAFA-2B65-4849-8FE2-D1DA774273FF}"/>
              </a:ext>
            </a:extLst>
          </p:cNvPr>
          <p:cNvSpPr>
            <a:spLocks/>
          </p:cNvSpPr>
          <p:nvPr userDrawn="1"/>
        </p:nvSpPr>
        <p:spPr>
          <a:xfrm>
            <a:off x="0" y="0"/>
            <a:ext cx="454377" cy="6858000"/>
          </a:xfrm>
          <a:prstGeom prst="rect">
            <a:avLst/>
          </a:prstGeom>
          <a:solidFill>
            <a:srgbClr val="356297"/>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2400" dirty="0">
              <a:latin typeface="FlandersArtSans-Regular" panose="00000500000000000000" pitchFamily="2" charset="0"/>
            </a:endParaRPr>
          </a:p>
        </p:txBody>
      </p:sp>
      <p:sp>
        <p:nvSpPr>
          <p:cNvPr id="9" name="Tijdelijke aanduiding voor voettekst 4">
            <a:extLst>
              <a:ext uri="{FF2B5EF4-FFF2-40B4-BE49-F238E27FC236}">
                <a16:creationId xmlns:a16="http://schemas.microsoft.com/office/drawing/2014/main" id="{DFA937D6-689A-4C49-9043-C8E36B1666E5}"/>
              </a:ext>
            </a:extLst>
          </p:cNvPr>
          <p:cNvSpPr>
            <a:spLocks noGrp="1"/>
          </p:cNvSpPr>
          <p:nvPr>
            <p:ph type="ftr" sz="quarter" idx="3"/>
          </p:nvPr>
        </p:nvSpPr>
        <p:spPr>
          <a:xfrm>
            <a:off x="838200" y="6352642"/>
            <a:ext cx="9674291" cy="366183"/>
          </a:xfrm>
          <a:prstGeom prst="rect">
            <a:avLst/>
          </a:prstGeom>
        </p:spPr>
        <p:txBody>
          <a:bodyPr vert="horz" lIns="91440" tIns="45720" rIns="91440" bIns="45720" rtlCol="0" anchor="ctr"/>
          <a:lstStyle>
            <a:lvl1pPr algn="l">
              <a:defRPr sz="1600">
                <a:solidFill>
                  <a:schemeClr val="accent1"/>
                </a:solidFill>
                <a:latin typeface="FlandersArtSans-Regular" panose="00000500000000000000" pitchFamily="2" charset="0"/>
              </a:defRPr>
            </a:lvl1pPr>
          </a:lstStyle>
          <a:p>
            <a:endParaRPr lang="nl-BE" dirty="0"/>
          </a:p>
        </p:txBody>
      </p:sp>
    </p:spTree>
    <p:extLst>
      <p:ext uri="{BB962C8B-B14F-4D97-AF65-F5344CB8AC3E}">
        <p14:creationId xmlns:p14="http://schemas.microsoft.com/office/powerpoint/2010/main" val="1228874938"/>
      </p:ext>
    </p:extLst>
  </p:cSld>
  <p:clrMap bg1="lt1" tx1="dk1" bg2="lt2" tx2="dk2" accent1="accent1" accent2="accent2" accent3="accent3" accent4="accent4" accent5="accent5" accent6="accent6" hlink="hlink" folHlink="folHlink"/>
  <p:sldLayoutIdLst>
    <p:sldLayoutId id="2147483687" r:id="rId1"/>
  </p:sldLayoutIdLst>
  <p:hf hdr="0" dt="0"/>
  <p:txStyles>
    <p:titleStyle>
      <a:lvl1pPr algn="l" defTabSz="1219170" rtl="0" eaLnBrk="1" latinLnBrk="0" hangingPunct="1">
        <a:lnSpc>
          <a:spcPct val="90000"/>
        </a:lnSpc>
        <a:spcBef>
          <a:spcPct val="0"/>
        </a:spcBef>
        <a:buNone/>
        <a:defRPr sz="3200" b="0" i="0" kern="1200" cap="all" baseline="0">
          <a:solidFill>
            <a:schemeClr val="accent6"/>
          </a:solidFill>
          <a:latin typeface="FlandersArtSans-Medium" panose="00000600000000000000" pitchFamily="2" charset="0"/>
          <a:ea typeface="+mj-ea"/>
          <a:cs typeface="+mj-cs"/>
        </a:defRPr>
      </a:lvl1pPr>
    </p:titleStyle>
    <p:bodyStyle>
      <a:lvl1pPr marL="239994" indent="-239994" algn="l" defTabSz="1219170" rtl="0" eaLnBrk="1" latinLnBrk="0" hangingPunct="1">
        <a:lnSpc>
          <a:spcPct val="100000"/>
        </a:lnSpc>
        <a:spcBef>
          <a:spcPts val="0"/>
        </a:spcBef>
        <a:buClr>
          <a:schemeClr val="accent2"/>
        </a:buClr>
        <a:buFont typeface="Arial" panose="020B0604020202020204" pitchFamily="34" charset="0"/>
        <a:buChar char="•"/>
        <a:tabLst/>
        <a:defRPr sz="2400" kern="1200">
          <a:solidFill>
            <a:schemeClr val="tx1"/>
          </a:solidFill>
          <a:latin typeface="Flanders Art Sans" panose="020B0604020202020204" charset="0"/>
          <a:ea typeface="+mn-ea"/>
          <a:cs typeface="+mn-cs"/>
        </a:defRPr>
      </a:lvl1pPr>
      <a:lvl2pPr marL="478355" indent="-241294" algn="l" defTabSz="1219170" rtl="0" eaLnBrk="1" latinLnBrk="0" hangingPunct="1">
        <a:lnSpc>
          <a:spcPct val="100000"/>
        </a:lnSpc>
        <a:spcBef>
          <a:spcPts val="0"/>
        </a:spcBef>
        <a:buClr>
          <a:schemeClr val="accent2"/>
        </a:buClr>
        <a:buSzPct val="70000"/>
        <a:buFont typeface="Wingdings" panose="05000000000000000000" pitchFamily="2" charset="2"/>
        <a:buChar char="§"/>
        <a:defRPr sz="2400" kern="1200">
          <a:solidFill>
            <a:schemeClr val="tx1"/>
          </a:solidFill>
          <a:latin typeface="Flanders Art Sans" panose="020B0604020202020204" charset="0"/>
          <a:ea typeface="+mn-ea"/>
          <a:cs typeface="+mn-cs"/>
        </a:defRPr>
      </a:lvl2pPr>
      <a:lvl3pPr marL="719649" indent="-239994" algn="l" defTabSz="1219170" rtl="0" eaLnBrk="1" latinLnBrk="0" hangingPunct="1">
        <a:lnSpc>
          <a:spcPct val="100000"/>
        </a:lnSpc>
        <a:spcBef>
          <a:spcPts val="0"/>
        </a:spcBef>
        <a:buClr>
          <a:schemeClr val="accent2"/>
        </a:buClr>
        <a:buFont typeface="Segoe UI" panose="020B0502040204020203" pitchFamily="34" charset="0"/>
        <a:buChar char="-"/>
        <a:defRPr sz="2400" kern="1200">
          <a:solidFill>
            <a:schemeClr val="tx1"/>
          </a:solidFill>
          <a:latin typeface="Flanders Art Sans" panose="020B0604020202020204" charset="0"/>
          <a:ea typeface="+mn-ea"/>
          <a:cs typeface="+mn-cs"/>
        </a:defRPr>
      </a:lvl3pPr>
      <a:lvl4pPr marL="959976" indent="-239994" algn="l" defTabSz="1219170" rtl="0" eaLnBrk="1" latinLnBrk="0" hangingPunct="1">
        <a:lnSpc>
          <a:spcPct val="100000"/>
        </a:lnSpc>
        <a:spcBef>
          <a:spcPts val="0"/>
        </a:spcBef>
        <a:buClr>
          <a:schemeClr val="accent2"/>
        </a:buClr>
        <a:buSzPct val="70000"/>
        <a:buFont typeface="Courier New" panose="02070309020205020404" pitchFamily="49" charset="0"/>
        <a:buChar char="o"/>
        <a:defRPr sz="2400" kern="1200">
          <a:solidFill>
            <a:schemeClr val="bg1">
              <a:lumMod val="65000"/>
            </a:schemeClr>
          </a:solidFill>
          <a:latin typeface="Flanders Art Sans" panose="020B0604020202020204" charset="0"/>
          <a:ea typeface="+mn-ea"/>
          <a:cs typeface="+mn-cs"/>
        </a:defRPr>
      </a:lvl4pPr>
      <a:lvl5pPr marL="1199970" indent="-239994" algn="l" defTabSz="1219170" rtl="0" eaLnBrk="1" latinLnBrk="0" hangingPunct="1">
        <a:lnSpc>
          <a:spcPct val="100000"/>
        </a:lnSpc>
        <a:spcBef>
          <a:spcPts val="0"/>
        </a:spcBef>
        <a:buClr>
          <a:schemeClr val="accent2"/>
        </a:buClr>
        <a:buSzPct val="70000"/>
        <a:buFont typeface="Wingdings 3" panose="05040102010807070707" pitchFamily="18" charset="2"/>
        <a:buChar char=""/>
        <a:defRPr sz="2400" kern="1200">
          <a:solidFill>
            <a:schemeClr val="bg1">
              <a:lumMod val="65000"/>
            </a:schemeClr>
          </a:solidFill>
          <a:latin typeface="Flanders Art Sans" panose="020B0604020202020204" charset="0"/>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nl-B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55" userDrawn="1">
          <p15:clr>
            <a:srgbClr val="F26B43"/>
          </p15:clr>
        </p15:guide>
        <p15:guide id="2" pos="529" userDrawn="1">
          <p15:clr>
            <a:srgbClr val="F26B43"/>
          </p15:clr>
        </p15:guide>
        <p15:guide id="3" orient="horz" pos="104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hyperlink" Target="https://codex.vlaanderen.be/Zoeken/Document.aspx?DID=1033919&amp;param=inhoud&amp;AID=1283791"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codex.vlaanderen.be/Zoeken/Document.aspx?DID=1033919&amp;param=inhoud&amp;AID=1283439" TargetMode="Externa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codex.vlaanderen.be/Zoeken/Document.aspx?DID=1033919&amp;param=inhoud&amp;AID=1304773" TargetMode="Externa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hyperlink" Target="https://codex.vlaanderen.be/Zoeken/Document.aspx?DID=1036917&amp;param=inhoud&amp;AID=1312672" TargetMode="External"/><Relationship Id="rId2" Type="http://schemas.openxmlformats.org/officeDocument/2006/relationships/hyperlink" Target="https://codex.vlaanderen.be/Zoeken/Document.aspx?DID=1036917&amp;param=inhoud&amp;AID=1304708" TargetMode="Externa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hyperlink" Target="https://codex.vlaanderen.be/Zoeken/Document.aspx?DID=1033810&amp;param=inhoud&amp;AID=1281891" TargetMode="External"/><Relationship Id="rId2" Type="http://schemas.openxmlformats.org/officeDocument/2006/relationships/hyperlink" Target="https://codex.vlaanderen.be/Zoeken/Document.aspx?DID=1033810&amp;param=inhoud&amp;AID=1281904" TargetMode="Externa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codex.vlaanderen.be/Zoeken/Document.aspx?DID=1033919&amp;param=inhoud&amp;AID=1283781" TargetMode="Externa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hyperlink" Target="https://mailchi.mp/vmsw/dxlou0450g-1046977" TargetMode="Externa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hyperlink" Target="https://codex.vlaanderen.be/Zoeken/Document.aspx?DID=1033919&amp;param=inhoud&amp;AID=1283788"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hyperlink" Target="https://codex.vlaanderen.be/Zoeken/Document.aspx?DID=1033919&amp;param=inhoud&amp;AID=1283791" TargetMode="Externa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hthoek 31">
            <a:extLst>
              <a:ext uri="{FF2B5EF4-FFF2-40B4-BE49-F238E27FC236}">
                <a16:creationId xmlns:a16="http://schemas.microsoft.com/office/drawing/2014/main" id="{E9B61FD1-62F1-4C33-BF8E-5287C13A84E5}"/>
              </a:ext>
            </a:extLst>
          </p:cNvPr>
          <p:cNvSpPr/>
          <p:nvPr/>
        </p:nvSpPr>
        <p:spPr>
          <a:xfrm>
            <a:off x="1" y="0"/>
            <a:ext cx="10677832" cy="6858000"/>
          </a:xfrm>
          <a:custGeom>
            <a:avLst/>
            <a:gdLst>
              <a:gd name="connsiteX0" fmla="*/ 0 w 9563548"/>
              <a:gd name="connsiteY0" fmla="*/ 0 h 6858000"/>
              <a:gd name="connsiteX1" fmla="*/ 9563548 w 9563548"/>
              <a:gd name="connsiteY1" fmla="*/ 0 h 6858000"/>
              <a:gd name="connsiteX2" fmla="*/ 9563548 w 9563548"/>
              <a:gd name="connsiteY2" fmla="*/ 6858000 h 6858000"/>
              <a:gd name="connsiteX3" fmla="*/ 0 w 9563548"/>
              <a:gd name="connsiteY3" fmla="*/ 6858000 h 6858000"/>
              <a:gd name="connsiteX4" fmla="*/ 0 w 9563548"/>
              <a:gd name="connsiteY4" fmla="*/ 0 h 6858000"/>
              <a:gd name="connsiteX0" fmla="*/ 0 w 9563548"/>
              <a:gd name="connsiteY0" fmla="*/ 0 h 6858000"/>
              <a:gd name="connsiteX1" fmla="*/ 9563548 w 9563548"/>
              <a:gd name="connsiteY1" fmla="*/ 0 h 6858000"/>
              <a:gd name="connsiteX2" fmla="*/ 9563548 w 9563548"/>
              <a:gd name="connsiteY2" fmla="*/ 6858000 h 6858000"/>
              <a:gd name="connsiteX3" fmla="*/ 0 w 9563548"/>
              <a:gd name="connsiteY3" fmla="*/ 6858000 h 6858000"/>
              <a:gd name="connsiteX4" fmla="*/ 0 w 9563548"/>
              <a:gd name="connsiteY4" fmla="*/ 0 h 6858000"/>
              <a:gd name="connsiteX0" fmla="*/ 0 w 9563548"/>
              <a:gd name="connsiteY0" fmla="*/ 0 h 6858000"/>
              <a:gd name="connsiteX1" fmla="*/ 7412018 w 9563548"/>
              <a:gd name="connsiteY1" fmla="*/ 0 h 6858000"/>
              <a:gd name="connsiteX2" fmla="*/ 9563548 w 9563548"/>
              <a:gd name="connsiteY2" fmla="*/ 6858000 h 6858000"/>
              <a:gd name="connsiteX3" fmla="*/ 0 w 9563548"/>
              <a:gd name="connsiteY3" fmla="*/ 6858000 h 6858000"/>
              <a:gd name="connsiteX4" fmla="*/ 0 w 95635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63548" h="6858000">
                <a:moveTo>
                  <a:pt x="0" y="0"/>
                </a:moveTo>
                <a:lnTo>
                  <a:pt x="7412018" y="0"/>
                </a:lnTo>
                <a:lnTo>
                  <a:pt x="9563548" y="6858000"/>
                </a:lnTo>
                <a:lnTo>
                  <a:pt x="0" y="6858000"/>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7" name="Rechthoek 16">
            <a:extLst>
              <a:ext uri="{FF2B5EF4-FFF2-40B4-BE49-F238E27FC236}">
                <a16:creationId xmlns:a16="http://schemas.microsoft.com/office/drawing/2014/main" id="{0DD879DF-CD31-4683-ADC7-B38D70E131B2}"/>
              </a:ext>
            </a:extLst>
          </p:cNvPr>
          <p:cNvSpPr>
            <a:spLocks noChangeAspect="1"/>
          </p:cNvSpPr>
          <p:nvPr/>
        </p:nvSpPr>
        <p:spPr>
          <a:xfrm>
            <a:off x="1" y="0"/>
            <a:ext cx="12167346" cy="6858000"/>
          </a:xfrm>
          <a:prstGeom prst="rect">
            <a:avLst/>
          </a:prstGeom>
          <a:noFill/>
          <a:ln w="381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5" name="Tijdelijke aanduiding voor inhoud 14">
            <a:extLst>
              <a:ext uri="{FF2B5EF4-FFF2-40B4-BE49-F238E27FC236}">
                <a16:creationId xmlns:a16="http://schemas.microsoft.com/office/drawing/2014/main" id="{B085E412-44BE-4CB4-BB33-181297DE3996}"/>
              </a:ext>
            </a:extLst>
          </p:cNvPr>
          <p:cNvSpPr>
            <a:spLocks noGrp="1"/>
          </p:cNvSpPr>
          <p:nvPr>
            <p:ph sz="half" idx="1"/>
          </p:nvPr>
        </p:nvSpPr>
        <p:spPr>
          <a:xfrm>
            <a:off x="380977" y="3905996"/>
            <a:ext cx="10803467" cy="825002"/>
          </a:xfrm>
        </p:spPr>
        <p:txBody>
          <a:bodyPr/>
          <a:lstStyle/>
          <a:p>
            <a:pPr marL="0" indent="0">
              <a:buNone/>
            </a:pPr>
            <a:r>
              <a:rPr lang="nl-NL" dirty="0">
                <a:solidFill>
                  <a:schemeClr val="bg1"/>
                </a:solidFill>
              </a:rPr>
              <a:t>(incl. financiële impact overdrachten </a:t>
            </a:r>
            <a:r>
              <a:rPr lang="nl-NL" dirty="0" err="1">
                <a:solidFill>
                  <a:schemeClr val="bg1"/>
                </a:solidFill>
              </a:rPr>
              <a:t>ihkv</a:t>
            </a:r>
            <a:r>
              <a:rPr lang="nl-NL" dirty="0">
                <a:solidFill>
                  <a:schemeClr val="bg1"/>
                </a:solidFill>
              </a:rPr>
              <a:t> vorming woonmaatschappijen)</a:t>
            </a:r>
            <a:br>
              <a:rPr lang="nl-NL" dirty="0">
                <a:solidFill>
                  <a:schemeClr val="bg1"/>
                </a:solidFill>
              </a:rPr>
            </a:br>
            <a:endParaRPr lang="nl-BE" dirty="0"/>
          </a:p>
        </p:txBody>
      </p:sp>
      <p:sp>
        <p:nvSpPr>
          <p:cNvPr id="18" name="Titel 5">
            <a:extLst>
              <a:ext uri="{FF2B5EF4-FFF2-40B4-BE49-F238E27FC236}">
                <a16:creationId xmlns:a16="http://schemas.microsoft.com/office/drawing/2014/main" id="{0A3B38D1-48AE-4B61-8DD4-C1BFC747795C}"/>
              </a:ext>
            </a:extLst>
          </p:cNvPr>
          <p:cNvSpPr txBox="1">
            <a:spLocks/>
          </p:cNvSpPr>
          <p:nvPr/>
        </p:nvSpPr>
        <p:spPr>
          <a:xfrm>
            <a:off x="1203682" y="2462455"/>
            <a:ext cx="6651122" cy="966544"/>
          </a:xfrm>
          <a:prstGeom prst="rect">
            <a:avLst/>
          </a:prstGeom>
        </p:spPr>
        <p:txBody>
          <a:bodyPr vert="horz" lIns="91440" tIns="45720" rIns="91440" bIns="45720" rtlCol="0" anchor="t" anchorCtr="0">
            <a:noAutofit/>
          </a:bodyPr>
          <a:lstStyle>
            <a:lvl1pPr algn="l" defTabSz="1219170" rtl="0" eaLnBrk="1" latinLnBrk="0" hangingPunct="1">
              <a:lnSpc>
                <a:spcPct val="90000"/>
              </a:lnSpc>
              <a:spcBef>
                <a:spcPct val="0"/>
              </a:spcBef>
              <a:buNone/>
              <a:defRPr sz="3200" b="0" i="0" kern="1200" cap="all" baseline="0">
                <a:solidFill>
                  <a:schemeClr val="accent6"/>
                </a:solidFill>
                <a:latin typeface="FlandersArtSans-Medium" panose="00000600000000000000" pitchFamily="2" charset="0"/>
                <a:ea typeface="+mj-ea"/>
                <a:cs typeface="+mj-cs"/>
              </a:defRPr>
            </a:lvl1pPr>
          </a:lstStyle>
          <a:p>
            <a:r>
              <a:rPr lang="nl-NL" sz="4000" dirty="0">
                <a:solidFill>
                  <a:schemeClr val="bg1"/>
                </a:solidFill>
              </a:rPr>
              <a:t>Basisprincipes GSC</a:t>
            </a:r>
          </a:p>
          <a:p>
            <a:endParaRPr lang="nl-NL" sz="4000" dirty="0">
              <a:solidFill>
                <a:schemeClr val="bg1"/>
              </a:solidFill>
            </a:endParaRPr>
          </a:p>
          <a:p>
            <a:endParaRPr lang="nl-NL" sz="4000" dirty="0">
              <a:solidFill>
                <a:schemeClr val="bg1"/>
              </a:solidFill>
            </a:endParaRPr>
          </a:p>
        </p:txBody>
      </p:sp>
      <p:sp>
        <p:nvSpPr>
          <p:cNvPr id="2" name="Tekstvak 1">
            <a:extLst>
              <a:ext uri="{FF2B5EF4-FFF2-40B4-BE49-F238E27FC236}">
                <a16:creationId xmlns:a16="http://schemas.microsoft.com/office/drawing/2014/main" id="{D786B72C-6361-67FB-2985-FF46B4C37281}"/>
              </a:ext>
            </a:extLst>
          </p:cNvPr>
          <p:cNvSpPr txBox="1"/>
          <p:nvPr/>
        </p:nvSpPr>
        <p:spPr>
          <a:xfrm>
            <a:off x="7502139" y="6096903"/>
            <a:ext cx="2286000" cy="369332"/>
          </a:xfrm>
          <a:prstGeom prst="rect">
            <a:avLst/>
          </a:prstGeom>
          <a:noFill/>
        </p:spPr>
        <p:txBody>
          <a:bodyPr wrap="square" rtlCol="0">
            <a:spAutoFit/>
          </a:bodyPr>
          <a:lstStyle/>
          <a:p>
            <a:pPr algn="r"/>
            <a:r>
              <a:rPr lang="nl-BE" dirty="0">
                <a:solidFill>
                  <a:schemeClr val="bg1"/>
                </a:solidFill>
              </a:rPr>
              <a:t>December 2023</a:t>
            </a:r>
          </a:p>
        </p:txBody>
      </p:sp>
    </p:spTree>
    <p:extLst>
      <p:ext uri="{BB962C8B-B14F-4D97-AF65-F5344CB8AC3E}">
        <p14:creationId xmlns:p14="http://schemas.microsoft.com/office/powerpoint/2010/main" val="1302049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89764E38-1F4D-AF58-4FD7-C1359EE4F802}"/>
              </a:ext>
            </a:extLst>
          </p:cNvPr>
          <p:cNvSpPr txBox="1"/>
          <p:nvPr/>
        </p:nvSpPr>
        <p:spPr>
          <a:xfrm>
            <a:off x="2802194" y="2659559"/>
            <a:ext cx="8554064" cy="707886"/>
          </a:xfrm>
          <a:prstGeom prst="rect">
            <a:avLst/>
          </a:prstGeom>
          <a:noFill/>
        </p:spPr>
        <p:txBody>
          <a:bodyPr wrap="square" rtlCol="0">
            <a:spAutoFit/>
          </a:bodyPr>
          <a:lstStyle/>
          <a:p>
            <a:r>
              <a:rPr lang="nl-BE" sz="4000" b="1" dirty="0">
                <a:solidFill>
                  <a:schemeClr val="bg1"/>
                </a:solidFill>
              </a:rPr>
              <a:t>2. Aandachtspunten GSC</a:t>
            </a:r>
          </a:p>
        </p:txBody>
      </p:sp>
    </p:spTree>
    <p:extLst>
      <p:ext uri="{BB962C8B-B14F-4D97-AF65-F5344CB8AC3E}">
        <p14:creationId xmlns:p14="http://schemas.microsoft.com/office/powerpoint/2010/main" val="1393811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838199" y="269066"/>
            <a:ext cx="10803467" cy="825001"/>
          </a:xfrm>
        </p:spPr>
        <p:txBody>
          <a:bodyPr/>
          <a:lstStyle/>
          <a:p>
            <a:r>
              <a:rPr lang="nl-BE" sz="3200" dirty="0"/>
              <a:t>Algemene werkings- en onderhoudskosten</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838198" y="883761"/>
            <a:ext cx="10803467" cy="5835065"/>
          </a:xfrm>
        </p:spPr>
        <p:txBody>
          <a:bodyPr/>
          <a:lstStyle/>
          <a:p>
            <a:pPr marL="0" lvl="0" indent="0">
              <a:buNone/>
            </a:pPr>
            <a:r>
              <a:rPr lang="nl-BE" sz="1800" dirty="0"/>
              <a:t>De  forfaitaire GSC-vergoeding voor algemene werkings- en onderhoudskosten wordt per verhuurbare sociale woning gerekend </a:t>
            </a:r>
            <a:r>
              <a:rPr lang="nl-BE" sz="1600" b="1" dirty="0"/>
              <a:t>(1.300 euro per woning en 1.510 euro per appartement o.b.v. gezondheidsindex juni 2023)</a:t>
            </a:r>
          </a:p>
          <a:p>
            <a:pPr marL="0" lvl="0" indent="0">
              <a:buNone/>
            </a:pPr>
            <a:endParaRPr lang="nl-BE" sz="1600" i="1" dirty="0">
              <a:sym typeface="Wingdings" panose="05000000000000000000" pitchFamily="2" charset="2"/>
            </a:endParaRPr>
          </a:p>
          <a:p>
            <a:pPr marL="452438" lvl="0" indent="-276225">
              <a:buFont typeface="Wingdings" panose="05000000000000000000" pitchFamily="2" charset="2"/>
              <a:buChar char="à"/>
            </a:pPr>
            <a:r>
              <a:rPr lang="nl-BE" sz="1800" b="1" dirty="0">
                <a:solidFill>
                  <a:schemeClr val="accent4"/>
                </a:solidFill>
                <a:highlight>
                  <a:srgbClr val="E8F3F4"/>
                </a:highlight>
              </a:rPr>
              <a:t>Indien het verhuurbare patrimonium kleiner wordt door structurele leegstand of verkopen, dan worden de vaste reële algemene werkingskosten (bv. huidig personeel) in mindere mate gedekt door de GSC</a:t>
            </a:r>
            <a:br>
              <a:rPr lang="nl-BE" sz="1400" dirty="0">
                <a:solidFill>
                  <a:schemeClr val="accent4"/>
                </a:solidFill>
              </a:rPr>
            </a:br>
            <a:br>
              <a:rPr lang="nl-BE" sz="1400" dirty="0"/>
            </a:br>
            <a:r>
              <a:rPr lang="nl-NL" sz="1500" i="1" dirty="0"/>
              <a:t>Bij grootschalige, structurele leegstand voor renovatiewerken vallen de GSC-forfaits voor werking en onderhoud weg per pand dat structureel leeg komt te staan, maar de reële werkingskosten verminderen evenwel niet verhoudingsgewijs (het werkingsapparaat van een woonmaatschappij verkleint immers niet wanneer er grootschalige, structurele leegstand door renovaties is)</a:t>
            </a:r>
            <a:br>
              <a:rPr lang="nl-NL" sz="1500" i="1" dirty="0"/>
            </a:br>
            <a:br>
              <a:rPr lang="nl-BE" sz="1400" i="1" dirty="0"/>
            </a:br>
            <a:endParaRPr lang="nl-BE" sz="1400" i="1" dirty="0"/>
          </a:p>
          <a:p>
            <a:pPr marL="452438" lvl="0" indent="-276225">
              <a:buFont typeface="Wingdings" panose="05000000000000000000" pitchFamily="2" charset="2"/>
              <a:buChar char="à"/>
            </a:pPr>
            <a:r>
              <a:rPr lang="nl-BE" sz="1800" b="1" dirty="0">
                <a:solidFill>
                  <a:srgbClr val="2D979D"/>
                </a:solidFill>
                <a:highlight>
                  <a:srgbClr val="E8F3F4"/>
                </a:highlight>
              </a:rPr>
              <a:t>Omgekeerd </a:t>
            </a:r>
            <a:r>
              <a:rPr lang="nl-NL" sz="1800" b="1" dirty="0">
                <a:solidFill>
                  <a:srgbClr val="2D979D"/>
                </a:solidFill>
                <a:highlight>
                  <a:srgbClr val="E8F3F4"/>
                </a:highlight>
              </a:rPr>
              <a:t>hebben </a:t>
            </a:r>
            <a:r>
              <a:rPr lang="nl-BE" sz="1800" b="1" dirty="0">
                <a:solidFill>
                  <a:srgbClr val="2D979D"/>
                </a:solidFill>
                <a:highlight>
                  <a:srgbClr val="E8F3F4"/>
                </a:highlight>
              </a:rPr>
              <a:t>opleveringen of </a:t>
            </a:r>
            <a:r>
              <a:rPr lang="nl-BE" sz="1800" b="1" dirty="0" err="1">
                <a:solidFill>
                  <a:srgbClr val="2D979D"/>
                </a:solidFill>
                <a:highlight>
                  <a:srgbClr val="E8F3F4"/>
                </a:highlight>
              </a:rPr>
              <a:t>verwervingen</a:t>
            </a:r>
            <a:r>
              <a:rPr lang="nl-BE" sz="1800" b="1" dirty="0">
                <a:solidFill>
                  <a:srgbClr val="2D979D"/>
                </a:solidFill>
                <a:highlight>
                  <a:srgbClr val="E8F3F4"/>
                </a:highlight>
              </a:rPr>
              <a:t> </a:t>
            </a:r>
            <a:r>
              <a:rPr lang="nl-NL" sz="1800" b="1" dirty="0">
                <a:solidFill>
                  <a:srgbClr val="2D979D"/>
                </a:solidFill>
                <a:highlight>
                  <a:srgbClr val="E8F3F4"/>
                </a:highlight>
              </a:rPr>
              <a:t>vaak een positieve financiële impact omdat de verwachte reële uitgaven voor werking en onderhoud voor het nieuwe patrimonium vaak minder snel toenemen dan GSC-forfaits</a:t>
            </a:r>
            <a:br>
              <a:rPr lang="nl-NL" sz="1400" dirty="0"/>
            </a:br>
            <a:br>
              <a:rPr lang="nl-NL" sz="1400" dirty="0"/>
            </a:br>
            <a:r>
              <a:rPr lang="nl-NL" sz="1500" i="1" dirty="0"/>
              <a:t>Een nieuwe woning behoeft minder onderhoud dan een oude woning en ook het personeelsbestand neemt vaak niet of in beperktere mate toe bij de ingebruikname van bijkomende nieuwe woningen (of gerenoveerde woningen die hebben leeggestaan voor de duur van de renovatie). </a:t>
            </a:r>
            <a:br>
              <a:rPr lang="nl-NL" sz="1500" i="1" dirty="0"/>
            </a:br>
            <a:r>
              <a:rPr lang="nl-NL" sz="1500" i="1" dirty="0"/>
              <a:t>De GSC-forfaits maken geen onderscheid tussen oud en nieuw patrimonium en zijn voor beide even groot, waardoor </a:t>
            </a:r>
            <a:r>
              <a:rPr lang="nl-NL" sz="1500" b="1" i="1" dirty="0"/>
              <a:t>vernieuwing van het patrimonium (met FS3) positief wordt gestimuleerd door de GSC</a:t>
            </a:r>
            <a:br>
              <a:rPr lang="nl-BE" sz="1500" u="sng" dirty="0"/>
            </a:br>
            <a:endParaRPr lang="nl-BE" sz="1500" u="sng" dirty="0"/>
          </a:p>
          <a:p>
            <a:pPr marL="0" lvl="0" indent="0">
              <a:buNone/>
            </a:pPr>
            <a:br>
              <a:rPr lang="nl-BE" sz="1600" b="1" dirty="0"/>
            </a:br>
            <a:endParaRPr lang="nl-BE" sz="14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11</a:t>
            </a:fld>
            <a:endParaRPr lang="nl-BE" dirty="0"/>
          </a:p>
        </p:txBody>
      </p:sp>
      <p:sp>
        <p:nvSpPr>
          <p:cNvPr id="5" name="Tijdelijke aanduiding voor voettekst 5">
            <a:extLst>
              <a:ext uri="{FF2B5EF4-FFF2-40B4-BE49-F238E27FC236}">
                <a16:creationId xmlns:a16="http://schemas.microsoft.com/office/drawing/2014/main" id="{C26520F9-C476-F665-7ADC-DA8CE0ECDB4D}"/>
              </a:ext>
            </a:extLst>
          </p:cNvPr>
          <p:cNvSpPr>
            <a:spLocks noGrp="1"/>
          </p:cNvSpPr>
          <p:nvPr>
            <p:ph type="ftr" sz="quarter" idx="3"/>
          </p:nvPr>
        </p:nvSpPr>
        <p:spPr>
          <a:xfrm>
            <a:off x="838200" y="6352642"/>
            <a:ext cx="10380406" cy="366183"/>
          </a:xfrm>
        </p:spPr>
        <p:txBody>
          <a:bodyPr/>
          <a:lstStyle/>
          <a:p>
            <a:pPr algn="r"/>
            <a:r>
              <a:rPr lang="nl-BE" dirty="0"/>
              <a:t>Aandachtspunten GSC</a:t>
            </a:r>
          </a:p>
        </p:txBody>
      </p:sp>
    </p:spTree>
    <p:extLst>
      <p:ext uri="{BB962C8B-B14F-4D97-AF65-F5344CB8AC3E}">
        <p14:creationId xmlns:p14="http://schemas.microsoft.com/office/powerpoint/2010/main" val="3428426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838199" y="269066"/>
            <a:ext cx="10803467" cy="626917"/>
          </a:xfrm>
        </p:spPr>
        <p:txBody>
          <a:bodyPr/>
          <a:lstStyle/>
          <a:p>
            <a:r>
              <a:rPr lang="nl-BE" sz="3200" b="1" dirty="0"/>
              <a:t>Frictieleegstand </a:t>
            </a:r>
            <a:r>
              <a:rPr lang="nl-BE" sz="3200" b="1" dirty="0" err="1"/>
              <a:t>vs</a:t>
            </a:r>
            <a:r>
              <a:rPr lang="nl-BE" sz="3200" b="1" dirty="0"/>
              <a:t> structurele leegstand</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838198" y="949182"/>
            <a:ext cx="10803467" cy="5639752"/>
          </a:xfrm>
        </p:spPr>
        <p:txBody>
          <a:bodyPr/>
          <a:lstStyle/>
          <a:p>
            <a:pPr marL="0" lvl="0" indent="0">
              <a:buNone/>
            </a:pPr>
            <a:r>
              <a:rPr lang="nl-BE" sz="1800" dirty="0">
                <a:sym typeface="Wingdings" panose="05000000000000000000" pitchFamily="2" charset="2"/>
              </a:rPr>
              <a:t>Bij frictieleegstand worden er ‘fictieve’ huurinkomsten gerekend in de GSC-berekening, maar niet bij structureel leegstaande woningen want deze tellen niet mee voor de GSC</a:t>
            </a:r>
          </a:p>
          <a:p>
            <a:pPr marL="357188" lvl="0" indent="-87313">
              <a:buNone/>
            </a:pPr>
            <a:endParaRPr lang="nl-BE" sz="1800" dirty="0">
              <a:sym typeface="Wingdings" panose="05000000000000000000" pitchFamily="2" charset="2"/>
            </a:endParaRPr>
          </a:p>
          <a:p>
            <a:pPr marL="452438" indent="-276225">
              <a:buFont typeface="Wingdings" panose="05000000000000000000" pitchFamily="2" charset="2"/>
              <a:buChar char="à"/>
            </a:pPr>
            <a:r>
              <a:rPr lang="nl-BE" sz="1800" b="1" dirty="0">
                <a:solidFill>
                  <a:schemeClr val="accent4"/>
                </a:solidFill>
                <a:highlight>
                  <a:srgbClr val="E8F3F4"/>
                </a:highlight>
                <a:sym typeface="Wingdings" panose="05000000000000000000" pitchFamily="2" charset="2"/>
              </a:rPr>
              <a:t>Bij f</a:t>
            </a:r>
            <a:r>
              <a:rPr lang="nl-NL" sz="1800" b="1" dirty="0" err="1">
                <a:solidFill>
                  <a:schemeClr val="accent4"/>
                </a:solidFill>
                <a:highlight>
                  <a:srgbClr val="E8F3F4"/>
                </a:highlight>
                <a:sym typeface="Wingdings" panose="05000000000000000000" pitchFamily="2" charset="2"/>
              </a:rPr>
              <a:t>rictieleegstand</a:t>
            </a:r>
            <a:r>
              <a:rPr lang="nl-NL" sz="1800" b="1" dirty="0">
                <a:solidFill>
                  <a:schemeClr val="accent4"/>
                </a:solidFill>
                <a:highlight>
                  <a:srgbClr val="E8F3F4"/>
                </a:highlight>
                <a:sym typeface="Wingdings" panose="05000000000000000000" pitchFamily="2" charset="2"/>
              </a:rPr>
              <a:t> is de negatieve GSC-impact groter dan bij structurele leegstand, want voor structureel leegstaande woningen worden er geen ‘fictieve’ huurinkomsten gerekend in de GSC i.t.t. frictieleegstand</a:t>
            </a:r>
            <a:br>
              <a:rPr lang="nl-NL" sz="1800" dirty="0">
                <a:solidFill>
                  <a:schemeClr val="accent4"/>
                </a:solidFill>
                <a:highlight>
                  <a:srgbClr val="E8F3F4"/>
                </a:highlight>
                <a:sym typeface="Wingdings" panose="05000000000000000000" pitchFamily="2" charset="2"/>
              </a:rPr>
            </a:br>
            <a:br>
              <a:rPr lang="nl-NL" sz="1800" dirty="0">
                <a:sym typeface="Wingdings" panose="05000000000000000000" pitchFamily="2" charset="2"/>
              </a:rPr>
            </a:br>
            <a:r>
              <a:rPr lang="nl-NL" sz="1600" i="1" u="sng" dirty="0">
                <a:sym typeface="Wingdings" panose="05000000000000000000" pitchFamily="2" charset="2"/>
              </a:rPr>
              <a:t>Opmerking</a:t>
            </a:r>
            <a:r>
              <a:rPr lang="nl-NL" sz="1600" i="1" dirty="0">
                <a:sym typeface="Wingdings" panose="05000000000000000000" pitchFamily="2" charset="2"/>
              </a:rPr>
              <a:t>: bij structureel leegstaande woningen vallen in de GSC-berekening de forfaitaire werkings- en onderhoudskosten anderzijds wel weg, maar de negatieve GSC-impact daarvan is kleiner dan die ten gevolge van het meetellen van ‘fictieve’ huurinkomsten bij frictieleegstand</a:t>
            </a:r>
            <a:br>
              <a:rPr lang="nl-NL" sz="1600" i="1" dirty="0">
                <a:sym typeface="Wingdings" panose="05000000000000000000" pitchFamily="2" charset="2"/>
              </a:rPr>
            </a:br>
            <a:endParaRPr lang="nl-NL" sz="1600" i="1" dirty="0">
              <a:sym typeface="Wingdings" panose="05000000000000000000" pitchFamily="2" charset="2"/>
            </a:endParaRPr>
          </a:p>
          <a:p>
            <a:pPr marL="452438" lvl="0" indent="-276225">
              <a:buFont typeface="Wingdings" panose="05000000000000000000" pitchFamily="2" charset="2"/>
              <a:buChar char="à"/>
            </a:pPr>
            <a:r>
              <a:rPr lang="nl-BE" sz="1800" dirty="0">
                <a:highlight>
                  <a:srgbClr val="E8F3F4"/>
                </a:highlight>
              </a:rPr>
              <a:t>Alleen woningen </a:t>
            </a:r>
            <a:r>
              <a:rPr lang="nl-BE" sz="1800" b="1" i="1" dirty="0">
                <a:highlight>
                  <a:srgbClr val="E8F3F4"/>
                </a:highlight>
              </a:rPr>
              <a:t>die minimaal 6 maanden leegstaan of zullen leegstaan </a:t>
            </a:r>
            <a:r>
              <a:rPr lang="nl-BE" sz="1800" b="1" i="1" u="sng" dirty="0">
                <a:highlight>
                  <a:srgbClr val="E8F3F4"/>
                </a:highlight>
              </a:rPr>
              <a:t>EN</a:t>
            </a:r>
            <a:r>
              <a:rPr lang="nl-BE" sz="1800" b="1" i="1" dirty="0">
                <a:highlight>
                  <a:srgbClr val="E8F3F4"/>
                </a:highlight>
              </a:rPr>
              <a:t> op voorwaarde dat dit het gevolg is van de geplande uitvoering van een renovatie- of bouwproject</a:t>
            </a:r>
            <a:r>
              <a:rPr lang="nl-BE" sz="1800" b="1" dirty="0">
                <a:highlight>
                  <a:srgbClr val="E8F3F4"/>
                </a:highlight>
              </a:rPr>
              <a:t> </a:t>
            </a:r>
            <a:r>
              <a:rPr lang="nl-BE" sz="1800" dirty="0">
                <a:highlight>
                  <a:srgbClr val="E8F3F4"/>
                </a:highlight>
              </a:rPr>
              <a:t>worden beschouwd als structurele leegstand, anders wordt het beschouwd als frictieleegstand voor de GSC-berekening</a:t>
            </a:r>
            <a:br>
              <a:rPr lang="nl-BE" sz="1800" dirty="0"/>
            </a:br>
            <a:br>
              <a:rPr lang="nl-BE" sz="1800" dirty="0"/>
            </a:br>
            <a:r>
              <a:rPr lang="nl-BE" sz="1600" i="1" dirty="0"/>
              <a:t>(woningen die langer dan 6 maand leegstaan of zullen leegstaan en NIET in het kader van een renovatie- of bouwproject gerenoveerd worden vallen onder frictieleegstand = leegstand tussen twee verhuisbewegingen in)</a:t>
            </a:r>
            <a:br>
              <a:rPr lang="nl-BE" sz="1600" dirty="0"/>
            </a:br>
            <a:br>
              <a:rPr lang="nl-BE" sz="1600" dirty="0"/>
            </a:br>
            <a:r>
              <a:rPr lang="nl-BE" sz="1600" dirty="0"/>
              <a:t>Woonmaatschappijen dienen </a:t>
            </a:r>
            <a:r>
              <a:rPr lang="nl-NL" sz="1600" dirty="0"/>
              <a:t>in de XML-rapportering correct aan te duiden als het structurele leegstand of frictieleegstand betreft</a:t>
            </a:r>
            <a:br>
              <a:rPr lang="nl-BE" sz="1600" dirty="0"/>
            </a:br>
            <a:br>
              <a:rPr lang="nl-BE" sz="1800" dirty="0"/>
            </a:br>
            <a:br>
              <a:rPr lang="nl-BE" sz="1800" dirty="0"/>
            </a:br>
            <a:br>
              <a:rPr lang="nl-BE" sz="1600" u="sng" dirty="0"/>
            </a:br>
            <a:endParaRPr lang="nl-BE" sz="1600" u="sng" dirty="0"/>
          </a:p>
          <a:p>
            <a:pPr marL="0" lvl="0" indent="0">
              <a:buNone/>
            </a:pPr>
            <a:br>
              <a:rPr lang="nl-BE" sz="1600" b="1" dirty="0"/>
            </a:br>
            <a:endParaRPr lang="nl-BE" sz="14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12</a:t>
            </a:fld>
            <a:endParaRPr lang="nl-BE" dirty="0"/>
          </a:p>
        </p:txBody>
      </p:sp>
      <p:sp>
        <p:nvSpPr>
          <p:cNvPr id="5" name="Tijdelijke aanduiding voor voettekst 5">
            <a:extLst>
              <a:ext uri="{FF2B5EF4-FFF2-40B4-BE49-F238E27FC236}">
                <a16:creationId xmlns:a16="http://schemas.microsoft.com/office/drawing/2014/main" id="{0E74EE4B-45EC-A3FD-D0A5-589F0E227937}"/>
              </a:ext>
            </a:extLst>
          </p:cNvPr>
          <p:cNvSpPr>
            <a:spLocks noGrp="1"/>
          </p:cNvSpPr>
          <p:nvPr>
            <p:ph type="ftr" sz="quarter" idx="3"/>
          </p:nvPr>
        </p:nvSpPr>
        <p:spPr>
          <a:xfrm>
            <a:off x="838200" y="6352642"/>
            <a:ext cx="10380406" cy="366183"/>
          </a:xfrm>
        </p:spPr>
        <p:txBody>
          <a:bodyPr/>
          <a:lstStyle/>
          <a:p>
            <a:pPr algn="r"/>
            <a:r>
              <a:rPr lang="nl-BE" dirty="0"/>
              <a:t>Aandachtspunten GSC</a:t>
            </a:r>
          </a:p>
        </p:txBody>
      </p:sp>
    </p:spTree>
    <p:extLst>
      <p:ext uri="{BB962C8B-B14F-4D97-AF65-F5344CB8AC3E}">
        <p14:creationId xmlns:p14="http://schemas.microsoft.com/office/powerpoint/2010/main" val="4095971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838199" y="269066"/>
            <a:ext cx="10803467" cy="825001"/>
          </a:xfrm>
        </p:spPr>
        <p:txBody>
          <a:bodyPr/>
          <a:lstStyle/>
          <a:p>
            <a:r>
              <a:rPr lang="nl-BE" sz="3200" b="1" dirty="0"/>
              <a:t>Herfinancierbaarheid naar 30 jaar</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838198" y="1178116"/>
            <a:ext cx="10803467" cy="5090477"/>
          </a:xfrm>
        </p:spPr>
        <p:txBody>
          <a:bodyPr/>
          <a:lstStyle/>
          <a:p>
            <a:pPr marL="0" lvl="0" indent="0">
              <a:buNone/>
            </a:pPr>
            <a:r>
              <a:rPr lang="nl-BE" sz="1800" dirty="0">
                <a:sym typeface="Wingdings" panose="05000000000000000000" pitchFamily="2" charset="2"/>
              </a:rPr>
              <a:t> </a:t>
            </a:r>
            <a:r>
              <a:rPr lang="nl-BE" sz="1800" b="1" dirty="0">
                <a:sym typeface="Wingdings" panose="05000000000000000000" pitchFamily="2" charset="2"/>
              </a:rPr>
              <a:t>Zie</a:t>
            </a:r>
            <a:r>
              <a:rPr lang="nl-BE" sz="1800" b="1" dirty="0"/>
              <a:t> </a:t>
            </a:r>
            <a:r>
              <a:rPr lang="nl-BE" sz="1600" dirty="0">
                <a:hlinkClick r:id="rId2"/>
              </a:rPr>
              <a:t>artikel 5.76 BVCW</a:t>
            </a:r>
            <a:br>
              <a:rPr lang="nl-BE" sz="1800" b="1" dirty="0"/>
            </a:br>
            <a:br>
              <a:rPr lang="nl-BE" sz="1800" b="1" dirty="0"/>
            </a:br>
            <a:r>
              <a:rPr lang="nl-BE" sz="1800" dirty="0"/>
              <a:t>Leningen die bij de VMSW zijn </a:t>
            </a:r>
            <a:r>
              <a:rPr lang="nl-BE" sz="1800" b="1" i="1" dirty="0">
                <a:solidFill>
                  <a:schemeClr val="accent4"/>
                </a:solidFill>
              </a:rPr>
              <a:t>aangegaan tussen 1996 en 2012 met een looptijd van minder dan 30 jaar tellen NIET mee voor de GSC</a:t>
            </a:r>
            <a:r>
              <a:rPr lang="nl-BE" sz="1800" dirty="0"/>
              <a:t>. </a:t>
            </a:r>
            <a:r>
              <a:rPr lang="nl-BE" sz="1800" b="1" i="1" dirty="0"/>
              <a:t>Opdat deze leningen zouden meetellen voor de GSC </a:t>
            </a:r>
            <a:r>
              <a:rPr lang="nl-BE" sz="1800" dirty="0"/>
              <a:t>biedt de VMSW de </a:t>
            </a:r>
            <a:r>
              <a:rPr lang="nl-BE" sz="1800" b="1" i="1" dirty="0"/>
              <a:t>mogelijkheid</a:t>
            </a:r>
            <a:r>
              <a:rPr lang="nl-BE" sz="1800" dirty="0"/>
              <a:t> om deze leningen die nog niet volledig zijn terugbetaald </a:t>
            </a:r>
            <a:r>
              <a:rPr lang="nl-BE" sz="1800" b="1" i="1" dirty="0"/>
              <a:t>te herfinancieren met een marktconforme lening met een looptijd van 30 jaar</a:t>
            </a:r>
            <a:r>
              <a:rPr lang="nl-BE" sz="1800" dirty="0"/>
              <a:t>, </a:t>
            </a:r>
            <a:r>
              <a:rPr lang="nl-BE" sz="1800" u="sng" dirty="0"/>
              <a:t>mits betaling van een wederbeleggingsvergoeding die mee beleenbaar is</a:t>
            </a:r>
            <a:br>
              <a:rPr lang="nl-BE" sz="1600" dirty="0"/>
            </a:br>
            <a:endParaRPr lang="nl-NL" sz="1600" dirty="0">
              <a:sym typeface="Wingdings" panose="05000000000000000000" pitchFamily="2" charset="2"/>
            </a:endParaRPr>
          </a:p>
          <a:p>
            <a:pPr lvl="0">
              <a:buFont typeface="Arial" panose="020B0604020202020204" pitchFamily="34" charset="0"/>
              <a:buChar char="•"/>
            </a:pPr>
            <a:endParaRPr lang="nl-BE" sz="1600" dirty="0">
              <a:sym typeface="Wingdings" panose="05000000000000000000" pitchFamily="2" charset="2"/>
            </a:endParaRPr>
          </a:p>
          <a:p>
            <a:pPr marL="452438" lvl="0" indent="-276225">
              <a:buFont typeface="Wingdings" panose="05000000000000000000" pitchFamily="2" charset="2"/>
              <a:buChar char="à"/>
            </a:pPr>
            <a:r>
              <a:rPr lang="nl-BE" sz="1800" b="1" dirty="0">
                <a:solidFill>
                  <a:srgbClr val="2D979D"/>
                </a:solidFill>
                <a:highlight>
                  <a:srgbClr val="E8F3F4"/>
                </a:highlight>
                <a:sym typeface="Wingdings" panose="05000000000000000000" pitchFamily="2" charset="2"/>
              </a:rPr>
              <a:t>Overnemende maatschappijen waarvoor er GSC wordt voorspeld kunnen bij overname, </a:t>
            </a:r>
            <a:r>
              <a:rPr lang="nl-BE" sz="1800" b="1" dirty="0" err="1">
                <a:solidFill>
                  <a:srgbClr val="2D979D"/>
                </a:solidFill>
                <a:highlight>
                  <a:srgbClr val="E8F3F4"/>
                </a:highlight>
                <a:sym typeface="Wingdings" panose="05000000000000000000" pitchFamily="2" charset="2"/>
              </a:rPr>
              <a:t>ihkv</a:t>
            </a:r>
            <a:r>
              <a:rPr lang="nl-BE" sz="1800" b="1" dirty="0">
                <a:solidFill>
                  <a:srgbClr val="2D979D"/>
                </a:solidFill>
                <a:highlight>
                  <a:srgbClr val="E8F3F4"/>
                </a:highlight>
                <a:sym typeface="Wingdings" panose="05000000000000000000" pitchFamily="2" charset="2"/>
              </a:rPr>
              <a:t> vorming van woonmaatschappij, van marktconforme leningen </a:t>
            </a:r>
            <a:r>
              <a:rPr lang="nl-NL" sz="1800" b="1" dirty="0">
                <a:solidFill>
                  <a:srgbClr val="2D979D"/>
                </a:solidFill>
                <a:highlight>
                  <a:srgbClr val="E8F3F4"/>
                </a:highlight>
                <a:sym typeface="Wingdings" panose="05000000000000000000" pitchFamily="2" charset="2"/>
              </a:rPr>
              <a:t>die bij de VMSW zijn aangegaan tussen 1996 en 2012, deze overgenomen leningen herfinancieren met een marktconforme lening met een looptijd van 30 jaar opdat deze leningen zouden meetellen voor de GSC, wat een overname financieel meehelpt ondersteunen</a:t>
            </a:r>
            <a:br>
              <a:rPr lang="nl-NL" sz="1800" dirty="0">
                <a:solidFill>
                  <a:schemeClr val="accent4"/>
                </a:solidFill>
                <a:sym typeface="Wingdings" panose="05000000000000000000" pitchFamily="2" charset="2"/>
              </a:rPr>
            </a:br>
            <a:br>
              <a:rPr lang="nl-BE" sz="1800" b="1" dirty="0"/>
            </a:br>
            <a:br>
              <a:rPr lang="nl-BE" sz="1600" u="sng" dirty="0"/>
            </a:br>
            <a:endParaRPr lang="nl-BE" sz="1600" u="sng" dirty="0"/>
          </a:p>
          <a:p>
            <a:pPr marL="0" lvl="0" indent="0">
              <a:buNone/>
            </a:pPr>
            <a:br>
              <a:rPr lang="nl-BE" sz="1600" b="1" dirty="0"/>
            </a:br>
            <a:endParaRPr lang="nl-BE" sz="14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13</a:t>
            </a:fld>
            <a:endParaRPr lang="nl-BE" dirty="0"/>
          </a:p>
        </p:txBody>
      </p:sp>
      <p:sp>
        <p:nvSpPr>
          <p:cNvPr id="5" name="Tijdelijke aanduiding voor voettekst 5">
            <a:extLst>
              <a:ext uri="{FF2B5EF4-FFF2-40B4-BE49-F238E27FC236}">
                <a16:creationId xmlns:a16="http://schemas.microsoft.com/office/drawing/2014/main" id="{B01A5DD0-1997-EF08-A8F4-869D70FCE812}"/>
              </a:ext>
            </a:extLst>
          </p:cNvPr>
          <p:cNvSpPr>
            <a:spLocks noGrp="1"/>
          </p:cNvSpPr>
          <p:nvPr>
            <p:ph type="ftr" sz="quarter" idx="3"/>
          </p:nvPr>
        </p:nvSpPr>
        <p:spPr>
          <a:xfrm>
            <a:off x="838200" y="6362474"/>
            <a:ext cx="10380406" cy="366183"/>
          </a:xfrm>
        </p:spPr>
        <p:txBody>
          <a:bodyPr/>
          <a:lstStyle/>
          <a:p>
            <a:pPr algn="r"/>
            <a:r>
              <a:rPr lang="nl-BE" dirty="0"/>
              <a:t>Aandachtspunten GSC</a:t>
            </a:r>
          </a:p>
        </p:txBody>
      </p:sp>
    </p:spTree>
    <p:extLst>
      <p:ext uri="{BB962C8B-B14F-4D97-AF65-F5344CB8AC3E}">
        <p14:creationId xmlns:p14="http://schemas.microsoft.com/office/powerpoint/2010/main" val="1164481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838199" y="269066"/>
            <a:ext cx="10803467" cy="825001"/>
          </a:xfrm>
        </p:spPr>
        <p:txBody>
          <a:bodyPr/>
          <a:lstStyle/>
          <a:p>
            <a:r>
              <a:rPr lang="nl-BE" sz="3200" b="1" dirty="0"/>
              <a:t>Grondaankopen en studiekosten</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838198" y="1178116"/>
            <a:ext cx="10803467" cy="5090477"/>
          </a:xfrm>
        </p:spPr>
        <p:txBody>
          <a:bodyPr/>
          <a:lstStyle/>
          <a:p>
            <a:pPr marL="0" lvl="0" indent="0">
              <a:buNone/>
            </a:pPr>
            <a:r>
              <a:rPr lang="nl-BE" sz="1800" dirty="0"/>
              <a:t>Prefinanciering met marktconforme </a:t>
            </a:r>
            <a:r>
              <a:rPr lang="nl-BE" sz="1800" dirty="0" err="1"/>
              <a:t>bulletleningen</a:t>
            </a:r>
            <a:r>
              <a:rPr lang="nl-BE" sz="1800" dirty="0"/>
              <a:t> of met eigen middelen van grondaankopen en studiekosten telt niet mee voor de GSC, </a:t>
            </a:r>
            <a:r>
              <a:rPr lang="nl-NL" sz="1800" b="1" i="1" dirty="0"/>
              <a:t>alleen definitieve financiering met FS3 </a:t>
            </a:r>
            <a:r>
              <a:rPr lang="nl-NL" sz="1800" dirty="0"/>
              <a:t>(toegekend op het moment van de gunning van de werken of meteen bij verwerving Rollend Grondfonds) </a:t>
            </a:r>
            <a:r>
              <a:rPr lang="nl-NL" sz="1800" b="1" i="1" dirty="0"/>
              <a:t>telt mee voor de GSC</a:t>
            </a:r>
            <a:br>
              <a:rPr lang="nl-NL" sz="1800" b="1" i="1" dirty="0"/>
            </a:br>
            <a:br>
              <a:rPr lang="nl-NL" sz="1800" dirty="0"/>
            </a:br>
            <a:endParaRPr lang="nl-NL" sz="1800" dirty="0"/>
          </a:p>
          <a:p>
            <a:pPr marL="452438" lvl="0" indent="-276225">
              <a:buFont typeface="Wingdings" panose="05000000000000000000" pitchFamily="2" charset="2"/>
              <a:buChar char="à"/>
            </a:pPr>
            <a:r>
              <a:rPr lang="nl-NL" sz="1800" b="1" dirty="0">
                <a:solidFill>
                  <a:schemeClr val="accent4"/>
                </a:solidFill>
                <a:highlight>
                  <a:srgbClr val="E8F3F4"/>
                </a:highlight>
                <a:sym typeface="Wingdings" panose="05000000000000000000" pitchFamily="2" charset="2"/>
              </a:rPr>
              <a:t>Hoe langer de werken uitblijven, hoe hoger de interesten van de </a:t>
            </a:r>
            <a:r>
              <a:rPr lang="nl-NL" sz="1800" b="1" dirty="0" err="1">
                <a:solidFill>
                  <a:schemeClr val="accent4"/>
                </a:solidFill>
                <a:highlight>
                  <a:srgbClr val="E8F3F4"/>
                </a:highlight>
                <a:sym typeface="Wingdings" panose="05000000000000000000" pitchFamily="2" charset="2"/>
              </a:rPr>
              <a:t>bulletleningen</a:t>
            </a:r>
            <a:r>
              <a:rPr lang="nl-NL" sz="1800" b="1" dirty="0">
                <a:solidFill>
                  <a:schemeClr val="accent4"/>
                </a:solidFill>
                <a:highlight>
                  <a:srgbClr val="E8F3F4"/>
                </a:highlight>
                <a:sym typeface="Wingdings" panose="05000000000000000000" pitchFamily="2" charset="2"/>
              </a:rPr>
              <a:t> voor gronden en erelonen oplopen. De interesten van </a:t>
            </a:r>
            <a:r>
              <a:rPr lang="nl-NL" sz="1800" b="1" dirty="0" err="1">
                <a:solidFill>
                  <a:schemeClr val="accent4"/>
                </a:solidFill>
                <a:highlight>
                  <a:srgbClr val="E8F3F4"/>
                </a:highlight>
                <a:sym typeface="Wingdings" panose="05000000000000000000" pitchFamily="2" charset="2"/>
              </a:rPr>
              <a:t>bulletleningen</a:t>
            </a:r>
            <a:r>
              <a:rPr lang="nl-NL" sz="1800" b="1" dirty="0">
                <a:solidFill>
                  <a:schemeClr val="accent4"/>
                </a:solidFill>
                <a:highlight>
                  <a:srgbClr val="E8F3F4"/>
                </a:highlight>
                <a:sym typeface="Wingdings" panose="05000000000000000000" pitchFamily="2" charset="2"/>
              </a:rPr>
              <a:t> worden niet gedekt door de GSC en moet de maatschappij zelf dragen</a:t>
            </a:r>
            <a:br>
              <a:rPr lang="nl-NL" sz="1800" b="1" dirty="0">
                <a:solidFill>
                  <a:schemeClr val="accent4"/>
                </a:solidFill>
                <a:highlight>
                  <a:srgbClr val="E8F3F4"/>
                </a:highlight>
                <a:sym typeface="Wingdings" panose="05000000000000000000" pitchFamily="2" charset="2"/>
              </a:rPr>
            </a:br>
            <a:endParaRPr lang="nl-NL" sz="1800" b="1" dirty="0">
              <a:solidFill>
                <a:schemeClr val="accent4"/>
              </a:solidFill>
              <a:highlight>
                <a:srgbClr val="E8F3F4"/>
              </a:highlight>
              <a:sym typeface="Wingdings" panose="05000000000000000000" pitchFamily="2" charset="2"/>
            </a:endParaRPr>
          </a:p>
          <a:p>
            <a:pPr marL="452438" lvl="0" indent="-276225">
              <a:buFont typeface="Wingdings" panose="05000000000000000000" pitchFamily="2" charset="2"/>
              <a:buChar char="à"/>
            </a:pPr>
            <a:r>
              <a:rPr lang="nl-NL" sz="1800" b="1" dirty="0">
                <a:solidFill>
                  <a:schemeClr val="accent4"/>
                </a:solidFill>
                <a:highlight>
                  <a:srgbClr val="E8F3F4"/>
                </a:highlight>
                <a:sym typeface="Wingdings" panose="05000000000000000000" pitchFamily="2" charset="2"/>
              </a:rPr>
              <a:t>Historische gronden die vóór 2008 door een SHM zijn aangekocht kunnen niet omgezet worden naar definitieve financiering met FS3, ook niet als ze door een andere maatschappij worden overgenomen </a:t>
            </a:r>
            <a:r>
              <a:rPr lang="nl-NL" sz="1800" b="1" dirty="0" err="1">
                <a:solidFill>
                  <a:schemeClr val="accent4"/>
                </a:solidFill>
                <a:highlight>
                  <a:srgbClr val="E8F3F4"/>
                </a:highlight>
                <a:sym typeface="Wingdings" panose="05000000000000000000" pitchFamily="2" charset="2"/>
              </a:rPr>
              <a:t>ihkv</a:t>
            </a:r>
            <a:r>
              <a:rPr lang="nl-NL" sz="1800" b="1" dirty="0">
                <a:solidFill>
                  <a:schemeClr val="accent4"/>
                </a:solidFill>
                <a:highlight>
                  <a:srgbClr val="E8F3F4"/>
                </a:highlight>
                <a:sym typeface="Wingdings" panose="05000000000000000000" pitchFamily="2" charset="2"/>
              </a:rPr>
              <a:t> vorming van woonmaatschappijen. Aktes die verleden zijn vanaf 2006 komen in aanmerking voor FS3 als er nog geen andere subsidies zijn verkregen</a:t>
            </a:r>
            <a:r>
              <a:rPr lang="nl-NL" sz="1800" b="1" dirty="0">
                <a:solidFill>
                  <a:schemeClr val="accent4"/>
                </a:solidFill>
                <a:sym typeface="Wingdings" panose="05000000000000000000" pitchFamily="2" charset="2"/>
              </a:rPr>
              <a:t> </a:t>
            </a:r>
            <a:r>
              <a:rPr lang="nl-NL" sz="1800" b="1" dirty="0">
                <a:sym typeface="Wingdings" panose="05000000000000000000" pitchFamily="2" charset="2"/>
              </a:rPr>
              <a:t> zie </a:t>
            </a:r>
            <a:r>
              <a:rPr lang="nl-NL" sz="1600" dirty="0">
                <a:solidFill>
                  <a:schemeClr val="accent4"/>
                </a:solidFill>
                <a:sym typeface="Wingdings" panose="05000000000000000000" pitchFamily="2" charset="2"/>
                <a:hlinkClick r:id="rId2"/>
              </a:rPr>
              <a:t>artikel 7.27 BVCW</a:t>
            </a:r>
            <a:br>
              <a:rPr lang="nl-NL" sz="1600" b="1" dirty="0">
                <a:solidFill>
                  <a:schemeClr val="accent4"/>
                </a:solidFill>
                <a:sym typeface="Wingdings" panose="05000000000000000000" pitchFamily="2" charset="2"/>
              </a:rPr>
            </a:br>
            <a:br>
              <a:rPr lang="nl-BE" sz="1800" u="sng" dirty="0"/>
            </a:br>
            <a:endParaRPr lang="nl-BE" sz="1800" u="sng" dirty="0"/>
          </a:p>
          <a:p>
            <a:pPr marL="0" lvl="0" indent="0">
              <a:buNone/>
            </a:pPr>
            <a:br>
              <a:rPr lang="nl-BE" sz="1800" b="1" dirty="0"/>
            </a:br>
            <a:endParaRPr lang="nl-BE" sz="18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14</a:t>
            </a:fld>
            <a:endParaRPr lang="nl-BE" dirty="0"/>
          </a:p>
        </p:txBody>
      </p:sp>
      <p:sp>
        <p:nvSpPr>
          <p:cNvPr id="5" name="Tijdelijke aanduiding voor voettekst 5">
            <a:extLst>
              <a:ext uri="{FF2B5EF4-FFF2-40B4-BE49-F238E27FC236}">
                <a16:creationId xmlns:a16="http://schemas.microsoft.com/office/drawing/2014/main" id="{9735E1C4-11C5-42E8-30C5-93043B6C616B}"/>
              </a:ext>
            </a:extLst>
          </p:cNvPr>
          <p:cNvSpPr>
            <a:spLocks noGrp="1"/>
          </p:cNvSpPr>
          <p:nvPr>
            <p:ph type="ftr" sz="quarter" idx="3"/>
          </p:nvPr>
        </p:nvSpPr>
        <p:spPr>
          <a:xfrm>
            <a:off x="838200" y="6352642"/>
            <a:ext cx="10380406" cy="366183"/>
          </a:xfrm>
        </p:spPr>
        <p:txBody>
          <a:bodyPr/>
          <a:lstStyle/>
          <a:p>
            <a:pPr algn="r"/>
            <a:r>
              <a:rPr lang="nl-BE" dirty="0"/>
              <a:t>Aandachtspunten GSC</a:t>
            </a:r>
          </a:p>
        </p:txBody>
      </p:sp>
    </p:spTree>
    <p:extLst>
      <p:ext uri="{BB962C8B-B14F-4D97-AF65-F5344CB8AC3E}">
        <p14:creationId xmlns:p14="http://schemas.microsoft.com/office/powerpoint/2010/main" val="3750442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89764E38-1F4D-AF58-4FD7-C1359EE4F802}"/>
              </a:ext>
            </a:extLst>
          </p:cNvPr>
          <p:cNvSpPr txBox="1"/>
          <p:nvPr/>
        </p:nvSpPr>
        <p:spPr>
          <a:xfrm>
            <a:off x="2025445" y="2829270"/>
            <a:ext cx="8711379" cy="707886"/>
          </a:xfrm>
          <a:prstGeom prst="rect">
            <a:avLst/>
          </a:prstGeom>
          <a:noFill/>
        </p:spPr>
        <p:txBody>
          <a:bodyPr wrap="square" rtlCol="0">
            <a:spAutoFit/>
          </a:bodyPr>
          <a:lstStyle/>
          <a:p>
            <a:r>
              <a:rPr lang="nl-BE" sz="4000" b="1" dirty="0">
                <a:solidFill>
                  <a:schemeClr val="bg1"/>
                </a:solidFill>
              </a:rPr>
              <a:t>3. GSC m.b.t. overdrachten vorming WM</a:t>
            </a:r>
          </a:p>
        </p:txBody>
      </p:sp>
    </p:spTree>
    <p:extLst>
      <p:ext uri="{BB962C8B-B14F-4D97-AF65-F5344CB8AC3E}">
        <p14:creationId xmlns:p14="http://schemas.microsoft.com/office/powerpoint/2010/main" val="2252418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838199" y="269066"/>
            <a:ext cx="10803467" cy="825001"/>
          </a:xfrm>
        </p:spPr>
        <p:txBody>
          <a:bodyPr/>
          <a:lstStyle/>
          <a:p>
            <a:r>
              <a:rPr lang="nl-BE" sz="3200" b="1" dirty="0"/>
              <a:t>GSC-compensatie bij overname via herstructurering</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838199" y="1006527"/>
            <a:ext cx="10803467" cy="5423770"/>
          </a:xfrm>
        </p:spPr>
        <p:txBody>
          <a:bodyPr/>
          <a:lstStyle/>
          <a:p>
            <a:pPr marL="0" indent="0">
              <a:buNone/>
            </a:pPr>
            <a:r>
              <a:rPr lang="nl-BE" sz="1800" dirty="0">
                <a:sym typeface="Wingdings" panose="05000000000000000000" pitchFamily="2" charset="2"/>
              </a:rPr>
              <a:t> </a:t>
            </a:r>
            <a:r>
              <a:rPr lang="nl-BE" sz="1800" b="1" dirty="0">
                <a:sym typeface="Wingdings" panose="05000000000000000000" pitchFamily="2" charset="2"/>
              </a:rPr>
              <a:t>Zie</a:t>
            </a:r>
            <a:r>
              <a:rPr lang="nl-BE" sz="1800" b="1" dirty="0"/>
              <a:t> </a:t>
            </a:r>
            <a:r>
              <a:rPr lang="nl-BE" sz="1600" dirty="0">
                <a:hlinkClick r:id="rId2"/>
              </a:rPr>
              <a:t>artikel 5.75/1 BVCW</a:t>
            </a:r>
            <a:br>
              <a:rPr lang="nl-BE" sz="1600" b="1" dirty="0"/>
            </a:br>
            <a:br>
              <a:rPr lang="nl-BE" sz="1800" b="1" dirty="0"/>
            </a:br>
            <a:r>
              <a:rPr lang="nl-NL" sz="1800" dirty="0">
                <a:solidFill>
                  <a:schemeClr val="tx1"/>
                </a:solidFill>
              </a:rPr>
              <a:t>Er wordt een compensatie toegekend in de eerste 5 jaar na overname sociale huurwoningen die via een herstructurering </a:t>
            </a:r>
            <a:r>
              <a:rPr lang="nl-NL" sz="1800" i="1" dirty="0">
                <a:solidFill>
                  <a:schemeClr val="accent4"/>
                </a:solidFill>
              </a:rPr>
              <a:t>(niet via aankoop)</a:t>
            </a:r>
            <a:r>
              <a:rPr lang="nl-NL" sz="1800" dirty="0"/>
              <a:t> </a:t>
            </a:r>
            <a:r>
              <a:rPr lang="nl-NL" sz="1800" dirty="0">
                <a:solidFill>
                  <a:schemeClr val="tx1"/>
                </a:solidFill>
              </a:rPr>
              <a:t>werden overgenomen van een SHM/WM indien er </a:t>
            </a:r>
            <a:r>
              <a:rPr lang="nl-NL" sz="1800" dirty="0"/>
              <a:t>voor deze woningen </a:t>
            </a:r>
            <a:r>
              <a:rPr lang="nl-NL" sz="1800" dirty="0">
                <a:solidFill>
                  <a:schemeClr val="tx1"/>
                </a:solidFill>
              </a:rPr>
              <a:t>GSC werd toegekend tussen 2017 en 2021</a:t>
            </a:r>
            <a:br>
              <a:rPr lang="nl-NL" sz="1800" dirty="0">
                <a:solidFill>
                  <a:schemeClr val="tx1"/>
                </a:solidFill>
              </a:rPr>
            </a:br>
            <a:br>
              <a:rPr lang="nl-NL" sz="1800" dirty="0">
                <a:solidFill>
                  <a:schemeClr val="tx1"/>
                </a:solidFill>
              </a:rPr>
            </a:br>
            <a:r>
              <a:rPr lang="nl-NL" sz="1800" dirty="0">
                <a:solidFill>
                  <a:schemeClr val="tx1"/>
                </a:solidFill>
              </a:rPr>
              <a:t>De compensatie is het gemiddelde van de toegekende GSC van de referentiejaren 2017 tot en met 2021 van de sociale huisvestingsmaatschappij waar de sociale huurwoning vandaan komt </a:t>
            </a:r>
            <a:br>
              <a:rPr lang="nl-NL" sz="1800" dirty="0">
                <a:solidFill>
                  <a:schemeClr val="tx1"/>
                </a:solidFill>
              </a:rPr>
            </a:br>
            <a:br>
              <a:rPr lang="nl-NL" sz="1800" dirty="0">
                <a:solidFill>
                  <a:schemeClr val="tx1"/>
                </a:solidFill>
              </a:rPr>
            </a:br>
            <a:r>
              <a:rPr lang="nl-NL" sz="1800" dirty="0">
                <a:solidFill>
                  <a:schemeClr val="tx1"/>
                </a:solidFill>
              </a:rPr>
              <a:t>De toegekende GSC-compensatie wordt uitbetaald en meegeteld bij de inkomste</a:t>
            </a:r>
            <a:r>
              <a:rPr lang="nl-NL" sz="1800" dirty="0"/>
              <a:t>n van</a:t>
            </a:r>
            <a:r>
              <a:rPr lang="nl-NL" sz="1800" dirty="0">
                <a:solidFill>
                  <a:schemeClr val="tx1"/>
                </a:solidFill>
              </a:rPr>
              <a:t> de reguliere GSC-berekening</a:t>
            </a:r>
            <a:br>
              <a:rPr lang="nl-NL" sz="1800" dirty="0">
                <a:solidFill>
                  <a:schemeClr val="tx1"/>
                </a:solidFill>
              </a:rPr>
            </a:br>
            <a:br>
              <a:rPr lang="nl-NL" sz="1800" dirty="0">
                <a:solidFill>
                  <a:schemeClr val="tx1"/>
                </a:solidFill>
              </a:rPr>
            </a:br>
            <a:endParaRPr lang="nl-NL" sz="1800" dirty="0"/>
          </a:p>
          <a:p>
            <a:pPr marL="452438" lvl="0" indent="-276225">
              <a:buFont typeface="Wingdings" panose="05000000000000000000" pitchFamily="2" charset="2"/>
              <a:buChar char="à"/>
            </a:pPr>
            <a:r>
              <a:rPr lang="nl-NL" sz="1800" b="1" dirty="0">
                <a:solidFill>
                  <a:srgbClr val="2D979D"/>
                </a:solidFill>
                <a:highlight>
                  <a:srgbClr val="E8F3F4"/>
                </a:highlight>
                <a:sym typeface="Wingdings" panose="05000000000000000000" pitchFamily="2" charset="2"/>
              </a:rPr>
              <a:t>Het voordeel van de GSC-compensatie voor de overnemende maatschappij geldt alleen bij een overname via herstructurering (via aandelen) van sociale huurwoningen, waarvoor er GSC werd toegekend tussen 2017 en 2021, </a:t>
            </a:r>
            <a:r>
              <a:rPr lang="nl-NL" sz="1800" b="1" u="sng" dirty="0">
                <a:solidFill>
                  <a:srgbClr val="2D979D"/>
                </a:solidFill>
                <a:highlight>
                  <a:srgbClr val="E8F3F4"/>
                </a:highlight>
                <a:sym typeface="Wingdings" panose="05000000000000000000" pitchFamily="2" charset="2"/>
              </a:rPr>
              <a:t>NIET</a:t>
            </a:r>
            <a:r>
              <a:rPr lang="nl-NL" sz="1800" b="1" dirty="0">
                <a:solidFill>
                  <a:srgbClr val="2D979D"/>
                </a:solidFill>
                <a:highlight>
                  <a:srgbClr val="E8F3F4"/>
                </a:highlight>
                <a:sym typeface="Wingdings" panose="05000000000000000000" pitchFamily="2" charset="2"/>
              </a:rPr>
              <a:t> bij overname </a:t>
            </a:r>
            <a:r>
              <a:rPr lang="nl-NL" sz="1800" b="1" u="sng" dirty="0">
                <a:solidFill>
                  <a:srgbClr val="2D979D"/>
                </a:solidFill>
                <a:highlight>
                  <a:srgbClr val="E8F3F4"/>
                </a:highlight>
                <a:sym typeface="Wingdings" panose="05000000000000000000" pitchFamily="2" charset="2"/>
              </a:rPr>
              <a:t>via aankoop</a:t>
            </a:r>
            <a:r>
              <a:rPr lang="nl-NL" sz="1800" b="1" dirty="0">
                <a:solidFill>
                  <a:srgbClr val="2D979D"/>
                </a:solidFill>
                <a:highlight>
                  <a:srgbClr val="E8F3F4"/>
                </a:highlight>
                <a:sym typeface="Wingdings" panose="05000000000000000000" pitchFamily="2" charset="2"/>
              </a:rPr>
              <a:t> van een SHM/WM</a:t>
            </a:r>
          </a:p>
          <a:p>
            <a:pPr marL="0" lvl="0" indent="0">
              <a:buNone/>
            </a:pPr>
            <a:br>
              <a:rPr lang="nl-BE" sz="1800" u="sng" dirty="0"/>
            </a:br>
            <a:endParaRPr lang="nl-BE" sz="1800" u="sng" dirty="0"/>
          </a:p>
          <a:p>
            <a:pPr marL="0" lvl="0" indent="0">
              <a:buNone/>
            </a:pPr>
            <a:br>
              <a:rPr lang="nl-BE" sz="1800" b="1" dirty="0"/>
            </a:br>
            <a:endParaRPr lang="nl-BE" sz="18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16</a:t>
            </a:fld>
            <a:endParaRPr lang="nl-BE" dirty="0"/>
          </a:p>
        </p:txBody>
      </p:sp>
      <p:sp>
        <p:nvSpPr>
          <p:cNvPr id="5" name="Tijdelijke aanduiding voor voettekst 5">
            <a:extLst>
              <a:ext uri="{FF2B5EF4-FFF2-40B4-BE49-F238E27FC236}">
                <a16:creationId xmlns:a16="http://schemas.microsoft.com/office/drawing/2014/main" id="{8DEA6006-81DC-8BB3-6C03-D50DE39F9051}"/>
              </a:ext>
            </a:extLst>
          </p:cNvPr>
          <p:cNvSpPr>
            <a:spLocks noGrp="1"/>
          </p:cNvSpPr>
          <p:nvPr>
            <p:ph type="ftr" sz="quarter" idx="3"/>
          </p:nvPr>
        </p:nvSpPr>
        <p:spPr>
          <a:xfrm>
            <a:off x="838200" y="6352642"/>
            <a:ext cx="10380406" cy="366183"/>
          </a:xfrm>
        </p:spPr>
        <p:txBody>
          <a:bodyPr/>
          <a:lstStyle/>
          <a:p>
            <a:pPr algn="r"/>
            <a:r>
              <a:rPr lang="nl-NL" dirty="0"/>
              <a:t>GSC m.b.t. overdrachten vorming WM</a:t>
            </a:r>
            <a:endParaRPr lang="nl-BE" dirty="0"/>
          </a:p>
        </p:txBody>
      </p:sp>
    </p:spTree>
    <p:extLst>
      <p:ext uri="{BB962C8B-B14F-4D97-AF65-F5344CB8AC3E}">
        <p14:creationId xmlns:p14="http://schemas.microsoft.com/office/powerpoint/2010/main" val="3427380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838199" y="170743"/>
            <a:ext cx="10803467" cy="432937"/>
          </a:xfrm>
        </p:spPr>
        <p:txBody>
          <a:bodyPr/>
          <a:lstStyle/>
          <a:p>
            <a:r>
              <a:rPr lang="nl-NL" sz="3200" dirty="0"/>
              <a:t>Vermindering positieve GSC-saldo bij overdracht via herstructurering</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838199" y="1219199"/>
            <a:ext cx="10999840" cy="4955459"/>
          </a:xfrm>
        </p:spPr>
        <p:txBody>
          <a:bodyPr/>
          <a:lstStyle/>
          <a:p>
            <a:pPr marL="0" lvl="0" indent="0">
              <a:buNone/>
            </a:pPr>
            <a:r>
              <a:rPr lang="nl-NL" sz="1800" b="1" dirty="0">
                <a:sym typeface="Wingdings" panose="05000000000000000000" pitchFamily="2" charset="2"/>
              </a:rPr>
              <a:t> Zie </a:t>
            </a:r>
            <a:r>
              <a:rPr lang="nl-NL" sz="1600" dirty="0">
                <a:hlinkClick r:id="rId2"/>
              </a:rPr>
              <a:t>artikel 242 BVR 17 december 2021</a:t>
            </a:r>
            <a:r>
              <a:rPr lang="nl-NL" sz="1600" dirty="0"/>
              <a:t> </a:t>
            </a:r>
            <a:br>
              <a:rPr lang="nl-NL" sz="1800" b="1" dirty="0"/>
            </a:br>
            <a:br>
              <a:rPr lang="nl-NL" sz="1800" b="1" dirty="0"/>
            </a:br>
            <a:r>
              <a:rPr lang="nl-NL" sz="1800" dirty="0"/>
              <a:t>H</a:t>
            </a:r>
            <a:r>
              <a:rPr lang="nl-NL" sz="1800" dirty="0">
                <a:solidFill>
                  <a:schemeClr val="tx1"/>
                </a:solidFill>
              </a:rPr>
              <a:t>et eventuele positieve GSC-saldo van de overdragende SHM/WM wordt </a:t>
            </a:r>
            <a:r>
              <a:rPr lang="nl-NL" sz="1800" u="sng" dirty="0">
                <a:solidFill>
                  <a:schemeClr val="tx1"/>
                </a:solidFill>
              </a:rPr>
              <a:t>pro rata</a:t>
            </a:r>
            <a:r>
              <a:rPr lang="nl-NL" sz="1800" dirty="0">
                <a:solidFill>
                  <a:schemeClr val="tx1"/>
                </a:solidFill>
              </a:rPr>
              <a:t> verminderd in functie van het aantal sociale huurwoningen die via een herstructurering </a:t>
            </a:r>
            <a:r>
              <a:rPr lang="nl-NL" sz="1800" i="1" dirty="0">
                <a:solidFill>
                  <a:schemeClr val="accent4"/>
                </a:solidFill>
              </a:rPr>
              <a:t>(niet via verkoop)</a:t>
            </a:r>
            <a:r>
              <a:rPr lang="nl-NL" sz="1800" dirty="0">
                <a:solidFill>
                  <a:schemeClr val="tx1"/>
                </a:solidFill>
              </a:rPr>
              <a:t> zijn overgedragen in het kader van de vorming van woonmaatschappijen aan een SHM/WM</a:t>
            </a:r>
            <a:br>
              <a:rPr lang="nl-BE" sz="1800" dirty="0">
                <a:solidFill>
                  <a:srgbClr val="2D979D"/>
                </a:solidFill>
              </a:rPr>
            </a:br>
            <a:endParaRPr lang="nl-NL" sz="1800" dirty="0"/>
          </a:p>
          <a:p>
            <a:pPr marL="555625" lvl="0" indent="-285750">
              <a:buFont typeface="Wingdings" panose="05000000000000000000" pitchFamily="2" charset="2"/>
              <a:buChar char="à"/>
            </a:pPr>
            <a:r>
              <a:rPr lang="nl-NL" sz="1800" b="1" dirty="0">
                <a:solidFill>
                  <a:srgbClr val="2D979D"/>
                </a:solidFill>
                <a:highlight>
                  <a:srgbClr val="E8F3F4"/>
                </a:highlight>
                <a:sym typeface="Wingdings" panose="05000000000000000000" pitchFamily="2" charset="2"/>
              </a:rPr>
              <a:t>Het voordeel voor de overdragende maatschappij van de pro rata vermindering van het eventuele positieve GSC-saldo geldt alleen bij een overdracht via herstructurering (via aandelen) van huurwoningen aan een SHM/WM, </a:t>
            </a:r>
            <a:r>
              <a:rPr lang="nl-NL" sz="1800" b="1" u="sng" dirty="0">
                <a:solidFill>
                  <a:srgbClr val="2D979D"/>
                </a:solidFill>
                <a:highlight>
                  <a:srgbClr val="E8F3F4"/>
                </a:highlight>
                <a:sym typeface="Wingdings" panose="05000000000000000000" pitchFamily="2" charset="2"/>
              </a:rPr>
              <a:t>NIET</a:t>
            </a:r>
            <a:r>
              <a:rPr lang="nl-NL" sz="1800" b="1" dirty="0">
                <a:solidFill>
                  <a:srgbClr val="2D979D"/>
                </a:solidFill>
                <a:highlight>
                  <a:srgbClr val="E8F3F4"/>
                </a:highlight>
                <a:sym typeface="Wingdings" panose="05000000000000000000" pitchFamily="2" charset="2"/>
              </a:rPr>
              <a:t> bij een overdracht </a:t>
            </a:r>
            <a:r>
              <a:rPr lang="nl-NL" sz="1800" b="1" u="sng" dirty="0">
                <a:solidFill>
                  <a:srgbClr val="2D979D"/>
                </a:solidFill>
                <a:highlight>
                  <a:srgbClr val="E8F3F4"/>
                </a:highlight>
                <a:sym typeface="Wingdings" panose="05000000000000000000" pitchFamily="2" charset="2"/>
              </a:rPr>
              <a:t>via verkoop</a:t>
            </a:r>
            <a:br>
              <a:rPr lang="nl-BE" sz="1800" dirty="0">
                <a:solidFill>
                  <a:srgbClr val="2D979D"/>
                </a:solidFill>
              </a:rPr>
            </a:br>
            <a:endParaRPr lang="nl-BE" sz="1800" b="1" dirty="0">
              <a:solidFill>
                <a:srgbClr val="2D979D"/>
              </a:solidFill>
            </a:endParaRPr>
          </a:p>
          <a:p>
            <a:pPr marL="0" lvl="1" indent="0">
              <a:buNone/>
            </a:pPr>
            <a:br>
              <a:rPr lang="nl-BE" sz="1800" b="1" i="1" dirty="0">
                <a:solidFill>
                  <a:srgbClr val="2D979D"/>
                </a:solidFill>
              </a:rPr>
            </a:br>
            <a:r>
              <a:rPr lang="nl-NL" sz="1500" b="1" i="1" dirty="0">
                <a:solidFill>
                  <a:schemeClr val="tx1"/>
                </a:solidFill>
              </a:rPr>
              <a:t>OPMERKING: </a:t>
            </a:r>
            <a:r>
              <a:rPr lang="nl-NL" sz="1500" i="1" dirty="0">
                <a:solidFill>
                  <a:schemeClr val="tx1"/>
                </a:solidFill>
                <a:hlinkClick r:id="rId3"/>
              </a:rPr>
              <a:t>artikel 242/1 BVR 17 december 2021</a:t>
            </a:r>
            <a:br>
              <a:rPr lang="nl-NL" sz="1500" i="1" dirty="0">
                <a:solidFill>
                  <a:schemeClr val="tx1"/>
                </a:solidFill>
              </a:rPr>
            </a:br>
            <a:br>
              <a:rPr lang="nl-NL" sz="1600" i="1" dirty="0">
                <a:solidFill>
                  <a:schemeClr val="tx1"/>
                </a:solidFill>
              </a:rPr>
            </a:br>
            <a:r>
              <a:rPr lang="nl-NL" sz="1500" i="1" dirty="0">
                <a:solidFill>
                  <a:schemeClr val="tx1"/>
                </a:solidFill>
              </a:rPr>
              <a:t>Bij een fusie vervallen normaal alle eventuele positieve saldi van de voorgaande referentiejaren conform artikel 5.73 §4 tweede lid BVCW, maar dat artikel is niet van toepassing op een herstructurering die gebeurt in het kader van de vorming van woonmaatschappijen</a:t>
            </a:r>
            <a:r>
              <a:rPr lang="nl-NL" sz="1500" i="1" dirty="0">
                <a:solidFill>
                  <a:schemeClr val="tx1"/>
                </a:solidFill>
                <a:sym typeface="Wingdings" panose="05000000000000000000" pitchFamily="2" charset="2"/>
              </a:rPr>
              <a:t> I</a:t>
            </a:r>
            <a:r>
              <a:rPr lang="nl-NL" sz="1500" i="1" dirty="0">
                <a:solidFill>
                  <a:schemeClr val="tx1"/>
                </a:solidFill>
              </a:rPr>
              <a:t>n de plaats daarvan zijn artikel 5.75/1 BVCW (</a:t>
            </a:r>
            <a:r>
              <a:rPr lang="nl-NL" sz="1500" i="1" u="sng" dirty="0">
                <a:solidFill>
                  <a:schemeClr val="tx1"/>
                </a:solidFill>
              </a:rPr>
              <a:t>GSC-compensatie</a:t>
            </a:r>
            <a:r>
              <a:rPr lang="nl-NL" sz="1500" i="1" dirty="0">
                <a:solidFill>
                  <a:schemeClr val="tx1"/>
                </a:solidFill>
              </a:rPr>
              <a:t>) en artikel 242 BVR 17 december 2021 (</a:t>
            </a:r>
            <a:r>
              <a:rPr lang="nl-NL" sz="1500" i="1" u="sng" dirty="0">
                <a:solidFill>
                  <a:schemeClr val="tx1"/>
                </a:solidFill>
              </a:rPr>
              <a:t>pro rata vermindering positieve GSC-saldo</a:t>
            </a:r>
            <a:r>
              <a:rPr lang="nl-NL" sz="1500" i="1" dirty="0">
                <a:solidFill>
                  <a:schemeClr val="tx1"/>
                </a:solidFill>
              </a:rPr>
              <a:t>) van toepassing op een herstructurering die gebeurt in het kader van de vorming van woonmaatschappijen</a:t>
            </a:r>
            <a:endParaRPr lang="nl-BE" sz="1500" i="1" dirty="0"/>
          </a:p>
          <a:p>
            <a:pPr marL="0" lvl="0" indent="0">
              <a:buNone/>
            </a:pPr>
            <a:br>
              <a:rPr lang="nl-BE" sz="1800" u="sng" dirty="0"/>
            </a:br>
            <a:endParaRPr lang="nl-BE" sz="1800" u="sng" dirty="0"/>
          </a:p>
          <a:p>
            <a:pPr marL="0" lvl="0" indent="0">
              <a:buNone/>
            </a:pPr>
            <a:br>
              <a:rPr lang="nl-BE" sz="1800" b="1" dirty="0"/>
            </a:br>
            <a:endParaRPr lang="nl-BE" sz="18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17</a:t>
            </a:fld>
            <a:endParaRPr lang="nl-BE" dirty="0"/>
          </a:p>
        </p:txBody>
      </p:sp>
      <p:sp>
        <p:nvSpPr>
          <p:cNvPr id="5" name="Tijdelijke aanduiding voor voettekst 5">
            <a:extLst>
              <a:ext uri="{FF2B5EF4-FFF2-40B4-BE49-F238E27FC236}">
                <a16:creationId xmlns:a16="http://schemas.microsoft.com/office/drawing/2014/main" id="{B3450985-B0FF-FA51-5024-BA9D80878477}"/>
              </a:ext>
            </a:extLst>
          </p:cNvPr>
          <p:cNvSpPr>
            <a:spLocks noGrp="1"/>
          </p:cNvSpPr>
          <p:nvPr>
            <p:ph type="ftr" sz="quarter" idx="3"/>
          </p:nvPr>
        </p:nvSpPr>
        <p:spPr>
          <a:xfrm>
            <a:off x="838200" y="6362474"/>
            <a:ext cx="10380406" cy="366183"/>
          </a:xfrm>
        </p:spPr>
        <p:txBody>
          <a:bodyPr/>
          <a:lstStyle/>
          <a:p>
            <a:pPr algn="r"/>
            <a:r>
              <a:rPr lang="nl-NL" dirty="0"/>
              <a:t>GSC m.b.t. overdrachten vorming WM</a:t>
            </a:r>
            <a:endParaRPr lang="nl-BE" dirty="0"/>
          </a:p>
        </p:txBody>
      </p:sp>
    </p:spTree>
    <p:extLst>
      <p:ext uri="{BB962C8B-B14F-4D97-AF65-F5344CB8AC3E}">
        <p14:creationId xmlns:p14="http://schemas.microsoft.com/office/powerpoint/2010/main" val="2149319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838199" y="139174"/>
            <a:ext cx="10803467" cy="515126"/>
          </a:xfrm>
        </p:spPr>
        <p:txBody>
          <a:bodyPr/>
          <a:lstStyle/>
          <a:p>
            <a:r>
              <a:rPr lang="nl-BE" sz="3200" b="1" dirty="0"/>
              <a:t>Aankopen van </a:t>
            </a:r>
            <a:r>
              <a:rPr lang="nl-BE" sz="3200" b="1" dirty="0" err="1"/>
              <a:t>WM's</a:t>
            </a:r>
            <a:r>
              <a:rPr lang="nl-BE" sz="3200" b="1" dirty="0"/>
              <a:t>/</a:t>
            </a:r>
            <a:r>
              <a:rPr lang="nl-BE" sz="3200" b="1" dirty="0" err="1"/>
              <a:t>SHM’s</a:t>
            </a:r>
            <a:r>
              <a:rPr lang="nl-BE" sz="3200" b="1" dirty="0"/>
              <a:t> </a:t>
            </a:r>
            <a:r>
              <a:rPr lang="nl-BE" sz="3200" b="1" dirty="0" err="1"/>
              <a:t>i.h.k.v</a:t>
            </a:r>
            <a:r>
              <a:rPr lang="nl-BE" sz="3200" b="1" dirty="0"/>
              <a:t>. vorming WM</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838199" y="817325"/>
            <a:ext cx="11098162" cy="6211671"/>
          </a:xfrm>
        </p:spPr>
        <p:txBody>
          <a:bodyPr/>
          <a:lstStyle/>
          <a:p>
            <a:pPr marL="0" lvl="0" indent="0">
              <a:buNone/>
            </a:pPr>
            <a:r>
              <a:rPr lang="nl-BE" sz="1400" dirty="0"/>
              <a:t>Een woonmaatschappij dient a</a:t>
            </a:r>
            <a:r>
              <a:rPr lang="nl-NL" sz="1400" dirty="0" err="1"/>
              <a:t>lle</a:t>
            </a:r>
            <a:r>
              <a:rPr lang="nl-NL" sz="1400" dirty="0"/>
              <a:t> onroerende goederen die geschikt zijn voor sociale huisvesting en buiten haar werkingsgebied liggen over te dragen aan de (toekomstige) woonmaatschappij van dat werkingsgebied. Dit kan </a:t>
            </a:r>
            <a:r>
              <a:rPr lang="nl-NL" sz="1400" b="1" u="sng" dirty="0"/>
              <a:t>via een herstructurering </a:t>
            </a:r>
            <a:r>
              <a:rPr lang="nl-NL" sz="1400" b="1" i="1" u="sng" dirty="0"/>
              <a:t>(=de door de decreetgever uitdrukkelijk geprefereerde overdrachtswijze</a:t>
            </a:r>
            <a:r>
              <a:rPr lang="nl-NL" sz="1400" b="1" i="1" dirty="0"/>
              <a:t>)</a:t>
            </a:r>
            <a:r>
              <a:rPr lang="nl-NL" sz="1400" dirty="0"/>
              <a:t> of via verkoop indien overnemer en overdrager daarover een akkoord bereiken en financiering hiervoor door de VMSW wordt toegestaan. Ook de bijhorende uitstaande leningen moeten mee overgedragen worden.</a:t>
            </a:r>
          </a:p>
          <a:p>
            <a:pPr marL="0" lvl="0" indent="0">
              <a:buNone/>
            </a:pPr>
            <a:endParaRPr lang="nl-NL" sz="1400" dirty="0">
              <a:solidFill>
                <a:schemeClr val="accent4"/>
              </a:solidFill>
              <a:sym typeface="Wingdings" panose="05000000000000000000" pitchFamily="2" charset="2"/>
            </a:endParaRPr>
          </a:p>
          <a:p>
            <a:pPr marL="452438" indent="-276225">
              <a:buFont typeface="Wingdings" panose="05000000000000000000" pitchFamily="2" charset="2"/>
              <a:buChar char="à"/>
            </a:pPr>
            <a:r>
              <a:rPr lang="nl-NL" sz="1400" dirty="0">
                <a:solidFill>
                  <a:schemeClr val="accent4"/>
                </a:solidFill>
                <a:sym typeface="Wingdings" panose="05000000000000000000" pitchFamily="2" charset="2"/>
              </a:rPr>
              <a:t>renteloze leningen voor aankopen van </a:t>
            </a:r>
            <a:r>
              <a:rPr lang="nl-NL" sz="1400" dirty="0" err="1">
                <a:solidFill>
                  <a:schemeClr val="accent4"/>
                </a:solidFill>
                <a:sym typeface="Wingdings" panose="05000000000000000000" pitchFamily="2" charset="2"/>
              </a:rPr>
              <a:t>SHM’s</a:t>
            </a:r>
            <a:r>
              <a:rPr lang="nl-NL" sz="1400" dirty="0">
                <a:solidFill>
                  <a:schemeClr val="accent4"/>
                </a:solidFill>
                <a:sym typeface="Wingdings" panose="05000000000000000000" pitchFamily="2" charset="2"/>
              </a:rPr>
              <a:t>/</a:t>
            </a:r>
            <a:r>
              <a:rPr lang="nl-NL" sz="1400" dirty="0" err="1">
                <a:solidFill>
                  <a:schemeClr val="accent4"/>
                </a:solidFill>
                <a:sym typeface="Wingdings" panose="05000000000000000000" pitchFamily="2" charset="2"/>
              </a:rPr>
              <a:t>WM's</a:t>
            </a:r>
            <a:r>
              <a:rPr lang="nl-NL" sz="1400" dirty="0">
                <a:solidFill>
                  <a:schemeClr val="accent4"/>
                </a:solidFill>
                <a:sym typeface="Wingdings" panose="05000000000000000000" pitchFamily="2" charset="2"/>
              </a:rPr>
              <a:t> tellen NIET mee voor de GSC, maar de huurinkomsten wel</a:t>
            </a:r>
            <a:br>
              <a:rPr lang="nl-NL" sz="1400" dirty="0">
                <a:solidFill>
                  <a:schemeClr val="accent4"/>
                </a:solidFill>
                <a:sym typeface="Wingdings" panose="05000000000000000000" pitchFamily="2" charset="2"/>
              </a:rPr>
            </a:br>
            <a:r>
              <a:rPr lang="nl-NL" sz="1400" b="1" i="1" dirty="0">
                <a:solidFill>
                  <a:schemeClr val="accent4"/>
                </a:solidFill>
                <a:sym typeface="Wingdings" panose="05000000000000000000" pitchFamily="2" charset="2"/>
              </a:rPr>
              <a:t>=&gt; </a:t>
            </a:r>
            <a:r>
              <a:rPr lang="nl-NL" sz="1400" b="1" i="1" dirty="0">
                <a:solidFill>
                  <a:schemeClr val="accent4"/>
                </a:solidFill>
                <a:highlight>
                  <a:srgbClr val="E8F3F4"/>
                </a:highlight>
                <a:sym typeface="Wingdings" panose="05000000000000000000" pitchFamily="2" charset="2"/>
              </a:rPr>
              <a:t>overnemers met GSC-prognoses hebben geen corresponderende inkomsten om de renteloze leningen voor aankopen van </a:t>
            </a:r>
            <a:r>
              <a:rPr lang="nl-NL" sz="1400" b="1" i="1" dirty="0" err="1">
                <a:solidFill>
                  <a:schemeClr val="accent4"/>
                </a:solidFill>
                <a:highlight>
                  <a:srgbClr val="E8F3F4"/>
                </a:highlight>
                <a:sym typeface="Wingdings" panose="05000000000000000000" pitchFamily="2" charset="2"/>
              </a:rPr>
              <a:t>SHM’s</a:t>
            </a:r>
            <a:r>
              <a:rPr lang="nl-NL" sz="1400" b="1" i="1" dirty="0">
                <a:solidFill>
                  <a:schemeClr val="accent4"/>
                </a:solidFill>
                <a:highlight>
                  <a:srgbClr val="E8F3F4"/>
                </a:highlight>
                <a:sym typeface="Wingdings" panose="05000000000000000000" pitchFamily="2" charset="2"/>
              </a:rPr>
              <a:t>/</a:t>
            </a:r>
            <a:r>
              <a:rPr lang="nl-NL" sz="1400" b="1" i="1" dirty="0" err="1">
                <a:solidFill>
                  <a:schemeClr val="accent4"/>
                </a:solidFill>
                <a:highlight>
                  <a:srgbClr val="E8F3F4"/>
                </a:highlight>
                <a:sym typeface="Wingdings" panose="05000000000000000000" pitchFamily="2" charset="2"/>
              </a:rPr>
              <a:t>WM's</a:t>
            </a:r>
            <a:r>
              <a:rPr lang="nl-NL" sz="1400" b="1" i="1" dirty="0">
                <a:solidFill>
                  <a:schemeClr val="accent4"/>
                </a:solidFill>
                <a:highlight>
                  <a:srgbClr val="E8F3F4"/>
                </a:highlight>
                <a:sym typeface="Wingdings" panose="05000000000000000000" pitchFamily="2" charset="2"/>
              </a:rPr>
              <a:t> af te lossen</a:t>
            </a:r>
            <a:r>
              <a:rPr lang="nl-NL" sz="1400" b="1" i="1" dirty="0">
                <a:solidFill>
                  <a:schemeClr val="accent4"/>
                </a:solidFill>
                <a:sym typeface="Wingdings" panose="05000000000000000000" pitchFamily="2" charset="2"/>
              </a:rPr>
              <a:t>. </a:t>
            </a:r>
            <a:r>
              <a:rPr lang="nl-NL" sz="1400" dirty="0">
                <a:solidFill>
                  <a:schemeClr val="accent4"/>
                </a:solidFill>
                <a:sym typeface="Wingdings" panose="05000000000000000000" pitchFamily="2" charset="2"/>
              </a:rPr>
              <a:t>De exploitatieverliezen t.g.v. de bijkomende renteloze leninglasten zouden vermeden worden bij een (financieel minder belastende) overname via een herstructurering (via aandelen)</a:t>
            </a:r>
            <a:br>
              <a:rPr lang="nl-NL" sz="1400" dirty="0">
                <a:solidFill>
                  <a:schemeClr val="accent4"/>
                </a:solidFill>
                <a:sym typeface="Wingdings" panose="05000000000000000000" pitchFamily="2" charset="2"/>
              </a:rPr>
            </a:br>
            <a:endParaRPr lang="nl-NL" sz="1400" dirty="0">
              <a:solidFill>
                <a:schemeClr val="accent4"/>
              </a:solidFill>
              <a:sym typeface="Wingdings" panose="05000000000000000000" pitchFamily="2" charset="2"/>
            </a:endParaRPr>
          </a:p>
          <a:p>
            <a:pPr marL="452438" lvl="0" indent="-276225">
              <a:buFont typeface="Wingdings" panose="05000000000000000000" pitchFamily="2" charset="2"/>
              <a:buChar char="à"/>
            </a:pPr>
            <a:r>
              <a:rPr lang="nl-NL" sz="1400" b="1" i="1" dirty="0">
                <a:solidFill>
                  <a:schemeClr val="accent4"/>
                </a:solidFill>
                <a:highlight>
                  <a:srgbClr val="E8F3F4"/>
                </a:highlight>
                <a:sym typeface="Wingdings" panose="05000000000000000000" pitchFamily="2" charset="2"/>
              </a:rPr>
              <a:t>ook zonder voorspelde GSC is het nodeloos bezwaren van de financiën met leningen via aankopen van een SHM/WM een duurdere optie </a:t>
            </a:r>
            <a:r>
              <a:rPr lang="nl-NL" sz="1400" dirty="0">
                <a:solidFill>
                  <a:schemeClr val="accent4"/>
                </a:solidFill>
                <a:sym typeface="Wingdings" panose="05000000000000000000" pitchFamily="2" charset="2"/>
              </a:rPr>
              <a:t>dan een overname via een herstructurering (via aandelen), en kan leiden tot (hogere en onnodige) exploitatieverliezen</a:t>
            </a:r>
          </a:p>
          <a:p>
            <a:pPr marL="176213" lvl="0" indent="0">
              <a:buNone/>
            </a:pPr>
            <a:endParaRPr lang="nl-NL" sz="1400" b="1" dirty="0">
              <a:solidFill>
                <a:schemeClr val="accent4"/>
              </a:solidFill>
              <a:highlight>
                <a:srgbClr val="E8F3F4"/>
              </a:highlight>
              <a:sym typeface="Wingdings" panose="05000000000000000000" pitchFamily="2" charset="2"/>
            </a:endParaRPr>
          </a:p>
          <a:p>
            <a:pPr marL="452438" lvl="0" indent="-276225">
              <a:buFont typeface="Wingdings" panose="05000000000000000000" pitchFamily="2" charset="2"/>
              <a:buChar char="à"/>
            </a:pPr>
            <a:r>
              <a:rPr lang="nl-NL" sz="1400" dirty="0">
                <a:solidFill>
                  <a:schemeClr val="accent4"/>
                </a:solidFill>
                <a:sym typeface="Wingdings" panose="05000000000000000000" pitchFamily="2" charset="2"/>
              </a:rPr>
              <a:t>verkopende woonmaatschappijen dienen de netto-verkoopopbrengsten verplicht te herinvesteren door deze aan te wenden voor eventuele aankopen </a:t>
            </a:r>
            <a:r>
              <a:rPr lang="nl-NL" sz="1400" dirty="0" err="1">
                <a:solidFill>
                  <a:schemeClr val="accent4"/>
                </a:solidFill>
                <a:sym typeface="Wingdings" panose="05000000000000000000" pitchFamily="2" charset="2"/>
              </a:rPr>
              <a:t>ihkv</a:t>
            </a:r>
            <a:r>
              <a:rPr lang="nl-NL" sz="1400" dirty="0">
                <a:solidFill>
                  <a:schemeClr val="accent4"/>
                </a:solidFill>
                <a:sym typeface="Wingdings" panose="05000000000000000000" pitchFamily="2" charset="2"/>
              </a:rPr>
              <a:t> vorming van woonmaatschappijen of door vervroegde terugbetaling van de recentst uitstaande FS3-leningen. Dit heeft </a:t>
            </a:r>
            <a:r>
              <a:rPr lang="nl-NL" sz="1400" b="1" i="1" dirty="0">
                <a:solidFill>
                  <a:schemeClr val="accent4"/>
                </a:solidFill>
                <a:sym typeface="Wingdings" panose="05000000000000000000" pitchFamily="2" charset="2"/>
              </a:rPr>
              <a:t>eveneens voor de verkopende maatschappij een negatieve GSC-impact tot gevolg</a:t>
            </a:r>
            <a:r>
              <a:rPr lang="nl-NL" sz="1400" dirty="0">
                <a:solidFill>
                  <a:schemeClr val="accent4"/>
                </a:solidFill>
                <a:sym typeface="Wingdings" panose="05000000000000000000" pitchFamily="2" charset="2"/>
              </a:rPr>
              <a:t>, waardoor de verkoper financieel weinig of geen baat heeft bij een verkoop indien er GSC wordt voorspeld voor de verkoper</a:t>
            </a:r>
            <a:br>
              <a:rPr lang="nl-NL" sz="1400" dirty="0">
                <a:solidFill>
                  <a:schemeClr val="accent4"/>
                </a:solidFill>
                <a:sym typeface="Wingdings" panose="05000000000000000000" pitchFamily="2" charset="2"/>
              </a:rPr>
            </a:br>
            <a:endParaRPr lang="nl-NL" sz="1400" dirty="0">
              <a:solidFill>
                <a:schemeClr val="accent4"/>
              </a:solidFill>
              <a:sym typeface="Wingdings" panose="05000000000000000000" pitchFamily="2" charset="2"/>
            </a:endParaRPr>
          </a:p>
          <a:p>
            <a:pPr marL="452438" lvl="0" indent="-276225">
              <a:buFont typeface="Wingdings" panose="05000000000000000000" pitchFamily="2" charset="2"/>
              <a:buChar char="à"/>
            </a:pPr>
            <a:r>
              <a:rPr lang="nl-NL" sz="1400" dirty="0">
                <a:solidFill>
                  <a:schemeClr val="accent4"/>
                </a:solidFill>
                <a:sym typeface="Wingdings" panose="05000000000000000000" pitchFamily="2" charset="2"/>
              </a:rPr>
              <a:t>minimale vereiste dat bij elke koop-verkoopovereenkomst een </a:t>
            </a:r>
            <a:r>
              <a:rPr lang="nl-NL" sz="1400" b="1" i="1" dirty="0">
                <a:solidFill>
                  <a:schemeClr val="accent4"/>
                </a:solidFill>
                <a:sym typeface="Wingdings" panose="05000000000000000000" pitchFamily="2" charset="2"/>
              </a:rPr>
              <a:t>opschortende clausule </a:t>
            </a:r>
            <a:r>
              <a:rPr lang="nl-NL" sz="1400" dirty="0">
                <a:solidFill>
                  <a:schemeClr val="accent4"/>
                </a:solidFill>
                <a:sym typeface="Wingdings" panose="05000000000000000000" pitchFamily="2" charset="2"/>
              </a:rPr>
              <a:t>wordt voorzien die de transactie pas mogelijk maakt nadat de VMSW een financiering heeft toegezegd (overdrachten moeten eerst de financiële toetsing doorstaan)</a:t>
            </a:r>
            <a:br>
              <a:rPr lang="nl-NL" sz="1400" dirty="0">
                <a:solidFill>
                  <a:schemeClr val="accent4"/>
                </a:solidFill>
                <a:sym typeface="Wingdings" panose="05000000000000000000" pitchFamily="2" charset="2"/>
              </a:rPr>
            </a:br>
            <a:endParaRPr lang="nl-NL" sz="1400" dirty="0">
              <a:solidFill>
                <a:schemeClr val="accent4"/>
              </a:solidFill>
              <a:sym typeface="Wingdings" panose="05000000000000000000" pitchFamily="2" charset="2"/>
            </a:endParaRPr>
          </a:p>
          <a:p>
            <a:pPr marL="452438" lvl="0" indent="-276225">
              <a:buFont typeface="Wingdings" panose="05000000000000000000" pitchFamily="2" charset="2"/>
              <a:buChar char="à"/>
            </a:pPr>
            <a:r>
              <a:rPr lang="nl-NL" sz="1400" b="1" i="1" dirty="0">
                <a:solidFill>
                  <a:srgbClr val="2D979D"/>
                </a:solidFill>
                <a:highlight>
                  <a:srgbClr val="E8F3F4"/>
                </a:highlight>
                <a:sym typeface="Wingdings" panose="05000000000000000000" pitchFamily="2" charset="2"/>
              </a:rPr>
              <a:t>indien men geen akkoord bereikt over de overdrachtswijze of -prijs en de partijen niet of onvoldoende aantonen waarom een overdracht tegen aandelen niet kan, zullen beide betrokken woonmaatschappijen in overtreding komen met hun erkenningsvoorwaarden, waarvoor de maatregelen vervat in </a:t>
            </a:r>
            <a:r>
              <a:rPr lang="nl-NL" sz="1400" b="1" i="1" dirty="0">
                <a:solidFill>
                  <a:srgbClr val="2D979D"/>
                </a:solidFill>
                <a:highlight>
                  <a:srgbClr val="E8F3F4"/>
                </a:highlight>
                <a:sym typeface="Wingdings" panose="05000000000000000000" pitchFamily="2" charset="2"/>
                <a:hlinkClick r:id="rId2"/>
              </a:rPr>
              <a:t>artikel 4.51 van de VCW van 2021</a:t>
            </a:r>
            <a:r>
              <a:rPr lang="nl-NL" sz="1400" b="1" i="1" dirty="0">
                <a:solidFill>
                  <a:srgbClr val="2D979D"/>
                </a:solidFill>
                <a:highlight>
                  <a:srgbClr val="E8F3F4"/>
                </a:highlight>
                <a:sym typeface="Wingdings" panose="05000000000000000000" pitchFamily="2" charset="2"/>
                <a:hlinkClick r:id="rId3"/>
              </a:rPr>
              <a:t> </a:t>
            </a:r>
            <a:r>
              <a:rPr lang="nl-NL" sz="1400" b="1" i="1" dirty="0">
                <a:solidFill>
                  <a:srgbClr val="2D979D"/>
                </a:solidFill>
                <a:highlight>
                  <a:srgbClr val="E8F3F4"/>
                </a:highlight>
                <a:sym typeface="Wingdings" panose="05000000000000000000" pitchFamily="2" charset="2"/>
              </a:rPr>
              <a:t>kunnen worden genomen</a:t>
            </a:r>
            <a:endParaRPr lang="nl-NL" sz="1400" dirty="0">
              <a:solidFill>
                <a:srgbClr val="2D979D"/>
              </a:solidFill>
              <a:sym typeface="Wingdings" panose="05000000000000000000" pitchFamily="2" charset="2"/>
            </a:endParaRPr>
          </a:p>
          <a:p>
            <a:pPr marL="0" lvl="0" indent="0">
              <a:buNone/>
            </a:pPr>
            <a:endParaRPr lang="nl-BE" sz="1400" u="sng" dirty="0"/>
          </a:p>
          <a:p>
            <a:pPr marL="0" lvl="0" indent="0">
              <a:buNone/>
            </a:pPr>
            <a:br>
              <a:rPr lang="nl-BE" sz="1400" b="1" dirty="0"/>
            </a:br>
            <a:endParaRPr lang="nl-BE" sz="14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18</a:t>
            </a:fld>
            <a:endParaRPr lang="nl-BE" dirty="0"/>
          </a:p>
        </p:txBody>
      </p:sp>
      <p:sp>
        <p:nvSpPr>
          <p:cNvPr id="5" name="Tijdelijke aanduiding voor voettekst 5">
            <a:extLst>
              <a:ext uri="{FF2B5EF4-FFF2-40B4-BE49-F238E27FC236}">
                <a16:creationId xmlns:a16="http://schemas.microsoft.com/office/drawing/2014/main" id="{F81DDDF7-59C5-A981-24A7-DB2F47B7B6B5}"/>
              </a:ext>
            </a:extLst>
          </p:cNvPr>
          <p:cNvSpPr>
            <a:spLocks noGrp="1"/>
          </p:cNvSpPr>
          <p:nvPr>
            <p:ph type="ftr" sz="quarter" idx="3"/>
          </p:nvPr>
        </p:nvSpPr>
        <p:spPr>
          <a:xfrm>
            <a:off x="838200" y="6352642"/>
            <a:ext cx="10380406" cy="366183"/>
          </a:xfrm>
        </p:spPr>
        <p:txBody>
          <a:bodyPr/>
          <a:lstStyle/>
          <a:p>
            <a:pPr algn="r"/>
            <a:r>
              <a:rPr lang="nl-NL" dirty="0"/>
              <a:t>GSC m.b.t. overdrachten vorming WM</a:t>
            </a:r>
            <a:endParaRPr lang="nl-BE" dirty="0"/>
          </a:p>
        </p:txBody>
      </p:sp>
    </p:spTree>
    <p:extLst>
      <p:ext uri="{BB962C8B-B14F-4D97-AF65-F5344CB8AC3E}">
        <p14:creationId xmlns:p14="http://schemas.microsoft.com/office/powerpoint/2010/main" val="1792398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838199" y="139174"/>
            <a:ext cx="10803467" cy="515126"/>
          </a:xfrm>
        </p:spPr>
        <p:txBody>
          <a:bodyPr/>
          <a:lstStyle/>
          <a:p>
            <a:r>
              <a:rPr lang="nl-BE" sz="3200" b="1" dirty="0"/>
              <a:t>Cijfervoorbeeld 1: overname van </a:t>
            </a:r>
            <a:r>
              <a:rPr lang="nl-BE" sz="3200" b="1" dirty="0" err="1"/>
              <a:t>WM's</a:t>
            </a:r>
            <a:r>
              <a:rPr lang="nl-BE" sz="3200" b="1" dirty="0"/>
              <a:t>/</a:t>
            </a:r>
            <a:r>
              <a:rPr lang="nl-BE" sz="3200" b="1" dirty="0" err="1"/>
              <a:t>SHM’s</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838199" y="748499"/>
            <a:ext cx="11098162" cy="5780120"/>
          </a:xfrm>
        </p:spPr>
        <p:txBody>
          <a:bodyPr/>
          <a:lstStyle/>
          <a:p>
            <a:pPr marL="0" lvl="0" indent="0">
              <a:buNone/>
            </a:pPr>
            <a:r>
              <a:rPr lang="nl-BE" sz="1300" dirty="0"/>
              <a:t>Aantal over te nemen woningen: 100</a:t>
            </a:r>
            <a:br>
              <a:rPr lang="nl-BE" sz="1300" dirty="0"/>
            </a:br>
            <a:r>
              <a:rPr lang="nl-BE" sz="1300" dirty="0"/>
              <a:t>Aankoopprijs: €120.000 per woning </a:t>
            </a:r>
            <a:r>
              <a:rPr lang="nl-BE" sz="1300" dirty="0">
                <a:sym typeface="Wingdings" panose="05000000000000000000" pitchFamily="2" charset="2"/>
              </a:rPr>
              <a:t> €12.000.000 in totaal</a:t>
            </a:r>
            <a:endParaRPr lang="nl-BE" sz="1300" dirty="0"/>
          </a:p>
          <a:p>
            <a:pPr marL="0" lvl="0" indent="0">
              <a:buNone/>
            </a:pPr>
            <a:r>
              <a:rPr lang="nl-BE" sz="1300" dirty="0"/>
              <a:t>Saldo over te nemen NFS2-leningen: €80.000 per woning </a:t>
            </a:r>
            <a:r>
              <a:rPr lang="nl-BE" sz="1300" dirty="0">
                <a:sym typeface="Wingdings" panose="05000000000000000000" pitchFamily="2" charset="2"/>
              </a:rPr>
              <a:t> €8.000.000 in totaal (restduur: 20j)</a:t>
            </a:r>
          </a:p>
          <a:p>
            <a:pPr marL="0" indent="0">
              <a:buNone/>
            </a:pPr>
            <a:r>
              <a:rPr lang="nl-BE" sz="1300" b="1" dirty="0">
                <a:sym typeface="Wingdings" panose="05000000000000000000" pitchFamily="2" charset="2"/>
              </a:rPr>
              <a:t>Bijkomende renteloze annuïteitenlening voor aankoop: </a:t>
            </a:r>
            <a:r>
              <a:rPr lang="nl-BE" sz="1300" b="1" dirty="0"/>
              <a:t>€40.000 per woning </a:t>
            </a:r>
            <a:r>
              <a:rPr lang="nl-BE" sz="1300" b="1" dirty="0">
                <a:sym typeface="Wingdings" panose="05000000000000000000" pitchFamily="2" charset="2"/>
              </a:rPr>
              <a:t> €4.000.000 in totaal (looptijd: 20j)</a:t>
            </a: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536575" indent="-357188">
              <a:buFont typeface="Wingdings" panose="05000000000000000000" pitchFamily="2" charset="2"/>
              <a:buChar char="à"/>
            </a:pPr>
            <a:r>
              <a:rPr lang="nl-BE" sz="1600" b="1" dirty="0">
                <a:solidFill>
                  <a:schemeClr val="accent4"/>
                </a:solidFill>
                <a:highlight>
                  <a:srgbClr val="FFFF00"/>
                </a:highlight>
                <a:sym typeface="Wingdings" panose="05000000000000000000" pitchFamily="2" charset="2"/>
              </a:rPr>
              <a:t>Financiële impact (met of zonder GSC) verschilt jaarlijks €200.000 (=aflossing renteloze lening voor aankoop)</a:t>
            </a:r>
          </a:p>
          <a:p>
            <a:pPr marL="536575" indent="-357188">
              <a:buFont typeface="Wingdings" panose="05000000000000000000" pitchFamily="2" charset="2"/>
              <a:buChar char="à"/>
            </a:pPr>
            <a:r>
              <a:rPr lang="nl-BE" sz="1400" b="1" dirty="0">
                <a:solidFill>
                  <a:schemeClr val="accent4"/>
                </a:solidFill>
                <a:sym typeface="Wingdings" panose="05000000000000000000" pitchFamily="2" charset="2"/>
              </a:rPr>
              <a:t>De jaarlijkse financiële impact met GSC is in dit voorbeeld positiever dan zonder GSC vanwege het negatieve GSC-saldo</a:t>
            </a:r>
          </a:p>
          <a:p>
            <a:pPr marL="536575" indent="-357188">
              <a:buFont typeface="Wingdings" panose="05000000000000000000" pitchFamily="2" charset="2"/>
              <a:buChar char="à"/>
            </a:pPr>
            <a:r>
              <a:rPr lang="nl-BE" sz="1400" b="1" dirty="0">
                <a:solidFill>
                  <a:schemeClr val="accent4"/>
                </a:solidFill>
                <a:sym typeface="Wingdings" panose="05000000000000000000" pitchFamily="2" charset="2"/>
              </a:rPr>
              <a:t>In dit voorbeeld is geen rekening gehouden met het eventuele voordeel van een GSC-compensatie voor overname via aandelen van </a:t>
            </a:r>
            <a:r>
              <a:rPr lang="nl-NL" sz="1400" b="1" dirty="0">
                <a:solidFill>
                  <a:schemeClr val="accent4"/>
                </a:solidFill>
                <a:sym typeface="Wingdings" panose="05000000000000000000" pitchFamily="2" charset="2"/>
              </a:rPr>
              <a:t>woningen van een SHM/WM waarvoor er GSC werd toegekend tussen 2017 en 2021</a:t>
            </a:r>
            <a:r>
              <a:rPr lang="nl-BE" sz="1400" b="1" dirty="0">
                <a:solidFill>
                  <a:schemeClr val="accent4"/>
                </a:solidFill>
                <a:sym typeface="Wingdings" panose="05000000000000000000" pitchFamily="2" charset="2"/>
              </a:rPr>
              <a:t> </a:t>
            </a:r>
            <a:endParaRPr lang="nl-BE" sz="1400" b="1" dirty="0">
              <a:solidFill>
                <a:schemeClr val="accent4"/>
              </a:solidFill>
            </a:endParaRPr>
          </a:p>
          <a:p>
            <a:pPr marL="179387" indent="0">
              <a:buNone/>
            </a:pPr>
            <a:endParaRPr lang="nl-BE" sz="1600" b="1" dirty="0">
              <a:solidFill>
                <a:schemeClr val="accent4"/>
              </a:solidFill>
              <a:highlight>
                <a:srgbClr val="FFFF00"/>
              </a:highlight>
            </a:endParaRPr>
          </a:p>
          <a:p>
            <a:pPr marL="0" lvl="0" indent="0">
              <a:buNone/>
            </a:pPr>
            <a:endParaRPr lang="nl-BE" sz="1400" dirty="0"/>
          </a:p>
          <a:p>
            <a:pPr marL="0" lvl="0" indent="0">
              <a:buNone/>
            </a:pPr>
            <a:endParaRPr lang="nl-BE" sz="1400" dirty="0">
              <a:solidFill>
                <a:schemeClr val="accent4"/>
              </a:solidFill>
              <a:sym typeface="Wingdings" panose="05000000000000000000" pitchFamily="2" charset="2"/>
            </a:endParaRPr>
          </a:p>
          <a:p>
            <a:pPr marL="0" lvl="0" indent="0">
              <a:buNone/>
            </a:pPr>
            <a:endParaRPr lang="nl-NL" sz="1400" dirty="0">
              <a:solidFill>
                <a:schemeClr val="accent4"/>
              </a:solidFill>
              <a:sym typeface="Wingdings" panose="05000000000000000000" pitchFamily="2" charset="2"/>
            </a:endParaRPr>
          </a:p>
          <a:p>
            <a:pPr marL="0" lvl="0" indent="0">
              <a:buNone/>
            </a:pPr>
            <a:endParaRPr lang="nl-BE" sz="1400" u="sng" dirty="0"/>
          </a:p>
          <a:p>
            <a:pPr marL="0" lvl="0" indent="0">
              <a:buNone/>
            </a:pPr>
            <a:br>
              <a:rPr lang="nl-BE" sz="1400" b="1" dirty="0"/>
            </a:br>
            <a:endParaRPr lang="nl-BE" sz="14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19</a:t>
            </a:fld>
            <a:endParaRPr lang="nl-BE" dirty="0"/>
          </a:p>
        </p:txBody>
      </p:sp>
      <p:sp>
        <p:nvSpPr>
          <p:cNvPr id="5" name="Tijdelijke aanduiding voor voettekst 5">
            <a:extLst>
              <a:ext uri="{FF2B5EF4-FFF2-40B4-BE49-F238E27FC236}">
                <a16:creationId xmlns:a16="http://schemas.microsoft.com/office/drawing/2014/main" id="{F81DDDF7-59C5-A981-24A7-DB2F47B7B6B5}"/>
              </a:ext>
            </a:extLst>
          </p:cNvPr>
          <p:cNvSpPr>
            <a:spLocks noGrp="1"/>
          </p:cNvSpPr>
          <p:nvPr>
            <p:ph type="ftr" sz="quarter" idx="3"/>
          </p:nvPr>
        </p:nvSpPr>
        <p:spPr>
          <a:xfrm>
            <a:off x="838200" y="6352642"/>
            <a:ext cx="10380406" cy="366183"/>
          </a:xfrm>
        </p:spPr>
        <p:txBody>
          <a:bodyPr/>
          <a:lstStyle/>
          <a:p>
            <a:pPr algn="r"/>
            <a:r>
              <a:rPr lang="nl-NL" dirty="0"/>
              <a:t>GSC m.b.t. overdrachten vorming WM</a:t>
            </a:r>
            <a:endParaRPr lang="nl-BE" dirty="0"/>
          </a:p>
        </p:txBody>
      </p:sp>
      <p:graphicFrame>
        <p:nvGraphicFramePr>
          <p:cNvPr id="6" name="Tabel 6">
            <a:extLst>
              <a:ext uri="{FF2B5EF4-FFF2-40B4-BE49-F238E27FC236}">
                <a16:creationId xmlns:a16="http://schemas.microsoft.com/office/drawing/2014/main" id="{5E23E1A0-CD49-4582-BA99-1A076CEDB13E}"/>
              </a:ext>
            </a:extLst>
          </p:cNvPr>
          <p:cNvGraphicFramePr>
            <a:graphicFrameLocks noGrp="1"/>
          </p:cNvGraphicFramePr>
          <p:nvPr>
            <p:extLst>
              <p:ext uri="{D42A27DB-BD31-4B8C-83A1-F6EECF244321}">
                <p14:modId xmlns:p14="http://schemas.microsoft.com/office/powerpoint/2010/main" val="41517066"/>
              </p:ext>
            </p:extLst>
          </p:nvPr>
        </p:nvGraphicFramePr>
        <p:xfrm>
          <a:off x="1368462" y="1798089"/>
          <a:ext cx="8988973" cy="3645830"/>
        </p:xfrm>
        <a:graphic>
          <a:graphicData uri="http://schemas.openxmlformats.org/drawingml/2006/table">
            <a:tbl>
              <a:tblPr firstRow="1" bandRow="1">
                <a:tableStyleId>{5C22544A-7EE6-4342-B048-85BDC9FD1C3A}</a:tableStyleId>
              </a:tblPr>
              <a:tblGrid>
                <a:gridCol w="3213370">
                  <a:extLst>
                    <a:ext uri="{9D8B030D-6E8A-4147-A177-3AD203B41FA5}">
                      <a16:colId xmlns:a16="http://schemas.microsoft.com/office/drawing/2014/main" val="2563828939"/>
                    </a:ext>
                  </a:extLst>
                </a:gridCol>
                <a:gridCol w="3295163">
                  <a:extLst>
                    <a:ext uri="{9D8B030D-6E8A-4147-A177-3AD203B41FA5}">
                      <a16:colId xmlns:a16="http://schemas.microsoft.com/office/drawing/2014/main" val="2349493569"/>
                    </a:ext>
                  </a:extLst>
                </a:gridCol>
                <a:gridCol w="1250731">
                  <a:extLst>
                    <a:ext uri="{9D8B030D-6E8A-4147-A177-3AD203B41FA5}">
                      <a16:colId xmlns:a16="http://schemas.microsoft.com/office/drawing/2014/main" val="2475398553"/>
                    </a:ext>
                  </a:extLst>
                </a:gridCol>
                <a:gridCol w="1229709">
                  <a:extLst>
                    <a:ext uri="{9D8B030D-6E8A-4147-A177-3AD203B41FA5}">
                      <a16:colId xmlns:a16="http://schemas.microsoft.com/office/drawing/2014/main" val="3366819951"/>
                    </a:ext>
                  </a:extLst>
                </a:gridCol>
              </a:tblGrid>
              <a:tr h="173462">
                <a:tc>
                  <a:txBody>
                    <a:bodyPr/>
                    <a:lstStyle/>
                    <a:p>
                      <a:r>
                        <a:rPr lang="nl-BE" sz="1200" dirty="0"/>
                        <a:t>Jaarlijkse financiële impact overname</a:t>
                      </a:r>
                    </a:p>
                  </a:txBody>
                  <a:tcPr/>
                </a:tc>
                <a:tc>
                  <a:txBody>
                    <a:bodyPr/>
                    <a:lstStyle/>
                    <a:p>
                      <a:r>
                        <a:rPr lang="nl-BE" sz="1200" dirty="0"/>
                        <a:t>Berekening</a:t>
                      </a:r>
                    </a:p>
                  </a:txBody>
                  <a:tcPr/>
                </a:tc>
                <a:tc>
                  <a:txBody>
                    <a:bodyPr/>
                    <a:lstStyle/>
                    <a:p>
                      <a:r>
                        <a:rPr lang="nl-BE" sz="1200" dirty="0"/>
                        <a:t>Overname via aandelen</a:t>
                      </a:r>
                    </a:p>
                  </a:txBody>
                  <a:tcPr/>
                </a:tc>
                <a:tc>
                  <a:txBody>
                    <a:bodyPr/>
                    <a:lstStyle/>
                    <a:p>
                      <a:r>
                        <a:rPr lang="nl-BE" sz="1200" dirty="0"/>
                        <a:t>Overname via aankoop</a:t>
                      </a:r>
                    </a:p>
                  </a:txBody>
                  <a:tcPr/>
                </a:tc>
                <a:extLst>
                  <a:ext uri="{0D108BD9-81ED-4DB2-BD59-A6C34878D82A}">
                    <a16:rowId xmlns:a16="http://schemas.microsoft.com/office/drawing/2014/main" val="2820347014"/>
                  </a:ext>
                </a:extLst>
              </a:tr>
              <a:tr h="308542">
                <a:tc>
                  <a:txBody>
                    <a:bodyPr/>
                    <a:lstStyle/>
                    <a:p>
                      <a:r>
                        <a:rPr lang="nl-BE" sz="1200" dirty="0"/>
                        <a:t>Werkelijke huurontvangsten (2,5% derving)</a:t>
                      </a:r>
                      <a:endParaRPr lang="nl-BE" sz="1200" i="1" dirty="0"/>
                    </a:p>
                  </a:txBody>
                  <a:tcPr/>
                </a:tc>
                <a:tc>
                  <a:txBody>
                    <a:bodyPr/>
                    <a:lstStyle/>
                    <a:p>
                      <a:r>
                        <a:rPr lang="nl-BE" sz="1200" dirty="0"/>
                        <a:t>=€350*100wn*12mnd*(1-2,5%derving)</a:t>
                      </a:r>
                    </a:p>
                  </a:txBody>
                  <a:tcPr/>
                </a:tc>
                <a:tc>
                  <a:txBody>
                    <a:bodyPr/>
                    <a:lstStyle/>
                    <a:p>
                      <a:r>
                        <a:rPr lang="nl-BE" sz="1200" dirty="0"/>
                        <a:t>+ €409.500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 €409.500</a:t>
                      </a:r>
                    </a:p>
                  </a:txBody>
                  <a:tcPr/>
                </a:tc>
                <a:extLst>
                  <a:ext uri="{0D108BD9-81ED-4DB2-BD59-A6C34878D82A}">
                    <a16:rowId xmlns:a16="http://schemas.microsoft.com/office/drawing/2014/main" val="2149390652"/>
                  </a:ext>
                </a:extLst>
              </a:tr>
              <a:tr h="308542">
                <a:tc>
                  <a:txBody>
                    <a:bodyPr/>
                    <a:lstStyle/>
                    <a:p>
                      <a:r>
                        <a:rPr lang="nl-BE" sz="1200" dirty="0"/>
                        <a:t>Onroerende voorheffing</a:t>
                      </a:r>
                    </a:p>
                  </a:txBody>
                  <a:tcPr/>
                </a:tc>
                <a:tc>
                  <a:txBody>
                    <a:bodyPr/>
                    <a:lstStyle/>
                    <a:p>
                      <a:r>
                        <a:rPr lang="nl-BE" sz="1200" dirty="0"/>
                        <a:t>=€300*100wn</a:t>
                      </a:r>
                    </a:p>
                  </a:txBody>
                  <a:tcPr/>
                </a:tc>
                <a:tc>
                  <a:txBody>
                    <a:bodyPr/>
                    <a:lstStyle/>
                    <a:p>
                      <a:r>
                        <a:rPr lang="nl-BE" sz="1200" dirty="0">
                          <a:solidFill>
                            <a:srgbClr val="FF0000"/>
                          </a:solidFill>
                        </a:rPr>
                        <a:t>- €30.000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solidFill>
                            <a:srgbClr val="FF0000"/>
                          </a:solidFill>
                        </a:rPr>
                        <a:t>- €30.000</a:t>
                      </a:r>
                    </a:p>
                  </a:txBody>
                  <a:tcPr/>
                </a:tc>
                <a:extLst>
                  <a:ext uri="{0D108BD9-81ED-4DB2-BD59-A6C34878D82A}">
                    <a16:rowId xmlns:a16="http://schemas.microsoft.com/office/drawing/2014/main" val="3366470874"/>
                  </a:ext>
                </a:extLst>
              </a:tr>
              <a:tr h="308542">
                <a:tc>
                  <a:txBody>
                    <a:bodyPr/>
                    <a:lstStyle/>
                    <a:p>
                      <a:r>
                        <a:rPr lang="nl-BE" sz="1200" u="none" dirty="0"/>
                        <a:t>Onderhoudskosten t.l.v. verhuurder</a:t>
                      </a:r>
                    </a:p>
                  </a:txBody>
                  <a:tcPr/>
                </a:tc>
                <a:tc>
                  <a:txBody>
                    <a:bodyPr/>
                    <a:lstStyle/>
                    <a:p>
                      <a:r>
                        <a:rPr lang="nl-BE" sz="1200" dirty="0"/>
                        <a:t>=€550*100wn</a:t>
                      </a:r>
                    </a:p>
                  </a:txBody>
                  <a:tcPr/>
                </a:tc>
                <a:tc>
                  <a:txBody>
                    <a:bodyPr/>
                    <a:lstStyle/>
                    <a:p>
                      <a:r>
                        <a:rPr lang="nl-BE" sz="1200" dirty="0">
                          <a:solidFill>
                            <a:srgbClr val="FF0000"/>
                          </a:solidFill>
                        </a:rPr>
                        <a:t>- €55.000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solidFill>
                            <a:srgbClr val="FF0000"/>
                          </a:solidFill>
                        </a:rPr>
                        <a:t>- €55.000</a:t>
                      </a:r>
                    </a:p>
                  </a:txBody>
                  <a:tcPr/>
                </a:tc>
                <a:extLst>
                  <a:ext uri="{0D108BD9-81ED-4DB2-BD59-A6C34878D82A}">
                    <a16:rowId xmlns:a16="http://schemas.microsoft.com/office/drawing/2014/main" val="1738210983"/>
                  </a:ext>
                </a:extLst>
              </a:tr>
              <a:tr h="308542">
                <a:tc>
                  <a:txBody>
                    <a:bodyPr/>
                    <a:lstStyle/>
                    <a:p>
                      <a:r>
                        <a:rPr lang="nl-BE" sz="1200" dirty="0"/>
                        <a:t>Algemene werkingskosten</a:t>
                      </a:r>
                    </a:p>
                  </a:txBody>
                  <a:tcPr/>
                </a:tc>
                <a:tc>
                  <a:txBody>
                    <a:bodyPr/>
                    <a:lstStyle/>
                    <a:p>
                      <a:r>
                        <a:rPr lang="nl-BE" sz="1200" dirty="0"/>
                        <a:t>=€700*100wn</a:t>
                      </a:r>
                    </a:p>
                  </a:txBody>
                  <a:tcPr/>
                </a:tc>
                <a:tc>
                  <a:txBody>
                    <a:bodyPr/>
                    <a:lstStyle/>
                    <a:p>
                      <a:r>
                        <a:rPr lang="nl-BE" sz="1200" dirty="0">
                          <a:solidFill>
                            <a:srgbClr val="FF0000"/>
                          </a:solidFill>
                        </a:rPr>
                        <a:t>- €70.000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solidFill>
                            <a:srgbClr val="FF0000"/>
                          </a:solidFill>
                        </a:rPr>
                        <a:t>- €70.000</a:t>
                      </a:r>
                    </a:p>
                  </a:txBody>
                  <a:tcPr/>
                </a:tc>
                <a:extLst>
                  <a:ext uri="{0D108BD9-81ED-4DB2-BD59-A6C34878D82A}">
                    <a16:rowId xmlns:a16="http://schemas.microsoft.com/office/drawing/2014/main" val="3937623297"/>
                  </a:ext>
                </a:extLst>
              </a:tr>
              <a:tr h="308542">
                <a:tc>
                  <a:txBody>
                    <a:bodyPr/>
                    <a:lstStyle/>
                    <a:p>
                      <a:r>
                        <a:rPr lang="nl-BE" sz="1200" dirty="0"/>
                        <a:t>Aflossing over te nemen NFS2-leningen</a:t>
                      </a:r>
                    </a:p>
                  </a:txBody>
                  <a:tcPr/>
                </a:tc>
                <a:tc>
                  <a:txBody>
                    <a:bodyPr/>
                    <a:lstStyle/>
                    <a:p>
                      <a:r>
                        <a:rPr lang="nl-BE" sz="1200" dirty="0"/>
                        <a:t>=€8mio/20j</a:t>
                      </a:r>
                    </a:p>
                  </a:txBody>
                  <a:tcPr/>
                </a:tc>
                <a:tc>
                  <a:txBody>
                    <a:bodyPr/>
                    <a:lstStyle/>
                    <a:p>
                      <a:r>
                        <a:rPr lang="nl-BE" sz="1200" dirty="0">
                          <a:solidFill>
                            <a:srgbClr val="FF0000"/>
                          </a:solidFill>
                        </a:rPr>
                        <a:t>- €400.000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solidFill>
                            <a:srgbClr val="FF0000"/>
                          </a:solidFill>
                        </a:rPr>
                        <a:t>- €400.000</a:t>
                      </a:r>
                    </a:p>
                  </a:txBody>
                  <a:tcPr/>
                </a:tc>
                <a:extLst>
                  <a:ext uri="{0D108BD9-81ED-4DB2-BD59-A6C34878D82A}">
                    <a16:rowId xmlns:a16="http://schemas.microsoft.com/office/drawing/2014/main" val="2371376905"/>
                  </a:ext>
                </a:extLst>
              </a:tr>
              <a:tr h="14372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Aflossing bijkomende renteloze lening aankoop</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=€4mio/20j </a:t>
                      </a:r>
                      <a:r>
                        <a:rPr lang="nl-BE" sz="1200" b="0" dirty="0">
                          <a:highlight>
                            <a:srgbClr val="FFFF00"/>
                          </a:highlight>
                          <a:latin typeface="Calibri" panose="020F0502020204030204" pitchFamily="34" charset="0"/>
                          <a:cs typeface="Calibri" panose="020F0502020204030204" pitchFamily="34" charset="0"/>
                        </a:rPr>
                        <a:t>→ niet GSC</a:t>
                      </a:r>
                      <a:endParaRPr lang="nl-BE" sz="1200" b="0" dirty="0">
                        <a:highlight>
                          <a:srgbClr val="FFFF00"/>
                        </a:highlight>
                      </a:endParaRPr>
                    </a:p>
                  </a:txBody>
                  <a:tcPr/>
                </a:tc>
                <a:tc>
                  <a:txBody>
                    <a:bodyPr/>
                    <a:lstStyle/>
                    <a:p>
                      <a:r>
                        <a:rPr lang="nl-BE" sz="1200" b="0" dirty="0"/>
                        <a:t>     n.v.t.</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0" dirty="0">
                          <a:solidFill>
                            <a:srgbClr val="FF0000"/>
                          </a:solidFill>
                          <a:highlight>
                            <a:srgbClr val="FFFF00"/>
                          </a:highlight>
                        </a:rPr>
                        <a:t>- €200.000</a:t>
                      </a:r>
                    </a:p>
                  </a:txBody>
                  <a:tcPr/>
                </a:tc>
                <a:extLst>
                  <a:ext uri="{0D108BD9-81ED-4DB2-BD59-A6C34878D82A}">
                    <a16:rowId xmlns:a16="http://schemas.microsoft.com/office/drawing/2014/main" val="1370768795"/>
                  </a:ext>
                </a:extLst>
              </a:tr>
              <a:tr h="14372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1" dirty="0"/>
                        <a:t>Jaarlijkse financiële impact </a:t>
                      </a:r>
                      <a:r>
                        <a:rPr lang="nl-BE" sz="1200" b="1" u="sng" dirty="0"/>
                        <a:t>exclusief GSC</a:t>
                      </a:r>
                    </a:p>
                  </a:txBody>
                  <a:tcPr/>
                </a:tc>
                <a:tc>
                  <a: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r>
                        <a:rPr lang="nl-BE" sz="1200" dirty="0">
                          <a:highlight>
                            <a:srgbClr val="FFFF00"/>
                          </a:highlight>
                        </a:rPr>
                        <a:t>Verschil = €200K </a:t>
                      </a:r>
                    </a:p>
                  </a:txBody>
                  <a:tcPr/>
                </a:tc>
                <a:tc>
                  <a:txBody>
                    <a:bodyPr/>
                    <a:lstStyle/>
                    <a:p>
                      <a:r>
                        <a:rPr lang="nl-BE" sz="1200" b="1" dirty="0">
                          <a:solidFill>
                            <a:srgbClr val="FF0000"/>
                          </a:solidFill>
                        </a:rPr>
                        <a:t>- €145.500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1" dirty="0">
                          <a:solidFill>
                            <a:srgbClr val="FF0000"/>
                          </a:solidFill>
                        </a:rPr>
                        <a:t>- €345.500</a:t>
                      </a:r>
                    </a:p>
                  </a:txBody>
                  <a:tcPr/>
                </a:tc>
                <a:extLst>
                  <a:ext uri="{0D108BD9-81ED-4DB2-BD59-A6C34878D82A}">
                    <a16:rowId xmlns:a16="http://schemas.microsoft.com/office/drawing/2014/main" val="289100914"/>
                  </a:ext>
                </a:extLst>
              </a:tr>
              <a:tr h="20908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Impact GSC-subsidie (‘+’ bij een negatief GSC-saldo; ‘-’ bij een positief GSC-saldo)</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 theoretische huurontvangsten minus 2,5% forfait voor leegstand en huurachterstal - O.V. - €1.510/</a:t>
                      </a:r>
                      <a:r>
                        <a:rPr lang="nl-BE" sz="1200" dirty="0" err="1"/>
                        <a:t>wn</a:t>
                      </a:r>
                      <a:r>
                        <a:rPr lang="nl-BE" sz="1200" dirty="0"/>
                        <a:t> forfait voor algemene werkings- en onderhoudskosten - €400K aflossing NFS2</a:t>
                      </a:r>
                    </a:p>
                  </a:txBody>
                  <a:tcPr/>
                </a:tc>
                <a:tc>
                  <a:txBody>
                    <a:bodyPr/>
                    <a:lstStyle/>
                    <a:p>
                      <a:r>
                        <a:rPr lang="nl-BE" sz="1200" dirty="0"/>
                        <a:t>+ €171.500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 €171.500</a:t>
                      </a:r>
                    </a:p>
                  </a:txBody>
                  <a:tcPr/>
                </a:tc>
                <a:extLst>
                  <a:ext uri="{0D108BD9-81ED-4DB2-BD59-A6C34878D82A}">
                    <a16:rowId xmlns:a16="http://schemas.microsoft.com/office/drawing/2014/main" val="3052483307"/>
                  </a:ext>
                </a:extLst>
              </a:tr>
              <a:tr h="14372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1" dirty="0"/>
                        <a:t>Jaarlijkse financiële impact </a:t>
                      </a:r>
                      <a:r>
                        <a:rPr lang="nl-BE" sz="1200" b="1" u="sng" dirty="0"/>
                        <a:t>inclusief GSC</a:t>
                      </a:r>
                      <a:endParaRPr lang="nl-BE" sz="1200" u="sng" dirty="0"/>
                    </a:p>
                  </a:txBody>
                  <a:tcPr/>
                </a:tc>
                <a:tc>
                  <a: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r>
                        <a:rPr lang="nl-BE" sz="1200" dirty="0">
                          <a:highlight>
                            <a:srgbClr val="FFFF00"/>
                          </a:highlight>
                        </a:rPr>
                        <a:t>Verschil = €200K </a:t>
                      </a:r>
                    </a:p>
                  </a:txBody>
                  <a:tcPr/>
                </a:tc>
                <a:tc>
                  <a:txBody>
                    <a:bodyPr/>
                    <a:lstStyle/>
                    <a:p>
                      <a:r>
                        <a:rPr lang="nl-BE" sz="1200" b="1" dirty="0"/>
                        <a:t>+ €26.000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1" dirty="0">
                          <a:solidFill>
                            <a:srgbClr val="FF0000"/>
                          </a:solidFill>
                        </a:rPr>
                        <a:t>- €174.000</a:t>
                      </a:r>
                    </a:p>
                  </a:txBody>
                  <a:tcPr/>
                </a:tc>
                <a:extLst>
                  <a:ext uri="{0D108BD9-81ED-4DB2-BD59-A6C34878D82A}">
                    <a16:rowId xmlns:a16="http://schemas.microsoft.com/office/drawing/2014/main" val="774720645"/>
                  </a:ext>
                </a:extLst>
              </a:tr>
            </a:tbl>
          </a:graphicData>
        </a:graphic>
      </p:graphicFrame>
      <p:sp>
        <p:nvSpPr>
          <p:cNvPr id="9" name="Rechthoek: schuine rand 8">
            <a:extLst>
              <a:ext uri="{FF2B5EF4-FFF2-40B4-BE49-F238E27FC236}">
                <a16:creationId xmlns:a16="http://schemas.microsoft.com/office/drawing/2014/main" id="{939D6948-1CEB-FE32-A44B-17C36A0E9567}"/>
              </a:ext>
            </a:extLst>
          </p:cNvPr>
          <p:cNvSpPr/>
          <p:nvPr/>
        </p:nvSpPr>
        <p:spPr>
          <a:xfrm>
            <a:off x="9210810" y="4065938"/>
            <a:ext cx="987973" cy="283779"/>
          </a:xfrm>
          <a:prstGeom prst="beve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1200" b="1" dirty="0">
                <a:solidFill>
                  <a:srgbClr val="FF0000"/>
                </a:solidFill>
              </a:rPr>
              <a:t>- €345.500</a:t>
            </a:r>
          </a:p>
        </p:txBody>
      </p:sp>
      <p:sp>
        <p:nvSpPr>
          <p:cNvPr id="10" name="Rechthoek: schuine rand 9">
            <a:extLst>
              <a:ext uri="{FF2B5EF4-FFF2-40B4-BE49-F238E27FC236}">
                <a16:creationId xmlns:a16="http://schemas.microsoft.com/office/drawing/2014/main" id="{FC66CFB9-7FE7-312B-C062-36761D48D709}"/>
              </a:ext>
            </a:extLst>
          </p:cNvPr>
          <p:cNvSpPr/>
          <p:nvPr/>
        </p:nvSpPr>
        <p:spPr>
          <a:xfrm>
            <a:off x="7957705" y="4065937"/>
            <a:ext cx="987973" cy="283779"/>
          </a:xfrm>
          <a:prstGeom prst="beve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1200" b="1" dirty="0">
                <a:solidFill>
                  <a:srgbClr val="FF0000"/>
                </a:solidFill>
              </a:rPr>
              <a:t>-€145.500</a:t>
            </a:r>
          </a:p>
        </p:txBody>
      </p:sp>
      <p:sp>
        <p:nvSpPr>
          <p:cNvPr id="11" name="Rechthoek: schuine rand 10">
            <a:extLst>
              <a:ext uri="{FF2B5EF4-FFF2-40B4-BE49-F238E27FC236}">
                <a16:creationId xmlns:a16="http://schemas.microsoft.com/office/drawing/2014/main" id="{27B56EA7-2BD0-15B3-0411-8DE62D630FFB}"/>
              </a:ext>
            </a:extLst>
          </p:cNvPr>
          <p:cNvSpPr/>
          <p:nvPr/>
        </p:nvSpPr>
        <p:spPr>
          <a:xfrm>
            <a:off x="9210810" y="5133837"/>
            <a:ext cx="987973" cy="283779"/>
          </a:xfrm>
          <a:prstGeom prst="beve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1200" b="1" dirty="0">
                <a:solidFill>
                  <a:srgbClr val="FF0000"/>
                </a:solidFill>
              </a:rPr>
              <a:t>- €174.000</a:t>
            </a:r>
          </a:p>
        </p:txBody>
      </p:sp>
      <p:sp>
        <p:nvSpPr>
          <p:cNvPr id="12" name="Rechthoek: schuine rand 11">
            <a:extLst>
              <a:ext uri="{FF2B5EF4-FFF2-40B4-BE49-F238E27FC236}">
                <a16:creationId xmlns:a16="http://schemas.microsoft.com/office/drawing/2014/main" id="{B6779283-EAD2-B5DC-1C1E-33E66C10E280}"/>
              </a:ext>
            </a:extLst>
          </p:cNvPr>
          <p:cNvSpPr/>
          <p:nvPr/>
        </p:nvSpPr>
        <p:spPr>
          <a:xfrm>
            <a:off x="7957705" y="5133837"/>
            <a:ext cx="987973" cy="283779"/>
          </a:xfrm>
          <a:prstGeom prst="beve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1200" b="1" dirty="0">
                <a:solidFill>
                  <a:schemeClr val="tx1"/>
                </a:solidFill>
              </a:rPr>
              <a:t>+ €26.000</a:t>
            </a:r>
          </a:p>
        </p:txBody>
      </p:sp>
    </p:spTree>
    <p:extLst>
      <p:ext uri="{BB962C8B-B14F-4D97-AF65-F5344CB8AC3E}">
        <p14:creationId xmlns:p14="http://schemas.microsoft.com/office/powerpoint/2010/main" val="155986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p:txBody>
          <a:bodyPr/>
          <a:lstStyle/>
          <a:p>
            <a:r>
              <a:rPr lang="nl-BE" dirty="0"/>
              <a:t>Wat betekent GSC?</a:t>
            </a:r>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p:txBody>
          <a:bodyPr/>
          <a:lstStyle/>
          <a:p>
            <a:pPr marL="0" lvl="0" indent="0">
              <a:buNone/>
            </a:pPr>
            <a:r>
              <a:rPr lang="nl-BE" sz="2000" dirty="0"/>
              <a:t>De </a:t>
            </a:r>
            <a:r>
              <a:rPr lang="nl-BE" sz="2000" dirty="0">
                <a:solidFill>
                  <a:srgbClr val="2D979D"/>
                </a:solidFill>
              </a:rPr>
              <a:t>GSC (= gewestelijke sociale correctie) </a:t>
            </a:r>
            <a:r>
              <a:rPr lang="nl-BE" sz="2000" dirty="0"/>
              <a:t>is een </a:t>
            </a:r>
            <a:r>
              <a:rPr lang="nl-BE" sz="2000" b="1" dirty="0">
                <a:highlight>
                  <a:srgbClr val="E8F3F4"/>
                </a:highlight>
              </a:rPr>
              <a:t>werkingssubsidie</a:t>
            </a:r>
            <a:r>
              <a:rPr lang="nl-BE" sz="2000" dirty="0"/>
              <a:t>.</a:t>
            </a:r>
            <a:br>
              <a:rPr lang="nl-BE" sz="2000" dirty="0"/>
            </a:br>
            <a:br>
              <a:rPr lang="nl-BE" sz="2000" dirty="0"/>
            </a:br>
            <a:r>
              <a:rPr lang="nl-BE" sz="2000" dirty="0"/>
              <a:t>Hiermee probeert de Vlaamse overheid de </a:t>
            </a:r>
            <a:r>
              <a:rPr lang="nl-BE" sz="2000" b="1" i="1" dirty="0"/>
              <a:t>exploitatietekorten</a:t>
            </a:r>
            <a:r>
              <a:rPr lang="nl-BE" sz="2000" dirty="0"/>
              <a:t> </a:t>
            </a:r>
            <a:r>
              <a:rPr lang="nl-BE" sz="2000" b="1" i="1" dirty="0"/>
              <a:t>op te vangen </a:t>
            </a:r>
            <a:r>
              <a:rPr lang="nl-BE" sz="2000" dirty="0"/>
              <a:t>bij een woonmaatschappij, die het gevolg zijn van de </a:t>
            </a:r>
            <a:r>
              <a:rPr lang="nl-BE" sz="2000" b="1" i="1" dirty="0"/>
              <a:t>sociale huuractiviteit</a:t>
            </a:r>
            <a:br>
              <a:rPr lang="nl-BE" sz="2000" dirty="0"/>
            </a:br>
            <a:endParaRPr lang="nl-BE" sz="2000" dirty="0">
              <a:solidFill>
                <a:srgbClr val="9B9B9B"/>
              </a:solidFill>
            </a:endParaRPr>
          </a:p>
          <a:p>
            <a:pPr marL="0" lvl="0" indent="0">
              <a:buNone/>
            </a:pPr>
            <a:br>
              <a:rPr lang="nl-BE" sz="2000" dirty="0"/>
            </a:br>
            <a:r>
              <a:rPr lang="nl-BE" sz="2000" b="1" dirty="0"/>
              <a:t>Wettelijk kader</a:t>
            </a:r>
            <a:br>
              <a:rPr lang="nl-BE" sz="2000" b="1" dirty="0"/>
            </a:br>
            <a:endParaRPr lang="nl-BE" sz="2000" dirty="0">
              <a:solidFill>
                <a:schemeClr val="tx1"/>
              </a:solidFill>
            </a:endParaRPr>
          </a:p>
          <a:p>
            <a:pPr marL="0" lvl="0" indent="0">
              <a:buNone/>
            </a:pPr>
            <a:r>
              <a:rPr lang="nl-BE" sz="2000" dirty="0"/>
              <a:t>Link naar GSC in het </a:t>
            </a:r>
            <a:r>
              <a:rPr lang="nl-BE" sz="1600" dirty="0">
                <a:hlinkClick r:id="rId2"/>
              </a:rPr>
              <a:t>Besluit Vlaamse Codex Wonen</a:t>
            </a:r>
            <a:r>
              <a:rPr lang="nl-BE" sz="1600" dirty="0"/>
              <a:t> </a:t>
            </a:r>
            <a:r>
              <a:rPr lang="nl-BE" sz="2000" dirty="0"/>
              <a:t>van 2021</a:t>
            </a:r>
          </a:p>
          <a:p>
            <a:endParaRPr lang="nl-BE" sz="20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2</a:t>
            </a:fld>
            <a:endParaRPr lang="nl-BE" dirty="0"/>
          </a:p>
        </p:txBody>
      </p:sp>
    </p:spTree>
    <p:extLst>
      <p:ext uri="{BB962C8B-B14F-4D97-AF65-F5344CB8AC3E}">
        <p14:creationId xmlns:p14="http://schemas.microsoft.com/office/powerpoint/2010/main" val="627147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838199" y="139174"/>
            <a:ext cx="10803467" cy="515126"/>
          </a:xfrm>
        </p:spPr>
        <p:txBody>
          <a:bodyPr/>
          <a:lstStyle/>
          <a:p>
            <a:r>
              <a:rPr lang="nl-BE" sz="3200" b="1" dirty="0"/>
              <a:t>Cijfervoorbeeld 2: overname van </a:t>
            </a:r>
            <a:r>
              <a:rPr lang="nl-BE" sz="3200" b="1" dirty="0" err="1"/>
              <a:t>WM's</a:t>
            </a:r>
            <a:r>
              <a:rPr lang="nl-BE" sz="3200" b="1" dirty="0"/>
              <a:t>/</a:t>
            </a:r>
            <a:r>
              <a:rPr lang="nl-BE" sz="3200" b="1" dirty="0" err="1"/>
              <a:t>SHM’s</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838198" y="748499"/>
            <a:ext cx="11353801" cy="6211671"/>
          </a:xfrm>
        </p:spPr>
        <p:txBody>
          <a:bodyPr/>
          <a:lstStyle/>
          <a:p>
            <a:pPr marL="0" lvl="0" indent="0">
              <a:buNone/>
            </a:pPr>
            <a:r>
              <a:rPr lang="nl-BE" sz="1300" dirty="0"/>
              <a:t>Aantal over te nemen woningen: 100</a:t>
            </a:r>
            <a:br>
              <a:rPr lang="nl-BE" sz="1300" dirty="0"/>
            </a:br>
            <a:r>
              <a:rPr lang="nl-BE" sz="1300" dirty="0"/>
              <a:t>Aankoopprijs: €50.000 per woning </a:t>
            </a:r>
            <a:r>
              <a:rPr lang="nl-BE" sz="1300" dirty="0">
                <a:sym typeface="Wingdings" panose="05000000000000000000" pitchFamily="2" charset="2"/>
              </a:rPr>
              <a:t> €5.000.000 in totaal</a:t>
            </a:r>
            <a:endParaRPr lang="nl-BE" sz="1300" dirty="0"/>
          </a:p>
          <a:p>
            <a:pPr marL="0" lvl="0" indent="0">
              <a:buNone/>
            </a:pPr>
            <a:r>
              <a:rPr lang="nl-BE" sz="1300" dirty="0"/>
              <a:t>Saldo over te nemen NFS2-leningen: €20.000 per woning </a:t>
            </a:r>
            <a:r>
              <a:rPr lang="nl-BE" sz="1300" dirty="0">
                <a:sym typeface="Wingdings" panose="05000000000000000000" pitchFamily="2" charset="2"/>
              </a:rPr>
              <a:t> €2.000.000 in totaal (restduur: 20j)</a:t>
            </a:r>
          </a:p>
          <a:p>
            <a:pPr marL="0" indent="0">
              <a:buNone/>
            </a:pPr>
            <a:r>
              <a:rPr lang="nl-BE" sz="1300" b="1" dirty="0">
                <a:sym typeface="Wingdings" panose="05000000000000000000" pitchFamily="2" charset="2"/>
              </a:rPr>
              <a:t>Bijkomende renteloze annuïteitenlening voor aankoop: </a:t>
            </a:r>
            <a:r>
              <a:rPr lang="nl-BE" sz="1300" b="1" dirty="0"/>
              <a:t>€30.000 per woning </a:t>
            </a:r>
            <a:r>
              <a:rPr lang="nl-BE" sz="1300" b="1" dirty="0">
                <a:sym typeface="Wingdings" panose="05000000000000000000" pitchFamily="2" charset="2"/>
              </a:rPr>
              <a:t> €3.000.000 in totaal (looptijd: 20j)</a:t>
            </a: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0" indent="0">
              <a:buNone/>
            </a:pPr>
            <a:endParaRPr lang="nl-BE" sz="1400" dirty="0">
              <a:sym typeface="Wingdings" panose="05000000000000000000" pitchFamily="2" charset="2"/>
            </a:endParaRPr>
          </a:p>
          <a:p>
            <a:pPr marL="536575" indent="-357188">
              <a:buFont typeface="Wingdings" panose="05000000000000000000" pitchFamily="2" charset="2"/>
              <a:buChar char="à"/>
            </a:pPr>
            <a:r>
              <a:rPr lang="nl-BE" sz="1600" b="1" dirty="0">
                <a:solidFill>
                  <a:schemeClr val="accent4"/>
                </a:solidFill>
                <a:highlight>
                  <a:srgbClr val="FFFF00"/>
                </a:highlight>
                <a:sym typeface="Wingdings" panose="05000000000000000000" pitchFamily="2" charset="2"/>
              </a:rPr>
              <a:t>Financiële impact (met of zonder GSC) verschilt jaarlijks €150.000 (=aflossing renteloze lening voor aankoop)</a:t>
            </a:r>
          </a:p>
          <a:p>
            <a:pPr marL="536575" indent="-357188">
              <a:buFont typeface="Wingdings" panose="05000000000000000000" pitchFamily="2" charset="2"/>
              <a:buChar char="à"/>
            </a:pPr>
            <a:r>
              <a:rPr lang="nl-BE" sz="1400" b="1" dirty="0">
                <a:solidFill>
                  <a:schemeClr val="accent4"/>
                </a:solidFill>
                <a:sym typeface="Wingdings" panose="05000000000000000000" pitchFamily="2" charset="2"/>
              </a:rPr>
              <a:t>De jaarlijkse financiële impact met GSC is in dit voorbeeld negatiever dan zonder GSC vanwege het positieve GSC-saldo</a:t>
            </a:r>
          </a:p>
          <a:p>
            <a:pPr marL="536575" indent="-357188">
              <a:buFont typeface="Wingdings" panose="05000000000000000000" pitchFamily="2" charset="2"/>
              <a:buChar char="à"/>
            </a:pPr>
            <a:r>
              <a:rPr lang="nl-BE" sz="1400" b="1" dirty="0">
                <a:solidFill>
                  <a:schemeClr val="accent4"/>
                </a:solidFill>
                <a:sym typeface="Wingdings" panose="05000000000000000000" pitchFamily="2" charset="2"/>
              </a:rPr>
              <a:t>In dit voorbeeld is geen rekening gehouden met het eventuele voordeel van een GSC-compensatie voor overname via aandelen van </a:t>
            </a:r>
            <a:r>
              <a:rPr lang="nl-NL" sz="1400" b="1" dirty="0">
                <a:solidFill>
                  <a:schemeClr val="accent4"/>
                </a:solidFill>
                <a:sym typeface="Wingdings" panose="05000000000000000000" pitchFamily="2" charset="2"/>
              </a:rPr>
              <a:t>woningen van een SHM/WM waarvoor er GSC werd toegekend tussen 2017 en 2021</a:t>
            </a:r>
            <a:r>
              <a:rPr lang="nl-BE" sz="1600" b="1" dirty="0">
                <a:solidFill>
                  <a:schemeClr val="accent4"/>
                </a:solidFill>
                <a:sym typeface="Wingdings" panose="05000000000000000000" pitchFamily="2" charset="2"/>
              </a:rPr>
              <a:t> </a:t>
            </a:r>
            <a:endParaRPr lang="nl-BE" sz="1600" b="1" dirty="0">
              <a:solidFill>
                <a:schemeClr val="accent4"/>
              </a:solidFill>
            </a:endParaRPr>
          </a:p>
          <a:p>
            <a:pPr marL="536575" indent="-357188">
              <a:buFont typeface="Wingdings" panose="05000000000000000000" pitchFamily="2" charset="2"/>
              <a:buChar char="à"/>
            </a:pPr>
            <a:endParaRPr lang="nl-BE" sz="1600" b="1" dirty="0">
              <a:solidFill>
                <a:schemeClr val="accent4"/>
              </a:solidFill>
            </a:endParaRPr>
          </a:p>
          <a:p>
            <a:pPr marL="0" lvl="0" indent="0">
              <a:buNone/>
            </a:pPr>
            <a:endParaRPr lang="nl-BE" sz="1400" dirty="0"/>
          </a:p>
          <a:p>
            <a:pPr marL="0" lvl="0" indent="0">
              <a:buNone/>
            </a:pPr>
            <a:endParaRPr lang="nl-BE" sz="1400" dirty="0">
              <a:solidFill>
                <a:schemeClr val="accent4"/>
              </a:solidFill>
              <a:sym typeface="Wingdings" panose="05000000000000000000" pitchFamily="2" charset="2"/>
            </a:endParaRPr>
          </a:p>
          <a:p>
            <a:pPr marL="0" lvl="0" indent="0">
              <a:buNone/>
            </a:pPr>
            <a:endParaRPr lang="nl-NL" sz="1400" dirty="0">
              <a:solidFill>
                <a:schemeClr val="accent4"/>
              </a:solidFill>
              <a:sym typeface="Wingdings" panose="05000000000000000000" pitchFamily="2" charset="2"/>
            </a:endParaRPr>
          </a:p>
          <a:p>
            <a:pPr marL="0" lvl="0" indent="0">
              <a:buNone/>
            </a:pPr>
            <a:endParaRPr lang="nl-BE" sz="1400" u="sng" dirty="0"/>
          </a:p>
          <a:p>
            <a:pPr marL="0" lvl="0" indent="0">
              <a:buNone/>
            </a:pPr>
            <a:br>
              <a:rPr lang="nl-BE" sz="1400" b="1" dirty="0"/>
            </a:br>
            <a:endParaRPr lang="nl-BE" sz="14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20</a:t>
            </a:fld>
            <a:endParaRPr lang="nl-BE" dirty="0"/>
          </a:p>
        </p:txBody>
      </p:sp>
      <p:sp>
        <p:nvSpPr>
          <p:cNvPr id="5" name="Tijdelijke aanduiding voor voettekst 5">
            <a:extLst>
              <a:ext uri="{FF2B5EF4-FFF2-40B4-BE49-F238E27FC236}">
                <a16:creationId xmlns:a16="http://schemas.microsoft.com/office/drawing/2014/main" id="{F81DDDF7-59C5-A981-24A7-DB2F47B7B6B5}"/>
              </a:ext>
            </a:extLst>
          </p:cNvPr>
          <p:cNvSpPr>
            <a:spLocks noGrp="1"/>
          </p:cNvSpPr>
          <p:nvPr>
            <p:ph type="ftr" sz="quarter" idx="3"/>
          </p:nvPr>
        </p:nvSpPr>
        <p:spPr>
          <a:xfrm>
            <a:off x="838200" y="6352642"/>
            <a:ext cx="10380406" cy="366183"/>
          </a:xfrm>
        </p:spPr>
        <p:txBody>
          <a:bodyPr/>
          <a:lstStyle/>
          <a:p>
            <a:pPr algn="r"/>
            <a:r>
              <a:rPr lang="nl-NL" dirty="0"/>
              <a:t>GSC m.b.t. overdrachten vorming WM</a:t>
            </a:r>
            <a:endParaRPr lang="nl-BE" dirty="0"/>
          </a:p>
        </p:txBody>
      </p:sp>
      <p:graphicFrame>
        <p:nvGraphicFramePr>
          <p:cNvPr id="6" name="Tabel 6">
            <a:extLst>
              <a:ext uri="{FF2B5EF4-FFF2-40B4-BE49-F238E27FC236}">
                <a16:creationId xmlns:a16="http://schemas.microsoft.com/office/drawing/2014/main" id="{5E23E1A0-CD49-4582-BA99-1A076CEDB13E}"/>
              </a:ext>
            </a:extLst>
          </p:cNvPr>
          <p:cNvGraphicFramePr>
            <a:graphicFrameLocks noGrp="1"/>
          </p:cNvGraphicFramePr>
          <p:nvPr>
            <p:extLst>
              <p:ext uri="{D42A27DB-BD31-4B8C-83A1-F6EECF244321}">
                <p14:modId xmlns:p14="http://schemas.microsoft.com/office/powerpoint/2010/main" val="1605687150"/>
              </p:ext>
            </p:extLst>
          </p:nvPr>
        </p:nvGraphicFramePr>
        <p:xfrm>
          <a:off x="1368462" y="1798089"/>
          <a:ext cx="8988973" cy="3645830"/>
        </p:xfrm>
        <a:graphic>
          <a:graphicData uri="http://schemas.openxmlformats.org/drawingml/2006/table">
            <a:tbl>
              <a:tblPr firstRow="1" bandRow="1">
                <a:tableStyleId>{5C22544A-7EE6-4342-B048-85BDC9FD1C3A}</a:tableStyleId>
              </a:tblPr>
              <a:tblGrid>
                <a:gridCol w="3213370">
                  <a:extLst>
                    <a:ext uri="{9D8B030D-6E8A-4147-A177-3AD203B41FA5}">
                      <a16:colId xmlns:a16="http://schemas.microsoft.com/office/drawing/2014/main" val="2563828939"/>
                    </a:ext>
                  </a:extLst>
                </a:gridCol>
                <a:gridCol w="3295163">
                  <a:extLst>
                    <a:ext uri="{9D8B030D-6E8A-4147-A177-3AD203B41FA5}">
                      <a16:colId xmlns:a16="http://schemas.microsoft.com/office/drawing/2014/main" val="2349493569"/>
                    </a:ext>
                  </a:extLst>
                </a:gridCol>
                <a:gridCol w="1250731">
                  <a:extLst>
                    <a:ext uri="{9D8B030D-6E8A-4147-A177-3AD203B41FA5}">
                      <a16:colId xmlns:a16="http://schemas.microsoft.com/office/drawing/2014/main" val="2475398553"/>
                    </a:ext>
                  </a:extLst>
                </a:gridCol>
                <a:gridCol w="1229709">
                  <a:extLst>
                    <a:ext uri="{9D8B030D-6E8A-4147-A177-3AD203B41FA5}">
                      <a16:colId xmlns:a16="http://schemas.microsoft.com/office/drawing/2014/main" val="3366819951"/>
                    </a:ext>
                  </a:extLst>
                </a:gridCol>
              </a:tblGrid>
              <a:tr h="173462">
                <a:tc>
                  <a:txBody>
                    <a:bodyPr/>
                    <a:lstStyle/>
                    <a:p>
                      <a:r>
                        <a:rPr lang="nl-BE" sz="1200" dirty="0"/>
                        <a:t>Jaarlijkse financiële impact overname</a:t>
                      </a:r>
                    </a:p>
                  </a:txBody>
                  <a:tcPr/>
                </a:tc>
                <a:tc>
                  <a:txBody>
                    <a:bodyPr/>
                    <a:lstStyle/>
                    <a:p>
                      <a:r>
                        <a:rPr lang="nl-BE" sz="1200" dirty="0"/>
                        <a:t>Berekening</a:t>
                      </a:r>
                    </a:p>
                  </a:txBody>
                  <a:tcPr/>
                </a:tc>
                <a:tc>
                  <a:txBody>
                    <a:bodyPr/>
                    <a:lstStyle/>
                    <a:p>
                      <a:r>
                        <a:rPr lang="nl-BE" sz="1200" dirty="0"/>
                        <a:t>Overname via aandelen</a:t>
                      </a:r>
                    </a:p>
                  </a:txBody>
                  <a:tcPr/>
                </a:tc>
                <a:tc>
                  <a:txBody>
                    <a:bodyPr/>
                    <a:lstStyle/>
                    <a:p>
                      <a:r>
                        <a:rPr lang="nl-BE" sz="1200" dirty="0"/>
                        <a:t>Overname via aankoop</a:t>
                      </a:r>
                    </a:p>
                  </a:txBody>
                  <a:tcPr/>
                </a:tc>
                <a:extLst>
                  <a:ext uri="{0D108BD9-81ED-4DB2-BD59-A6C34878D82A}">
                    <a16:rowId xmlns:a16="http://schemas.microsoft.com/office/drawing/2014/main" val="2820347014"/>
                  </a:ext>
                </a:extLst>
              </a:tr>
              <a:tr h="308542">
                <a:tc>
                  <a:txBody>
                    <a:bodyPr/>
                    <a:lstStyle/>
                    <a:p>
                      <a:r>
                        <a:rPr lang="nl-BE" sz="1200" dirty="0"/>
                        <a:t>Werkelijke huurontvangsten (2,5% derving)</a:t>
                      </a:r>
                      <a:endParaRPr lang="nl-BE" sz="1200" i="1" dirty="0"/>
                    </a:p>
                  </a:txBody>
                  <a:tcPr/>
                </a:tc>
                <a:tc>
                  <a:txBody>
                    <a:bodyPr/>
                    <a:lstStyle/>
                    <a:p>
                      <a:r>
                        <a:rPr lang="nl-BE" sz="1200" dirty="0"/>
                        <a:t>=€350*100wn*12mnd*(1-2,5%derving)</a:t>
                      </a:r>
                    </a:p>
                  </a:txBody>
                  <a:tcPr/>
                </a:tc>
                <a:tc>
                  <a:txBody>
                    <a:bodyPr/>
                    <a:lstStyle/>
                    <a:p>
                      <a:r>
                        <a:rPr lang="nl-BE" sz="1200" dirty="0"/>
                        <a:t>+ €409.500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 €409.500</a:t>
                      </a:r>
                    </a:p>
                  </a:txBody>
                  <a:tcPr/>
                </a:tc>
                <a:extLst>
                  <a:ext uri="{0D108BD9-81ED-4DB2-BD59-A6C34878D82A}">
                    <a16:rowId xmlns:a16="http://schemas.microsoft.com/office/drawing/2014/main" val="2149390652"/>
                  </a:ext>
                </a:extLst>
              </a:tr>
              <a:tr h="308542">
                <a:tc>
                  <a:txBody>
                    <a:bodyPr/>
                    <a:lstStyle/>
                    <a:p>
                      <a:r>
                        <a:rPr lang="nl-BE" sz="1200" dirty="0"/>
                        <a:t>Onroerende voorheffing</a:t>
                      </a:r>
                    </a:p>
                  </a:txBody>
                  <a:tcPr/>
                </a:tc>
                <a:tc>
                  <a:txBody>
                    <a:bodyPr/>
                    <a:lstStyle/>
                    <a:p>
                      <a:r>
                        <a:rPr lang="nl-BE" sz="1200" dirty="0"/>
                        <a:t>=€300*100wn</a:t>
                      </a:r>
                    </a:p>
                  </a:txBody>
                  <a:tcPr/>
                </a:tc>
                <a:tc>
                  <a:txBody>
                    <a:bodyPr/>
                    <a:lstStyle/>
                    <a:p>
                      <a:r>
                        <a:rPr lang="nl-BE" sz="1200" dirty="0">
                          <a:solidFill>
                            <a:srgbClr val="FF0000"/>
                          </a:solidFill>
                        </a:rPr>
                        <a:t>- €30.000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solidFill>
                            <a:srgbClr val="FF0000"/>
                          </a:solidFill>
                        </a:rPr>
                        <a:t>- €30.000</a:t>
                      </a:r>
                    </a:p>
                  </a:txBody>
                  <a:tcPr/>
                </a:tc>
                <a:extLst>
                  <a:ext uri="{0D108BD9-81ED-4DB2-BD59-A6C34878D82A}">
                    <a16:rowId xmlns:a16="http://schemas.microsoft.com/office/drawing/2014/main" val="3366470874"/>
                  </a:ext>
                </a:extLst>
              </a:tr>
              <a:tr h="308542">
                <a:tc>
                  <a:txBody>
                    <a:bodyPr/>
                    <a:lstStyle/>
                    <a:p>
                      <a:r>
                        <a:rPr lang="nl-BE" sz="1200" u="none" dirty="0"/>
                        <a:t>Onderhoudskosten t.l.v. verhuurder</a:t>
                      </a:r>
                    </a:p>
                  </a:txBody>
                  <a:tcPr/>
                </a:tc>
                <a:tc>
                  <a:txBody>
                    <a:bodyPr/>
                    <a:lstStyle/>
                    <a:p>
                      <a:r>
                        <a:rPr lang="nl-BE" sz="1200" dirty="0"/>
                        <a:t>=€550*100wn</a:t>
                      </a:r>
                    </a:p>
                  </a:txBody>
                  <a:tcPr/>
                </a:tc>
                <a:tc>
                  <a:txBody>
                    <a:bodyPr/>
                    <a:lstStyle/>
                    <a:p>
                      <a:r>
                        <a:rPr lang="nl-BE" sz="1200" dirty="0">
                          <a:solidFill>
                            <a:srgbClr val="FF0000"/>
                          </a:solidFill>
                        </a:rPr>
                        <a:t>- €55.000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solidFill>
                            <a:srgbClr val="FF0000"/>
                          </a:solidFill>
                        </a:rPr>
                        <a:t>- €55.000</a:t>
                      </a:r>
                    </a:p>
                  </a:txBody>
                  <a:tcPr/>
                </a:tc>
                <a:extLst>
                  <a:ext uri="{0D108BD9-81ED-4DB2-BD59-A6C34878D82A}">
                    <a16:rowId xmlns:a16="http://schemas.microsoft.com/office/drawing/2014/main" val="1738210983"/>
                  </a:ext>
                </a:extLst>
              </a:tr>
              <a:tr h="308542">
                <a:tc>
                  <a:txBody>
                    <a:bodyPr/>
                    <a:lstStyle/>
                    <a:p>
                      <a:r>
                        <a:rPr lang="nl-BE" sz="1200" dirty="0"/>
                        <a:t>Algemene werkingskosten</a:t>
                      </a:r>
                    </a:p>
                  </a:txBody>
                  <a:tcPr/>
                </a:tc>
                <a:tc>
                  <a:txBody>
                    <a:bodyPr/>
                    <a:lstStyle/>
                    <a:p>
                      <a:r>
                        <a:rPr lang="nl-BE" sz="1200" dirty="0"/>
                        <a:t>=€700*100wn</a:t>
                      </a:r>
                    </a:p>
                  </a:txBody>
                  <a:tcPr/>
                </a:tc>
                <a:tc>
                  <a:txBody>
                    <a:bodyPr/>
                    <a:lstStyle/>
                    <a:p>
                      <a:r>
                        <a:rPr lang="nl-BE" sz="1200" dirty="0">
                          <a:solidFill>
                            <a:srgbClr val="FF0000"/>
                          </a:solidFill>
                        </a:rPr>
                        <a:t>- €70.000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solidFill>
                            <a:srgbClr val="FF0000"/>
                          </a:solidFill>
                        </a:rPr>
                        <a:t>- €70.000</a:t>
                      </a:r>
                    </a:p>
                  </a:txBody>
                  <a:tcPr/>
                </a:tc>
                <a:extLst>
                  <a:ext uri="{0D108BD9-81ED-4DB2-BD59-A6C34878D82A}">
                    <a16:rowId xmlns:a16="http://schemas.microsoft.com/office/drawing/2014/main" val="3937623297"/>
                  </a:ext>
                </a:extLst>
              </a:tr>
              <a:tr h="308542">
                <a:tc>
                  <a:txBody>
                    <a:bodyPr/>
                    <a:lstStyle/>
                    <a:p>
                      <a:r>
                        <a:rPr lang="nl-BE" sz="1200" dirty="0"/>
                        <a:t>Aflossing over te nemen NFS2-leningen</a:t>
                      </a:r>
                    </a:p>
                  </a:txBody>
                  <a:tcPr/>
                </a:tc>
                <a:tc>
                  <a:txBody>
                    <a:bodyPr/>
                    <a:lstStyle/>
                    <a:p>
                      <a:r>
                        <a:rPr lang="nl-BE" sz="1200" dirty="0"/>
                        <a:t>=€2mio/20j</a:t>
                      </a:r>
                    </a:p>
                  </a:txBody>
                  <a:tcPr/>
                </a:tc>
                <a:tc>
                  <a:txBody>
                    <a:bodyPr/>
                    <a:lstStyle/>
                    <a:p>
                      <a:r>
                        <a:rPr lang="nl-BE" sz="1200" dirty="0">
                          <a:solidFill>
                            <a:srgbClr val="FF0000"/>
                          </a:solidFill>
                        </a:rPr>
                        <a:t>- €100.000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solidFill>
                            <a:srgbClr val="FF0000"/>
                          </a:solidFill>
                        </a:rPr>
                        <a:t>- €100.000</a:t>
                      </a:r>
                    </a:p>
                  </a:txBody>
                  <a:tcPr/>
                </a:tc>
                <a:extLst>
                  <a:ext uri="{0D108BD9-81ED-4DB2-BD59-A6C34878D82A}">
                    <a16:rowId xmlns:a16="http://schemas.microsoft.com/office/drawing/2014/main" val="2371376905"/>
                  </a:ext>
                </a:extLst>
              </a:tr>
              <a:tr h="14372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Aflossing bijkomende renteloze lening aankoop</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=€3mio/20j </a:t>
                      </a:r>
                      <a:r>
                        <a:rPr lang="nl-BE" sz="1200" b="0" dirty="0">
                          <a:highlight>
                            <a:srgbClr val="FFFF00"/>
                          </a:highlight>
                          <a:latin typeface="Calibri" panose="020F0502020204030204" pitchFamily="34" charset="0"/>
                          <a:cs typeface="Calibri" panose="020F0502020204030204" pitchFamily="34" charset="0"/>
                        </a:rPr>
                        <a:t>→ niet GSC</a:t>
                      </a:r>
                      <a:endParaRPr lang="nl-BE" sz="1200" b="0" dirty="0">
                        <a:highlight>
                          <a:srgbClr val="FFFF00"/>
                        </a:highlight>
                      </a:endParaRPr>
                    </a:p>
                  </a:txBody>
                  <a:tcPr/>
                </a:tc>
                <a:tc>
                  <a:txBody>
                    <a:bodyPr/>
                    <a:lstStyle/>
                    <a:p>
                      <a:r>
                        <a:rPr lang="nl-BE" sz="1200" b="0" dirty="0"/>
                        <a:t>     n.v.t.</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0" dirty="0">
                          <a:solidFill>
                            <a:srgbClr val="FF0000"/>
                          </a:solidFill>
                          <a:highlight>
                            <a:srgbClr val="FFFF00"/>
                          </a:highlight>
                        </a:rPr>
                        <a:t>- €150.000</a:t>
                      </a:r>
                    </a:p>
                  </a:txBody>
                  <a:tcPr/>
                </a:tc>
                <a:extLst>
                  <a:ext uri="{0D108BD9-81ED-4DB2-BD59-A6C34878D82A}">
                    <a16:rowId xmlns:a16="http://schemas.microsoft.com/office/drawing/2014/main" val="1370768795"/>
                  </a:ext>
                </a:extLst>
              </a:tr>
              <a:tr h="14372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1" dirty="0"/>
                        <a:t>Jaarlijkse financiële impact </a:t>
                      </a:r>
                      <a:r>
                        <a:rPr lang="nl-BE" sz="1200" b="1" u="sng" dirty="0"/>
                        <a:t>exclusief GSC</a:t>
                      </a:r>
                    </a:p>
                  </a:txBody>
                  <a:tcPr/>
                </a:tc>
                <a:tc>
                  <a: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r>
                        <a:rPr lang="nl-BE" sz="1200" dirty="0">
                          <a:highlight>
                            <a:srgbClr val="FFFF00"/>
                          </a:highlight>
                        </a:rPr>
                        <a:t>Verschil = €150K </a:t>
                      </a:r>
                    </a:p>
                  </a:txBody>
                  <a:tcPr/>
                </a:tc>
                <a:tc>
                  <a:txBody>
                    <a:bodyPr/>
                    <a:lstStyle/>
                    <a:p>
                      <a:r>
                        <a:rPr lang="nl-BE" sz="1200" b="1" dirty="0">
                          <a:solidFill>
                            <a:schemeClr val="tx1"/>
                          </a:solidFill>
                        </a:rPr>
                        <a:t>+ €154.500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1" dirty="0">
                          <a:solidFill>
                            <a:schemeClr val="tx1"/>
                          </a:solidFill>
                        </a:rPr>
                        <a:t>+ €4.500</a:t>
                      </a:r>
                    </a:p>
                  </a:txBody>
                  <a:tcPr/>
                </a:tc>
                <a:extLst>
                  <a:ext uri="{0D108BD9-81ED-4DB2-BD59-A6C34878D82A}">
                    <a16:rowId xmlns:a16="http://schemas.microsoft.com/office/drawing/2014/main" val="289100914"/>
                  </a:ext>
                </a:extLst>
              </a:tr>
              <a:tr h="20908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Impact GSC-subsidie (‘+’ bij een negatief GSC-saldo; ‘-’ bij een positief GSC-saldo)</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 theoretische huurontvangsten minus 2,5% forfait voor leegstand en huurachterstal - O.V. - €1.510/</a:t>
                      </a:r>
                      <a:r>
                        <a:rPr lang="nl-BE" sz="1200" dirty="0" err="1"/>
                        <a:t>wn</a:t>
                      </a:r>
                      <a:r>
                        <a:rPr lang="nl-BE" sz="1200" dirty="0"/>
                        <a:t> forfait voor algemene werkings- en onderhoudskosten - €100K aflossing NFS2</a:t>
                      </a:r>
                    </a:p>
                  </a:txBody>
                  <a:tcPr/>
                </a:tc>
                <a:tc>
                  <a:txBody>
                    <a:bodyPr/>
                    <a:lstStyle/>
                    <a:p>
                      <a:r>
                        <a:rPr lang="nl-BE" sz="1200" dirty="0">
                          <a:solidFill>
                            <a:srgbClr val="FF0000"/>
                          </a:solidFill>
                        </a:rPr>
                        <a:t>- €128.500</a:t>
                      </a:r>
                    </a:p>
                  </a:txBody>
                  <a:tcPr/>
                </a:tc>
                <a:tc>
                  <a:txBody>
                    <a:bodyPr/>
                    <a:lstStyle/>
                    <a:p>
                      <a:r>
                        <a:rPr lang="nl-BE" sz="1200" dirty="0">
                          <a:solidFill>
                            <a:srgbClr val="FF0000"/>
                          </a:solidFill>
                        </a:rPr>
                        <a:t>- €128.500</a:t>
                      </a:r>
                    </a:p>
                  </a:txBody>
                  <a:tcPr/>
                </a:tc>
                <a:extLst>
                  <a:ext uri="{0D108BD9-81ED-4DB2-BD59-A6C34878D82A}">
                    <a16:rowId xmlns:a16="http://schemas.microsoft.com/office/drawing/2014/main" val="3052483307"/>
                  </a:ext>
                </a:extLst>
              </a:tr>
              <a:tr h="14372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1" dirty="0"/>
                        <a:t>Jaarlijkse financiële impact </a:t>
                      </a:r>
                      <a:r>
                        <a:rPr lang="nl-BE" sz="1200" b="1" u="sng" dirty="0"/>
                        <a:t>inclusief GSC</a:t>
                      </a:r>
                      <a:endParaRPr lang="nl-BE" sz="1200" u="sng" dirty="0"/>
                    </a:p>
                  </a:txBody>
                  <a:tcPr/>
                </a:tc>
                <a:tc>
                  <a: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r>
                        <a:rPr lang="nl-BE" sz="1200" dirty="0">
                          <a:highlight>
                            <a:srgbClr val="FFFF00"/>
                          </a:highlight>
                        </a:rPr>
                        <a:t>Verschil = €150K </a:t>
                      </a:r>
                    </a:p>
                  </a:txBody>
                  <a:tcPr/>
                </a:tc>
                <a:tc>
                  <a:txBody>
                    <a:bodyPr/>
                    <a:lstStyle/>
                    <a:p>
                      <a:r>
                        <a:rPr lang="nl-BE" sz="1200" b="1" dirty="0"/>
                        <a:t>+ €26.000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1" dirty="0">
                          <a:solidFill>
                            <a:srgbClr val="FF0000"/>
                          </a:solidFill>
                        </a:rPr>
                        <a:t>- €124.000</a:t>
                      </a:r>
                    </a:p>
                  </a:txBody>
                  <a:tcPr/>
                </a:tc>
                <a:extLst>
                  <a:ext uri="{0D108BD9-81ED-4DB2-BD59-A6C34878D82A}">
                    <a16:rowId xmlns:a16="http://schemas.microsoft.com/office/drawing/2014/main" val="774720645"/>
                  </a:ext>
                </a:extLst>
              </a:tr>
            </a:tbl>
          </a:graphicData>
        </a:graphic>
      </p:graphicFrame>
      <p:sp>
        <p:nvSpPr>
          <p:cNvPr id="9" name="Rechthoek: schuine rand 8">
            <a:extLst>
              <a:ext uri="{FF2B5EF4-FFF2-40B4-BE49-F238E27FC236}">
                <a16:creationId xmlns:a16="http://schemas.microsoft.com/office/drawing/2014/main" id="{939D6948-1CEB-FE32-A44B-17C36A0E9567}"/>
              </a:ext>
            </a:extLst>
          </p:cNvPr>
          <p:cNvSpPr/>
          <p:nvPr/>
        </p:nvSpPr>
        <p:spPr>
          <a:xfrm>
            <a:off x="9215384" y="4088310"/>
            <a:ext cx="987973" cy="283779"/>
          </a:xfrm>
          <a:prstGeom prst="beve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1200" b="1" dirty="0">
                <a:solidFill>
                  <a:schemeClr val="tx1"/>
                </a:solidFill>
              </a:rPr>
              <a:t>+ €4.500</a:t>
            </a:r>
          </a:p>
        </p:txBody>
      </p:sp>
      <p:sp>
        <p:nvSpPr>
          <p:cNvPr id="10" name="Rechthoek: schuine rand 9">
            <a:extLst>
              <a:ext uri="{FF2B5EF4-FFF2-40B4-BE49-F238E27FC236}">
                <a16:creationId xmlns:a16="http://schemas.microsoft.com/office/drawing/2014/main" id="{FC66CFB9-7FE7-312B-C062-36761D48D709}"/>
              </a:ext>
            </a:extLst>
          </p:cNvPr>
          <p:cNvSpPr/>
          <p:nvPr/>
        </p:nvSpPr>
        <p:spPr>
          <a:xfrm>
            <a:off x="7957702" y="4088309"/>
            <a:ext cx="987973" cy="283779"/>
          </a:xfrm>
          <a:prstGeom prst="beve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1200" b="1" dirty="0">
                <a:solidFill>
                  <a:schemeClr val="tx1"/>
                </a:solidFill>
              </a:rPr>
              <a:t>+ €154.500</a:t>
            </a:r>
          </a:p>
        </p:txBody>
      </p:sp>
      <p:sp>
        <p:nvSpPr>
          <p:cNvPr id="11" name="Rechthoek: schuine rand 10">
            <a:extLst>
              <a:ext uri="{FF2B5EF4-FFF2-40B4-BE49-F238E27FC236}">
                <a16:creationId xmlns:a16="http://schemas.microsoft.com/office/drawing/2014/main" id="{27B56EA7-2BD0-15B3-0411-8DE62D630FFB}"/>
              </a:ext>
            </a:extLst>
          </p:cNvPr>
          <p:cNvSpPr/>
          <p:nvPr/>
        </p:nvSpPr>
        <p:spPr>
          <a:xfrm>
            <a:off x="9220315" y="5136907"/>
            <a:ext cx="987973" cy="283779"/>
          </a:xfrm>
          <a:prstGeom prst="beve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1200" b="1" dirty="0">
                <a:solidFill>
                  <a:srgbClr val="FF0000"/>
                </a:solidFill>
              </a:rPr>
              <a:t>- €124.000</a:t>
            </a:r>
          </a:p>
        </p:txBody>
      </p:sp>
      <p:sp>
        <p:nvSpPr>
          <p:cNvPr id="12" name="Rechthoek: schuine rand 11">
            <a:extLst>
              <a:ext uri="{FF2B5EF4-FFF2-40B4-BE49-F238E27FC236}">
                <a16:creationId xmlns:a16="http://schemas.microsoft.com/office/drawing/2014/main" id="{B6779283-EAD2-B5DC-1C1E-33E66C10E280}"/>
              </a:ext>
            </a:extLst>
          </p:cNvPr>
          <p:cNvSpPr/>
          <p:nvPr/>
        </p:nvSpPr>
        <p:spPr>
          <a:xfrm>
            <a:off x="7957702" y="5136907"/>
            <a:ext cx="987973" cy="283779"/>
          </a:xfrm>
          <a:prstGeom prst="beve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1200" b="1" dirty="0">
                <a:solidFill>
                  <a:schemeClr val="tx1"/>
                </a:solidFill>
              </a:rPr>
              <a:t>+ €26.000</a:t>
            </a:r>
          </a:p>
        </p:txBody>
      </p:sp>
    </p:spTree>
    <p:extLst>
      <p:ext uri="{BB962C8B-B14F-4D97-AF65-F5344CB8AC3E}">
        <p14:creationId xmlns:p14="http://schemas.microsoft.com/office/powerpoint/2010/main" val="3006965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694266" y="136826"/>
            <a:ext cx="10803467" cy="626917"/>
          </a:xfrm>
        </p:spPr>
        <p:txBody>
          <a:bodyPr/>
          <a:lstStyle/>
          <a:p>
            <a:r>
              <a:rPr lang="nl-BE" sz="3200" b="1" dirty="0"/>
              <a:t>Aankopen van lokale besturen </a:t>
            </a:r>
            <a:r>
              <a:rPr lang="nl-BE" sz="3200" b="1" dirty="0" err="1"/>
              <a:t>i.h.k.v</a:t>
            </a:r>
            <a:r>
              <a:rPr lang="nl-BE" sz="3200" b="1" dirty="0"/>
              <a:t>. vorming WM</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694266" y="763742"/>
            <a:ext cx="11340418" cy="5719353"/>
          </a:xfrm>
        </p:spPr>
        <p:txBody>
          <a:bodyPr/>
          <a:lstStyle/>
          <a:p>
            <a:pPr marL="0" lvl="0" indent="0">
              <a:buNone/>
            </a:pPr>
            <a:r>
              <a:rPr lang="nl-NL" sz="1400" dirty="0"/>
              <a:t>Lokale besturen zijn niet verplicht om onroerende goederen die geschikt zijn voor sociale huisvesting over te </a:t>
            </a:r>
            <a:r>
              <a:rPr lang="nl-NL" sz="1400"/>
              <a:t>dragen </a:t>
            </a:r>
            <a:r>
              <a:rPr lang="nl-NL" sz="1400" i="1"/>
              <a:t>(als </a:t>
            </a:r>
            <a:r>
              <a:rPr lang="nl-NL" sz="1400" i="1" dirty="0"/>
              <a:t>ze de woningen niet langer sociaal verhuren zonder ze over te dragen aan de woonmaatschappij, bv. door te verkopen op private markt, dan moeten ze de </a:t>
            </a:r>
            <a:r>
              <a:rPr lang="nl-NL" sz="1400" i="1" dirty="0" err="1"/>
              <a:t>venale</a:t>
            </a:r>
            <a:r>
              <a:rPr lang="nl-NL" sz="1400" i="1" dirty="0"/>
              <a:t> waarde verplicht herinvesteren in de sociale huisvestingssector)</a:t>
            </a:r>
            <a:r>
              <a:rPr lang="nl-NL" sz="1400" dirty="0"/>
              <a:t>, maar </a:t>
            </a:r>
            <a:r>
              <a:rPr lang="nl-BE" sz="1400" dirty="0"/>
              <a:t>woonmaatschappijen zijn wel verplicht om deze via een aankoop over te nemen indien een lokaal bestuur desgevallend beslist om deze via verkoop over te dragen </a:t>
            </a:r>
            <a:r>
              <a:rPr lang="nl-BE" sz="1400" i="1" dirty="0"/>
              <a:t>(via herstructurering overdragen is niet mogelijk voor overheden)</a:t>
            </a:r>
            <a:r>
              <a:rPr lang="nl-BE" sz="1400" dirty="0"/>
              <a:t>. </a:t>
            </a:r>
            <a:r>
              <a:rPr lang="nl-NL" sz="1400" dirty="0"/>
              <a:t>Ook de bijhorende uitstaande VMSW-leningen moeten mee overgedragen worden. De door de decreetgever </a:t>
            </a:r>
            <a:r>
              <a:rPr lang="nl-NL" sz="1400" b="1" i="1" dirty="0"/>
              <a:t>geprefereerde overdrachtsprijs voor aankopen van lokale besturen is gelijkgesteld aan de </a:t>
            </a:r>
            <a:r>
              <a:rPr lang="nl-NL" sz="1400" b="1" i="1" u="sng" dirty="0"/>
              <a:t>sociale </a:t>
            </a:r>
            <a:r>
              <a:rPr lang="nl-NL" sz="1400" b="1" i="1" u="sng" dirty="0" err="1"/>
              <a:t>venale</a:t>
            </a:r>
            <a:r>
              <a:rPr lang="nl-NL" sz="1400" b="1" i="1" u="sng" dirty="0"/>
              <a:t> waarde</a:t>
            </a:r>
            <a:r>
              <a:rPr lang="nl-NL" sz="1400" u="sng" dirty="0"/>
              <a:t> </a:t>
            </a:r>
            <a:r>
              <a:rPr lang="nl-NL" sz="1400" i="1" dirty="0"/>
              <a:t>(</a:t>
            </a:r>
            <a:r>
              <a:rPr lang="nl-NL" sz="1400" i="1" u="sng" dirty="0"/>
              <a:t>een hogere overdrachtsprijs valt buiten de GSC; voor de GSC is een schatting door </a:t>
            </a:r>
            <a:r>
              <a:rPr lang="nl-NL" sz="1400" i="1" u="sng" dirty="0" err="1"/>
              <a:t>Vlabel</a:t>
            </a:r>
            <a:r>
              <a:rPr lang="nl-NL" sz="1400" i="1" u="sng" dirty="0"/>
              <a:t> verplicht</a:t>
            </a:r>
            <a:r>
              <a:rPr lang="nl-NL" sz="1400" i="1" dirty="0"/>
              <a:t>)</a:t>
            </a:r>
            <a:r>
              <a:rPr lang="nl-NL" sz="1400" dirty="0"/>
              <a:t>. Financiering voor aankopen moet door de VMSW worden toegestaan.</a:t>
            </a:r>
            <a:br>
              <a:rPr lang="nl-BE" sz="1400" dirty="0"/>
            </a:br>
            <a:br>
              <a:rPr lang="nl-BE" sz="1400" dirty="0"/>
            </a:br>
            <a:r>
              <a:rPr lang="nl-BE" sz="1400" dirty="0"/>
              <a:t>Zie </a:t>
            </a:r>
            <a:r>
              <a:rPr lang="nl-BE" sz="1250" dirty="0">
                <a:hlinkClick r:id="rId2"/>
              </a:rPr>
              <a:t>nieuwsflash van 28 september 2022 inzake bepaling sociale </a:t>
            </a:r>
            <a:r>
              <a:rPr lang="nl-BE" sz="1250" dirty="0" err="1">
                <a:hlinkClick r:id="rId2"/>
              </a:rPr>
              <a:t>venale</a:t>
            </a:r>
            <a:r>
              <a:rPr lang="nl-BE" sz="1250" dirty="0">
                <a:hlinkClick r:id="rId2"/>
              </a:rPr>
              <a:t> waarde</a:t>
            </a:r>
            <a:r>
              <a:rPr lang="nl-BE" sz="1250" dirty="0"/>
              <a:t> </a:t>
            </a:r>
            <a:r>
              <a:rPr lang="nl-BE" sz="1400" dirty="0">
                <a:sym typeface="Wingdings" panose="05000000000000000000" pitchFamily="2" charset="2"/>
              </a:rPr>
              <a:t>met bijlagen: onderzoeksrapport KUL + sociale </a:t>
            </a:r>
            <a:r>
              <a:rPr lang="nl-BE" sz="1400" dirty="0"/>
              <a:t>correctiefactor per gemeente </a:t>
            </a:r>
            <a:r>
              <a:rPr lang="nl-BE" sz="1400" i="1" dirty="0"/>
              <a:t>(</a:t>
            </a:r>
            <a:r>
              <a:rPr lang="nl-BE" sz="1400" b="1" i="1" dirty="0"/>
              <a:t>sociale </a:t>
            </a:r>
            <a:r>
              <a:rPr lang="nl-BE" sz="1400" b="1" i="1" dirty="0" err="1"/>
              <a:t>venale</a:t>
            </a:r>
            <a:r>
              <a:rPr lang="nl-BE" sz="1400" b="1" i="1" dirty="0"/>
              <a:t> waarde afhankelijk van de locatie </a:t>
            </a:r>
            <a:r>
              <a:rPr lang="nl-BE" sz="1400" b="1" i="1" u="sng" dirty="0"/>
              <a:t>tussen ca. 20% en 42% </a:t>
            </a:r>
            <a:r>
              <a:rPr lang="nl-BE" sz="1400" b="1" i="1" dirty="0"/>
              <a:t>van de vrije </a:t>
            </a:r>
            <a:r>
              <a:rPr lang="nl-BE" sz="1400" b="1" i="1" dirty="0" err="1"/>
              <a:t>venale</a:t>
            </a:r>
            <a:r>
              <a:rPr lang="nl-BE" sz="1400" b="1" i="1" dirty="0"/>
              <a:t> waarde op de private huurmarkt</a:t>
            </a:r>
            <a:r>
              <a:rPr lang="nl-BE" sz="1400" i="1" dirty="0"/>
              <a:t>)</a:t>
            </a:r>
            <a:br>
              <a:rPr lang="nl-BE" sz="1400" dirty="0"/>
            </a:br>
            <a:endParaRPr lang="nl-BE" sz="1400" dirty="0"/>
          </a:p>
          <a:p>
            <a:pPr marL="452438" indent="-276225">
              <a:buFont typeface="Wingdings" panose="05000000000000000000" pitchFamily="2" charset="2"/>
              <a:buChar char="à"/>
            </a:pPr>
            <a:r>
              <a:rPr lang="nl-NL" sz="1400" dirty="0">
                <a:solidFill>
                  <a:schemeClr val="accent4"/>
                </a:solidFill>
                <a:sym typeface="Wingdings" panose="05000000000000000000" pitchFamily="2" charset="2"/>
              </a:rPr>
              <a:t>renteloze leningen voor (verplichte) aankopen van lokale besturen tellen maar mee voor de GSC voor het gedeelte van de overdrachtsprijs dat de sociale </a:t>
            </a:r>
            <a:r>
              <a:rPr lang="nl-NL" sz="1400" dirty="0" err="1">
                <a:solidFill>
                  <a:schemeClr val="accent4"/>
                </a:solidFill>
                <a:sym typeface="Wingdings" panose="05000000000000000000" pitchFamily="2" charset="2"/>
              </a:rPr>
              <a:t>venale</a:t>
            </a:r>
            <a:r>
              <a:rPr lang="nl-NL" sz="1400" dirty="0">
                <a:solidFill>
                  <a:schemeClr val="accent4"/>
                </a:solidFill>
                <a:sym typeface="Wingdings" panose="05000000000000000000" pitchFamily="2" charset="2"/>
              </a:rPr>
              <a:t> waarde niet overschrijdt</a:t>
            </a:r>
            <a:br>
              <a:rPr lang="nl-NL" sz="1400" dirty="0">
                <a:solidFill>
                  <a:schemeClr val="accent4"/>
                </a:solidFill>
                <a:sym typeface="Wingdings" panose="05000000000000000000" pitchFamily="2" charset="2"/>
              </a:rPr>
            </a:br>
            <a:r>
              <a:rPr lang="nl-NL" sz="1400" b="1" i="1" dirty="0">
                <a:solidFill>
                  <a:schemeClr val="accent4"/>
                </a:solidFill>
                <a:sym typeface="Wingdings" panose="05000000000000000000" pitchFamily="2" charset="2"/>
              </a:rPr>
              <a:t>=&gt; </a:t>
            </a:r>
            <a:r>
              <a:rPr lang="nl-NL" sz="1400" b="1" i="1" dirty="0">
                <a:solidFill>
                  <a:schemeClr val="accent4"/>
                </a:solidFill>
                <a:highlight>
                  <a:srgbClr val="E8F3F4"/>
                </a:highlight>
                <a:sym typeface="Wingdings" panose="05000000000000000000" pitchFamily="2" charset="2"/>
              </a:rPr>
              <a:t>overnemers met GSC-prognoses hebben geen corresponderende inkomsten om de renteloze leningen voor aankopen van lokale besturen af te lossen voor het gedeelte dat de sociale </a:t>
            </a:r>
            <a:r>
              <a:rPr lang="nl-NL" sz="1400" b="1" i="1" dirty="0" err="1">
                <a:solidFill>
                  <a:schemeClr val="accent4"/>
                </a:solidFill>
                <a:highlight>
                  <a:srgbClr val="E8F3F4"/>
                </a:highlight>
                <a:sym typeface="Wingdings" panose="05000000000000000000" pitchFamily="2" charset="2"/>
              </a:rPr>
              <a:t>venale</a:t>
            </a:r>
            <a:r>
              <a:rPr lang="nl-NL" sz="1400" b="1" i="1" dirty="0">
                <a:solidFill>
                  <a:schemeClr val="accent4"/>
                </a:solidFill>
                <a:highlight>
                  <a:srgbClr val="E8F3F4"/>
                </a:highlight>
                <a:sym typeface="Wingdings" panose="05000000000000000000" pitchFamily="2" charset="2"/>
              </a:rPr>
              <a:t> waarde overschrijdt.</a:t>
            </a:r>
            <a:r>
              <a:rPr lang="nl-NL" sz="1400" b="1" i="1" dirty="0">
                <a:solidFill>
                  <a:schemeClr val="accent4"/>
                </a:solidFill>
                <a:sym typeface="Wingdings" panose="05000000000000000000" pitchFamily="2" charset="2"/>
              </a:rPr>
              <a:t> </a:t>
            </a:r>
            <a:r>
              <a:rPr lang="nl-NL" sz="1400" dirty="0">
                <a:solidFill>
                  <a:schemeClr val="accent4"/>
                </a:solidFill>
                <a:sym typeface="Wingdings" panose="05000000000000000000" pitchFamily="2" charset="2"/>
              </a:rPr>
              <a:t>Deze exploitatieverliezen zouden vermeden worden bij een overdrachtsprijs gelijk aan de sociale </a:t>
            </a:r>
            <a:r>
              <a:rPr lang="nl-NL" sz="1400" dirty="0" err="1">
                <a:solidFill>
                  <a:schemeClr val="accent4"/>
                </a:solidFill>
                <a:sym typeface="Wingdings" panose="05000000000000000000" pitchFamily="2" charset="2"/>
              </a:rPr>
              <a:t>venale</a:t>
            </a:r>
            <a:r>
              <a:rPr lang="nl-NL" sz="1400" dirty="0">
                <a:solidFill>
                  <a:schemeClr val="accent4"/>
                </a:solidFill>
                <a:sym typeface="Wingdings" panose="05000000000000000000" pitchFamily="2" charset="2"/>
              </a:rPr>
              <a:t> waarde (waarvoor de renteloze lening volledig meetelt voor de GSC)</a:t>
            </a:r>
          </a:p>
          <a:p>
            <a:pPr marL="452438" indent="-276225">
              <a:buFont typeface="Wingdings" panose="05000000000000000000" pitchFamily="2" charset="2"/>
              <a:buChar char="à"/>
            </a:pPr>
            <a:endParaRPr lang="nl-NL" sz="1400" dirty="0">
              <a:solidFill>
                <a:schemeClr val="accent4"/>
              </a:solidFill>
              <a:sym typeface="Wingdings" panose="05000000000000000000" pitchFamily="2" charset="2"/>
            </a:endParaRPr>
          </a:p>
          <a:p>
            <a:pPr marL="452438" indent="-276225">
              <a:buFont typeface="Wingdings" panose="05000000000000000000" pitchFamily="2" charset="2"/>
              <a:buChar char="à"/>
            </a:pPr>
            <a:r>
              <a:rPr lang="nl-NL" sz="1400" b="1" i="1" dirty="0">
                <a:solidFill>
                  <a:schemeClr val="accent4"/>
                </a:solidFill>
                <a:highlight>
                  <a:srgbClr val="E8F3F4"/>
                </a:highlight>
                <a:sym typeface="Wingdings" panose="05000000000000000000" pitchFamily="2" charset="2"/>
              </a:rPr>
              <a:t>ook zonder voorspelde GSC is het nodeloos bezwaren van de financiën met leningen voor aankopen van lokale besturen tegen een hogere overdrachtsprijs dan de sociale </a:t>
            </a:r>
            <a:r>
              <a:rPr lang="nl-NL" sz="1400" b="1" i="1" dirty="0" err="1">
                <a:solidFill>
                  <a:schemeClr val="accent4"/>
                </a:solidFill>
                <a:highlight>
                  <a:srgbClr val="E8F3F4"/>
                </a:highlight>
                <a:sym typeface="Wingdings" panose="05000000000000000000" pitchFamily="2" charset="2"/>
              </a:rPr>
              <a:t>venale</a:t>
            </a:r>
            <a:r>
              <a:rPr lang="nl-NL" sz="1400" b="1" i="1" dirty="0">
                <a:solidFill>
                  <a:schemeClr val="accent4"/>
                </a:solidFill>
                <a:highlight>
                  <a:srgbClr val="E8F3F4"/>
                </a:highlight>
                <a:sym typeface="Wingdings" panose="05000000000000000000" pitchFamily="2" charset="2"/>
              </a:rPr>
              <a:t> waarde een duurdere optie</a:t>
            </a:r>
            <a:r>
              <a:rPr lang="nl-NL" sz="1400" b="1" i="1" dirty="0">
                <a:solidFill>
                  <a:schemeClr val="accent4"/>
                </a:solidFill>
                <a:sym typeface="Wingdings" panose="05000000000000000000" pitchFamily="2" charset="2"/>
              </a:rPr>
              <a:t> </a:t>
            </a:r>
            <a:r>
              <a:rPr lang="nl-NL" sz="1400" dirty="0">
                <a:solidFill>
                  <a:schemeClr val="accent4"/>
                </a:solidFill>
                <a:sym typeface="Wingdings" panose="05000000000000000000" pitchFamily="2" charset="2"/>
              </a:rPr>
              <a:t>dan aankopen aan de sociale </a:t>
            </a:r>
            <a:r>
              <a:rPr lang="nl-NL" sz="1400" dirty="0" err="1">
                <a:solidFill>
                  <a:schemeClr val="accent4"/>
                </a:solidFill>
                <a:sym typeface="Wingdings" panose="05000000000000000000" pitchFamily="2" charset="2"/>
              </a:rPr>
              <a:t>venale</a:t>
            </a:r>
            <a:r>
              <a:rPr lang="nl-NL" sz="1400" dirty="0">
                <a:solidFill>
                  <a:schemeClr val="accent4"/>
                </a:solidFill>
                <a:sym typeface="Wingdings" panose="05000000000000000000" pitchFamily="2" charset="2"/>
              </a:rPr>
              <a:t> waarde, en kan leiden tot (hogere en onnodige) exploitatieverliezen</a:t>
            </a:r>
            <a:br>
              <a:rPr lang="nl-NL" sz="1400" b="1" dirty="0">
                <a:solidFill>
                  <a:schemeClr val="accent4"/>
                </a:solidFill>
                <a:highlight>
                  <a:srgbClr val="E8F3F4"/>
                </a:highlight>
                <a:sym typeface="Wingdings" panose="05000000000000000000" pitchFamily="2" charset="2"/>
              </a:rPr>
            </a:br>
            <a:endParaRPr lang="nl-NL" sz="1400" b="1" dirty="0">
              <a:solidFill>
                <a:schemeClr val="accent4"/>
              </a:solidFill>
              <a:highlight>
                <a:srgbClr val="E8F3F4"/>
              </a:highlight>
              <a:sym typeface="Wingdings" panose="05000000000000000000" pitchFamily="2" charset="2"/>
            </a:endParaRPr>
          </a:p>
          <a:p>
            <a:pPr marL="452438" indent="-276225">
              <a:buFont typeface="Wingdings" panose="05000000000000000000" pitchFamily="2" charset="2"/>
              <a:buChar char="à"/>
            </a:pPr>
            <a:r>
              <a:rPr lang="nl-NL" sz="1400" dirty="0">
                <a:solidFill>
                  <a:schemeClr val="accent4"/>
                </a:solidFill>
                <a:sym typeface="Wingdings" panose="05000000000000000000" pitchFamily="2" charset="2"/>
              </a:rPr>
              <a:t>minimale vereiste dat bij elke koop-verkoopovereenkomst een </a:t>
            </a:r>
            <a:r>
              <a:rPr lang="nl-NL" sz="1400" b="1" i="1" dirty="0">
                <a:solidFill>
                  <a:schemeClr val="accent4"/>
                </a:solidFill>
                <a:sym typeface="Wingdings" panose="05000000000000000000" pitchFamily="2" charset="2"/>
              </a:rPr>
              <a:t>opschortende clausule </a:t>
            </a:r>
            <a:r>
              <a:rPr lang="nl-NL" sz="1400" dirty="0">
                <a:solidFill>
                  <a:schemeClr val="accent4"/>
                </a:solidFill>
                <a:sym typeface="Wingdings" panose="05000000000000000000" pitchFamily="2" charset="2"/>
              </a:rPr>
              <a:t>wordt voorzien die de transactie pas mogelijk maakt nadat de VMSW een financiering heeft toegezegd (overdrachten moeten eerst de financiële toetsing doorstaan)</a:t>
            </a:r>
            <a:br>
              <a:rPr lang="nl-NL" sz="1400" dirty="0">
                <a:solidFill>
                  <a:schemeClr val="accent4"/>
                </a:solidFill>
                <a:sym typeface="Wingdings" panose="05000000000000000000" pitchFamily="2" charset="2"/>
              </a:rPr>
            </a:br>
            <a:endParaRPr lang="nl-NL" sz="1400" dirty="0">
              <a:solidFill>
                <a:schemeClr val="accent4"/>
              </a:solidFill>
              <a:sym typeface="Wingdings" panose="05000000000000000000" pitchFamily="2" charset="2"/>
            </a:endParaRPr>
          </a:p>
          <a:p>
            <a:pPr marL="452438" indent="-276225">
              <a:buFont typeface="Wingdings" panose="05000000000000000000" pitchFamily="2" charset="2"/>
              <a:buChar char="à"/>
            </a:pPr>
            <a:r>
              <a:rPr lang="nl-NL" sz="1400" b="1" i="1" dirty="0">
                <a:solidFill>
                  <a:srgbClr val="2D979D"/>
                </a:solidFill>
                <a:highlight>
                  <a:srgbClr val="E8F3F4"/>
                </a:highlight>
                <a:sym typeface="Wingdings" panose="05000000000000000000" pitchFamily="2" charset="2"/>
              </a:rPr>
              <a:t>indien men geen akkoord bereikt over de overdrachtsprijs, kunnen de partijen de minister van Wonen vragen om de overdrachtsprijs vast te stellen. Ingevolge de decretale bepalingen hieromtrent zal de minister in dat geval de overdrachtsprijs vastleggen op basis van de sociale </a:t>
            </a:r>
            <a:r>
              <a:rPr lang="nl-NL" sz="1400" b="1" i="1" dirty="0" err="1">
                <a:solidFill>
                  <a:srgbClr val="2D979D"/>
                </a:solidFill>
                <a:highlight>
                  <a:srgbClr val="E8F3F4"/>
                </a:highlight>
                <a:sym typeface="Wingdings" panose="05000000000000000000" pitchFamily="2" charset="2"/>
              </a:rPr>
              <a:t>venale</a:t>
            </a:r>
            <a:r>
              <a:rPr lang="nl-NL" sz="1400" b="1" i="1" dirty="0">
                <a:solidFill>
                  <a:srgbClr val="2D979D"/>
                </a:solidFill>
                <a:highlight>
                  <a:srgbClr val="E8F3F4"/>
                </a:highlight>
                <a:sym typeface="Wingdings" panose="05000000000000000000" pitchFamily="2" charset="2"/>
              </a:rPr>
              <a:t> waarde, die door </a:t>
            </a:r>
            <a:r>
              <a:rPr lang="nl-NL" sz="1400" b="1" i="1" dirty="0" err="1">
                <a:solidFill>
                  <a:srgbClr val="2D979D"/>
                </a:solidFill>
                <a:highlight>
                  <a:srgbClr val="E8F3F4"/>
                </a:highlight>
                <a:sym typeface="Wingdings" panose="05000000000000000000" pitchFamily="2" charset="2"/>
              </a:rPr>
              <a:t>Vlabel</a:t>
            </a:r>
            <a:r>
              <a:rPr lang="nl-NL" sz="1400" b="1" i="1" dirty="0">
                <a:solidFill>
                  <a:srgbClr val="2D979D"/>
                </a:solidFill>
                <a:highlight>
                  <a:srgbClr val="E8F3F4"/>
                </a:highlight>
                <a:sym typeface="Wingdings" panose="05000000000000000000" pitchFamily="2" charset="2"/>
              </a:rPr>
              <a:t> wordt vastgesteld</a:t>
            </a:r>
            <a:br>
              <a:rPr lang="nl-BE" sz="1400" b="1" dirty="0"/>
            </a:br>
            <a:endParaRPr lang="nl-BE" sz="14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21</a:t>
            </a:fld>
            <a:endParaRPr lang="nl-BE" dirty="0"/>
          </a:p>
        </p:txBody>
      </p:sp>
      <p:sp>
        <p:nvSpPr>
          <p:cNvPr id="5" name="Tijdelijke aanduiding voor voettekst 5">
            <a:extLst>
              <a:ext uri="{FF2B5EF4-FFF2-40B4-BE49-F238E27FC236}">
                <a16:creationId xmlns:a16="http://schemas.microsoft.com/office/drawing/2014/main" id="{F502C6FF-3914-2187-888F-54B0BD444E72}"/>
              </a:ext>
            </a:extLst>
          </p:cNvPr>
          <p:cNvSpPr>
            <a:spLocks noGrp="1"/>
          </p:cNvSpPr>
          <p:nvPr>
            <p:ph type="ftr" sz="quarter" idx="3"/>
          </p:nvPr>
        </p:nvSpPr>
        <p:spPr>
          <a:xfrm>
            <a:off x="838200" y="6352642"/>
            <a:ext cx="10380406" cy="366183"/>
          </a:xfrm>
        </p:spPr>
        <p:txBody>
          <a:bodyPr/>
          <a:lstStyle/>
          <a:p>
            <a:pPr algn="r"/>
            <a:r>
              <a:rPr lang="nl-NL" dirty="0"/>
              <a:t>GSC m.b.t. overdrachten vorming WM</a:t>
            </a:r>
            <a:endParaRPr lang="nl-BE" dirty="0"/>
          </a:p>
        </p:txBody>
      </p:sp>
    </p:spTree>
    <p:extLst>
      <p:ext uri="{BB962C8B-B14F-4D97-AF65-F5344CB8AC3E}">
        <p14:creationId xmlns:p14="http://schemas.microsoft.com/office/powerpoint/2010/main" val="1938326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838199" y="59886"/>
            <a:ext cx="10803467" cy="515126"/>
          </a:xfrm>
        </p:spPr>
        <p:txBody>
          <a:bodyPr/>
          <a:lstStyle/>
          <a:p>
            <a:r>
              <a:rPr lang="nl-BE" sz="3200" b="1" dirty="0"/>
              <a:t>Cijfervoorbeeld overname van lokale besturen</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838198" y="575012"/>
            <a:ext cx="11353801" cy="6211671"/>
          </a:xfrm>
        </p:spPr>
        <p:txBody>
          <a:bodyPr/>
          <a:lstStyle/>
          <a:p>
            <a:pPr marL="0" lvl="0" indent="0">
              <a:buNone/>
            </a:pPr>
            <a:r>
              <a:rPr lang="nl-BE" sz="1300" dirty="0"/>
              <a:t>Aantal over te nemen woningen: 100</a:t>
            </a:r>
            <a:br>
              <a:rPr lang="nl-BE" sz="1300" dirty="0"/>
            </a:br>
            <a:r>
              <a:rPr lang="nl-BE" sz="1300" dirty="0"/>
              <a:t>Aankoopprijs: €90.000 per woning </a:t>
            </a:r>
            <a:r>
              <a:rPr lang="nl-BE" sz="1300" dirty="0">
                <a:sym typeface="Wingdings" panose="05000000000000000000" pitchFamily="2" charset="2"/>
              </a:rPr>
              <a:t> €9.000.000 in totaal</a:t>
            </a:r>
          </a:p>
          <a:p>
            <a:pPr marL="0" lvl="0" indent="0">
              <a:buNone/>
            </a:pPr>
            <a:r>
              <a:rPr lang="nl-BE" sz="1300" dirty="0">
                <a:sym typeface="Wingdings" panose="05000000000000000000" pitchFamily="2" charset="2"/>
              </a:rPr>
              <a:t>Sociale </a:t>
            </a:r>
            <a:r>
              <a:rPr lang="nl-BE" sz="1300" dirty="0" err="1">
                <a:sym typeface="Wingdings" panose="05000000000000000000" pitchFamily="2" charset="2"/>
              </a:rPr>
              <a:t>venale</a:t>
            </a:r>
            <a:r>
              <a:rPr lang="nl-BE" sz="1300" dirty="0">
                <a:sym typeface="Wingdings" panose="05000000000000000000" pitchFamily="2" charset="2"/>
              </a:rPr>
              <a:t> waarde: €50.000 per woning  €5.000.000 in totaal</a:t>
            </a:r>
            <a:endParaRPr lang="nl-BE" sz="1300" dirty="0"/>
          </a:p>
          <a:p>
            <a:pPr marL="0" lvl="0" indent="0">
              <a:buNone/>
            </a:pPr>
            <a:r>
              <a:rPr lang="nl-BE" sz="1300" dirty="0"/>
              <a:t>Saldo over te nemen NFS2-leningen: €30.000 per woning </a:t>
            </a:r>
            <a:r>
              <a:rPr lang="nl-BE" sz="1300" dirty="0">
                <a:sym typeface="Wingdings" panose="05000000000000000000" pitchFamily="2" charset="2"/>
              </a:rPr>
              <a:t> €3.000.000 in totaal (restduur: 20j)</a:t>
            </a:r>
          </a:p>
          <a:p>
            <a:pPr marL="0" indent="0">
              <a:buNone/>
            </a:pPr>
            <a:r>
              <a:rPr lang="nl-BE" sz="1300" b="1" dirty="0">
                <a:sym typeface="Wingdings" panose="05000000000000000000" pitchFamily="2" charset="2"/>
              </a:rPr>
              <a:t>Bijkomende renteloze annuïteitenlening onder GSC (deel binnen soc. </a:t>
            </a:r>
            <a:r>
              <a:rPr lang="nl-BE" sz="1300" b="1" dirty="0" err="1">
                <a:sym typeface="Wingdings" panose="05000000000000000000" pitchFamily="2" charset="2"/>
              </a:rPr>
              <a:t>venale</a:t>
            </a:r>
            <a:r>
              <a:rPr lang="nl-BE" sz="1300" b="1" dirty="0">
                <a:sym typeface="Wingdings" panose="05000000000000000000" pitchFamily="2" charset="2"/>
              </a:rPr>
              <a:t> waarde): </a:t>
            </a:r>
            <a:r>
              <a:rPr lang="nl-BE" sz="1300" b="1" dirty="0"/>
              <a:t>€20.0000 per woning </a:t>
            </a:r>
            <a:r>
              <a:rPr lang="nl-BE" sz="1300" b="1" dirty="0">
                <a:sym typeface="Wingdings" panose="05000000000000000000" pitchFamily="2" charset="2"/>
              </a:rPr>
              <a:t> €2.000.000 in totaal (looptijd: 20j)</a:t>
            </a:r>
          </a:p>
          <a:p>
            <a:pPr marL="0" indent="0">
              <a:buNone/>
            </a:pPr>
            <a:r>
              <a:rPr lang="nl-BE" sz="1300" b="1" dirty="0">
                <a:sym typeface="Wingdings" panose="05000000000000000000" pitchFamily="2" charset="2"/>
              </a:rPr>
              <a:t>Bijkomende renteloze annuïteitenlening niet GSC </a:t>
            </a:r>
            <a:r>
              <a:rPr lang="nl-BE" sz="1300" b="1" dirty="0"/>
              <a:t>(deel boven soc. </a:t>
            </a:r>
            <a:r>
              <a:rPr lang="nl-BE" sz="1300" b="1" dirty="0" err="1"/>
              <a:t>venale</a:t>
            </a:r>
            <a:r>
              <a:rPr lang="nl-BE" sz="1300" b="1" dirty="0"/>
              <a:t> waarde)</a:t>
            </a:r>
            <a:r>
              <a:rPr lang="nl-BE" sz="1300" b="1" dirty="0">
                <a:sym typeface="Wingdings" panose="05000000000000000000" pitchFamily="2" charset="2"/>
              </a:rPr>
              <a:t>: </a:t>
            </a:r>
            <a:r>
              <a:rPr lang="nl-BE" sz="1300" b="1" dirty="0"/>
              <a:t>€40.0000 per woning </a:t>
            </a:r>
            <a:r>
              <a:rPr lang="nl-BE" sz="1300" b="1" dirty="0">
                <a:sym typeface="Wingdings" panose="05000000000000000000" pitchFamily="2" charset="2"/>
              </a:rPr>
              <a:t> €4.000.000 in totaal (looptijd: 20j)</a:t>
            </a: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050" dirty="0">
              <a:sym typeface="Wingdings" panose="05000000000000000000" pitchFamily="2" charset="2"/>
            </a:endParaRPr>
          </a:p>
          <a:p>
            <a:pPr marL="452438" indent="-273050">
              <a:buNone/>
            </a:pPr>
            <a:r>
              <a:rPr lang="nl-BE" sz="1600" b="1" dirty="0">
                <a:solidFill>
                  <a:schemeClr val="accent4"/>
                </a:solidFill>
                <a:sym typeface="Wingdings" panose="05000000000000000000" pitchFamily="2" charset="2"/>
              </a:rPr>
              <a:t> </a:t>
            </a:r>
            <a:r>
              <a:rPr lang="nl-BE" sz="1600" b="1" dirty="0">
                <a:solidFill>
                  <a:schemeClr val="accent4"/>
                </a:solidFill>
                <a:highlight>
                  <a:srgbClr val="FFFF00"/>
                </a:highlight>
                <a:sym typeface="Wingdings" panose="05000000000000000000" pitchFamily="2" charset="2"/>
              </a:rPr>
              <a:t>Financiële impact (met of zonder GSC) verschilt jaarlijks €200.000 (=aflossing renteloze lening m.b.t. deel boven soc. </a:t>
            </a:r>
            <a:r>
              <a:rPr lang="nl-BE" sz="1600" b="1" dirty="0" err="1">
                <a:solidFill>
                  <a:schemeClr val="accent4"/>
                </a:solidFill>
                <a:highlight>
                  <a:srgbClr val="FFFF00"/>
                </a:highlight>
                <a:sym typeface="Wingdings" panose="05000000000000000000" pitchFamily="2" charset="2"/>
              </a:rPr>
              <a:t>venale</a:t>
            </a:r>
            <a:r>
              <a:rPr lang="nl-BE" sz="1600" b="1" dirty="0">
                <a:solidFill>
                  <a:schemeClr val="accent4"/>
                </a:solidFill>
                <a:highlight>
                  <a:srgbClr val="FFFF00"/>
                </a:highlight>
                <a:sym typeface="Wingdings" panose="05000000000000000000" pitchFamily="2" charset="2"/>
              </a:rPr>
              <a:t> waarde)</a:t>
            </a:r>
            <a:endParaRPr lang="nl-BE" sz="1600" b="1" dirty="0">
              <a:solidFill>
                <a:schemeClr val="accent4"/>
              </a:solidFill>
              <a:highlight>
                <a:srgbClr val="FFFF00"/>
              </a:highlight>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indent="0">
              <a:buNone/>
            </a:pPr>
            <a:endParaRPr lang="nl-BE" sz="1400" b="1" dirty="0">
              <a:sym typeface="Wingdings" panose="05000000000000000000" pitchFamily="2" charset="2"/>
            </a:endParaRPr>
          </a:p>
          <a:p>
            <a:pPr marL="0" lvl="0" indent="0">
              <a:buNone/>
            </a:pPr>
            <a:endParaRPr lang="nl-BE" sz="1400" dirty="0"/>
          </a:p>
          <a:p>
            <a:pPr marL="0" lvl="0" indent="0">
              <a:buNone/>
            </a:pPr>
            <a:endParaRPr lang="nl-BE" sz="1400" dirty="0"/>
          </a:p>
          <a:p>
            <a:pPr marL="0" lvl="0" indent="0">
              <a:buNone/>
            </a:pPr>
            <a:endParaRPr lang="nl-BE" sz="1400" dirty="0">
              <a:solidFill>
                <a:schemeClr val="accent4"/>
              </a:solidFill>
              <a:sym typeface="Wingdings" panose="05000000000000000000" pitchFamily="2" charset="2"/>
            </a:endParaRPr>
          </a:p>
          <a:p>
            <a:pPr marL="0" lvl="0" indent="0">
              <a:buNone/>
            </a:pPr>
            <a:endParaRPr lang="nl-NL" sz="1400" dirty="0">
              <a:solidFill>
                <a:schemeClr val="accent4"/>
              </a:solidFill>
              <a:sym typeface="Wingdings" panose="05000000000000000000" pitchFamily="2" charset="2"/>
            </a:endParaRPr>
          </a:p>
          <a:p>
            <a:pPr marL="0" lvl="0" indent="0">
              <a:buNone/>
            </a:pPr>
            <a:endParaRPr lang="nl-BE" sz="1400" u="sng" dirty="0"/>
          </a:p>
          <a:p>
            <a:pPr marL="0" lvl="0" indent="0">
              <a:buNone/>
            </a:pPr>
            <a:br>
              <a:rPr lang="nl-BE" sz="1400" b="1" dirty="0"/>
            </a:br>
            <a:endParaRPr lang="nl-BE" sz="14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22</a:t>
            </a:fld>
            <a:endParaRPr lang="nl-BE" dirty="0"/>
          </a:p>
        </p:txBody>
      </p:sp>
      <p:sp>
        <p:nvSpPr>
          <p:cNvPr id="5" name="Tijdelijke aanduiding voor voettekst 5">
            <a:extLst>
              <a:ext uri="{FF2B5EF4-FFF2-40B4-BE49-F238E27FC236}">
                <a16:creationId xmlns:a16="http://schemas.microsoft.com/office/drawing/2014/main" id="{F81DDDF7-59C5-A981-24A7-DB2F47B7B6B5}"/>
              </a:ext>
            </a:extLst>
          </p:cNvPr>
          <p:cNvSpPr>
            <a:spLocks noGrp="1"/>
          </p:cNvSpPr>
          <p:nvPr>
            <p:ph type="ftr" sz="quarter" idx="3"/>
          </p:nvPr>
        </p:nvSpPr>
        <p:spPr>
          <a:xfrm>
            <a:off x="838200" y="6352642"/>
            <a:ext cx="10380406" cy="366183"/>
          </a:xfrm>
        </p:spPr>
        <p:txBody>
          <a:bodyPr/>
          <a:lstStyle/>
          <a:p>
            <a:pPr algn="r"/>
            <a:r>
              <a:rPr lang="nl-NL" dirty="0"/>
              <a:t>GSC m.b.t. overdrachten vorming WM</a:t>
            </a:r>
            <a:endParaRPr lang="nl-BE" dirty="0"/>
          </a:p>
        </p:txBody>
      </p:sp>
      <p:graphicFrame>
        <p:nvGraphicFramePr>
          <p:cNvPr id="6" name="Tabel 6">
            <a:extLst>
              <a:ext uri="{FF2B5EF4-FFF2-40B4-BE49-F238E27FC236}">
                <a16:creationId xmlns:a16="http://schemas.microsoft.com/office/drawing/2014/main" id="{5E23E1A0-CD49-4582-BA99-1A076CEDB13E}"/>
              </a:ext>
            </a:extLst>
          </p:cNvPr>
          <p:cNvGraphicFramePr>
            <a:graphicFrameLocks noGrp="1"/>
          </p:cNvGraphicFramePr>
          <p:nvPr>
            <p:extLst>
              <p:ext uri="{D42A27DB-BD31-4B8C-83A1-F6EECF244321}">
                <p14:modId xmlns:p14="http://schemas.microsoft.com/office/powerpoint/2010/main" val="2483308863"/>
              </p:ext>
            </p:extLst>
          </p:nvPr>
        </p:nvGraphicFramePr>
        <p:xfrm>
          <a:off x="1106211" y="1898695"/>
          <a:ext cx="10820317" cy="3828710"/>
        </p:xfrm>
        <a:graphic>
          <a:graphicData uri="http://schemas.openxmlformats.org/drawingml/2006/table">
            <a:tbl>
              <a:tblPr firstRow="1" bandRow="1">
                <a:tableStyleId>{5C22544A-7EE6-4342-B048-85BDC9FD1C3A}</a:tableStyleId>
              </a:tblPr>
              <a:tblGrid>
                <a:gridCol w="3072499">
                  <a:extLst>
                    <a:ext uri="{9D8B030D-6E8A-4147-A177-3AD203B41FA5}">
                      <a16:colId xmlns:a16="http://schemas.microsoft.com/office/drawing/2014/main" val="2563828939"/>
                    </a:ext>
                  </a:extLst>
                </a:gridCol>
                <a:gridCol w="4906296">
                  <a:extLst>
                    <a:ext uri="{9D8B030D-6E8A-4147-A177-3AD203B41FA5}">
                      <a16:colId xmlns:a16="http://schemas.microsoft.com/office/drawing/2014/main" val="2349493569"/>
                    </a:ext>
                  </a:extLst>
                </a:gridCol>
                <a:gridCol w="1533833">
                  <a:extLst>
                    <a:ext uri="{9D8B030D-6E8A-4147-A177-3AD203B41FA5}">
                      <a16:colId xmlns:a16="http://schemas.microsoft.com/office/drawing/2014/main" val="2475398553"/>
                    </a:ext>
                  </a:extLst>
                </a:gridCol>
                <a:gridCol w="1307689">
                  <a:extLst>
                    <a:ext uri="{9D8B030D-6E8A-4147-A177-3AD203B41FA5}">
                      <a16:colId xmlns:a16="http://schemas.microsoft.com/office/drawing/2014/main" val="3366819951"/>
                    </a:ext>
                  </a:extLst>
                </a:gridCol>
              </a:tblGrid>
              <a:tr h="173462">
                <a:tc>
                  <a:txBody>
                    <a:bodyPr/>
                    <a:lstStyle/>
                    <a:p>
                      <a:r>
                        <a:rPr lang="nl-BE" sz="1200" dirty="0"/>
                        <a:t>Jaarlijkse financiële impact overname</a:t>
                      </a:r>
                    </a:p>
                  </a:txBody>
                  <a:tcPr/>
                </a:tc>
                <a:tc>
                  <a:txBody>
                    <a:bodyPr/>
                    <a:lstStyle/>
                    <a:p>
                      <a:r>
                        <a:rPr lang="nl-BE" sz="1200" dirty="0"/>
                        <a:t>Berekening</a:t>
                      </a:r>
                    </a:p>
                  </a:txBody>
                  <a:tcPr/>
                </a:tc>
                <a:tc>
                  <a:txBody>
                    <a:bodyPr/>
                    <a:lstStyle/>
                    <a:p>
                      <a:r>
                        <a:rPr lang="nl-BE" sz="1200" dirty="0"/>
                        <a:t>Overdrachtsprijs = soc. </a:t>
                      </a:r>
                      <a:r>
                        <a:rPr lang="nl-BE" sz="1200" dirty="0" err="1"/>
                        <a:t>venale</a:t>
                      </a:r>
                      <a:r>
                        <a:rPr lang="nl-BE" sz="1200" dirty="0"/>
                        <a:t> waarde (€50k/</a:t>
                      </a:r>
                      <a:r>
                        <a:rPr lang="nl-BE" sz="1200" dirty="0" err="1"/>
                        <a:t>wn</a:t>
                      </a:r>
                      <a:r>
                        <a:rPr lang="nl-BE" sz="1200" dirty="0"/>
                        <a:t>)</a:t>
                      </a:r>
                    </a:p>
                  </a:txBody>
                  <a:tcPr/>
                </a:tc>
                <a:tc>
                  <a:txBody>
                    <a:bodyPr/>
                    <a:lstStyle/>
                    <a:p>
                      <a:r>
                        <a:rPr lang="nl-BE" sz="1200" dirty="0"/>
                        <a:t>Overdrachtsprijs </a:t>
                      </a:r>
                    </a:p>
                    <a:p>
                      <a:r>
                        <a:rPr lang="nl-BE" sz="1200" dirty="0"/>
                        <a:t>= €90K/</a:t>
                      </a:r>
                      <a:r>
                        <a:rPr lang="nl-BE" sz="1200" dirty="0" err="1"/>
                        <a:t>wn</a:t>
                      </a:r>
                      <a:endParaRPr lang="nl-BE" sz="1200" dirty="0"/>
                    </a:p>
                  </a:txBody>
                  <a:tcPr/>
                </a:tc>
                <a:extLst>
                  <a:ext uri="{0D108BD9-81ED-4DB2-BD59-A6C34878D82A}">
                    <a16:rowId xmlns:a16="http://schemas.microsoft.com/office/drawing/2014/main" val="2820347014"/>
                  </a:ext>
                </a:extLst>
              </a:tr>
              <a:tr h="308542">
                <a:tc>
                  <a:txBody>
                    <a:bodyPr/>
                    <a:lstStyle/>
                    <a:p>
                      <a:r>
                        <a:rPr lang="nl-BE" sz="1200" dirty="0"/>
                        <a:t>Werkelijke huurontvangsten (2,5% derving)</a:t>
                      </a:r>
                      <a:endParaRPr lang="nl-BE" sz="1200" i="1" dirty="0"/>
                    </a:p>
                  </a:txBody>
                  <a:tcPr/>
                </a:tc>
                <a:tc>
                  <a:txBody>
                    <a:bodyPr/>
                    <a:lstStyle/>
                    <a:p>
                      <a:r>
                        <a:rPr lang="nl-BE" sz="1200" dirty="0"/>
                        <a:t>=€350*100wn*12mnd*(1-2,5%derving)</a:t>
                      </a:r>
                    </a:p>
                  </a:txBody>
                  <a:tcPr/>
                </a:tc>
                <a:tc>
                  <a:txBody>
                    <a:bodyPr/>
                    <a:lstStyle/>
                    <a:p>
                      <a:r>
                        <a:rPr lang="nl-BE" sz="1200" dirty="0"/>
                        <a:t>+ €409.500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 €409.500</a:t>
                      </a:r>
                    </a:p>
                  </a:txBody>
                  <a:tcPr/>
                </a:tc>
                <a:extLst>
                  <a:ext uri="{0D108BD9-81ED-4DB2-BD59-A6C34878D82A}">
                    <a16:rowId xmlns:a16="http://schemas.microsoft.com/office/drawing/2014/main" val="2149390652"/>
                  </a:ext>
                </a:extLst>
              </a:tr>
              <a:tr h="308542">
                <a:tc>
                  <a:txBody>
                    <a:bodyPr/>
                    <a:lstStyle/>
                    <a:p>
                      <a:r>
                        <a:rPr lang="nl-BE" sz="1200" dirty="0"/>
                        <a:t>Onroerende voorheffing</a:t>
                      </a:r>
                    </a:p>
                  </a:txBody>
                  <a:tcPr/>
                </a:tc>
                <a:tc>
                  <a:txBody>
                    <a:bodyPr/>
                    <a:lstStyle/>
                    <a:p>
                      <a:r>
                        <a:rPr lang="nl-BE" sz="1200" dirty="0"/>
                        <a:t>=€300*100wn</a:t>
                      </a:r>
                    </a:p>
                  </a:txBody>
                  <a:tcPr/>
                </a:tc>
                <a:tc>
                  <a:txBody>
                    <a:bodyPr/>
                    <a:lstStyle/>
                    <a:p>
                      <a:r>
                        <a:rPr lang="nl-BE" sz="1200" dirty="0">
                          <a:solidFill>
                            <a:srgbClr val="FF0000"/>
                          </a:solidFill>
                        </a:rPr>
                        <a:t>- €30.000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solidFill>
                            <a:srgbClr val="FF0000"/>
                          </a:solidFill>
                        </a:rPr>
                        <a:t>- €30.000</a:t>
                      </a:r>
                    </a:p>
                  </a:txBody>
                  <a:tcPr/>
                </a:tc>
                <a:extLst>
                  <a:ext uri="{0D108BD9-81ED-4DB2-BD59-A6C34878D82A}">
                    <a16:rowId xmlns:a16="http://schemas.microsoft.com/office/drawing/2014/main" val="3366470874"/>
                  </a:ext>
                </a:extLst>
              </a:tr>
              <a:tr h="308542">
                <a:tc>
                  <a:txBody>
                    <a:bodyPr/>
                    <a:lstStyle/>
                    <a:p>
                      <a:r>
                        <a:rPr lang="nl-BE" sz="1200" u="none" dirty="0"/>
                        <a:t>Onderhoudskosten t.l.v. verhuurder</a:t>
                      </a:r>
                    </a:p>
                  </a:txBody>
                  <a:tcPr/>
                </a:tc>
                <a:tc>
                  <a:txBody>
                    <a:bodyPr/>
                    <a:lstStyle/>
                    <a:p>
                      <a:r>
                        <a:rPr lang="nl-BE" sz="1200" dirty="0"/>
                        <a:t>=€550*100wn</a:t>
                      </a:r>
                    </a:p>
                  </a:txBody>
                  <a:tcPr/>
                </a:tc>
                <a:tc>
                  <a:txBody>
                    <a:bodyPr/>
                    <a:lstStyle/>
                    <a:p>
                      <a:r>
                        <a:rPr lang="nl-BE" sz="1200" dirty="0">
                          <a:solidFill>
                            <a:srgbClr val="FF0000"/>
                          </a:solidFill>
                        </a:rPr>
                        <a:t>- €55.000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solidFill>
                            <a:srgbClr val="FF0000"/>
                          </a:solidFill>
                        </a:rPr>
                        <a:t>- €55.000</a:t>
                      </a:r>
                    </a:p>
                  </a:txBody>
                  <a:tcPr/>
                </a:tc>
                <a:extLst>
                  <a:ext uri="{0D108BD9-81ED-4DB2-BD59-A6C34878D82A}">
                    <a16:rowId xmlns:a16="http://schemas.microsoft.com/office/drawing/2014/main" val="1738210983"/>
                  </a:ext>
                </a:extLst>
              </a:tr>
              <a:tr h="308542">
                <a:tc>
                  <a:txBody>
                    <a:bodyPr/>
                    <a:lstStyle/>
                    <a:p>
                      <a:r>
                        <a:rPr lang="nl-BE" sz="1200" dirty="0"/>
                        <a:t>Algemene werkingskosten</a:t>
                      </a:r>
                    </a:p>
                  </a:txBody>
                  <a:tcPr/>
                </a:tc>
                <a:tc>
                  <a:txBody>
                    <a:bodyPr/>
                    <a:lstStyle/>
                    <a:p>
                      <a:r>
                        <a:rPr lang="nl-BE" sz="1200" dirty="0"/>
                        <a:t>=€700*100wn</a:t>
                      </a:r>
                    </a:p>
                  </a:txBody>
                  <a:tcPr/>
                </a:tc>
                <a:tc>
                  <a:txBody>
                    <a:bodyPr/>
                    <a:lstStyle/>
                    <a:p>
                      <a:r>
                        <a:rPr lang="nl-BE" sz="1200" dirty="0">
                          <a:solidFill>
                            <a:srgbClr val="FF0000"/>
                          </a:solidFill>
                        </a:rPr>
                        <a:t>- €70.000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solidFill>
                            <a:srgbClr val="FF0000"/>
                          </a:solidFill>
                        </a:rPr>
                        <a:t>- €70.000</a:t>
                      </a:r>
                    </a:p>
                  </a:txBody>
                  <a:tcPr/>
                </a:tc>
                <a:extLst>
                  <a:ext uri="{0D108BD9-81ED-4DB2-BD59-A6C34878D82A}">
                    <a16:rowId xmlns:a16="http://schemas.microsoft.com/office/drawing/2014/main" val="3937623297"/>
                  </a:ext>
                </a:extLst>
              </a:tr>
              <a:tr h="308542">
                <a:tc>
                  <a:txBody>
                    <a:bodyPr/>
                    <a:lstStyle/>
                    <a:p>
                      <a:r>
                        <a:rPr lang="nl-BE" sz="1200" dirty="0"/>
                        <a:t>Aflossing over te nemen NFS2-leningen</a:t>
                      </a:r>
                    </a:p>
                  </a:txBody>
                  <a:tcPr/>
                </a:tc>
                <a:tc>
                  <a:txBody>
                    <a:bodyPr/>
                    <a:lstStyle/>
                    <a:p>
                      <a:r>
                        <a:rPr lang="nl-BE" sz="1200" dirty="0"/>
                        <a:t>=€3mio/20j</a:t>
                      </a:r>
                    </a:p>
                  </a:txBody>
                  <a:tcPr/>
                </a:tc>
                <a:tc>
                  <a:txBody>
                    <a:bodyPr/>
                    <a:lstStyle/>
                    <a:p>
                      <a:r>
                        <a:rPr lang="nl-BE" sz="1200" dirty="0">
                          <a:solidFill>
                            <a:srgbClr val="FF0000"/>
                          </a:solidFill>
                        </a:rPr>
                        <a:t>- €150.000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solidFill>
                            <a:srgbClr val="FF0000"/>
                          </a:solidFill>
                        </a:rPr>
                        <a:t>- €150.000</a:t>
                      </a:r>
                    </a:p>
                  </a:txBody>
                  <a:tcPr/>
                </a:tc>
                <a:extLst>
                  <a:ext uri="{0D108BD9-81ED-4DB2-BD59-A6C34878D82A}">
                    <a16:rowId xmlns:a16="http://schemas.microsoft.com/office/drawing/2014/main" val="2371376905"/>
                  </a:ext>
                </a:extLst>
              </a:tr>
              <a:tr h="14372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Aflossing bijkomende renteloze lening aankoop</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=€2mio/20j binnen soc. ven. waarde </a:t>
                      </a:r>
                      <a:r>
                        <a:rPr lang="nl-BE" sz="1200" b="0" dirty="0">
                          <a:latin typeface="Calibri" panose="020F0502020204030204" pitchFamily="34" charset="0"/>
                          <a:cs typeface="Calibri" panose="020F0502020204030204" pitchFamily="34" charset="0"/>
                        </a:rPr>
                        <a:t>→ onder GSC</a:t>
                      </a:r>
                      <a:endParaRPr lang="nl-BE" sz="1200" b="0" dirty="0"/>
                    </a:p>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0" dirty="0"/>
                        <a:t>+ €4mio/20j boven soc. ven. waarde </a:t>
                      </a:r>
                      <a:r>
                        <a:rPr lang="nl-BE" sz="1200" b="0" dirty="0">
                          <a:highlight>
                            <a:srgbClr val="FFFF00"/>
                          </a:highlight>
                          <a:latin typeface="Calibri" panose="020F0502020204030204" pitchFamily="34" charset="0"/>
                          <a:cs typeface="Calibri" panose="020F0502020204030204" pitchFamily="34" charset="0"/>
                        </a:rPr>
                        <a:t>→ niet GSC</a:t>
                      </a:r>
                      <a:endParaRPr lang="nl-BE" sz="1200" b="0" dirty="0">
                        <a:highlight>
                          <a:srgbClr val="FFFF00"/>
                        </a:highlight>
                      </a:endParaRPr>
                    </a:p>
                  </a:txBody>
                  <a:tcPr/>
                </a:tc>
                <a:tc>
                  <a:txBody>
                    <a:bodyPr/>
                    <a:lstStyle/>
                    <a:p>
                      <a:r>
                        <a:rPr lang="nl-BE" sz="1200" dirty="0">
                          <a:solidFill>
                            <a:srgbClr val="FF0000"/>
                          </a:solidFill>
                        </a:rPr>
                        <a:t>- €100.000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0" dirty="0">
                          <a:solidFill>
                            <a:srgbClr val="FF0000"/>
                          </a:solidFill>
                        </a:rPr>
                        <a:t>- €100.000</a:t>
                      </a:r>
                    </a:p>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0" dirty="0">
                          <a:solidFill>
                            <a:srgbClr val="FF0000"/>
                          </a:solidFill>
                          <a:highlight>
                            <a:srgbClr val="FFFF00"/>
                          </a:highlight>
                        </a:rPr>
                        <a:t>- €200.000</a:t>
                      </a:r>
                    </a:p>
                  </a:txBody>
                  <a:tcPr/>
                </a:tc>
                <a:extLst>
                  <a:ext uri="{0D108BD9-81ED-4DB2-BD59-A6C34878D82A}">
                    <a16:rowId xmlns:a16="http://schemas.microsoft.com/office/drawing/2014/main" val="1370768795"/>
                  </a:ext>
                </a:extLst>
              </a:tr>
              <a:tr h="14372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1" dirty="0"/>
                        <a:t>Jaarlijkse financiële impact </a:t>
                      </a:r>
                      <a:r>
                        <a:rPr lang="nl-BE" sz="1200" b="1" u="sng" dirty="0"/>
                        <a:t>exclusief GSC</a:t>
                      </a:r>
                    </a:p>
                  </a:txBody>
                  <a:tcPr/>
                </a:tc>
                <a:tc>
                  <a: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r>
                        <a:rPr lang="nl-BE" sz="1200" dirty="0">
                          <a:highlight>
                            <a:srgbClr val="FFFF00"/>
                          </a:highlight>
                        </a:rPr>
                        <a:t>Verschil = €200K </a:t>
                      </a:r>
                      <a:endParaRPr lang="nl-BE" sz="1200" dirty="0"/>
                    </a:p>
                  </a:txBody>
                  <a:tcPr/>
                </a:tc>
                <a:tc>
                  <a:txBody>
                    <a:bodyPr/>
                    <a:lstStyle/>
                    <a:p>
                      <a:r>
                        <a:rPr lang="nl-BE" sz="1200" b="1" dirty="0">
                          <a:solidFill>
                            <a:schemeClr val="tx1"/>
                          </a:solidFill>
                        </a:rPr>
                        <a:t>+€4.500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1" dirty="0">
                          <a:solidFill>
                            <a:srgbClr val="FF0000"/>
                          </a:solidFill>
                        </a:rPr>
                        <a:t>- €195.500</a:t>
                      </a:r>
                    </a:p>
                  </a:txBody>
                  <a:tcPr/>
                </a:tc>
                <a:extLst>
                  <a:ext uri="{0D108BD9-81ED-4DB2-BD59-A6C34878D82A}">
                    <a16:rowId xmlns:a16="http://schemas.microsoft.com/office/drawing/2014/main" val="289100914"/>
                  </a:ext>
                </a:extLst>
              </a:tr>
              <a:tr h="20908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Impact GSC-subsidie (‘+’ bij een negatief GSC-saldo; ‘-’ bij een positief GSC-saldo)</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 theoretische huurontvangsten minus 2,5% forfait voor leegstand en huurachterstal - O.V. - €1.510/</a:t>
                      </a:r>
                      <a:r>
                        <a:rPr lang="nl-BE" sz="1200" dirty="0" err="1"/>
                        <a:t>wn</a:t>
                      </a:r>
                      <a:r>
                        <a:rPr lang="nl-BE" sz="1200" dirty="0"/>
                        <a:t> forfait voor algemene werkings- en onderhoudskosten - €150K aflossing NFS2 - €100K aflossing renteloze lening</a:t>
                      </a:r>
                    </a:p>
                  </a:txBody>
                  <a:tcPr/>
                </a:tc>
                <a:tc>
                  <a:txBody>
                    <a:bodyPr/>
                    <a:lstStyle/>
                    <a:p>
                      <a:r>
                        <a:rPr lang="nl-BE" sz="1200" dirty="0"/>
                        <a:t>+ €21.500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dirty="0"/>
                        <a:t>+ €21.500</a:t>
                      </a:r>
                    </a:p>
                  </a:txBody>
                  <a:tcPr/>
                </a:tc>
                <a:extLst>
                  <a:ext uri="{0D108BD9-81ED-4DB2-BD59-A6C34878D82A}">
                    <a16:rowId xmlns:a16="http://schemas.microsoft.com/office/drawing/2014/main" val="3052483307"/>
                  </a:ext>
                </a:extLst>
              </a:tr>
              <a:tr h="14372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1" dirty="0"/>
                        <a:t>Jaarlijkse financiële impact </a:t>
                      </a:r>
                      <a:r>
                        <a:rPr lang="nl-BE" sz="1200" b="1" u="sng" dirty="0"/>
                        <a:t>inclusief GSC</a:t>
                      </a:r>
                      <a:endParaRPr lang="nl-BE" sz="1200" u="sng" dirty="0"/>
                    </a:p>
                  </a:txBody>
                  <a:tcPr/>
                </a:tc>
                <a:tc>
                  <a: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r>
                        <a:rPr lang="nl-BE" sz="1200" dirty="0">
                          <a:highlight>
                            <a:srgbClr val="FFFF00"/>
                          </a:highlight>
                        </a:rPr>
                        <a:t>Verschil = €200K </a:t>
                      </a:r>
                      <a:endParaRPr lang="nl-BE" sz="1200" dirty="0"/>
                    </a:p>
                  </a:txBody>
                  <a:tcPr/>
                </a:tc>
                <a:tc>
                  <a:txBody>
                    <a:bodyPr/>
                    <a:lstStyle/>
                    <a:p>
                      <a:r>
                        <a:rPr lang="nl-BE" sz="1200" b="1" dirty="0"/>
                        <a:t>+ €16.000</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BE" sz="1200" b="1" dirty="0">
                          <a:solidFill>
                            <a:srgbClr val="FF0000"/>
                          </a:solidFill>
                        </a:rPr>
                        <a:t>- €174.000</a:t>
                      </a:r>
                    </a:p>
                  </a:txBody>
                  <a:tcPr/>
                </a:tc>
                <a:extLst>
                  <a:ext uri="{0D108BD9-81ED-4DB2-BD59-A6C34878D82A}">
                    <a16:rowId xmlns:a16="http://schemas.microsoft.com/office/drawing/2014/main" val="774720645"/>
                  </a:ext>
                </a:extLst>
              </a:tr>
            </a:tbl>
          </a:graphicData>
        </a:graphic>
      </p:graphicFrame>
      <p:sp>
        <p:nvSpPr>
          <p:cNvPr id="7" name="Rechthoek: schuine rand 6">
            <a:extLst>
              <a:ext uri="{FF2B5EF4-FFF2-40B4-BE49-F238E27FC236}">
                <a16:creationId xmlns:a16="http://schemas.microsoft.com/office/drawing/2014/main" id="{C1035043-58D3-FF46-57A0-34B9DBED4281}"/>
              </a:ext>
            </a:extLst>
          </p:cNvPr>
          <p:cNvSpPr/>
          <p:nvPr/>
        </p:nvSpPr>
        <p:spPr>
          <a:xfrm>
            <a:off x="10705042" y="4537698"/>
            <a:ext cx="987973" cy="283779"/>
          </a:xfrm>
          <a:prstGeom prst="beve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b="1" dirty="0">
                <a:solidFill>
                  <a:srgbClr val="FF0000"/>
                </a:solidFill>
              </a:rPr>
              <a:t>- €195.500</a:t>
            </a:r>
          </a:p>
        </p:txBody>
      </p:sp>
      <p:sp>
        <p:nvSpPr>
          <p:cNvPr id="8" name="Rechthoek: schuine rand 7">
            <a:extLst>
              <a:ext uri="{FF2B5EF4-FFF2-40B4-BE49-F238E27FC236}">
                <a16:creationId xmlns:a16="http://schemas.microsoft.com/office/drawing/2014/main" id="{A3C079B2-4E31-E579-5764-B32C78C96C7C}"/>
              </a:ext>
            </a:extLst>
          </p:cNvPr>
          <p:cNvSpPr/>
          <p:nvPr/>
        </p:nvSpPr>
        <p:spPr>
          <a:xfrm>
            <a:off x="9169255" y="4537698"/>
            <a:ext cx="987973" cy="283779"/>
          </a:xfrm>
          <a:prstGeom prst="beve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b="1" dirty="0">
                <a:solidFill>
                  <a:schemeClr val="tx1"/>
                </a:solidFill>
              </a:rPr>
              <a:t>+ €4.500</a:t>
            </a:r>
          </a:p>
        </p:txBody>
      </p:sp>
      <p:sp>
        <p:nvSpPr>
          <p:cNvPr id="9" name="Rechthoek: schuine rand 8">
            <a:extLst>
              <a:ext uri="{FF2B5EF4-FFF2-40B4-BE49-F238E27FC236}">
                <a16:creationId xmlns:a16="http://schemas.microsoft.com/office/drawing/2014/main" id="{5DE53B48-16B7-A3DB-9C4B-84C3016D0F69}"/>
              </a:ext>
            </a:extLst>
          </p:cNvPr>
          <p:cNvSpPr/>
          <p:nvPr/>
        </p:nvSpPr>
        <p:spPr>
          <a:xfrm>
            <a:off x="10708044" y="5443624"/>
            <a:ext cx="987973" cy="283779"/>
          </a:xfrm>
          <a:prstGeom prst="beve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b="1" dirty="0">
                <a:solidFill>
                  <a:srgbClr val="FF0000"/>
                </a:solidFill>
              </a:rPr>
              <a:t>- €174.000</a:t>
            </a:r>
          </a:p>
        </p:txBody>
      </p:sp>
      <p:sp>
        <p:nvSpPr>
          <p:cNvPr id="10" name="Rechthoek: schuine rand 9">
            <a:extLst>
              <a:ext uri="{FF2B5EF4-FFF2-40B4-BE49-F238E27FC236}">
                <a16:creationId xmlns:a16="http://schemas.microsoft.com/office/drawing/2014/main" id="{630367A0-054F-2C60-9D10-39469D6FF846}"/>
              </a:ext>
            </a:extLst>
          </p:cNvPr>
          <p:cNvSpPr/>
          <p:nvPr/>
        </p:nvSpPr>
        <p:spPr>
          <a:xfrm>
            <a:off x="9169255" y="5443625"/>
            <a:ext cx="987973" cy="283779"/>
          </a:xfrm>
          <a:prstGeom prst="beve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b="1" dirty="0">
                <a:solidFill>
                  <a:schemeClr val="tx1"/>
                </a:solidFill>
              </a:rPr>
              <a:t>+ €26.000</a:t>
            </a:r>
          </a:p>
        </p:txBody>
      </p:sp>
    </p:spTree>
    <p:extLst>
      <p:ext uri="{BB962C8B-B14F-4D97-AF65-F5344CB8AC3E}">
        <p14:creationId xmlns:p14="http://schemas.microsoft.com/office/powerpoint/2010/main" val="3786594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89764E38-1F4D-AF58-4FD7-C1359EE4F802}"/>
              </a:ext>
            </a:extLst>
          </p:cNvPr>
          <p:cNvSpPr txBox="1"/>
          <p:nvPr/>
        </p:nvSpPr>
        <p:spPr>
          <a:xfrm>
            <a:off x="3274142" y="2721114"/>
            <a:ext cx="8554064" cy="707886"/>
          </a:xfrm>
          <a:prstGeom prst="rect">
            <a:avLst/>
          </a:prstGeom>
          <a:noFill/>
        </p:spPr>
        <p:txBody>
          <a:bodyPr wrap="square" rtlCol="0">
            <a:spAutoFit/>
          </a:bodyPr>
          <a:lstStyle/>
          <a:p>
            <a:r>
              <a:rPr lang="nl-BE" sz="4000" b="1" dirty="0">
                <a:solidFill>
                  <a:schemeClr val="bg1"/>
                </a:solidFill>
              </a:rPr>
              <a:t>1. GSC-berekening</a:t>
            </a:r>
          </a:p>
        </p:txBody>
      </p:sp>
    </p:spTree>
    <p:extLst>
      <p:ext uri="{BB962C8B-B14F-4D97-AF65-F5344CB8AC3E}">
        <p14:creationId xmlns:p14="http://schemas.microsoft.com/office/powerpoint/2010/main" val="6550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p:txBody>
          <a:bodyPr/>
          <a:lstStyle/>
          <a:p>
            <a:r>
              <a:rPr lang="nl-BE" dirty="0"/>
              <a:t>Berekening GSC</a:t>
            </a:r>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550333" y="1173427"/>
            <a:ext cx="10803467" cy="4511145"/>
          </a:xfrm>
        </p:spPr>
        <p:txBody>
          <a:bodyPr/>
          <a:lstStyle/>
          <a:p>
            <a:pPr marL="288000" lvl="1" indent="0">
              <a:buNone/>
            </a:pPr>
            <a:r>
              <a:rPr lang="nl-BE" sz="2000" dirty="0">
                <a:solidFill>
                  <a:schemeClr val="tx1"/>
                </a:solidFill>
              </a:rPr>
              <a:t>De berekening van de GSC maakt het verschil tussen </a:t>
            </a:r>
            <a:r>
              <a:rPr lang="nl-BE" sz="2000" b="1" i="1" dirty="0">
                <a:solidFill>
                  <a:srgbClr val="2D979D"/>
                </a:solidFill>
              </a:rPr>
              <a:t>geobjectiveerde inkomsten </a:t>
            </a:r>
            <a:r>
              <a:rPr lang="nl-BE" sz="2000" dirty="0">
                <a:solidFill>
                  <a:schemeClr val="tx1"/>
                </a:solidFill>
              </a:rPr>
              <a:t>van een maatschappij en bepaalde </a:t>
            </a:r>
            <a:r>
              <a:rPr lang="nl-BE" sz="2000" b="1" i="1" dirty="0">
                <a:solidFill>
                  <a:srgbClr val="2D979D"/>
                </a:solidFill>
              </a:rPr>
              <a:t>geobjectiveerde uitgaven</a:t>
            </a:r>
            <a:r>
              <a:rPr lang="nl-BE" sz="2000" b="1" dirty="0">
                <a:solidFill>
                  <a:schemeClr val="tx1"/>
                </a:solidFill>
              </a:rPr>
              <a:t> </a:t>
            </a:r>
            <a:br>
              <a:rPr lang="nl-BE" sz="2000" b="1" dirty="0">
                <a:solidFill>
                  <a:schemeClr val="tx1"/>
                </a:solidFill>
              </a:rPr>
            </a:br>
            <a:endParaRPr lang="nl-BE" sz="2000" b="1" u="sng" dirty="0">
              <a:solidFill>
                <a:schemeClr val="tx1"/>
              </a:solidFill>
            </a:endParaRPr>
          </a:p>
          <a:p>
            <a:pPr marL="288000" lvl="1" indent="0">
              <a:buNone/>
            </a:pPr>
            <a:r>
              <a:rPr lang="nl-BE" sz="2000" dirty="0">
                <a:solidFill>
                  <a:schemeClr val="tx1"/>
                </a:solidFill>
              </a:rPr>
              <a:t>Het gaat uitsluitend om de inkomsten en uitgaven voor:</a:t>
            </a:r>
          </a:p>
          <a:p>
            <a:pPr lvl="1">
              <a:buFont typeface="Arial" panose="020B0604020202020204" pitchFamily="34" charset="0"/>
              <a:buChar char="•"/>
            </a:pPr>
            <a:r>
              <a:rPr lang="nl-BE" sz="2000" b="1" i="1" dirty="0">
                <a:solidFill>
                  <a:schemeClr val="tx1"/>
                </a:solidFill>
              </a:rPr>
              <a:t>sociale huurwoningen</a:t>
            </a:r>
            <a:r>
              <a:rPr lang="nl-BE" sz="2000" dirty="0">
                <a:solidFill>
                  <a:schemeClr val="tx1"/>
                </a:solidFill>
              </a:rPr>
              <a:t>; en</a:t>
            </a:r>
          </a:p>
          <a:p>
            <a:pPr lvl="1">
              <a:buFont typeface="Arial" panose="020B0604020202020204" pitchFamily="34" charset="0"/>
              <a:buChar char="•"/>
            </a:pPr>
            <a:r>
              <a:rPr lang="nl-BE" sz="2000" dirty="0">
                <a:solidFill>
                  <a:schemeClr val="tx1"/>
                </a:solidFill>
              </a:rPr>
              <a:t>voor </a:t>
            </a:r>
            <a:r>
              <a:rPr lang="nl-BE" sz="2000" b="1" i="1" dirty="0">
                <a:solidFill>
                  <a:schemeClr val="tx1"/>
                </a:solidFill>
              </a:rPr>
              <a:t>niet-residentiële ruimten </a:t>
            </a:r>
            <a:r>
              <a:rPr lang="nl-BE" sz="2000" b="1" i="1" u="sng" dirty="0">
                <a:solidFill>
                  <a:schemeClr val="tx1"/>
                </a:solidFill>
              </a:rPr>
              <a:t>die gesubsidieerd </a:t>
            </a:r>
            <a:r>
              <a:rPr lang="nl-BE" sz="2000" b="1" i="1" dirty="0">
                <a:solidFill>
                  <a:schemeClr val="tx1"/>
                </a:solidFill>
              </a:rPr>
              <a:t>geweest zijn</a:t>
            </a:r>
            <a:r>
              <a:rPr lang="nl-BE" sz="2000" dirty="0">
                <a:solidFill>
                  <a:schemeClr val="tx1"/>
                </a:solidFill>
              </a:rPr>
              <a:t> door het Vlaamse Gewest</a:t>
            </a:r>
          </a:p>
          <a:p>
            <a:pPr marL="288000" lvl="1" indent="0">
              <a:buNone/>
            </a:pPr>
            <a:br>
              <a:rPr lang="nl-BE" sz="2000" dirty="0">
                <a:solidFill>
                  <a:schemeClr val="tx1"/>
                </a:solidFill>
              </a:rPr>
            </a:br>
            <a:endParaRPr lang="nl-BE" sz="2000" dirty="0">
              <a:solidFill>
                <a:schemeClr val="tx1"/>
              </a:solidFill>
            </a:endParaRPr>
          </a:p>
          <a:p>
            <a:pPr marL="288000" lvl="1" indent="0">
              <a:buNone/>
            </a:pPr>
            <a:r>
              <a:rPr lang="nl-BE" sz="2000" b="1" dirty="0">
                <a:solidFill>
                  <a:schemeClr val="accent4"/>
                </a:solidFill>
              </a:rPr>
              <a:t>Tellen </a:t>
            </a:r>
            <a:r>
              <a:rPr lang="nl-BE" sz="2000" b="1" u="sng" dirty="0">
                <a:solidFill>
                  <a:schemeClr val="accent4"/>
                </a:solidFill>
              </a:rPr>
              <a:t>NIET</a:t>
            </a:r>
            <a:r>
              <a:rPr lang="nl-BE" sz="2000" b="1" dirty="0">
                <a:solidFill>
                  <a:schemeClr val="accent4"/>
                </a:solidFill>
              </a:rPr>
              <a:t> mee voor de GSC</a:t>
            </a:r>
            <a:r>
              <a:rPr lang="nl-BE" sz="2000" dirty="0">
                <a:solidFill>
                  <a:schemeClr val="tx1"/>
                </a:solidFill>
              </a:rPr>
              <a:t>,</a:t>
            </a:r>
            <a:r>
              <a:rPr lang="nl-BE" sz="2000" b="1" dirty="0">
                <a:solidFill>
                  <a:schemeClr val="tx1"/>
                </a:solidFill>
              </a:rPr>
              <a:t> </a:t>
            </a:r>
            <a:r>
              <a:rPr lang="nl-BE" sz="2000" dirty="0">
                <a:solidFill>
                  <a:schemeClr val="tx1"/>
                </a:solidFill>
              </a:rPr>
              <a:t>inkomsten en uitgaven voor:</a:t>
            </a:r>
            <a:endParaRPr lang="nl-BE" sz="2000" b="1" dirty="0">
              <a:solidFill>
                <a:schemeClr val="accent4"/>
              </a:solidFill>
            </a:endParaRPr>
          </a:p>
          <a:p>
            <a:pPr marL="628650" lvl="2" indent="-363538">
              <a:buFont typeface="Arial" panose="020B0604020202020204" pitchFamily="34" charset="0"/>
              <a:buChar char="•"/>
            </a:pPr>
            <a:r>
              <a:rPr lang="nl-BE" sz="2000" dirty="0"/>
              <a:t>s</a:t>
            </a:r>
            <a:r>
              <a:rPr lang="nl-BE" sz="2000" dirty="0">
                <a:solidFill>
                  <a:schemeClr val="tx1"/>
                </a:solidFill>
              </a:rPr>
              <a:t>ociale huurwoningen die </a:t>
            </a:r>
            <a:r>
              <a:rPr lang="nl-BE" sz="2000" b="1" i="1" dirty="0">
                <a:solidFill>
                  <a:schemeClr val="accent4"/>
                </a:solidFill>
              </a:rPr>
              <a:t>in beheer </a:t>
            </a:r>
            <a:r>
              <a:rPr lang="nl-BE" sz="2000" dirty="0">
                <a:solidFill>
                  <a:schemeClr val="tx1"/>
                </a:solidFill>
              </a:rPr>
              <a:t>zijn genomen </a:t>
            </a:r>
            <a:r>
              <a:rPr lang="nl-BE" sz="2000" i="1" dirty="0">
                <a:solidFill>
                  <a:schemeClr val="tx1"/>
                </a:solidFill>
              </a:rPr>
              <a:t>(van een gemeente, OCMW, VMSW of andere actor),</a:t>
            </a:r>
          </a:p>
          <a:p>
            <a:pPr marL="628650" lvl="2" indent="-363538">
              <a:buFont typeface="Arial" panose="020B0604020202020204" pitchFamily="34" charset="0"/>
              <a:buChar char="•"/>
            </a:pPr>
            <a:r>
              <a:rPr lang="nl-BE" sz="2000" dirty="0">
                <a:solidFill>
                  <a:schemeClr val="tx1"/>
                </a:solidFill>
              </a:rPr>
              <a:t>sociale huurwoningen die opgericht werden via </a:t>
            </a:r>
            <a:r>
              <a:rPr lang="nl-BE" sz="2000" b="1" i="1" dirty="0" err="1">
                <a:solidFill>
                  <a:schemeClr val="accent4"/>
                </a:solidFill>
              </a:rPr>
              <a:t>Vlabinvest</a:t>
            </a:r>
            <a:r>
              <a:rPr lang="nl-BE" sz="2000" dirty="0"/>
              <a:t>,</a:t>
            </a:r>
          </a:p>
          <a:p>
            <a:pPr marL="628650" lvl="2" indent="-363538">
              <a:buFont typeface="Arial" panose="020B0604020202020204" pitchFamily="34" charset="0"/>
              <a:buChar char="•"/>
            </a:pPr>
            <a:r>
              <a:rPr lang="nl-BE" sz="2000" dirty="0"/>
              <a:t>sociale huurwoningen uit </a:t>
            </a:r>
            <a:r>
              <a:rPr lang="nl-BE" sz="2000" b="1" i="1" dirty="0">
                <a:solidFill>
                  <a:schemeClr val="accent4"/>
                </a:solidFill>
              </a:rPr>
              <a:t>doorverhuuractiviteit (vroeger SVK)</a:t>
            </a:r>
            <a:r>
              <a:rPr lang="nl-BE" sz="2000" dirty="0"/>
              <a:t>,</a:t>
            </a:r>
            <a:r>
              <a:rPr lang="nl-BE" sz="2000" b="1" i="1" dirty="0">
                <a:solidFill>
                  <a:schemeClr val="accent4"/>
                </a:solidFill>
              </a:rPr>
              <a:t> </a:t>
            </a:r>
            <a:r>
              <a:rPr lang="nl-BE" sz="2000" dirty="0"/>
              <a:t>en</a:t>
            </a:r>
            <a:endParaRPr lang="nl-BE" sz="2000" dirty="0">
              <a:solidFill>
                <a:schemeClr val="accent4"/>
              </a:solidFill>
            </a:endParaRPr>
          </a:p>
          <a:p>
            <a:pPr marL="628650" lvl="2" indent="-363538">
              <a:buFont typeface="Arial" panose="020B0604020202020204" pitchFamily="34" charset="0"/>
              <a:buChar char="•"/>
            </a:pPr>
            <a:r>
              <a:rPr lang="nl-BE" sz="2000" dirty="0"/>
              <a:t>sociale </a:t>
            </a:r>
            <a:r>
              <a:rPr lang="nl-BE" sz="2000" b="1" i="1" dirty="0">
                <a:solidFill>
                  <a:schemeClr val="accent4"/>
                </a:solidFill>
              </a:rPr>
              <a:t>koopwoningen</a:t>
            </a:r>
          </a:p>
          <a:p>
            <a:endParaRPr lang="nl-BE" sz="20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4</a:t>
            </a:fld>
            <a:endParaRPr lang="nl-BE" dirty="0"/>
          </a:p>
        </p:txBody>
      </p:sp>
      <p:sp>
        <p:nvSpPr>
          <p:cNvPr id="6" name="Tijdelijke aanduiding voor voettekst 5">
            <a:extLst>
              <a:ext uri="{FF2B5EF4-FFF2-40B4-BE49-F238E27FC236}">
                <a16:creationId xmlns:a16="http://schemas.microsoft.com/office/drawing/2014/main" id="{2A350B49-B3AB-AE9A-66F5-F70DA66715D2}"/>
              </a:ext>
            </a:extLst>
          </p:cNvPr>
          <p:cNvSpPr>
            <a:spLocks noGrp="1"/>
          </p:cNvSpPr>
          <p:nvPr>
            <p:ph type="ftr" sz="quarter" idx="3"/>
          </p:nvPr>
        </p:nvSpPr>
        <p:spPr>
          <a:xfrm>
            <a:off x="838200" y="6352642"/>
            <a:ext cx="10380406" cy="366183"/>
          </a:xfrm>
        </p:spPr>
        <p:txBody>
          <a:bodyPr/>
          <a:lstStyle/>
          <a:p>
            <a:pPr algn="r"/>
            <a:r>
              <a:rPr lang="nl-BE" dirty="0"/>
              <a:t>GSC-berekening</a:t>
            </a:r>
          </a:p>
        </p:txBody>
      </p:sp>
    </p:spTree>
    <p:extLst>
      <p:ext uri="{BB962C8B-B14F-4D97-AF65-F5344CB8AC3E}">
        <p14:creationId xmlns:p14="http://schemas.microsoft.com/office/powerpoint/2010/main" val="2099706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p:txBody>
          <a:bodyPr/>
          <a:lstStyle/>
          <a:p>
            <a:r>
              <a:rPr lang="nl-BE" dirty="0"/>
              <a:t>Tekort/overschot GSC</a:t>
            </a:r>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550333" y="1239843"/>
            <a:ext cx="10803467" cy="4511145"/>
          </a:xfrm>
        </p:spPr>
        <p:txBody>
          <a:bodyPr/>
          <a:lstStyle/>
          <a:p>
            <a:pPr marL="288000" lvl="1" indent="0">
              <a:buNone/>
            </a:pPr>
            <a:r>
              <a:rPr lang="nl-BE" sz="2000" dirty="0">
                <a:solidFill>
                  <a:schemeClr val="tx1"/>
                </a:solidFill>
              </a:rPr>
              <a:t>Als de GSC-inkomsten lager zijn dan de GSC-uitgaven, dan is er een </a:t>
            </a:r>
            <a:r>
              <a:rPr lang="nl-BE" sz="2000" b="1" i="1" dirty="0">
                <a:solidFill>
                  <a:schemeClr val="accent4"/>
                </a:solidFill>
              </a:rPr>
              <a:t>tekort</a:t>
            </a:r>
            <a:r>
              <a:rPr lang="nl-BE" sz="2000" dirty="0">
                <a:solidFill>
                  <a:schemeClr val="tx1"/>
                </a:solidFill>
              </a:rPr>
              <a:t> in een bepaald jaar</a:t>
            </a:r>
          </a:p>
          <a:p>
            <a:pPr marL="288000" lvl="1" indent="0">
              <a:buNone/>
            </a:pPr>
            <a:endParaRPr lang="nl-BE" sz="2000" dirty="0">
              <a:solidFill>
                <a:schemeClr val="tx1"/>
              </a:solidFill>
            </a:endParaRPr>
          </a:p>
          <a:p>
            <a:pPr marL="288000" lvl="1" indent="0">
              <a:buNone/>
            </a:pPr>
            <a:r>
              <a:rPr lang="nl-BE" sz="2000" dirty="0">
                <a:solidFill>
                  <a:schemeClr val="tx1"/>
                </a:solidFill>
              </a:rPr>
              <a:t>Als de GSC-inkomsten hoger zijn dan de GSC-uitgaven, dan is er een </a:t>
            </a:r>
            <a:r>
              <a:rPr lang="nl-BE" sz="2000" b="1" i="1" dirty="0">
                <a:solidFill>
                  <a:schemeClr val="accent4"/>
                </a:solidFill>
              </a:rPr>
              <a:t>overschot</a:t>
            </a:r>
            <a:br>
              <a:rPr lang="nl-BE" sz="2000" dirty="0">
                <a:solidFill>
                  <a:schemeClr val="tx1"/>
                </a:solidFill>
              </a:rPr>
            </a:br>
            <a:br>
              <a:rPr lang="nl-BE" sz="2000" dirty="0">
                <a:solidFill>
                  <a:schemeClr val="tx1"/>
                </a:solidFill>
              </a:rPr>
            </a:br>
            <a:r>
              <a:rPr lang="nl-BE" sz="2000" dirty="0">
                <a:solidFill>
                  <a:schemeClr val="tx1"/>
                </a:solidFill>
              </a:rPr>
              <a:t>Overschotten en tekorten worden </a:t>
            </a:r>
            <a:r>
              <a:rPr lang="nl-BE" sz="2000" i="1" dirty="0">
                <a:solidFill>
                  <a:srgbClr val="2D979D"/>
                </a:solidFill>
                <a:highlight>
                  <a:srgbClr val="E8F3F4"/>
                </a:highlight>
              </a:rPr>
              <a:t>gedurende vijf jaar meegenomen</a:t>
            </a:r>
            <a:r>
              <a:rPr lang="nl-BE" sz="2000" i="1" dirty="0">
                <a:solidFill>
                  <a:srgbClr val="2D979D"/>
                </a:solidFill>
              </a:rPr>
              <a:t> </a:t>
            </a:r>
            <a:r>
              <a:rPr lang="nl-BE" sz="2000" dirty="0">
                <a:solidFill>
                  <a:schemeClr val="tx1"/>
                </a:solidFill>
              </a:rPr>
              <a:t>in de berekening van de GSC </a:t>
            </a:r>
          </a:p>
          <a:p>
            <a:pPr marL="288000" lvl="1" indent="0">
              <a:buNone/>
            </a:pPr>
            <a:br>
              <a:rPr lang="nl-BE" sz="2000" dirty="0">
                <a:solidFill>
                  <a:schemeClr val="tx1"/>
                </a:solidFill>
              </a:rPr>
            </a:br>
            <a:r>
              <a:rPr lang="nl-BE" sz="2000" dirty="0">
                <a:solidFill>
                  <a:schemeClr val="tx1"/>
                </a:solidFill>
              </a:rPr>
              <a:t>Als er – rekening houdend met die vijf jaar – </a:t>
            </a:r>
            <a:r>
              <a:rPr lang="nl-BE" sz="2000" b="1" dirty="0">
                <a:solidFill>
                  <a:schemeClr val="tx1"/>
                </a:solidFill>
              </a:rPr>
              <a:t>een gecumuleerd tekort </a:t>
            </a:r>
            <a:r>
              <a:rPr lang="nl-BE" sz="2000" dirty="0">
                <a:solidFill>
                  <a:schemeClr val="tx1"/>
                </a:solidFill>
              </a:rPr>
              <a:t>is (</a:t>
            </a:r>
            <a:r>
              <a:rPr lang="nl-BE" sz="2000" b="1" i="1" dirty="0">
                <a:solidFill>
                  <a:schemeClr val="accent4"/>
                </a:solidFill>
              </a:rPr>
              <a:t>negatief GSC-saldo</a:t>
            </a:r>
            <a:r>
              <a:rPr lang="nl-BE" sz="2000" dirty="0">
                <a:solidFill>
                  <a:schemeClr val="tx1"/>
                </a:solidFill>
              </a:rPr>
              <a:t>), krijgt de woonmaatschappij het bijgepast</a:t>
            </a:r>
            <a:endParaRPr lang="nl-BE" sz="20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5</a:t>
            </a:fld>
            <a:endParaRPr lang="nl-BE" dirty="0"/>
          </a:p>
        </p:txBody>
      </p:sp>
      <p:sp>
        <p:nvSpPr>
          <p:cNvPr id="6" name="Tijdelijke aanduiding voor voettekst 5">
            <a:extLst>
              <a:ext uri="{FF2B5EF4-FFF2-40B4-BE49-F238E27FC236}">
                <a16:creationId xmlns:a16="http://schemas.microsoft.com/office/drawing/2014/main" id="{BD6064FB-49FF-D997-04AB-5031BE9A895E}"/>
              </a:ext>
            </a:extLst>
          </p:cNvPr>
          <p:cNvSpPr>
            <a:spLocks noGrp="1"/>
          </p:cNvSpPr>
          <p:nvPr>
            <p:ph type="ftr" sz="quarter" idx="3"/>
          </p:nvPr>
        </p:nvSpPr>
        <p:spPr>
          <a:xfrm>
            <a:off x="838200" y="6352642"/>
            <a:ext cx="10380406" cy="366183"/>
          </a:xfrm>
        </p:spPr>
        <p:txBody>
          <a:bodyPr/>
          <a:lstStyle/>
          <a:p>
            <a:pPr algn="r"/>
            <a:r>
              <a:rPr lang="nl-BE"/>
              <a:t>GSC-berekening</a:t>
            </a:r>
            <a:endParaRPr lang="nl-BE" dirty="0"/>
          </a:p>
        </p:txBody>
      </p:sp>
    </p:spTree>
    <p:extLst>
      <p:ext uri="{BB962C8B-B14F-4D97-AF65-F5344CB8AC3E}">
        <p14:creationId xmlns:p14="http://schemas.microsoft.com/office/powerpoint/2010/main" val="49787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914398" y="58047"/>
            <a:ext cx="10803467" cy="501226"/>
          </a:xfrm>
        </p:spPr>
        <p:txBody>
          <a:bodyPr/>
          <a:lstStyle/>
          <a:p>
            <a:r>
              <a:rPr lang="nl-BE" sz="3200" dirty="0"/>
              <a:t>Betaling GSC</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914398" y="559273"/>
            <a:ext cx="9848852" cy="6185902"/>
          </a:xfrm>
        </p:spPr>
        <p:txBody>
          <a:bodyPr/>
          <a:lstStyle/>
          <a:p>
            <a:pPr marL="0" indent="0">
              <a:buNone/>
            </a:pPr>
            <a:r>
              <a:rPr lang="nl-BE" sz="2000" dirty="0">
                <a:solidFill>
                  <a:schemeClr val="tx1"/>
                </a:solidFill>
              </a:rPr>
              <a:t>De GSC over jaar x wordt in twee schijven toegekend: een voorschot in jaar x, een definitieve afrekening in het jaar x+1</a:t>
            </a:r>
            <a:br>
              <a:rPr lang="nl-BE" sz="2000" dirty="0">
                <a:solidFill>
                  <a:schemeClr val="tx1"/>
                </a:solidFill>
              </a:rPr>
            </a:br>
            <a:endParaRPr lang="nl-BE" sz="2000" dirty="0"/>
          </a:p>
          <a:p>
            <a:pPr marL="0" indent="0">
              <a:buNone/>
            </a:pPr>
            <a:r>
              <a:rPr lang="nl-BE" sz="1000" b="1" dirty="0"/>
              <a:t>               </a:t>
            </a:r>
            <a:r>
              <a:rPr lang="nl-BE" sz="1400" b="1" u="sng" dirty="0"/>
              <a:t>Voorbeeld 1</a:t>
            </a:r>
            <a:br>
              <a:rPr lang="nl-BE" sz="1000" b="1" u="sng" dirty="0"/>
            </a:b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br>
              <a:rPr lang="nl-BE" sz="1000" b="1" u="sng" dirty="0"/>
            </a:br>
            <a:endParaRPr lang="nl-BE" sz="1000" b="1" u="sng" dirty="0"/>
          </a:p>
          <a:p>
            <a:pPr marL="615950" lvl="0" indent="-171450">
              <a:buFontTx/>
              <a:buChar char="-"/>
            </a:pPr>
            <a:r>
              <a:rPr lang="nl-BE" sz="1200" dirty="0">
                <a:solidFill>
                  <a:schemeClr val="accent4"/>
                </a:solidFill>
                <a:sym typeface="Wingdings" panose="05000000000000000000" pitchFamily="2" charset="2"/>
              </a:rPr>
              <a:t>Het overschot in jaar 1 is groter dan de tekorten in jaren 2 tot 5  gecumuleerd positief GSC-saldo</a:t>
            </a:r>
          </a:p>
          <a:p>
            <a:pPr marL="615950" lvl="0" indent="-171450">
              <a:buFontTx/>
              <a:buChar char="-"/>
            </a:pPr>
            <a:r>
              <a:rPr lang="nl-BE" sz="1200" dirty="0">
                <a:solidFill>
                  <a:schemeClr val="accent4"/>
                </a:solidFill>
                <a:sym typeface="Wingdings" panose="05000000000000000000" pitchFamily="2" charset="2"/>
              </a:rPr>
              <a:t>In jaar 6 vervalt het nog niet aangewende overschot van jaar 1 (overschotten worden maar 5 jaar meegenomen)</a:t>
            </a:r>
          </a:p>
          <a:p>
            <a:pPr marL="444500" lvl="0" indent="0">
              <a:buNone/>
            </a:pPr>
            <a:endParaRPr lang="nl-BE" sz="1000" b="1" u="sng" dirty="0">
              <a:solidFill>
                <a:schemeClr val="accent4"/>
              </a:solidFill>
              <a:sym typeface="Wingdings" panose="05000000000000000000" pitchFamily="2" charset="2"/>
            </a:endParaRPr>
          </a:p>
          <a:p>
            <a:pPr marL="444500" lvl="0" indent="0">
              <a:buNone/>
            </a:pPr>
            <a:r>
              <a:rPr lang="nl-BE" sz="1400" b="1" u="sng" dirty="0"/>
              <a:t>Voorbeeld 2</a:t>
            </a:r>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0" indent="0">
              <a:buNone/>
            </a:pPr>
            <a:endParaRPr lang="nl-BE" sz="1000" b="1" u="sng" dirty="0"/>
          </a:p>
          <a:p>
            <a:pPr marL="447675" indent="-447675">
              <a:buNone/>
            </a:pPr>
            <a:r>
              <a:rPr lang="nl-BE" sz="1050" i="1" dirty="0">
                <a:latin typeface="Calibri" panose="020F0502020204030204" pitchFamily="34" charset="0"/>
                <a:cs typeface="Calibri" panose="020F0502020204030204" pitchFamily="34" charset="0"/>
              </a:rPr>
              <a:t>             </a:t>
            </a:r>
            <a:r>
              <a:rPr lang="nl-BE" sz="1600" i="1" dirty="0">
                <a:latin typeface="Calibri" panose="020F0502020204030204" pitchFamily="34" charset="0"/>
                <a:cs typeface="Calibri" panose="020F0502020204030204" pitchFamily="34" charset="0"/>
              </a:rPr>
              <a:t>*</a:t>
            </a:r>
            <a:r>
              <a:rPr lang="nl-BE" sz="1600" i="1" dirty="0"/>
              <a:t>van de vermelde bedragen in de laatste kolom wordt er een </a:t>
            </a:r>
            <a:r>
              <a:rPr lang="nl-BE" sz="1600" b="1" i="1" dirty="0"/>
              <a:t>deel voorschot betaald in jaar x </a:t>
            </a:r>
            <a:r>
              <a:rPr lang="nl-BE" sz="1600" i="1" dirty="0"/>
              <a:t>en de </a:t>
            </a:r>
            <a:r>
              <a:rPr lang="nl-BE" sz="1600" b="1" i="1" dirty="0"/>
              <a:t>definitieve afrekening volgt in het jaar x+1</a:t>
            </a:r>
            <a:endParaRPr lang="nl-BE" sz="1600" b="1" u="sng"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6</a:t>
            </a:fld>
            <a:endParaRPr lang="nl-BE" dirty="0"/>
          </a:p>
        </p:txBody>
      </p:sp>
      <p:pic>
        <p:nvPicPr>
          <p:cNvPr id="6" name="Afbeelding 5">
            <a:extLst>
              <a:ext uri="{FF2B5EF4-FFF2-40B4-BE49-F238E27FC236}">
                <a16:creationId xmlns:a16="http://schemas.microsoft.com/office/drawing/2014/main" id="{A1C46869-446B-487A-8A00-D8510242AEA8}"/>
              </a:ext>
            </a:extLst>
          </p:cNvPr>
          <p:cNvPicPr>
            <a:picLocks noChangeAspect="1"/>
          </p:cNvPicPr>
          <p:nvPr/>
        </p:nvPicPr>
        <p:blipFill>
          <a:blip r:embed="rId2"/>
          <a:stretch>
            <a:fillRect/>
          </a:stretch>
        </p:blipFill>
        <p:spPr>
          <a:xfrm>
            <a:off x="1428749" y="1747185"/>
            <a:ext cx="4974767" cy="1786283"/>
          </a:xfrm>
          <a:prstGeom prst="rect">
            <a:avLst/>
          </a:prstGeom>
        </p:spPr>
      </p:pic>
      <p:pic>
        <p:nvPicPr>
          <p:cNvPr id="8" name="Afbeelding 7">
            <a:extLst>
              <a:ext uri="{FF2B5EF4-FFF2-40B4-BE49-F238E27FC236}">
                <a16:creationId xmlns:a16="http://schemas.microsoft.com/office/drawing/2014/main" id="{945E27A5-47DB-A688-6E02-1D0849CE1FAF}"/>
              </a:ext>
            </a:extLst>
          </p:cNvPr>
          <p:cNvPicPr>
            <a:picLocks noChangeAspect="1"/>
          </p:cNvPicPr>
          <p:nvPr/>
        </p:nvPicPr>
        <p:blipFill>
          <a:blip r:embed="rId3"/>
          <a:stretch>
            <a:fillRect/>
          </a:stretch>
        </p:blipFill>
        <p:spPr>
          <a:xfrm>
            <a:off x="1428749" y="4323704"/>
            <a:ext cx="4974767" cy="1786283"/>
          </a:xfrm>
          <a:prstGeom prst="rect">
            <a:avLst/>
          </a:prstGeom>
        </p:spPr>
      </p:pic>
      <p:sp>
        <p:nvSpPr>
          <p:cNvPr id="7" name="Tijdelijke aanduiding voor voettekst 5">
            <a:extLst>
              <a:ext uri="{FF2B5EF4-FFF2-40B4-BE49-F238E27FC236}">
                <a16:creationId xmlns:a16="http://schemas.microsoft.com/office/drawing/2014/main" id="{2D236A2B-E928-4803-9C6A-A05294F4057C}"/>
              </a:ext>
            </a:extLst>
          </p:cNvPr>
          <p:cNvSpPr>
            <a:spLocks noGrp="1"/>
          </p:cNvSpPr>
          <p:nvPr>
            <p:ph type="ftr" sz="quarter" idx="3"/>
          </p:nvPr>
        </p:nvSpPr>
        <p:spPr>
          <a:xfrm>
            <a:off x="838200" y="6352642"/>
            <a:ext cx="10380406" cy="366183"/>
          </a:xfrm>
        </p:spPr>
        <p:txBody>
          <a:bodyPr/>
          <a:lstStyle/>
          <a:p>
            <a:pPr algn="r"/>
            <a:r>
              <a:rPr lang="nl-BE" dirty="0"/>
              <a:t>GSC-berekening</a:t>
            </a:r>
          </a:p>
        </p:txBody>
      </p:sp>
    </p:spTree>
    <p:extLst>
      <p:ext uri="{BB962C8B-B14F-4D97-AF65-F5344CB8AC3E}">
        <p14:creationId xmlns:p14="http://schemas.microsoft.com/office/powerpoint/2010/main" val="3844215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838200" y="148389"/>
            <a:ext cx="10803467" cy="825001"/>
          </a:xfrm>
        </p:spPr>
        <p:txBody>
          <a:bodyPr/>
          <a:lstStyle/>
          <a:p>
            <a:r>
              <a:rPr lang="nl-BE" sz="3200" dirty="0"/>
              <a:t>Inkomsten van tel in de GSC</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550333" y="716215"/>
            <a:ext cx="10803467" cy="5425570"/>
          </a:xfrm>
        </p:spPr>
        <p:txBody>
          <a:bodyPr/>
          <a:lstStyle/>
          <a:p>
            <a:pPr marL="288000" lvl="1" indent="0">
              <a:buNone/>
            </a:pPr>
            <a:r>
              <a:rPr lang="nl-BE" sz="1400" dirty="0">
                <a:solidFill>
                  <a:schemeClr val="tx1"/>
                </a:solidFill>
                <a:sym typeface="Wingdings" panose="05000000000000000000" pitchFamily="2" charset="2"/>
              </a:rPr>
              <a:t></a:t>
            </a:r>
            <a:r>
              <a:rPr lang="nl-BE" sz="1500" dirty="0">
                <a:solidFill>
                  <a:schemeClr val="tx1"/>
                </a:solidFill>
                <a:sym typeface="Wingdings" panose="05000000000000000000" pitchFamily="2" charset="2"/>
              </a:rPr>
              <a:t> </a:t>
            </a:r>
            <a:r>
              <a:rPr lang="nl-BE" sz="1400" dirty="0">
                <a:solidFill>
                  <a:schemeClr val="tx1"/>
                </a:solidFill>
              </a:rPr>
              <a:t>Zie</a:t>
            </a:r>
            <a:r>
              <a:rPr lang="nl-BE" sz="1400" b="1" dirty="0">
                <a:solidFill>
                  <a:schemeClr val="tx1"/>
                </a:solidFill>
              </a:rPr>
              <a:t> </a:t>
            </a:r>
            <a:r>
              <a:rPr lang="nl-BE" sz="1200" dirty="0">
                <a:solidFill>
                  <a:schemeClr val="tx1"/>
                </a:solidFill>
                <a:hlinkClick r:id="rId2"/>
              </a:rPr>
              <a:t>artikel 5.74 BVCW 2021</a:t>
            </a:r>
            <a:r>
              <a:rPr lang="nl-BE" sz="1200" dirty="0">
                <a:solidFill>
                  <a:schemeClr val="tx1"/>
                </a:solidFill>
              </a:rPr>
              <a:t> </a:t>
            </a:r>
            <a:r>
              <a:rPr lang="nl-BE" sz="1400" dirty="0">
                <a:solidFill>
                  <a:schemeClr val="tx1"/>
                </a:solidFill>
              </a:rPr>
              <a:t>en volgende</a:t>
            </a:r>
          </a:p>
          <a:p>
            <a:pPr lvl="1">
              <a:buFont typeface="Arial" panose="020B0604020202020204" pitchFamily="34" charset="0"/>
              <a:buChar char="•"/>
            </a:pPr>
            <a:endParaRPr lang="nl-BE" sz="1500" b="1" dirty="0">
              <a:solidFill>
                <a:schemeClr val="tx1"/>
              </a:solidFill>
            </a:endParaRPr>
          </a:p>
          <a:p>
            <a:pPr lvl="1">
              <a:buFont typeface="Arial" panose="020B0604020202020204" pitchFamily="34" charset="0"/>
              <a:buChar char="•"/>
            </a:pPr>
            <a:r>
              <a:rPr lang="nl-BE" sz="1400" b="1" dirty="0">
                <a:solidFill>
                  <a:schemeClr val="tx1"/>
                </a:solidFill>
              </a:rPr>
              <a:t>theoretische huurinkomsten</a:t>
            </a:r>
            <a:r>
              <a:rPr lang="nl-BE" sz="1400" dirty="0">
                <a:solidFill>
                  <a:schemeClr val="tx1"/>
                </a:solidFill>
              </a:rPr>
              <a:t>: dit zijn de huurinkomsten die een maatschappij ontvangen zou hebben als een huurder zijn huur iedere maand correct betaalt</a:t>
            </a:r>
          </a:p>
          <a:p>
            <a:pPr marL="576000" lvl="2" indent="0">
              <a:buNone/>
            </a:pPr>
            <a:r>
              <a:rPr lang="nl-BE" sz="1200" dirty="0">
                <a:solidFill>
                  <a:schemeClr val="accent4"/>
                </a:solidFill>
                <a:sym typeface="Wingdings" panose="05000000000000000000" pitchFamily="2" charset="2"/>
              </a:rPr>
              <a:t> er worden fictieve huurinkomsten gerekend voor de werkelijke gemiste huurinkomsten t.g.v. huurachterstand en frictieleegstand (niet voor structurele leegstand).</a:t>
            </a:r>
            <a:br>
              <a:rPr lang="nl-BE" sz="1200" dirty="0">
                <a:solidFill>
                  <a:schemeClr val="accent4"/>
                </a:solidFill>
                <a:sym typeface="Wingdings" panose="05000000000000000000" pitchFamily="2" charset="2"/>
              </a:rPr>
            </a:br>
            <a:r>
              <a:rPr lang="nl-BE" sz="1200" dirty="0">
                <a:solidFill>
                  <a:schemeClr val="accent4"/>
                </a:solidFill>
                <a:sym typeface="Wingdings" panose="05000000000000000000" pitchFamily="2" charset="2"/>
              </a:rPr>
              <a:t> </a:t>
            </a:r>
            <a:r>
              <a:rPr lang="nl-BE" sz="1200" dirty="0">
                <a:solidFill>
                  <a:srgbClr val="2D979D"/>
                </a:solidFill>
                <a:sym typeface="Wingdings" panose="05000000000000000000" pitchFamily="2" charset="2"/>
              </a:rPr>
              <a:t>de forfaits voor frictieleegstand (1,5%) en huurachterstand (1%) worden bij de GSC-uitgaven gerekend. </a:t>
            </a:r>
            <a:r>
              <a:rPr lang="nl-BE" sz="1200" b="1" i="1" dirty="0">
                <a:solidFill>
                  <a:schemeClr val="accent4"/>
                </a:solidFill>
                <a:highlight>
                  <a:srgbClr val="E8F3F4"/>
                </a:highlight>
                <a:sym typeface="Wingdings" panose="05000000000000000000" pitchFamily="2" charset="2"/>
              </a:rPr>
              <a:t>Het gedeelte boven de forfaits wordt niet gedekt door de GSC </a:t>
            </a:r>
            <a:r>
              <a:rPr lang="nl-NL" sz="1200" b="1" i="1" dirty="0">
                <a:solidFill>
                  <a:schemeClr val="accent4"/>
                </a:solidFill>
                <a:highlight>
                  <a:srgbClr val="E8F3F4"/>
                </a:highlight>
                <a:sym typeface="Wingdings" panose="05000000000000000000" pitchFamily="2" charset="2"/>
              </a:rPr>
              <a:t>en moet de woonmaatschappij zelf dragen</a:t>
            </a:r>
            <a:br>
              <a:rPr lang="nl-BE" sz="1400" dirty="0">
                <a:solidFill>
                  <a:schemeClr val="accent4"/>
                </a:solidFill>
                <a:highlight>
                  <a:srgbClr val="E8F3F4"/>
                </a:highlight>
                <a:sym typeface="Wingdings" panose="05000000000000000000" pitchFamily="2" charset="2"/>
              </a:rPr>
            </a:br>
            <a:endParaRPr lang="nl-BE" sz="1400" dirty="0">
              <a:solidFill>
                <a:schemeClr val="accent4"/>
              </a:solidFill>
              <a:highlight>
                <a:srgbClr val="E8F3F4"/>
              </a:highlight>
            </a:endParaRPr>
          </a:p>
          <a:p>
            <a:pPr lvl="1">
              <a:buFont typeface="Arial" panose="020B0604020202020204" pitchFamily="34" charset="0"/>
              <a:buChar char="•"/>
            </a:pPr>
            <a:r>
              <a:rPr lang="nl-BE" sz="1400" b="1" dirty="0">
                <a:solidFill>
                  <a:schemeClr val="tx1"/>
                </a:solidFill>
              </a:rPr>
              <a:t>positieve interest op rekening-courant bij de VMSW </a:t>
            </a:r>
            <a:r>
              <a:rPr lang="nl-BE" sz="1400" dirty="0">
                <a:solidFill>
                  <a:schemeClr val="tx1"/>
                </a:solidFill>
              </a:rPr>
              <a:t>(min een bepaald bedrag dat gerelateerd is aan het aantal woningen waarvan de woonmaatschappij eigenaar is)</a:t>
            </a:r>
            <a:br>
              <a:rPr lang="nl-BE" sz="1400" dirty="0">
                <a:solidFill>
                  <a:schemeClr val="tx1"/>
                </a:solidFill>
              </a:rPr>
            </a:br>
            <a:r>
              <a:rPr lang="nl-BE" sz="1600" dirty="0">
                <a:solidFill>
                  <a:srgbClr val="FFFFFF"/>
                </a:solidFill>
                <a:latin typeface="Courier New" panose="02070309020205020404" pitchFamily="49" charset="0"/>
              </a:rPr>
              <a:t>https://codex.vlaanderen.be/Zoeken/Dnhoud&amp;AID=1283788</a:t>
            </a:r>
            <a:endParaRPr lang="nl-BE" sz="1500" dirty="0">
              <a:solidFill>
                <a:schemeClr val="tx1"/>
              </a:solidFill>
            </a:endParaRPr>
          </a:p>
          <a:p>
            <a:pPr lvl="1">
              <a:buFont typeface="Arial" panose="020B0604020202020204" pitchFamily="34" charset="0"/>
              <a:buChar char="•"/>
            </a:pPr>
            <a:r>
              <a:rPr lang="nl-BE" sz="1400" b="1" dirty="0">
                <a:solidFill>
                  <a:schemeClr val="tx1"/>
                </a:solidFill>
              </a:rPr>
              <a:t>positieve interest op andere rekeningen </a:t>
            </a:r>
            <a:r>
              <a:rPr lang="nl-BE" sz="1400" dirty="0">
                <a:solidFill>
                  <a:schemeClr val="tx1"/>
                </a:solidFill>
              </a:rPr>
              <a:t>dan die bij de VMSW</a:t>
            </a:r>
            <a:br>
              <a:rPr lang="nl-BE" sz="1500" dirty="0">
                <a:solidFill>
                  <a:schemeClr val="tx1"/>
                </a:solidFill>
              </a:rPr>
            </a:br>
            <a:endParaRPr lang="nl-BE" sz="1500" b="1" dirty="0">
              <a:solidFill>
                <a:schemeClr val="tx1"/>
              </a:solidFill>
            </a:endParaRPr>
          </a:p>
          <a:p>
            <a:pPr lvl="1">
              <a:buFont typeface="Arial" panose="020B0604020202020204" pitchFamily="34" charset="0"/>
              <a:buChar char="•"/>
            </a:pPr>
            <a:r>
              <a:rPr lang="nl-BE" sz="1400" b="1" dirty="0">
                <a:solidFill>
                  <a:schemeClr val="tx1"/>
                </a:solidFill>
              </a:rPr>
              <a:t>subsidies en tegemoetkomingen uit andere bronnen </a:t>
            </a:r>
            <a:r>
              <a:rPr lang="nl-BE" sz="1400" dirty="0">
                <a:solidFill>
                  <a:schemeClr val="tx1"/>
                </a:solidFill>
              </a:rPr>
              <a:t>(publiek-private samenwerking, huurtoelage ‘alternatieve financiering’)</a:t>
            </a:r>
            <a:br>
              <a:rPr lang="nl-BE" sz="1400" dirty="0">
                <a:solidFill>
                  <a:schemeClr val="tx1"/>
                </a:solidFill>
              </a:rPr>
            </a:br>
            <a:r>
              <a:rPr lang="nl-BE" sz="1200" dirty="0">
                <a:solidFill>
                  <a:srgbClr val="2D979D"/>
                </a:solidFill>
                <a:sym typeface="Wingdings" panose="05000000000000000000" pitchFamily="2" charset="2"/>
              </a:rPr>
              <a:t> andere subsidies dan deze die zijn opgesomd in artikel 5.74 BVCW worden NIET meegerekend</a:t>
            </a:r>
            <a:br>
              <a:rPr lang="nl-BE" sz="1200" dirty="0">
                <a:solidFill>
                  <a:schemeClr val="tx1"/>
                </a:solidFill>
              </a:rPr>
            </a:br>
            <a:endParaRPr lang="nl-BE" sz="1200" dirty="0">
              <a:solidFill>
                <a:schemeClr val="tx1"/>
              </a:solidFill>
            </a:endParaRPr>
          </a:p>
          <a:p>
            <a:pPr lvl="1">
              <a:buFont typeface="Arial" panose="020B0604020202020204" pitchFamily="34" charset="0"/>
              <a:buChar char="•"/>
            </a:pPr>
            <a:r>
              <a:rPr lang="nl-BE" sz="1400" b="1" dirty="0">
                <a:solidFill>
                  <a:schemeClr val="tx1"/>
                </a:solidFill>
              </a:rPr>
              <a:t>andere inkomsten </a:t>
            </a:r>
            <a:r>
              <a:rPr lang="nl-BE" sz="1400" dirty="0">
                <a:solidFill>
                  <a:schemeClr val="tx1"/>
                </a:solidFill>
              </a:rPr>
              <a:t>die de minister bepaalt</a:t>
            </a:r>
            <a:br>
              <a:rPr lang="nl-BE" sz="1400" dirty="0">
                <a:solidFill>
                  <a:schemeClr val="tx1"/>
                </a:solidFill>
              </a:rPr>
            </a:br>
            <a:endParaRPr lang="nl-BE" sz="1400" dirty="0">
              <a:solidFill>
                <a:schemeClr val="tx1"/>
              </a:solidFill>
            </a:endParaRPr>
          </a:p>
          <a:p>
            <a:pPr lvl="1">
              <a:buFont typeface="Arial" panose="020B0604020202020204" pitchFamily="34" charset="0"/>
              <a:buChar char="•"/>
            </a:pPr>
            <a:r>
              <a:rPr lang="nl-BE" sz="1400" b="1" dirty="0">
                <a:solidFill>
                  <a:schemeClr val="tx1"/>
                </a:solidFill>
              </a:rPr>
              <a:t>vergoeding voor zonnepanelen </a:t>
            </a:r>
            <a:r>
              <a:rPr lang="nl-BE" sz="1400" dirty="0">
                <a:solidFill>
                  <a:schemeClr val="tx1"/>
                </a:solidFill>
              </a:rPr>
              <a:t>die de SHM/WM aanrekent aan de huurder </a:t>
            </a:r>
            <a:r>
              <a:rPr lang="nl-BE" sz="1400" u="sng" dirty="0">
                <a:solidFill>
                  <a:schemeClr val="tx1"/>
                </a:solidFill>
              </a:rPr>
              <a:t>als de plaatsing van zonnepanelen werd gefinancierd met een FS3-lening</a:t>
            </a:r>
            <a:br>
              <a:rPr lang="nl-BE" sz="1400" u="sng" dirty="0">
                <a:solidFill>
                  <a:schemeClr val="tx1"/>
                </a:solidFill>
              </a:rPr>
            </a:br>
            <a:endParaRPr lang="nl-BE" sz="1400" u="sng" dirty="0">
              <a:solidFill>
                <a:schemeClr val="tx1"/>
              </a:solidFill>
            </a:endParaRPr>
          </a:p>
          <a:p>
            <a:pPr lvl="1">
              <a:buFont typeface="Arial" panose="020B0604020202020204" pitchFamily="34" charset="0"/>
              <a:buChar char="•"/>
            </a:pPr>
            <a:r>
              <a:rPr lang="nl-NL" sz="1400" b="1" dirty="0">
                <a:solidFill>
                  <a:schemeClr val="tx1"/>
                </a:solidFill>
              </a:rPr>
              <a:t>GSC-compensatie</a:t>
            </a:r>
            <a:r>
              <a:rPr lang="nl-NL" sz="1400" dirty="0">
                <a:solidFill>
                  <a:schemeClr val="tx1"/>
                </a:solidFill>
              </a:rPr>
              <a:t> die wordt ontvangen in de eerste 5 jaar na overname via herstructurering van sociale huurwoningen waarvoor GSC werd toegekend tussen 2017 en 2021</a:t>
            </a:r>
            <a:br>
              <a:rPr lang="nl-BE" sz="1400" dirty="0"/>
            </a:br>
            <a:endParaRPr lang="nl-BE" sz="1400" dirty="0">
              <a:solidFill>
                <a:schemeClr val="tx1"/>
              </a:solidFill>
            </a:endParaRPr>
          </a:p>
          <a:p>
            <a:pPr marL="0" indent="0">
              <a:buNone/>
            </a:pPr>
            <a:endParaRPr lang="nl-BE" sz="22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7</a:t>
            </a:fld>
            <a:endParaRPr lang="nl-BE" dirty="0"/>
          </a:p>
        </p:txBody>
      </p:sp>
      <p:sp>
        <p:nvSpPr>
          <p:cNvPr id="5" name="Tijdelijke aanduiding voor voettekst 5">
            <a:extLst>
              <a:ext uri="{FF2B5EF4-FFF2-40B4-BE49-F238E27FC236}">
                <a16:creationId xmlns:a16="http://schemas.microsoft.com/office/drawing/2014/main" id="{AE785B2C-BEC8-6D72-F53E-488F1766B956}"/>
              </a:ext>
            </a:extLst>
          </p:cNvPr>
          <p:cNvSpPr>
            <a:spLocks noGrp="1"/>
          </p:cNvSpPr>
          <p:nvPr>
            <p:ph type="ftr" sz="quarter" idx="3"/>
          </p:nvPr>
        </p:nvSpPr>
        <p:spPr>
          <a:xfrm>
            <a:off x="838200" y="6352642"/>
            <a:ext cx="10380406" cy="366183"/>
          </a:xfrm>
        </p:spPr>
        <p:txBody>
          <a:bodyPr/>
          <a:lstStyle/>
          <a:p>
            <a:pPr algn="r"/>
            <a:r>
              <a:rPr lang="nl-BE" dirty="0"/>
              <a:t>GSC-berekening</a:t>
            </a:r>
          </a:p>
        </p:txBody>
      </p:sp>
    </p:spTree>
    <p:extLst>
      <p:ext uri="{BB962C8B-B14F-4D97-AF65-F5344CB8AC3E}">
        <p14:creationId xmlns:p14="http://schemas.microsoft.com/office/powerpoint/2010/main" val="3792844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838198" y="71942"/>
            <a:ext cx="10803467" cy="547183"/>
          </a:xfrm>
        </p:spPr>
        <p:txBody>
          <a:bodyPr/>
          <a:lstStyle/>
          <a:p>
            <a:r>
              <a:rPr lang="nl-BE" sz="3200" dirty="0"/>
              <a:t>Uitgaven meegenomen in de GSC</a:t>
            </a:r>
            <a:endParaRPr lang="nl-BE"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8</a:t>
            </a:fld>
            <a:endParaRPr lang="nl-BE" dirty="0"/>
          </a:p>
        </p:txBody>
      </p:sp>
      <p:sp>
        <p:nvSpPr>
          <p:cNvPr id="6" name="Tijdelijke aanduiding voor inhoud 5">
            <a:extLst>
              <a:ext uri="{FF2B5EF4-FFF2-40B4-BE49-F238E27FC236}">
                <a16:creationId xmlns:a16="http://schemas.microsoft.com/office/drawing/2014/main" id="{61B18CF2-A0BA-6EE2-28E0-5F79ABA1386F}"/>
              </a:ext>
            </a:extLst>
          </p:cNvPr>
          <p:cNvSpPr>
            <a:spLocks noGrp="1"/>
          </p:cNvSpPr>
          <p:nvPr>
            <p:ph sz="half" idx="1"/>
          </p:nvPr>
        </p:nvSpPr>
        <p:spPr>
          <a:xfrm>
            <a:off x="838198" y="619125"/>
            <a:ext cx="11268077" cy="6262183"/>
          </a:xfrm>
        </p:spPr>
        <p:txBody>
          <a:bodyPr/>
          <a:lstStyle/>
          <a:p>
            <a:pPr marL="0" indent="0">
              <a:buNone/>
            </a:pPr>
            <a:r>
              <a:rPr lang="nl-BE" sz="1400" dirty="0">
                <a:solidFill>
                  <a:schemeClr val="tx1"/>
                </a:solidFill>
                <a:sym typeface="Wingdings" panose="05000000000000000000" pitchFamily="2" charset="2"/>
              </a:rPr>
              <a:t></a:t>
            </a:r>
            <a:r>
              <a:rPr lang="nl-BE" sz="1800" dirty="0">
                <a:solidFill>
                  <a:schemeClr val="tx1"/>
                </a:solidFill>
                <a:sym typeface="Wingdings" panose="05000000000000000000" pitchFamily="2" charset="2"/>
              </a:rPr>
              <a:t> </a:t>
            </a:r>
            <a:r>
              <a:rPr lang="nl-BE" sz="1400" dirty="0">
                <a:solidFill>
                  <a:schemeClr val="tx1"/>
                </a:solidFill>
              </a:rPr>
              <a:t>Zie</a:t>
            </a:r>
            <a:r>
              <a:rPr lang="nl-BE" sz="1400" b="1" dirty="0">
                <a:solidFill>
                  <a:schemeClr val="tx1"/>
                </a:solidFill>
              </a:rPr>
              <a:t> </a:t>
            </a:r>
            <a:r>
              <a:rPr lang="nl-BE" sz="1200" dirty="0">
                <a:solidFill>
                  <a:schemeClr val="tx1"/>
                </a:solidFill>
                <a:hlinkClick r:id="rId2"/>
              </a:rPr>
              <a:t>artikel 5.76 BVCW 2021</a:t>
            </a:r>
            <a:r>
              <a:rPr lang="nl-BE" sz="1200" dirty="0">
                <a:solidFill>
                  <a:schemeClr val="tx1"/>
                </a:solidFill>
              </a:rPr>
              <a:t> </a:t>
            </a:r>
            <a:r>
              <a:rPr lang="nl-BE" sz="1400" dirty="0">
                <a:solidFill>
                  <a:schemeClr val="tx1"/>
                </a:solidFill>
              </a:rPr>
              <a:t>en volgende</a:t>
            </a:r>
            <a:br>
              <a:rPr lang="nl-BE" sz="1400" dirty="0">
                <a:solidFill>
                  <a:schemeClr val="tx1"/>
                </a:solidFill>
              </a:rPr>
            </a:br>
            <a:endParaRPr lang="nl-BE" sz="1800" b="1" dirty="0"/>
          </a:p>
          <a:p>
            <a:pPr>
              <a:buFont typeface="Arial" panose="020B0604020202020204" pitchFamily="34" charset="0"/>
              <a:buChar char="•"/>
            </a:pPr>
            <a:r>
              <a:rPr lang="nl-BE" sz="1400" b="1" dirty="0"/>
              <a:t>kapitaalsaflossingen en interesten </a:t>
            </a:r>
            <a:r>
              <a:rPr lang="nl-BE" sz="1400" dirty="0"/>
              <a:t>van leningen </a:t>
            </a:r>
            <a:r>
              <a:rPr lang="nl-BE" sz="1400" b="1" dirty="0"/>
              <a:t>bij de VMSW</a:t>
            </a:r>
            <a:r>
              <a:rPr lang="nl-BE" sz="1400" dirty="0"/>
              <a:t>, weliswaar verminderd met eventuele tussenkomsten op die leningen </a:t>
            </a:r>
            <a:br>
              <a:rPr lang="nl-BE" sz="1400" dirty="0"/>
            </a:br>
            <a:r>
              <a:rPr lang="nl-BE" sz="1400" dirty="0">
                <a:solidFill>
                  <a:srgbClr val="2D979D"/>
                </a:solidFill>
                <a:sym typeface="Wingdings" panose="05000000000000000000" pitchFamily="2" charset="2"/>
              </a:rPr>
              <a:t></a:t>
            </a:r>
            <a:r>
              <a:rPr lang="nl-BE" sz="1400" dirty="0">
                <a:sym typeface="Wingdings" panose="05000000000000000000" pitchFamily="2" charset="2"/>
              </a:rPr>
              <a:t> </a:t>
            </a:r>
            <a:r>
              <a:rPr lang="nl-BE" sz="1200" b="1" dirty="0">
                <a:solidFill>
                  <a:srgbClr val="2D979D"/>
                </a:solidFill>
              </a:rPr>
              <a:t>wat nieuwe leningen betreft alleen nog FS3 + </a:t>
            </a:r>
            <a:r>
              <a:rPr lang="nl-BE" sz="1200" b="1" u="sng" dirty="0">
                <a:solidFill>
                  <a:srgbClr val="2D979D"/>
                </a:solidFill>
              </a:rPr>
              <a:t>renteloze leningen m.b.t. verplichte aankopen van overheden binnen de voorgeschreven grenzen</a:t>
            </a:r>
            <a:br>
              <a:rPr lang="nl-BE" sz="1200" b="1" dirty="0"/>
            </a:br>
            <a:r>
              <a:rPr lang="nl-BE" sz="1200" dirty="0">
                <a:solidFill>
                  <a:schemeClr val="accent4"/>
                </a:solidFill>
                <a:sym typeface="Wingdings" panose="05000000000000000000" pitchFamily="2" charset="2"/>
              </a:rPr>
              <a:t> </a:t>
            </a:r>
            <a:r>
              <a:rPr lang="nl-BE" sz="1200" b="1" u="sng" dirty="0">
                <a:solidFill>
                  <a:schemeClr val="accent4"/>
                </a:solidFill>
              </a:rPr>
              <a:t>tellen NIET mee voor GSC </a:t>
            </a:r>
            <a:r>
              <a:rPr lang="nl-BE" sz="1200" dirty="0">
                <a:solidFill>
                  <a:schemeClr val="accent4"/>
                </a:solidFill>
              </a:rPr>
              <a:t>: </a:t>
            </a:r>
            <a:br>
              <a:rPr lang="nl-BE" sz="1200" dirty="0">
                <a:solidFill>
                  <a:schemeClr val="accent4"/>
                </a:solidFill>
              </a:rPr>
            </a:br>
            <a:r>
              <a:rPr lang="nl-BE" sz="1200" dirty="0">
                <a:solidFill>
                  <a:schemeClr val="accent4"/>
                </a:solidFill>
              </a:rPr>
              <a:t>    - </a:t>
            </a:r>
            <a:r>
              <a:rPr lang="nl-NL" sz="1200" b="1" i="1" dirty="0">
                <a:solidFill>
                  <a:schemeClr val="accent4"/>
                </a:solidFill>
              </a:rPr>
              <a:t>vervroegde kapitaalaflossingen </a:t>
            </a:r>
            <a:r>
              <a:rPr lang="nl-NL" sz="1200" dirty="0">
                <a:solidFill>
                  <a:schemeClr val="accent4"/>
                </a:solidFill>
              </a:rPr>
              <a:t>of kapitaalaflossingen op overbruggingskredieten</a:t>
            </a:r>
            <a:br>
              <a:rPr lang="nl-BE" sz="1200" dirty="0">
                <a:solidFill>
                  <a:schemeClr val="accent4"/>
                </a:solidFill>
              </a:rPr>
            </a:br>
            <a:r>
              <a:rPr lang="nl-BE" sz="1200" dirty="0">
                <a:solidFill>
                  <a:schemeClr val="accent4"/>
                </a:solidFill>
              </a:rPr>
              <a:t>    - kapitaalsaflossingen en interesten </a:t>
            </a:r>
            <a:r>
              <a:rPr lang="nl-BE" sz="1200" b="1" i="1" dirty="0" err="1">
                <a:solidFill>
                  <a:schemeClr val="accent4"/>
                </a:solidFill>
              </a:rPr>
              <a:t>bulletleningen</a:t>
            </a:r>
            <a:r>
              <a:rPr lang="nl-BE" sz="1200" dirty="0">
                <a:solidFill>
                  <a:schemeClr val="accent4"/>
                </a:solidFill>
              </a:rPr>
              <a:t> (behalve interesten m.b.t. ‘strategische grondaankopen’)</a:t>
            </a:r>
            <a:br>
              <a:rPr lang="nl-BE" sz="1200" dirty="0">
                <a:solidFill>
                  <a:schemeClr val="accent4"/>
                </a:solidFill>
              </a:rPr>
            </a:br>
            <a:r>
              <a:rPr lang="nl-BE" sz="1200" dirty="0">
                <a:solidFill>
                  <a:schemeClr val="accent4"/>
                </a:solidFill>
              </a:rPr>
              <a:t>    - marktconforme leningen voor financiering </a:t>
            </a:r>
            <a:r>
              <a:rPr lang="nl-BE" sz="1200" b="1" i="1" dirty="0">
                <a:solidFill>
                  <a:schemeClr val="accent4"/>
                </a:solidFill>
              </a:rPr>
              <a:t>boven financieringsplafond</a:t>
            </a:r>
            <a:br>
              <a:rPr lang="nl-BE" sz="1200" dirty="0">
                <a:solidFill>
                  <a:schemeClr val="accent4"/>
                </a:solidFill>
              </a:rPr>
            </a:br>
            <a:r>
              <a:rPr lang="nl-BE" sz="1200" dirty="0">
                <a:solidFill>
                  <a:schemeClr val="accent4"/>
                </a:solidFill>
              </a:rPr>
              <a:t>    - marktconforme leningen die aangegaan zijn </a:t>
            </a:r>
            <a:r>
              <a:rPr lang="nl-BE" sz="1200" b="1" i="1" dirty="0">
                <a:solidFill>
                  <a:schemeClr val="accent4"/>
                </a:solidFill>
              </a:rPr>
              <a:t>tussen 1996-2012 met een looptijd &lt; 30 jaar </a:t>
            </a:r>
            <a:r>
              <a:rPr lang="nl-BE" sz="1200" dirty="0">
                <a:solidFill>
                  <a:schemeClr val="accent4"/>
                </a:solidFill>
              </a:rPr>
              <a:t>en niet werden verlengd naar 30 jaar</a:t>
            </a:r>
            <a:br>
              <a:rPr lang="nl-BE" sz="1200" dirty="0">
                <a:solidFill>
                  <a:schemeClr val="accent4"/>
                </a:solidFill>
              </a:rPr>
            </a:br>
            <a:r>
              <a:rPr lang="nl-BE" sz="1200" dirty="0">
                <a:solidFill>
                  <a:schemeClr val="accent4"/>
                </a:solidFill>
              </a:rPr>
              <a:t>    - renteloze leningen voor </a:t>
            </a:r>
            <a:r>
              <a:rPr lang="nl-BE" sz="1200" b="1" i="1" dirty="0">
                <a:solidFill>
                  <a:schemeClr val="accent4"/>
                </a:solidFill>
              </a:rPr>
              <a:t>aankopen van lokale besturen boven de sociale </a:t>
            </a:r>
            <a:r>
              <a:rPr lang="nl-BE" sz="1200" b="1" i="1" dirty="0" err="1">
                <a:solidFill>
                  <a:schemeClr val="accent4"/>
                </a:solidFill>
              </a:rPr>
              <a:t>venale</a:t>
            </a:r>
            <a:r>
              <a:rPr lang="nl-BE" sz="1200" b="1" i="1" dirty="0">
                <a:solidFill>
                  <a:schemeClr val="accent4"/>
                </a:solidFill>
              </a:rPr>
              <a:t> waarde en voor aankopen van </a:t>
            </a:r>
            <a:r>
              <a:rPr lang="nl-BE" sz="1200" b="1" i="1" dirty="0" err="1">
                <a:solidFill>
                  <a:schemeClr val="accent4"/>
                </a:solidFill>
              </a:rPr>
              <a:t>WM's</a:t>
            </a:r>
            <a:r>
              <a:rPr lang="nl-BE" sz="1200" b="1" i="1" dirty="0">
                <a:solidFill>
                  <a:schemeClr val="accent4"/>
                </a:solidFill>
              </a:rPr>
              <a:t>/</a:t>
            </a:r>
            <a:r>
              <a:rPr lang="nl-BE" sz="1200" b="1" i="1" dirty="0" err="1">
                <a:solidFill>
                  <a:schemeClr val="accent4"/>
                </a:solidFill>
              </a:rPr>
              <a:t>SHM’s</a:t>
            </a:r>
            <a:r>
              <a:rPr lang="nl-BE" sz="1200" b="1" i="1" dirty="0">
                <a:solidFill>
                  <a:schemeClr val="accent4"/>
                </a:solidFill>
              </a:rPr>
              <a:t> </a:t>
            </a:r>
            <a:br>
              <a:rPr lang="nl-BE" sz="1200" dirty="0">
                <a:solidFill>
                  <a:schemeClr val="accent4"/>
                </a:solidFill>
              </a:rPr>
            </a:br>
            <a:endParaRPr lang="nl-BE" sz="1200" dirty="0">
              <a:solidFill>
                <a:schemeClr val="accent4"/>
              </a:solidFill>
            </a:endParaRPr>
          </a:p>
          <a:p>
            <a:pPr>
              <a:buFont typeface="Arial" panose="020B0604020202020204" pitchFamily="34" charset="0"/>
              <a:buChar char="•"/>
            </a:pPr>
            <a:r>
              <a:rPr lang="nl-BE" sz="1400" b="1" dirty="0"/>
              <a:t>kapitaalsaflossingen en interesten </a:t>
            </a:r>
            <a:r>
              <a:rPr lang="nl-BE" sz="1400" dirty="0"/>
              <a:t>op leningen </a:t>
            </a:r>
            <a:r>
              <a:rPr lang="nl-BE" sz="1400" b="1" dirty="0"/>
              <a:t>bij een andere instelling </a:t>
            </a:r>
            <a:r>
              <a:rPr lang="nl-BE" sz="1400" dirty="0"/>
              <a:t>dan de VMSW </a:t>
            </a:r>
            <a:r>
              <a:rPr lang="nl-BE" sz="1400" b="1" dirty="0"/>
              <a:t>aangegaan voor 1 januari 2008</a:t>
            </a:r>
            <a:br>
              <a:rPr lang="nl-BE" sz="1400" b="1" dirty="0"/>
            </a:br>
            <a:endParaRPr lang="nl-BE" sz="1400" b="1" dirty="0"/>
          </a:p>
          <a:p>
            <a:pPr>
              <a:buFont typeface="Arial" panose="020B0604020202020204" pitchFamily="34" charset="0"/>
              <a:buChar char="•"/>
            </a:pPr>
            <a:r>
              <a:rPr lang="nl-BE" sz="1400" dirty="0"/>
              <a:t>een </a:t>
            </a:r>
            <a:r>
              <a:rPr lang="nl-BE" sz="1400" b="1" dirty="0"/>
              <a:t>forfait voor huurachterstand</a:t>
            </a:r>
            <a:r>
              <a:rPr lang="nl-BE" sz="1400" dirty="0"/>
              <a:t>: 1% op de theoretische huurinkomsten</a:t>
            </a:r>
          </a:p>
          <a:p>
            <a:pPr>
              <a:buFont typeface="Arial" panose="020B0604020202020204" pitchFamily="34" charset="0"/>
              <a:buChar char="•"/>
            </a:pPr>
            <a:r>
              <a:rPr lang="nl-BE" sz="1400" dirty="0"/>
              <a:t>een </a:t>
            </a:r>
            <a:r>
              <a:rPr lang="nl-BE" sz="1400" b="1" dirty="0"/>
              <a:t>forfait voor leegstand</a:t>
            </a:r>
            <a:r>
              <a:rPr lang="nl-BE" sz="1400" dirty="0"/>
              <a:t>: 1,5% op de theoretische huurinkomsten</a:t>
            </a:r>
            <a:br>
              <a:rPr lang="nl-BE" sz="1400" dirty="0"/>
            </a:br>
            <a:r>
              <a:rPr lang="nl-BE" sz="1200" dirty="0">
                <a:solidFill>
                  <a:schemeClr val="accent4"/>
                </a:solidFill>
                <a:sym typeface="Wingdings" panose="05000000000000000000" pitchFamily="2" charset="2"/>
              </a:rPr>
              <a:t> fictieve huurinkomsten bij de GSC-inkomsten meegerekend voor werkelijke gemiste huurinkomsten t.g.v. huurachterstand en frictieleegstand </a:t>
            </a:r>
            <a:r>
              <a:rPr lang="nl-BE" sz="1200" dirty="0">
                <a:solidFill>
                  <a:srgbClr val="2D979D"/>
                </a:solidFill>
                <a:sym typeface="Wingdings" panose="05000000000000000000" pitchFamily="2" charset="2"/>
              </a:rPr>
              <a:t>(alleen forfait van resp. 1% en 1,5% wordt gedekt door de GSC)</a:t>
            </a:r>
            <a:br>
              <a:rPr lang="nl-BE" sz="1200" dirty="0">
                <a:solidFill>
                  <a:srgbClr val="2D979D"/>
                </a:solidFill>
                <a:sym typeface="Wingdings" panose="05000000000000000000" pitchFamily="2" charset="2"/>
              </a:rPr>
            </a:br>
            <a:endParaRPr lang="nl-BE" sz="1200" dirty="0">
              <a:solidFill>
                <a:srgbClr val="2D979D"/>
              </a:solidFill>
            </a:endParaRPr>
          </a:p>
          <a:p>
            <a:pPr>
              <a:buFont typeface="Arial" panose="020B0604020202020204" pitchFamily="34" charset="0"/>
              <a:buChar char="•"/>
            </a:pPr>
            <a:r>
              <a:rPr lang="nl-BE" sz="1400" b="1" dirty="0"/>
              <a:t>theoretische algemene werkings- en onderhoudskosten </a:t>
            </a:r>
            <a:r>
              <a:rPr lang="nl-BE" sz="1200" dirty="0"/>
              <a:t>(gerelateerd aan de aard en het aantal </a:t>
            </a:r>
            <a:r>
              <a:rPr lang="nl-BE" sz="1200" u="sng" dirty="0"/>
              <a:t>niet structureel leegstaande huurwoningen</a:t>
            </a:r>
            <a:r>
              <a:rPr lang="nl-BE" sz="1200" dirty="0"/>
              <a:t> in het patrimonium; </a:t>
            </a:r>
            <a:r>
              <a:rPr lang="nl-BE" sz="1200" b="1" i="1" dirty="0">
                <a:solidFill>
                  <a:srgbClr val="2D979D"/>
                </a:solidFill>
              </a:rPr>
              <a:t>1.300 euro per woning en 1.510 euro per appartement o.b.v. gezondheidsindex juni 2023</a:t>
            </a:r>
            <a:r>
              <a:rPr lang="nl-BE" sz="1200" dirty="0"/>
              <a:t>) </a:t>
            </a:r>
          </a:p>
          <a:p>
            <a:pPr marL="0" indent="0">
              <a:buNone/>
            </a:pPr>
            <a:r>
              <a:rPr lang="nl-BE" sz="1400" dirty="0">
                <a:solidFill>
                  <a:schemeClr val="accent4"/>
                </a:solidFill>
                <a:sym typeface="Wingdings" panose="05000000000000000000" pitchFamily="2" charset="2"/>
              </a:rPr>
              <a:t>      </a:t>
            </a:r>
            <a:r>
              <a:rPr lang="nl-BE" sz="1200" dirty="0">
                <a:solidFill>
                  <a:schemeClr val="accent4"/>
                </a:solidFill>
                <a:sym typeface="Wingdings" panose="05000000000000000000" pitchFamily="2" charset="2"/>
              </a:rPr>
              <a:t> </a:t>
            </a:r>
            <a:r>
              <a:rPr lang="nl-BE" sz="1200" b="1" i="1" dirty="0">
                <a:solidFill>
                  <a:schemeClr val="accent4"/>
                </a:solidFill>
                <a:highlight>
                  <a:srgbClr val="E8F3F4"/>
                </a:highlight>
                <a:sym typeface="Wingdings" panose="05000000000000000000" pitchFamily="2" charset="2"/>
              </a:rPr>
              <a:t>werkelijke algemene </a:t>
            </a:r>
            <a:r>
              <a:rPr lang="nl-BE" sz="1200" b="1" i="1" dirty="0">
                <a:solidFill>
                  <a:schemeClr val="accent4"/>
                </a:solidFill>
                <a:highlight>
                  <a:srgbClr val="E8F3F4"/>
                </a:highlight>
              </a:rPr>
              <a:t>werkings- en onderhoudskosten die de forfaitaire GSC-norm overschrijden moet de woonmaatschappij zelf dragen</a:t>
            </a:r>
            <a:br>
              <a:rPr lang="nl-BE" sz="1400" dirty="0">
                <a:solidFill>
                  <a:srgbClr val="FF0000"/>
                </a:solidFill>
              </a:rPr>
            </a:br>
            <a:endParaRPr lang="nl-BE" sz="1400" dirty="0">
              <a:solidFill>
                <a:srgbClr val="FF0000"/>
              </a:solidFill>
            </a:endParaRPr>
          </a:p>
          <a:p>
            <a:pPr>
              <a:buFont typeface="Arial" panose="020B0604020202020204" pitchFamily="34" charset="0"/>
              <a:buChar char="•"/>
            </a:pPr>
            <a:r>
              <a:rPr lang="nl-BE" sz="1400" b="1" dirty="0"/>
              <a:t>theoretische kost voor een sociale dienst </a:t>
            </a:r>
            <a:r>
              <a:rPr lang="nl-BE" sz="1200" dirty="0"/>
              <a:t>(</a:t>
            </a:r>
            <a:r>
              <a:rPr lang="nl-BE" sz="1200" b="1" u="sng" dirty="0">
                <a:solidFill>
                  <a:schemeClr val="accent4"/>
                </a:solidFill>
                <a:highlight>
                  <a:srgbClr val="E8F3F4"/>
                </a:highlight>
              </a:rPr>
              <a:t>als er een is</a:t>
            </a:r>
            <a:r>
              <a:rPr lang="nl-BE" sz="1200" dirty="0"/>
              <a:t>; </a:t>
            </a:r>
            <a:r>
              <a:rPr lang="nl-BE" sz="1200" b="1" i="1" dirty="0">
                <a:solidFill>
                  <a:srgbClr val="2D979D"/>
                </a:solidFill>
              </a:rPr>
              <a:t>forfait 27.400 euro o.b.v. index december 2022 per schijf van 500 soc. </a:t>
            </a:r>
            <a:r>
              <a:rPr lang="nl-BE" sz="1200" b="1" i="1" dirty="0" err="1">
                <a:solidFill>
                  <a:srgbClr val="2D979D"/>
                </a:solidFill>
              </a:rPr>
              <a:t>huurw</a:t>
            </a:r>
            <a:r>
              <a:rPr lang="nl-BE" sz="1200" b="1" i="1" dirty="0">
                <a:solidFill>
                  <a:srgbClr val="2D979D"/>
                </a:solidFill>
              </a:rPr>
              <a:t>. en minstens ½ VTE  voor basisbegeleidingstaken</a:t>
            </a:r>
            <a:r>
              <a:rPr lang="nl-BE" sz="1200" dirty="0"/>
              <a:t>)</a:t>
            </a:r>
          </a:p>
          <a:p>
            <a:pPr>
              <a:buFont typeface="Arial" panose="020B0604020202020204" pitchFamily="34" charset="0"/>
              <a:buChar char="•"/>
            </a:pPr>
            <a:r>
              <a:rPr lang="nl-BE" sz="1400" b="1" dirty="0"/>
              <a:t>theoretische kost voor een conciërge </a:t>
            </a:r>
            <a:r>
              <a:rPr lang="nl-BE" sz="1200" dirty="0"/>
              <a:t>(</a:t>
            </a:r>
            <a:r>
              <a:rPr lang="nl-BE" sz="1200" b="1" u="sng" dirty="0">
                <a:solidFill>
                  <a:schemeClr val="accent4"/>
                </a:solidFill>
                <a:highlight>
                  <a:srgbClr val="E8F3F4"/>
                </a:highlight>
              </a:rPr>
              <a:t>als er een is</a:t>
            </a:r>
            <a:r>
              <a:rPr lang="nl-BE" sz="1200" dirty="0"/>
              <a:t>; </a:t>
            </a:r>
            <a:r>
              <a:rPr lang="nl-BE" sz="1200" b="1" i="1" dirty="0">
                <a:solidFill>
                  <a:srgbClr val="2D979D"/>
                </a:solidFill>
              </a:rPr>
              <a:t>forfait </a:t>
            </a:r>
            <a:r>
              <a:rPr lang="it-IT" sz="1200" b="1" i="1" dirty="0">
                <a:solidFill>
                  <a:srgbClr val="2D979D"/>
                </a:solidFill>
              </a:rPr>
              <a:t>50.400 euro per </a:t>
            </a:r>
            <a:r>
              <a:rPr lang="nl-BE" sz="1200" b="1" i="1" dirty="0">
                <a:solidFill>
                  <a:srgbClr val="2D979D"/>
                </a:solidFill>
              </a:rPr>
              <a:t>VTE o.b.v. index december 2022</a:t>
            </a:r>
            <a:r>
              <a:rPr lang="nl-BE" sz="1200" dirty="0"/>
              <a:t>)</a:t>
            </a:r>
          </a:p>
          <a:p>
            <a:pPr>
              <a:buFont typeface="Arial" panose="020B0604020202020204" pitchFamily="34" charset="0"/>
              <a:buChar char="•"/>
            </a:pPr>
            <a:r>
              <a:rPr lang="nl-BE" sz="1400" b="1" dirty="0"/>
              <a:t>onroerende voorheffing</a:t>
            </a:r>
            <a:endParaRPr lang="nl-BE" sz="1400" b="1" i="1" dirty="0">
              <a:solidFill>
                <a:srgbClr val="2D979D"/>
              </a:solidFill>
            </a:endParaRPr>
          </a:p>
          <a:p>
            <a:pPr>
              <a:buFont typeface="Arial" panose="020B0604020202020204" pitchFamily="34" charset="0"/>
              <a:buChar char="•"/>
            </a:pPr>
            <a:r>
              <a:rPr lang="nl-BE" sz="1400" b="1" dirty="0"/>
              <a:t>vergoeding op geïnvesteerde rekening-courantmiddelen</a:t>
            </a:r>
          </a:p>
          <a:p>
            <a:pPr>
              <a:buFont typeface="Arial" panose="020B0604020202020204" pitchFamily="34" charset="0"/>
              <a:buChar char="•"/>
            </a:pPr>
            <a:r>
              <a:rPr lang="nl-BE" sz="1400" b="1" dirty="0"/>
              <a:t>beheersvergoeding aan de VMSW</a:t>
            </a:r>
            <a:endParaRPr lang="nl-BE" sz="1400" b="1" strike="sngStrike" dirty="0">
              <a:solidFill>
                <a:srgbClr val="FF0000"/>
              </a:solidFill>
            </a:endParaRPr>
          </a:p>
          <a:p>
            <a:pPr>
              <a:buFont typeface="Arial" panose="020B0604020202020204" pitchFamily="34" charset="0"/>
              <a:buChar char="•"/>
            </a:pPr>
            <a:r>
              <a:rPr lang="nl-BE" sz="1400" b="1" dirty="0"/>
              <a:t>andere kosten: </a:t>
            </a:r>
            <a:r>
              <a:rPr lang="nl-BE" sz="1400" dirty="0"/>
              <a:t>die de minister bepaalt</a:t>
            </a:r>
          </a:p>
          <a:p>
            <a:pPr marL="0" indent="0">
              <a:buNone/>
            </a:pPr>
            <a:endParaRPr lang="nl-BE" sz="1400" dirty="0"/>
          </a:p>
        </p:txBody>
      </p:sp>
      <p:sp>
        <p:nvSpPr>
          <p:cNvPr id="3" name="Tijdelijke aanduiding voor voettekst 5">
            <a:extLst>
              <a:ext uri="{FF2B5EF4-FFF2-40B4-BE49-F238E27FC236}">
                <a16:creationId xmlns:a16="http://schemas.microsoft.com/office/drawing/2014/main" id="{5EC2128E-7A47-885D-0DE1-462A31C00514}"/>
              </a:ext>
            </a:extLst>
          </p:cNvPr>
          <p:cNvSpPr>
            <a:spLocks noGrp="1"/>
          </p:cNvSpPr>
          <p:nvPr>
            <p:ph type="ftr" sz="quarter" idx="3"/>
          </p:nvPr>
        </p:nvSpPr>
        <p:spPr>
          <a:xfrm>
            <a:off x="838200" y="6352642"/>
            <a:ext cx="10380406" cy="366183"/>
          </a:xfrm>
        </p:spPr>
        <p:txBody>
          <a:bodyPr/>
          <a:lstStyle/>
          <a:p>
            <a:pPr algn="r"/>
            <a:r>
              <a:rPr lang="nl-BE" dirty="0"/>
              <a:t>GSC-berekening</a:t>
            </a:r>
          </a:p>
        </p:txBody>
      </p:sp>
    </p:spTree>
    <p:extLst>
      <p:ext uri="{BB962C8B-B14F-4D97-AF65-F5344CB8AC3E}">
        <p14:creationId xmlns:p14="http://schemas.microsoft.com/office/powerpoint/2010/main" val="2688435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6B74A-E1BC-4DBA-BD3E-CC7CF82217E2}"/>
              </a:ext>
            </a:extLst>
          </p:cNvPr>
          <p:cNvSpPr>
            <a:spLocks noGrp="1"/>
          </p:cNvSpPr>
          <p:nvPr>
            <p:ph type="title"/>
          </p:nvPr>
        </p:nvSpPr>
        <p:spPr>
          <a:xfrm>
            <a:off x="838200" y="228029"/>
            <a:ext cx="10803467" cy="538887"/>
          </a:xfrm>
        </p:spPr>
        <p:txBody>
          <a:bodyPr/>
          <a:lstStyle/>
          <a:p>
            <a:r>
              <a:rPr lang="nl-BE" sz="3200" dirty="0"/>
              <a:t>Verrichtingen buiten de GSC</a:t>
            </a:r>
            <a:endParaRPr lang="nl-BE" dirty="0"/>
          </a:p>
        </p:txBody>
      </p:sp>
      <p:sp>
        <p:nvSpPr>
          <p:cNvPr id="3" name="Tijdelijke aanduiding voor inhoud 2">
            <a:extLst>
              <a:ext uri="{FF2B5EF4-FFF2-40B4-BE49-F238E27FC236}">
                <a16:creationId xmlns:a16="http://schemas.microsoft.com/office/drawing/2014/main" id="{7DE1A3BE-F09F-4C59-A77B-F464A9E30016}"/>
              </a:ext>
            </a:extLst>
          </p:cNvPr>
          <p:cNvSpPr>
            <a:spLocks noGrp="1"/>
          </p:cNvSpPr>
          <p:nvPr>
            <p:ph sz="half" idx="1"/>
          </p:nvPr>
        </p:nvSpPr>
        <p:spPr>
          <a:xfrm>
            <a:off x="916858" y="766916"/>
            <a:ext cx="10436942" cy="5951910"/>
          </a:xfrm>
        </p:spPr>
        <p:txBody>
          <a:bodyPr/>
          <a:lstStyle/>
          <a:p>
            <a:pPr marL="0" indent="0">
              <a:buNone/>
            </a:pPr>
            <a:r>
              <a:rPr lang="nl-BE" sz="1800" dirty="0"/>
              <a:t>De operationele en financieringsverrichtingen worden alleen maar </a:t>
            </a:r>
            <a:r>
              <a:rPr lang="nl-BE" sz="1800" b="1" i="1" dirty="0">
                <a:solidFill>
                  <a:srgbClr val="2D979D"/>
                </a:solidFill>
                <a:highlight>
                  <a:srgbClr val="E8F3F4"/>
                </a:highlight>
              </a:rPr>
              <a:t>voor het deel binnen de norm ondervangen</a:t>
            </a:r>
            <a:r>
              <a:rPr lang="nl-BE" sz="1800" b="1" i="1" dirty="0">
                <a:solidFill>
                  <a:srgbClr val="2D979D"/>
                </a:solidFill>
              </a:rPr>
              <a:t> </a:t>
            </a:r>
            <a:r>
              <a:rPr lang="nl-BE" sz="1800" dirty="0"/>
              <a:t>in de GSC-berekening </a:t>
            </a:r>
            <a:br>
              <a:rPr lang="nl-BE" sz="1800" dirty="0"/>
            </a:br>
            <a:r>
              <a:rPr lang="nl-BE" sz="1800" dirty="0"/>
              <a:t>Het resterende deel, alsook de investeringsverrichtingen worden niet meegenomen in de GSC-berekening</a:t>
            </a:r>
          </a:p>
          <a:p>
            <a:endParaRPr lang="nl-BE" sz="1800" dirty="0"/>
          </a:p>
          <a:p>
            <a:endParaRPr lang="nl-BE" sz="1800" dirty="0"/>
          </a:p>
          <a:p>
            <a:endParaRPr lang="nl-BE" sz="1800" dirty="0"/>
          </a:p>
          <a:p>
            <a:endParaRPr lang="nl-BE" sz="1800" dirty="0"/>
          </a:p>
          <a:p>
            <a:endParaRPr lang="nl-BE" sz="1800" dirty="0"/>
          </a:p>
          <a:p>
            <a:endParaRPr lang="nl-BE" sz="1800" dirty="0"/>
          </a:p>
          <a:p>
            <a:endParaRPr lang="nl-BE" sz="1800" dirty="0"/>
          </a:p>
          <a:p>
            <a:endParaRPr lang="nl-BE" sz="1800" dirty="0"/>
          </a:p>
          <a:p>
            <a:endParaRPr lang="nl-BE" sz="1800" dirty="0"/>
          </a:p>
          <a:p>
            <a:endParaRPr lang="nl-BE" sz="1800" dirty="0"/>
          </a:p>
          <a:p>
            <a:endParaRPr lang="nl-BE" sz="1800" dirty="0"/>
          </a:p>
          <a:p>
            <a:endParaRPr lang="nl-BE" sz="1800" dirty="0"/>
          </a:p>
          <a:p>
            <a:endParaRPr lang="nl-BE" sz="1800" dirty="0"/>
          </a:p>
          <a:p>
            <a:endParaRPr lang="nl-BE" sz="1800" dirty="0"/>
          </a:p>
          <a:p>
            <a:endParaRPr lang="nl-BE" sz="1800" dirty="0"/>
          </a:p>
          <a:p>
            <a:pPr marL="0" indent="0">
              <a:buNone/>
            </a:pPr>
            <a:r>
              <a:rPr lang="nl-BE" sz="1800" dirty="0">
                <a:solidFill>
                  <a:srgbClr val="2D979D"/>
                </a:solidFill>
                <a:highlight>
                  <a:srgbClr val="E8F3F4"/>
                </a:highlight>
                <a:sym typeface="Wingdings" panose="05000000000000000000" pitchFamily="2" charset="2"/>
              </a:rPr>
              <a:t>Hoe lager de leegstand, huurachterstand, algemene werkings- en onderhoudskosten en hoe meer er wordt verworven en gebouwd/gerenoveerd binnen de voorgeschreven normen, hoe meer de woonmaatschappij gedekt wordt door de GSC</a:t>
            </a:r>
            <a:endParaRPr lang="nl-BE" sz="1800" dirty="0"/>
          </a:p>
        </p:txBody>
      </p:sp>
      <p:sp>
        <p:nvSpPr>
          <p:cNvPr id="4" name="Tijdelijke aanduiding voor dianummer 3">
            <a:extLst>
              <a:ext uri="{FF2B5EF4-FFF2-40B4-BE49-F238E27FC236}">
                <a16:creationId xmlns:a16="http://schemas.microsoft.com/office/drawing/2014/main" id="{386CC467-9FC7-4950-8897-5BAB8825478B}"/>
              </a:ext>
            </a:extLst>
          </p:cNvPr>
          <p:cNvSpPr>
            <a:spLocks noGrp="1"/>
          </p:cNvSpPr>
          <p:nvPr>
            <p:ph type="sldNum" sz="quarter" idx="12"/>
          </p:nvPr>
        </p:nvSpPr>
        <p:spPr/>
        <p:txBody>
          <a:bodyPr/>
          <a:lstStyle/>
          <a:p>
            <a:fld id="{B544B8DB-1AD6-4468-B085-2A517F9B5951}" type="slidenum">
              <a:rPr lang="nl-BE" smtClean="0"/>
              <a:pPr/>
              <a:t>9</a:t>
            </a:fld>
            <a:endParaRPr lang="nl-BE" dirty="0"/>
          </a:p>
        </p:txBody>
      </p:sp>
      <p:sp>
        <p:nvSpPr>
          <p:cNvPr id="8" name="Rechthoek: afgeronde hoeken 7">
            <a:extLst>
              <a:ext uri="{FF2B5EF4-FFF2-40B4-BE49-F238E27FC236}">
                <a16:creationId xmlns:a16="http://schemas.microsoft.com/office/drawing/2014/main" id="{B4DEFED0-DDE0-12D4-EE8C-003C632183EA}"/>
              </a:ext>
            </a:extLst>
          </p:cNvPr>
          <p:cNvSpPr/>
          <p:nvPr/>
        </p:nvSpPr>
        <p:spPr>
          <a:xfrm>
            <a:off x="2964437" y="1881691"/>
            <a:ext cx="6550991" cy="1723906"/>
          </a:xfrm>
          <a:prstGeom prst="roundRect">
            <a:avLst/>
          </a:prstGeom>
          <a:solidFill>
            <a:srgbClr val="39B8BD">
              <a:lumMod val="20000"/>
              <a:lumOff val="80000"/>
            </a:srgbClr>
          </a:solidFill>
          <a:ln w="12700" cap="flat" cmpd="sng" algn="ctr">
            <a:solidFill>
              <a:srgbClr val="39B8BD">
                <a:shade val="50000"/>
              </a:srgbClr>
            </a:solidFill>
            <a:prstDash val="solid"/>
            <a:miter lim="800000"/>
          </a:ln>
          <a:effectLst/>
        </p:spPr>
        <p:txBody>
          <a:bodyPr rtlCol="0" anchor="ct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t>I</a:t>
            </a:r>
            <a:r>
              <a:rPr kumimoji="0" lang="nl-BE" sz="1100" b="0" i="0" u="sng"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t>nkomsten</a:t>
            </a:r>
            <a: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t>         bv. theoretische huurontvangsten sociale woningen</a:t>
            </a:r>
            <a:b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br>
            <a: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t>	        bv. huurontvangsten gesubsidieerde niet-residentiële ruimten (bv. garages)</a:t>
            </a:r>
            <a:b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br>
            <a: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t>	        bv. positieve interest RC VMSW</a:t>
            </a:r>
            <a:b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br>
            <a:endPar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BE" sz="1100" b="0" i="0" u="sng"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t>Uitgaven</a:t>
            </a:r>
            <a: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t>            bv. annuïteiten VMSW-leningen &gt;= 30 jaar (behalve boven financieringsplafond)</a:t>
            </a:r>
            <a:b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br>
            <a: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t>	        bv. forfait voor algemene werkings- en onderhoudskosten</a:t>
            </a:r>
            <a:b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br>
            <a: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t>	        bv. forfait voor leegstand en huurachterstand</a:t>
            </a:r>
            <a:b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br>
            <a: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t>	        bv. onroerende voorheffing</a:t>
            </a:r>
            <a:b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br>
            <a: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t>	        bv. beheersvergoeding aan VMSW</a:t>
            </a:r>
            <a:b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br>
            <a:r>
              <a:rPr kumimoji="0" lang="nl-BE" sz="1100" b="0" i="0" u="none" strike="noStrike" kern="0" cap="none" spc="0" normalizeH="0" baseline="0" noProof="0" dirty="0">
                <a:ln>
                  <a:noFill/>
                </a:ln>
                <a:solidFill>
                  <a:srgbClr val="2E302F">
                    <a:lumMod val="90000"/>
                    <a:lumOff val="10000"/>
                  </a:srgbClr>
                </a:solidFill>
                <a:effectLst/>
                <a:uLnTx/>
                <a:uFillTx/>
                <a:latin typeface="Calibri" panose="020F0502020204030204"/>
                <a:ea typeface="+mn-ea"/>
                <a:cs typeface="+mn-cs"/>
              </a:rPr>
              <a:t>	        bv. kosten conciërge </a:t>
            </a:r>
          </a:p>
        </p:txBody>
      </p:sp>
      <p:pic>
        <p:nvPicPr>
          <p:cNvPr id="9" name="Afbeelding 8">
            <a:extLst>
              <a:ext uri="{FF2B5EF4-FFF2-40B4-BE49-F238E27FC236}">
                <a16:creationId xmlns:a16="http://schemas.microsoft.com/office/drawing/2014/main" id="{BAF3D7BE-E23A-FD31-7A9A-DAEFD8FFD547}"/>
              </a:ext>
            </a:extLst>
          </p:cNvPr>
          <p:cNvPicPr>
            <a:picLocks noChangeAspect="1"/>
          </p:cNvPicPr>
          <p:nvPr/>
        </p:nvPicPr>
        <p:blipFill>
          <a:blip r:embed="rId2"/>
          <a:stretch>
            <a:fillRect/>
          </a:stretch>
        </p:blipFill>
        <p:spPr>
          <a:xfrm>
            <a:off x="2964437" y="3697143"/>
            <a:ext cx="6565961" cy="1981372"/>
          </a:xfrm>
          <a:prstGeom prst="rect">
            <a:avLst/>
          </a:prstGeom>
        </p:spPr>
      </p:pic>
      <p:sp>
        <p:nvSpPr>
          <p:cNvPr id="10" name="Rechthoek: afgeronde hoeken 9">
            <a:extLst>
              <a:ext uri="{FF2B5EF4-FFF2-40B4-BE49-F238E27FC236}">
                <a16:creationId xmlns:a16="http://schemas.microsoft.com/office/drawing/2014/main" id="{E4FF8F55-F382-1E8B-1E94-1BE5D839669E}"/>
              </a:ext>
            </a:extLst>
          </p:cNvPr>
          <p:cNvSpPr/>
          <p:nvPr/>
        </p:nvSpPr>
        <p:spPr>
          <a:xfrm>
            <a:off x="1720264" y="1835873"/>
            <a:ext cx="1210133" cy="1723906"/>
          </a:xfrm>
          <a:prstGeom prst="roundRect">
            <a:avLst/>
          </a:prstGeom>
          <a:solidFill>
            <a:srgbClr val="39B8BD"/>
          </a:solidFill>
          <a:ln w="12700" cap="flat" cmpd="sng" algn="ctr">
            <a:solidFill>
              <a:srgbClr val="39B8BD">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a:ln>
                  <a:noFill/>
                </a:ln>
                <a:solidFill>
                  <a:prstClr val="white"/>
                </a:solidFill>
                <a:effectLst/>
                <a:uLnTx/>
                <a:uFillTx/>
                <a:latin typeface="Calibri" panose="020F0502020204030204"/>
                <a:ea typeface="+mn-ea"/>
                <a:cs typeface="+mn-cs"/>
              </a:rPr>
              <a:t>GSC</a:t>
            </a:r>
          </a:p>
        </p:txBody>
      </p:sp>
      <p:sp>
        <p:nvSpPr>
          <p:cNvPr id="11" name="Rechthoek: afgeronde hoeken 10">
            <a:extLst>
              <a:ext uri="{FF2B5EF4-FFF2-40B4-BE49-F238E27FC236}">
                <a16:creationId xmlns:a16="http://schemas.microsoft.com/office/drawing/2014/main" id="{B3F4B061-FBC8-4020-1043-E0D980A8D41B}"/>
              </a:ext>
            </a:extLst>
          </p:cNvPr>
          <p:cNvSpPr/>
          <p:nvPr/>
        </p:nvSpPr>
        <p:spPr>
          <a:xfrm>
            <a:off x="1717994" y="3697143"/>
            <a:ext cx="1210132" cy="1889916"/>
          </a:xfrm>
          <a:prstGeom prst="roundRect">
            <a:avLst/>
          </a:prstGeom>
          <a:solidFill>
            <a:srgbClr val="C24287"/>
          </a:solidFill>
          <a:ln w="12700" cap="flat" cmpd="sng" algn="ctr">
            <a:solidFill>
              <a:srgbClr val="39B8BD">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a:ln>
                  <a:noFill/>
                </a:ln>
                <a:solidFill>
                  <a:prstClr val="white"/>
                </a:solidFill>
                <a:effectLst/>
                <a:uLnTx/>
                <a:uFillTx/>
                <a:latin typeface="Calibri" panose="020F0502020204030204"/>
                <a:ea typeface="+mn-ea"/>
                <a:cs typeface="+mn-cs"/>
              </a:rPr>
              <a:t>Niet GSC</a:t>
            </a:r>
          </a:p>
        </p:txBody>
      </p:sp>
      <p:sp>
        <p:nvSpPr>
          <p:cNvPr id="5" name="Tijdelijke aanduiding voor voettekst 5">
            <a:extLst>
              <a:ext uri="{FF2B5EF4-FFF2-40B4-BE49-F238E27FC236}">
                <a16:creationId xmlns:a16="http://schemas.microsoft.com/office/drawing/2014/main" id="{BAACF4CF-449A-1854-F65F-9C42A4BA72A8}"/>
              </a:ext>
            </a:extLst>
          </p:cNvPr>
          <p:cNvSpPr>
            <a:spLocks noGrp="1"/>
          </p:cNvSpPr>
          <p:nvPr>
            <p:ph type="ftr" sz="quarter" idx="3"/>
          </p:nvPr>
        </p:nvSpPr>
        <p:spPr>
          <a:xfrm>
            <a:off x="838200" y="6352642"/>
            <a:ext cx="10380406" cy="366183"/>
          </a:xfrm>
        </p:spPr>
        <p:txBody>
          <a:bodyPr/>
          <a:lstStyle/>
          <a:p>
            <a:pPr algn="r"/>
            <a:r>
              <a:rPr lang="nl-BE" dirty="0"/>
              <a:t>GSC-berekening</a:t>
            </a:r>
          </a:p>
        </p:txBody>
      </p:sp>
    </p:spTree>
    <p:extLst>
      <p:ext uri="{BB962C8B-B14F-4D97-AF65-F5344CB8AC3E}">
        <p14:creationId xmlns:p14="http://schemas.microsoft.com/office/powerpoint/2010/main" val="1602654373"/>
      </p:ext>
    </p:extLst>
  </p:cSld>
  <p:clrMapOvr>
    <a:masterClrMapping/>
  </p:clrMapOvr>
</p:sld>
</file>

<file path=ppt/theme/theme1.xml><?xml version="1.0" encoding="utf-8"?>
<a:theme xmlns:a="http://schemas.openxmlformats.org/drawingml/2006/main" name="3. Tekstslides">
  <a:themeElements>
    <a:clrScheme name="Wonen in Vlaanderen">
      <a:dk1>
        <a:srgbClr val="373636"/>
      </a:dk1>
      <a:lt1>
        <a:sysClr val="window" lastClr="FFFFFF"/>
      </a:lt1>
      <a:dk2>
        <a:srgbClr val="6B6B6B"/>
      </a:dk2>
      <a:lt2>
        <a:srgbClr val="F6F5F3"/>
      </a:lt2>
      <a:accent1>
        <a:srgbClr val="356297"/>
      </a:accent1>
      <a:accent2>
        <a:srgbClr val="57B46E"/>
      </a:accent2>
      <a:accent3>
        <a:srgbClr val="7B7C30"/>
      </a:accent3>
      <a:accent4>
        <a:srgbClr val="853961"/>
      </a:accent4>
      <a:accent5>
        <a:srgbClr val="C2C343"/>
      </a:accent5>
      <a:accent6>
        <a:srgbClr val="57B46E"/>
      </a:accent6>
      <a:hlink>
        <a:srgbClr val="3C96BE"/>
      </a:hlink>
      <a:folHlink>
        <a:srgbClr val="AA78A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ve-webinar.potx" id="{F78E97DB-B014-4EB6-8404-A4BE9B245D40}" vid="{462ACFFD-3DD7-4936-BFE4-AB6E09E159FF}"/>
    </a:ext>
  </a:extLst>
</a:theme>
</file>

<file path=ppt/theme/theme2.xml><?xml version="1.0" encoding="utf-8"?>
<a:theme xmlns:a="http://schemas.openxmlformats.org/drawingml/2006/main" name="1_3. Tekstslides">
  <a:themeElements>
    <a:clrScheme name="Wonen in Vlaanderen">
      <a:dk1>
        <a:srgbClr val="373636"/>
      </a:dk1>
      <a:lt1>
        <a:sysClr val="window" lastClr="FFFFFF"/>
      </a:lt1>
      <a:dk2>
        <a:srgbClr val="6B6B6B"/>
      </a:dk2>
      <a:lt2>
        <a:srgbClr val="F6F5F3"/>
      </a:lt2>
      <a:accent1>
        <a:srgbClr val="356297"/>
      </a:accent1>
      <a:accent2>
        <a:srgbClr val="57B46E"/>
      </a:accent2>
      <a:accent3>
        <a:srgbClr val="7B7C30"/>
      </a:accent3>
      <a:accent4>
        <a:srgbClr val="853961"/>
      </a:accent4>
      <a:accent5>
        <a:srgbClr val="C2C343"/>
      </a:accent5>
      <a:accent6>
        <a:srgbClr val="57B46E"/>
      </a:accent6>
      <a:hlink>
        <a:srgbClr val="3C96BE"/>
      </a:hlink>
      <a:folHlink>
        <a:srgbClr val="AA78A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ve-webinar.potx" id="{F78E97DB-B014-4EB6-8404-A4BE9B245D40}" vid="{09A7D05E-F5EB-44B3-8B8C-8C2832C7DC00}"/>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791c5bf-5009-4d1b-a0af-dc99fe4afda5">
      <UserInfo>
        <DisplayName>Dekoninck Kiara</DisplayName>
        <AccountId>18</AccountId>
        <AccountType/>
      </UserInfo>
      <UserInfo>
        <DisplayName>Reynaert Ann</DisplayName>
        <AccountId>38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B9B41B8761084AB3B70879DC7C8FDF" ma:contentTypeVersion="6" ma:contentTypeDescription="Een nieuw document maken." ma:contentTypeScope="" ma:versionID="fd8169e7e6b886a5158127d7d78605d3">
  <xsd:schema xmlns:xsd="http://www.w3.org/2001/XMLSchema" xmlns:xs="http://www.w3.org/2001/XMLSchema" xmlns:p="http://schemas.microsoft.com/office/2006/metadata/properties" xmlns:ns2="2791c5bf-5009-4d1b-a0af-dc99fe4afda5" xmlns:ns3="e09d4f51-4e59-4183-b1de-c7a4d8fe77ea" targetNamespace="http://schemas.microsoft.com/office/2006/metadata/properties" ma:root="true" ma:fieldsID="35a27e10a58a3e7256ba0426a7688208" ns2:_="" ns3:_="">
    <xsd:import namespace="2791c5bf-5009-4d1b-a0af-dc99fe4afda5"/>
    <xsd:import namespace="e09d4f51-4e59-4183-b1de-c7a4d8fe77e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91c5bf-5009-4d1b-a0af-dc99fe4afda5"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09d4f51-4e59-4183-b1de-c7a4d8fe77e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6A6FC2-FD7F-4A8F-AEAF-1E8D78640647}">
  <ds:schemaRefs>
    <ds:schemaRef ds:uri="http://schemas.microsoft.com/office/2006/metadata/properties"/>
    <ds:schemaRef ds:uri="f29b251e-2425-48d3-9450-b36e3bf5504c"/>
    <ds:schemaRef ds:uri="http://schemas.microsoft.com/office/2006/documentManagement/types"/>
    <ds:schemaRef ds:uri="26cf22a9-facb-4847-ac41-65c25f2d4949"/>
    <ds:schemaRef ds:uri="http://purl.org/dc/dcmitype/"/>
    <ds:schemaRef ds:uri="http://schemas.microsoft.com/office/infopath/2007/PartnerControls"/>
    <ds:schemaRef ds:uri="http://purl.org/dc/elements/1.1/"/>
    <ds:schemaRef ds:uri="http://schemas.openxmlformats.org/package/2006/metadata/core-properties"/>
    <ds:schemaRef ds:uri="http://www.w3.org/XML/1998/namespace"/>
    <ds:schemaRef ds:uri="http://purl.org/dc/terms/"/>
    <ds:schemaRef ds:uri="2791c5bf-5009-4d1b-a0af-dc99fe4afda5"/>
  </ds:schemaRefs>
</ds:datastoreItem>
</file>

<file path=customXml/itemProps2.xml><?xml version="1.0" encoding="utf-8"?>
<ds:datastoreItem xmlns:ds="http://schemas.openxmlformats.org/officeDocument/2006/customXml" ds:itemID="{D7CBDF96-F251-4300-9DB4-CD8E441015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91c5bf-5009-4d1b-a0af-dc99fe4afda5"/>
    <ds:schemaRef ds:uri="e09d4f51-4e59-4183-b1de-c7a4d8fe77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BB04D4-C296-4CB1-BB88-6C8F40DEE0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Live-webinar</Template>
  <TotalTime>763</TotalTime>
  <Words>4189</Words>
  <Application>Microsoft Office PowerPoint</Application>
  <PresentationFormat>Breedbeeld</PresentationFormat>
  <Paragraphs>444</Paragraphs>
  <Slides>22</Slides>
  <Notes>0</Notes>
  <HiddenSlides>0</HiddenSlides>
  <MMClips>0</MMClips>
  <ScaleCrop>false</ScaleCrop>
  <HeadingPairs>
    <vt:vector size="6" baseType="variant">
      <vt:variant>
        <vt:lpstr>Gebruikte lettertypen</vt:lpstr>
      </vt:variant>
      <vt:variant>
        <vt:i4>10</vt:i4>
      </vt:variant>
      <vt:variant>
        <vt:lpstr>Thema</vt:lpstr>
      </vt:variant>
      <vt:variant>
        <vt:i4>2</vt:i4>
      </vt:variant>
      <vt:variant>
        <vt:lpstr>Diatitels</vt:lpstr>
      </vt:variant>
      <vt:variant>
        <vt:i4>22</vt:i4>
      </vt:variant>
    </vt:vector>
  </HeadingPairs>
  <TitlesOfParts>
    <vt:vector size="34" baseType="lpstr">
      <vt:lpstr>Arial</vt:lpstr>
      <vt:lpstr>Calibri</vt:lpstr>
      <vt:lpstr>Courier New</vt:lpstr>
      <vt:lpstr>Flanders Art Sans</vt:lpstr>
      <vt:lpstr>FlandersArtSans-Medium</vt:lpstr>
      <vt:lpstr>FlandersArtSans-Regular</vt:lpstr>
      <vt:lpstr>FontAwesome</vt:lpstr>
      <vt:lpstr>Segoe UI</vt:lpstr>
      <vt:lpstr>Wingdings</vt:lpstr>
      <vt:lpstr>Wingdings 3</vt:lpstr>
      <vt:lpstr>3. Tekstslides</vt:lpstr>
      <vt:lpstr>1_3. Tekstslides</vt:lpstr>
      <vt:lpstr>PowerPoint-presentatie</vt:lpstr>
      <vt:lpstr>Wat betekent GSC?</vt:lpstr>
      <vt:lpstr>PowerPoint-presentatie</vt:lpstr>
      <vt:lpstr>Berekening GSC</vt:lpstr>
      <vt:lpstr>Tekort/overschot GSC</vt:lpstr>
      <vt:lpstr>Betaling GSC</vt:lpstr>
      <vt:lpstr>Inkomsten van tel in de GSC</vt:lpstr>
      <vt:lpstr>Uitgaven meegenomen in de GSC</vt:lpstr>
      <vt:lpstr>Verrichtingen buiten de GSC</vt:lpstr>
      <vt:lpstr>PowerPoint-presentatie</vt:lpstr>
      <vt:lpstr>Algemene werkings- en onderhoudskosten</vt:lpstr>
      <vt:lpstr>Frictieleegstand vs structurele leegstand</vt:lpstr>
      <vt:lpstr>Herfinancierbaarheid naar 30 jaar</vt:lpstr>
      <vt:lpstr>Grondaankopen en studiekosten</vt:lpstr>
      <vt:lpstr>PowerPoint-presentatie</vt:lpstr>
      <vt:lpstr>GSC-compensatie bij overname via herstructurering</vt:lpstr>
      <vt:lpstr>Vermindering positieve GSC-saldo bij overdracht via herstructurering</vt:lpstr>
      <vt:lpstr>Aankopen van WM's/SHM’s i.h.k.v. vorming WM</vt:lpstr>
      <vt:lpstr>Cijfervoorbeeld 1: overname van WM's/SHM’s</vt:lpstr>
      <vt:lpstr>Cijfervoorbeeld 2: overname van WM's/SHM’s</vt:lpstr>
      <vt:lpstr>Aankopen van lokale besturen i.h.k.v. vorming WM</vt:lpstr>
      <vt:lpstr>Cijfervoorbeeld overname van lokale besturen</vt:lpstr>
    </vt:vector>
  </TitlesOfParts>
  <Company>Vlaamse overheid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Live-Webinar maken: een aantal tips</dc:title>
  <dc:creator>Witdouck Kristof</dc:creator>
  <cp:lastModifiedBy>Witdouck Kristof</cp:lastModifiedBy>
  <cp:revision>44</cp:revision>
  <dcterms:created xsi:type="dcterms:W3CDTF">2023-06-02T07:30:07Z</dcterms:created>
  <dcterms:modified xsi:type="dcterms:W3CDTF">2023-12-18T14:59:57Z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0x01010075B9B41B8761084AB3B70879DC7C8FDF</vt:lpwstr>
  </property>
  <property fmtid="{D5CDD505-2E9C-101B-9397-08002B2CF9AE}" pid="3" name="Order">
    <vt:r8>100</vt:r8>
  </property>
</Properties>
</file>