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8" r:id="rId6"/>
  </p:sldMasterIdLst>
  <p:notesMasterIdLst>
    <p:notesMasterId r:id="rId41"/>
  </p:notesMasterIdLst>
  <p:sldIdLst>
    <p:sldId id="319" r:id="rId7"/>
    <p:sldId id="1108" r:id="rId8"/>
    <p:sldId id="1099" r:id="rId9"/>
    <p:sldId id="1107" r:id="rId10"/>
    <p:sldId id="1102" r:id="rId11"/>
    <p:sldId id="1188" r:id="rId12"/>
    <p:sldId id="1103" r:id="rId13"/>
    <p:sldId id="1106" r:id="rId14"/>
    <p:sldId id="1184" r:id="rId15"/>
    <p:sldId id="1109" r:id="rId16"/>
    <p:sldId id="1100" r:id="rId17"/>
    <p:sldId id="898" r:id="rId18"/>
    <p:sldId id="266" r:id="rId19"/>
    <p:sldId id="268" r:id="rId20"/>
    <p:sldId id="1115" r:id="rId21"/>
    <p:sldId id="1116" r:id="rId22"/>
    <p:sldId id="1201" r:id="rId23"/>
    <p:sldId id="1203" r:id="rId24"/>
    <p:sldId id="1200" r:id="rId25"/>
    <p:sldId id="953" r:id="rId26"/>
    <p:sldId id="1117" r:id="rId27"/>
    <p:sldId id="1119" r:id="rId28"/>
    <p:sldId id="1130" r:id="rId29"/>
    <p:sldId id="1181" r:id="rId30"/>
    <p:sldId id="1187" r:id="rId31"/>
    <p:sldId id="1155" r:id="rId32"/>
    <p:sldId id="1156" r:id="rId33"/>
    <p:sldId id="1157" r:id="rId34"/>
    <p:sldId id="1198" r:id="rId35"/>
    <p:sldId id="1195" r:id="rId36"/>
    <p:sldId id="1202" r:id="rId37"/>
    <p:sldId id="1152" r:id="rId38"/>
    <p:sldId id="1194" r:id="rId39"/>
    <p:sldId id="884" r:id="rId40"/>
  </p:sldIdLst>
  <p:sldSz cx="12192000" cy="6858000"/>
  <p:notesSz cx="9144000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99BF12-A2B9-CB10-D22A-1287D92C4D5E}" name="Kris Cauwenberghs" initials="KC" userId="S::k.cauwenberghs@vmm.be::76bbe1c2-e423-4510-aa66-10d8f4bc61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28C2B"/>
    <a:srgbClr val="136B8B"/>
    <a:srgbClr val="1A708D"/>
    <a:srgbClr val="227799"/>
    <a:srgbClr val="FA8006"/>
    <a:srgbClr val="8ED5F3"/>
    <a:srgbClr val="AC5DA1"/>
    <a:srgbClr val="FFFFCC"/>
    <a:srgbClr val="CE9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76026" autoAdjust="0"/>
  </p:normalViewPr>
  <p:slideViewPr>
    <p:cSldViewPr snapToGrid="0">
      <p:cViewPr varScale="1">
        <p:scale>
          <a:sx n="48" d="100"/>
          <a:sy n="48" d="100"/>
        </p:scale>
        <p:origin x="123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openxmlformats.org/officeDocument/2006/relationships/customXml" Target="../customXml/item4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A44BC-6D93-4E2D-9574-CE881DAE5A22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15632-2533-4D2E-8101-B99DAAFF54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32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836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169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/>
              </a:rPr>
              <a:t>1</a:t>
            </a:r>
            <a:r>
              <a:rPr lang="nl-BE" b="0" i="0" baseline="30000" dirty="0">
                <a:solidFill>
                  <a:srgbClr val="333333"/>
                </a:solidFill>
                <a:effectLst/>
                <a:latin typeface="Flanders Art Sans Light"/>
              </a:rPr>
              <a:t>ste</a:t>
            </a:r>
            <a:r>
              <a:rPr lang="nl-BE" b="0" i="0" dirty="0">
                <a:solidFill>
                  <a:srgbClr val="333333"/>
                </a:solidFill>
                <a:effectLst/>
                <a:latin typeface="Flanders Art Sans Light"/>
              </a:rPr>
              <a:t> wat veranderde is de look &amp; feel, maar modus operandi blijft nog dezelfde: 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/>
              </a:rPr>
              <a:t>1) selecteer thema (bv. hitte)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/>
              </a:rPr>
              <a:t>2) zichtjaar: meeste info beschikbaar voor 2050 en huidig klimaat, sommige ook voor tussenliggende periodes of nog verder in de tijd.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/>
              </a:rPr>
              <a:t>    Standaard worden 1 of 2 sleutelkaarten voor het gekozen thema getoond voor Vlaanderen.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/>
              </a:rPr>
              <a:t>3) locatie: naast VL en gemeente of zoeken op adres, nu ook </a:t>
            </a:r>
            <a:r>
              <a:rPr lang="nl-BE" b="1" i="0" dirty="0">
                <a:solidFill>
                  <a:srgbClr val="333333"/>
                </a:solidFill>
                <a:effectLst/>
                <a:latin typeface="Flanders Art Sans Light"/>
              </a:rPr>
              <a:t>WIJK en WATERLICHAAM.</a:t>
            </a:r>
            <a:endParaRPr lang="nl-BE" b="0" i="0" dirty="0">
              <a:solidFill>
                <a:srgbClr val="333333"/>
              </a:solidFill>
              <a:effectLst/>
              <a:latin typeface="Flanders Art Sans Ligh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995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4) Gebied geselecteerd -&gt; kerncijfers &amp; grafieken in beeld: laten toe kaartlagen snel te interpreteren.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    Ingezoomd op een gemeente, wijk of waterlichaam? Cijfers voor Vlaanderen als benchmark.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5) Situatie in naastgelegen wijken/gemeenten verkennen? Rondklikken op de kaart.</a:t>
            </a:r>
          </a:p>
          <a:p>
            <a:pPr algn="l"/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6) Prikfunctie: per pixel indicatorwaarden van alle actieve kaarten over de verschillende zichtjaren.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38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1) Via </a:t>
            </a:r>
            <a:r>
              <a:rPr lang="nl-BE" b="1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kaartlagenoverzicht</a:t>
            </a:r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: combineren van kaartlagen over thema’s heen: vb. hittekaart + waterdiepte bij wateroverlast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2) Zelf samengesteld kaartbeeld makkelijk </a:t>
            </a:r>
            <a:r>
              <a:rPr lang="nl-BE" b="1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delen </a:t>
            </a:r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met anderen: specifieke URL wordt gegenereerd, of direct via sociale media.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3) Via label ‘</a:t>
            </a:r>
            <a:r>
              <a:rPr lang="nl-BE" b="1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Meer info</a:t>
            </a:r>
            <a:r>
              <a:rPr lang="nl-BE" b="0" i="0" dirty="0">
                <a:solidFill>
                  <a:srgbClr val="333333"/>
                </a:solidFill>
                <a:effectLst/>
                <a:latin typeface="Flanders Art Sans Light" panose="00000400000000000000"/>
              </a:rPr>
              <a:t>’ bij kaartpreview -&gt; Kaartencatalogus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268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7207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Sorteer- &amp; filtermogelijkheden</a:t>
            </a:r>
          </a:p>
          <a:p>
            <a:r>
              <a:rPr lang="nl-BE" dirty="0"/>
              <a:t>Download van indicatorwaarden als Excel-bestand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7677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impact of </a:t>
            </a:r>
            <a:r>
              <a:rPr lang="nl-BE" dirty="0" err="1"/>
              <a:t>climate</a:t>
            </a:r>
            <a:r>
              <a:rPr lang="nl-BE" dirty="0"/>
              <a:t> change has been </a:t>
            </a:r>
            <a:r>
              <a:rPr lang="nl-BE" dirty="0" err="1"/>
              <a:t>assessed</a:t>
            </a:r>
            <a:r>
              <a:rPr lang="nl-BE" dirty="0"/>
              <a:t> in </a:t>
            </a:r>
            <a:r>
              <a:rPr lang="nl-BE" dirty="0" err="1"/>
              <a:t>Flanders</a:t>
            </a:r>
            <a:r>
              <a:rPr lang="nl-BE" dirty="0"/>
              <a:t> </a:t>
            </a:r>
            <a:r>
              <a:rPr lang="nl-BE" dirty="0" err="1"/>
              <a:t>using</a:t>
            </a:r>
            <a:r>
              <a:rPr lang="nl-BE" dirty="0"/>
              <a:t> </a:t>
            </a:r>
            <a:r>
              <a:rPr lang="nl-BE" dirty="0" err="1"/>
              <a:t>models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is </a:t>
            </a:r>
            <a:r>
              <a:rPr lang="nl-BE" dirty="0" err="1"/>
              <a:t>reported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Flanders</a:t>
            </a:r>
            <a:r>
              <a:rPr lang="nl-BE" dirty="0"/>
              <a:t> </a:t>
            </a:r>
            <a:r>
              <a:rPr lang="nl-BE" dirty="0" err="1"/>
              <a:t>Climate</a:t>
            </a:r>
            <a:r>
              <a:rPr lang="nl-BE" dirty="0"/>
              <a:t> Portal </a:t>
            </a:r>
            <a:r>
              <a:rPr lang="nl-BE" dirty="0" err="1"/>
              <a:t>for</a:t>
            </a:r>
            <a:r>
              <a:rPr lang="nl-BE" dirty="0"/>
              <a:t> over 70 indicators.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adapation</a:t>
            </a:r>
            <a:r>
              <a:rPr lang="nl-BE" dirty="0"/>
              <a:t> policy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main</a:t>
            </a:r>
            <a:r>
              <a:rPr lang="nl-BE" dirty="0"/>
              <a:t> horizon is 2050,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 show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increase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climate</a:t>
            </a:r>
            <a:r>
              <a:rPr lang="nl-BE" dirty="0"/>
              <a:t> impact in </a:t>
            </a:r>
            <a:r>
              <a:rPr lang="nl-BE" dirty="0" err="1"/>
              <a:t>the</a:t>
            </a:r>
            <a:r>
              <a:rPr lang="nl-BE" dirty="0"/>
              <a:t> next 30 </a:t>
            </a:r>
            <a:r>
              <a:rPr lang="nl-BE" dirty="0" err="1"/>
              <a:t>years</a:t>
            </a:r>
            <a:r>
              <a:rPr lang="nl-BE" dirty="0"/>
              <a:t> is significant, </a:t>
            </a:r>
            <a:r>
              <a:rPr lang="nl-BE" dirty="0" err="1"/>
              <a:t>ranging</a:t>
            </a:r>
            <a:r>
              <a:rPr lang="nl-BE" dirty="0"/>
              <a:t> form a factor 1,7 </a:t>
            </a:r>
            <a:r>
              <a:rPr lang="nl-BE" dirty="0" err="1"/>
              <a:t>increase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flooded</a:t>
            </a:r>
            <a:r>
              <a:rPr lang="nl-BE" dirty="0"/>
              <a:t> buildings, </a:t>
            </a:r>
            <a:r>
              <a:rPr lang="nl-BE" dirty="0" err="1"/>
              <a:t>to</a:t>
            </a:r>
            <a:r>
              <a:rPr lang="nl-BE" dirty="0"/>
              <a:t> a factor 10 </a:t>
            </a:r>
            <a:r>
              <a:rPr lang="nl-BE" dirty="0" err="1"/>
              <a:t>increase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vulnerable</a:t>
            </a:r>
            <a:r>
              <a:rPr lang="nl-BE" dirty="0"/>
              <a:t> </a:t>
            </a:r>
            <a:r>
              <a:rPr lang="nl-BE" dirty="0" err="1"/>
              <a:t>people</a:t>
            </a:r>
            <a:r>
              <a:rPr lang="nl-BE" dirty="0"/>
              <a:t> </a:t>
            </a:r>
            <a:r>
              <a:rPr lang="nl-BE" dirty="0" err="1"/>
              <a:t>impacted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extreme heatstress.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6475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Factor 2: wateroverlast gebouwen</a:t>
            </a:r>
          </a:p>
          <a:p>
            <a:r>
              <a:rPr lang="nl-BE" dirty="0"/>
              <a:t>Factor 5: areaal landbouw &amp; natuur </a:t>
            </a:r>
            <a:r>
              <a:rPr lang="nl-BE" dirty="0" err="1"/>
              <a:t>geïmpacteerd</a:t>
            </a:r>
            <a:r>
              <a:rPr lang="nl-BE" dirty="0"/>
              <a:t> door droogte</a:t>
            </a:r>
          </a:p>
          <a:p>
            <a:r>
              <a:rPr lang="nl-BE" dirty="0"/>
              <a:t>Factor 10: hitte kwetsbare inwoners blootgesteld aan hittestress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5436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898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61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Verantwoord bouwen: kan (en moet) verder gaan dan de gebouwcontouren, gebouwkarakteristieken, materiaalgebruik en energiehuishouding.</a:t>
            </a:r>
          </a:p>
          <a:p>
            <a:r>
              <a:rPr lang="nl-BE" dirty="0"/>
              <a:t>Deze presentatie brengt enkele tools in beeld die kunnen helpen om bij inrichting van percelen en domeinen een bijdrage te leveren aan een klimaatbestendige omgeving.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898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000" dirty="0"/>
              <a:t>In order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investigate</a:t>
            </a:r>
            <a:r>
              <a:rPr lang="nl-BE" sz="1000" dirty="0"/>
              <a:t> </a:t>
            </a:r>
            <a:r>
              <a:rPr lang="nl-BE" sz="1000" dirty="0" err="1"/>
              <a:t>adaptation</a:t>
            </a:r>
            <a:r>
              <a:rPr lang="nl-BE" sz="1000" dirty="0"/>
              <a:t> </a:t>
            </a:r>
            <a:r>
              <a:rPr lang="nl-BE" sz="1000" dirty="0" err="1"/>
              <a:t>strategies</a:t>
            </a:r>
            <a:r>
              <a:rPr lang="nl-BE" sz="1000" dirty="0"/>
              <a:t>, </a:t>
            </a:r>
            <a:r>
              <a:rPr lang="nl-BE" sz="1000" dirty="0" err="1"/>
              <a:t>the</a:t>
            </a:r>
            <a:r>
              <a:rPr lang="nl-BE" sz="1000" dirty="0"/>
              <a:t> </a:t>
            </a:r>
            <a:r>
              <a:rPr lang="nl-BE" sz="1000" dirty="0" err="1"/>
              <a:t>same</a:t>
            </a:r>
            <a:r>
              <a:rPr lang="nl-BE" sz="1000" dirty="0"/>
              <a:t> </a:t>
            </a:r>
            <a:r>
              <a:rPr lang="nl-BE" sz="1000" dirty="0" err="1"/>
              <a:t>climate</a:t>
            </a:r>
            <a:r>
              <a:rPr lang="nl-BE" sz="1000" dirty="0"/>
              <a:t> </a:t>
            </a:r>
            <a:r>
              <a:rPr lang="nl-BE" sz="1000" dirty="0" err="1"/>
              <a:t>models</a:t>
            </a:r>
            <a:r>
              <a:rPr lang="nl-BE" sz="1000" dirty="0"/>
              <a:t> have been </a:t>
            </a:r>
            <a:r>
              <a:rPr lang="nl-BE" sz="1000" dirty="0" err="1"/>
              <a:t>used</a:t>
            </a:r>
            <a:r>
              <a:rPr lang="nl-BE" sz="1000" dirty="0"/>
              <a:t>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simulate</a:t>
            </a:r>
            <a:r>
              <a:rPr lang="nl-BE" sz="1000" dirty="0"/>
              <a:t> 7 </a:t>
            </a:r>
            <a:r>
              <a:rPr lang="nl-BE" sz="1000" dirty="0" err="1"/>
              <a:t>adaptation</a:t>
            </a:r>
            <a:r>
              <a:rPr lang="nl-BE" sz="1000" dirty="0"/>
              <a:t> scenario’s. These </a:t>
            </a:r>
            <a:r>
              <a:rPr lang="nl-BE" sz="1000" dirty="0" err="1"/>
              <a:t>represent</a:t>
            </a:r>
            <a:r>
              <a:rPr lang="nl-BE" sz="1000" dirty="0"/>
              <a:t> </a:t>
            </a:r>
            <a:r>
              <a:rPr lang="nl-BE" sz="1000" dirty="0" err="1"/>
              <a:t>an</a:t>
            </a:r>
            <a:r>
              <a:rPr lang="nl-BE" sz="1000" dirty="0"/>
              <a:t> </a:t>
            </a:r>
            <a:r>
              <a:rPr lang="nl-BE" sz="1000" dirty="0" err="1"/>
              <a:t>increased</a:t>
            </a:r>
            <a:r>
              <a:rPr lang="nl-BE" sz="1000" dirty="0"/>
              <a:t> </a:t>
            </a:r>
            <a:r>
              <a:rPr lang="nl-BE" sz="1000" dirty="0" err="1"/>
              <a:t>adaptation</a:t>
            </a:r>
            <a:r>
              <a:rPr lang="nl-BE" sz="1000" dirty="0"/>
              <a:t> </a:t>
            </a:r>
            <a:r>
              <a:rPr lang="nl-BE" sz="1000" dirty="0" err="1"/>
              <a:t>ambition</a:t>
            </a:r>
            <a:r>
              <a:rPr lang="nl-BE" sz="1000" dirty="0"/>
              <a:t> on </a:t>
            </a:r>
            <a:r>
              <a:rPr lang="nl-BE" sz="1000" dirty="0" err="1"/>
              <a:t>measures</a:t>
            </a:r>
            <a:r>
              <a:rPr lang="nl-BE" sz="1000" dirty="0"/>
              <a:t> like: </a:t>
            </a:r>
            <a:r>
              <a:rPr lang="nl-BE" sz="1000" dirty="0" err="1"/>
              <a:t>depavement</a:t>
            </a:r>
            <a:r>
              <a:rPr lang="nl-BE" sz="1000" dirty="0"/>
              <a:t>, buffering </a:t>
            </a:r>
            <a:r>
              <a:rPr lang="nl-BE" sz="1000" dirty="0" err="1"/>
              <a:t>and</a:t>
            </a:r>
            <a:r>
              <a:rPr lang="nl-BE" sz="1000" dirty="0"/>
              <a:t> </a:t>
            </a:r>
            <a:r>
              <a:rPr lang="nl-BE" sz="1000" dirty="0" err="1"/>
              <a:t>infiltration</a:t>
            </a:r>
            <a:r>
              <a:rPr lang="nl-BE" sz="1000" dirty="0"/>
              <a:t> (in </a:t>
            </a:r>
            <a:r>
              <a:rPr lang="nl-BE" sz="1000" dirty="0" err="1"/>
              <a:t>urban</a:t>
            </a:r>
            <a:r>
              <a:rPr lang="nl-BE" sz="1000" dirty="0"/>
              <a:t> </a:t>
            </a:r>
            <a:r>
              <a:rPr lang="nl-BE" sz="1000" dirty="0" err="1"/>
              <a:t>and</a:t>
            </a:r>
            <a:r>
              <a:rPr lang="nl-BE" sz="1000" dirty="0"/>
              <a:t> </a:t>
            </a:r>
            <a:r>
              <a:rPr lang="nl-BE" sz="1000" dirty="0" err="1"/>
              <a:t>rural</a:t>
            </a:r>
            <a:r>
              <a:rPr lang="nl-BE" sz="1000" dirty="0"/>
              <a:t> </a:t>
            </a:r>
            <a:r>
              <a:rPr lang="nl-BE" sz="1000" dirty="0" err="1"/>
              <a:t>areas</a:t>
            </a:r>
            <a:r>
              <a:rPr lang="nl-BE" sz="1000" dirty="0"/>
              <a:t>), </a:t>
            </a:r>
            <a:r>
              <a:rPr lang="nl-BE" sz="1000" dirty="0" err="1"/>
              <a:t>little</a:t>
            </a:r>
            <a:r>
              <a:rPr lang="nl-BE" sz="1000" dirty="0"/>
              <a:t> </a:t>
            </a:r>
            <a:r>
              <a:rPr lang="nl-BE" sz="1000" dirty="0" err="1"/>
              <a:t>weirs</a:t>
            </a:r>
            <a:r>
              <a:rPr lang="nl-BE" sz="1000" dirty="0"/>
              <a:t>, </a:t>
            </a:r>
            <a:r>
              <a:rPr lang="nl-BE" sz="1000" dirty="0" err="1"/>
              <a:t>greenroofs</a:t>
            </a:r>
            <a:r>
              <a:rPr lang="nl-BE" sz="1000" dirty="0"/>
              <a:t>, tree-</a:t>
            </a:r>
            <a:r>
              <a:rPr lang="nl-BE" sz="1000" dirty="0" err="1"/>
              <a:t>covering</a:t>
            </a:r>
            <a:r>
              <a:rPr lang="nl-BE" sz="1000" dirty="0"/>
              <a:t>, … . The risk-</a:t>
            </a:r>
            <a:r>
              <a:rPr lang="nl-BE" sz="1000" dirty="0" err="1"/>
              <a:t>reduction</a:t>
            </a:r>
            <a:r>
              <a:rPr lang="nl-BE" sz="1000" dirty="0"/>
              <a:t> </a:t>
            </a:r>
            <a:r>
              <a:rPr lang="nl-BE" sz="1000" dirty="0" err="1"/>
              <a:t>through</a:t>
            </a:r>
            <a:r>
              <a:rPr lang="nl-BE" sz="1000" dirty="0"/>
              <a:t> these </a:t>
            </a:r>
            <a:r>
              <a:rPr lang="nl-BE" sz="1000" dirty="0" err="1"/>
              <a:t>measures</a:t>
            </a:r>
            <a:r>
              <a:rPr lang="nl-BE" sz="1000" dirty="0"/>
              <a:t> </a:t>
            </a:r>
            <a:r>
              <a:rPr lang="nl-BE" sz="1000" dirty="0" err="1"/>
              <a:t>and</a:t>
            </a:r>
            <a:r>
              <a:rPr lang="nl-BE" sz="1000" dirty="0"/>
              <a:t> scenario’s is </a:t>
            </a:r>
            <a:r>
              <a:rPr lang="nl-BE" sz="1000" dirty="0" err="1"/>
              <a:t>published</a:t>
            </a:r>
            <a:r>
              <a:rPr lang="nl-BE" sz="1000" dirty="0"/>
              <a:t> via </a:t>
            </a:r>
            <a:r>
              <a:rPr lang="nl-BE" sz="1000" dirty="0" err="1"/>
              <a:t>the</a:t>
            </a:r>
            <a:r>
              <a:rPr lang="nl-BE" sz="1000" dirty="0"/>
              <a:t> </a:t>
            </a:r>
            <a:r>
              <a:rPr lang="nl-BE" sz="1000" dirty="0" err="1"/>
              <a:t>PLANtool</a:t>
            </a:r>
            <a:r>
              <a:rPr lang="nl-BE" sz="1000" dirty="0"/>
              <a:t> in </a:t>
            </a:r>
            <a:r>
              <a:rPr lang="nl-BE" sz="1000" dirty="0" err="1"/>
              <a:t>Flanders</a:t>
            </a:r>
            <a:r>
              <a:rPr lang="nl-BE" sz="1000" dirty="0"/>
              <a:t> </a:t>
            </a:r>
            <a:r>
              <a:rPr lang="nl-BE" sz="1000" dirty="0" err="1"/>
              <a:t>Climate</a:t>
            </a:r>
            <a:r>
              <a:rPr lang="nl-BE" sz="1000" dirty="0"/>
              <a:t> Portal.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923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3059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BE" b="0" i="0" dirty="0">
              <a:solidFill>
                <a:srgbClr val="333333"/>
              </a:solidFill>
              <a:effectLst/>
              <a:latin typeface="Flanders Art Sans Ligh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9950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BE" b="0" i="0" dirty="0">
              <a:solidFill>
                <a:srgbClr val="333333"/>
              </a:solidFill>
              <a:effectLst/>
              <a:latin typeface="Flanders Art Sans Ligh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8106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BE" b="0" i="0" dirty="0">
              <a:solidFill>
                <a:srgbClr val="333333"/>
              </a:solidFill>
              <a:effectLst/>
              <a:latin typeface="Flanders Art Sans Ligh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763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898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 beeld zegt meer dan 1000 woorden: adaptatie werkt, en zelfs 1 extra boom kan al een wezenlijk verschil maken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817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Omvang en frequentie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675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Ondanks 25 jaar internationaal klimaatbeleid stijging tot akkoord van Parijs (2015), en ook erna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884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920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HWDP: tegen eind 2024 om nog in aanmerking te komen voor </a:t>
            </a:r>
            <a:r>
              <a:rPr lang="nl-BE" dirty="0" err="1"/>
              <a:t>watergerelateerde</a:t>
            </a:r>
            <a:r>
              <a:rPr lang="nl-BE" dirty="0"/>
              <a:t> subsidies.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3964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Niet enkel klimaatimpact milderen, maar ook: </a:t>
            </a:r>
          </a:p>
          <a:p>
            <a:pPr marL="171450" indent="-171450">
              <a:buFontTx/>
              <a:buChar char="-"/>
            </a:pPr>
            <a:r>
              <a:rPr lang="nl-BE" dirty="0"/>
              <a:t>aangenamere stad om in te leven (mentaal &amp; fysisch welzijn), </a:t>
            </a:r>
          </a:p>
          <a:p>
            <a:pPr marL="171450" indent="-171450">
              <a:buFontTx/>
              <a:buChar char="-"/>
            </a:pPr>
            <a:r>
              <a:rPr lang="nl-BE" dirty="0"/>
              <a:t>baten </a:t>
            </a:r>
            <a:r>
              <a:rPr lang="nl-BE" dirty="0" err="1"/>
              <a:t>tav</a:t>
            </a:r>
            <a:r>
              <a:rPr lang="nl-BE" dirty="0"/>
              <a:t> luchtkwaliteit, geluidshinder etc.</a:t>
            </a:r>
          </a:p>
          <a:p>
            <a:pPr marL="0" indent="0">
              <a:buFontTx/>
              <a:buNone/>
            </a:pPr>
            <a:endParaRPr lang="nl-BE" dirty="0"/>
          </a:p>
          <a:p>
            <a:pPr marL="0" indent="0">
              <a:buFontTx/>
              <a:buNone/>
            </a:pPr>
            <a:r>
              <a:rPr lang="nl-B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Bemerk: lokale</a:t>
            </a:r>
            <a:r>
              <a:rPr lang="nl-BE" dirty="0"/>
              <a:t> actie met lokaal (en sneller effect) &lt;-&gt; mitigatie</a:t>
            </a:r>
          </a:p>
          <a:p>
            <a:r>
              <a:rPr lang="nl-BE" dirty="0"/>
              <a:t>Opgelet: ook bomen zijn gevoelig aan klimaatverandering -&gt; aanplanten juiste soorten, zorgen voor voldoende watertoevoer (~ evapotranspiratie e.a.)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675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Ondersteuning lokale overheden en hun dienstverleners, maar ook alle andere partijen die rol kunnen spelen in de planning en uitvoering van een klimaatbestendige omgeving.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192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15632-2533-4D2E-8101-B99DAAFF549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89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AB55B-1AD7-4BF4-935D-AD8BE5CD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C1C25B-CD4C-4B2A-AE30-30A70EDF7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0CE2F0-2BFE-465A-B018-9EF26A59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289017-6C06-4E46-8EB6-51A95E48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0F0F04-8479-468E-A1C8-584E1F82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714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1981A-68B7-479F-9212-2C78FD4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D546D5-4B24-4E89-B408-FB04608DE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9A08D-FD3D-4BA9-8C55-E1A8921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45705F-5164-4A63-8D6D-5F82E78D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368425-6F9D-453F-B5E8-F4212842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884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8FF0D1A-3721-48C7-B4D0-D7EF063AA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867F9C-FAEE-4AB9-ABA1-A2438D935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A357B1-67D4-47E9-B214-EA42114F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E68EA-C173-4D1C-9743-58C4753BA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86DBC5-FB84-4783-9541-EEEB8808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888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 baseline="0">
                <a:latin typeface="Flanders Art Sans Medium" panose="00000600000000000000" pitchFamily="50" charset="0"/>
                <a:cs typeface="David" panose="020E0502060401010101" pitchFamily="34" charset="-79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40000"/>
            <a:ext cx="9888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aseline="0">
                <a:latin typeface="Flanders Art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DC8A553-8493-43EA-8553-A9F76C307A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" y="6251530"/>
            <a:ext cx="1848653" cy="3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3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afbeelding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 Art Sans Medium" panose="00000600000000000000" pitchFamily="50" charset="0"/>
                <a:cs typeface="David" panose="020E0502060401010101" pitchFamily="34" charset="-79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93528" y="1908000"/>
            <a:ext cx="4522472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06739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D65BF7D-2351-4026-A12A-0825E6E8751E}" type="datetime1">
              <a:rPr lang="nl-BE" smtClean="0"/>
              <a:t>20/11/2023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32408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6068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 baseline="0">
                <a:latin typeface="Flanders Art Sans Medium" panose="00000600000000000000" pitchFamily="50" charset="0"/>
                <a:cs typeface="David" panose="020E0502060401010101" pitchFamily="34" charset="-79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40000"/>
            <a:ext cx="9888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aseline="0">
                <a:latin typeface="Flanders Art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DC8A553-8493-43EA-8553-A9F76C307A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" y="6251530"/>
            <a:ext cx="1848653" cy="3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 baseline="0">
                <a:latin typeface="Flanders Art Sans Medium" panose="00000600000000000000" pitchFamily="50" charset="0"/>
                <a:cs typeface="David" panose="020E0502060401010101" pitchFamily="34" charset="-79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40000"/>
            <a:ext cx="9888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aseline="0">
                <a:latin typeface="Flanders Art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874AD4-1118-4094-BCB1-7E54C4E139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17" y="805460"/>
            <a:ext cx="2326382" cy="9049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DC8A553-8493-43EA-8553-A9F76C307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" y="6251530"/>
            <a:ext cx="1848653" cy="3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Flanders Art Sans Medium" panose="00000600000000000000" pitchFamily="50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 Art Sans" panose="00000500000000000000" pitchFamily="50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 Art Sans" panose="00000500000000000000" pitchFamily="50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 Art Sans" panose="00000500000000000000" pitchFamily="50" charset="0"/>
              </a:defRPr>
            </a:lvl3pPr>
            <a:lvl4pPr>
              <a:lnSpc>
                <a:spcPct val="90000"/>
              </a:lnSpc>
              <a:defRPr>
                <a:latin typeface="Flanders Art Sans" panose="00000500000000000000" pitchFamily="50" charset="0"/>
              </a:defRPr>
            </a:lvl4pPr>
            <a:lvl5pPr>
              <a:lnSpc>
                <a:spcPct val="90000"/>
              </a:lnSpc>
              <a:defRPr>
                <a:latin typeface="Flanders Art Sans" panose="00000500000000000000" pitchFamily="50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06739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902A518-2289-419D-A053-0C9EC542DC6E}" type="datetime1">
              <a:rPr lang="nl-BE" smtClean="0"/>
              <a:t>20/11/2023</a:t>
            </a:fld>
            <a:endParaRPr lang="nl-BE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32408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560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afbeelding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 Art Sans Medium" panose="00000600000000000000" pitchFamily="50" charset="0"/>
                <a:cs typeface="David" panose="020E0502060401010101" pitchFamily="34" charset="-79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93528" y="1908000"/>
            <a:ext cx="4522472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06739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D65BF7D-2351-4026-A12A-0825E6E8751E}" type="datetime1">
              <a:rPr lang="nl-BE" smtClean="0"/>
              <a:t>20/11/2023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32408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5382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 Art Sans Medium" panose="00000600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08000"/>
            <a:ext cx="4944000" cy="3780000"/>
          </a:xfrm>
        </p:spPr>
        <p:txBody>
          <a:bodyPr bIns="0"/>
          <a:lstStyle>
            <a:lvl1pPr>
              <a:spcBef>
                <a:spcPts val="300"/>
              </a:spcBef>
              <a:defRPr sz="2000" b="0">
                <a:latin typeface="Flanders Art Sans" panose="00000500000000000000" pitchFamily="50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 Art Sans" panose="00000500000000000000" pitchFamily="50" charset="0"/>
              </a:defRPr>
            </a:lvl2pPr>
            <a:lvl3pPr>
              <a:spcBef>
                <a:spcPts val="300"/>
              </a:spcBef>
              <a:defRPr sz="1800">
                <a:latin typeface="Flanders Art Sans" panose="00000500000000000000" pitchFamily="50" charset="0"/>
              </a:defRPr>
            </a:lvl3pPr>
            <a:lvl4pPr>
              <a:spcBef>
                <a:spcPts val="300"/>
              </a:spcBef>
              <a:defRPr sz="1800">
                <a:latin typeface="Flanders Art Sans" panose="00000500000000000000" pitchFamily="50" charset="0"/>
              </a:defRPr>
            </a:lvl4pPr>
            <a:lvl5pPr>
              <a:spcBef>
                <a:spcPts val="300"/>
              </a:spcBef>
              <a:defRPr sz="1800">
                <a:latin typeface="Flanders Art Sans" panose="00000500000000000000" pitchFamily="50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6720000" y="1908000"/>
            <a:ext cx="4896000" cy="3780000"/>
          </a:xfrm>
        </p:spPr>
        <p:txBody>
          <a:bodyPr bIns="0"/>
          <a:lstStyle>
            <a:lvl1pPr>
              <a:defRPr sz="2000" b="0">
                <a:latin typeface="Flanders Art Sans" panose="00000500000000000000" pitchFamily="50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 Art Sans" panose="00000500000000000000" pitchFamily="50" charset="0"/>
              </a:defRPr>
            </a:lvl2pPr>
            <a:lvl3pPr>
              <a:spcBef>
                <a:spcPts val="300"/>
              </a:spcBef>
              <a:defRPr sz="1800">
                <a:latin typeface="Flanders Art Sans" panose="00000500000000000000" pitchFamily="50" charset="0"/>
              </a:defRPr>
            </a:lvl3pPr>
            <a:lvl4pPr>
              <a:spcBef>
                <a:spcPts val="300"/>
              </a:spcBef>
              <a:defRPr sz="1800">
                <a:latin typeface="Flanders Art Sans" panose="00000500000000000000" pitchFamily="50" charset="0"/>
              </a:defRPr>
            </a:lvl4pPr>
            <a:lvl5pPr>
              <a:spcBef>
                <a:spcPts val="300"/>
              </a:spcBef>
              <a:defRPr sz="1800">
                <a:latin typeface="Flanders Art Sans" panose="00000500000000000000" pitchFamily="50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06739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40F73AD-CB74-437B-89E7-5B179DDB3387}" type="datetime1">
              <a:rPr lang="nl-BE" smtClean="0"/>
              <a:t>20/11/2023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32408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5668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61A86-25D5-506A-4C67-7668DFB85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1EAA024-7AA2-4BB6-C687-961EAB48F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6E05ED-FD00-CDC6-300C-34774EEEB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1A5FBD-19E6-CA54-BB2D-F3563F47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9A9A-6424-4170-8B4E-F352698E097E}" type="datetime1">
              <a:rPr lang="nl-BE" smtClean="0"/>
              <a:t>20/11/2023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9B15FF-710C-B415-48D3-FF76AC02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55E498-8862-7BFB-5A92-8C6902F7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735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46AB5-75DD-4C72-9189-6927024B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8A5E41-DD52-4749-B3C0-6D7AD8D2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DEF675-F0A1-4B69-AA3F-310E8BF1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1EB123-C8C9-47A6-A485-5B3A7B48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D85DE1-DB6B-446B-AC08-FAB40F9C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814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AB55B-1AD7-4BF4-935D-AD8BE5CD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C1C25B-CD4C-4B2A-AE30-30A70EDF7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0CE2F0-2BFE-465A-B018-9EF26A59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289017-6C06-4E46-8EB6-51A95E48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0F0F04-8479-468E-A1C8-584E1F82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71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29CF8-D4B5-42F2-814B-36804475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37F5A5-E8B9-4D7F-89DD-4077B43C9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FF5B31-8823-41C3-AC5A-F58BA878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A58230-7E83-42D2-AFE5-8E4B0233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CA8347-C62A-4655-9BA3-347C35CE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004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7F281-F26B-47E7-939E-636B6556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84FB6D-BCC4-4DB8-A0BD-E61E38F42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74E014-2B82-49E3-8E14-B8E13DA91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EE844C-E935-4A49-AE80-BC119587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E627EA-5094-413F-82C0-4ED8687B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D4FF77-D5D5-4192-9FA1-34D73173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06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CFE96-41E6-4D27-BDB8-C5D75F4D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896453-FFB2-4138-9D47-4C94E65B8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0956663-3EA6-4C8F-ABCA-65F9F8C32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5E09AD8-CF59-4A16-9512-F8EA7DBFC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EE44DD8-3A61-4332-8D9F-C5D7AE462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5578C2-7126-4341-BE6B-D8BD291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8115FFB-DEFB-40C4-95A3-22789ADE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914296-8573-4E55-87E7-629E7492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289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7F97-5BB4-47B6-9796-607FD75A3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B1E9F6B-F014-4D10-AED1-D38AA2CE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14F443-56D1-42AA-8A5E-9D0B4453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2E4AAC-8D6D-4440-BCCD-C3E1B72C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01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3401E83-FAE8-4868-9807-F910BF1D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2654B0-C057-474C-88AD-51884405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3425FB-C119-4347-B086-C995B62A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869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4652D4-E48E-41C6-9F0B-EB66FE54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A7717D-FD4C-44BC-80B3-2477B524F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9CB079-8D6B-44DB-A0E8-09F044ED3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E625A5-EA6A-495F-AF95-E3569E7F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B07809-7543-4C11-A712-C9716B57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F458D0-23F4-43A0-B513-7EFB931A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098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9BDB5-9E28-4B3F-9036-E6C00566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B6D5CDC-2A29-42C4-8898-CED485102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9F9ED5-674B-4DCB-96FD-CF285BF5E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A83D78-B05A-48B9-9A0A-E4501586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0326B5-C69D-4852-994B-D7D291B80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325DDF9-6B8E-42E1-B42C-E9B4F696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744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831AD0-8FB5-4C27-977E-12504280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D2C199-03A3-40EF-9EEA-6628AB06D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58A76D-CD23-4B34-843A-326523CDE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590C9E-E3C7-4688-B0D7-000A84017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045781-CDD2-48BE-86EA-C486E3E8A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505AA5-DCAC-8845-01E8-0F3750AB9C1C}"/>
              </a:ext>
            </a:extLst>
          </p:cNvPr>
          <p:cNvSpPr/>
          <p:nvPr userDrawn="1"/>
        </p:nvSpPr>
        <p:spPr>
          <a:xfrm>
            <a:off x="0" y="0"/>
            <a:ext cx="300136" cy="6858000"/>
          </a:xfrm>
          <a:prstGeom prst="rect">
            <a:avLst/>
          </a:prstGeom>
          <a:solidFill>
            <a:srgbClr val="1A708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1A70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9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landers Art Sans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5505"/>
            <a:ext cx="9888000" cy="1116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300136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06739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62D99A9A-6424-4170-8B4E-F352698E097E}" type="datetime1">
              <a:rPr lang="nl-BE" smtClean="0"/>
              <a:t>20/11/2023</a:t>
            </a:fld>
            <a:endParaRPr lang="nl-BE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32408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58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63" r:id="rId4"/>
    <p:sldLayoutId id="2147483664" r:id="rId5"/>
    <p:sldLayoutId id="2147483666" r:id="rId6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 baseline="0">
          <a:solidFill>
            <a:schemeClr val="tx1"/>
          </a:solidFill>
          <a:latin typeface="Flanders Art Sans Medium" panose="00000600000000000000" pitchFamily="50" charset="0"/>
          <a:ea typeface="+mj-ea"/>
          <a:cs typeface="Flanders Art Sans Medium" panose="00000600000000000000" pitchFamily="50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200" b="0" kern="1200" spc="0">
          <a:solidFill>
            <a:schemeClr val="tx1"/>
          </a:solidFill>
          <a:latin typeface="Flanders Art Sans" panose="00000500000000000000" pitchFamily="50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9"/>
        </a:buBlip>
        <a:defRPr sz="2200" kern="1200" spc="0">
          <a:solidFill>
            <a:schemeClr val="bg1">
              <a:lumMod val="50000"/>
            </a:schemeClr>
          </a:solidFill>
          <a:latin typeface="Flanders Art Sans" panose="00000500000000000000" pitchFamily="50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>
          <a:solidFill>
            <a:schemeClr val="tx1"/>
          </a:solidFill>
          <a:latin typeface="Flanders Art Sans" panose="00000500000000000000" pitchFamily="50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1"/>
        </a:buBlip>
        <a:defRPr sz="2000" kern="1200" spc="0">
          <a:solidFill>
            <a:schemeClr val="tx1"/>
          </a:solidFill>
          <a:latin typeface="Flanders Art Sans" panose="00000500000000000000" pitchFamily="50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000" kern="1200" spc="0" baseline="0">
          <a:solidFill>
            <a:schemeClr val="tx1"/>
          </a:solidFill>
          <a:latin typeface="Flanders Art Sans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831AD0-8FB5-4C27-977E-12504280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D2C199-03A3-40EF-9EEA-6628AB06D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58A76D-CD23-4B34-843A-326523CDE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07C28-968A-49BD-BFD5-366B04EF5537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590C9E-E3C7-4688-B0D7-000A84017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045781-CDD2-48BE-86EA-C486E3E8A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8EBFE-787E-4F91-AA48-175FA17D7B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449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vmm.be/klimaatportaal" TargetMode="Externa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limaat.vmm.be/tools/plan" TargetMode="External"/><Relationship Id="rId3" Type="http://schemas.openxmlformats.org/officeDocument/2006/relationships/hyperlink" Target="http://www.vmm.be/klimaatportaa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limaat.vmm.be/tools/impact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hyperlink" Target="https://klimaat.vmm.be/tools/project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965B1DA-1F93-DB18-344C-71D126DE0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75"/>
          <a:stretch/>
        </p:blipFill>
        <p:spPr>
          <a:xfrm>
            <a:off x="1" y="0"/>
            <a:ext cx="5618745" cy="6871292"/>
          </a:xfrm>
          <a:prstGeom prst="rect">
            <a:avLst/>
          </a:prstGeom>
        </p:spPr>
      </p:pic>
      <p:pic>
        <p:nvPicPr>
          <p:cNvPr id="8" name="Tijdelijke aanduiding voor inhoud 5">
            <a:extLst>
              <a:ext uri="{FF2B5EF4-FFF2-40B4-BE49-F238E27FC236}">
                <a16:creationId xmlns:a16="http://schemas.microsoft.com/office/drawing/2014/main" id="{81E4D928-3A0A-910B-79DB-8BC552B6F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26"/>
          <a:stretch/>
        </p:blipFill>
        <p:spPr>
          <a:xfrm>
            <a:off x="5618746" y="-3121"/>
            <a:ext cx="6574761" cy="686424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B6D4B35-AC34-00D1-A128-BD0E2C46BA74}"/>
              </a:ext>
            </a:extLst>
          </p:cNvPr>
          <p:cNvSpPr txBox="1"/>
          <p:nvPr/>
        </p:nvSpPr>
        <p:spPr>
          <a:xfrm>
            <a:off x="3979843" y="3429000"/>
            <a:ext cx="8212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dirty="0">
                <a:solidFill>
                  <a:schemeClr val="bg1"/>
                </a:solidFill>
              </a:rPr>
              <a:t>Klimaatportaal Vlaanderen: </a:t>
            </a:r>
            <a:br>
              <a:rPr lang="nl-BE" sz="3600" dirty="0">
                <a:solidFill>
                  <a:schemeClr val="bg1"/>
                </a:solidFill>
              </a:rPr>
            </a:br>
            <a:r>
              <a:rPr lang="nl-BE" sz="3600" dirty="0">
                <a:solidFill>
                  <a:schemeClr val="bg1"/>
                </a:solidFill>
              </a:rPr>
              <a:t>tools </a:t>
            </a:r>
            <a:r>
              <a:rPr lang="nl-BE" sz="3600">
                <a:solidFill>
                  <a:schemeClr val="bg1"/>
                </a:solidFill>
              </a:rPr>
              <a:t>voor een klimaatbestendige </a:t>
            </a:r>
            <a:r>
              <a:rPr lang="nl-BE" sz="3600" dirty="0">
                <a:solidFill>
                  <a:schemeClr val="bg1"/>
                </a:solidFill>
              </a:rPr>
              <a:t>inrichting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B720823C-8077-7B8B-1A36-D96DFCAA01A4}"/>
              </a:ext>
            </a:extLst>
          </p:cNvPr>
          <p:cNvSpPr txBox="1">
            <a:spLocks/>
          </p:cNvSpPr>
          <p:nvPr/>
        </p:nvSpPr>
        <p:spPr>
          <a:xfrm>
            <a:off x="3240700" y="5612273"/>
            <a:ext cx="5440079" cy="1088963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 dirty="0">
                <a:solidFill>
                  <a:schemeClr val="bg1"/>
                </a:solidFill>
              </a:rPr>
              <a:t>17</a:t>
            </a:r>
            <a:r>
              <a:rPr lang="nl-BE" sz="1800" baseline="30000" dirty="0">
                <a:solidFill>
                  <a:schemeClr val="bg1"/>
                </a:solidFill>
              </a:rPr>
              <a:t>de</a:t>
            </a:r>
            <a:r>
              <a:rPr lang="nl-BE" sz="1800" dirty="0">
                <a:solidFill>
                  <a:schemeClr val="bg1"/>
                </a:solidFill>
              </a:rPr>
              <a:t> Vlaams Vastgoedforum – 28/11/2023</a:t>
            </a:r>
          </a:p>
          <a:p>
            <a:r>
              <a:rPr lang="nl-BE" sz="1800" dirty="0">
                <a:solidFill>
                  <a:schemeClr val="bg1"/>
                </a:solidFill>
              </a:rPr>
              <a:t>Johan Brouwers</a:t>
            </a:r>
          </a:p>
          <a:p>
            <a:r>
              <a:rPr lang="nl-BE" sz="1800" dirty="0">
                <a:solidFill>
                  <a:schemeClr val="bg1"/>
                </a:solidFill>
              </a:rPr>
              <a:t>Dienstencentrum Water-Lucht-Klimaatadaptatie (VMM)</a:t>
            </a:r>
          </a:p>
          <a:p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1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5E918-F74C-106E-66A0-0DFD3C3DA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775" y="2235200"/>
            <a:ext cx="6404225" cy="1593850"/>
          </a:xfrm>
        </p:spPr>
        <p:txBody>
          <a:bodyPr>
            <a:normAutofit/>
          </a:bodyPr>
          <a:lstStyle/>
          <a:p>
            <a:pPr algn="l"/>
            <a:r>
              <a:rPr lang="nl-BE" sz="6700" b="1" dirty="0" err="1">
                <a:solidFill>
                  <a:srgbClr val="728C2B"/>
                </a:solidFill>
              </a:rPr>
              <a:t>IMPACTtool</a:t>
            </a:r>
            <a:endParaRPr lang="nl-BE" sz="3600" b="1" i="1" dirty="0">
              <a:solidFill>
                <a:srgbClr val="728C2B"/>
              </a:solidFill>
            </a:endParaRPr>
          </a:p>
        </p:txBody>
      </p:sp>
      <p:sp>
        <p:nvSpPr>
          <p:cNvPr id="5" name="Stroomdiagram: Handmatige invoer 4">
            <a:extLst>
              <a:ext uri="{FF2B5EF4-FFF2-40B4-BE49-F238E27FC236}">
                <a16:creationId xmlns:a16="http://schemas.microsoft.com/office/drawing/2014/main" id="{3685730D-04BF-C2D1-1E4A-CB5FE734D411}"/>
              </a:ext>
            </a:extLst>
          </p:cNvPr>
          <p:cNvSpPr/>
          <p:nvPr/>
        </p:nvSpPr>
        <p:spPr>
          <a:xfrm rot="5400000">
            <a:off x="-3219108" y="-2457107"/>
            <a:ext cx="6858001" cy="11772215"/>
          </a:xfrm>
          <a:prstGeom prst="flowChartManualInput">
            <a:avLst/>
          </a:prstGeom>
          <a:solidFill>
            <a:srgbClr val="1A7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07765F-FE3D-AFCB-29C7-70107DBB4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5" y="2315511"/>
            <a:ext cx="3539220" cy="22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423" y="1343770"/>
            <a:ext cx="11038325" cy="499561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sz="2000" dirty="0">
                <a:latin typeface="flanders art sans" panose="00000500000000000000"/>
              </a:rPr>
              <a:t>Basis voor lokale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kwetsbaarheids- en impactanalyses </a:t>
            </a:r>
            <a:r>
              <a:rPr lang="nl-BE" sz="2000" dirty="0">
                <a:latin typeface="flanders art sans" panose="00000500000000000000"/>
              </a:rPr>
              <a:t>binnen Vlaanderen</a:t>
            </a:r>
          </a:p>
          <a:p>
            <a:pPr marL="0" indent="0">
              <a:buNone/>
            </a:pPr>
            <a:endParaRPr lang="nl-BE" sz="400" dirty="0">
              <a:latin typeface="flanders art sans" panose="00000500000000000000"/>
            </a:endParaRPr>
          </a:p>
          <a:p>
            <a:r>
              <a:rPr lang="nl-BE" sz="2000" dirty="0">
                <a:latin typeface="flanders art sans" panose="00000500000000000000"/>
              </a:rPr>
              <a:t>Beschouwt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huidig klimaat </a:t>
            </a:r>
            <a:r>
              <a:rPr lang="nl-BE" sz="2000" b="1" dirty="0">
                <a:latin typeface="flanders art sans" panose="00000500000000000000"/>
              </a:rPr>
              <a:t>+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hoog-impact klimaatscenario 2050 ~ +2,5°C </a:t>
            </a:r>
            <a:r>
              <a:rPr lang="nl-BE" sz="2000" dirty="0">
                <a:latin typeface="flanders art sans" panose="00000500000000000000"/>
              </a:rPr>
              <a:t>mondiaal (2030; 2075; 2100)</a:t>
            </a:r>
          </a:p>
          <a:p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Fijnmazige</a:t>
            </a:r>
            <a:r>
              <a:rPr lang="nl-BE" sz="2000" b="1" dirty="0">
                <a:latin typeface="flanders art sans" panose="00000500000000000000"/>
              </a:rPr>
              <a:t> kaarten </a:t>
            </a:r>
            <a:r>
              <a:rPr lang="nl-BE" sz="2000" dirty="0">
                <a:latin typeface="flanders art sans" panose="00000500000000000000"/>
              </a:rPr>
              <a:t>(</a:t>
            </a:r>
            <a:r>
              <a:rPr lang="fr-FR" sz="2000" dirty="0" err="1">
                <a:latin typeface="flanders art sans" panose="00000500000000000000"/>
              </a:rPr>
              <a:t>resolutie</a:t>
            </a:r>
            <a:r>
              <a:rPr lang="fr-FR" sz="2000" dirty="0">
                <a:latin typeface="flanders art sans" panose="00000500000000000000"/>
              </a:rPr>
              <a:t> 3 à 4 km -&gt; 1m)</a:t>
            </a:r>
            <a:r>
              <a:rPr lang="nl-BE" sz="2000" dirty="0">
                <a:latin typeface="flanders art sans" panose="0000050000000000000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2000" dirty="0">
                <a:latin typeface="Flanders Art Sans" panose="00000500000000000000"/>
              </a:rPr>
              <a:t>van klimaat</a:t>
            </a:r>
            <a:r>
              <a:rPr lang="nl-BE" sz="2000" b="1" dirty="0">
                <a:latin typeface="Flanders Art Sans" panose="00000500000000000000"/>
              </a:rPr>
              <a:t>toestand</a:t>
            </a:r>
            <a:r>
              <a:rPr lang="nl-BE" sz="2000" dirty="0">
                <a:latin typeface="Flanders Art Sans" panose="00000500000000000000"/>
              </a:rPr>
              <a:t> (temp., neerslag, verdamping, wind …): gemiddelden &amp; extremen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2000" dirty="0">
                <a:latin typeface="Flanders Art Sans" panose="00000500000000000000"/>
              </a:rPr>
              <a:t>over klimaat</a:t>
            </a:r>
            <a:r>
              <a:rPr lang="nl-BE" sz="2000" b="1" dirty="0">
                <a:latin typeface="Flanders Art Sans" panose="00000500000000000000"/>
              </a:rPr>
              <a:t>effecten</a:t>
            </a:r>
            <a:r>
              <a:rPr lang="nl-BE" sz="2000" dirty="0">
                <a:latin typeface="Flanders Art Sans" panose="00000500000000000000"/>
              </a:rPr>
              <a:t> (hitte, droogte, grondwater, wateroverlast </a:t>
            </a:r>
            <a:r>
              <a:rPr lang="nl-BE" sz="1600" b="1" dirty="0">
                <a:latin typeface="Flanders Art Sans" panose="00000500000000000000"/>
              </a:rPr>
              <a:t>PLU</a:t>
            </a:r>
            <a:r>
              <a:rPr lang="nl-BE" sz="2000" dirty="0">
                <a:latin typeface="Flanders Art Sans" panose="00000500000000000000"/>
              </a:rPr>
              <a:t>, overstroming </a:t>
            </a:r>
            <a:r>
              <a:rPr lang="nl-BE" sz="1600" b="1" dirty="0">
                <a:latin typeface="Flanders Art Sans" panose="00000500000000000000"/>
              </a:rPr>
              <a:t>FLU</a:t>
            </a:r>
            <a:r>
              <a:rPr lang="nl-BE" sz="2000" dirty="0">
                <a:latin typeface="Flanders Art Sans" panose="00000500000000000000"/>
              </a:rPr>
              <a:t>, zeeniveau …)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2000" dirty="0">
                <a:latin typeface="Flanders Art Sans" panose="00000500000000000000"/>
              </a:rPr>
              <a:t>tot klimaat</a:t>
            </a:r>
            <a:r>
              <a:rPr lang="nl-BE" sz="2000" b="1" dirty="0">
                <a:latin typeface="Flanders Art Sans" panose="00000500000000000000"/>
              </a:rPr>
              <a:t>impact </a:t>
            </a:r>
            <a:r>
              <a:rPr lang="nl-BE" sz="2000" dirty="0">
                <a:latin typeface="Flanders Art Sans" panose="00000500000000000000"/>
              </a:rPr>
              <a:t>(mensen, gebouwen, natuur, landbouw, waterwinning …)</a:t>
            </a:r>
          </a:p>
          <a:p>
            <a:pPr marL="0" indent="0">
              <a:buNone/>
            </a:pPr>
            <a:endParaRPr lang="nl-BE" sz="400" dirty="0">
              <a:latin typeface="flanders art sans" panose="00000500000000000000"/>
            </a:endParaRPr>
          </a:p>
          <a:p>
            <a:pPr marL="179388" indent="-179388"/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Grafieken</a:t>
            </a:r>
            <a:r>
              <a:rPr lang="nl-BE" sz="2000" b="1" dirty="0">
                <a:latin typeface="flanders art sans" panose="00000500000000000000"/>
              </a:rPr>
              <a:t> met </a:t>
            </a:r>
            <a:r>
              <a:rPr lang="nl-BE" sz="2000" b="1" dirty="0" err="1">
                <a:solidFill>
                  <a:srgbClr val="728C2B"/>
                </a:solidFill>
                <a:latin typeface="flanders art sans" panose="00000500000000000000"/>
              </a:rPr>
              <a:t>gebiedsspecifieke</a:t>
            </a:r>
            <a:r>
              <a:rPr lang="nl-BE" sz="2000" b="1" dirty="0">
                <a:latin typeface="flanders art sans" panose="00000500000000000000"/>
              </a:rPr>
              <a:t> </a:t>
            </a:r>
            <a:r>
              <a:rPr lang="nl-BE" sz="2000" dirty="0">
                <a:latin typeface="flanders art sans" panose="00000500000000000000"/>
              </a:rPr>
              <a:t>aggregaties (tijdsverloop indicatoren): </a:t>
            </a:r>
          </a:p>
          <a:p>
            <a:pPr>
              <a:spcBef>
                <a:spcPts val="0"/>
              </a:spcBef>
              <a:buNone/>
            </a:pPr>
            <a:r>
              <a:rPr lang="nl-BE" sz="2000" dirty="0">
                <a:latin typeface="flanders art sans" panose="00000500000000000000"/>
              </a:rPr>
              <a:t>   verschillen per gemeente, + wijk, + afstroomzones waterlichamen    &amp;    benchmark VL</a:t>
            </a:r>
          </a:p>
          <a:p>
            <a:pPr>
              <a:lnSpc>
                <a:spcPct val="100000"/>
              </a:lnSpc>
            </a:pP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&gt; 70 indicatoren </a:t>
            </a:r>
            <a:r>
              <a:rPr lang="nl-BE" sz="2000" dirty="0">
                <a:latin typeface="flanders art sans" panose="00000500000000000000"/>
              </a:rPr>
              <a:t>/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 &gt; 400 kaartlagen </a:t>
            </a:r>
            <a:r>
              <a:rPr lang="nl-BE" sz="2000" dirty="0">
                <a:latin typeface="flanders art sans" panose="00000500000000000000"/>
              </a:rPr>
              <a:t>/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 open data </a:t>
            </a:r>
            <a:r>
              <a:rPr lang="nl-BE" sz="2000" dirty="0">
                <a:latin typeface="flanders art sans" panose="00000500000000000000"/>
              </a:rPr>
              <a:t>(o.a. WMS/WFS en downloads)</a:t>
            </a:r>
          </a:p>
          <a:p>
            <a:pPr>
              <a:spcBef>
                <a:spcPts val="0"/>
              </a:spcBef>
              <a:buNone/>
            </a:pPr>
            <a:endParaRPr lang="nl-BE" sz="2000" dirty="0">
              <a:latin typeface="flanders art sans" panose="00000500000000000000"/>
            </a:endParaRPr>
          </a:p>
          <a:p>
            <a:pPr>
              <a:spcBef>
                <a:spcPts val="0"/>
              </a:spcBef>
              <a:buNone/>
            </a:pPr>
            <a:endParaRPr lang="nl-BE" sz="2000" dirty="0">
              <a:latin typeface="flanders art sans" panose="00000500000000000000"/>
            </a:endParaRPr>
          </a:p>
          <a:p>
            <a:pPr marL="0" indent="0">
              <a:buNone/>
            </a:pPr>
            <a:endParaRPr lang="nl-BE" sz="400" dirty="0">
              <a:latin typeface="flanders art sans" panose="0000050000000000000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11</a:t>
            </a:fld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2B5328-E10A-8169-3AA5-A2B8680F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423" y="451200"/>
            <a:ext cx="9888000" cy="539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BE" dirty="0">
                <a:solidFill>
                  <a:srgbClr val="227799"/>
                </a:solidFill>
                <a:latin typeface="FlandersArtSans-Medium" panose="00000600000000000000" pitchFamily="2" charset="0"/>
              </a:rPr>
              <a:t>Algemeen</a:t>
            </a:r>
          </a:p>
        </p:txBody>
      </p:sp>
    </p:spTree>
    <p:extLst>
      <p:ext uri="{BB962C8B-B14F-4D97-AF65-F5344CB8AC3E}">
        <p14:creationId xmlns:p14="http://schemas.microsoft.com/office/powerpoint/2010/main" val="6010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05B2859-A78E-4D64-985F-0F47A478D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8" y="6221691"/>
            <a:ext cx="2010635" cy="45550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A88901F-9689-4279-A8AF-521461BAA22E}"/>
              </a:ext>
            </a:extLst>
          </p:cNvPr>
          <p:cNvSpPr txBox="1">
            <a:spLocks/>
          </p:cNvSpPr>
          <p:nvPr/>
        </p:nvSpPr>
        <p:spPr>
          <a:xfrm>
            <a:off x="867082" y="388051"/>
            <a:ext cx="9147252" cy="626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 err="1">
                <a:solidFill>
                  <a:srgbClr val="227799"/>
                </a:solidFill>
                <a:latin typeface="FlandersArtSans-Medium" panose="00000600000000000000" pitchFamily="2" charset="0"/>
              </a:rPr>
              <a:t>IMPACTtool</a:t>
            </a:r>
            <a:r>
              <a:rPr lang="nl-BE" dirty="0">
                <a:solidFill>
                  <a:srgbClr val="227799"/>
                </a:solidFill>
                <a:latin typeface="FlandersArtSans-Medium" panose="00000600000000000000" pitchFamily="2" charset="0"/>
              </a:rPr>
              <a:t>: stappenplan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8D43573-1FAA-4F08-8507-C4007FD5B921}"/>
              </a:ext>
            </a:extLst>
          </p:cNvPr>
          <p:cNvSpPr txBox="1">
            <a:spLocks/>
          </p:cNvSpPr>
          <p:nvPr/>
        </p:nvSpPr>
        <p:spPr>
          <a:xfrm>
            <a:off x="3364773" y="2178298"/>
            <a:ext cx="7163985" cy="30648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2800" dirty="0">
                <a:solidFill>
                  <a:srgbClr val="728C2B"/>
                </a:solidFill>
                <a:latin typeface="Flanders Art Sans" panose="00000500000000000000" pitchFamily="50" charset="0"/>
              </a:rPr>
              <a:t>X</a:t>
            </a:r>
            <a:endParaRPr lang="nl-BE" sz="1100" dirty="0">
              <a:solidFill>
                <a:srgbClr val="728C2B"/>
              </a:solidFill>
              <a:latin typeface="Flanders Art Sans" panose="00000500000000000000" pitchFamily="50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 pitchFamily="50" charset="0"/>
              </a:rPr>
              <a:t>X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 pitchFamily="50" charset="0"/>
              </a:rPr>
              <a:t>…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nl-BE" sz="2400" dirty="0">
              <a:solidFill>
                <a:srgbClr val="AC5DA1"/>
              </a:solidFill>
              <a:latin typeface="Flanders Art Sans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nl-BE" sz="2400" i="1" dirty="0">
                <a:solidFill>
                  <a:srgbClr val="227799"/>
                </a:solidFill>
                <a:latin typeface="Flanders Art Sans" panose="00000500000000000000" pitchFamily="50" charset="0"/>
              </a:rPr>
              <a:t>X…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F49F902D-1E95-42C6-A742-5F500AEAAEA9}"/>
              </a:ext>
            </a:extLst>
          </p:cNvPr>
          <p:cNvGrpSpPr/>
          <p:nvPr/>
        </p:nvGrpSpPr>
        <p:grpSpPr>
          <a:xfrm>
            <a:off x="-1" y="1588412"/>
            <a:ext cx="12211471" cy="5264552"/>
            <a:chOff x="-1" y="1588412"/>
            <a:chExt cx="12211471" cy="526455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3D84786D-4589-4B04-AF12-49B7BB23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02"/>
            <a:stretch/>
          </p:blipFill>
          <p:spPr>
            <a:xfrm>
              <a:off x="-1" y="1588412"/>
              <a:ext cx="12211471" cy="5264552"/>
            </a:xfrm>
            <a:prstGeom prst="rect">
              <a:avLst/>
            </a:prstGeom>
          </p:spPr>
        </p:pic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BE097C9F-1B84-4388-9194-B6516487E731}"/>
                </a:ext>
              </a:extLst>
            </p:cNvPr>
            <p:cNvSpPr/>
            <p:nvPr/>
          </p:nvSpPr>
          <p:spPr>
            <a:xfrm>
              <a:off x="867082" y="2981472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68D4436C-35B2-424B-A4F8-48847DA79E2D}"/>
                </a:ext>
              </a:extLst>
            </p:cNvPr>
            <p:cNvSpPr txBox="1"/>
            <p:nvPr/>
          </p:nvSpPr>
          <p:spPr>
            <a:xfrm>
              <a:off x="1041958" y="2931043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547A8390-F0B8-4AEA-B69A-EAEAE4628020}"/>
              </a:ext>
            </a:extLst>
          </p:cNvPr>
          <p:cNvGrpSpPr/>
          <p:nvPr/>
        </p:nvGrpSpPr>
        <p:grpSpPr>
          <a:xfrm>
            <a:off x="2445946" y="1931299"/>
            <a:ext cx="673100" cy="769441"/>
            <a:chOff x="2445946" y="1931299"/>
            <a:chExt cx="673100" cy="769441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2FA8BA98-65F7-48EA-9B71-F8DB69F386E3}"/>
                </a:ext>
              </a:extLst>
            </p:cNvPr>
            <p:cNvSpPr/>
            <p:nvPr/>
          </p:nvSpPr>
          <p:spPr>
            <a:xfrm>
              <a:off x="2445946" y="1981728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13217993-2865-4F39-BCC1-D23A0970CDB5}"/>
                </a:ext>
              </a:extLst>
            </p:cNvPr>
            <p:cNvSpPr txBox="1"/>
            <p:nvPr/>
          </p:nvSpPr>
          <p:spPr>
            <a:xfrm>
              <a:off x="2620822" y="1931299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08E8260-D703-432F-8C91-C6B507781A50}"/>
              </a:ext>
            </a:extLst>
          </p:cNvPr>
          <p:cNvGrpSpPr/>
          <p:nvPr/>
        </p:nvGrpSpPr>
        <p:grpSpPr>
          <a:xfrm>
            <a:off x="9121066" y="5953669"/>
            <a:ext cx="673100" cy="769441"/>
            <a:chOff x="9121066" y="5953669"/>
            <a:chExt cx="673100" cy="769441"/>
          </a:xfrm>
        </p:grpSpPr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6CB1D16E-B096-41F5-ADDC-0F30B58183E0}"/>
                </a:ext>
              </a:extLst>
            </p:cNvPr>
            <p:cNvSpPr/>
            <p:nvPr/>
          </p:nvSpPr>
          <p:spPr>
            <a:xfrm>
              <a:off x="9121066" y="6004098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A477993F-1E0E-43D0-AC1A-389E5D71F514}"/>
                </a:ext>
              </a:extLst>
            </p:cNvPr>
            <p:cNvSpPr txBox="1"/>
            <p:nvPr/>
          </p:nvSpPr>
          <p:spPr>
            <a:xfrm>
              <a:off x="9295942" y="5953669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C556E949-98D5-493E-B02E-E1399A530B66}"/>
              </a:ext>
            </a:extLst>
          </p:cNvPr>
          <p:cNvGrpSpPr/>
          <p:nvPr/>
        </p:nvGrpSpPr>
        <p:grpSpPr>
          <a:xfrm>
            <a:off x="6404227" y="4295558"/>
            <a:ext cx="673100" cy="769441"/>
            <a:chOff x="6404227" y="4295558"/>
            <a:chExt cx="673100" cy="76944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CACE770B-1E02-4E0A-BC7D-B8B98C0BBD48}"/>
                </a:ext>
              </a:extLst>
            </p:cNvPr>
            <p:cNvSpPr/>
            <p:nvPr/>
          </p:nvSpPr>
          <p:spPr>
            <a:xfrm>
              <a:off x="6404227" y="4345987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8FBE7C51-0892-4A5B-A1AD-FEA61725DE09}"/>
                </a:ext>
              </a:extLst>
            </p:cNvPr>
            <p:cNvSpPr txBox="1"/>
            <p:nvPr/>
          </p:nvSpPr>
          <p:spPr>
            <a:xfrm>
              <a:off x="6579103" y="4295558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550992"/>
      </p:ext>
    </p:extLst>
  </p:cSld>
  <p:clrMapOvr>
    <a:masterClrMapping/>
  </p:clrMapOvr>
  <p:transition spd="slow" advTm="1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05B2859-A78E-4D64-985F-0F47A478D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798" y="6274879"/>
            <a:ext cx="2010635" cy="34913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EBC0D9E-48BE-4568-839E-D2D0B9E62C6E}"/>
              </a:ext>
            </a:extLst>
          </p:cNvPr>
          <p:cNvSpPr txBox="1">
            <a:spLocks/>
          </p:cNvSpPr>
          <p:nvPr/>
        </p:nvSpPr>
        <p:spPr>
          <a:xfrm>
            <a:off x="1350805" y="2481129"/>
            <a:ext cx="6421071" cy="2358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2800" dirty="0">
                <a:solidFill>
                  <a:srgbClr val="728C2B"/>
                </a:solidFill>
                <a:latin typeface="Flanders Art Sans" panose="00000500000000000000" pitchFamily="50" charset="0"/>
              </a:rPr>
              <a:t>X: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 pitchFamily="50" charset="0"/>
              </a:rPr>
              <a:t>X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 pitchFamily="50" charset="0"/>
              </a:rPr>
              <a:t>…</a:t>
            </a:r>
          </a:p>
          <a:p>
            <a:pPr>
              <a:lnSpc>
                <a:spcPct val="100000"/>
              </a:lnSpc>
            </a:pPr>
            <a:endParaRPr lang="nl-BE" sz="1100" dirty="0">
              <a:solidFill>
                <a:schemeClr val="accent2">
                  <a:lumMod val="75000"/>
                </a:schemeClr>
              </a:solidFill>
              <a:latin typeface="Flanders Art Sans" panose="00000500000000000000" pitchFamily="50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2528F5-10AC-4807-83AE-3E15B5B30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1"/>
          <a:stretch/>
        </p:blipFill>
        <p:spPr>
          <a:xfrm>
            <a:off x="0" y="1410162"/>
            <a:ext cx="12192000" cy="546128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04BBDBD-72B0-4045-A1C4-A8F3D0CA982D}"/>
              </a:ext>
            </a:extLst>
          </p:cNvPr>
          <p:cNvSpPr txBox="1">
            <a:spLocks/>
          </p:cNvSpPr>
          <p:nvPr/>
        </p:nvSpPr>
        <p:spPr>
          <a:xfrm>
            <a:off x="876300" y="388051"/>
            <a:ext cx="9138034" cy="626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 err="1">
                <a:solidFill>
                  <a:srgbClr val="227799"/>
                </a:solidFill>
                <a:latin typeface="FlandersArtSans-Medium" panose="00000600000000000000" pitchFamily="2" charset="0"/>
              </a:rPr>
              <a:t>IMPACTtool</a:t>
            </a:r>
            <a:r>
              <a:rPr lang="nl-BE" dirty="0">
                <a:solidFill>
                  <a:srgbClr val="227799"/>
                </a:solidFill>
                <a:latin typeface="FlandersArtSans-Medium" panose="00000600000000000000" pitchFamily="2" charset="0"/>
              </a:rPr>
              <a:t>: stappenplan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AD9391B4-C1EF-419A-B54E-0DBA2227BC11}"/>
              </a:ext>
            </a:extLst>
          </p:cNvPr>
          <p:cNvSpPr/>
          <p:nvPr/>
        </p:nvSpPr>
        <p:spPr>
          <a:xfrm>
            <a:off x="2132365" y="4363710"/>
            <a:ext cx="673100" cy="673100"/>
          </a:xfrm>
          <a:prstGeom prst="ellipse">
            <a:avLst/>
          </a:prstGeom>
          <a:solidFill>
            <a:srgbClr val="AC5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3844791-B342-471C-83BC-87E8BBF050A3}"/>
              </a:ext>
            </a:extLst>
          </p:cNvPr>
          <p:cNvSpPr txBox="1"/>
          <p:nvPr/>
        </p:nvSpPr>
        <p:spPr>
          <a:xfrm>
            <a:off x="2307241" y="4313281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786AA5A-88C4-4572-8C32-3BCD533E39E6}"/>
              </a:ext>
            </a:extLst>
          </p:cNvPr>
          <p:cNvGrpSpPr/>
          <p:nvPr/>
        </p:nvGrpSpPr>
        <p:grpSpPr>
          <a:xfrm>
            <a:off x="7771876" y="2819054"/>
            <a:ext cx="673100" cy="769441"/>
            <a:chOff x="7771876" y="2659559"/>
            <a:chExt cx="673100" cy="769441"/>
          </a:xfrm>
        </p:grpSpPr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1838C075-8CB8-4541-8FEE-00352263BFC0}"/>
                </a:ext>
              </a:extLst>
            </p:cNvPr>
            <p:cNvSpPr/>
            <p:nvPr/>
          </p:nvSpPr>
          <p:spPr>
            <a:xfrm>
              <a:off x="7771876" y="2709988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A25C72FA-6471-48F1-91C7-C3D706C839C7}"/>
                </a:ext>
              </a:extLst>
            </p:cNvPr>
            <p:cNvSpPr txBox="1"/>
            <p:nvPr/>
          </p:nvSpPr>
          <p:spPr>
            <a:xfrm>
              <a:off x="7946752" y="2659559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32B63C80-A0FB-441E-BB3E-3B17F0C0FCBF}"/>
              </a:ext>
            </a:extLst>
          </p:cNvPr>
          <p:cNvGrpSpPr/>
          <p:nvPr/>
        </p:nvGrpSpPr>
        <p:grpSpPr>
          <a:xfrm>
            <a:off x="5005500" y="2432075"/>
            <a:ext cx="7074616" cy="1512101"/>
            <a:chOff x="5005500" y="2272580"/>
            <a:chExt cx="7074616" cy="151210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7546E270-1B4F-4029-8429-B5D13BF24C05}"/>
                </a:ext>
              </a:extLst>
            </p:cNvPr>
            <p:cNvSpPr/>
            <p:nvPr/>
          </p:nvSpPr>
          <p:spPr>
            <a:xfrm>
              <a:off x="11407016" y="2323009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858468EC-B7A9-45AE-A00A-164C31A3BD1E}"/>
                </a:ext>
              </a:extLst>
            </p:cNvPr>
            <p:cNvSpPr txBox="1"/>
            <p:nvPr/>
          </p:nvSpPr>
          <p:spPr>
            <a:xfrm>
              <a:off x="11581892" y="2272580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6</a:t>
              </a:r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EE7FF0B5-09EF-454D-B8A0-4CCB2C43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500" y="3164910"/>
              <a:ext cx="3358755" cy="619771"/>
            </a:xfrm>
            <a:prstGeom prst="rect">
              <a:avLst/>
            </a:prstGeom>
          </p:spPr>
        </p:pic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45C14FE5-1868-4B13-9E1C-C094B6C0480B}"/>
              </a:ext>
            </a:extLst>
          </p:cNvPr>
          <p:cNvSpPr/>
          <p:nvPr/>
        </p:nvSpPr>
        <p:spPr>
          <a:xfrm>
            <a:off x="11885770" y="2413977"/>
            <a:ext cx="306229" cy="338368"/>
          </a:xfrm>
          <a:prstGeom prst="roundRect">
            <a:avLst/>
          </a:prstGeom>
          <a:noFill/>
          <a:ln w="38100">
            <a:solidFill>
              <a:srgbClr val="AC5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1601315"/>
      </p:ext>
    </p:extLst>
  </p:cSld>
  <p:clrMapOvr>
    <a:masterClrMapping/>
  </p:clrMapOvr>
  <p:transition spd="slow" advTm="12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05B2859-A78E-4D64-985F-0F47A478D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8" y="6221691"/>
            <a:ext cx="2010635" cy="4555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92126F-1CE7-4A5F-BD35-5CA0FAC9E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7188"/>
            <a:ext cx="12191999" cy="563768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0A174CB-7ED1-423C-B544-0AA710A4F613}"/>
              </a:ext>
            </a:extLst>
          </p:cNvPr>
          <p:cNvSpPr txBox="1">
            <a:spLocks/>
          </p:cNvSpPr>
          <p:nvPr/>
        </p:nvSpPr>
        <p:spPr>
          <a:xfrm>
            <a:off x="885824" y="388046"/>
            <a:ext cx="11210925" cy="626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 err="1">
                <a:solidFill>
                  <a:srgbClr val="227799"/>
                </a:solidFill>
                <a:latin typeface="FlandersArtSans-Medium" panose="00000600000000000000" pitchFamily="2" charset="0"/>
              </a:rPr>
              <a:t>IMPACTtool</a:t>
            </a:r>
            <a:r>
              <a:rPr lang="nl-BE" dirty="0">
                <a:solidFill>
                  <a:srgbClr val="227799"/>
                </a:solidFill>
                <a:latin typeface="FlandersArtSans-Medium" panose="00000600000000000000" pitchFamily="2" charset="0"/>
              </a:rPr>
              <a:t>: nieuwe functionaliteiten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814D60E6-67E7-41D0-BA28-B340BE4BCA16}"/>
              </a:ext>
            </a:extLst>
          </p:cNvPr>
          <p:cNvSpPr/>
          <p:nvPr/>
        </p:nvSpPr>
        <p:spPr>
          <a:xfrm>
            <a:off x="288254" y="1688558"/>
            <a:ext cx="673100" cy="673100"/>
          </a:xfrm>
          <a:prstGeom prst="ellipse">
            <a:avLst/>
          </a:prstGeom>
          <a:solidFill>
            <a:srgbClr val="AC5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9A8AC19-9E59-4721-81E5-9ADB037FBCC7}"/>
              </a:ext>
            </a:extLst>
          </p:cNvPr>
          <p:cNvSpPr txBox="1"/>
          <p:nvPr/>
        </p:nvSpPr>
        <p:spPr>
          <a:xfrm>
            <a:off x="463130" y="163812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CD1D7E64-7F5D-4F6B-BA5B-FCC28BCA102A}"/>
              </a:ext>
            </a:extLst>
          </p:cNvPr>
          <p:cNvGrpSpPr/>
          <p:nvPr/>
        </p:nvGrpSpPr>
        <p:grpSpPr>
          <a:xfrm>
            <a:off x="10264224" y="1723852"/>
            <a:ext cx="1931602" cy="1185423"/>
            <a:chOff x="10264224" y="1723852"/>
            <a:chExt cx="1931602" cy="1185423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2E0F2C11-CCC9-48F9-AD07-BBDB595E7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4224" y="1774281"/>
              <a:ext cx="1931602" cy="1134994"/>
            </a:xfrm>
            <a:prstGeom prst="rect">
              <a:avLst/>
            </a:prstGeom>
          </p:spPr>
        </p:pic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9F55A0C0-0CBA-4CE7-A3B3-6EBF81BD5343}"/>
                </a:ext>
              </a:extLst>
            </p:cNvPr>
            <p:cNvSpPr/>
            <p:nvPr/>
          </p:nvSpPr>
          <p:spPr>
            <a:xfrm>
              <a:off x="11279522" y="1774281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C473D402-0969-4646-A8FF-B667AA496BB7}"/>
                </a:ext>
              </a:extLst>
            </p:cNvPr>
            <p:cNvSpPr txBox="1"/>
            <p:nvPr/>
          </p:nvSpPr>
          <p:spPr>
            <a:xfrm>
              <a:off x="11454398" y="1723852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BA14B31-2563-46E7-999D-9C4BE33E2D8A}"/>
              </a:ext>
            </a:extLst>
          </p:cNvPr>
          <p:cNvGrpSpPr/>
          <p:nvPr/>
        </p:nvGrpSpPr>
        <p:grpSpPr>
          <a:xfrm>
            <a:off x="2290894" y="6110377"/>
            <a:ext cx="673100" cy="769441"/>
            <a:chOff x="2290894" y="6110377"/>
            <a:chExt cx="673100" cy="769441"/>
          </a:xfrm>
        </p:grpSpPr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635BF1A0-9197-47C6-8058-CD1AAF4044CB}"/>
                </a:ext>
              </a:extLst>
            </p:cNvPr>
            <p:cNvSpPr/>
            <p:nvPr/>
          </p:nvSpPr>
          <p:spPr>
            <a:xfrm>
              <a:off x="2290894" y="6160806"/>
              <a:ext cx="673100" cy="673100"/>
            </a:xfrm>
            <a:prstGeom prst="ellipse">
              <a:avLst/>
            </a:prstGeom>
            <a:solidFill>
              <a:srgbClr val="AC5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D209C885-459F-46BA-B0E6-40DD60610B7B}"/>
                </a:ext>
              </a:extLst>
            </p:cNvPr>
            <p:cNvSpPr txBox="1"/>
            <p:nvPr/>
          </p:nvSpPr>
          <p:spPr>
            <a:xfrm>
              <a:off x="2465770" y="6110377"/>
              <a:ext cx="3038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4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958040DA-4F89-4580-9506-1A8339188A2E}"/>
              </a:ext>
            </a:extLst>
          </p:cNvPr>
          <p:cNvSpPr/>
          <p:nvPr/>
        </p:nvSpPr>
        <p:spPr>
          <a:xfrm>
            <a:off x="11803722" y="2057401"/>
            <a:ext cx="388277" cy="304257"/>
          </a:xfrm>
          <a:prstGeom prst="roundRect">
            <a:avLst/>
          </a:prstGeom>
          <a:noFill/>
          <a:ln w="38100">
            <a:solidFill>
              <a:srgbClr val="AC5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9132465"/>
      </p:ext>
    </p:extLst>
  </p:cSld>
  <p:clrMapOvr>
    <a:masterClrMapping/>
  </p:clrMapOvr>
  <p:transition spd="slow" advTm="1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241D9AB4-A420-B6B2-6E93-FAEB3FB9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880" y="717900"/>
            <a:ext cx="9888000" cy="484971"/>
          </a:xfrm>
        </p:spPr>
        <p:txBody>
          <a:bodyPr>
            <a:normAutofit fontScale="90000"/>
          </a:bodyPr>
          <a:lstStyle/>
          <a:p>
            <a:r>
              <a:rPr lang="nl-BE" sz="4100" dirty="0">
                <a:latin typeface="Flanders Art Sans" panose="00000500000000000000"/>
              </a:rPr>
              <a:t>Open data: kaartencatalogus</a:t>
            </a:r>
            <a:endParaRPr lang="nl-BE" sz="2200" dirty="0">
              <a:latin typeface="Flanders Art Sans" panose="0000050000000000000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15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2F32F9-CD13-66FD-76AC-2B3482D9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80" y="1228614"/>
            <a:ext cx="7539569" cy="4555901"/>
          </a:xfrm>
          <a:prstGeom prst="rect">
            <a:avLst/>
          </a:prstGeom>
          <a:ln w="28575">
            <a:solidFill>
              <a:srgbClr val="196E8B"/>
            </a:solidFill>
          </a:ln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2BC2E977-29CB-A869-AA23-B0B7FBA92A1C}"/>
              </a:ext>
            </a:extLst>
          </p:cNvPr>
          <p:cNvSpPr/>
          <p:nvPr/>
        </p:nvSpPr>
        <p:spPr>
          <a:xfrm>
            <a:off x="475753" y="2011018"/>
            <a:ext cx="430539" cy="284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A27C60DB-DDDC-65E3-53AE-3FDA5EBDA0FE}"/>
              </a:ext>
            </a:extLst>
          </p:cNvPr>
          <p:cNvSpPr/>
          <p:nvPr/>
        </p:nvSpPr>
        <p:spPr>
          <a:xfrm flipH="1">
            <a:off x="3597428" y="4914856"/>
            <a:ext cx="430539" cy="284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310443-67EF-96E9-7281-24F2667B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8295"/>
          <a:stretch/>
        </p:blipFill>
        <p:spPr>
          <a:xfrm>
            <a:off x="3543795" y="1796056"/>
            <a:ext cx="4957654" cy="4743450"/>
          </a:xfrm>
          <a:prstGeom prst="rect">
            <a:avLst/>
          </a:prstGeom>
          <a:ln w="28575">
            <a:solidFill>
              <a:srgbClr val="196E8B"/>
            </a:solidFill>
          </a:ln>
        </p:spPr>
      </p:pic>
      <p:sp>
        <p:nvSpPr>
          <p:cNvPr id="13" name="Pijl: rechts 12">
            <a:extLst>
              <a:ext uri="{FF2B5EF4-FFF2-40B4-BE49-F238E27FC236}">
                <a16:creationId xmlns:a16="http://schemas.microsoft.com/office/drawing/2014/main" id="{2B5B110E-B7AA-1140-31AB-09C2E8975FCB}"/>
              </a:ext>
            </a:extLst>
          </p:cNvPr>
          <p:cNvSpPr/>
          <p:nvPr/>
        </p:nvSpPr>
        <p:spPr>
          <a:xfrm flipH="1">
            <a:off x="6977604" y="5580356"/>
            <a:ext cx="430539" cy="284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3D4A201-3B9E-92A9-493C-C92B742E9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046" y="1580775"/>
            <a:ext cx="7458075" cy="3552825"/>
          </a:xfrm>
          <a:prstGeom prst="rect">
            <a:avLst/>
          </a:prstGeom>
          <a:ln w="28575">
            <a:solidFill>
              <a:srgbClr val="196E8B"/>
            </a:solidFill>
          </a:ln>
        </p:spPr>
      </p:pic>
      <p:sp>
        <p:nvSpPr>
          <p:cNvPr id="22" name="Pijl: rechts 21">
            <a:extLst>
              <a:ext uri="{FF2B5EF4-FFF2-40B4-BE49-F238E27FC236}">
                <a16:creationId xmlns:a16="http://schemas.microsoft.com/office/drawing/2014/main" id="{D34726E1-5E93-AE2C-AB31-0D14EF620988}"/>
              </a:ext>
            </a:extLst>
          </p:cNvPr>
          <p:cNvSpPr/>
          <p:nvPr/>
        </p:nvSpPr>
        <p:spPr>
          <a:xfrm flipH="1">
            <a:off x="5276490" y="3262385"/>
            <a:ext cx="430539" cy="284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Pijl: rechts 26">
            <a:extLst>
              <a:ext uri="{FF2B5EF4-FFF2-40B4-BE49-F238E27FC236}">
                <a16:creationId xmlns:a16="http://schemas.microsoft.com/office/drawing/2014/main" id="{38103750-992A-C72D-4701-8D30975153F9}"/>
              </a:ext>
            </a:extLst>
          </p:cNvPr>
          <p:cNvSpPr/>
          <p:nvPr/>
        </p:nvSpPr>
        <p:spPr>
          <a:xfrm flipH="1">
            <a:off x="5276489" y="3596953"/>
            <a:ext cx="430539" cy="284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54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241D9AB4-A420-B6B2-6E93-FAEB3FB9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880" y="727425"/>
            <a:ext cx="9888000" cy="484971"/>
          </a:xfrm>
        </p:spPr>
        <p:txBody>
          <a:bodyPr>
            <a:normAutofit fontScale="90000"/>
          </a:bodyPr>
          <a:lstStyle/>
          <a:p>
            <a:r>
              <a:rPr lang="nl-BE" sz="4100" dirty="0">
                <a:latin typeface="Flanders Art Sans" panose="00000500000000000000"/>
              </a:rPr>
              <a:t>Open data: datatabel</a:t>
            </a:r>
            <a:endParaRPr lang="nl-BE" sz="2200" dirty="0">
              <a:latin typeface="Flanders Art Sans" panose="0000050000000000000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16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575DA99-275F-7972-14E0-BB33043C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80" y="1240971"/>
            <a:ext cx="10580601" cy="5049640"/>
          </a:xfrm>
          <a:prstGeom prst="rect">
            <a:avLst/>
          </a:prstGeom>
          <a:ln w="28575">
            <a:solidFill>
              <a:srgbClr val="196E8B"/>
            </a:solidFill>
          </a:ln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AF5261D5-22E0-53BE-1B32-FD95A5F9B541}"/>
              </a:ext>
            </a:extLst>
          </p:cNvPr>
          <p:cNvSpPr/>
          <p:nvPr/>
        </p:nvSpPr>
        <p:spPr>
          <a:xfrm>
            <a:off x="1955260" y="2607275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74E8F877-3B4D-9444-134E-77BBA3023571}"/>
              </a:ext>
            </a:extLst>
          </p:cNvPr>
          <p:cNvSpPr/>
          <p:nvPr/>
        </p:nvSpPr>
        <p:spPr>
          <a:xfrm>
            <a:off x="8767954" y="2178907"/>
            <a:ext cx="2686760" cy="3171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Pijl: rechts 18">
            <a:extLst>
              <a:ext uri="{FF2B5EF4-FFF2-40B4-BE49-F238E27FC236}">
                <a16:creationId xmlns:a16="http://schemas.microsoft.com/office/drawing/2014/main" id="{3F7BEEF1-9C4B-2D1F-0572-C750DE73C04F}"/>
              </a:ext>
            </a:extLst>
          </p:cNvPr>
          <p:cNvSpPr/>
          <p:nvPr/>
        </p:nvSpPr>
        <p:spPr>
          <a:xfrm>
            <a:off x="494270" y="2940907"/>
            <a:ext cx="430539" cy="284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0DA3BDCD-8677-3DA5-9047-1DADB714E6B2}"/>
              </a:ext>
            </a:extLst>
          </p:cNvPr>
          <p:cNvSpPr/>
          <p:nvPr/>
        </p:nvSpPr>
        <p:spPr>
          <a:xfrm>
            <a:off x="3067370" y="2607275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49E25F36-E706-E09B-60CA-D941DE2C4115}"/>
              </a:ext>
            </a:extLst>
          </p:cNvPr>
          <p:cNvSpPr/>
          <p:nvPr/>
        </p:nvSpPr>
        <p:spPr>
          <a:xfrm>
            <a:off x="4764365" y="2607274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5C1A520F-ABAC-DA47-1B36-94D97D38F66C}"/>
              </a:ext>
            </a:extLst>
          </p:cNvPr>
          <p:cNvSpPr/>
          <p:nvPr/>
        </p:nvSpPr>
        <p:spPr>
          <a:xfrm>
            <a:off x="6058561" y="2607274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D4959B7F-8129-98A8-44D9-7FA1B930E51C}"/>
              </a:ext>
            </a:extLst>
          </p:cNvPr>
          <p:cNvSpPr/>
          <p:nvPr/>
        </p:nvSpPr>
        <p:spPr>
          <a:xfrm>
            <a:off x="7456897" y="2607274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EA53DE02-0F8E-B108-27EF-E5CF92653067}"/>
              </a:ext>
            </a:extLst>
          </p:cNvPr>
          <p:cNvSpPr/>
          <p:nvPr/>
        </p:nvSpPr>
        <p:spPr>
          <a:xfrm>
            <a:off x="8855233" y="2607273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C055423F-5744-5226-BBFA-5B1178486A4B}"/>
              </a:ext>
            </a:extLst>
          </p:cNvPr>
          <p:cNvSpPr/>
          <p:nvPr/>
        </p:nvSpPr>
        <p:spPr>
          <a:xfrm>
            <a:off x="10745755" y="2607273"/>
            <a:ext cx="429592" cy="2859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904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1F4A4ED-0A46-C35B-C9B9-9B3D37053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17</a:t>
            </a:fld>
            <a:endParaRPr lang="nl-B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6D1F15-722F-B622-D4B9-8C28397E7793}"/>
              </a:ext>
            </a:extLst>
          </p:cNvPr>
          <p:cNvSpPr txBox="1">
            <a:spLocks/>
          </p:cNvSpPr>
          <p:nvPr/>
        </p:nvSpPr>
        <p:spPr>
          <a:xfrm>
            <a:off x="689994" y="457849"/>
            <a:ext cx="7323647" cy="666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 baseline="0">
                <a:solidFill>
                  <a:schemeClr val="tx1"/>
                </a:solidFill>
                <a:latin typeface="Flanders Art Sans Medium" panose="00000600000000000000" pitchFamily="50" charset="0"/>
                <a:ea typeface="+mj-ea"/>
                <a:cs typeface="Flanders Art Sans Medium" panose="00000600000000000000" pitchFamily="50" charset="0"/>
              </a:defRPr>
            </a:lvl1pPr>
          </a:lstStyle>
          <a:p>
            <a:r>
              <a:rPr lang="nl-BE" dirty="0">
                <a:solidFill>
                  <a:srgbClr val="227799"/>
                </a:solidFill>
                <a:latin typeface="Flanders Art Sans" panose="00000500000000000000"/>
              </a:rPr>
              <a:t>Toegepast op Stelplaats Grimbergen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CD6CAFB-33FE-5761-9167-C5862FD1EDA3}"/>
              </a:ext>
            </a:extLst>
          </p:cNvPr>
          <p:cNvSpPr txBox="1">
            <a:spLocks/>
          </p:cNvSpPr>
          <p:nvPr/>
        </p:nvSpPr>
        <p:spPr>
          <a:xfrm>
            <a:off x="830811" y="1700857"/>
            <a:ext cx="4733379" cy="230556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 b="0" dirty="0">
                <a:latin typeface="Flanders Art Sans" panose="00000500000000000000" pitchFamily="50" charset="0"/>
              </a:rPr>
              <a:t>Centraal in wijk ‘Tramstation’</a:t>
            </a:r>
          </a:p>
          <a:p>
            <a:r>
              <a:rPr lang="nl-BE" sz="1800" b="0" dirty="0">
                <a:latin typeface="Flanders Art Sans" panose="00000500000000000000" pitchFamily="50" charset="0"/>
              </a:rPr>
              <a:t>Terrein met stelplaats voor 53 bussen en een onderhoudscentrum voor 102 bussen</a:t>
            </a:r>
          </a:p>
          <a:p>
            <a:r>
              <a:rPr lang="nl-BE" sz="1800" b="0" dirty="0">
                <a:latin typeface="Flanders Art Sans" panose="00000500000000000000" pitchFamily="50" charset="0"/>
              </a:rPr>
              <a:t>Haltes, parkeerplaatsen voor personeel, kantoor</a:t>
            </a:r>
          </a:p>
          <a:p>
            <a:endParaRPr lang="nl-BE" sz="1800" b="0" dirty="0">
              <a:latin typeface="Flanders Art Sans" panose="00000500000000000000" pitchFamily="50" charset="0"/>
            </a:endParaRPr>
          </a:p>
          <a:p>
            <a:r>
              <a:rPr lang="nl-BE" sz="1800" dirty="0">
                <a:solidFill>
                  <a:srgbClr val="728C2B"/>
                </a:solidFill>
                <a:latin typeface="Flanders Art Sans" panose="00000500000000000000" pitchFamily="50" charset="0"/>
              </a:rPr>
              <a:t>Heeft het klimaat hier nu al een impact, en hoe kan dit evolueren?</a:t>
            </a:r>
          </a:p>
          <a:p>
            <a:endParaRPr lang="nl-BE" sz="1800" b="0" dirty="0">
              <a:latin typeface="Flanders Art Sans" panose="00000500000000000000" pitchFamily="50" charset="0"/>
            </a:endParaRPr>
          </a:p>
          <a:p>
            <a:endParaRPr lang="nl-BE" sz="1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3A65FE-D05E-5B6E-72D9-4DA33FCAD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659" y="0"/>
            <a:ext cx="1132657" cy="1116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82EB4F9-1FE4-E0E3-FA99-8996000F3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29" y="4611514"/>
            <a:ext cx="4637341" cy="20017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A9A9D8-E022-7765-DD23-E04D30CDF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531" y="1210331"/>
            <a:ext cx="4952177" cy="540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1F4A4ED-0A46-C35B-C9B9-9B3D37053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18</a:t>
            </a:fld>
            <a:endParaRPr lang="nl-B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6D1F15-722F-B622-D4B9-8C28397E7793}"/>
              </a:ext>
            </a:extLst>
          </p:cNvPr>
          <p:cNvSpPr txBox="1">
            <a:spLocks/>
          </p:cNvSpPr>
          <p:nvPr/>
        </p:nvSpPr>
        <p:spPr>
          <a:xfrm>
            <a:off x="689994" y="457849"/>
            <a:ext cx="7323647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 baseline="0">
                <a:solidFill>
                  <a:schemeClr val="tx1"/>
                </a:solidFill>
                <a:latin typeface="Flanders Art Sans Medium" panose="00000600000000000000" pitchFamily="50" charset="0"/>
                <a:ea typeface="+mj-ea"/>
                <a:cs typeface="Flanders Art Sans Medium" panose="00000600000000000000" pitchFamily="50" charset="0"/>
              </a:defRPr>
            </a:lvl1pPr>
          </a:lstStyle>
          <a:p>
            <a:r>
              <a:rPr lang="nl-BE" dirty="0">
                <a:solidFill>
                  <a:srgbClr val="227799"/>
                </a:solidFill>
                <a:latin typeface="Flanders Art Sans" panose="00000500000000000000"/>
              </a:rPr>
              <a:t>Toegepast op Stelplaats Grimbergen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3A65FE-D05E-5B6E-72D9-4DA33FCA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59" y="0"/>
            <a:ext cx="1132657" cy="1116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898E75C9-EFD6-EA04-257A-A0DAD8137A8C}"/>
              </a:ext>
            </a:extLst>
          </p:cNvPr>
          <p:cNvGrpSpPr/>
          <p:nvPr/>
        </p:nvGrpSpPr>
        <p:grpSpPr>
          <a:xfrm>
            <a:off x="748063" y="1015849"/>
            <a:ext cx="3362325" cy="5410200"/>
            <a:chOff x="376237" y="1109400"/>
            <a:chExt cx="3362325" cy="541020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40D18D1-D9E0-1F30-57ED-3346D74B6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237" y="1109400"/>
              <a:ext cx="3362325" cy="54102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C282413E-C288-2B72-DD83-EA63FA759B83}"/>
                </a:ext>
              </a:extLst>
            </p:cNvPr>
            <p:cNvSpPr/>
            <p:nvPr/>
          </p:nvSpPr>
          <p:spPr>
            <a:xfrm rot="19445542">
              <a:off x="1437766" y="1915728"/>
              <a:ext cx="932099" cy="1437156"/>
            </a:xfrm>
            <a:prstGeom prst="ellipse">
              <a:avLst/>
            </a:prstGeom>
            <a:noFill/>
            <a:ln w="571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ED6ABF-28A2-3DB5-F47A-14424ECBB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87" y="1015849"/>
            <a:ext cx="3409950" cy="54197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B29ECA2-5ADC-BD38-AF6C-44D238257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94" y="1010123"/>
            <a:ext cx="5229225" cy="54864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34C25B8-9695-8129-AF5A-D85CAB23C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01" y="1010123"/>
            <a:ext cx="5229225" cy="54483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A98CB1A-204F-AB0B-E0D1-9A17225E0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578" y="1018350"/>
            <a:ext cx="4772025" cy="53911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0FC7F4D-206F-4A61-C3AA-8B99ACD8A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2218" y="1030275"/>
            <a:ext cx="5486400" cy="539115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5276483-D0A7-C131-2BD1-4B8E0CED58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2218" y="1015849"/>
            <a:ext cx="5476875" cy="5400675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965FD6A9-71CE-4102-885D-D493B353CB92}"/>
              </a:ext>
            </a:extLst>
          </p:cNvPr>
          <p:cNvSpPr/>
          <p:nvPr/>
        </p:nvSpPr>
        <p:spPr>
          <a:xfrm>
            <a:off x="561976" y="6430950"/>
            <a:ext cx="10606442" cy="26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34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F1E47376-9979-5FD3-9596-00219ECD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92" y="294229"/>
            <a:ext cx="11221492" cy="1116000"/>
          </a:xfrm>
        </p:spPr>
        <p:txBody>
          <a:bodyPr>
            <a:normAutofit fontScale="90000"/>
          </a:bodyPr>
          <a:lstStyle/>
          <a:p>
            <a:r>
              <a:rPr lang="nl-BE" dirty="0"/>
              <a:t>Effecten &amp; Impacts van klimaatverandering in </a:t>
            </a:r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Vlaanderen</a:t>
            </a:r>
            <a:r>
              <a:rPr lang="nl-BE" dirty="0"/>
              <a:t> en wijk </a:t>
            </a:r>
            <a:r>
              <a:rPr lang="nl-BE" dirty="0">
                <a:solidFill>
                  <a:srgbClr val="FA8006"/>
                </a:solidFill>
              </a:rPr>
              <a:t>‘Tramstation’ in Grimbergen</a:t>
            </a:r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2386E5-4DB6-C644-8880-759535D15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19</a:t>
            </a:fld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7BD9FB8-EB74-F8F5-7795-98B7C5AE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96" y="1461115"/>
            <a:ext cx="9117867" cy="52893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71FA84F-2F48-E180-2EDA-898B456F8F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61"/>
          <a:stretch/>
        </p:blipFill>
        <p:spPr>
          <a:xfrm>
            <a:off x="2611173" y="1523703"/>
            <a:ext cx="2396021" cy="23246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63E20FE-9EA2-4513-9CAF-AD8D4A720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48"/>
          <a:stretch/>
        </p:blipFill>
        <p:spPr>
          <a:xfrm>
            <a:off x="5107075" y="1455761"/>
            <a:ext cx="2272732" cy="226051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C772B54-6C34-ED02-3AF7-E6DCDD6BF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852" y="1521736"/>
            <a:ext cx="2267765" cy="23246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44E64AD-7209-74A3-A105-4E4A83B3E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496" y="4105800"/>
            <a:ext cx="2221528" cy="230231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3D882B-E00E-00C7-4992-DE5C546130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80"/>
          <a:stretch/>
        </p:blipFill>
        <p:spPr>
          <a:xfrm>
            <a:off x="4220281" y="4110563"/>
            <a:ext cx="2054662" cy="230231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A6FCBF9-2151-07AB-AA70-A5CEF28B6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0146" y="4169196"/>
            <a:ext cx="2173100" cy="225843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361BBF7-DA9D-34F3-949F-D809EBB40F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3313" y="4203843"/>
            <a:ext cx="2173100" cy="2264841"/>
          </a:xfrm>
          <a:prstGeom prst="rect">
            <a:avLst/>
          </a:prstGeom>
        </p:spPr>
      </p:pic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0E79E36-F1FC-8D91-C3EE-D1C1109CDE58}"/>
              </a:ext>
            </a:extLst>
          </p:cNvPr>
          <p:cNvCxnSpPr/>
          <p:nvPr/>
        </p:nvCxnSpPr>
        <p:spPr>
          <a:xfrm>
            <a:off x="697492" y="4088357"/>
            <a:ext cx="1136085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29AB36CC-F643-8420-ECAC-BCEBC1DD62B5}"/>
              </a:ext>
            </a:extLst>
          </p:cNvPr>
          <p:cNvSpPr txBox="1"/>
          <p:nvPr/>
        </p:nvSpPr>
        <p:spPr>
          <a:xfrm>
            <a:off x="604579" y="2499370"/>
            <a:ext cx="9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Effect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43FBAF2-5B86-98EE-AE6B-4FB3E88B981E}"/>
              </a:ext>
            </a:extLst>
          </p:cNvPr>
          <p:cNvSpPr txBox="1"/>
          <p:nvPr/>
        </p:nvSpPr>
        <p:spPr>
          <a:xfrm>
            <a:off x="603772" y="5256955"/>
            <a:ext cx="9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Impact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AE2C42CC-B673-86D1-D8BB-E8A935B00928}"/>
              </a:ext>
            </a:extLst>
          </p:cNvPr>
          <p:cNvSpPr/>
          <p:nvPr/>
        </p:nvSpPr>
        <p:spPr>
          <a:xfrm>
            <a:off x="4183889" y="4105799"/>
            <a:ext cx="572466" cy="147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3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5E918-F74C-106E-66A0-0DFD3C3DA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41" y="2235200"/>
            <a:ext cx="6728460" cy="2387600"/>
          </a:xfrm>
        </p:spPr>
        <p:txBody>
          <a:bodyPr>
            <a:noAutofit/>
          </a:bodyPr>
          <a:lstStyle/>
          <a:p>
            <a:pPr algn="l"/>
            <a:r>
              <a:rPr lang="nl-BE" sz="6700" b="1" dirty="0">
                <a:solidFill>
                  <a:srgbClr val="728C2B"/>
                </a:solidFill>
              </a:rPr>
              <a:t>Intro: Waarom klimaatadaptatie?</a:t>
            </a:r>
          </a:p>
        </p:txBody>
      </p:sp>
      <p:sp>
        <p:nvSpPr>
          <p:cNvPr id="5" name="Stroomdiagram: Handmatige invoer 4">
            <a:extLst>
              <a:ext uri="{FF2B5EF4-FFF2-40B4-BE49-F238E27FC236}">
                <a16:creationId xmlns:a16="http://schemas.microsoft.com/office/drawing/2014/main" id="{3685730D-04BF-C2D1-1E4A-CB5FE734D411}"/>
              </a:ext>
            </a:extLst>
          </p:cNvPr>
          <p:cNvSpPr/>
          <p:nvPr/>
        </p:nvSpPr>
        <p:spPr>
          <a:xfrm rot="5400000">
            <a:off x="-3219108" y="-2457107"/>
            <a:ext cx="6858001" cy="11772215"/>
          </a:xfrm>
          <a:prstGeom prst="flowChartManualInput">
            <a:avLst/>
          </a:prstGeom>
          <a:solidFill>
            <a:srgbClr val="1A7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23FCBDC4-04E3-BD3E-86EA-8EA51C7A5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54" y="1472917"/>
            <a:ext cx="1804552" cy="39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083" y="496286"/>
            <a:ext cx="10940641" cy="626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BE" dirty="0">
                <a:solidFill>
                  <a:srgbClr val="227799"/>
                </a:solidFill>
                <a:latin typeface="FlandersArtSans-Medium" panose="00000600000000000000" pitchFamily="2" charset="0"/>
              </a:rPr>
              <a:t>Algemene conclusies </a:t>
            </a:r>
            <a:r>
              <a:rPr lang="nl-BE" dirty="0" err="1">
                <a:solidFill>
                  <a:srgbClr val="728C2B"/>
                </a:solidFill>
                <a:latin typeface="FlandersArtSans-Medium" panose="00000600000000000000" pitchFamily="2" charset="0"/>
              </a:rPr>
              <a:t>IMPACT</a:t>
            </a:r>
            <a:r>
              <a:rPr lang="nl-BE" dirty="0" err="1">
                <a:solidFill>
                  <a:srgbClr val="227799"/>
                </a:solidFill>
                <a:latin typeface="FlandersArtSans-Medium" panose="00000600000000000000" pitchFamily="2" charset="0"/>
              </a:rPr>
              <a:t>tool</a:t>
            </a:r>
            <a:endParaRPr lang="nl-BE" dirty="0">
              <a:solidFill>
                <a:srgbClr val="227799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6084" y="1316182"/>
            <a:ext cx="11235916" cy="55418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sz="2000" dirty="0">
                <a:latin typeface="flanders art sans" panose="00000500000000000000"/>
              </a:rPr>
              <a:t>Impact klimaatverandering tegen 2050 neemt toe in </a:t>
            </a:r>
            <a:r>
              <a:rPr lang="nl-BE" sz="2000" b="1" dirty="0">
                <a:latin typeface="flanders art sans" panose="00000500000000000000"/>
              </a:rPr>
              <a:t>elke Vlaamse gemeente</a:t>
            </a:r>
            <a:r>
              <a:rPr lang="nl-BE" sz="2000" dirty="0">
                <a:latin typeface="flanders art sans" panose="00000500000000000000"/>
              </a:rPr>
              <a:t>. </a:t>
            </a:r>
          </a:p>
          <a:p>
            <a:r>
              <a:rPr lang="nl-BE" sz="2000" dirty="0">
                <a:latin typeface="flanders art sans" panose="00000500000000000000"/>
              </a:rPr>
              <a:t>Toename </a:t>
            </a:r>
            <a:r>
              <a:rPr lang="nl-BE" sz="2000" b="1" dirty="0">
                <a:latin typeface="flanders art sans" panose="00000500000000000000"/>
              </a:rPr>
              <a:t>verschilt</a:t>
            </a:r>
            <a:r>
              <a:rPr lang="nl-BE" sz="2000" dirty="0">
                <a:latin typeface="flanders art sans" panose="0000050000000000000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per klimaat-thema, en zelfs per indicator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per locatie: W </a:t>
            </a:r>
            <a:r>
              <a:rPr lang="nl-BE" sz="1800" dirty="0" err="1">
                <a:latin typeface="flanders art sans" panose="00000500000000000000"/>
              </a:rPr>
              <a:t>vs</a:t>
            </a:r>
            <a:r>
              <a:rPr lang="nl-BE" sz="1800" dirty="0">
                <a:latin typeface="flanders art sans" panose="00000500000000000000"/>
              </a:rPr>
              <a:t> O, stedelijk </a:t>
            </a:r>
            <a:r>
              <a:rPr lang="nl-BE" sz="1800" dirty="0" err="1">
                <a:latin typeface="flanders art sans" panose="00000500000000000000"/>
              </a:rPr>
              <a:t>vs</a:t>
            </a:r>
            <a:r>
              <a:rPr lang="nl-BE" sz="1800" dirty="0">
                <a:latin typeface="flanders art sans" panose="00000500000000000000"/>
              </a:rPr>
              <a:t> landelijk, veel </a:t>
            </a:r>
            <a:r>
              <a:rPr lang="nl-BE" sz="1800" dirty="0" err="1">
                <a:latin typeface="flanders art sans" panose="00000500000000000000"/>
              </a:rPr>
              <a:t>vs</a:t>
            </a:r>
            <a:r>
              <a:rPr lang="nl-BE" sz="1800" dirty="0">
                <a:latin typeface="flanders art sans" panose="00000500000000000000"/>
              </a:rPr>
              <a:t> weinig groenblauw</a:t>
            </a:r>
            <a:r>
              <a:rPr lang="nl-BE" sz="1600" dirty="0">
                <a:latin typeface="flanders art sans" panose="00000500000000000000"/>
              </a:rPr>
              <a:t>                                                                              (gebieden met weinig “veerkracht”/buffering/demping voelen toenames eerder/intenser)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per tijdshorizon (ook na 2050 verder verhoogde impacts mogelijk)</a:t>
            </a:r>
            <a:endParaRPr lang="nl-BE" sz="800" dirty="0">
              <a:latin typeface="flanders art sans" panose="00000500000000000000"/>
            </a:endParaRPr>
          </a:p>
          <a:p>
            <a:r>
              <a:rPr lang="nl-BE" sz="2000" dirty="0">
                <a:latin typeface="flanders art sans" panose="00000500000000000000"/>
              </a:rPr>
              <a:t>Brengt </a:t>
            </a:r>
            <a:r>
              <a:rPr lang="nl-BE" sz="2000" b="1" dirty="0">
                <a:latin typeface="flanders art sans" panose="00000500000000000000"/>
              </a:rPr>
              <a:t>hotspots</a:t>
            </a:r>
            <a:r>
              <a:rPr lang="nl-BE" sz="2000" dirty="0">
                <a:latin typeface="flanders art sans" panose="00000500000000000000"/>
              </a:rPr>
              <a:t> in (kaart)beeld, en maakt selectie </a:t>
            </a:r>
            <a:r>
              <a:rPr lang="nl-BE" sz="2000" b="1" dirty="0">
                <a:latin typeface="flanders art sans" panose="00000500000000000000"/>
              </a:rPr>
              <a:t>prioritaire / focusgebieden </a:t>
            </a:r>
            <a:r>
              <a:rPr lang="nl-BE" sz="2000" dirty="0">
                <a:latin typeface="flanders art sans" panose="00000500000000000000"/>
              </a:rPr>
              <a:t>mogelijk via bv.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Vergelijking met benchmark VL 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(bv. waar hoger dan VL-gem in 2050)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Selectie wijken op kaart 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(o.b.v. hoogste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drempelklasses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, ev. met sub-selectie door naar 2030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ipv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 2050 te kijken)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Sortering indicatoren datatabel 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(bv. top x in VL)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Eigen data-analyse o.b.v. download Excel 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  <a:latin typeface="flanders art sans" panose="00000500000000000000"/>
              </a:rPr>
              <a:t>(bv. wijken die hoogste scoren voor meerdere thema’s/indicatoren)</a:t>
            </a:r>
            <a:endParaRPr lang="nl-BE" sz="800" dirty="0">
              <a:solidFill>
                <a:schemeClr val="bg1">
                  <a:lumMod val="50000"/>
                </a:schemeClr>
              </a:solidFill>
              <a:latin typeface="flanders art sans" panose="00000500000000000000"/>
            </a:endParaRPr>
          </a:p>
          <a:p>
            <a:r>
              <a:rPr lang="nl-BE" sz="2000" dirty="0">
                <a:latin typeface="flanders art sans" panose="00000500000000000000"/>
              </a:rPr>
              <a:t>Toont: </a:t>
            </a:r>
            <a:endParaRPr lang="nl-BE" sz="1600" dirty="0">
              <a:latin typeface="flanders art sans" panose="0000050000000000000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Nood aan “</a:t>
            </a:r>
            <a:r>
              <a:rPr lang="nl-BE" sz="1800" b="1" dirty="0" err="1">
                <a:latin typeface="flanders art sans" panose="00000500000000000000"/>
              </a:rPr>
              <a:t>transformatieve</a:t>
            </a:r>
            <a:r>
              <a:rPr lang="nl-BE" sz="1800" b="1" dirty="0">
                <a:latin typeface="flanders art sans" panose="00000500000000000000"/>
              </a:rPr>
              <a:t> adaptatie</a:t>
            </a:r>
            <a:r>
              <a:rPr lang="nl-BE" sz="1800" dirty="0">
                <a:latin typeface="flanders art sans" panose="00000500000000000000"/>
              </a:rPr>
              <a:t>” = systemische aanpassing van leefomgeving + samenleving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dirty="0">
                <a:latin typeface="flanders art sans" panose="00000500000000000000"/>
              </a:rPr>
              <a:t>Op amper </a:t>
            </a:r>
            <a:r>
              <a:rPr lang="nl-BE" sz="1800" b="1" dirty="0">
                <a:latin typeface="flanders art sans" panose="00000500000000000000"/>
              </a:rPr>
              <a:t>1 generatie </a:t>
            </a:r>
            <a:r>
              <a:rPr lang="nl-BE" sz="1800" dirty="0">
                <a:latin typeface="flanders art sans" panose="00000500000000000000"/>
              </a:rPr>
              <a:t>(onder versnellende klimaatverandering)</a:t>
            </a:r>
            <a:endParaRPr lang="nl-BE" sz="1600" dirty="0">
              <a:latin typeface="flanders art sans" panose="0000050000000000000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7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5E918-F74C-106E-66A0-0DFD3C3DA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775" y="1874520"/>
            <a:ext cx="6404225" cy="2480310"/>
          </a:xfrm>
        </p:spPr>
        <p:txBody>
          <a:bodyPr>
            <a:normAutofit/>
          </a:bodyPr>
          <a:lstStyle/>
          <a:p>
            <a:pPr algn="l"/>
            <a:r>
              <a:rPr lang="nl-BE" sz="6700" b="1" dirty="0" err="1">
                <a:solidFill>
                  <a:srgbClr val="728C2B"/>
                </a:solidFill>
                <a:latin typeface="Flanders Art Sans Medium"/>
              </a:rPr>
              <a:t>PLANtool</a:t>
            </a:r>
            <a:br>
              <a:rPr lang="nl-BE" sz="6700" b="1" dirty="0">
                <a:solidFill>
                  <a:srgbClr val="728C2B"/>
                </a:solidFill>
                <a:latin typeface="Flanders Art Sans Medium"/>
              </a:rPr>
            </a:br>
            <a:r>
              <a:rPr lang="nl-BE" sz="4000" dirty="0">
                <a:latin typeface="Flanders Art Sans Medium"/>
              </a:rPr>
              <a:t> </a:t>
            </a:r>
            <a:endParaRPr lang="nl-BE" sz="3200" i="1" dirty="0">
              <a:latin typeface="Flanders Art Sans Medium"/>
            </a:endParaRPr>
          </a:p>
        </p:txBody>
      </p:sp>
      <p:sp>
        <p:nvSpPr>
          <p:cNvPr id="5" name="Stroomdiagram: Handmatige invoer 4">
            <a:extLst>
              <a:ext uri="{FF2B5EF4-FFF2-40B4-BE49-F238E27FC236}">
                <a16:creationId xmlns:a16="http://schemas.microsoft.com/office/drawing/2014/main" id="{3685730D-04BF-C2D1-1E4A-CB5FE734D411}"/>
              </a:ext>
            </a:extLst>
          </p:cNvPr>
          <p:cNvSpPr/>
          <p:nvPr/>
        </p:nvSpPr>
        <p:spPr>
          <a:xfrm rot="5400000">
            <a:off x="-3219108" y="-2457107"/>
            <a:ext cx="6858001" cy="11772215"/>
          </a:xfrm>
          <a:prstGeom prst="flowChartManualInput">
            <a:avLst/>
          </a:prstGeom>
          <a:solidFill>
            <a:srgbClr val="1A7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0CE91C-D8ED-9EB7-C9FB-2374DC68C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791" y="1963278"/>
            <a:ext cx="3033229" cy="29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2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2C24000-3040-F2BC-B454-287F4960BB31}"/>
              </a:ext>
            </a:extLst>
          </p:cNvPr>
          <p:cNvSpPr txBox="1">
            <a:spLocks/>
          </p:cNvSpPr>
          <p:nvPr/>
        </p:nvSpPr>
        <p:spPr>
          <a:xfrm>
            <a:off x="850392" y="1106423"/>
            <a:ext cx="11341607" cy="49618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 pitchFamily="50" charset="0"/>
              </a:rPr>
              <a:t>Verken lokaal </a:t>
            </a:r>
            <a:r>
              <a:rPr lang="nl-BE" sz="2400" b="1" dirty="0">
                <a:solidFill>
                  <a:srgbClr val="728C2B"/>
                </a:solidFill>
                <a:latin typeface="Flanders Art Sans" panose="00000500000000000000" pitchFamily="50" charset="0"/>
              </a:rPr>
              <a:t>potentieel van adaptatiemaatregelen </a:t>
            </a:r>
          </a:p>
          <a:p>
            <a:pPr>
              <a:lnSpc>
                <a:spcPct val="100000"/>
              </a:lnSpc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 pitchFamily="50" charset="0"/>
              </a:rPr>
              <a:t>(binnen gemeente/wijk/waterlichaam) </a:t>
            </a:r>
          </a:p>
          <a:p>
            <a:pPr>
              <a:lnSpc>
                <a:spcPct val="100000"/>
              </a:lnSpc>
            </a:pPr>
            <a:endParaRPr lang="nl-BE" sz="1200" dirty="0">
              <a:solidFill>
                <a:srgbClr val="728C2B"/>
              </a:solidFill>
              <a:latin typeface="Flanders Art Sans" panose="00000500000000000000" pitchFamily="50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 pitchFamily="50" charset="0"/>
              </a:rPr>
              <a:t>Focus op </a:t>
            </a:r>
            <a:r>
              <a:rPr lang="nl-BE" sz="2000" b="1" dirty="0">
                <a:latin typeface="Flanders Art Sans" panose="00000500000000000000" pitchFamily="50" charset="0"/>
              </a:rPr>
              <a:t>hitte, droogte en wateroverlast </a:t>
            </a:r>
            <a:r>
              <a:rPr lang="nl-BE" sz="2000" dirty="0">
                <a:latin typeface="Flanders Art Sans" panose="00000500000000000000" pitchFamily="50" charset="0"/>
              </a:rPr>
              <a:t>(lokale ruimtelijke ingrepen)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b="1" dirty="0">
                <a:latin typeface="Flanders Art Sans" panose="00000500000000000000" pitchFamily="50" charset="0"/>
              </a:rPr>
              <a:t>7 scenario’s </a:t>
            </a:r>
            <a:r>
              <a:rPr lang="nl-BE" sz="2000" dirty="0">
                <a:latin typeface="Flanders Art Sans" panose="00000500000000000000" pitchFamily="50" charset="0"/>
              </a:rPr>
              <a:t>met stijgend ambitieniveau (resolutie 1m..100m)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 pitchFamily="50" charset="0"/>
              </a:rPr>
              <a:t>Handeling gebruiker: selectie </a:t>
            </a:r>
            <a:r>
              <a:rPr lang="nl-BE" sz="2000" b="1" dirty="0">
                <a:latin typeface="Flanders Art Sans" panose="00000500000000000000" pitchFamily="50" charset="0"/>
              </a:rPr>
              <a:t>gebied + scenario</a:t>
            </a:r>
            <a:r>
              <a:rPr lang="nl-BE" sz="2000" dirty="0">
                <a:latin typeface="Flanders Art Sans" panose="00000500000000000000" pitchFamily="50" charset="0"/>
              </a:rPr>
              <a:t>/ambitieniveau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 pitchFamily="50" charset="0"/>
              </a:rPr>
              <a:t>(Type)maatregelen in verschillende combinaties (o.a. ontharden, groendaken, boomschaduw)</a:t>
            </a:r>
          </a:p>
          <a:p>
            <a:pPr marL="973138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nl-BE" sz="2000" dirty="0">
                <a:latin typeface="Flanders Art Sans" panose="00000500000000000000" pitchFamily="50" charset="0"/>
              </a:rPr>
              <a:t>krijg zicht op </a:t>
            </a:r>
            <a:r>
              <a:rPr lang="nl-BE" sz="2000" b="1" dirty="0">
                <a:latin typeface="Flanders Art Sans" panose="00000500000000000000" pitchFamily="50" charset="0"/>
              </a:rPr>
              <a:t>omvang</a:t>
            </a:r>
            <a:r>
              <a:rPr lang="nl-BE" sz="2000" dirty="0">
                <a:latin typeface="Flanders Art Sans" panose="00000500000000000000" pitchFamily="50" charset="0"/>
              </a:rPr>
              <a:t> te nemen adaptatiemaatregelen (m²; m³)</a:t>
            </a:r>
          </a:p>
          <a:p>
            <a:pPr marL="973138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nl-BE" sz="2000" dirty="0">
                <a:latin typeface="Flanders Art Sans" panose="00000500000000000000" pitchFamily="50" charset="0"/>
              </a:rPr>
              <a:t>levert </a:t>
            </a:r>
            <a:r>
              <a:rPr lang="nl-BE" sz="2000" b="1" dirty="0">
                <a:latin typeface="Flanders Art Sans" panose="00000500000000000000" pitchFamily="50" charset="0"/>
              </a:rPr>
              <a:t>input &amp; inspiratie </a:t>
            </a:r>
            <a:r>
              <a:rPr lang="nl-BE" sz="2000" dirty="0">
                <a:latin typeface="Flanders Art Sans" panose="00000500000000000000" pitchFamily="50" charset="0"/>
              </a:rPr>
              <a:t>voor realisatie ambitieuze(re) lokale beleidsplannen (HWDP,  LEKP, ...) in lijn met  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 pitchFamily="50" charset="0"/>
              </a:rPr>
              <a:t>Naast zicht op gewijzigde klimaateffecten &amp; -impacts, ook </a:t>
            </a:r>
            <a:r>
              <a:rPr lang="nl-BE" sz="2000" b="1" dirty="0">
                <a:latin typeface="Flanders Art Sans" panose="00000500000000000000" pitchFamily="50" charset="0"/>
              </a:rPr>
              <a:t>kosten &amp; baten + co-benefits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07ACFDC-F096-1DAF-C0E9-69AC3FF5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3" y="400400"/>
            <a:ext cx="10765607" cy="52379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nl-BE" sz="4400" dirty="0">
                <a:solidFill>
                  <a:srgbClr val="227799"/>
                </a:solidFill>
                <a:latin typeface="FlandersArtSans-Medium" panose="00000600000000000000" pitchFamily="2" charset="0"/>
                <a:cs typeface="+mj-cs"/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1977066630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7CCFFFD9-34FA-0EC2-C72A-BF07634EB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474" y="1652848"/>
            <a:ext cx="7160952" cy="4414303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F7806677-0CDA-F34F-82F5-0A834DB1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994" y="1651171"/>
            <a:ext cx="7163400" cy="4416052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1A95A670-3105-8BC5-2907-3F5D5744E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387" y="1651263"/>
            <a:ext cx="7156055" cy="4413299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27436B0-2B95-9C20-11BD-EA71BE17D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388" y="1650958"/>
            <a:ext cx="7156057" cy="4414080"/>
          </a:xfrm>
          <a:prstGeom prst="rect">
            <a:avLst/>
          </a:prstGeom>
        </p:spPr>
      </p:pic>
      <p:pic>
        <p:nvPicPr>
          <p:cNvPr id="27" name="Picture 28">
            <a:extLst>
              <a:ext uri="{FF2B5EF4-FFF2-40B4-BE49-F238E27FC236}">
                <a16:creationId xmlns:a16="http://schemas.microsoft.com/office/drawing/2014/main" id="{491A3019-ED00-B822-4801-A4401BBB3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388" y="1650957"/>
            <a:ext cx="7156057" cy="441408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DCE5BF1-5856-6B44-6D6D-8B2FC627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41" y="756000"/>
            <a:ext cx="10894959" cy="528972"/>
          </a:xfrm>
        </p:spPr>
        <p:txBody>
          <a:bodyPr/>
          <a:lstStyle/>
          <a:p>
            <a:r>
              <a:rPr lang="nl-BE" dirty="0">
                <a:solidFill>
                  <a:srgbClr val="1A708D"/>
                </a:solidFill>
                <a:latin typeface="Flanders Art Sans" panose="00000500000000000000"/>
              </a:rPr>
              <a:t>7 scenario’s met groeiend ambitieniveau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7758B34A-7C18-09E1-853A-78F0111DF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42" y="1650958"/>
            <a:ext cx="4170464" cy="4778417"/>
          </a:xfrm>
        </p:spPr>
        <p:txBody>
          <a:bodyPr/>
          <a:lstStyle/>
          <a:p>
            <a:r>
              <a:rPr lang="nl-BE" dirty="0"/>
              <a:t>Combinatie van lokale: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restricties per maatregel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efficiëntie per maatregel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potentiële impact klimaatverandering</a:t>
            </a:r>
          </a:p>
          <a:p>
            <a:pPr marL="266700" indent="0">
              <a:buNone/>
            </a:pPr>
            <a:r>
              <a:rPr lang="nl-BE" dirty="0"/>
              <a:t>-&gt; </a:t>
            </a:r>
            <a:r>
              <a:rPr lang="nl-BE" b="1" dirty="0">
                <a:solidFill>
                  <a:srgbClr val="728C2B"/>
                </a:solidFill>
              </a:rPr>
              <a:t>adaptatiepotentieelkaarten</a:t>
            </a:r>
            <a:r>
              <a:rPr lang="nl-BE" dirty="0"/>
              <a:t> per maatregel en per thema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b="1" dirty="0">
                <a:solidFill>
                  <a:srgbClr val="728C2B"/>
                </a:solidFill>
              </a:rPr>
              <a:t>Effect van maatregelen </a:t>
            </a:r>
            <a:r>
              <a:rPr lang="nl-BE" dirty="0"/>
              <a:t>bij wijzigend klimaat doorgerekend in specifieke modellen voor hitte, droogte en wateroverlast</a:t>
            </a:r>
          </a:p>
          <a:p>
            <a:endParaRPr lang="nl-BE" dirty="0"/>
          </a:p>
          <a:p>
            <a:r>
              <a:rPr lang="nl-BE" dirty="0"/>
              <a:t>Output: </a:t>
            </a:r>
            <a:r>
              <a:rPr lang="nl-BE" b="1" dirty="0">
                <a:solidFill>
                  <a:srgbClr val="728C2B"/>
                </a:solidFill>
              </a:rPr>
              <a:t>risicoreductie</a:t>
            </a:r>
            <a:r>
              <a:rPr lang="nl-BE" dirty="0"/>
              <a:t> (per wijk/gemeente/afstroomzone)</a:t>
            </a:r>
          </a:p>
          <a:p>
            <a:pPr marL="0" indent="0">
              <a:buNone/>
            </a:pPr>
            <a:r>
              <a:rPr lang="nl-BE" dirty="0"/>
              <a:t>     + </a:t>
            </a:r>
            <a:r>
              <a:rPr lang="nl-BE" b="1" dirty="0">
                <a:solidFill>
                  <a:srgbClr val="728C2B"/>
                </a:solidFill>
              </a:rPr>
              <a:t>kosten/baten </a:t>
            </a:r>
            <a:r>
              <a:rPr lang="nl-BE" dirty="0"/>
              <a:t>+ </a:t>
            </a:r>
            <a:r>
              <a:rPr lang="nl-BE" b="1" dirty="0">
                <a:solidFill>
                  <a:srgbClr val="728C2B"/>
                </a:solidFill>
              </a:rPr>
              <a:t>co-benefits</a:t>
            </a:r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B1F6352A-5B1C-D8A0-AEB8-E9827B839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23</a:t>
            </a:fld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07C50EC-744C-B478-5360-7B1D303985AF}"/>
              </a:ext>
            </a:extLst>
          </p:cNvPr>
          <p:cNvSpPr txBox="1"/>
          <p:nvPr/>
        </p:nvSpPr>
        <p:spPr>
          <a:xfrm>
            <a:off x="-5041701" y="8336466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/>
              <a:t>TREND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18C7722-DD63-867E-8A8E-79C476B5B8D4}"/>
              </a:ext>
            </a:extLst>
          </p:cNvPr>
          <p:cNvSpPr txBox="1"/>
          <p:nvPr/>
        </p:nvSpPr>
        <p:spPr>
          <a:xfrm>
            <a:off x="-7606759" y="7300996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/>
              <a:t>MINIMAAL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DDD920B-956C-FBF2-48A8-C324D3152D57}"/>
              </a:ext>
            </a:extLst>
          </p:cNvPr>
          <p:cNvSpPr txBox="1"/>
          <p:nvPr/>
        </p:nvSpPr>
        <p:spPr>
          <a:xfrm>
            <a:off x="17116555" y="9135294"/>
            <a:ext cx="2535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/>
              <a:t>TREND ZEER STERK VERSNELLEN</a:t>
            </a:r>
          </a:p>
        </p:txBody>
      </p:sp>
      <p:pic>
        <p:nvPicPr>
          <p:cNvPr id="2" name="Tijdelijke aanduiding voor afbeelding 8" descr="Klimaatportaal - PLANtool">
            <a:extLst>
              <a:ext uri="{FF2B5EF4-FFF2-40B4-BE49-F238E27FC236}">
                <a16:creationId xmlns:a16="http://schemas.microsoft.com/office/drawing/2014/main" id="{7EB593DA-14BE-2361-FBEE-B91CAE08FB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" r="5393" b="4367"/>
          <a:stretch/>
        </p:blipFill>
        <p:spPr>
          <a:xfrm>
            <a:off x="10489848" y="4838399"/>
            <a:ext cx="1560740" cy="1224244"/>
          </a:xfrm>
          <a:prstGeom prst="rect">
            <a:avLst/>
          </a:prstGeom>
        </p:spPr>
      </p:pic>
      <p:pic>
        <p:nvPicPr>
          <p:cNvPr id="31" name="Afbeelding 27">
            <a:extLst>
              <a:ext uri="{FF2B5EF4-FFF2-40B4-BE49-F238E27FC236}">
                <a16:creationId xmlns:a16="http://schemas.microsoft.com/office/drawing/2014/main" id="{AF3C0188-1765-926A-3827-E9E680C956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38" y="2019444"/>
            <a:ext cx="771374" cy="799013"/>
          </a:xfrm>
          <a:prstGeom prst="rect">
            <a:avLst/>
          </a:prstGeom>
        </p:spPr>
      </p:pic>
      <p:pic>
        <p:nvPicPr>
          <p:cNvPr id="35" name="Afbeelding 29" descr="Afbeelding met tekst, horloge, meter&#10;&#10;Automatisch gegenereerde beschrijving">
            <a:extLst>
              <a:ext uri="{FF2B5EF4-FFF2-40B4-BE49-F238E27FC236}">
                <a16:creationId xmlns:a16="http://schemas.microsoft.com/office/drawing/2014/main" id="{E6E4F2CD-15F7-51E4-F575-6748CD9DB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466" y="2019444"/>
            <a:ext cx="771374" cy="799013"/>
          </a:xfrm>
          <a:prstGeom prst="rect">
            <a:avLst/>
          </a:prstGeom>
        </p:spPr>
      </p:pic>
      <p:pic>
        <p:nvPicPr>
          <p:cNvPr id="38" name="Afbeelding 33">
            <a:extLst>
              <a:ext uri="{FF2B5EF4-FFF2-40B4-BE49-F238E27FC236}">
                <a16:creationId xmlns:a16="http://schemas.microsoft.com/office/drawing/2014/main" id="{6C4C33D7-7B05-EE1E-7E8E-668DF56F0F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466" y="2021902"/>
            <a:ext cx="771374" cy="799013"/>
          </a:xfrm>
          <a:prstGeom prst="rect">
            <a:avLst/>
          </a:prstGeom>
        </p:spPr>
      </p:pic>
      <p:pic>
        <p:nvPicPr>
          <p:cNvPr id="40" name="Afbeelding 31">
            <a:extLst>
              <a:ext uri="{FF2B5EF4-FFF2-40B4-BE49-F238E27FC236}">
                <a16:creationId xmlns:a16="http://schemas.microsoft.com/office/drawing/2014/main" id="{0D29AC8C-7BC6-98C7-CAA3-5395B9AA5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465" y="2016986"/>
            <a:ext cx="771374" cy="799013"/>
          </a:xfrm>
          <a:prstGeom prst="rect">
            <a:avLst/>
          </a:prstGeom>
        </p:spPr>
      </p:pic>
      <p:pic>
        <p:nvPicPr>
          <p:cNvPr id="42" name="Afbeelding 35">
            <a:extLst>
              <a:ext uri="{FF2B5EF4-FFF2-40B4-BE49-F238E27FC236}">
                <a16:creationId xmlns:a16="http://schemas.microsoft.com/office/drawing/2014/main" id="{98DDF48D-7FF1-7E0D-3838-782DF6149B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23" y="2020944"/>
            <a:ext cx="771374" cy="799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8621F-E42C-3AF5-33CF-FE45AA995577}"/>
              </a:ext>
            </a:extLst>
          </p:cNvPr>
          <p:cNvSpPr txBox="1"/>
          <p:nvPr/>
        </p:nvSpPr>
        <p:spPr>
          <a:xfrm>
            <a:off x="10489849" y="2429177"/>
            <a:ext cx="4327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227799"/>
                </a:solidFill>
                <a:ea typeface="Calibri"/>
                <a:cs typeface="Calibri"/>
              </a:rPr>
              <a:t>1%</a:t>
            </a:r>
            <a:endParaRPr lang="en-US" sz="1400" dirty="0">
              <a:solidFill>
                <a:srgbClr val="2277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9F6F1-F7BE-9685-3898-254D9E878159}"/>
              </a:ext>
            </a:extLst>
          </p:cNvPr>
          <p:cNvSpPr txBox="1"/>
          <p:nvPr/>
        </p:nvSpPr>
        <p:spPr>
          <a:xfrm>
            <a:off x="10556570" y="2050721"/>
            <a:ext cx="5322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227799"/>
                </a:solidFill>
                <a:ea typeface="Calibri"/>
                <a:cs typeface="Calibri"/>
              </a:rPr>
              <a:t>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8F609-3EB5-DC70-C9DD-60EC86BD6A96}"/>
              </a:ext>
            </a:extLst>
          </p:cNvPr>
          <p:cNvSpPr txBox="1"/>
          <p:nvPr/>
        </p:nvSpPr>
        <p:spPr>
          <a:xfrm>
            <a:off x="11069476" y="1766360"/>
            <a:ext cx="4014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227799"/>
                </a:solidFill>
                <a:ea typeface="Calibri"/>
                <a:cs typeface="Calibri"/>
              </a:rPr>
              <a:t>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A3F1C-663C-E5FF-2A53-A03D43A19117}"/>
              </a:ext>
            </a:extLst>
          </p:cNvPr>
          <p:cNvSpPr txBox="1"/>
          <p:nvPr/>
        </p:nvSpPr>
        <p:spPr>
          <a:xfrm>
            <a:off x="11562288" y="2026834"/>
            <a:ext cx="5322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227799"/>
                </a:solidFill>
                <a:ea typeface="Calibri"/>
                <a:cs typeface="Calibri"/>
              </a:rPr>
              <a:t>11%</a:t>
            </a:r>
            <a:endParaRPr lang="en-US" sz="1400" dirty="0">
              <a:solidFill>
                <a:srgbClr val="2277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902D7-599D-BE83-415E-D56A77C9528F}"/>
              </a:ext>
            </a:extLst>
          </p:cNvPr>
          <p:cNvSpPr txBox="1"/>
          <p:nvPr/>
        </p:nvSpPr>
        <p:spPr>
          <a:xfrm>
            <a:off x="11615648" y="2443257"/>
            <a:ext cx="66989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227799"/>
                </a:solidFill>
                <a:ea typeface="Calibri"/>
                <a:cs typeface="Calibri"/>
              </a:rPr>
              <a:t>14%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3EE4A89-2987-21EF-9D62-B7AA2BDDBE81}"/>
              </a:ext>
            </a:extLst>
          </p:cNvPr>
          <p:cNvSpPr/>
          <p:nvPr/>
        </p:nvSpPr>
        <p:spPr>
          <a:xfrm>
            <a:off x="10865970" y="2905868"/>
            <a:ext cx="994068" cy="301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00" dirty="0"/>
              <a:t>% t.o.v. oppervlakte VL</a:t>
            </a:r>
            <a:r>
              <a:rPr lang="nl-BE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2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5E918-F74C-106E-66A0-0DFD3C3DA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775" y="3051810"/>
            <a:ext cx="6404225" cy="1570990"/>
          </a:xfrm>
        </p:spPr>
        <p:txBody>
          <a:bodyPr anchor="ctr">
            <a:normAutofit/>
          </a:bodyPr>
          <a:lstStyle/>
          <a:p>
            <a:r>
              <a:rPr lang="nl-BE" sz="6700" b="1" dirty="0" err="1">
                <a:solidFill>
                  <a:srgbClr val="728C2B"/>
                </a:solidFill>
                <a:latin typeface="Flanders Art Sans Medium"/>
                <a:cs typeface="David"/>
              </a:rPr>
              <a:t>PROJECTtool</a:t>
            </a:r>
            <a:br>
              <a:rPr lang="nl-BE" dirty="0">
                <a:latin typeface="Flanders Art Sans Medium"/>
                <a:cs typeface="David"/>
              </a:rPr>
            </a:br>
            <a:endParaRPr lang="nl-BE" i="1" dirty="0"/>
          </a:p>
        </p:txBody>
      </p:sp>
      <p:sp>
        <p:nvSpPr>
          <p:cNvPr id="5" name="Stroomdiagram: Handmatige invoer 4">
            <a:extLst>
              <a:ext uri="{FF2B5EF4-FFF2-40B4-BE49-F238E27FC236}">
                <a16:creationId xmlns:a16="http://schemas.microsoft.com/office/drawing/2014/main" id="{3685730D-04BF-C2D1-1E4A-CB5FE734D411}"/>
              </a:ext>
            </a:extLst>
          </p:cNvPr>
          <p:cNvSpPr/>
          <p:nvPr/>
        </p:nvSpPr>
        <p:spPr>
          <a:xfrm rot="5400000">
            <a:off x="-3219108" y="-2457107"/>
            <a:ext cx="6858001" cy="11772215"/>
          </a:xfrm>
          <a:prstGeom prst="flowChartManualInput">
            <a:avLst/>
          </a:prstGeom>
          <a:solidFill>
            <a:srgbClr val="1A7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6CC57A-8981-B671-2A79-F2CE2725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795" y="2457944"/>
            <a:ext cx="3546462" cy="19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2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9204D53-74B9-48BE-EC72-BE8F8362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096" y="756000"/>
            <a:ext cx="9888000" cy="604836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sz="4400" dirty="0">
                <a:solidFill>
                  <a:srgbClr val="196E8B"/>
                </a:solidFill>
                <a:latin typeface="FlandersArtSans-Medium"/>
              </a:rPr>
              <a:t>Intro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E54ACA2-D803-9558-ADBD-B8F0DD431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25</a:t>
            </a:fld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E1CFCD-8AD0-6FA3-124B-BF1E9722CA6F}"/>
              </a:ext>
            </a:extLst>
          </p:cNvPr>
          <p:cNvSpPr txBox="1">
            <a:spLocks/>
          </p:cNvSpPr>
          <p:nvPr/>
        </p:nvSpPr>
        <p:spPr>
          <a:xfrm>
            <a:off x="938096" y="1360836"/>
            <a:ext cx="10994824" cy="5338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nl-BE" sz="2400" dirty="0">
                <a:solidFill>
                  <a:srgbClr val="728C2B"/>
                </a:solidFill>
                <a:latin typeface="flanders art sans" panose="00000500000000000000"/>
              </a:rPr>
              <a:t>Beoordeel </a:t>
            </a:r>
            <a:r>
              <a:rPr lang="nl-BE" sz="2400" b="1" dirty="0">
                <a:solidFill>
                  <a:srgbClr val="728C2B"/>
                </a:solidFill>
                <a:latin typeface="flanders art sans" panose="00000500000000000000"/>
              </a:rPr>
              <a:t>ontwerpvarianten </a:t>
            </a:r>
            <a:r>
              <a:rPr lang="nl-BE" sz="2400" dirty="0">
                <a:solidFill>
                  <a:srgbClr val="728C2B"/>
                </a:solidFill>
                <a:latin typeface="flanders art sans" panose="00000500000000000000"/>
              </a:rPr>
              <a:t>op hun </a:t>
            </a:r>
            <a:r>
              <a:rPr lang="nl-BE" sz="2400" b="1" dirty="0">
                <a:solidFill>
                  <a:srgbClr val="728C2B"/>
                </a:solidFill>
                <a:latin typeface="flanders art sans" panose="00000500000000000000"/>
              </a:rPr>
              <a:t>adaptief potentieel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nl-BE" sz="600" dirty="0">
              <a:solidFill>
                <a:srgbClr val="728C2B"/>
              </a:solidFill>
              <a:latin typeface="flanders art sans" panose="0000050000000000000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/>
              </a:rPr>
              <a:t>Ondersteuning projectontwikkeling en gebiedsontwikkeling in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(pre-)ontwerpfase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/>
              </a:rPr>
              <a:t>Berekent adaptatie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score</a:t>
            </a:r>
            <a:r>
              <a:rPr lang="nl-BE" sz="2000" dirty="0">
                <a:latin typeface="flanders art sans" panose="00000500000000000000"/>
              </a:rPr>
              <a:t> (0-&gt;10) voor een project-ontwerp in gebied van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300 m² tot 2500 ha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Klimaatbestendig</a:t>
            </a:r>
            <a:r>
              <a:rPr lang="nl-BE" sz="2000" dirty="0">
                <a:latin typeface="flanders art sans" panose="00000500000000000000"/>
              </a:rPr>
              <a:t> = minstens opvangen van gevolgen van klimaatverandering tot 2050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dirty="0">
                <a:latin typeface="flanders art sans" panose="00000500000000000000"/>
              </a:rPr>
              <a:t>Doel: inbouwen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klimaatreflex</a:t>
            </a:r>
            <a:r>
              <a:rPr lang="nl-BE" sz="2000" dirty="0">
                <a:solidFill>
                  <a:srgbClr val="728C2B"/>
                </a:solidFill>
                <a:latin typeface="flanders art sans" panose="00000500000000000000"/>
              </a:rPr>
              <a:t> </a:t>
            </a:r>
            <a:r>
              <a:rPr lang="nl-BE" sz="2000" dirty="0">
                <a:latin typeface="flanders art sans" panose="00000500000000000000"/>
              </a:rPr>
              <a:t>via iteratief ontwerpproces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BE" sz="1600" dirty="0">
              <a:latin typeface="flanders art sans" panose="0000050000000000000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Handeling </a:t>
            </a:r>
            <a:r>
              <a:rPr lang="nl-BE" sz="2000" dirty="0">
                <a:latin typeface="flanders art sans" panose="00000500000000000000"/>
              </a:rPr>
              <a:t>gebruiker: selectie projectgebied </a:t>
            </a:r>
          </a:p>
          <a:p>
            <a:pPr>
              <a:spcBef>
                <a:spcPts val="400"/>
              </a:spcBef>
            </a:pPr>
            <a:r>
              <a:rPr lang="nl-BE" sz="2000" dirty="0">
                <a:latin typeface="flanders art sans" panose="00000500000000000000"/>
              </a:rPr>
              <a:t>                                            + intekenen nieuwe gebouwen/wegen/verharding </a:t>
            </a:r>
          </a:p>
          <a:p>
            <a:pPr>
              <a:spcBef>
                <a:spcPts val="400"/>
              </a:spcBef>
            </a:pPr>
            <a:r>
              <a:rPr lang="nl-BE" sz="2000" dirty="0">
                <a:latin typeface="flanders art sans" panose="00000500000000000000"/>
              </a:rPr>
              <a:t>                                            + intekenen adaptatiemaatregelen (&amp; karakteristieken)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BE" sz="1600" dirty="0">
              <a:latin typeface="flanders art sans" panose="0000050000000000000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Output</a:t>
            </a:r>
            <a:r>
              <a:rPr lang="nl-BE" sz="2000" dirty="0">
                <a:latin typeface="flanders art sans" panose="00000500000000000000"/>
              </a:rPr>
              <a:t> tool: ​</a:t>
            </a:r>
          </a:p>
          <a:p>
            <a:pPr marL="742950" lvl="1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nl-BE" dirty="0">
                <a:latin typeface="flanders art sans" panose="00000500000000000000"/>
              </a:rPr>
              <a:t>Indicatie van de klimaat</a:t>
            </a:r>
            <a:r>
              <a:rPr lang="nl-BE" dirty="0">
                <a:solidFill>
                  <a:srgbClr val="728C2B"/>
                </a:solidFill>
                <a:latin typeface="flanders art sans" panose="00000500000000000000"/>
              </a:rPr>
              <a:t>uitdagingen</a:t>
            </a:r>
            <a:r>
              <a:rPr lang="nl-BE" dirty="0">
                <a:latin typeface="flanders art sans" panose="00000500000000000000"/>
              </a:rPr>
              <a:t> 2050 in &amp; rond het projectgebied​</a:t>
            </a:r>
          </a:p>
          <a:p>
            <a:pPr marL="742950" lvl="1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nl-BE" dirty="0">
                <a:latin typeface="flanders art sans" panose="00000500000000000000"/>
              </a:rPr>
              <a:t>Klimaatadaptatie-</a:t>
            </a:r>
            <a:r>
              <a:rPr lang="nl-BE" dirty="0">
                <a:solidFill>
                  <a:srgbClr val="728C2B"/>
                </a:solidFill>
                <a:latin typeface="flanders art sans" panose="00000500000000000000"/>
              </a:rPr>
              <a:t>score</a:t>
            </a:r>
            <a:r>
              <a:rPr lang="nl-BE" dirty="0">
                <a:latin typeface="flanders art sans" panose="00000500000000000000"/>
              </a:rPr>
              <a:t> voor ontworpen toestand van het projectgebied  ​</a:t>
            </a:r>
          </a:p>
          <a:p>
            <a:pPr marL="742950" lvl="1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728C2B"/>
                </a:solidFill>
                <a:latin typeface="flanders art sans" panose="00000500000000000000"/>
              </a:rPr>
              <a:t>Systeem-indicatoren</a:t>
            </a:r>
            <a:r>
              <a:rPr lang="nl-BE" dirty="0">
                <a:latin typeface="flanders art sans" panose="00000500000000000000"/>
              </a:rPr>
              <a:t> voor ontworpen en huidige toestand</a:t>
            </a:r>
          </a:p>
          <a:p>
            <a:pPr marL="742950" lvl="1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nl-BE" dirty="0">
                <a:latin typeface="flanders art sans" panose="00000500000000000000"/>
              </a:rPr>
              <a:t>Indicatie </a:t>
            </a:r>
            <a:r>
              <a:rPr lang="nl-BE" dirty="0">
                <a:solidFill>
                  <a:srgbClr val="728C2B"/>
                </a:solidFill>
                <a:latin typeface="flanders art sans" panose="00000500000000000000"/>
              </a:rPr>
              <a:t>kost </a:t>
            </a:r>
            <a:r>
              <a:rPr lang="nl-BE" dirty="0">
                <a:latin typeface="flanders art sans" panose="00000500000000000000"/>
              </a:rPr>
              <a:t>en</a:t>
            </a:r>
            <a:r>
              <a:rPr lang="nl-BE" dirty="0">
                <a:solidFill>
                  <a:srgbClr val="728C2B"/>
                </a:solidFill>
                <a:latin typeface="flanders art sans" panose="00000500000000000000"/>
              </a:rPr>
              <a:t> co-benefits </a:t>
            </a:r>
            <a:r>
              <a:rPr lang="nl-BE" dirty="0">
                <a:latin typeface="flanders art sans" panose="00000500000000000000"/>
              </a:rPr>
              <a:t>van ingetekende adaptatiemaatregelen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endParaRPr lang="nl-BE" sz="2000" dirty="0">
              <a:solidFill>
                <a:srgbClr val="1A708D"/>
              </a:solidFill>
              <a:latin typeface="Flanders Art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2BE63B-5283-832E-92FA-1FE512CDE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5"/>
          <a:stretch/>
        </p:blipFill>
        <p:spPr bwMode="auto">
          <a:xfrm>
            <a:off x="4690809" y="2550579"/>
            <a:ext cx="3157687" cy="25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3217993-2865-4F39-BCC1-D23A0970CDB5}"/>
              </a:ext>
            </a:extLst>
          </p:cNvPr>
          <p:cNvSpPr txBox="1"/>
          <p:nvPr/>
        </p:nvSpPr>
        <p:spPr>
          <a:xfrm>
            <a:off x="2620822" y="193129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477993F-1E0E-43D0-AC1A-389E5D71F514}"/>
              </a:ext>
            </a:extLst>
          </p:cNvPr>
          <p:cNvSpPr txBox="1"/>
          <p:nvPr/>
        </p:nvSpPr>
        <p:spPr>
          <a:xfrm>
            <a:off x="9295942" y="595366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4C59F1A-D85A-4634-8C4A-252CA833E540}"/>
              </a:ext>
            </a:extLst>
          </p:cNvPr>
          <p:cNvSpPr txBox="1">
            <a:spLocks/>
          </p:cNvSpPr>
          <p:nvPr/>
        </p:nvSpPr>
        <p:spPr>
          <a:xfrm>
            <a:off x="2772761" y="1283437"/>
            <a:ext cx="8911634" cy="4391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nl-BE" sz="2800" dirty="0">
              <a:solidFill>
                <a:srgbClr val="728C2B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1DBC858-2864-75B9-8017-F6446CAA2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157" y="1637247"/>
            <a:ext cx="9298486" cy="5085863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000" dirty="0">
                <a:latin typeface="Flanders Art Sans"/>
              </a:rPr>
              <a:t> Analyse </a:t>
            </a:r>
            <a:r>
              <a:rPr lang="nl-NL" sz="2000" b="1" dirty="0">
                <a:latin typeface="Flanders Art Sans"/>
              </a:rPr>
              <a:t>klimaatuitdagingen </a:t>
            </a:r>
            <a:r>
              <a:rPr lang="nl-NL" sz="2000" dirty="0">
                <a:latin typeface="Flanders Art Sans"/>
              </a:rPr>
              <a:t>in en rond (100m) projectgebied in 2050 </a:t>
            </a:r>
            <a:r>
              <a:rPr lang="nl-NL" sz="2000" dirty="0" err="1">
                <a:latin typeface="Flanders Art Sans"/>
              </a:rPr>
              <a:t>o.b.v</a:t>
            </a:r>
            <a:r>
              <a:rPr lang="nl-NL" sz="2000" dirty="0">
                <a:latin typeface="Flanders Art Sans"/>
              </a:rPr>
              <a:t>:</a:t>
            </a:r>
          </a:p>
          <a:p>
            <a:pPr>
              <a:lnSpc>
                <a:spcPct val="100000"/>
              </a:lnSpc>
              <a:buNone/>
            </a:pPr>
            <a:endParaRPr lang="nl-NL" sz="1600" dirty="0"/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gevoelstemperatuur </a:t>
            </a:r>
            <a:r>
              <a:rPr lang="nl-NL" sz="1600" dirty="0"/>
              <a:t>(T, schaduw, luchtvochtigheid, wind)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aantal hitte getroffenen</a:t>
            </a:r>
          </a:p>
          <a:p>
            <a:pPr marL="575945" lvl="1" indent="-287655">
              <a:lnSpc>
                <a:spcPct val="100000"/>
              </a:lnSpc>
            </a:pPr>
            <a:endParaRPr lang="nl-NL" sz="1600" dirty="0"/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gemiddelde droogteduur 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>
                <a:latin typeface="Flanders Art Sans"/>
              </a:rPr>
              <a:t>% kwetsbare </a:t>
            </a:r>
            <a:r>
              <a:rPr lang="nl-NL" sz="1800" dirty="0" err="1">
                <a:latin typeface="Flanders Art Sans"/>
              </a:rPr>
              <a:t>ecotopen</a:t>
            </a:r>
            <a:endParaRPr lang="nl-NL" sz="1800" dirty="0">
              <a:latin typeface="Flanders Art Sans"/>
            </a:endParaRP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% landbouwpercelen </a:t>
            </a:r>
          </a:p>
          <a:p>
            <a:pPr marL="575945" lvl="1" indent="-287655">
              <a:lnSpc>
                <a:spcPct val="100000"/>
              </a:lnSpc>
            </a:pPr>
            <a:endParaRPr lang="nl-NL" sz="1600" dirty="0"/>
          </a:p>
          <a:p>
            <a:pPr marL="575945" lvl="1" indent="-287655">
              <a:lnSpc>
                <a:spcPct val="100000"/>
              </a:lnSpc>
            </a:pPr>
            <a:r>
              <a:rPr lang="nl-NL" sz="1800" dirty="0" err="1">
                <a:latin typeface="Flanders Art Sans"/>
              </a:rPr>
              <a:t>runoff</a:t>
            </a:r>
            <a:r>
              <a:rPr lang="nl-NL" sz="1800" dirty="0">
                <a:latin typeface="Flanders Art Sans"/>
              </a:rPr>
              <a:t>-coëfficiënt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% gebouwen met wateroverlast</a:t>
            </a:r>
          </a:p>
          <a:p>
            <a:pPr>
              <a:lnSpc>
                <a:spcPct val="100000"/>
              </a:lnSpc>
            </a:pPr>
            <a:endParaRPr lang="nl-NL" sz="2000" dirty="0">
              <a:latin typeface="Flanders Art Sans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latin typeface="Flanders Art Sans"/>
              </a:rPr>
              <a:t>Vrijblijvend advies over </a:t>
            </a:r>
            <a:r>
              <a:rPr lang="nl-NL" sz="2000" b="1" dirty="0">
                <a:latin typeface="Flanders Art Sans"/>
              </a:rPr>
              <a:t>top-3 en meest effectieve maatregelen</a:t>
            </a:r>
            <a:r>
              <a:rPr lang="nl-NL" sz="2000" dirty="0">
                <a:latin typeface="Flanders Art Sans"/>
              </a:rPr>
              <a:t>​ (score 1-2-3)</a:t>
            </a:r>
          </a:p>
          <a:p>
            <a:pPr>
              <a:lnSpc>
                <a:spcPct val="100000"/>
              </a:lnSpc>
              <a:buNone/>
            </a:pPr>
            <a:endParaRPr lang="nl-NL" sz="2000" dirty="0">
              <a:latin typeface="Flanders Art Sans" panose="00000500000000000000" pitchFamily="50" charset="0"/>
            </a:endParaRPr>
          </a:p>
          <a:p>
            <a:pPr marL="287655" lvl="1" indent="0">
              <a:lnSpc>
                <a:spcPct val="100000"/>
              </a:lnSpc>
              <a:buNone/>
            </a:pPr>
            <a:endParaRPr lang="nl-NL" sz="1000" dirty="0"/>
          </a:p>
          <a:p>
            <a:pPr marL="575945" lvl="1" indent="-287655">
              <a:lnSpc>
                <a:spcPct val="100000"/>
              </a:lnSpc>
            </a:pPr>
            <a:endParaRPr lang="nl-NL" sz="20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4DFBB26-1114-4616-B59C-3FC6DEBD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57" y="552092"/>
            <a:ext cx="9888000" cy="664932"/>
          </a:xfrm>
        </p:spPr>
        <p:txBody>
          <a:bodyPr/>
          <a:lstStyle/>
          <a:p>
            <a:r>
              <a:rPr lang="nl-BE" dirty="0">
                <a:solidFill>
                  <a:srgbClr val="136B8B"/>
                </a:solidFill>
                <a:latin typeface="Flanders Art Sans" panose="00000500000000000000"/>
              </a:rPr>
              <a:t>Methode: stap 1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79F1EECD-4D7A-50D2-D09C-D58682545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26</a:t>
            </a:fld>
            <a:endParaRPr lang="nl-B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DC0F78-07BF-A6D9-BA6F-624A592DC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9" b="25436"/>
          <a:stretch/>
        </p:blipFill>
        <p:spPr bwMode="auto">
          <a:xfrm>
            <a:off x="8297202" y="2550579"/>
            <a:ext cx="2938684" cy="258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259DA-B5FA-2594-34AF-9A7BE7891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1" t="75089"/>
          <a:stretch/>
        </p:blipFill>
        <p:spPr bwMode="auto">
          <a:xfrm>
            <a:off x="6792533" y="5757180"/>
            <a:ext cx="2534986" cy="7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>
            <a:extLst>
              <a:ext uri="{FF2B5EF4-FFF2-40B4-BE49-F238E27FC236}">
                <a16:creationId xmlns:a16="http://schemas.microsoft.com/office/drawing/2014/main" id="{13217993-2865-4F39-BCC1-D23A0970CDB5}"/>
              </a:ext>
            </a:extLst>
          </p:cNvPr>
          <p:cNvSpPr txBox="1"/>
          <p:nvPr/>
        </p:nvSpPr>
        <p:spPr>
          <a:xfrm>
            <a:off x="2620822" y="193129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477993F-1E0E-43D0-AC1A-389E5D71F514}"/>
              </a:ext>
            </a:extLst>
          </p:cNvPr>
          <p:cNvSpPr txBox="1"/>
          <p:nvPr/>
        </p:nvSpPr>
        <p:spPr>
          <a:xfrm>
            <a:off x="9295942" y="595366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4C59F1A-D85A-4634-8C4A-252CA833E540}"/>
              </a:ext>
            </a:extLst>
          </p:cNvPr>
          <p:cNvSpPr txBox="1">
            <a:spLocks/>
          </p:cNvSpPr>
          <p:nvPr/>
        </p:nvSpPr>
        <p:spPr>
          <a:xfrm>
            <a:off x="2772761" y="1283437"/>
            <a:ext cx="8911634" cy="4391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nl-BE" sz="2800" dirty="0">
              <a:solidFill>
                <a:srgbClr val="728C2B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4DFBB26-1114-4616-B59C-3FC6DEBD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58" y="532527"/>
            <a:ext cx="9888000" cy="480855"/>
          </a:xfrm>
        </p:spPr>
        <p:txBody>
          <a:bodyPr/>
          <a:lstStyle/>
          <a:p>
            <a:r>
              <a:rPr lang="nl-BE" dirty="0">
                <a:solidFill>
                  <a:srgbClr val="136B8B"/>
                </a:solidFill>
                <a:latin typeface="Flanders Art Sans" panose="00000500000000000000"/>
              </a:rPr>
              <a:t>Methode: stap 2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79F1EECD-4D7A-50D2-D09C-D58682545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27</a:t>
            </a:fld>
            <a:endParaRPr lang="nl-BE" dirty="0"/>
          </a:p>
        </p:txBody>
      </p:sp>
      <p:sp>
        <p:nvSpPr>
          <p:cNvPr id="9" name="Tijdelijke aanduiding voor inhoud 4">
            <a:extLst>
              <a:ext uri="{FF2B5EF4-FFF2-40B4-BE49-F238E27FC236}">
                <a16:creationId xmlns:a16="http://schemas.microsoft.com/office/drawing/2014/main" id="{088E6E58-9D35-DDB4-4310-D8A4D6AD5537}"/>
              </a:ext>
            </a:extLst>
          </p:cNvPr>
          <p:cNvSpPr txBox="1">
            <a:spLocks/>
          </p:cNvSpPr>
          <p:nvPr/>
        </p:nvSpPr>
        <p:spPr>
          <a:xfrm>
            <a:off x="720159" y="1283437"/>
            <a:ext cx="8699080" cy="52467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0" kern="1200" spc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Flanders Art Sans" panose="00000500000000000000" pitchFamily="50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 b="1" dirty="0">
                <a:latin typeface="Flanders Art Sans" panose="00000500000000000000" pitchFamily="50" charset="0"/>
              </a:rPr>
              <a:t>Extra </a:t>
            </a:r>
            <a:r>
              <a:rPr lang="nl-NL" sz="2000" b="1" dirty="0">
                <a:solidFill>
                  <a:srgbClr val="FF0000"/>
                </a:solidFill>
                <a:latin typeface="Flanders Art Sans" panose="00000500000000000000" pitchFamily="50" charset="0"/>
              </a:rPr>
              <a:t>verharding, wegen, gebouwen </a:t>
            </a:r>
            <a:r>
              <a:rPr lang="nl-NL" sz="2000" b="1" dirty="0">
                <a:latin typeface="Flanders Art Sans" panose="00000500000000000000" pitchFamily="50" charset="0"/>
              </a:rPr>
              <a:t>intekenen op kaart</a:t>
            </a:r>
          </a:p>
          <a:p>
            <a:pPr>
              <a:lnSpc>
                <a:spcPct val="100000"/>
              </a:lnSpc>
            </a:pPr>
            <a:endParaRPr lang="nl-NL" sz="2000" b="1" dirty="0"/>
          </a:p>
          <a:p>
            <a:pPr>
              <a:lnSpc>
                <a:spcPct val="100000"/>
              </a:lnSpc>
            </a:pPr>
            <a:r>
              <a:rPr lang="nl-NL" sz="2000" b="1" dirty="0">
                <a:solidFill>
                  <a:srgbClr val="00B050"/>
                </a:solidFill>
                <a:latin typeface="Flanders Art Sans" panose="00000500000000000000" pitchFamily="50" charset="0"/>
              </a:rPr>
              <a:t>Adaptatiemaatregelen</a:t>
            </a:r>
            <a:r>
              <a:rPr lang="nl-NL" sz="2000" b="1" dirty="0"/>
              <a:t> intekenen op kaart: </a:t>
            </a:r>
            <a:endParaRPr lang="nl-NL" sz="2000" dirty="0">
              <a:latin typeface="Flanders Art Sans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nl-NL" sz="1000" dirty="0">
              <a:latin typeface="Flanders Art Sans" panose="00000500000000000000" pitchFamily="50" charset="0"/>
            </a:endParaRPr>
          </a:p>
          <a:p>
            <a:pPr marL="575945" lvl="1" indent="-287655">
              <a:lnSpc>
                <a:spcPct val="100000"/>
              </a:lnSpc>
            </a:pPr>
            <a:r>
              <a:rPr lang="nl-NL" sz="1800" dirty="0">
                <a:latin typeface="Flanders Art Sans"/>
              </a:rPr>
              <a:t>15 bronmaatregelen vnl. voor bebouwde omgeving</a:t>
            </a:r>
          </a:p>
          <a:p>
            <a:pPr marL="575945" lvl="1" indent="-287655">
              <a:lnSpc>
                <a:spcPct val="100000"/>
              </a:lnSpc>
            </a:pPr>
            <a:endParaRPr lang="nl-NL" sz="800" dirty="0"/>
          </a:p>
          <a:p>
            <a:pPr marL="863600" lvl="2" indent="-287655">
              <a:lnSpc>
                <a:spcPct val="100000"/>
              </a:lnSpc>
            </a:pPr>
            <a:r>
              <a:rPr lang="nl-NL" sz="1600" dirty="0">
                <a:latin typeface="Flanders Art Sans"/>
              </a:rPr>
              <a:t>Ontharding, (waterdoorlatende) verharding </a:t>
            </a:r>
            <a:endParaRPr lang="nl-NL" sz="1600" dirty="0"/>
          </a:p>
          <a:p>
            <a:pPr marL="575945" lvl="2" indent="0">
              <a:lnSpc>
                <a:spcPct val="100000"/>
              </a:lnSpc>
              <a:buNone/>
            </a:pPr>
            <a:endParaRPr lang="nl-NL" sz="800" dirty="0"/>
          </a:p>
          <a:p>
            <a:pPr marL="863600" lvl="2" indent="-287655">
              <a:lnSpc>
                <a:spcPct val="100000"/>
              </a:lnSpc>
            </a:pPr>
            <a:r>
              <a:rPr lang="nl-NL" sz="1600" dirty="0">
                <a:latin typeface="Flanders Art Sans"/>
              </a:rPr>
              <a:t>Wadi, waterbergende </a:t>
            </a:r>
            <a:r>
              <a:rPr lang="nl-NL" sz="1600" dirty="0" err="1">
                <a:latin typeface="Flanders Art Sans"/>
              </a:rPr>
              <a:t>onderfundering</a:t>
            </a:r>
            <a:r>
              <a:rPr lang="nl-NL" sz="1600" dirty="0">
                <a:latin typeface="Flanders Art Sans"/>
              </a:rPr>
              <a:t>, onder- en bovengrondse</a:t>
            </a:r>
          </a:p>
          <a:p>
            <a:pPr marL="575945" lvl="2" indent="0">
              <a:lnSpc>
                <a:spcPct val="100000"/>
              </a:lnSpc>
              <a:buNone/>
            </a:pPr>
            <a:r>
              <a:rPr lang="nl-NL" sz="1600" dirty="0">
                <a:latin typeface="Flanders Art Sans"/>
              </a:rPr>
              <a:t>     buffer met vertraagde afvoer, hemelwaterput </a:t>
            </a:r>
            <a:endParaRPr lang="nl-NL" dirty="0"/>
          </a:p>
          <a:p>
            <a:pPr marL="863600" lvl="2" indent="-287655">
              <a:lnSpc>
                <a:spcPct val="100000"/>
              </a:lnSpc>
            </a:pPr>
            <a:endParaRPr lang="nl-NL" sz="800" dirty="0"/>
          </a:p>
          <a:p>
            <a:pPr marL="863600" lvl="2" indent="-287655">
              <a:lnSpc>
                <a:spcPct val="100000"/>
              </a:lnSpc>
            </a:pPr>
            <a:r>
              <a:rPr lang="nl-NL" sz="1600" dirty="0">
                <a:latin typeface="Flanders Art Sans"/>
              </a:rPr>
              <a:t>Infiltratieveld/strook, ondiepe horizontale </a:t>
            </a:r>
            <a:r>
              <a:rPr lang="nl-NL" sz="1600" dirty="0" err="1">
                <a:latin typeface="Flanders Art Sans"/>
              </a:rPr>
              <a:t>ondergr</a:t>
            </a:r>
            <a:r>
              <a:rPr lang="nl-NL" sz="1600" dirty="0">
                <a:latin typeface="Flanders Art Sans"/>
              </a:rPr>
              <a:t>. infiltratie</a:t>
            </a:r>
          </a:p>
          <a:p>
            <a:pPr marL="863600" lvl="2" indent="-287655">
              <a:lnSpc>
                <a:spcPct val="100000"/>
              </a:lnSpc>
            </a:pPr>
            <a:endParaRPr lang="nl-NL" sz="800" dirty="0"/>
          </a:p>
          <a:p>
            <a:pPr marL="863600" lvl="2" indent="-287655">
              <a:lnSpc>
                <a:spcPct val="100000"/>
              </a:lnSpc>
            </a:pPr>
            <a:r>
              <a:rPr lang="nl-NL" sz="1600" dirty="0">
                <a:latin typeface="Flanders Art Sans"/>
              </a:rPr>
              <a:t>Boomschaduw, zonnescherm, </a:t>
            </a:r>
            <a:r>
              <a:rPr lang="nl-NL" sz="1600" dirty="0" err="1">
                <a:latin typeface="Flanders Art Sans"/>
              </a:rPr>
              <a:t>groendak</a:t>
            </a:r>
            <a:r>
              <a:rPr lang="nl-NL" sz="1600" dirty="0">
                <a:latin typeface="Flanders Art Sans"/>
              </a:rPr>
              <a:t>, </a:t>
            </a:r>
            <a:r>
              <a:rPr lang="nl-NL" sz="1600" dirty="0" err="1">
                <a:latin typeface="Flanders Art Sans"/>
              </a:rPr>
              <a:t>blauwgroendak</a:t>
            </a:r>
            <a:r>
              <a:rPr lang="nl-NL" sz="1600" dirty="0">
                <a:latin typeface="Flanders Art Sans"/>
              </a:rPr>
              <a:t> </a:t>
            </a:r>
            <a:endParaRPr lang="nl-NL" sz="1600" dirty="0"/>
          </a:p>
          <a:p>
            <a:pPr marL="863600" lvl="2" indent="-287655">
              <a:lnSpc>
                <a:spcPct val="100000"/>
              </a:lnSpc>
            </a:pPr>
            <a:endParaRPr lang="nl-NL" sz="800" dirty="0"/>
          </a:p>
          <a:p>
            <a:pPr marL="863600" lvl="2" indent="-287655">
              <a:lnSpc>
                <a:spcPct val="100000"/>
              </a:lnSpc>
            </a:pPr>
            <a:r>
              <a:rPr lang="nl-NL" sz="1600" dirty="0">
                <a:latin typeface="Flanders Art Sans"/>
              </a:rPr>
              <a:t>Waterelement, waterplein  </a:t>
            </a:r>
            <a:endParaRPr lang="nl-NL" sz="1600" dirty="0"/>
          </a:p>
          <a:p>
            <a:pPr marL="575945" lvl="1" indent="-287655">
              <a:lnSpc>
                <a:spcPct val="100000"/>
              </a:lnSpc>
            </a:pPr>
            <a:endParaRPr lang="nl-NL" sz="1200" dirty="0"/>
          </a:p>
          <a:p>
            <a:pPr>
              <a:lnSpc>
                <a:spcPct val="100000"/>
              </a:lnSpc>
            </a:pPr>
            <a:r>
              <a:rPr lang="nl-NL" sz="2000" b="1" dirty="0"/>
              <a:t>Eigenschappen maatregelen toevoegen</a:t>
            </a:r>
          </a:p>
          <a:p>
            <a:pPr>
              <a:lnSpc>
                <a:spcPct val="100000"/>
              </a:lnSpc>
            </a:pPr>
            <a:endParaRPr lang="nl-NL" sz="1000" b="1" dirty="0"/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Dimensies als kroondiameter bomen, bufferdiepte …</a:t>
            </a: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8EC496-68D7-6304-4112-E51AAABC0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782" y="327800"/>
            <a:ext cx="2541790" cy="20295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Tijdelijke aanduiding voor afbeelding 5" descr="Klimaatportaal - PROJECTtool">
            <a:extLst>
              <a:ext uri="{FF2B5EF4-FFF2-40B4-BE49-F238E27FC236}">
                <a16:creationId xmlns:a16="http://schemas.microsoft.com/office/drawing/2014/main" id="{1AF65DA7-62B2-90A2-D5FF-390418AFEF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>
          <a:xfrm>
            <a:off x="8008183" y="668179"/>
            <a:ext cx="3378497" cy="6102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428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8" descr="Klimaatportaal - PROJECTtool">
            <a:extLst>
              <a:ext uri="{FF2B5EF4-FFF2-40B4-BE49-F238E27FC236}">
                <a16:creationId xmlns:a16="http://schemas.microsoft.com/office/drawing/2014/main" id="{0271250E-C2FC-6D37-66A1-45A536126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11429"/>
          <a:stretch/>
        </p:blipFill>
        <p:spPr>
          <a:xfrm>
            <a:off x="6874754" y="4416772"/>
            <a:ext cx="4257560" cy="2324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3217993-2865-4F39-BCC1-D23A0970CDB5}"/>
              </a:ext>
            </a:extLst>
          </p:cNvPr>
          <p:cNvSpPr txBox="1"/>
          <p:nvPr/>
        </p:nvSpPr>
        <p:spPr>
          <a:xfrm>
            <a:off x="2620822" y="193129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477993F-1E0E-43D0-AC1A-389E5D71F514}"/>
              </a:ext>
            </a:extLst>
          </p:cNvPr>
          <p:cNvSpPr txBox="1"/>
          <p:nvPr/>
        </p:nvSpPr>
        <p:spPr>
          <a:xfrm>
            <a:off x="9295942" y="5953669"/>
            <a:ext cx="30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4C59F1A-D85A-4634-8C4A-252CA833E540}"/>
              </a:ext>
            </a:extLst>
          </p:cNvPr>
          <p:cNvSpPr txBox="1">
            <a:spLocks/>
          </p:cNvSpPr>
          <p:nvPr/>
        </p:nvSpPr>
        <p:spPr>
          <a:xfrm>
            <a:off x="2772761" y="1283437"/>
            <a:ext cx="8911634" cy="4391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nl-BE" sz="2800" dirty="0">
              <a:solidFill>
                <a:srgbClr val="728C2B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4DFBB26-1114-4616-B59C-3FC6DEBD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86" y="683424"/>
            <a:ext cx="9888000" cy="1116000"/>
          </a:xfrm>
        </p:spPr>
        <p:txBody>
          <a:bodyPr/>
          <a:lstStyle/>
          <a:p>
            <a:r>
              <a:rPr lang="nl-BE" dirty="0">
                <a:solidFill>
                  <a:srgbClr val="136B8B"/>
                </a:solidFill>
                <a:latin typeface="Flanders Art Sans" panose="00000500000000000000"/>
              </a:rPr>
              <a:t>Methode: stap 3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79F1EECD-4D7A-50D2-D09C-D58682545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28</a:t>
            </a:fld>
            <a:endParaRPr lang="nl-BE" dirty="0"/>
          </a:p>
        </p:txBody>
      </p:sp>
      <p:sp>
        <p:nvSpPr>
          <p:cNvPr id="9" name="Tijdelijke aanduiding voor inhoud 4">
            <a:extLst>
              <a:ext uri="{FF2B5EF4-FFF2-40B4-BE49-F238E27FC236}">
                <a16:creationId xmlns:a16="http://schemas.microsoft.com/office/drawing/2014/main" id="{088E6E58-9D35-DDB4-4310-D8A4D6AD5537}"/>
              </a:ext>
            </a:extLst>
          </p:cNvPr>
          <p:cNvSpPr txBox="1">
            <a:spLocks/>
          </p:cNvSpPr>
          <p:nvPr/>
        </p:nvSpPr>
        <p:spPr>
          <a:xfrm>
            <a:off x="734190" y="1515102"/>
            <a:ext cx="5988625" cy="53428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200" b="0" kern="1200" spc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Flanders Art Sans" panose="00000500000000000000" pitchFamily="50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000" kern="1200" spc="0" baseline="0">
                <a:solidFill>
                  <a:schemeClr val="tx1"/>
                </a:solidFill>
                <a:latin typeface="Flanders Art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 b="1" dirty="0">
                <a:latin typeface="Flanders Art Sans"/>
              </a:rPr>
              <a:t>Berekenen van de</a:t>
            </a:r>
            <a:r>
              <a:rPr lang="nl-NL" sz="2000" dirty="0">
                <a:latin typeface="Flanders Art Sans"/>
              </a:rPr>
              <a:t> </a:t>
            </a:r>
            <a:r>
              <a:rPr lang="nl-NL" sz="2000" b="1" dirty="0">
                <a:latin typeface="Flanders Art Sans"/>
              </a:rPr>
              <a:t>reductie van 2050 klimaatimpact door maatregelen o.b.v.:</a:t>
            </a:r>
            <a:endParaRPr lang="nl-NL" sz="2000" dirty="0">
              <a:latin typeface="Flanders Art Sans"/>
            </a:endParaRPr>
          </a:p>
          <a:p>
            <a:pPr marL="288290" lvl="1" indent="0">
              <a:lnSpc>
                <a:spcPct val="100000"/>
              </a:lnSpc>
              <a:buNone/>
            </a:pPr>
            <a:endParaRPr lang="nl-NL" sz="300" dirty="0"/>
          </a:p>
          <a:p>
            <a:pPr marL="575945" lvl="1" indent="-287655">
              <a:lnSpc>
                <a:spcPct val="100000"/>
              </a:lnSpc>
            </a:pPr>
            <a:r>
              <a:rPr lang="nl-NL" sz="1800" dirty="0">
                <a:latin typeface="Flanders Art Sans"/>
              </a:rPr>
              <a:t>Gevoelstemperatuur (WGBT- max en min)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 err="1"/>
              <a:t>Runoff</a:t>
            </a:r>
            <a:r>
              <a:rPr lang="nl-NL" sz="1800" dirty="0"/>
              <a:t> percentage (per bui) 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Infiltratie-verlies (per jaar)</a:t>
            </a:r>
          </a:p>
          <a:p>
            <a:pPr marL="575945" lvl="1" indent="-287655">
              <a:lnSpc>
                <a:spcPct val="100000"/>
              </a:lnSpc>
            </a:pPr>
            <a:endParaRPr lang="nl-NL" sz="1100" dirty="0"/>
          </a:p>
          <a:p>
            <a:pPr marL="575945" lvl="1" indent="-287655">
              <a:lnSpc>
                <a:spcPct val="100000"/>
              </a:lnSpc>
            </a:pPr>
            <a:r>
              <a:rPr lang="nl-NL" sz="1800" b="1" dirty="0"/>
              <a:t>Score 5 </a:t>
            </a:r>
            <a:r>
              <a:rPr lang="nl-NL" sz="1800" dirty="0"/>
              <a:t>= minstens opvang v/d risico-toename 2050 </a:t>
            </a:r>
          </a:p>
          <a:p>
            <a:pPr marL="287655" lvl="1" indent="0">
              <a:lnSpc>
                <a:spcPct val="100000"/>
              </a:lnSpc>
              <a:buNone/>
            </a:pPr>
            <a:r>
              <a:rPr lang="nl-NL" sz="1800" dirty="0"/>
              <a:t>	          + norm-toets (330 of 430 m³/ha + 8% </a:t>
            </a:r>
            <a:r>
              <a:rPr lang="nl-NL" sz="1800" dirty="0" err="1"/>
              <a:t>infiltr</a:t>
            </a:r>
            <a:r>
              <a:rPr lang="nl-NL" sz="1800" dirty="0"/>
              <a:t>. </a:t>
            </a:r>
            <a:r>
              <a:rPr lang="nl-NL" sz="1800" dirty="0" err="1"/>
              <a:t>opp</a:t>
            </a:r>
            <a:r>
              <a:rPr lang="nl-NL" sz="1800" dirty="0"/>
              <a:t>) 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b="1" dirty="0">
                <a:latin typeface="Flanders Art Sans"/>
              </a:rPr>
              <a:t>Score 5 – 10 </a:t>
            </a:r>
            <a:r>
              <a:rPr lang="nl-NL" sz="1800" dirty="0">
                <a:latin typeface="Flanders Art Sans"/>
              </a:rPr>
              <a:t>= verdere verbetering t.o.v. huidige toestand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b="1" dirty="0">
                <a:solidFill>
                  <a:srgbClr val="7F7F7F"/>
                </a:solidFill>
                <a:latin typeface="Flanders Art Sans"/>
              </a:rPr>
              <a:t>Score 10</a:t>
            </a:r>
            <a:r>
              <a:rPr lang="nl-NL" sz="1800" dirty="0">
                <a:solidFill>
                  <a:srgbClr val="7F7F7F"/>
                </a:solidFill>
                <a:latin typeface="Flanders Art Sans"/>
              </a:rPr>
              <a:t> = onder 1 hitte-drempel (29,5 of 18°C) </a:t>
            </a:r>
            <a:endParaRPr lang="nl-NL" sz="1800" dirty="0">
              <a:solidFill>
                <a:srgbClr val="7F7F7F"/>
              </a:solidFill>
            </a:endParaRPr>
          </a:p>
          <a:p>
            <a:pPr>
              <a:lnSpc>
                <a:spcPct val="100000"/>
              </a:lnSpc>
            </a:pPr>
            <a:endParaRPr lang="nl-NL" sz="1000" b="1" dirty="0"/>
          </a:p>
          <a:p>
            <a:pPr>
              <a:lnSpc>
                <a:spcPct val="100000"/>
              </a:lnSpc>
            </a:pPr>
            <a:r>
              <a:rPr lang="nl-NL" sz="2000" b="1" dirty="0">
                <a:latin typeface="Flanders Art Sans"/>
              </a:rPr>
              <a:t>Berekenen systeemindicatoren v/h projectgebied</a:t>
            </a:r>
          </a:p>
          <a:p>
            <a:pPr marL="288290" lvl="1" indent="0">
              <a:lnSpc>
                <a:spcPct val="100000"/>
              </a:lnSpc>
              <a:buNone/>
            </a:pPr>
            <a:endParaRPr lang="nl-NL" sz="300" dirty="0"/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Verhardingsgraad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Infiltratiepercentage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Percentage gebufferd bij hevige neerslag</a:t>
            </a:r>
          </a:p>
          <a:p>
            <a:pPr marL="575945" lvl="1" indent="-287655">
              <a:lnSpc>
                <a:spcPct val="100000"/>
              </a:lnSpc>
            </a:pPr>
            <a:r>
              <a:rPr lang="nl-NL" sz="1800" dirty="0"/>
              <a:t>Percentage boomschaduw</a:t>
            </a:r>
          </a:p>
        </p:txBody>
      </p:sp>
      <p:pic>
        <p:nvPicPr>
          <p:cNvPr id="4" name="Tijdelijke aanduiding voor afbeelding 8" descr="Projecttool v2.0.pdf - Adobe Acrobat Reader (32-bit)">
            <a:extLst>
              <a:ext uri="{FF2B5EF4-FFF2-40B4-BE49-F238E27FC236}">
                <a16:creationId xmlns:a16="http://schemas.microsoft.com/office/drawing/2014/main" id="{E7511F75-DB22-E721-B7AF-7EF3EE10D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9295" y="768613"/>
            <a:ext cx="5177171" cy="3417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31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1F4A4ED-0A46-C35B-C9B9-9B3D37053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29</a:t>
            </a:fld>
            <a:endParaRPr lang="nl-B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6D1F15-722F-B622-D4B9-8C28397E7793}"/>
              </a:ext>
            </a:extLst>
          </p:cNvPr>
          <p:cNvSpPr txBox="1">
            <a:spLocks/>
          </p:cNvSpPr>
          <p:nvPr/>
        </p:nvSpPr>
        <p:spPr>
          <a:xfrm>
            <a:off x="689994" y="457849"/>
            <a:ext cx="7323647" cy="650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 baseline="0">
                <a:solidFill>
                  <a:schemeClr val="tx1"/>
                </a:solidFill>
                <a:latin typeface="Flanders Art Sans Medium" panose="00000600000000000000" pitchFamily="50" charset="0"/>
                <a:ea typeface="+mj-ea"/>
                <a:cs typeface="Flanders Art Sans Medium" panose="00000600000000000000" pitchFamily="50" charset="0"/>
              </a:defRPr>
            </a:lvl1pPr>
          </a:lstStyle>
          <a:p>
            <a:r>
              <a:rPr lang="nl-BE" dirty="0">
                <a:solidFill>
                  <a:srgbClr val="136B8B"/>
                </a:solidFill>
                <a:latin typeface="Flanders Art Sans" panose="00000500000000000000"/>
              </a:rPr>
              <a:t>Toegepast op Stelplaats Grimbergen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CD6CAFB-33FE-5761-9167-C5862FD1EDA3}"/>
              </a:ext>
            </a:extLst>
          </p:cNvPr>
          <p:cNvSpPr txBox="1">
            <a:spLocks/>
          </p:cNvSpPr>
          <p:nvPr/>
        </p:nvSpPr>
        <p:spPr>
          <a:xfrm>
            <a:off x="830811" y="1210331"/>
            <a:ext cx="5502720" cy="32664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 b="0" dirty="0">
                <a:latin typeface="Flanders Art Sans" panose="00000500000000000000" pitchFamily="50" charset="0"/>
              </a:rPr>
              <a:t>Terrein (1,8 ha) met stelplaats voor 53 bussen en een onderhoudscentrum voor 102 bussen</a:t>
            </a:r>
          </a:p>
          <a:p>
            <a:r>
              <a:rPr lang="nl-BE" sz="1800" b="0" dirty="0">
                <a:latin typeface="Flanders Art Sans" panose="00000500000000000000" pitchFamily="50" charset="0"/>
              </a:rPr>
              <a:t>Haltes, parkeerplaatsen voor personeel, kantoor</a:t>
            </a:r>
          </a:p>
          <a:p>
            <a:r>
              <a:rPr lang="nl-BE" sz="1800" b="0" dirty="0">
                <a:latin typeface="Flanders Art Sans" panose="00000500000000000000" pitchFamily="50" charset="0"/>
              </a:rPr>
              <a:t>Laatste renovatie: 2014-2017</a:t>
            </a:r>
          </a:p>
          <a:p>
            <a:pPr>
              <a:buNone/>
            </a:pPr>
            <a:endParaRPr lang="nl-BE" sz="1800" b="0" dirty="0">
              <a:latin typeface="Flanders Art Sans" panose="000005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1800" b="0" dirty="0">
                <a:latin typeface="Flanders Art Sans" panose="00000500000000000000" pitchFamily="50" charset="0"/>
              </a:rPr>
              <a:t>92% verhard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1800" b="0" dirty="0">
                <a:latin typeface="Flanders Art Sans" panose="00000500000000000000" pitchFamily="50" charset="0"/>
              </a:rPr>
              <a:t>7% boomschaduw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1800" b="0" dirty="0">
                <a:latin typeface="Flanders Art Sans" panose="00000500000000000000" pitchFamily="50" charset="0"/>
              </a:rPr>
              <a:t>5 % infiltratie en 5% regenbuffering bij hevige regenval (vertraagde afvoer)</a:t>
            </a:r>
          </a:p>
          <a:p>
            <a:pPr>
              <a:buNone/>
            </a:pPr>
            <a:endParaRPr lang="nl-BE" sz="1800" dirty="0">
              <a:solidFill>
                <a:srgbClr val="728C2B"/>
              </a:solidFill>
              <a:latin typeface="Flanders Art Sans" panose="00000500000000000000" pitchFamily="50" charset="0"/>
            </a:endParaRPr>
          </a:p>
          <a:p>
            <a:pPr>
              <a:buNone/>
            </a:pPr>
            <a:r>
              <a:rPr lang="nl-BE" sz="1800" dirty="0">
                <a:solidFill>
                  <a:srgbClr val="728C2B"/>
                </a:solidFill>
                <a:latin typeface="Flanders Art Sans" panose="00000500000000000000" pitchFamily="50" charset="0"/>
              </a:rPr>
              <a:t>Welke aanpassingen zijn mogelijk, zonder belangrijke inperking functionele oppervlaktes?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3A65FE-D05E-5B6E-72D9-4DA33FCAD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659" y="0"/>
            <a:ext cx="1132657" cy="1116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82EB4F9-1FE4-E0E3-FA99-8996000F3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11" y="4578566"/>
            <a:ext cx="4637341" cy="20017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A9A9D8-E022-7765-DD23-E04D30CDF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531" y="1210331"/>
            <a:ext cx="4952177" cy="540296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46CD5C3-F82E-3DF9-4694-59014BCDA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2566" y="1451970"/>
            <a:ext cx="3982261" cy="48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Drooggevallen wachtbekken">
            <a:extLst>
              <a:ext uri="{FF2B5EF4-FFF2-40B4-BE49-F238E27FC236}">
                <a16:creationId xmlns:a16="http://schemas.microsoft.com/office/drawing/2014/main" id="{BCE37398-C216-F623-09D9-4608E66D8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88"/>
          <a:stretch/>
        </p:blipFill>
        <p:spPr bwMode="auto">
          <a:xfrm>
            <a:off x="838200" y="4965826"/>
            <a:ext cx="2361061" cy="18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p 24 en 25 juli klom het kwik in verschillende plaatsen in ons land tot 41°C, zoals hier in Luik.  De 41,8°C in het Vlaams-Brabantse Begijnendijk op 25 juli 2019 geldt als het nieuwe nationale hitterecord.">
            <a:extLst>
              <a:ext uri="{FF2B5EF4-FFF2-40B4-BE49-F238E27FC236}">
                <a16:creationId xmlns:a16="http://schemas.microsoft.com/office/drawing/2014/main" id="{64D90218-75BF-6934-249E-6A2D4DC81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4965826"/>
            <a:ext cx="2600334" cy="18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rooggevallen wachtbekken">
            <a:extLst>
              <a:ext uri="{FF2B5EF4-FFF2-40B4-BE49-F238E27FC236}">
                <a16:creationId xmlns:a16="http://schemas.microsoft.com/office/drawing/2014/main" id="{F5CE9634-4528-44C2-E1B9-C39F8DDFE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5"/>
          <a:stretch/>
        </p:blipFill>
        <p:spPr bwMode="auto">
          <a:xfrm>
            <a:off x="3339486" y="4965826"/>
            <a:ext cx="2629237" cy="18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92" y="365125"/>
            <a:ext cx="10646308" cy="1325563"/>
          </a:xfrm>
        </p:spPr>
        <p:txBody>
          <a:bodyPr/>
          <a:lstStyle/>
          <a:p>
            <a:r>
              <a:rPr lang="nl-BE" dirty="0">
                <a:latin typeface="Flanders Art Sans" panose="00000500000000000000"/>
              </a:rPr>
              <a:t>1) Het klimaat verandert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88620"/>
            <a:ext cx="11353800" cy="39644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Gemiddelde</a:t>
            </a:r>
            <a:r>
              <a:rPr lang="nl-BE" sz="2000" dirty="0">
                <a:latin typeface="flanders art sans" panose="00000500000000000000"/>
              </a:rPr>
              <a:t> temperatuur t.o.v. 1850-1899:</a:t>
            </a:r>
          </a:p>
          <a:p>
            <a:pPr lvl="1"/>
            <a:r>
              <a:rPr lang="nl-BE" sz="1600" dirty="0">
                <a:latin typeface="flanders art sans" panose="00000500000000000000"/>
              </a:rPr>
              <a:t>Mondiaal +1,1°C</a:t>
            </a:r>
          </a:p>
          <a:p>
            <a:pPr lvl="1"/>
            <a:r>
              <a:rPr lang="nl-BE" sz="1600" dirty="0">
                <a:latin typeface="flanders art sans" panose="00000500000000000000"/>
              </a:rPr>
              <a:t>Europa +2,0°C</a:t>
            </a:r>
          </a:p>
          <a:p>
            <a:pPr lvl="1"/>
            <a:r>
              <a:rPr lang="nl-BE" sz="1600" dirty="0">
                <a:latin typeface="flanders art sans" panose="00000500000000000000"/>
              </a:rPr>
              <a:t>Ukkel +2,8°C</a:t>
            </a:r>
          </a:p>
          <a:p>
            <a:pPr marL="228600" lvl="1">
              <a:spcBef>
                <a:spcPts val="1000"/>
              </a:spcBef>
            </a:pPr>
            <a:r>
              <a:rPr lang="nl-BE" sz="2000" dirty="0">
                <a:latin typeface="flanders art sans" panose="00000500000000000000"/>
              </a:rPr>
              <a:t>Wijzigende frequentie en omvang van </a:t>
            </a:r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extremen</a:t>
            </a:r>
            <a:r>
              <a:rPr lang="nl-BE" sz="2000" dirty="0">
                <a:latin typeface="flanders art sans" panose="00000500000000000000"/>
              </a:rPr>
              <a:t>, ook in Vlaanderen</a:t>
            </a:r>
          </a:p>
          <a:p>
            <a:pPr lvl="1"/>
            <a:r>
              <a:rPr lang="nl-BE" sz="1600" dirty="0">
                <a:latin typeface="flanders art sans" panose="00000500000000000000"/>
              </a:rPr>
              <a:t>Extreem droog: 2017, 2018, 2019, 2020, 2022</a:t>
            </a:r>
          </a:p>
          <a:p>
            <a:pPr lvl="1"/>
            <a:r>
              <a:rPr lang="nl-BE" sz="1600" dirty="0">
                <a:latin typeface="flanders art sans" panose="00000500000000000000"/>
              </a:rPr>
              <a:t>Extreem warm: 2018, 2019 (&gt; 40°C !), 2020, 2022</a:t>
            </a:r>
          </a:p>
          <a:p>
            <a:pPr lvl="1"/>
            <a:r>
              <a:rPr lang="nl-BE" sz="1600" dirty="0">
                <a:latin typeface="flanders art sans" panose="00000500000000000000"/>
              </a:rPr>
              <a:t>Extreem nat: (zomer) 2021 (‘waterbom’)</a:t>
            </a:r>
          </a:p>
          <a:p>
            <a:r>
              <a:rPr lang="nl-BE" sz="2000" b="1" dirty="0">
                <a:solidFill>
                  <a:srgbClr val="728C2B"/>
                </a:solidFill>
                <a:latin typeface="flanders art sans" panose="00000500000000000000"/>
              </a:rPr>
              <a:t>2023</a:t>
            </a:r>
            <a:r>
              <a:rPr lang="nl-BE" sz="2000" dirty="0">
                <a:latin typeface="flanders art sans" panose="00000500000000000000"/>
              </a:rPr>
              <a:t>: erg nat (eind </a:t>
            </a:r>
            <a:r>
              <a:rPr lang="nl-BE" sz="2000" dirty="0" err="1">
                <a:latin typeface="flanders art sans" panose="00000500000000000000"/>
              </a:rPr>
              <a:t>febr</a:t>
            </a:r>
            <a:r>
              <a:rPr lang="nl-BE" sz="2000" dirty="0">
                <a:latin typeface="flanders art sans" panose="00000500000000000000"/>
              </a:rPr>
              <a:t>-april) -&gt; erg droog (mei-juni) -&gt; 2 hittegolven (juni &amp; </a:t>
            </a:r>
            <a:r>
              <a:rPr lang="nl-BE" sz="2000" u="sng" dirty="0">
                <a:latin typeface="flanders art sans" panose="00000500000000000000"/>
              </a:rPr>
              <a:t>sept</a:t>
            </a:r>
            <a:r>
              <a:rPr lang="nl-BE" sz="2000" dirty="0">
                <a:latin typeface="flanders art sans" panose="00000500000000000000"/>
              </a:rPr>
              <a:t>) -&gt; erg nat (okt-nov)</a:t>
            </a:r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F6CBC6FF-5567-D03E-B389-9EDC11887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408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3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08DFAF2-390A-1C02-4DBF-2DA6FAA50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301" y="4970268"/>
            <a:ext cx="2842107" cy="1887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6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1F4A4ED-0A46-C35B-C9B9-9B3D37053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30</a:t>
            </a:fld>
            <a:endParaRPr lang="nl-BE" dirty="0"/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C19EDAD-E040-B9CE-A93E-688E67C9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04" y="6675"/>
            <a:ext cx="11851590" cy="6851325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69DBC826-29F1-A2E1-DF0D-5437B2E1A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78" y="6675"/>
            <a:ext cx="11839642" cy="685800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381E01C9-DAE2-9A2E-D777-49561F12A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04" y="6675"/>
            <a:ext cx="11649770" cy="685800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650C5AA-E026-DA2B-814B-0D82DF722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78" y="30035"/>
            <a:ext cx="11647995" cy="6858000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3DA97686-1000-298C-CFD4-3FF5462F7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78" y="18355"/>
            <a:ext cx="11632110" cy="6858000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721DC4B5-F274-D9F4-7BAB-FC0173BF3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93" y="6675"/>
            <a:ext cx="11645660" cy="6858000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FC86EE82-EC71-70E5-8272-892A4F0197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579" y="-16685"/>
            <a:ext cx="11643883" cy="6858000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2AD90777-A956-66BD-F707-A7E978E88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79" y="30035"/>
            <a:ext cx="9138369" cy="6858000"/>
          </a:xfrm>
          <a:prstGeom prst="rect">
            <a:avLst/>
          </a:prstGeom>
        </p:spPr>
      </p:pic>
      <p:sp>
        <p:nvSpPr>
          <p:cNvPr id="47" name="Rechthoek 46">
            <a:extLst>
              <a:ext uri="{FF2B5EF4-FFF2-40B4-BE49-F238E27FC236}">
                <a16:creationId xmlns:a16="http://schemas.microsoft.com/office/drawing/2014/main" id="{A81B2E90-58E1-4B7E-F79B-C4A9AD0A56D1}"/>
              </a:ext>
            </a:extLst>
          </p:cNvPr>
          <p:cNvSpPr/>
          <p:nvPr/>
        </p:nvSpPr>
        <p:spPr>
          <a:xfrm>
            <a:off x="6096000" y="1057275"/>
            <a:ext cx="782512" cy="238126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91FB8383-8941-FC3A-1D60-53799C859592}"/>
              </a:ext>
            </a:extLst>
          </p:cNvPr>
          <p:cNvSpPr/>
          <p:nvPr/>
        </p:nvSpPr>
        <p:spPr>
          <a:xfrm>
            <a:off x="9480548" y="30035"/>
            <a:ext cx="2863852" cy="6961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9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1F4A4ED-0A46-C35B-C9B9-9B3D37053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31</a:t>
            </a:fld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C83D9B-5924-46CD-2645-46577FB0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6" y="252684"/>
            <a:ext cx="11901054" cy="65195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C091B3-056C-8F64-8D10-95AC33FB1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6" y="295549"/>
            <a:ext cx="11901054" cy="65195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0B8A0FE-DCAD-7AA4-6BFC-D4DC54DD3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0" y="1189377"/>
            <a:ext cx="8105775" cy="464619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91A0E08-24B9-F2CC-D8F0-BD0A11326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254" y="417854"/>
            <a:ext cx="4581525" cy="288607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03DF372-F642-ACDC-FA5C-4FF4F2BC6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562" y="2965257"/>
            <a:ext cx="4581526" cy="381952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0D63B39-EDD6-957C-3620-637517254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50" y="900112"/>
            <a:ext cx="4914900" cy="505777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A1021E6-744B-24B1-7CCD-64E224620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6333" y="2552210"/>
            <a:ext cx="6753225" cy="21336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976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5E918-F74C-106E-66A0-0DFD3C3DA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550" y="2525148"/>
            <a:ext cx="6404225" cy="1807704"/>
          </a:xfrm>
        </p:spPr>
        <p:txBody>
          <a:bodyPr anchor="ctr">
            <a:normAutofit/>
          </a:bodyPr>
          <a:lstStyle/>
          <a:p>
            <a:r>
              <a:rPr lang="nl-BE" sz="6700" b="1" dirty="0">
                <a:solidFill>
                  <a:srgbClr val="728C2B"/>
                </a:solidFill>
                <a:latin typeface="Flanders Art Sans Medium"/>
                <a:cs typeface="David"/>
              </a:rPr>
              <a:t>TOT SLOT</a:t>
            </a:r>
            <a:endParaRPr lang="nl-BE" sz="6700" b="1" i="1" dirty="0">
              <a:solidFill>
                <a:srgbClr val="728C2B"/>
              </a:solidFill>
            </a:endParaRPr>
          </a:p>
        </p:txBody>
      </p:sp>
      <p:sp>
        <p:nvSpPr>
          <p:cNvPr id="5" name="Stroomdiagram: Handmatige invoer 4">
            <a:extLst>
              <a:ext uri="{FF2B5EF4-FFF2-40B4-BE49-F238E27FC236}">
                <a16:creationId xmlns:a16="http://schemas.microsoft.com/office/drawing/2014/main" id="{3685730D-04BF-C2D1-1E4A-CB5FE734D411}"/>
              </a:ext>
            </a:extLst>
          </p:cNvPr>
          <p:cNvSpPr/>
          <p:nvPr/>
        </p:nvSpPr>
        <p:spPr>
          <a:xfrm rot="5400000">
            <a:off x="-3219108" y="-2457107"/>
            <a:ext cx="6858001" cy="11772215"/>
          </a:xfrm>
          <a:prstGeom prst="flowChartManualInput">
            <a:avLst/>
          </a:prstGeom>
          <a:solidFill>
            <a:srgbClr val="1A7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6CC57A-8981-B671-2A79-F2CE2725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0137" y="5086018"/>
            <a:ext cx="2958255" cy="162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A46E80B-6A2C-4D26-BAE5-7E9F51D9A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1603" y="2490919"/>
            <a:ext cx="2160500" cy="208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3461D8C-EB8E-677D-C287-62DBA0859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61" y="116022"/>
            <a:ext cx="286065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16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F2A8C3-8D6D-8EB5-0C82-85DE6717E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33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F23B14-62DA-F5AC-2640-56F4B8339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023" y="1368263"/>
            <a:ext cx="10779977" cy="53313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sz="2000" dirty="0"/>
              <a:t>Klimaat is al veranderd, en zal nog verder veranderen</a:t>
            </a:r>
          </a:p>
          <a:p>
            <a:endParaRPr lang="nl-BE" sz="800" dirty="0"/>
          </a:p>
          <a:p>
            <a:r>
              <a:rPr lang="nl-BE" sz="2000" dirty="0"/>
              <a:t>Effecten en impacts kunnen erg verschillend zijn</a:t>
            </a:r>
          </a:p>
          <a:p>
            <a:pPr lvl="1"/>
            <a:r>
              <a:rPr lang="nl-BE" sz="2000" dirty="0"/>
              <a:t>hitte, droogte, grondwater, wateroverlast PLU, overstroming FLU, zeeniveau (…)</a:t>
            </a:r>
          </a:p>
          <a:p>
            <a:pPr lvl="1"/>
            <a:r>
              <a:rPr lang="nl-BE" sz="2000" dirty="0"/>
              <a:t>schaal 100km tot 1m</a:t>
            </a:r>
          </a:p>
          <a:p>
            <a:pPr lvl="1"/>
            <a:r>
              <a:rPr lang="nl-BE" sz="2000" b="1" dirty="0">
                <a:solidFill>
                  <a:srgbClr val="728C2B"/>
                </a:solidFill>
              </a:rPr>
              <a:t>Lokale analyse effecten &amp; impacts: </a:t>
            </a:r>
            <a:r>
              <a:rPr lang="nl-BE" sz="2000" b="1" dirty="0" err="1">
                <a:solidFill>
                  <a:srgbClr val="728C2B"/>
                </a:solidFill>
              </a:rPr>
              <a:t>IMPACTtool</a:t>
            </a:r>
            <a:endParaRPr lang="nl-BE" sz="2000" b="1" dirty="0">
              <a:solidFill>
                <a:srgbClr val="728C2B"/>
              </a:solidFill>
            </a:endParaRPr>
          </a:p>
          <a:p>
            <a:pPr marL="288000" lvl="1" indent="0">
              <a:buNone/>
            </a:pPr>
            <a:endParaRPr lang="nl-BE" sz="800" dirty="0"/>
          </a:p>
          <a:p>
            <a:r>
              <a:rPr lang="nl-BE" sz="2000" dirty="0" err="1"/>
              <a:t>Mildering</a:t>
            </a:r>
            <a:r>
              <a:rPr lang="nl-BE" sz="2000" dirty="0"/>
              <a:t> van effecten (ontharden, groen, blauw)</a:t>
            </a:r>
          </a:p>
          <a:p>
            <a:pPr lvl="1"/>
            <a:r>
              <a:rPr lang="nl-BE" sz="2000" dirty="0"/>
              <a:t>Waar kan je best welke maatregelen nemen (binnen gemeente, wijk of afstroomzone)?</a:t>
            </a:r>
          </a:p>
          <a:p>
            <a:pPr lvl="1"/>
            <a:r>
              <a:rPr lang="nl-BE" sz="2000" dirty="0"/>
              <a:t>Hoezeer kan je daarmee impact terugdringen? Hoeveel kost dit? En wat zijn de baten? </a:t>
            </a:r>
          </a:p>
          <a:p>
            <a:pPr lvl="1"/>
            <a:r>
              <a:rPr lang="nl-BE" sz="2000" b="1" dirty="0">
                <a:solidFill>
                  <a:srgbClr val="728C2B"/>
                </a:solidFill>
              </a:rPr>
              <a:t>Analyse maatregelen op niveau gemeente/wijk/afstroomzone: </a:t>
            </a:r>
            <a:r>
              <a:rPr lang="nl-BE" sz="2000" b="1" dirty="0" err="1">
                <a:solidFill>
                  <a:srgbClr val="728C2B"/>
                </a:solidFill>
              </a:rPr>
              <a:t>PLANtool</a:t>
            </a:r>
            <a:endParaRPr lang="nl-BE" sz="2000" b="1" dirty="0">
              <a:solidFill>
                <a:srgbClr val="728C2B"/>
              </a:solidFill>
            </a:endParaRPr>
          </a:p>
          <a:p>
            <a:endParaRPr lang="nl-BE" sz="800" dirty="0"/>
          </a:p>
          <a:p>
            <a:r>
              <a:rPr lang="nl-BE" sz="2000" dirty="0"/>
              <a:t>Evaluatie concrete projecten op hun </a:t>
            </a:r>
            <a:r>
              <a:rPr lang="nl-BE" sz="2000" dirty="0" err="1"/>
              <a:t>klimaatadaptief</a:t>
            </a:r>
            <a:r>
              <a:rPr lang="nl-BE" sz="2000" dirty="0"/>
              <a:t> vermogen</a:t>
            </a:r>
          </a:p>
          <a:p>
            <a:pPr lvl="1"/>
            <a:r>
              <a:rPr lang="nl-BE" sz="2000" dirty="0"/>
              <a:t>Schaal 300 m² (perceel) tot 2500ha</a:t>
            </a:r>
          </a:p>
          <a:p>
            <a:pPr lvl="1"/>
            <a:r>
              <a:rPr lang="nl-BE" sz="2000" dirty="0"/>
              <a:t>Intekenen zowel </a:t>
            </a:r>
            <a:r>
              <a:rPr lang="nl-BE" sz="2000" b="1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r>
              <a:rPr lang="nl-BE" sz="2000" dirty="0"/>
              <a:t> (nieuwe/extra verharding, gebouwen, wegen) als </a:t>
            </a:r>
            <a:r>
              <a:rPr lang="nl-BE" sz="2000" b="1" dirty="0">
                <a:solidFill>
                  <a:srgbClr val="00B050"/>
                </a:solidFill>
                <a:sym typeface="Wingdings 2" panose="05020102010507070707" pitchFamily="18" charset="2"/>
              </a:rPr>
              <a:t> </a:t>
            </a:r>
            <a:r>
              <a:rPr lang="nl-BE" sz="2000" dirty="0"/>
              <a:t>(groen/blauw e.a.)</a:t>
            </a:r>
          </a:p>
          <a:p>
            <a:pPr lvl="1"/>
            <a:r>
              <a:rPr lang="nl-BE" sz="2000" dirty="0"/>
              <a:t>Klimaatadaptatie-score voor ontworpen toestand van het projectgebied (vergelijk varianten) </a:t>
            </a:r>
          </a:p>
          <a:p>
            <a:pPr lvl="1"/>
            <a:r>
              <a:rPr lang="nl-BE" sz="2000" b="1" dirty="0">
                <a:solidFill>
                  <a:srgbClr val="728C2B"/>
                </a:solidFill>
              </a:rPr>
              <a:t>Een project klimaatbestendig te ontwerpen: </a:t>
            </a:r>
            <a:r>
              <a:rPr lang="nl-BE" sz="2000" b="1" dirty="0" err="1">
                <a:solidFill>
                  <a:srgbClr val="728C2B"/>
                </a:solidFill>
              </a:rPr>
              <a:t>PROJECTtool</a:t>
            </a:r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D3981B-E104-50F3-6A39-DB75ED30FF5D}"/>
              </a:ext>
            </a:extLst>
          </p:cNvPr>
          <p:cNvSpPr txBox="1">
            <a:spLocks/>
          </p:cNvSpPr>
          <p:nvPr/>
        </p:nvSpPr>
        <p:spPr>
          <a:xfrm>
            <a:off x="836023" y="572224"/>
            <a:ext cx="9888000" cy="513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 baseline="0">
                <a:solidFill>
                  <a:schemeClr val="tx1"/>
                </a:solidFill>
                <a:latin typeface="Flanders Art Sans Medium" panose="00000600000000000000" pitchFamily="50" charset="0"/>
                <a:ea typeface="+mj-ea"/>
                <a:cs typeface="Flanders Art Sans Medium" panose="00000600000000000000" pitchFamily="50" charset="0"/>
              </a:defRPr>
            </a:lvl1pPr>
          </a:lstStyle>
          <a:p>
            <a:r>
              <a:rPr lang="nl-BE" dirty="0">
                <a:solidFill>
                  <a:srgbClr val="196E8B"/>
                </a:solidFill>
                <a:latin typeface="FlandersArtSans-Medium"/>
              </a:rPr>
              <a:t>Conclusies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E184D12-ED90-E817-CDA2-ACFBE567BEFF}"/>
              </a:ext>
            </a:extLst>
          </p:cNvPr>
          <p:cNvSpPr txBox="1"/>
          <p:nvPr/>
        </p:nvSpPr>
        <p:spPr>
          <a:xfrm>
            <a:off x="8245624" y="1593553"/>
            <a:ext cx="3307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>
                <a:solidFill>
                  <a:srgbClr val="FF3399"/>
                </a:solidFill>
                <a:latin typeface="FlandersArtSans-Medium" panose="000006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www.vmm.be/klimaatportaal</a:t>
            </a:r>
            <a:endParaRPr lang="nl-BE" dirty="0">
              <a:solidFill>
                <a:srgbClr val="FF3399"/>
              </a:solidFill>
            </a:endParaRPr>
          </a:p>
        </p:txBody>
      </p:sp>
      <p:pic>
        <p:nvPicPr>
          <p:cNvPr id="6" name="Afbeelding 5" descr="Afbeelding met tekst, horloge&#10;&#10;Automatisch gegenereerde beschrijving">
            <a:extLst>
              <a:ext uri="{FF2B5EF4-FFF2-40B4-BE49-F238E27FC236}">
                <a16:creationId xmlns:a16="http://schemas.microsoft.com/office/drawing/2014/main" id="{861374B7-D75F-7629-0142-4287B4107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77" y="0"/>
            <a:ext cx="1692000" cy="16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05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E3559CCA-690C-4A4C-BD59-903CC6DB117D}"/>
              </a:ext>
            </a:extLst>
          </p:cNvPr>
          <p:cNvSpPr txBox="1"/>
          <p:nvPr/>
        </p:nvSpPr>
        <p:spPr>
          <a:xfrm>
            <a:off x="5768768" y="5930845"/>
            <a:ext cx="2764375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500"/>
              </a:lnSpc>
              <a:spcAft>
                <a:spcPts val="800"/>
              </a:spcAft>
            </a:pPr>
            <a:r>
              <a:rPr lang="nl-BE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@koiscasadevante</a:t>
            </a:r>
          </a:p>
        </p:txBody>
      </p:sp>
      <p:pic>
        <p:nvPicPr>
          <p:cNvPr id="10" name="Picture 2" descr="Afbeelding">
            <a:extLst>
              <a:ext uri="{FF2B5EF4-FFF2-40B4-BE49-F238E27FC236}">
                <a16:creationId xmlns:a16="http://schemas.microsoft.com/office/drawing/2014/main" id="{EE8850F8-63EF-4E87-A82B-BF2B1A1D8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5961" b="7649"/>
          <a:stretch/>
        </p:blipFill>
        <p:spPr bwMode="auto">
          <a:xfrm>
            <a:off x="2305877" y="352267"/>
            <a:ext cx="6788167" cy="61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2AB7819-C374-B66C-E717-3089BCED5051}"/>
              </a:ext>
            </a:extLst>
          </p:cNvPr>
          <p:cNvSpPr txBox="1">
            <a:spLocks/>
          </p:cNvSpPr>
          <p:nvPr/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34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688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Flanders Art Sans" panose="00000500000000000000"/>
              </a:rPr>
              <a:t>2) Klimaatverandering heeft nu al een impact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7999" y="1588620"/>
            <a:ext cx="10464001" cy="3964455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nl-BE" sz="2000" dirty="0">
                <a:latin typeface="flanders art sans" panose="00000500000000000000"/>
              </a:rPr>
              <a:t>Bv. piek in dagelijkse sterfte (alle oorzaken) in België – 2020 </a:t>
            </a:r>
            <a:r>
              <a:rPr lang="nl-BE" sz="1100" b="0" dirty="0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(</a:t>
            </a:r>
            <a:r>
              <a:rPr lang="nl-BE" sz="1100" b="0" i="1" dirty="0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STATBEL &amp; </a:t>
            </a:r>
            <a:r>
              <a:rPr lang="nl-BE" sz="1100" b="0" i="1" dirty="0" err="1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Sciensano</a:t>
            </a:r>
            <a:r>
              <a:rPr lang="nl-BE" sz="1100" b="0" i="1" dirty="0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)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BF40FC8-E764-F109-B5A1-AAB43309F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3"/>
          <a:stretch/>
        </p:blipFill>
        <p:spPr>
          <a:xfrm>
            <a:off x="838200" y="3041971"/>
            <a:ext cx="4525523" cy="2086959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39C717D0-536E-4ED4-2F49-9F27071E47F6}"/>
              </a:ext>
            </a:extLst>
          </p:cNvPr>
          <p:cNvSpPr/>
          <p:nvPr/>
        </p:nvSpPr>
        <p:spPr>
          <a:xfrm>
            <a:off x="3561505" y="2910202"/>
            <a:ext cx="352800" cy="23418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8C9E6F60-E82E-D928-8E9D-6EFDAEF0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483" y="2979173"/>
            <a:ext cx="6529389" cy="2187149"/>
          </a:xfrm>
          <a:prstGeom prst="rect">
            <a:avLst/>
          </a:prstGeom>
        </p:spPr>
      </p:pic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BC0B1D6A-5129-985A-6403-677E959FBEB5}"/>
              </a:ext>
            </a:extLst>
          </p:cNvPr>
          <p:cNvSpPr/>
          <p:nvPr/>
        </p:nvSpPr>
        <p:spPr>
          <a:xfrm>
            <a:off x="8060638" y="2905434"/>
            <a:ext cx="351659" cy="23418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FEA00595-CE78-1F10-9964-97493EF77BEC}"/>
              </a:ext>
            </a:extLst>
          </p:cNvPr>
          <p:cNvSpPr/>
          <p:nvPr/>
        </p:nvSpPr>
        <p:spPr>
          <a:xfrm>
            <a:off x="10510834" y="4249938"/>
            <a:ext cx="507206" cy="2857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23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Flanders Art Sans" panose="00000500000000000000"/>
              </a:rPr>
              <a:t>3) Het klimaat zal nog verder veranderen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4451" y="1726675"/>
            <a:ext cx="10641257" cy="396445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BE" sz="2000" dirty="0">
                <a:latin typeface="flanders art sans" panose="00000500000000000000"/>
              </a:rPr>
              <a:t>Na-ijleffect klimaatsysteem, maar ook: mitigatie alleen volstaat niet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B19C70-FE48-4F13-2B29-46A2A91B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433" y="2325130"/>
            <a:ext cx="5251814" cy="3366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683E66E-1F57-7E08-0C75-121C6739A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31" y="2325130"/>
            <a:ext cx="5251814" cy="3366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CC6F362-C6DC-022B-9B81-FF22F7617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32" y="2325130"/>
            <a:ext cx="5251814" cy="3366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650E15E-50F1-37BA-D7D1-8BC3E0778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433" y="2325130"/>
            <a:ext cx="5251814" cy="3366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72D022-4F21-1A4B-CE13-5F5768138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832" y="2325130"/>
            <a:ext cx="5251814" cy="3366000"/>
          </a:xfrm>
          <a:prstGeom prst="rect">
            <a:avLst/>
          </a:prstGeom>
        </p:spPr>
      </p:pic>
      <p:pic>
        <p:nvPicPr>
          <p:cNvPr id="23" name="Google Shape;583;p57">
            <a:extLst>
              <a:ext uri="{FF2B5EF4-FFF2-40B4-BE49-F238E27FC236}">
                <a16:creationId xmlns:a16="http://schemas.microsoft.com/office/drawing/2014/main" id="{FD239594-1BE8-992D-01FD-4C87BA92E21D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8"/>
          <a:srcRect r="18633"/>
          <a:stretch/>
        </p:blipFill>
        <p:spPr>
          <a:xfrm>
            <a:off x="7077075" y="2042425"/>
            <a:ext cx="4867542" cy="3684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4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Flanders Art Sans" panose="00000500000000000000"/>
              </a:rPr>
              <a:t>3) Het klimaat zal nog verder veranderen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4451" y="1588620"/>
            <a:ext cx="10641257" cy="396445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BE" sz="2000" dirty="0">
                <a:latin typeface="flanders art sans" panose="00000500000000000000"/>
              </a:rPr>
              <a:t>Plannen voor winning fossiele brandstoffen versus mitigatie-nood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DDF2180-2380-9211-BEBC-965C80A5191F}"/>
              </a:ext>
            </a:extLst>
          </p:cNvPr>
          <p:cNvSpPr txBox="1"/>
          <p:nvPr/>
        </p:nvSpPr>
        <p:spPr>
          <a:xfrm>
            <a:off x="3596255" y="6077990"/>
            <a:ext cx="4396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SEI, Climate Analytics, E3G, IISD, and UNEP (2023) 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</a:rPr>
              <a:t>The Production Gap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B585049-41BA-C412-B8D1-D06B55D0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255" y="1981884"/>
            <a:ext cx="5457645" cy="39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Flanders Art Sans" panose="00000500000000000000"/>
              </a:rPr>
              <a:t>4) Mogelijke schadekost loopt 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DF9D7-23CC-4C64-A93F-EA5872C1A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7999" y="1364033"/>
            <a:ext cx="10464001" cy="56102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BE" sz="2000" dirty="0">
                <a:latin typeface="flanders art sans" panose="00000500000000000000"/>
              </a:rPr>
              <a:t>Tegen 2050 een mogelijke schadekost van 2,5 – 7,5 </a:t>
            </a:r>
            <a:r>
              <a:rPr lang="nl-BE" sz="2000" dirty="0" err="1">
                <a:latin typeface="flanders art sans" panose="00000500000000000000"/>
              </a:rPr>
              <a:t>mia</a:t>
            </a:r>
            <a:r>
              <a:rPr lang="nl-BE" sz="2000" dirty="0">
                <a:latin typeface="flanders art sans" panose="00000500000000000000"/>
              </a:rPr>
              <a:t> EUR/jaar in Vlaanderen 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(Studie VITO iov </a:t>
            </a:r>
            <a:r>
              <a:rPr lang="nl-BE" sz="1400" dirty="0" err="1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dOMG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  <a:latin typeface="flanders art sans" panose="00000500000000000000"/>
              </a:rPr>
              <a:t> - 2022)</a:t>
            </a:r>
          </a:p>
          <a:p>
            <a:pPr marL="0" indent="0">
              <a:buNone/>
            </a:pPr>
            <a:r>
              <a:rPr lang="nl-BE" sz="2000" dirty="0">
                <a:latin typeface="flanders art sans" panose="00000500000000000000"/>
              </a:rPr>
              <a:t>Wellicht nog een onderschatting …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DEB5757-F157-AD35-9EE2-7502722F88C6}"/>
              </a:ext>
            </a:extLst>
          </p:cNvPr>
          <p:cNvSpPr txBox="1">
            <a:spLocks/>
          </p:cNvSpPr>
          <p:nvPr/>
        </p:nvSpPr>
        <p:spPr>
          <a:xfrm>
            <a:off x="1540042" y="2689596"/>
            <a:ext cx="10651957" cy="41684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EU </a:t>
            </a:r>
            <a:r>
              <a:rPr lang="nl-BE" sz="2000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Strategy</a:t>
            </a: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on </a:t>
            </a:r>
            <a:r>
              <a:rPr lang="nl-BE" sz="2000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adapation</a:t>
            </a: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2000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to</a:t>
            </a: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2000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climate</a:t>
            </a: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change (2021)</a:t>
            </a:r>
          </a:p>
          <a:p>
            <a:pPr marL="546100" lvl="1" indent="0">
              <a:buFont typeface="Arial" panose="020B0604020202020204" pitchFamily="34" charset="0"/>
              <a:buNone/>
            </a:pP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=&gt;  “A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Climate-resilient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EU,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fully-adapted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by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2050”</a:t>
            </a:r>
          </a:p>
          <a:p>
            <a:pPr marL="831850" lvl="1" indent="-285750">
              <a:buFont typeface="Symbol" panose="05050102010706020507" pitchFamily="18" charset="2"/>
              <a:buChar char="Þ"/>
            </a:pP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“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Adapt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to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the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unavoidable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(2050),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avoid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the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unadaptable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(2100,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mitigation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)”</a:t>
            </a:r>
          </a:p>
          <a:p>
            <a:pPr marL="831850" lvl="1" indent="-285750">
              <a:buFont typeface="Symbol" panose="05050102010706020507" pitchFamily="18" charset="2"/>
              <a:buChar char="Þ"/>
            </a:pP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“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Swifter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,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Smarter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&amp;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Systemic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 </a:t>
            </a:r>
            <a:r>
              <a:rPr lang="nl-BE" sz="1600" i="1" dirty="0" err="1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adaptation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”</a:t>
            </a:r>
          </a:p>
          <a:p>
            <a:pPr marL="228600" lvl="1">
              <a:spcBef>
                <a:spcPts val="1000"/>
              </a:spcBef>
            </a:pP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EU ontwerp-Natuurherstelverordening: 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“… zorgen de lidstaten voor een stedelijke boomkroonbedekking van ten minste 10 % in alle steden en kleinere steden en voorsteden tegen 2050 … meer stedelijke groene ruimte die is geïntegreerd in bestaande en nieuwe gebouwen en infrastructuurontwikkelingen ...” </a:t>
            </a:r>
          </a:p>
          <a:p>
            <a:pPr marL="228600" lvl="1">
              <a:spcBef>
                <a:spcPts val="1000"/>
              </a:spcBef>
            </a:pP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Vlaams Klimaatadaptatieplan 2030 (2022)</a:t>
            </a:r>
          </a:p>
          <a:p>
            <a:pPr marL="546100" lvl="1" indent="0">
              <a:buFont typeface="Arial" panose="020B0604020202020204" pitchFamily="34" charset="0"/>
              <a:buNone/>
            </a:pPr>
            <a:r>
              <a:rPr lang="nl-BE" sz="16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=&gt; 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“Hittestress in woonomgevingen wordt gereduceerd met als doelstelling om de</a:t>
            </a:r>
            <a:r>
              <a:rPr lang="nl-BE" sz="1600" i="1" dirty="0">
                <a:latin typeface="flanders art sans" panose="00000500000000000000"/>
              </a:rPr>
              <a:t> </a:t>
            </a:r>
            <a:r>
              <a:rPr lang="nl-BE" sz="1600" i="1" dirty="0">
                <a:highlight>
                  <a:srgbClr val="FFFF00"/>
                </a:highlight>
                <a:latin typeface="flanders art sans" panose="00000500000000000000"/>
              </a:rPr>
              <a:t>oversterfte</a:t>
            </a:r>
            <a:br>
              <a:rPr lang="nl-BE" sz="1600" i="1" dirty="0">
                <a:latin typeface="flanders art sans" panose="00000500000000000000"/>
              </a:rPr>
            </a:br>
            <a:r>
              <a:rPr lang="nl-BE" sz="1600" i="1" dirty="0">
                <a:highlight>
                  <a:srgbClr val="FFFF00"/>
                </a:highlight>
                <a:latin typeface="flanders art sans" panose="00000500000000000000"/>
              </a:rPr>
              <a:t>door hittegolven en hittedagen niet verder te laten toenemen 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in vergelijking met vandaag.”</a:t>
            </a:r>
          </a:p>
          <a:p>
            <a:pPr marL="546100" lvl="1" indent="0">
              <a:buFont typeface="Arial" panose="020B0604020202020204" pitchFamily="34" charset="0"/>
              <a:buNone/>
            </a:pPr>
            <a:r>
              <a:rPr lang="nl-BE" sz="16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=&gt; </a:t>
            </a:r>
            <a:r>
              <a:rPr lang="nl-BE" sz="1600" i="1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“Regenwater en rivierwater houden we voldoende vast zodat we </a:t>
            </a:r>
            <a:r>
              <a:rPr lang="nl-BE" sz="1600" i="1" dirty="0">
                <a:highlight>
                  <a:srgbClr val="FFFF00"/>
                </a:highlight>
                <a:latin typeface="flanders art sans" panose="00000500000000000000"/>
              </a:rPr>
              <a:t>risico’s op watertekorten in 2040 beperken tot deze van vandaag</a:t>
            </a:r>
            <a:r>
              <a:rPr lang="nl-BE" sz="1600" i="1" dirty="0">
                <a:latin typeface="flanders art sans" panose="00000500000000000000"/>
              </a:rPr>
              <a:t>.”</a:t>
            </a:r>
          </a:p>
          <a:p>
            <a:pPr marL="546100" lvl="1" indent="0">
              <a:buFont typeface="Arial" panose="020B0604020202020204" pitchFamily="34" charset="0"/>
              <a:buNone/>
            </a:pPr>
            <a:r>
              <a:rPr lang="nl-BE" sz="1600" dirty="0">
                <a:latin typeface="flanders art sans" panose="00000500000000000000"/>
              </a:rPr>
              <a:t>=&gt; </a:t>
            </a:r>
            <a:r>
              <a:rPr lang="nl-BE" sz="1600" i="1" dirty="0">
                <a:latin typeface="flanders art sans" panose="00000500000000000000"/>
              </a:rPr>
              <a:t>“</a:t>
            </a:r>
            <a:r>
              <a:rPr lang="nl-BE" sz="1600" i="1" dirty="0">
                <a:highlight>
                  <a:srgbClr val="FFFF00"/>
                </a:highlight>
                <a:latin typeface="flanders art sans" panose="00000500000000000000"/>
              </a:rPr>
              <a:t>Overstromingsrisico’s in 2040 beperken we tot deze van het huidige klimaat</a:t>
            </a:r>
            <a:r>
              <a:rPr lang="nl-BE" sz="1600" i="1" dirty="0">
                <a:latin typeface="flanders art sans" panose="00000500000000000000"/>
              </a:rPr>
              <a:t>.”</a:t>
            </a:r>
          </a:p>
          <a:p>
            <a:pPr marL="228600" lvl="1">
              <a:spcBef>
                <a:spcPts val="1000"/>
              </a:spcBef>
            </a:pPr>
            <a:r>
              <a:rPr lang="nl-BE" sz="2000" dirty="0">
                <a:solidFill>
                  <a:schemeClr val="bg1">
                    <a:lumMod val="75000"/>
                  </a:schemeClr>
                </a:solidFill>
                <a:latin typeface="flanders art sans" panose="00000500000000000000"/>
              </a:rPr>
              <a:t>Burgemeestersconvenant 2030, Blue Deal, LEKP, Hemelwater-&amp;droogteplannen, Green Deals, WLS …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1E86B7F-F71A-0221-40BA-A014F2CB578D}"/>
              </a:ext>
            </a:extLst>
          </p:cNvPr>
          <p:cNvSpPr txBox="1">
            <a:spLocks/>
          </p:cNvSpPr>
          <p:nvPr/>
        </p:nvSpPr>
        <p:spPr>
          <a:xfrm>
            <a:off x="838200" y="1773716"/>
            <a:ext cx="10515600" cy="121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 Art Sans Medium" panose="00000600000000000000" pitchFamily="50" charset="0"/>
                <a:ea typeface="+mj-ea"/>
                <a:cs typeface="+mj-cs"/>
              </a:defRPr>
            </a:lvl1pPr>
          </a:lstStyle>
          <a:p>
            <a:r>
              <a:rPr lang="nl-BE" dirty="0">
                <a:latin typeface="Flanders Art Sans" panose="00000500000000000000"/>
              </a:rPr>
              <a:t>5) Beleidscontext wijzigt en anticipeert</a:t>
            </a:r>
          </a:p>
        </p:txBody>
      </p:sp>
    </p:spTree>
    <p:extLst>
      <p:ext uri="{BB962C8B-B14F-4D97-AF65-F5344CB8AC3E}">
        <p14:creationId xmlns:p14="http://schemas.microsoft.com/office/powerpoint/2010/main" val="160416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D9064-52E7-47C9-A710-BD61AE8E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Flanders Art Sans" panose="00000500000000000000"/>
              </a:rPr>
              <a:t>6) Adaptatie maakt een wezenlijk verschil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302E4-2320-4C95-ACAE-941EEA4C3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570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AD3B4-D906-4191-84FB-4FE613E48036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5FB0B00-354F-E3EA-1E9F-7ADC61D4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69">
            <a:off x="6630839" y="1818854"/>
            <a:ext cx="4019550" cy="3152775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254F67F6-3DE3-EFE0-12F3-A165E7013CC8}"/>
              </a:ext>
            </a:extLst>
          </p:cNvPr>
          <p:cNvGrpSpPr/>
          <p:nvPr/>
        </p:nvGrpSpPr>
        <p:grpSpPr>
          <a:xfrm rot="21268879">
            <a:off x="2040640" y="1491835"/>
            <a:ext cx="3545131" cy="3726960"/>
            <a:chOff x="2698404" y="1195634"/>
            <a:chExt cx="4194688" cy="448989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D4167F13-F45C-ACCB-BDD9-DE0F90B37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427"/>
            <a:stretch/>
          </p:blipFill>
          <p:spPr>
            <a:xfrm>
              <a:off x="2698404" y="1195634"/>
              <a:ext cx="4194688" cy="387166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422C8315-C9F7-DAE0-8110-945D6E9B9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9092" y="3974438"/>
              <a:ext cx="4194000" cy="1711094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12B40D5C-35B4-115E-D672-A5A5DE9DB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5533677"/>
            <a:ext cx="10005883" cy="74480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BE" sz="2000" dirty="0">
                <a:latin typeface="flanders art sans" panose="00000500000000000000"/>
              </a:rPr>
              <a:t>Als </a:t>
            </a:r>
            <a:r>
              <a:rPr lang="nl-BE" sz="2000" dirty="0">
                <a:highlight>
                  <a:srgbClr val="FFFF00"/>
                </a:highlight>
                <a:latin typeface="flanders art sans" panose="00000500000000000000"/>
              </a:rPr>
              <a:t>opp. boomkruinen ↗ naar 30%</a:t>
            </a:r>
            <a:r>
              <a:rPr lang="nl-BE" sz="2000" dirty="0">
                <a:latin typeface="flanders art sans" panose="00000500000000000000"/>
              </a:rPr>
              <a:t> (gemiddeld x2 </a:t>
            </a:r>
            <a:r>
              <a:rPr lang="nl-BE" sz="2000" dirty="0" err="1">
                <a:latin typeface="flanders art sans" panose="00000500000000000000"/>
              </a:rPr>
              <a:t>tav</a:t>
            </a:r>
            <a:r>
              <a:rPr lang="nl-BE" sz="2000" dirty="0">
                <a:latin typeface="flanders art sans" panose="00000500000000000000"/>
              </a:rPr>
              <a:t> huidige situatie) </a:t>
            </a:r>
          </a:p>
          <a:p>
            <a:pPr marL="0" indent="0">
              <a:buNone/>
            </a:pPr>
            <a:r>
              <a:rPr lang="nl-BE" sz="2000" dirty="0">
                <a:latin typeface="flanders art sans" panose="00000500000000000000"/>
              </a:rPr>
              <a:t>-&gt; -40% hittedoden in Europese steden tijdens gematigde zomer 2015.</a:t>
            </a:r>
          </a:p>
        </p:txBody>
      </p:sp>
    </p:spTree>
    <p:extLst>
      <p:ext uri="{BB962C8B-B14F-4D97-AF65-F5344CB8AC3E}">
        <p14:creationId xmlns:p14="http://schemas.microsoft.com/office/powerpoint/2010/main" val="231642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A88901F-9689-4279-A8AF-521461BAA22E}"/>
              </a:ext>
            </a:extLst>
          </p:cNvPr>
          <p:cNvSpPr txBox="1">
            <a:spLocks/>
          </p:cNvSpPr>
          <p:nvPr/>
        </p:nvSpPr>
        <p:spPr>
          <a:xfrm>
            <a:off x="2136793" y="475488"/>
            <a:ext cx="10250134" cy="11155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3200" dirty="0">
                <a:solidFill>
                  <a:srgbClr val="227799"/>
                </a:solidFill>
                <a:latin typeface="FlandersArtSans-Medium" panose="00000600000000000000" pitchFamily="2" charset="0"/>
              </a:rPr>
              <a:t>Klimaatportaal Vlaanderen – </a:t>
            </a:r>
            <a:r>
              <a:rPr lang="nl-BE" sz="2800" dirty="0">
                <a:solidFill>
                  <a:srgbClr val="728C2B"/>
                </a:solidFill>
                <a:latin typeface="FlandersArtSans-Medium" panose="000006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www.vmm.be/klimaatportaal</a:t>
            </a:r>
            <a:endParaRPr lang="nl-BE" sz="2800" dirty="0">
              <a:solidFill>
                <a:srgbClr val="728C2B"/>
              </a:solidFill>
              <a:latin typeface="FlandersArtSans-Medium" panose="000006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nl-BE" sz="2800" dirty="0">
                <a:solidFill>
                  <a:srgbClr val="227799"/>
                </a:solidFill>
                <a:latin typeface="FlandersArtSans-Medium" panose="00000600000000000000" pitchFamily="2" charset="0"/>
              </a:rPr>
              <a:t>3 gratis tools voor een klimaatbestendige omgeving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14C31A5-DE79-C8A8-62FF-D31AE5035156}"/>
              </a:ext>
            </a:extLst>
          </p:cNvPr>
          <p:cNvSpPr/>
          <p:nvPr/>
        </p:nvSpPr>
        <p:spPr>
          <a:xfrm>
            <a:off x="6350" y="6445250"/>
            <a:ext cx="1440000" cy="412749"/>
          </a:xfrm>
          <a:prstGeom prst="rect">
            <a:avLst/>
          </a:prstGeom>
          <a:solidFill>
            <a:srgbClr val="136B8B"/>
          </a:solidFill>
          <a:ln>
            <a:solidFill>
              <a:srgbClr val="13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05B2859-A78E-4D64-985F-0F47A478D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" y="6509956"/>
            <a:ext cx="1319195" cy="298863"/>
          </a:xfrm>
          <a:prstGeom prst="rect">
            <a:avLst/>
          </a:prstGeom>
        </p:spPr>
      </p:pic>
      <p:pic>
        <p:nvPicPr>
          <p:cNvPr id="12" name="Afbeelding 11" descr="Afbeelding met tekst, horloge&#10;&#10;Automatisch gegenereerde beschrijving">
            <a:extLst>
              <a:ext uri="{FF2B5EF4-FFF2-40B4-BE49-F238E27FC236}">
                <a16:creationId xmlns:a16="http://schemas.microsoft.com/office/drawing/2014/main" id="{D810098F-2A42-DE0F-0005-C6E2FA25A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5" y="191407"/>
            <a:ext cx="1692000" cy="1683730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0C4F2BE2-E8EC-A986-C105-CE2A12D4A604}"/>
              </a:ext>
            </a:extLst>
          </p:cNvPr>
          <p:cNvGrpSpPr/>
          <p:nvPr/>
        </p:nvGrpSpPr>
        <p:grpSpPr>
          <a:xfrm>
            <a:off x="3765725" y="1645586"/>
            <a:ext cx="10702649" cy="1513110"/>
            <a:chOff x="1579118" y="1645586"/>
            <a:chExt cx="10702649" cy="1513110"/>
          </a:xfrm>
        </p:grpSpPr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08D43573-1FAA-4F08-8507-C4007FD5B921}"/>
                </a:ext>
              </a:extLst>
            </p:cNvPr>
            <p:cNvSpPr txBox="1">
              <a:spLocks/>
            </p:cNvSpPr>
            <p:nvPr/>
          </p:nvSpPr>
          <p:spPr>
            <a:xfrm>
              <a:off x="3271118" y="2186194"/>
              <a:ext cx="9010649" cy="9179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nl-BE" sz="2400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Analyse </a:t>
              </a:r>
              <a:r>
                <a:rPr lang="nl-BE" sz="2400" b="1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kwetsbaarheden en impacts</a:t>
              </a:r>
            </a:p>
          </p:txBody>
        </p:sp>
        <p:pic>
          <p:nvPicPr>
            <p:cNvPr id="2" name="Afbeelding 1" descr="Banner: Impact, effecten klimaatverandering nu en in de toekomst">
              <a:hlinkClick r:id="rId6" tgtFrame="&quot;_blank&quot;" tooltip="&quot;Start de impacttool op Klimaatportaal Vlaanderen&quot;"/>
              <a:extLst>
                <a:ext uri="{FF2B5EF4-FFF2-40B4-BE49-F238E27FC236}">
                  <a16:creationId xmlns:a16="http://schemas.microsoft.com/office/drawing/2014/main" id="{78E37215-9CB6-B0BC-E653-3BF63AE7A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118" y="1645586"/>
              <a:ext cx="1692000" cy="1513110"/>
            </a:xfrm>
            <a:prstGeom prst="rect">
              <a:avLst/>
            </a:prstGeom>
            <a:noFill/>
            <a:ln>
              <a:solidFill>
                <a:srgbClr val="136B8B"/>
              </a:solidFill>
            </a:ln>
          </p:spPr>
        </p:pic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0A3D05C7-CFB3-B64F-F973-67B376C01A46}"/>
              </a:ext>
            </a:extLst>
          </p:cNvPr>
          <p:cNvGrpSpPr/>
          <p:nvPr/>
        </p:nvGrpSpPr>
        <p:grpSpPr>
          <a:xfrm>
            <a:off x="3182169" y="3222704"/>
            <a:ext cx="12292515" cy="1513110"/>
            <a:chOff x="1008815" y="3222704"/>
            <a:chExt cx="11272952" cy="1513110"/>
          </a:xfrm>
        </p:grpSpPr>
        <p:pic>
          <p:nvPicPr>
            <p:cNvPr id="4" name="Afbeelding 3" descr="Banner: Plan, welke groenblauwe maatregelen zijn mogelijk?">
              <a:hlinkClick r:id="rId8" tgtFrame="&quot;_blank&quot;" tooltip="&quot;Start de plantool op Klimaatportaal Vlaanderen&quot;"/>
              <a:extLst>
                <a:ext uri="{FF2B5EF4-FFF2-40B4-BE49-F238E27FC236}">
                  <a16:creationId xmlns:a16="http://schemas.microsoft.com/office/drawing/2014/main" id="{960E769E-FF59-7CDF-E390-F8DCE6BB9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815" y="3222704"/>
              <a:ext cx="1692000" cy="1513110"/>
            </a:xfrm>
            <a:prstGeom prst="rect">
              <a:avLst/>
            </a:prstGeom>
            <a:noFill/>
            <a:ln>
              <a:solidFill>
                <a:srgbClr val="136B8B"/>
              </a:solidFill>
            </a:ln>
          </p:spPr>
        </p:pic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AA722D6E-DEC8-B8B3-B495-7F4D40BEFBB1}"/>
                </a:ext>
              </a:extLst>
            </p:cNvPr>
            <p:cNvSpPr txBox="1">
              <a:spLocks/>
            </p:cNvSpPr>
            <p:nvPr/>
          </p:nvSpPr>
          <p:spPr>
            <a:xfrm>
              <a:off x="2700815" y="3546009"/>
              <a:ext cx="9580952" cy="9499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nl-BE" sz="2400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Verken lokaal </a:t>
              </a:r>
              <a:r>
                <a:rPr lang="nl-BE" sz="2400" b="1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potentieel van adaptatiemaatregelen</a:t>
              </a:r>
            </a:p>
            <a:p>
              <a:pPr>
                <a:lnSpc>
                  <a:spcPct val="100000"/>
                </a:lnSpc>
              </a:pPr>
              <a:r>
                <a:rPr lang="nl-BE" sz="2400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(binnen gemeente/wijk/waterlichaam) </a:t>
              </a: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BBF0F279-3292-DB8C-8199-F41A513FEC63}"/>
              </a:ext>
            </a:extLst>
          </p:cNvPr>
          <p:cNvGrpSpPr/>
          <p:nvPr/>
        </p:nvGrpSpPr>
        <p:grpSpPr>
          <a:xfrm>
            <a:off x="2631400" y="4799822"/>
            <a:ext cx="11463672" cy="1513110"/>
            <a:chOff x="444793" y="4799822"/>
            <a:chExt cx="11463672" cy="1513110"/>
          </a:xfrm>
        </p:grpSpPr>
        <p:pic>
          <p:nvPicPr>
            <p:cNvPr id="5" name="Afbeelding 4" descr="Banner: Project, bereken de adatatiescore bij het projectontwerp">
              <a:hlinkClick r:id="rId10" tgtFrame="&quot;_blank&quot;" tooltip="&quot;Start de projecttool op Klimaatportaal Vlaanderen&quot;"/>
              <a:extLst>
                <a:ext uri="{FF2B5EF4-FFF2-40B4-BE49-F238E27FC236}">
                  <a16:creationId xmlns:a16="http://schemas.microsoft.com/office/drawing/2014/main" id="{21418D74-244C-2444-67AA-88F286E92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793" y="4799822"/>
              <a:ext cx="1692000" cy="1513110"/>
            </a:xfrm>
            <a:prstGeom prst="rect">
              <a:avLst/>
            </a:prstGeom>
            <a:noFill/>
            <a:ln>
              <a:solidFill>
                <a:srgbClr val="136B8B"/>
              </a:solidFill>
            </a:ln>
          </p:spPr>
        </p:pic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CFAB0929-BC10-BB00-E688-6879BFB0A097}"/>
                </a:ext>
              </a:extLst>
            </p:cNvPr>
            <p:cNvSpPr txBox="1">
              <a:spLocks/>
            </p:cNvSpPr>
            <p:nvPr/>
          </p:nvSpPr>
          <p:spPr>
            <a:xfrm>
              <a:off x="2172536" y="5094531"/>
              <a:ext cx="9735929" cy="8634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nl-BE" sz="2400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Beoordeel </a:t>
              </a:r>
              <a:r>
                <a:rPr lang="nl-BE" sz="2400" b="1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ontwerpvarianten </a:t>
              </a:r>
              <a:r>
                <a:rPr lang="nl-BE" sz="2400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op hun </a:t>
              </a:r>
              <a:r>
                <a:rPr lang="nl-BE" sz="2400" b="1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adaptief potentieel</a:t>
              </a:r>
            </a:p>
            <a:p>
              <a:pPr>
                <a:lnSpc>
                  <a:spcPct val="100000"/>
                </a:lnSpc>
              </a:pPr>
              <a:r>
                <a:rPr lang="nl-BE" sz="2400" dirty="0">
                  <a:solidFill>
                    <a:srgbClr val="728C2B"/>
                  </a:solidFill>
                  <a:latin typeface="Flanders Art Sans" panose="00000500000000000000" pitchFamily="50" charset="0"/>
                </a:rPr>
                <a:t>(stedelijke + landelijke omgeving)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E6F87D65-2F0C-665C-8B4C-B69BDA75BC9A}"/>
              </a:ext>
            </a:extLst>
          </p:cNvPr>
          <p:cNvGrpSpPr/>
          <p:nvPr/>
        </p:nvGrpSpPr>
        <p:grpSpPr>
          <a:xfrm>
            <a:off x="2944013" y="6228603"/>
            <a:ext cx="6100448" cy="719512"/>
            <a:chOff x="2692030" y="5966196"/>
            <a:chExt cx="6100448" cy="719512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62012ABE-8E96-63EF-D799-D1CF5DABE819}"/>
                </a:ext>
              </a:extLst>
            </p:cNvPr>
            <p:cNvSpPr txBox="1"/>
            <p:nvPr/>
          </p:nvSpPr>
          <p:spPr>
            <a:xfrm>
              <a:off x="2692030" y="5977822"/>
              <a:ext cx="6100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/>
              <a:r>
                <a:rPr lang="nl-BE" sz="4000" dirty="0">
                  <a:solidFill>
                    <a:srgbClr val="FA8006"/>
                  </a:solidFill>
                </a:rPr>
                <a:t>+ kaartencatalogus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0E29D65F-A368-6591-D6FE-D2A85C90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30697" y="5966196"/>
              <a:ext cx="620749" cy="609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560473"/>
      </p:ext>
    </p:extLst>
  </p:cSld>
  <p:clrMapOvr>
    <a:masterClrMapping/>
  </p:clrMapOvr>
  <p:transition spd="slow" advTm="1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a_VMM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09006F9B-C458-431E-8457-85396B592418}" vid="{1FEAECE7-ED9A-4DB0-A037-9ABB3D5C64B8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78095F811304BBC7E9C0D410E4B3F" ma:contentTypeVersion="393" ma:contentTypeDescription="Een nieuw document maken." ma:contentTypeScope="" ma:versionID="ced4420ac6dc64d95389923e1a8f664a">
  <xsd:schema xmlns:xsd="http://www.w3.org/2001/XMLSchema" xmlns:xs="http://www.w3.org/2001/XMLSchema" xmlns:p="http://schemas.microsoft.com/office/2006/metadata/properties" xmlns:ns2="267b46ec-252e-4de6-8958-6418fea2c6ca" xmlns:ns3="f2018528-1da4-41c7-8a42-759687759166" targetNamespace="http://schemas.microsoft.com/office/2006/metadata/properties" ma:root="true" ma:fieldsID="91d770bb0d0822054ed134db053ca86a" ns2:_="" ns3:_="">
    <xsd:import namespace="267b46ec-252e-4de6-8958-6418fea2c6ca"/>
    <xsd:import namespace="f2018528-1da4-41c7-8a42-759687759166"/>
    <xsd:element name="properties">
      <xsd:complexType>
        <xsd:sequence>
          <xsd:element name="documentManagement">
            <xsd:complexType>
              <xsd:all>
                <xsd:element ref="ns2:Categorie" minOccurs="0"/>
                <xsd:element ref="ns2:SubCategorie" minOccurs="0"/>
                <xsd:element ref="ns2:SubSubCategorie" minOccurs="0"/>
                <xsd:element ref="ns2:Status" minOccurs="0"/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b46ec-252e-4de6-8958-6418fea2c6ca" elementFormDefault="qualified">
    <xsd:import namespace="http://schemas.microsoft.com/office/2006/documentManagement/types"/>
    <xsd:import namespace="http://schemas.microsoft.com/office/infopath/2007/PartnerControls"/>
    <xsd:element name="Categorie" ma:index="4" nillable="true" ma:displayName="Categorie" ma:format="Dropdown" ma:indexed="true" ma:internalName="Categorie" ma:readOnly="false">
      <xsd:simpleType>
        <xsd:union memberTypes="dms:Text">
          <xsd:simpleType>
            <xsd:restriction base="dms:Choice">
              <xsd:enumeration value="A"/>
            </xsd:restriction>
          </xsd:simpleType>
        </xsd:union>
      </xsd:simpleType>
    </xsd:element>
    <xsd:element name="SubCategorie" ma:index="5" nillable="true" ma:displayName="SubCategorie" ma:format="Dropdown" ma:indexed="true" ma:internalName="SubCategorie" ma:readOnly="false">
      <xsd:simpleType>
        <xsd:union memberTypes="dms:Text">
          <xsd:simpleType>
            <xsd:restriction base="dms:Choice">
              <xsd:enumeration value="A"/>
            </xsd:restriction>
          </xsd:simpleType>
        </xsd:union>
      </xsd:simpleType>
    </xsd:element>
    <xsd:element name="SubSubCategorie" ma:index="6" nillable="true" ma:displayName="SubSubCategorie" ma:format="Dropdown" ma:indexed="true" ma:internalName="SubSubCategorie" ma:readOnly="false">
      <xsd:simpleType>
        <xsd:union memberTypes="dms:Text">
          <xsd:simpleType>
            <xsd:restriction base="dms:Choice">
              <xsd:enumeration value="A"/>
            </xsd:restriction>
          </xsd:simpleType>
        </xsd:union>
      </xsd:simpleType>
    </xsd:element>
    <xsd:element name="Status" ma:index="7" nillable="true" ma:displayName="Status" ma:default="huidig" ma:format="Dropdown" ma:internalName="Status" ma:readOnly="false">
      <xsd:simpleType>
        <xsd:restriction base="dms:Choice">
          <xsd:enumeration value="archief"/>
          <xsd:enumeration value="draft"/>
          <xsd:enumeration value="huidig"/>
        </xsd:restrict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18528-1da4-41c7-8a42-759687759166" elementFormDefault="qualified">
    <xsd:import namespace="http://schemas.microsoft.com/office/2006/documentManagement/types"/>
    <xsd:import namespace="http://schemas.microsoft.com/office/infopath/2007/PartnerControls"/>
    <xsd:element name="_dlc_DocId" ma:index="14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5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SubCategorie xmlns="267b46ec-252e-4de6-8958-6418fea2c6ca" xsi:nil="true"/>
    <Status xmlns="267b46ec-252e-4de6-8958-6418fea2c6ca">huidig</Status>
    <Categorie xmlns="267b46ec-252e-4de6-8958-6418fea2c6ca">Forum_17_2023</Categorie>
    <SubCategorie xmlns="267b46ec-252e-4de6-8958-6418fea2c6ca" xsi:nil="true"/>
    <_dlc_DocId xmlns="f2018528-1da4-41c7-8a42-759687759166">HFBID-2117208320-395</_dlc_DocId>
    <_dlc_DocIdUrl xmlns="f2018528-1da4-41c7-8a42-759687759166">
      <Url>https://vlaamseoverheid.sharepoint.com/sites/afb/Overleg/_layouts/15/DocIdRedir.aspx?ID=HFBID-2117208320-395</Url>
      <Description>HFBID-2117208320-395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B6BF08B-7F42-4145-AC13-5626DB84E06F}"/>
</file>

<file path=customXml/itemProps2.xml><?xml version="1.0" encoding="utf-8"?>
<ds:datastoreItem xmlns:ds="http://schemas.openxmlformats.org/officeDocument/2006/customXml" ds:itemID="{9BCA8AD0-56FE-48CE-B2D0-73D95B63947B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915f47bd-eaf4-4ed4-af30-88a2094fb744"/>
    <ds:schemaRef ds:uri="http://schemas.openxmlformats.org/package/2006/metadata/core-properties"/>
    <ds:schemaRef ds:uri="a03559bf-1265-47d5-bd8f-824b1900a0d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ECAB0A7-B5F7-4DFA-8098-835B2800A8F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4E68BCE-468A-4111-847B-DA1499F3A03A}"/>
</file>

<file path=docProps/app.xml><?xml version="1.0" encoding="utf-8"?>
<Properties xmlns="http://schemas.openxmlformats.org/officeDocument/2006/extended-properties" xmlns:vt="http://schemas.openxmlformats.org/officeDocument/2006/docPropsVTypes">
  <TotalTime>68256</TotalTime>
  <Words>2319</Words>
  <Application>Microsoft Office PowerPoint</Application>
  <PresentationFormat>Breedbeeld</PresentationFormat>
  <Paragraphs>330</Paragraphs>
  <Slides>34</Slides>
  <Notes>26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Calibri Light</vt:lpstr>
      <vt:lpstr>Flanders Art Sans</vt:lpstr>
      <vt:lpstr>Flanders Art Sans</vt:lpstr>
      <vt:lpstr>Flanders Art Sans Light</vt:lpstr>
      <vt:lpstr>Flanders Art Sans Medium</vt:lpstr>
      <vt:lpstr>FlandersArtSans-Medium</vt:lpstr>
      <vt:lpstr>Symbol</vt:lpstr>
      <vt:lpstr>Wingdings</vt:lpstr>
      <vt:lpstr>Kantoorthema</vt:lpstr>
      <vt:lpstr>Thema_VMM</vt:lpstr>
      <vt:lpstr>Kantoorthema</vt:lpstr>
      <vt:lpstr>PowerPoint-presentatie</vt:lpstr>
      <vt:lpstr>Intro: Waarom klimaatadaptatie?</vt:lpstr>
      <vt:lpstr>1) Het klimaat verandert</vt:lpstr>
      <vt:lpstr>2) Klimaatverandering heeft nu al een impact</vt:lpstr>
      <vt:lpstr>3) Het klimaat zal nog verder veranderen</vt:lpstr>
      <vt:lpstr>3) Het klimaat zal nog verder veranderen</vt:lpstr>
      <vt:lpstr>4) Mogelijke schadekost loopt op</vt:lpstr>
      <vt:lpstr>6) Adaptatie maakt een wezenlijk verschil</vt:lpstr>
      <vt:lpstr>PowerPoint-presentatie</vt:lpstr>
      <vt:lpstr>IMPACTtool</vt:lpstr>
      <vt:lpstr>Algemeen</vt:lpstr>
      <vt:lpstr>PowerPoint-presentatie</vt:lpstr>
      <vt:lpstr>PowerPoint-presentatie</vt:lpstr>
      <vt:lpstr>PowerPoint-presentatie</vt:lpstr>
      <vt:lpstr>Open data: kaartencatalogus</vt:lpstr>
      <vt:lpstr>Open data: datatabel</vt:lpstr>
      <vt:lpstr>PowerPoint-presentatie</vt:lpstr>
      <vt:lpstr>PowerPoint-presentatie</vt:lpstr>
      <vt:lpstr>Effecten &amp; Impacts van klimaatverandering in Vlaanderen en wijk ‘Tramstation’ in Grimbergen</vt:lpstr>
      <vt:lpstr>Algemene conclusies IMPACTtool</vt:lpstr>
      <vt:lpstr>PLANtool  </vt:lpstr>
      <vt:lpstr>Intro</vt:lpstr>
      <vt:lpstr>7 scenario’s met groeiend ambitieniveau</vt:lpstr>
      <vt:lpstr>PROJECTtool </vt:lpstr>
      <vt:lpstr>Intro</vt:lpstr>
      <vt:lpstr>Methode: stap 1</vt:lpstr>
      <vt:lpstr>Methode: stap 2</vt:lpstr>
      <vt:lpstr>Methode: stap 3</vt:lpstr>
      <vt:lpstr>PowerPoint-presentatie</vt:lpstr>
      <vt:lpstr>PowerPoint-presentatie</vt:lpstr>
      <vt:lpstr>PowerPoint-presentatie</vt:lpstr>
      <vt:lpstr>TOT SLOT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Klimaatportaal Vlaanderen Breidt uit</dc:title>
  <dc:subject/>
  <dc:creator>Olivier Van Impe</dc:creator>
  <cp:keywords/>
  <dc:description/>
  <cp:lastModifiedBy>Johan Brouwers</cp:lastModifiedBy>
  <cp:revision>119</cp:revision>
  <dcterms:created xsi:type="dcterms:W3CDTF">2022-09-26T07:53:31Z</dcterms:created>
  <dcterms:modified xsi:type="dcterms:W3CDTF">2023-11-20T12:49:06Z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0x0101000D578095F811304BBC7E9C0D410E4B3F</vt:lpwstr>
  </property>
  <property fmtid="{D5CDD505-2E9C-101B-9397-08002B2CF9AE}" pid="3" name="_dlc_DocIdItemGuid">
    <vt:lpwstr>0ec1bd79-8d39-4b0a-8e72-3c4d6d5ffaf4</vt:lpwstr>
  </property>
</Properties>
</file>