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slideMasters/slideMaster1.xml" ContentType="application/vnd.openxmlformats-officedocument.presentationml.slideMaster+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slideLayouts/slideLayout1.xml" ContentType="application/vnd.openxmlformats-officedocument.presentationml.slideLayout+xml"/>
  <Override PartName="/ppt/notesSlides/notesSlide47.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notesSlides/notesSlide10.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1443" r:id="rId5"/>
    <p:sldId id="1471" r:id="rId6"/>
    <p:sldId id="1523" r:id="rId7"/>
    <p:sldId id="1380" r:id="rId8"/>
    <p:sldId id="258" r:id="rId9"/>
    <p:sldId id="259" r:id="rId10"/>
    <p:sldId id="1430" r:id="rId11"/>
    <p:sldId id="1345" r:id="rId12"/>
    <p:sldId id="1346" r:id="rId13"/>
    <p:sldId id="1528" r:id="rId14"/>
    <p:sldId id="1524" r:id="rId15"/>
    <p:sldId id="1390" r:id="rId16"/>
    <p:sldId id="1424" r:id="rId17"/>
    <p:sldId id="1509" r:id="rId18"/>
    <p:sldId id="1349" r:id="rId19"/>
    <p:sldId id="1421" r:id="rId20"/>
    <p:sldId id="1358" r:id="rId21"/>
    <p:sldId id="1368" r:id="rId22"/>
    <p:sldId id="1357" r:id="rId23"/>
    <p:sldId id="1336" r:id="rId24"/>
    <p:sldId id="1403" r:id="rId25"/>
    <p:sldId id="1525" r:id="rId26"/>
    <p:sldId id="1506" r:id="rId27"/>
    <p:sldId id="419" r:id="rId28"/>
    <p:sldId id="366" r:id="rId29"/>
    <p:sldId id="652" r:id="rId30"/>
    <p:sldId id="1508" r:id="rId31"/>
    <p:sldId id="453" r:id="rId32"/>
    <p:sldId id="412" r:id="rId33"/>
    <p:sldId id="434" r:id="rId34"/>
    <p:sldId id="449" r:id="rId35"/>
    <p:sldId id="1507" r:id="rId36"/>
    <p:sldId id="1526" r:id="rId37"/>
    <p:sldId id="1448" r:id="rId38"/>
    <p:sldId id="1462" r:id="rId39"/>
    <p:sldId id="447" r:id="rId40"/>
    <p:sldId id="1519" r:id="rId41"/>
    <p:sldId id="429" r:id="rId42"/>
    <p:sldId id="1369" r:id="rId43"/>
    <p:sldId id="1520" r:id="rId44"/>
    <p:sldId id="1485" r:id="rId45"/>
    <p:sldId id="1470" r:id="rId46"/>
    <p:sldId id="1521" r:id="rId47"/>
    <p:sldId id="1343" r:id="rId48"/>
    <p:sldId id="1478" r:id="rId49"/>
    <p:sldId id="1376" r:id="rId50"/>
    <p:sldId id="1527" r:id="rId5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CD5E1DB4-7353-4666-B2BA-FD6278F9E57A}">
          <p14:sldIdLst>
            <p14:sldId id="1443"/>
            <p14:sldId id="1471"/>
            <p14:sldId id="1523"/>
            <p14:sldId id="1380"/>
            <p14:sldId id="258"/>
            <p14:sldId id="259"/>
            <p14:sldId id="1430"/>
            <p14:sldId id="1345"/>
            <p14:sldId id="1346"/>
            <p14:sldId id="1528"/>
            <p14:sldId id="1524"/>
            <p14:sldId id="1390"/>
            <p14:sldId id="1424"/>
            <p14:sldId id="1509"/>
            <p14:sldId id="1349"/>
            <p14:sldId id="1421"/>
            <p14:sldId id="1358"/>
            <p14:sldId id="1368"/>
            <p14:sldId id="1357"/>
            <p14:sldId id="1336"/>
            <p14:sldId id="1403"/>
            <p14:sldId id="1525"/>
            <p14:sldId id="1506"/>
            <p14:sldId id="419"/>
            <p14:sldId id="366"/>
            <p14:sldId id="652"/>
            <p14:sldId id="1508"/>
            <p14:sldId id="453"/>
            <p14:sldId id="412"/>
            <p14:sldId id="434"/>
            <p14:sldId id="449"/>
            <p14:sldId id="1507"/>
            <p14:sldId id="1526"/>
            <p14:sldId id="1448"/>
            <p14:sldId id="1462"/>
            <p14:sldId id="447"/>
            <p14:sldId id="1519"/>
            <p14:sldId id="429"/>
            <p14:sldId id="1369"/>
            <p14:sldId id="1520"/>
            <p14:sldId id="1485"/>
            <p14:sldId id="1470"/>
            <p14:sldId id="1521"/>
            <p14:sldId id="1343"/>
            <p14:sldId id="1478"/>
            <p14:sldId id="1376"/>
            <p14:sldId id="1527"/>
          </p14:sldIdLst>
        </p14:section>
      </p14:sectionLst>
    </p:ext>
    <p:ext uri="{EFAFB233-063F-42B5-8137-9DF3F51BA10A}">
      <p15:sldGuideLst xmlns:p15="http://schemas.microsoft.com/office/powerpoint/2012/main">
        <p15:guide id="1" orient="horz" pos="2341" userDrawn="1">
          <p15:clr>
            <a:srgbClr val="A4A3A4"/>
          </p15:clr>
        </p15:guide>
        <p15:guide id="2" pos="1935" userDrawn="1">
          <p15:clr>
            <a:srgbClr val="A4A3A4"/>
          </p15:clr>
        </p15:guide>
        <p15:guide id="3" pos="3817" userDrawn="1">
          <p15:clr>
            <a:srgbClr val="A4A3A4"/>
          </p15:clr>
        </p15:guide>
        <p15:guide id="4" pos="5745" userDrawn="1">
          <p15:clr>
            <a:srgbClr val="A4A3A4"/>
          </p15:clr>
        </p15:guide>
        <p15:guide id="5" pos="302" userDrawn="1">
          <p15:clr>
            <a:srgbClr val="A4A3A4"/>
          </p15:clr>
        </p15:guide>
        <p15:guide id="6" pos="7423" userDrawn="1">
          <p15:clr>
            <a:srgbClr val="A4A3A4"/>
          </p15:clr>
        </p15:guide>
        <p15:guide id="7" orient="horz" pos="550" userDrawn="1">
          <p15:clr>
            <a:srgbClr val="A4A3A4"/>
          </p15:clr>
        </p15:guide>
        <p15:guide id="8" orient="horz" pos="4020" userDrawn="1">
          <p15:clr>
            <a:srgbClr val="A4A3A4"/>
          </p15:clr>
        </p15:guide>
        <p15:guide id="9" pos="3659" userDrawn="1">
          <p15:clr>
            <a:srgbClr val="A4A3A4"/>
          </p15:clr>
        </p15:guide>
        <p15:guide id="10" pos="4044" userDrawn="1">
          <p15:clr>
            <a:srgbClr val="A4A3A4"/>
          </p15:clr>
        </p15:guide>
        <p15:guide id="11" pos="1096" userDrawn="1">
          <p15:clr>
            <a:srgbClr val="A4A3A4"/>
          </p15:clr>
        </p15:guide>
        <p15:guide id="12" pos="2774" userDrawn="1">
          <p15:clr>
            <a:srgbClr val="A4A3A4"/>
          </p15:clr>
        </p15:guide>
        <p15:guide id="13" orient="horz" pos="1502" userDrawn="1">
          <p15:clr>
            <a:srgbClr val="A4A3A4"/>
          </p15:clr>
        </p15:guide>
        <p15:guide id="14" orient="horz" pos="3181" userDrawn="1">
          <p15:clr>
            <a:srgbClr val="A4A3A4"/>
          </p15:clr>
        </p15:guide>
        <p15:guide id="15" orient="horz" pos="772" userDrawn="1">
          <p15:clr>
            <a:srgbClr val="A4A3A4"/>
          </p15:clr>
        </p15:guide>
        <p15:guide id="16" pos="4906" userDrawn="1">
          <p15:clr>
            <a:srgbClr val="A4A3A4"/>
          </p15:clr>
        </p15:guide>
        <p15:guide id="17" pos="6562" userDrawn="1">
          <p15:clr>
            <a:srgbClr val="A4A3A4"/>
          </p15:clr>
        </p15:guide>
        <p15:guide id="18" orient="horz" pos="6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5" autoAdjust="0"/>
    <p:restoredTop sz="74085" autoAdjust="0"/>
  </p:normalViewPr>
  <p:slideViewPr>
    <p:cSldViewPr snapToGrid="0">
      <p:cViewPr varScale="1">
        <p:scale>
          <a:sx n="90" d="100"/>
          <a:sy n="90" d="100"/>
        </p:scale>
        <p:origin x="1240" y="184"/>
      </p:cViewPr>
      <p:guideLst>
        <p:guide orient="horz" pos="2341"/>
        <p:guide pos="1935"/>
        <p:guide pos="3817"/>
        <p:guide pos="5745"/>
        <p:guide pos="302"/>
        <p:guide pos="7423"/>
        <p:guide orient="horz" pos="550"/>
        <p:guide orient="horz" pos="4020"/>
        <p:guide pos="3659"/>
        <p:guide pos="4044"/>
        <p:guide pos="1096"/>
        <p:guide pos="2774"/>
        <p:guide orient="horz" pos="1502"/>
        <p:guide orient="horz" pos="3181"/>
        <p:guide orient="horz" pos="772"/>
        <p:guide pos="4906"/>
        <p:guide pos="6562"/>
        <p:guide orient="horz" pos="663"/>
      </p:guideLst>
    </p:cSldViewPr>
  </p:slideViewPr>
  <p:notesTextViewPr>
    <p:cViewPr>
      <p:scale>
        <a:sx n="1" d="1"/>
        <a:sy n="1" d="1"/>
      </p:scale>
      <p:origin x="0" y="0"/>
    </p:cViewPr>
  </p:notesTextViewPr>
  <p:sorterViewPr>
    <p:cViewPr varScale="1">
      <p:scale>
        <a:sx n="1" d="1"/>
        <a:sy n="1" d="1"/>
      </p:scale>
      <p:origin x="0" y="-5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ustomXml" Target="../customXml/item4.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621BC-A4E4-4446-8302-28C65ECB31B0}" type="datetimeFigureOut">
              <a:rPr lang="nl-BE" smtClean="0"/>
              <a:t>20/11/2023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826B0-5171-4418-B1B8-DC66935A09E3}" type="slidenum">
              <a:rPr lang="nl-BE" smtClean="0"/>
              <a:t>‹nr.›</a:t>
            </a:fld>
            <a:endParaRPr lang="nl-BE"/>
          </a:p>
        </p:txBody>
      </p:sp>
    </p:spTree>
    <p:extLst>
      <p:ext uri="{BB962C8B-B14F-4D97-AF65-F5344CB8AC3E}">
        <p14:creationId xmlns:p14="http://schemas.microsoft.com/office/powerpoint/2010/main" val="303735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1</a:t>
            </a:fld>
            <a:endParaRPr lang="en-US"/>
          </a:p>
        </p:txBody>
      </p:sp>
    </p:spTree>
    <p:extLst>
      <p:ext uri="{BB962C8B-B14F-4D97-AF65-F5344CB8AC3E}">
        <p14:creationId xmlns:p14="http://schemas.microsoft.com/office/powerpoint/2010/main" val="326611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10</a:t>
            </a:fld>
            <a:endParaRPr lang="en-US"/>
          </a:p>
        </p:txBody>
      </p:sp>
    </p:spTree>
    <p:extLst>
      <p:ext uri="{BB962C8B-B14F-4D97-AF65-F5344CB8AC3E}">
        <p14:creationId xmlns:p14="http://schemas.microsoft.com/office/powerpoint/2010/main" val="263490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11</a:t>
            </a:fld>
            <a:endParaRPr lang="en-US"/>
          </a:p>
        </p:txBody>
      </p:sp>
    </p:spTree>
    <p:extLst>
      <p:ext uri="{BB962C8B-B14F-4D97-AF65-F5344CB8AC3E}">
        <p14:creationId xmlns:p14="http://schemas.microsoft.com/office/powerpoint/2010/main" val="1557294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AF5EF42-31B5-2342-B2DA-EE2FDA1C1C79}" type="slidenum">
              <a:rPr lang="nl-BE" smtClean="0"/>
              <a:t>12</a:t>
            </a:fld>
            <a:endParaRPr lang="nl-BE"/>
          </a:p>
        </p:txBody>
      </p:sp>
    </p:spTree>
    <p:extLst>
      <p:ext uri="{BB962C8B-B14F-4D97-AF65-F5344CB8AC3E}">
        <p14:creationId xmlns:p14="http://schemas.microsoft.com/office/powerpoint/2010/main" val="309980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13094-5B79-3045-B360-2BF86F11515A}" type="slidenum">
              <a:rPr lang="en-US" smtClean="0"/>
              <a:pPr/>
              <a:t>13</a:t>
            </a:fld>
            <a:endParaRPr lang="en-US"/>
          </a:p>
        </p:txBody>
      </p:sp>
    </p:spTree>
    <p:extLst>
      <p:ext uri="{BB962C8B-B14F-4D97-AF65-F5344CB8AC3E}">
        <p14:creationId xmlns:p14="http://schemas.microsoft.com/office/powerpoint/2010/main" val="3672048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Vlaamse gebouwde landschap maakt alle uitdagingen voor een toekomstbestendig milieu moeilijker.</a:t>
            </a:r>
          </a:p>
        </p:txBody>
      </p:sp>
      <p:sp>
        <p:nvSpPr>
          <p:cNvPr id="4" name="Tijdelijke aanduiding voor dianummer 3"/>
          <p:cNvSpPr>
            <a:spLocks noGrp="1"/>
          </p:cNvSpPr>
          <p:nvPr>
            <p:ph type="sldNum" sz="quarter" idx="5"/>
          </p:nvPr>
        </p:nvSpPr>
        <p:spPr/>
        <p:txBody>
          <a:bodyPr/>
          <a:lstStyle/>
          <a:p>
            <a:fld id="{0AF5EF42-31B5-2342-B2DA-EE2FDA1C1C79}" type="slidenum">
              <a:rPr lang="nl-BE" smtClean="0"/>
              <a:t>14</a:t>
            </a:fld>
            <a:endParaRPr lang="nl-BE"/>
          </a:p>
        </p:txBody>
      </p:sp>
    </p:spTree>
    <p:extLst>
      <p:ext uri="{BB962C8B-B14F-4D97-AF65-F5344CB8AC3E}">
        <p14:creationId xmlns:p14="http://schemas.microsoft.com/office/powerpoint/2010/main" val="17032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GAAT NIOET ENKEL OVER GETALLEN MAAR OVER DE KWALITEIT VAN DE OPEN RUIMTE</a:t>
            </a:r>
          </a:p>
        </p:txBody>
      </p:sp>
      <p:sp>
        <p:nvSpPr>
          <p:cNvPr id="4" name="Slide Number Placeholder 3"/>
          <p:cNvSpPr>
            <a:spLocks noGrp="1"/>
          </p:cNvSpPr>
          <p:nvPr>
            <p:ph type="sldNum" sz="quarter" idx="10"/>
          </p:nvPr>
        </p:nvSpPr>
        <p:spPr/>
        <p:txBody>
          <a:bodyPr/>
          <a:lstStyle/>
          <a:p>
            <a:fld id="{98D13094-5B79-3045-B360-2BF86F11515A}" type="slidenum">
              <a:rPr lang="en-US" smtClean="0"/>
              <a:t>15</a:t>
            </a:fld>
            <a:endParaRPr lang="en-US"/>
          </a:p>
        </p:txBody>
      </p:sp>
    </p:spTree>
    <p:extLst>
      <p:ext uri="{BB962C8B-B14F-4D97-AF65-F5344CB8AC3E}">
        <p14:creationId xmlns:p14="http://schemas.microsoft.com/office/powerpoint/2010/main" val="2999372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jdelijke aanduiding voor dia-afbeelding 1">
            <a:extLst>
              <a:ext uri="{FF2B5EF4-FFF2-40B4-BE49-F238E27FC236}">
                <a16:creationId xmlns:a16="http://schemas.microsoft.com/office/drawing/2014/main" id="{738E5441-4078-5CBA-A7F2-CBB42DCA305B}"/>
              </a:ext>
            </a:extLst>
          </p:cNvPr>
          <p:cNvSpPr>
            <a:spLocks noGrp="1" noRot="1" noChangeAspect="1" noChangeArrowheads="1" noTextEdit="1"/>
          </p:cNvSpPr>
          <p:nvPr>
            <p:ph type="sldImg"/>
          </p:nvPr>
        </p:nvSpPr>
        <p:spPr>
          <a:ln/>
        </p:spPr>
      </p:sp>
      <p:sp>
        <p:nvSpPr>
          <p:cNvPr id="97283" name="Tijdelijke aanduiding voor notities 2">
            <a:extLst>
              <a:ext uri="{FF2B5EF4-FFF2-40B4-BE49-F238E27FC236}">
                <a16:creationId xmlns:a16="http://schemas.microsoft.com/office/drawing/2014/main" id="{ABE063C5-419C-8268-4CE0-CA83D046FD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nl-BE" altLang="nl-BE" dirty="0"/>
            </a:br>
            <a:endParaRPr lang="nl-BE" altLang="nl-BE" dirty="0"/>
          </a:p>
        </p:txBody>
      </p:sp>
      <p:sp>
        <p:nvSpPr>
          <p:cNvPr id="97284" name="Tijdelijke aanduiding voor dianummer 3">
            <a:extLst>
              <a:ext uri="{FF2B5EF4-FFF2-40B4-BE49-F238E27FC236}">
                <a16:creationId xmlns:a16="http://schemas.microsoft.com/office/drawing/2014/main" id="{BF493134-1EC0-32C0-5445-85D3D86F77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defRPr b="1">
                <a:solidFill>
                  <a:schemeClr val="tx1"/>
                </a:solidFill>
                <a:latin typeface="Arial" panose="020B0604020202020204" pitchFamily="34" charset="0"/>
              </a:defRPr>
            </a:lvl1pPr>
            <a:lvl2pPr marL="742950" indent="-285750" defTabSz="989013">
              <a:defRPr b="1">
                <a:solidFill>
                  <a:schemeClr val="tx1"/>
                </a:solidFill>
                <a:latin typeface="Arial" panose="020B0604020202020204" pitchFamily="34" charset="0"/>
              </a:defRPr>
            </a:lvl2pPr>
            <a:lvl3pPr marL="1143000" indent="-228600" defTabSz="989013">
              <a:defRPr b="1">
                <a:solidFill>
                  <a:schemeClr val="tx1"/>
                </a:solidFill>
                <a:latin typeface="Arial" panose="020B0604020202020204" pitchFamily="34" charset="0"/>
              </a:defRPr>
            </a:lvl3pPr>
            <a:lvl4pPr marL="1600200" indent="-228600" defTabSz="989013">
              <a:defRPr b="1">
                <a:solidFill>
                  <a:schemeClr val="tx1"/>
                </a:solidFill>
                <a:latin typeface="Arial" panose="020B0604020202020204" pitchFamily="34" charset="0"/>
              </a:defRPr>
            </a:lvl4pPr>
            <a:lvl5pPr marL="2057400" indent="-228600" defTabSz="989013">
              <a:defRPr b="1">
                <a:solidFill>
                  <a:schemeClr val="tx1"/>
                </a:solidFill>
                <a:latin typeface="Arial" panose="020B0604020202020204" pitchFamily="34" charset="0"/>
              </a:defRPr>
            </a:lvl5pPr>
            <a:lvl6pPr marL="2514600" indent="-228600" defTabSz="989013" eaLnBrk="0" fontAlgn="base" hangingPunct="0">
              <a:spcBef>
                <a:spcPct val="0"/>
              </a:spcBef>
              <a:spcAft>
                <a:spcPct val="0"/>
              </a:spcAft>
              <a:defRPr b="1">
                <a:solidFill>
                  <a:schemeClr val="tx1"/>
                </a:solidFill>
                <a:latin typeface="Arial" panose="020B0604020202020204" pitchFamily="34" charset="0"/>
              </a:defRPr>
            </a:lvl6pPr>
            <a:lvl7pPr marL="2971800" indent="-228600" defTabSz="989013" eaLnBrk="0" fontAlgn="base" hangingPunct="0">
              <a:spcBef>
                <a:spcPct val="0"/>
              </a:spcBef>
              <a:spcAft>
                <a:spcPct val="0"/>
              </a:spcAft>
              <a:defRPr b="1">
                <a:solidFill>
                  <a:schemeClr val="tx1"/>
                </a:solidFill>
                <a:latin typeface="Arial" panose="020B0604020202020204" pitchFamily="34" charset="0"/>
              </a:defRPr>
            </a:lvl7pPr>
            <a:lvl8pPr marL="3429000" indent="-228600" defTabSz="989013" eaLnBrk="0" fontAlgn="base" hangingPunct="0">
              <a:spcBef>
                <a:spcPct val="0"/>
              </a:spcBef>
              <a:spcAft>
                <a:spcPct val="0"/>
              </a:spcAft>
              <a:defRPr b="1">
                <a:solidFill>
                  <a:schemeClr val="tx1"/>
                </a:solidFill>
                <a:latin typeface="Arial" panose="020B0604020202020204" pitchFamily="34" charset="0"/>
              </a:defRPr>
            </a:lvl8pPr>
            <a:lvl9pPr marL="3886200" indent="-228600" defTabSz="989013" eaLnBrk="0" fontAlgn="base" hangingPunct="0">
              <a:spcBef>
                <a:spcPct val="0"/>
              </a:spcBef>
              <a:spcAft>
                <a:spcPct val="0"/>
              </a:spcAft>
              <a:defRPr b="1">
                <a:solidFill>
                  <a:schemeClr val="tx1"/>
                </a:solidFill>
                <a:latin typeface="Arial" panose="020B0604020202020204" pitchFamily="34" charset="0"/>
              </a:defRPr>
            </a:lvl9pPr>
          </a:lstStyle>
          <a:p>
            <a:fld id="{B872A58B-860A-4F82-802E-27F33170FAFF}" type="slidenum">
              <a:rPr lang="nl-BE" altLang="nl-BE" b="0" smtClean="0"/>
              <a:pPr/>
              <a:t>16</a:t>
            </a:fld>
            <a:endParaRPr lang="nl-BE" altLang="nl-BE" b="0"/>
          </a:p>
        </p:txBody>
      </p:sp>
    </p:spTree>
    <p:extLst>
      <p:ext uri="{BB962C8B-B14F-4D97-AF65-F5344CB8AC3E}">
        <p14:creationId xmlns:p14="http://schemas.microsoft.com/office/powerpoint/2010/main" val="3355678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A8AAAD5-0018-4746-83C7-FEA244AE6F23}" type="slidenum">
              <a:rPr lang="en-US" smtClean="0"/>
              <a:pPr/>
              <a:t>17</a:t>
            </a:fld>
            <a:endParaRPr lang="en-US"/>
          </a:p>
        </p:txBody>
      </p:sp>
    </p:spTree>
    <p:extLst>
      <p:ext uri="{BB962C8B-B14F-4D97-AF65-F5344CB8AC3E}">
        <p14:creationId xmlns:p14="http://schemas.microsoft.com/office/powerpoint/2010/main" val="1529198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DENKEN VANUIT DE OPEN RUIMTE</a:t>
            </a:r>
          </a:p>
          <a:p>
            <a:r>
              <a:rPr lang="nl-BE" dirty="0"/>
              <a:t>GROENER EN BIODIVERSER</a:t>
            </a:r>
          </a:p>
        </p:txBody>
      </p:sp>
      <p:sp>
        <p:nvSpPr>
          <p:cNvPr id="4" name="Tijdelijke aanduiding voor dianummer 3"/>
          <p:cNvSpPr>
            <a:spLocks noGrp="1"/>
          </p:cNvSpPr>
          <p:nvPr>
            <p:ph type="sldNum" sz="quarter" idx="5"/>
          </p:nvPr>
        </p:nvSpPr>
        <p:spPr/>
        <p:txBody>
          <a:bodyPr/>
          <a:lstStyle/>
          <a:p>
            <a:fld id="{AA8AAAD5-0018-4746-83C7-FEA244AE6F23}" type="slidenum">
              <a:rPr lang="en-US" smtClean="0"/>
              <a:pPr/>
              <a:t>18</a:t>
            </a:fld>
            <a:endParaRPr lang="en-US"/>
          </a:p>
        </p:txBody>
      </p:sp>
    </p:spTree>
    <p:extLst>
      <p:ext uri="{BB962C8B-B14F-4D97-AF65-F5344CB8AC3E}">
        <p14:creationId xmlns:p14="http://schemas.microsoft.com/office/powerpoint/2010/main" val="2755430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ANNE HIDALGO VERPAKT PROBLEMATIEK VAN GROEN, RUST EN TOEEIGENING IN NABIJHEID</a:t>
            </a:r>
          </a:p>
        </p:txBody>
      </p:sp>
      <p:sp>
        <p:nvSpPr>
          <p:cNvPr id="4" name="Slide Number Placeholder 3"/>
          <p:cNvSpPr>
            <a:spLocks noGrp="1"/>
          </p:cNvSpPr>
          <p:nvPr>
            <p:ph type="sldNum" sz="quarter" idx="10"/>
          </p:nvPr>
        </p:nvSpPr>
        <p:spPr/>
        <p:txBody>
          <a:bodyPr/>
          <a:lstStyle/>
          <a:p>
            <a:fld id="{98D13094-5B79-3045-B360-2BF86F11515A}" type="slidenum">
              <a:rPr lang="en-US" smtClean="0"/>
              <a:pPr/>
              <a:t>19</a:t>
            </a:fld>
            <a:endParaRPr lang="en-US"/>
          </a:p>
        </p:txBody>
      </p:sp>
    </p:spTree>
    <p:extLst>
      <p:ext uri="{BB962C8B-B14F-4D97-AF65-F5344CB8AC3E}">
        <p14:creationId xmlns:p14="http://schemas.microsoft.com/office/powerpoint/2010/main" val="3506193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2</a:t>
            </a:fld>
            <a:endParaRPr lang="en-US"/>
          </a:p>
        </p:txBody>
      </p:sp>
    </p:spTree>
    <p:extLst>
      <p:ext uri="{BB962C8B-B14F-4D97-AF65-F5344CB8AC3E}">
        <p14:creationId xmlns:p14="http://schemas.microsoft.com/office/powerpoint/2010/main" val="2634908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 WORDT VEEL VERWACHT VAN DE PUBLIEKE RUIMTE</a:t>
            </a:r>
          </a:p>
          <a:p>
            <a:r>
              <a:rPr lang="en-US" b="1" dirty="0"/>
              <a:t>GROTE KANS: </a:t>
            </a:r>
            <a:r>
              <a:rPr lang="en-US" dirty="0"/>
              <a:t>VERGROENING = STIMULEREN ONTMOETING</a:t>
            </a:r>
          </a:p>
          <a:p>
            <a:r>
              <a:rPr lang="en-US" dirty="0"/>
              <a:t>UITDAGING IS DAT ZE SUGGESTIEF BLIJFT EN NIET DWINGEND</a:t>
            </a:r>
          </a:p>
          <a:p>
            <a:endParaRPr lang="en-US" dirty="0"/>
          </a:p>
        </p:txBody>
      </p:sp>
      <p:sp>
        <p:nvSpPr>
          <p:cNvPr id="4" name="Slide Number Placeholder 3"/>
          <p:cNvSpPr>
            <a:spLocks noGrp="1"/>
          </p:cNvSpPr>
          <p:nvPr>
            <p:ph type="sldNum" sz="quarter" idx="10"/>
          </p:nvPr>
        </p:nvSpPr>
        <p:spPr/>
        <p:txBody>
          <a:bodyPr/>
          <a:lstStyle/>
          <a:p>
            <a:fld id="{98D13094-5B79-3045-B360-2BF86F11515A}" type="slidenum">
              <a:rPr lang="en-US" smtClean="0"/>
              <a:pPr/>
              <a:t>20</a:t>
            </a:fld>
            <a:endParaRPr lang="en-US"/>
          </a:p>
        </p:txBody>
      </p:sp>
    </p:spTree>
    <p:extLst>
      <p:ext uri="{BB962C8B-B14F-4D97-AF65-F5344CB8AC3E}">
        <p14:creationId xmlns:p14="http://schemas.microsoft.com/office/powerpoint/2010/main" val="3073255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A8AAAD5-0018-4746-83C7-FEA244AE6F23}" type="slidenum">
              <a:rPr lang="en-US" smtClean="0"/>
              <a:pPr/>
              <a:t>21</a:t>
            </a:fld>
            <a:endParaRPr lang="en-US"/>
          </a:p>
        </p:txBody>
      </p:sp>
    </p:spTree>
    <p:extLst>
      <p:ext uri="{BB962C8B-B14F-4D97-AF65-F5344CB8AC3E}">
        <p14:creationId xmlns:p14="http://schemas.microsoft.com/office/powerpoint/2010/main" val="2937126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22</a:t>
            </a:fld>
            <a:endParaRPr lang="en-US"/>
          </a:p>
        </p:txBody>
      </p:sp>
    </p:spTree>
    <p:extLst>
      <p:ext uri="{BB962C8B-B14F-4D97-AF65-F5344CB8AC3E}">
        <p14:creationId xmlns:p14="http://schemas.microsoft.com/office/powerpoint/2010/main" val="2954536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6FA72E-DA03-D040-B786-4987B827B33F}" type="slidenum">
              <a:rPr lang="nl-NL" smtClean="0"/>
              <a:pPr/>
              <a:t>23</a:t>
            </a:fld>
            <a:endParaRPr lang="nl-NL"/>
          </a:p>
        </p:txBody>
      </p:sp>
    </p:spTree>
    <p:extLst>
      <p:ext uri="{BB962C8B-B14F-4D97-AF65-F5344CB8AC3E}">
        <p14:creationId xmlns:p14="http://schemas.microsoft.com/office/powerpoint/2010/main" val="1366406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Geld dat ook voor onwaarheden? Vrijheid van debat ≠ vrijheid om groepen van valse waarheden te overtuigen via sociale media.</a:t>
            </a:r>
          </a:p>
        </p:txBody>
      </p:sp>
      <p:sp>
        <p:nvSpPr>
          <p:cNvPr id="4" name="Tijdelijke aanduiding voor dianummer 3"/>
          <p:cNvSpPr>
            <a:spLocks noGrp="1"/>
          </p:cNvSpPr>
          <p:nvPr>
            <p:ph type="sldNum" sz="quarter" idx="10"/>
          </p:nvPr>
        </p:nvSpPr>
        <p:spPr/>
        <p:txBody>
          <a:bodyPr/>
          <a:lstStyle/>
          <a:p>
            <a:fld id="{4C6FA72E-DA03-D040-B786-4987B827B33F}" type="slidenum">
              <a:rPr lang="nl-NL" smtClean="0"/>
              <a:pPr/>
              <a:t>24</a:t>
            </a:fld>
            <a:endParaRPr lang="nl-NL"/>
          </a:p>
        </p:txBody>
      </p:sp>
    </p:spTree>
    <p:extLst>
      <p:ext uri="{BB962C8B-B14F-4D97-AF65-F5344CB8AC3E}">
        <p14:creationId xmlns:p14="http://schemas.microsoft.com/office/powerpoint/2010/main" val="2714727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We hebben experten in alle disciplines. Worden opgevoerd als vertegenwoordigers van een wetenschappelijke waarheid naast of soms tegenover een democratische waarheid.</a:t>
            </a:r>
          </a:p>
        </p:txBody>
      </p:sp>
      <p:sp>
        <p:nvSpPr>
          <p:cNvPr id="4" name="Tijdelijke aanduiding voor dianummer 3"/>
          <p:cNvSpPr>
            <a:spLocks noGrp="1"/>
          </p:cNvSpPr>
          <p:nvPr>
            <p:ph type="sldNum" sz="quarter" idx="10"/>
          </p:nvPr>
        </p:nvSpPr>
        <p:spPr/>
        <p:txBody>
          <a:bodyPr/>
          <a:lstStyle/>
          <a:p>
            <a:fld id="{4C6FA72E-DA03-D040-B786-4987B827B33F}" type="slidenum">
              <a:rPr lang="nl-NL" smtClean="0"/>
              <a:pPr/>
              <a:t>25</a:t>
            </a:fld>
            <a:endParaRPr lang="nl-NL"/>
          </a:p>
        </p:txBody>
      </p:sp>
    </p:spTree>
    <p:extLst>
      <p:ext uri="{BB962C8B-B14F-4D97-AF65-F5344CB8AC3E}">
        <p14:creationId xmlns:p14="http://schemas.microsoft.com/office/powerpoint/2010/main" val="3560920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Niet</a:t>
            </a:r>
            <a:r>
              <a:rPr lang="en-US" baseline="0" dirty="0"/>
              <a:t> </a:t>
            </a:r>
            <a:r>
              <a:rPr lang="en-US" baseline="0" dirty="0" err="1"/>
              <a:t>alleen</a:t>
            </a:r>
            <a:r>
              <a:rPr lang="en-US" baseline="0" dirty="0"/>
              <a:t> is </a:t>
            </a:r>
            <a:r>
              <a:rPr lang="en-US" baseline="0" dirty="0" err="1"/>
              <a:t>collectiviteit</a:t>
            </a:r>
            <a:r>
              <a:rPr lang="en-US" baseline="0" dirty="0"/>
              <a:t> </a:t>
            </a:r>
            <a:r>
              <a:rPr lang="en-US" baseline="0" dirty="0" err="1"/>
              <a:t>een</a:t>
            </a:r>
            <a:r>
              <a:rPr lang="en-US" baseline="0" dirty="0"/>
              <a:t> </a:t>
            </a:r>
            <a:r>
              <a:rPr lang="en-US" baseline="0" dirty="0" err="1"/>
              <a:t>economische</a:t>
            </a:r>
            <a:r>
              <a:rPr lang="en-US" baseline="0" dirty="0"/>
              <a:t> </a:t>
            </a:r>
            <a:r>
              <a:rPr lang="en-US" baseline="0" dirty="0" err="1"/>
              <a:t>en</a:t>
            </a:r>
            <a:r>
              <a:rPr lang="en-US" baseline="0" dirty="0"/>
              <a:t> </a:t>
            </a:r>
            <a:r>
              <a:rPr lang="en-US" baseline="0" dirty="0" err="1"/>
              <a:t>ecologische</a:t>
            </a:r>
            <a:r>
              <a:rPr lang="en-US" baseline="0" dirty="0"/>
              <a:t> </a:t>
            </a:r>
            <a:r>
              <a:rPr lang="en-US" baseline="0" dirty="0" err="1"/>
              <a:t>noodzaak</a:t>
            </a:r>
            <a:r>
              <a:rPr lang="en-US" baseline="0" dirty="0"/>
              <a:t> </a:t>
            </a:r>
            <a:r>
              <a:rPr lang="en-US" baseline="0" dirty="0" err="1"/>
              <a:t>bovendien</a:t>
            </a:r>
            <a:r>
              <a:rPr lang="en-US" baseline="0" dirty="0"/>
              <a:t> </a:t>
            </a:r>
            <a:r>
              <a:rPr lang="en-US" baseline="0" dirty="0" err="1"/>
              <a:t>raakt</a:t>
            </a:r>
            <a:r>
              <a:rPr lang="en-US" baseline="0" dirty="0"/>
              <a:t> het </a:t>
            </a:r>
            <a:r>
              <a:rPr lang="en-US" baseline="0" dirty="0" err="1"/>
              <a:t>aan</a:t>
            </a:r>
            <a:r>
              <a:rPr lang="en-US" baseline="0" dirty="0"/>
              <a:t> de </a:t>
            </a:r>
            <a:r>
              <a:rPr lang="en-US" baseline="0" dirty="0" err="1"/>
              <a:t>oerbehoefte</a:t>
            </a:r>
            <a:r>
              <a:rPr lang="en-US" baseline="0" dirty="0"/>
              <a:t> van de </a:t>
            </a:r>
            <a:r>
              <a:rPr lang="en-US" baseline="0" dirty="0" err="1"/>
              <a:t>mens</a:t>
            </a:r>
            <a:endParaRPr lang="en-US" baseline="0" dirty="0"/>
          </a:p>
          <a:p>
            <a:r>
              <a:rPr lang="en-US" baseline="0" dirty="0" err="1"/>
              <a:t>Als</a:t>
            </a:r>
            <a:r>
              <a:rPr lang="en-US" baseline="0" dirty="0"/>
              <a:t> de </a:t>
            </a:r>
            <a:r>
              <a:rPr lang="en-US" baseline="0" dirty="0" err="1"/>
              <a:t>architectuur</a:t>
            </a:r>
            <a:r>
              <a:rPr lang="en-US" baseline="0" dirty="0"/>
              <a:t> de </a:t>
            </a:r>
            <a:r>
              <a:rPr lang="en-US" baseline="0" dirty="0" err="1"/>
              <a:t>ontmoeting</a:t>
            </a:r>
            <a:r>
              <a:rPr lang="en-US" baseline="0" dirty="0"/>
              <a:t> </a:t>
            </a:r>
            <a:r>
              <a:rPr lang="en-US" baseline="0" dirty="0" err="1"/>
              <a:t>niet</a:t>
            </a:r>
            <a:r>
              <a:rPr lang="en-US" baseline="0" dirty="0"/>
              <a:t> </a:t>
            </a:r>
            <a:r>
              <a:rPr lang="en-US" baseline="0" dirty="0" err="1"/>
              <a:t>organiseert</a:t>
            </a:r>
            <a:r>
              <a:rPr lang="en-US" baseline="0" dirty="0"/>
              <a:t>, </a:t>
            </a:r>
            <a:r>
              <a:rPr lang="en-US" baseline="0" dirty="0" err="1"/>
              <a:t>doet</a:t>
            </a:r>
            <a:r>
              <a:rPr lang="en-US" baseline="0" dirty="0"/>
              <a:t> de </a:t>
            </a:r>
            <a:r>
              <a:rPr lang="en-US" baseline="0" dirty="0" err="1"/>
              <a:t>mens</a:t>
            </a:r>
            <a:r>
              <a:rPr lang="en-US" baseline="0" dirty="0"/>
              <a:t> het </a:t>
            </a:r>
            <a:r>
              <a:rPr lang="en-US" baseline="0" dirty="0" err="1"/>
              <a:t>zelf</a:t>
            </a:r>
            <a:r>
              <a:rPr lang="en-US" baseline="0" dirty="0"/>
              <a:t>.</a:t>
            </a:r>
            <a:endParaRPr lang="en-US" dirty="0"/>
          </a:p>
        </p:txBody>
      </p:sp>
      <p:sp>
        <p:nvSpPr>
          <p:cNvPr id="4" name="Slide Number Placeholder 3"/>
          <p:cNvSpPr>
            <a:spLocks noGrp="1"/>
          </p:cNvSpPr>
          <p:nvPr>
            <p:ph type="sldNum" sz="quarter" idx="10"/>
          </p:nvPr>
        </p:nvSpPr>
        <p:spPr/>
        <p:txBody>
          <a:bodyPr/>
          <a:lstStyle/>
          <a:p>
            <a:fld id="{98D13094-5B79-3045-B360-2BF86F11515A}" type="slidenum">
              <a:rPr lang="en-US" smtClean="0"/>
              <a:t>26</a:t>
            </a:fld>
            <a:endParaRPr lang="en-US"/>
          </a:p>
        </p:txBody>
      </p:sp>
    </p:spTree>
    <p:extLst>
      <p:ext uri="{BB962C8B-B14F-4D97-AF65-F5344CB8AC3E}">
        <p14:creationId xmlns:p14="http://schemas.microsoft.com/office/powerpoint/2010/main" val="852032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13094-5B79-3045-B360-2BF86F11515A}" type="slidenum">
              <a:rPr lang="en-US" smtClean="0"/>
              <a:t>27</a:t>
            </a:fld>
            <a:endParaRPr lang="en-US"/>
          </a:p>
        </p:txBody>
      </p:sp>
    </p:spTree>
    <p:extLst>
      <p:ext uri="{BB962C8B-B14F-4D97-AF65-F5344CB8AC3E}">
        <p14:creationId xmlns:p14="http://schemas.microsoft.com/office/powerpoint/2010/main" val="2097977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28</a:t>
            </a:fld>
            <a:endParaRPr lang="en-US"/>
          </a:p>
        </p:txBody>
      </p:sp>
    </p:spTree>
    <p:extLst>
      <p:ext uri="{BB962C8B-B14F-4D97-AF65-F5344CB8AC3E}">
        <p14:creationId xmlns:p14="http://schemas.microsoft.com/office/powerpoint/2010/main" val="1402310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29</a:t>
            </a:fld>
            <a:endParaRPr lang="en-US"/>
          </a:p>
        </p:txBody>
      </p:sp>
    </p:spTree>
    <p:extLst>
      <p:ext uri="{BB962C8B-B14F-4D97-AF65-F5344CB8AC3E}">
        <p14:creationId xmlns:p14="http://schemas.microsoft.com/office/powerpoint/2010/main" val="131888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3</a:t>
            </a:fld>
            <a:endParaRPr lang="en-US"/>
          </a:p>
        </p:txBody>
      </p:sp>
    </p:spTree>
    <p:extLst>
      <p:ext uri="{BB962C8B-B14F-4D97-AF65-F5344CB8AC3E}">
        <p14:creationId xmlns:p14="http://schemas.microsoft.com/office/powerpoint/2010/main" val="2906634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4C6FA72E-DA03-D040-B786-4987B827B33F}" type="slidenum">
              <a:rPr lang="nl-NL" smtClean="0"/>
              <a:pPr/>
              <a:t>30</a:t>
            </a:fld>
            <a:endParaRPr lang="nl-NL"/>
          </a:p>
        </p:txBody>
      </p:sp>
    </p:spTree>
    <p:extLst>
      <p:ext uri="{BB962C8B-B14F-4D97-AF65-F5344CB8AC3E}">
        <p14:creationId xmlns:p14="http://schemas.microsoft.com/office/powerpoint/2010/main" val="3370279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F09859-20DD-CC49-9BFE-9EAC95C56613}" type="slidenum">
              <a:rPr lang="en-US" smtClean="0"/>
              <a:t>31</a:t>
            </a:fld>
            <a:endParaRPr lang="en-US"/>
          </a:p>
        </p:txBody>
      </p:sp>
    </p:spTree>
    <p:extLst>
      <p:ext uri="{BB962C8B-B14F-4D97-AF65-F5344CB8AC3E}">
        <p14:creationId xmlns:p14="http://schemas.microsoft.com/office/powerpoint/2010/main" val="2771129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fld id="{4C6FA72E-DA03-D040-B786-4987B827B33F}" type="slidenum">
              <a:rPr/>
              <a:pPr/>
              <a:t>32</a:t>
            </a:fld>
            <a:endParaRPr lang="en-US"/>
          </a:p>
        </p:txBody>
      </p:sp>
    </p:spTree>
    <p:extLst>
      <p:ext uri="{BB962C8B-B14F-4D97-AF65-F5344CB8AC3E}">
        <p14:creationId xmlns:p14="http://schemas.microsoft.com/office/powerpoint/2010/main" val="4007165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33</a:t>
            </a:fld>
            <a:endParaRPr lang="en-US"/>
          </a:p>
        </p:txBody>
      </p:sp>
    </p:spTree>
    <p:extLst>
      <p:ext uri="{BB962C8B-B14F-4D97-AF65-F5344CB8AC3E}">
        <p14:creationId xmlns:p14="http://schemas.microsoft.com/office/powerpoint/2010/main" val="2693566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34</a:t>
            </a:fld>
            <a:endParaRPr lang="en-US"/>
          </a:p>
        </p:txBody>
      </p:sp>
    </p:spTree>
    <p:extLst>
      <p:ext uri="{BB962C8B-B14F-4D97-AF65-F5344CB8AC3E}">
        <p14:creationId xmlns:p14="http://schemas.microsoft.com/office/powerpoint/2010/main" val="856473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r>
              <a:rPr lang="en-US" baseline="0" dirty="0"/>
              <a:t>URBAN SEQUENCE (INSIDE/OUTSIDE)</a:t>
            </a:r>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35</a:t>
            </a:fld>
            <a:endParaRPr lang="en-US"/>
          </a:p>
        </p:txBody>
      </p:sp>
    </p:spTree>
    <p:extLst>
      <p:ext uri="{BB962C8B-B14F-4D97-AF65-F5344CB8AC3E}">
        <p14:creationId xmlns:p14="http://schemas.microsoft.com/office/powerpoint/2010/main" val="2721031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r>
              <a:rPr lang="en-US" baseline="0" dirty="0"/>
              <a:t>URBAN SEQUENCE (INSIDE/OUTSIDE)</a:t>
            </a:r>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37</a:t>
            </a:fld>
            <a:endParaRPr lang="en-US"/>
          </a:p>
        </p:txBody>
      </p:sp>
    </p:spTree>
    <p:extLst>
      <p:ext uri="{BB962C8B-B14F-4D97-AF65-F5344CB8AC3E}">
        <p14:creationId xmlns:p14="http://schemas.microsoft.com/office/powerpoint/2010/main" val="2598387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38</a:t>
            </a:fld>
            <a:endParaRPr lang="en-US" dirty="0"/>
          </a:p>
        </p:txBody>
      </p:sp>
    </p:spTree>
    <p:extLst>
      <p:ext uri="{BB962C8B-B14F-4D97-AF65-F5344CB8AC3E}">
        <p14:creationId xmlns:p14="http://schemas.microsoft.com/office/powerpoint/2010/main" val="2214714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en-GB" noProof="0" dirty="0"/>
          </a:p>
        </p:txBody>
      </p:sp>
      <p:sp>
        <p:nvSpPr>
          <p:cNvPr id="4" name="Tijdelijke aanduiding voor dianummer 3"/>
          <p:cNvSpPr>
            <a:spLocks noGrp="1"/>
          </p:cNvSpPr>
          <p:nvPr>
            <p:ph type="sldNum" sz="quarter" idx="10"/>
          </p:nvPr>
        </p:nvSpPr>
        <p:spPr/>
        <p:txBody>
          <a:bodyPr/>
          <a:lstStyle/>
          <a:p>
            <a:fld id="{5D3826B0-5171-4418-B1B8-DC66935A09E3}" type="slidenum">
              <a:rPr lang="nl-BE" smtClean="0"/>
              <a:t>39</a:t>
            </a:fld>
            <a:endParaRPr lang="nl-BE"/>
          </a:p>
        </p:txBody>
      </p:sp>
    </p:spTree>
    <p:extLst>
      <p:ext uri="{BB962C8B-B14F-4D97-AF65-F5344CB8AC3E}">
        <p14:creationId xmlns:p14="http://schemas.microsoft.com/office/powerpoint/2010/main" val="379084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AF5EF42-31B5-2342-B2DA-EE2FDA1C1C79}" type="slidenum">
              <a:rPr lang="nl-BE" smtClean="0"/>
              <a:t>4</a:t>
            </a:fld>
            <a:endParaRPr lang="nl-BE"/>
          </a:p>
        </p:txBody>
      </p:sp>
    </p:spTree>
    <p:extLst>
      <p:ext uri="{BB962C8B-B14F-4D97-AF65-F5344CB8AC3E}">
        <p14:creationId xmlns:p14="http://schemas.microsoft.com/office/powerpoint/2010/main" val="1108674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40</a:t>
            </a:fld>
            <a:endParaRPr lang="en-US"/>
          </a:p>
        </p:txBody>
      </p:sp>
    </p:spTree>
    <p:extLst>
      <p:ext uri="{BB962C8B-B14F-4D97-AF65-F5344CB8AC3E}">
        <p14:creationId xmlns:p14="http://schemas.microsoft.com/office/powerpoint/2010/main" val="1481088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41</a:t>
            </a:fld>
            <a:endParaRPr lang="en-US"/>
          </a:p>
        </p:txBody>
      </p:sp>
    </p:spTree>
    <p:extLst>
      <p:ext uri="{BB962C8B-B14F-4D97-AF65-F5344CB8AC3E}">
        <p14:creationId xmlns:p14="http://schemas.microsoft.com/office/powerpoint/2010/main" val="1993297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42</a:t>
            </a:fld>
            <a:endParaRPr lang="en-US"/>
          </a:p>
        </p:txBody>
      </p:sp>
    </p:spTree>
    <p:extLst>
      <p:ext uri="{BB962C8B-B14F-4D97-AF65-F5344CB8AC3E}">
        <p14:creationId xmlns:p14="http://schemas.microsoft.com/office/powerpoint/2010/main" val="3845107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43</a:t>
            </a:fld>
            <a:endParaRPr lang="en-US"/>
          </a:p>
        </p:txBody>
      </p:sp>
    </p:spTree>
    <p:extLst>
      <p:ext uri="{BB962C8B-B14F-4D97-AF65-F5344CB8AC3E}">
        <p14:creationId xmlns:p14="http://schemas.microsoft.com/office/powerpoint/2010/main" val="937570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AF5EF42-31B5-2342-B2DA-EE2FDA1C1C79}" type="slidenum">
              <a:rPr lang="nl-BE" smtClean="0"/>
              <a:t>44</a:t>
            </a:fld>
            <a:endParaRPr lang="nl-BE"/>
          </a:p>
        </p:txBody>
      </p:sp>
    </p:spTree>
    <p:extLst>
      <p:ext uri="{BB962C8B-B14F-4D97-AF65-F5344CB8AC3E}">
        <p14:creationId xmlns:p14="http://schemas.microsoft.com/office/powerpoint/2010/main" val="1679637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jdelijke aanduiding voor dia-afbeelding 1">
            <a:extLst>
              <a:ext uri="{FF2B5EF4-FFF2-40B4-BE49-F238E27FC236}">
                <a16:creationId xmlns:a16="http://schemas.microsoft.com/office/drawing/2014/main" id="{83C0FD76-0048-5543-6843-2CF58A4F07E1}"/>
              </a:ext>
            </a:extLst>
          </p:cNvPr>
          <p:cNvSpPr>
            <a:spLocks noGrp="1" noRot="1" noChangeAspect="1" noChangeArrowheads="1" noTextEdit="1"/>
          </p:cNvSpPr>
          <p:nvPr>
            <p:ph type="sldImg"/>
          </p:nvPr>
        </p:nvSpPr>
        <p:spPr>
          <a:ln/>
        </p:spPr>
      </p:sp>
      <p:sp>
        <p:nvSpPr>
          <p:cNvPr id="99331" name="Tijdelijke aanduiding voor notities 2">
            <a:extLst>
              <a:ext uri="{FF2B5EF4-FFF2-40B4-BE49-F238E27FC236}">
                <a16:creationId xmlns:a16="http://schemas.microsoft.com/office/drawing/2014/main" id="{F6AB85DC-754B-88D8-BA42-EB7D0D5720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nl-BE" altLang="nl-BE" dirty="0"/>
            </a:br>
            <a:endParaRPr lang="nl-BE" altLang="nl-BE" dirty="0"/>
          </a:p>
          <a:p>
            <a:endParaRPr lang="nl-BE" altLang="nl-BE" dirty="0"/>
          </a:p>
        </p:txBody>
      </p:sp>
      <p:sp>
        <p:nvSpPr>
          <p:cNvPr id="99332" name="Tijdelijke aanduiding voor dianummer 3">
            <a:extLst>
              <a:ext uri="{FF2B5EF4-FFF2-40B4-BE49-F238E27FC236}">
                <a16:creationId xmlns:a16="http://schemas.microsoft.com/office/drawing/2014/main" id="{1BF940CD-3A3C-7C83-C4C1-65E1FE9B38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defRPr b="1">
                <a:solidFill>
                  <a:schemeClr val="tx1"/>
                </a:solidFill>
                <a:latin typeface="Arial" panose="020B0604020202020204" pitchFamily="34" charset="0"/>
              </a:defRPr>
            </a:lvl1pPr>
            <a:lvl2pPr marL="742950" indent="-285750" defTabSz="989013">
              <a:defRPr b="1">
                <a:solidFill>
                  <a:schemeClr val="tx1"/>
                </a:solidFill>
                <a:latin typeface="Arial" panose="020B0604020202020204" pitchFamily="34" charset="0"/>
              </a:defRPr>
            </a:lvl2pPr>
            <a:lvl3pPr marL="1143000" indent="-228600" defTabSz="989013">
              <a:defRPr b="1">
                <a:solidFill>
                  <a:schemeClr val="tx1"/>
                </a:solidFill>
                <a:latin typeface="Arial" panose="020B0604020202020204" pitchFamily="34" charset="0"/>
              </a:defRPr>
            </a:lvl3pPr>
            <a:lvl4pPr marL="1600200" indent="-228600" defTabSz="989013">
              <a:defRPr b="1">
                <a:solidFill>
                  <a:schemeClr val="tx1"/>
                </a:solidFill>
                <a:latin typeface="Arial" panose="020B0604020202020204" pitchFamily="34" charset="0"/>
              </a:defRPr>
            </a:lvl4pPr>
            <a:lvl5pPr marL="2057400" indent="-228600" defTabSz="989013">
              <a:defRPr b="1">
                <a:solidFill>
                  <a:schemeClr val="tx1"/>
                </a:solidFill>
                <a:latin typeface="Arial" panose="020B0604020202020204" pitchFamily="34" charset="0"/>
              </a:defRPr>
            </a:lvl5pPr>
            <a:lvl6pPr marL="2514600" indent="-228600" defTabSz="989013" eaLnBrk="0" fontAlgn="base" hangingPunct="0">
              <a:spcBef>
                <a:spcPct val="0"/>
              </a:spcBef>
              <a:spcAft>
                <a:spcPct val="0"/>
              </a:spcAft>
              <a:defRPr b="1">
                <a:solidFill>
                  <a:schemeClr val="tx1"/>
                </a:solidFill>
                <a:latin typeface="Arial" panose="020B0604020202020204" pitchFamily="34" charset="0"/>
              </a:defRPr>
            </a:lvl6pPr>
            <a:lvl7pPr marL="2971800" indent="-228600" defTabSz="989013" eaLnBrk="0" fontAlgn="base" hangingPunct="0">
              <a:spcBef>
                <a:spcPct val="0"/>
              </a:spcBef>
              <a:spcAft>
                <a:spcPct val="0"/>
              </a:spcAft>
              <a:defRPr b="1">
                <a:solidFill>
                  <a:schemeClr val="tx1"/>
                </a:solidFill>
                <a:latin typeface="Arial" panose="020B0604020202020204" pitchFamily="34" charset="0"/>
              </a:defRPr>
            </a:lvl7pPr>
            <a:lvl8pPr marL="3429000" indent="-228600" defTabSz="989013" eaLnBrk="0" fontAlgn="base" hangingPunct="0">
              <a:spcBef>
                <a:spcPct val="0"/>
              </a:spcBef>
              <a:spcAft>
                <a:spcPct val="0"/>
              </a:spcAft>
              <a:defRPr b="1">
                <a:solidFill>
                  <a:schemeClr val="tx1"/>
                </a:solidFill>
                <a:latin typeface="Arial" panose="020B0604020202020204" pitchFamily="34" charset="0"/>
              </a:defRPr>
            </a:lvl8pPr>
            <a:lvl9pPr marL="3886200" indent="-228600" defTabSz="989013" eaLnBrk="0" fontAlgn="base" hangingPunct="0">
              <a:spcBef>
                <a:spcPct val="0"/>
              </a:spcBef>
              <a:spcAft>
                <a:spcPct val="0"/>
              </a:spcAft>
              <a:defRPr b="1">
                <a:solidFill>
                  <a:schemeClr val="tx1"/>
                </a:solidFill>
                <a:latin typeface="Arial" panose="020B0604020202020204" pitchFamily="34" charset="0"/>
              </a:defRPr>
            </a:lvl9pPr>
          </a:lstStyle>
          <a:p>
            <a:fld id="{466AF185-274C-4F06-BF6A-10485DFBF9FF}" type="slidenum">
              <a:rPr lang="nl-BE" altLang="nl-BE" b="0" smtClean="0"/>
              <a:pPr/>
              <a:t>45</a:t>
            </a:fld>
            <a:endParaRPr lang="nl-BE" altLang="nl-BE" b="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13094-5B79-3045-B360-2BF86F11515A}" type="slidenum">
              <a:rPr lang="en-US" smtClean="0"/>
              <a:pPr/>
              <a:t>46</a:t>
            </a:fld>
            <a:endParaRPr lang="en-US"/>
          </a:p>
        </p:txBody>
      </p:sp>
    </p:spTree>
    <p:extLst>
      <p:ext uri="{BB962C8B-B14F-4D97-AF65-F5344CB8AC3E}">
        <p14:creationId xmlns:p14="http://schemas.microsoft.com/office/powerpoint/2010/main" val="4078831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47</a:t>
            </a:fld>
            <a:endParaRPr lang="en-US"/>
          </a:p>
        </p:txBody>
      </p:sp>
    </p:spTree>
    <p:extLst>
      <p:ext uri="{BB962C8B-B14F-4D97-AF65-F5344CB8AC3E}">
        <p14:creationId xmlns:p14="http://schemas.microsoft.com/office/powerpoint/2010/main" val="228922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noProof="0" dirty="0" err="1">
                <a:solidFill>
                  <a:schemeClr val="tx1"/>
                </a:solidFill>
                <a:effectLst/>
                <a:latin typeface="+mn-lt"/>
                <a:ea typeface="+mn-ea"/>
                <a:cs typeface="+mn-cs"/>
              </a:rPr>
              <a:t>bOb</a:t>
            </a:r>
            <a:r>
              <a:rPr lang="en-GB" sz="1200" kern="1200" noProof="0" dirty="0">
                <a:solidFill>
                  <a:schemeClr val="tx1"/>
                </a:solidFill>
                <a:effectLst/>
                <a:latin typeface="+mn-lt"/>
                <a:ea typeface="+mn-ea"/>
                <a:cs typeface="+mn-cs"/>
              </a:rPr>
              <a:t>: Put architecture back on the map</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Marcel: Add</a:t>
            </a:r>
            <a:r>
              <a:rPr lang="en-GB" sz="1200" kern="1200" baseline="0" noProof="0" dirty="0">
                <a:solidFill>
                  <a:schemeClr val="tx1"/>
                </a:solidFill>
                <a:effectLst/>
                <a:latin typeface="+mn-lt"/>
                <a:ea typeface="+mn-ea"/>
                <a:cs typeface="+mn-cs"/>
              </a:rPr>
              <a:t> public space, infrastructure and Public Private Partnerships</a:t>
            </a:r>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Peter: Ad new instruments (lab, pilot projects), mixed use and programme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Stefan: Save the Bouwmeester</a:t>
            </a:r>
            <a:r>
              <a:rPr lang="en-GB" sz="1200" kern="1200" baseline="0" noProof="0" dirty="0">
                <a:solidFill>
                  <a:schemeClr val="tx1"/>
                </a:solidFill>
                <a:effectLst/>
                <a:latin typeface="+mn-lt"/>
                <a:ea typeface="+mn-ea"/>
                <a:cs typeface="+mn-cs"/>
              </a:rPr>
              <a:t> institution</a:t>
            </a:r>
            <a:endParaRPr lang="en-GB" sz="1200" kern="1200" noProof="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D3826B0-5171-4418-B1B8-DC66935A09E3}" type="slidenum">
              <a:rPr lang="nl-BE" smtClean="0"/>
              <a:t>5</a:t>
            </a:fld>
            <a:endParaRPr lang="nl-BE"/>
          </a:p>
        </p:txBody>
      </p:sp>
    </p:spTree>
    <p:extLst>
      <p:ext uri="{BB962C8B-B14F-4D97-AF65-F5344CB8AC3E}">
        <p14:creationId xmlns:p14="http://schemas.microsoft.com/office/powerpoint/2010/main" val="210038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team stays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Experience</a:t>
            </a:r>
            <a:r>
              <a:rPr lang="en-GB" sz="1200" kern="1200" baseline="0" noProof="0" dirty="0">
                <a:solidFill>
                  <a:schemeClr val="tx1"/>
                </a:solidFill>
                <a:effectLst/>
                <a:latin typeface="+mn-lt"/>
                <a:ea typeface="+mn-ea"/>
                <a:cs typeface="+mn-cs"/>
              </a:rPr>
              <a:t> and knowledge</a:t>
            </a:r>
          </a:p>
          <a:p>
            <a:pPr marL="0" indent="0">
              <a:buFont typeface="Arial" panose="020B0604020202020204" pitchFamily="34" charset="0"/>
              <a:buNone/>
            </a:pPr>
            <a:endParaRPr lang="nl-BE" dirty="0"/>
          </a:p>
        </p:txBody>
      </p:sp>
      <p:sp>
        <p:nvSpPr>
          <p:cNvPr id="4" name="Tijdelijke aanduiding voor dianummer 3"/>
          <p:cNvSpPr>
            <a:spLocks noGrp="1"/>
          </p:cNvSpPr>
          <p:nvPr>
            <p:ph type="sldNum" sz="quarter" idx="10"/>
          </p:nvPr>
        </p:nvSpPr>
        <p:spPr/>
        <p:txBody>
          <a:bodyPr/>
          <a:lstStyle/>
          <a:p>
            <a:fld id="{5D3826B0-5171-4418-B1B8-DC66935A09E3}" type="slidenum">
              <a:rPr lang="nl-BE" smtClean="0"/>
              <a:t>6</a:t>
            </a:fld>
            <a:endParaRPr lang="nl-BE"/>
          </a:p>
        </p:txBody>
      </p:sp>
    </p:spTree>
    <p:extLst>
      <p:ext uri="{BB962C8B-B14F-4D97-AF65-F5344CB8AC3E}">
        <p14:creationId xmlns:p14="http://schemas.microsoft.com/office/powerpoint/2010/main" val="76665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6FA72E-DA03-D040-B786-4987B827B33F}" type="slidenum">
              <a:rPr/>
              <a:pPr/>
              <a:t>7</a:t>
            </a:fld>
            <a:endParaRPr lang="en-US"/>
          </a:p>
        </p:txBody>
      </p:sp>
    </p:spTree>
    <p:extLst>
      <p:ext uri="{BB962C8B-B14F-4D97-AF65-F5344CB8AC3E}">
        <p14:creationId xmlns:p14="http://schemas.microsoft.com/office/powerpoint/2010/main" val="2436859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noProof="0" dirty="0"/>
          </a:p>
        </p:txBody>
      </p:sp>
      <p:sp>
        <p:nvSpPr>
          <p:cNvPr id="4" name="Tijdelijke aanduiding voor dianummer 3"/>
          <p:cNvSpPr>
            <a:spLocks noGrp="1"/>
          </p:cNvSpPr>
          <p:nvPr>
            <p:ph type="sldNum" sz="quarter" idx="10"/>
          </p:nvPr>
        </p:nvSpPr>
        <p:spPr/>
        <p:txBody>
          <a:bodyPr/>
          <a:lstStyle/>
          <a:p>
            <a:fld id="{5D3826B0-5171-4418-B1B8-DC66935A09E3}" type="slidenum">
              <a:rPr lang="nl-BE" smtClean="0"/>
              <a:t>8</a:t>
            </a:fld>
            <a:endParaRPr lang="nl-BE"/>
          </a:p>
        </p:txBody>
      </p:sp>
    </p:spTree>
    <p:extLst>
      <p:ext uri="{BB962C8B-B14F-4D97-AF65-F5344CB8AC3E}">
        <p14:creationId xmlns:p14="http://schemas.microsoft.com/office/powerpoint/2010/main" val="428589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Reconversion of empty hospitals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Harbour infrastructure</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Waterways</a:t>
            </a:r>
            <a:r>
              <a:rPr lang="en-GB" sz="1200" kern="1200" baseline="0" noProof="0" dirty="0">
                <a:solidFill>
                  <a:schemeClr val="tx1"/>
                </a:solidFill>
                <a:effectLst/>
                <a:latin typeface="+mn-lt"/>
                <a:ea typeface="+mn-ea"/>
                <a:cs typeface="+mn-cs"/>
              </a:rPr>
              <a:t> and bridges</a:t>
            </a:r>
          </a:p>
          <a:p>
            <a:pPr marL="171450" indent="-171450">
              <a:buFont typeface="Arial" panose="020B0604020202020204" pitchFamily="34" charset="0"/>
              <a:buChar char="•"/>
            </a:pPr>
            <a:r>
              <a:rPr lang="en-GB" sz="1200" kern="1200" baseline="0" noProof="0" dirty="0">
                <a:solidFill>
                  <a:schemeClr val="tx1"/>
                </a:solidFill>
                <a:effectLst/>
                <a:latin typeface="+mn-lt"/>
                <a:ea typeface="+mn-ea"/>
                <a:cs typeface="+mn-cs"/>
              </a:rPr>
              <a:t>New highways </a:t>
            </a:r>
          </a:p>
          <a:p>
            <a:pPr marL="171450" indent="-171450">
              <a:buFont typeface="Arial" panose="020B0604020202020204" pitchFamily="34" charset="0"/>
              <a:buChar char="•"/>
            </a:pPr>
            <a:r>
              <a:rPr lang="en-GB" sz="1200" kern="1200" baseline="0" noProof="0" dirty="0">
                <a:solidFill>
                  <a:schemeClr val="tx1"/>
                </a:solidFill>
                <a:effectLst/>
                <a:latin typeface="+mn-lt"/>
                <a:ea typeface="+mn-ea"/>
                <a:cs typeface="+mn-cs"/>
              </a:rPr>
              <a:t>Police building</a:t>
            </a:r>
          </a:p>
          <a:p>
            <a:pPr marL="171450" indent="-171450">
              <a:buFont typeface="Arial" panose="020B0604020202020204" pitchFamily="34" charset="0"/>
              <a:buChar char="•"/>
            </a:pPr>
            <a:r>
              <a:rPr lang="en-GB" sz="1200" kern="1200" baseline="0" noProof="0" dirty="0">
                <a:solidFill>
                  <a:schemeClr val="tx1"/>
                </a:solidFill>
                <a:effectLst/>
                <a:latin typeface="+mn-lt"/>
                <a:ea typeface="+mn-ea"/>
                <a:cs typeface="+mn-cs"/>
              </a:rPr>
              <a:t>Masterplan of National Airport</a:t>
            </a:r>
          </a:p>
          <a:p>
            <a:pPr marL="171450" indent="-171450">
              <a:buFont typeface="Arial" panose="020B0604020202020204" pitchFamily="34" charset="0"/>
              <a:buChar char="•"/>
            </a:pPr>
            <a:r>
              <a:rPr lang="en-GB" sz="1200" kern="1200" baseline="0" noProof="0" dirty="0">
                <a:solidFill>
                  <a:schemeClr val="tx1"/>
                </a:solidFill>
                <a:effectLst/>
                <a:latin typeface="+mn-lt"/>
                <a:ea typeface="+mn-ea"/>
                <a:cs typeface="+mn-cs"/>
              </a:rPr>
              <a:t>Complex Projects</a:t>
            </a:r>
          </a:p>
          <a:p>
            <a:pPr marL="171450" indent="-171450">
              <a:buFont typeface="Arial" panose="020B0604020202020204" pitchFamily="34" charset="0"/>
              <a:buChar char="•"/>
            </a:pPr>
            <a:endParaRPr lang="en-GB" noProof="0" dirty="0"/>
          </a:p>
        </p:txBody>
      </p:sp>
      <p:sp>
        <p:nvSpPr>
          <p:cNvPr id="4" name="Tijdelijke aanduiding voor dianummer 3"/>
          <p:cNvSpPr>
            <a:spLocks noGrp="1"/>
          </p:cNvSpPr>
          <p:nvPr>
            <p:ph type="sldNum" sz="quarter" idx="10"/>
          </p:nvPr>
        </p:nvSpPr>
        <p:spPr/>
        <p:txBody>
          <a:bodyPr/>
          <a:lstStyle/>
          <a:p>
            <a:fld id="{5D3826B0-5171-4418-B1B8-DC66935A09E3}" type="slidenum">
              <a:rPr lang="nl-BE" smtClean="0"/>
              <a:t>9</a:t>
            </a:fld>
            <a:endParaRPr lang="nl-BE"/>
          </a:p>
        </p:txBody>
      </p:sp>
    </p:spTree>
    <p:extLst>
      <p:ext uri="{BB962C8B-B14F-4D97-AF65-F5344CB8AC3E}">
        <p14:creationId xmlns:p14="http://schemas.microsoft.com/office/powerpoint/2010/main" val="659395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02A9D4A2-9E7C-4A52-AEB2-5B518BC5F992}" type="datetimeFigureOut">
              <a:rPr lang="nl-BE" smtClean="0"/>
              <a:t>20/11/2023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79291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02A9D4A2-9E7C-4A52-AEB2-5B518BC5F992}" type="datetimeFigureOut">
              <a:rPr lang="nl-BE" smtClean="0"/>
              <a:t>20/11/2023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1041517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02A9D4A2-9E7C-4A52-AEB2-5B518BC5F992}" type="datetimeFigureOut">
              <a:rPr lang="nl-BE" smtClean="0"/>
              <a:t>20/11/2023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384837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02A9D4A2-9E7C-4A52-AEB2-5B518BC5F992}" type="datetimeFigureOut">
              <a:rPr lang="nl-BE" smtClean="0"/>
              <a:t>20/11/2023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2684804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02A9D4A2-9E7C-4A52-AEB2-5B518BC5F992}" type="datetimeFigureOut">
              <a:rPr lang="nl-BE" smtClean="0"/>
              <a:t>20/11/2023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2469239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02A9D4A2-9E7C-4A52-AEB2-5B518BC5F992}" type="datetimeFigureOut">
              <a:rPr lang="nl-BE" smtClean="0"/>
              <a:t>20/11/2023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2816239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02A9D4A2-9E7C-4A52-AEB2-5B518BC5F992}" type="datetimeFigureOut">
              <a:rPr lang="nl-BE" smtClean="0"/>
              <a:t>20/11/2023</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224114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02A9D4A2-9E7C-4A52-AEB2-5B518BC5F992}" type="datetimeFigureOut">
              <a:rPr lang="nl-BE" smtClean="0"/>
              <a:t>20/11/2023</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61358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2A9D4A2-9E7C-4A52-AEB2-5B518BC5F992}" type="datetimeFigureOut">
              <a:rPr lang="nl-BE" smtClean="0"/>
              <a:t>20/11/2023</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275759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02A9D4A2-9E7C-4A52-AEB2-5B518BC5F992}" type="datetimeFigureOut">
              <a:rPr lang="nl-BE" smtClean="0"/>
              <a:t>20/11/2023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323526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02A9D4A2-9E7C-4A52-AEB2-5B518BC5F992}" type="datetimeFigureOut">
              <a:rPr lang="nl-BE" smtClean="0"/>
              <a:t>20/11/2023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C54516C-A8E8-4A44-9405-D11AB75367CF}" type="slidenum">
              <a:rPr lang="nl-BE" smtClean="0"/>
              <a:t>‹nr.›</a:t>
            </a:fld>
            <a:endParaRPr lang="nl-BE"/>
          </a:p>
        </p:txBody>
      </p:sp>
    </p:spTree>
    <p:extLst>
      <p:ext uri="{BB962C8B-B14F-4D97-AF65-F5344CB8AC3E}">
        <p14:creationId xmlns:p14="http://schemas.microsoft.com/office/powerpoint/2010/main" val="107001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9D4A2-9E7C-4A52-AEB2-5B518BC5F992}" type="datetimeFigureOut">
              <a:rPr lang="nl-BE" smtClean="0"/>
              <a:t>20/11/2023</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4516C-A8E8-4A44-9405-D11AB75367CF}" type="slidenum">
              <a:rPr lang="nl-BE" smtClean="0"/>
              <a:t>‹nr.›</a:t>
            </a:fld>
            <a:endParaRPr lang="nl-BE"/>
          </a:p>
        </p:txBody>
      </p:sp>
    </p:spTree>
    <p:extLst>
      <p:ext uri="{BB962C8B-B14F-4D97-AF65-F5344CB8AC3E}">
        <p14:creationId xmlns:p14="http://schemas.microsoft.com/office/powerpoint/2010/main" val="2536380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56.em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12DD2152-0076-8E42-9922-C6F649F74774}"/>
              </a:ext>
            </a:extLst>
          </p:cNvPr>
          <p:cNvPicPr>
            <a:picLocks noChangeAspect="1"/>
          </p:cNvPicPr>
          <p:nvPr/>
        </p:nvPicPr>
        <p:blipFill>
          <a:blip r:embed="rId3"/>
          <a:stretch>
            <a:fillRect/>
          </a:stretch>
        </p:blipFill>
        <p:spPr>
          <a:xfrm>
            <a:off x="0" y="22302"/>
            <a:ext cx="2572061" cy="1623797"/>
          </a:xfrm>
          <a:prstGeom prst="rect">
            <a:avLst/>
          </a:prstGeom>
        </p:spPr>
      </p:pic>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4"/>
          <a:stretch>
            <a:fillRect/>
          </a:stretch>
        </p:blipFill>
        <p:spPr>
          <a:xfrm>
            <a:off x="4560849" y="1770567"/>
            <a:ext cx="7631151" cy="5087433"/>
          </a:xfrm>
          <a:prstGeom prst="rect">
            <a:avLst/>
          </a:prstGeom>
        </p:spPr>
      </p:pic>
      <p:sp>
        <p:nvSpPr>
          <p:cNvPr id="6" name="Tekstvak 5">
            <a:extLst>
              <a:ext uri="{FF2B5EF4-FFF2-40B4-BE49-F238E27FC236}">
                <a16:creationId xmlns:a16="http://schemas.microsoft.com/office/drawing/2014/main" id="{4F9A83CD-85C0-2949-9A86-76ECB68276B8}"/>
              </a:ext>
            </a:extLst>
          </p:cNvPr>
          <p:cNvSpPr txBox="1"/>
          <p:nvPr/>
        </p:nvSpPr>
        <p:spPr>
          <a:xfrm>
            <a:off x="5909664" y="6184750"/>
            <a:ext cx="5905092" cy="400110"/>
          </a:xfrm>
          <a:prstGeom prst="rect">
            <a:avLst/>
          </a:prstGeom>
          <a:noFill/>
        </p:spPr>
        <p:txBody>
          <a:bodyPr wrap="square" rtlCol="0">
            <a:spAutoFit/>
          </a:bodyPr>
          <a:lstStyle/>
          <a:p>
            <a:pPr algn="r"/>
            <a:r>
              <a:rPr lang="nl-BE" sz="2000" dirty="0">
                <a:solidFill>
                  <a:schemeClr val="bg1"/>
                </a:solidFill>
                <a:latin typeface="Bodoni 72 Book" pitchFamily="2" charset="0"/>
              </a:rPr>
              <a:t>VASTGOEDFORUM 28 NOV 2023</a:t>
            </a:r>
            <a:endParaRPr lang="nl-BE" sz="1125" dirty="0">
              <a:solidFill>
                <a:schemeClr val="bg1"/>
              </a:solidFill>
              <a:latin typeface="Bodoni 72 Book" pitchFamily="2" charset="0"/>
            </a:endParaRPr>
          </a:p>
        </p:txBody>
      </p:sp>
    </p:spTree>
    <p:extLst>
      <p:ext uri="{BB962C8B-B14F-4D97-AF65-F5344CB8AC3E}">
        <p14:creationId xmlns:p14="http://schemas.microsoft.com/office/powerpoint/2010/main" val="1009650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3DE105F-BC6E-A941-929B-3EDDA9BB85A7}"/>
              </a:ext>
            </a:extLst>
          </p:cNvPr>
          <p:cNvSpPr>
            <a:spLocks noGrp="1"/>
          </p:cNvSpPr>
          <p:nvPr>
            <p:ph type="title"/>
          </p:nvPr>
        </p:nvSpPr>
        <p:spPr/>
        <p:txBody>
          <a:bodyPr/>
          <a:lstStyle/>
          <a:p>
            <a:endParaRPr lang="nl-BE"/>
          </a:p>
        </p:txBody>
      </p:sp>
      <p:pic>
        <p:nvPicPr>
          <p:cNvPr id="7" name="Afbeelding 6">
            <a:extLst>
              <a:ext uri="{FF2B5EF4-FFF2-40B4-BE49-F238E27FC236}">
                <a16:creationId xmlns:a16="http://schemas.microsoft.com/office/drawing/2014/main" id="{D15FD2EF-B819-B44C-847A-512293BF7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7" y="254268"/>
            <a:ext cx="8858251" cy="6305873"/>
          </a:xfrm>
          <a:prstGeom prst="rect">
            <a:avLst/>
          </a:prstGeom>
        </p:spPr>
      </p:pic>
    </p:spTree>
    <p:extLst>
      <p:ext uri="{BB962C8B-B14F-4D97-AF65-F5344CB8AC3E}">
        <p14:creationId xmlns:p14="http://schemas.microsoft.com/office/powerpoint/2010/main" val="2825184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3"/>
          <a:stretch>
            <a:fillRect/>
          </a:stretch>
        </p:blipFill>
        <p:spPr>
          <a:xfrm>
            <a:off x="0" y="0"/>
            <a:ext cx="6799218" cy="4532811"/>
          </a:xfrm>
          <a:prstGeom prst="rect">
            <a:avLst/>
          </a:prstGeom>
        </p:spPr>
      </p:pic>
      <p:sp>
        <p:nvSpPr>
          <p:cNvPr id="4" name="Rectangle 4">
            <a:extLst>
              <a:ext uri="{FF2B5EF4-FFF2-40B4-BE49-F238E27FC236}">
                <a16:creationId xmlns:a16="http://schemas.microsoft.com/office/drawing/2014/main" id="{971002C1-7956-4142-84C6-ED557B1BA8E7}"/>
              </a:ext>
            </a:extLst>
          </p:cNvPr>
          <p:cNvSpPr>
            <a:spLocks noGrp="1"/>
          </p:cNvSpPr>
          <p:nvPr>
            <p:ph type="title"/>
          </p:nvPr>
        </p:nvSpPr>
        <p:spPr>
          <a:xfrm>
            <a:off x="6947065" y="3015769"/>
            <a:ext cx="5244935" cy="2786597"/>
          </a:xfrm>
          <a:prstGeom prst="rect">
            <a:avLst/>
          </a:prstGeom>
        </p:spPr>
        <p:txBody>
          <a:bodyPr wrap="square">
            <a:spAutoFit/>
          </a:bodyPr>
          <a:lstStyle/>
          <a:p>
            <a:r>
              <a:rPr lang="en-US" sz="2800" dirty="0">
                <a:solidFill>
                  <a:schemeClr val="bg1">
                    <a:lumMod val="85000"/>
                  </a:schemeClr>
                </a:solidFill>
              </a:rPr>
              <a:t>1 BWMSTR</a:t>
            </a:r>
          </a:p>
          <a:p>
            <a:r>
              <a:rPr lang="en-US" sz="2800" dirty="0">
                <a:solidFill>
                  <a:schemeClr val="tx1"/>
                </a:solidFill>
              </a:rPr>
              <a:t>2 BOUWSHIFT &amp; OPEN RUIMTE</a:t>
            </a:r>
            <a:br>
              <a:rPr lang="en-US" sz="2800" dirty="0">
                <a:solidFill>
                  <a:schemeClr val="tx1"/>
                </a:solidFill>
              </a:rPr>
            </a:br>
            <a:r>
              <a:rPr lang="en-US" sz="2800" dirty="0">
                <a:solidFill>
                  <a:schemeClr val="bg1">
                    <a:lumMod val="85000"/>
                  </a:schemeClr>
                </a:solidFill>
              </a:rPr>
              <a:t>3 MASSA &amp; SMAAKOORDEEL</a:t>
            </a:r>
            <a:br>
              <a:rPr lang="en-US" sz="2800" dirty="0">
                <a:solidFill>
                  <a:schemeClr val="bg1">
                    <a:lumMod val="85000"/>
                  </a:schemeClr>
                </a:solidFill>
              </a:rPr>
            </a:br>
            <a:r>
              <a:rPr lang="en-US" sz="2800" dirty="0">
                <a:solidFill>
                  <a:schemeClr val="bg1">
                    <a:lumMod val="85000"/>
                  </a:schemeClr>
                </a:solidFill>
              </a:rPr>
              <a:t>4 VERANTWOORD BOUWEN</a:t>
            </a:r>
            <a:br>
              <a:rPr lang="en-US" sz="2800" dirty="0">
                <a:solidFill>
                  <a:schemeClr val="tx1"/>
                </a:solidFill>
              </a:rPr>
            </a:br>
            <a:endParaRPr lang="en-US" sz="2800" dirty="0">
              <a:solidFill>
                <a:schemeClr val="tx1"/>
              </a:solidFill>
            </a:endParaRPr>
          </a:p>
          <a:p>
            <a:pPr algn="r"/>
            <a:endParaRPr lang="en-US" sz="5400" dirty="0">
              <a:solidFill>
                <a:schemeClr val="bg1">
                  <a:lumMod val="75000"/>
                </a:schemeClr>
              </a:solidFill>
              <a:latin typeface="Garamond"/>
            </a:endParaRPr>
          </a:p>
        </p:txBody>
      </p:sp>
    </p:spTree>
    <p:extLst>
      <p:ext uri="{BB962C8B-B14F-4D97-AF65-F5344CB8AC3E}">
        <p14:creationId xmlns:p14="http://schemas.microsoft.com/office/powerpoint/2010/main" val="2552761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FE60105-0A93-EF47-A875-9C39A2E0465A}"/>
              </a:ext>
            </a:extLst>
          </p:cNvPr>
          <p:cNvPicPr>
            <a:picLocks noChangeAspect="1"/>
          </p:cNvPicPr>
          <p:nvPr/>
        </p:nvPicPr>
        <p:blipFill>
          <a:blip r:embed="rId3"/>
          <a:stretch>
            <a:fillRect/>
          </a:stretch>
        </p:blipFill>
        <p:spPr>
          <a:xfrm>
            <a:off x="0" y="0"/>
            <a:ext cx="4846211" cy="6858000"/>
          </a:xfrm>
          <a:prstGeom prst="rect">
            <a:avLst/>
          </a:prstGeom>
        </p:spPr>
      </p:pic>
      <p:pic>
        <p:nvPicPr>
          <p:cNvPr id="7" name="Afbeelding 6" descr="Afbeelding met gras, lucht, buiten, veld&#10;&#10;Automatisch gegenereerde beschrijving">
            <a:extLst>
              <a:ext uri="{FF2B5EF4-FFF2-40B4-BE49-F238E27FC236}">
                <a16:creationId xmlns:a16="http://schemas.microsoft.com/office/drawing/2014/main" id="{4BF95578-10B5-364B-9C1F-1D6A4202E641}"/>
              </a:ext>
            </a:extLst>
          </p:cNvPr>
          <p:cNvPicPr>
            <a:picLocks noChangeAspect="1"/>
          </p:cNvPicPr>
          <p:nvPr/>
        </p:nvPicPr>
        <p:blipFill>
          <a:blip r:embed="rId4"/>
          <a:stretch>
            <a:fillRect/>
          </a:stretch>
        </p:blipFill>
        <p:spPr>
          <a:xfrm>
            <a:off x="7898973" y="159026"/>
            <a:ext cx="4119534" cy="2478157"/>
          </a:xfrm>
          <a:prstGeom prst="rect">
            <a:avLst/>
          </a:prstGeom>
        </p:spPr>
      </p:pic>
      <p:pic>
        <p:nvPicPr>
          <p:cNvPr id="8" name="Afbeelding 7" descr="Afbeelding met gras, buiten, lucht, boom&#10;&#10;Automatisch gegenereerde beschrijving">
            <a:extLst>
              <a:ext uri="{FF2B5EF4-FFF2-40B4-BE49-F238E27FC236}">
                <a16:creationId xmlns:a16="http://schemas.microsoft.com/office/drawing/2014/main" id="{BD5D0DF0-F65B-884A-88EB-57E62D91E7A8}"/>
              </a:ext>
            </a:extLst>
          </p:cNvPr>
          <p:cNvPicPr>
            <a:picLocks noChangeAspect="1"/>
          </p:cNvPicPr>
          <p:nvPr/>
        </p:nvPicPr>
        <p:blipFill>
          <a:blip r:embed="rId5"/>
          <a:stretch>
            <a:fillRect/>
          </a:stretch>
        </p:blipFill>
        <p:spPr>
          <a:xfrm>
            <a:off x="7883131" y="3741462"/>
            <a:ext cx="4151218" cy="2941982"/>
          </a:xfrm>
          <a:prstGeom prst="rect">
            <a:avLst/>
          </a:prstGeom>
        </p:spPr>
      </p:pic>
    </p:spTree>
    <p:extLst>
      <p:ext uri="{BB962C8B-B14F-4D97-AF65-F5344CB8AC3E}">
        <p14:creationId xmlns:p14="http://schemas.microsoft.com/office/powerpoint/2010/main" val="1255763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D2BAFFE-2ADB-1048-BFAD-1A2F12BBBB0E}"/>
              </a:ext>
            </a:extLst>
          </p:cNvPr>
          <p:cNvPicPr>
            <a:picLocks noChangeAspect="1"/>
          </p:cNvPicPr>
          <p:nvPr/>
        </p:nvPicPr>
        <p:blipFill rotWithShape="1">
          <a:blip r:embed="rId3">
            <a:extLst>
              <a:ext uri="{28A0092B-C50C-407E-A947-70E740481C1C}">
                <a14:useLocalDpi xmlns:a14="http://schemas.microsoft.com/office/drawing/2010/main" val="0"/>
              </a:ext>
            </a:extLst>
          </a:blip>
          <a:srcRect b="4175"/>
          <a:stretch/>
        </p:blipFill>
        <p:spPr>
          <a:xfrm>
            <a:off x="3948802" y="1027899"/>
            <a:ext cx="7278701" cy="4928765"/>
          </a:xfrm>
          <a:prstGeom prst="rect">
            <a:avLst/>
          </a:prstGeom>
        </p:spPr>
      </p:pic>
      <p:sp>
        <p:nvSpPr>
          <p:cNvPr id="2" name="Tekstvak 1">
            <a:extLst>
              <a:ext uri="{FF2B5EF4-FFF2-40B4-BE49-F238E27FC236}">
                <a16:creationId xmlns:a16="http://schemas.microsoft.com/office/drawing/2014/main" id="{6985A1F4-76A1-9043-91B4-0A2A2453B668}"/>
              </a:ext>
            </a:extLst>
          </p:cNvPr>
          <p:cNvSpPr txBox="1"/>
          <p:nvPr/>
        </p:nvSpPr>
        <p:spPr>
          <a:xfrm>
            <a:off x="4735317" y="5553104"/>
            <a:ext cx="1689886" cy="276999"/>
          </a:xfrm>
          <a:prstGeom prst="rect">
            <a:avLst/>
          </a:prstGeom>
          <a:noFill/>
        </p:spPr>
        <p:txBody>
          <a:bodyPr wrap="none" rtlCol="0">
            <a:spAutoFit/>
          </a:bodyPr>
          <a:lstStyle/>
          <a:p>
            <a:r>
              <a:rPr lang="nl-BE" sz="1200" dirty="0">
                <a:solidFill>
                  <a:schemeClr val="bg1"/>
                </a:solidFill>
              </a:rPr>
              <a:t>FOTO Michiel De Cleene</a:t>
            </a:r>
          </a:p>
        </p:txBody>
      </p:sp>
    </p:spTree>
    <p:extLst>
      <p:ext uri="{BB962C8B-B14F-4D97-AF65-F5344CB8AC3E}">
        <p14:creationId xmlns:p14="http://schemas.microsoft.com/office/powerpoint/2010/main" val="441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FA833-893A-1A44-8824-D5DDE6456BE0}"/>
              </a:ext>
            </a:extLst>
          </p:cNvPr>
          <p:cNvSpPr>
            <a:spLocks noGrp="1"/>
          </p:cNvSpPr>
          <p:nvPr>
            <p:ph type="ctrTitle"/>
          </p:nvPr>
        </p:nvSpPr>
        <p:spPr/>
        <p:txBody>
          <a:bodyPr/>
          <a:lstStyle/>
          <a:p>
            <a:endParaRPr lang="nl-BE" dirty="0"/>
          </a:p>
        </p:txBody>
      </p:sp>
      <p:sp>
        <p:nvSpPr>
          <p:cNvPr id="3" name="Ondertitel 2">
            <a:extLst>
              <a:ext uri="{FF2B5EF4-FFF2-40B4-BE49-F238E27FC236}">
                <a16:creationId xmlns:a16="http://schemas.microsoft.com/office/drawing/2014/main" id="{F666EB30-2CC1-8342-B4D1-3BAC1AFC72B5}"/>
              </a:ext>
            </a:extLst>
          </p:cNvPr>
          <p:cNvSpPr>
            <a:spLocks noGrp="1"/>
          </p:cNvSpPr>
          <p:nvPr>
            <p:ph type="subTitle" idx="1"/>
          </p:nvPr>
        </p:nvSpPr>
        <p:spPr/>
        <p:txBody>
          <a:bodyPr/>
          <a:lstStyle/>
          <a:p>
            <a:endParaRPr lang="nl-BE"/>
          </a:p>
        </p:txBody>
      </p:sp>
      <p:pic>
        <p:nvPicPr>
          <p:cNvPr id="5" name="Afbeelding 4" descr="Afbeelding met tekst, voedsel&#10;&#10;Automatisch gegenereerde beschrijving">
            <a:extLst>
              <a:ext uri="{FF2B5EF4-FFF2-40B4-BE49-F238E27FC236}">
                <a16:creationId xmlns:a16="http://schemas.microsoft.com/office/drawing/2014/main" id="{E8AA82CC-12DF-AC49-A7C4-0A4ADC899D5B}"/>
              </a:ext>
            </a:extLst>
          </p:cNvPr>
          <p:cNvPicPr>
            <a:picLocks noChangeAspect="1"/>
          </p:cNvPicPr>
          <p:nvPr/>
        </p:nvPicPr>
        <p:blipFill>
          <a:blip r:embed="rId3"/>
          <a:stretch>
            <a:fillRect/>
          </a:stretch>
        </p:blipFill>
        <p:spPr>
          <a:xfrm>
            <a:off x="3327234" y="1979725"/>
            <a:ext cx="5537534" cy="2898553"/>
          </a:xfrm>
          <a:prstGeom prst="rect">
            <a:avLst/>
          </a:prstGeom>
        </p:spPr>
      </p:pic>
    </p:spTree>
    <p:extLst>
      <p:ext uri="{BB962C8B-B14F-4D97-AF65-F5344CB8AC3E}">
        <p14:creationId xmlns:p14="http://schemas.microsoft.com/office/powerpoint/2010/main" val="1315025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binnen, meubels, kast&#10;&#10;Automatisch gegenereerde beschrijving">
            <a:extLst>
              <a:ext uri="{FF2B5EF4-FFF2-40B4-BE49-F238E27FC236}">
                <a16:creationId xmlns:a16="http://schemas.microsoft.com/office/drawing/2014/main" id="{D7FCEEEC-9B66-E145-9FBE-E908EED91439}"/>
              </a:ext>
            </a:extLst>
          </p:cNvPr>
          <p:cNvPicPr>
            <a:picLocks noChangeAspect="1"/>
          </p:cNvPicPr>
          <p:nvPr/>
        </p:nvPicPr>
        <p:blipFill rotWithShape="1">
          <a:blip r:embed="rId3"/>
          <a:srcRect l="31019" r="17167" b="2"/>
          <a:stretch/>
        </p:blipFill>
        <p:spPr>
          <a:xfrm>
            <a:off x="1524001" y="1"/>
            <a:ext cx="3430304" cy="3475649"/>
          </a:xfrm>
          <a:prstGeom prst="rect">
            <a:avLst/>
          </a:prstGeom>
        </p:spPr>
      </p:pic>
      <p:pic>
        <p:nvPicPr>
          <p:cNvPr id="8" name="Afbeelding 7" descr="Afbeelding met lucht, buiten, gras, plant&#10;&#10;Automatisch gegenereerde beschrijving">
            <a:extLst>
              <a:ext uri="{FF2B5EF4-FFF2-40B4-BE49-F238E27FC236}">
                <a16:creationId xmlns:a16="http://schemas.microsoft.com/office/drawing/2014/main" id="{09FD13A5-8C3F-6348-8884-475CEC4343A6}"/>
              </a:ext>
            </a:extLst>
          </p:cNvPr>
          <p:cNvPicPr>
            <a:picLocks noChangeAspect="1"/>
          </p:cNvPicPr>
          <p:nvPr/>
        </p:nvPicPr>
        <p:blipFill>
          <a:blip r:embed="rId4"/>
          <a:stretch>
            <a:fillRect/>
          </a:stretch>
        </p:blipFill>
        <p:spPr>
          <a:xfrm>
            <a:off x="6234546" y="-1"/>
            <a:ext cx="4433455" cy="2939831"/>
          </a:xfrm>
          <a:prstGeom prst="rect">
            <a:avLst/>
          </a:prstGeom>
        </p:spPr>
      </p:pic>
      <p:pic>
        <p:nvPicPr>
          <p:cNvPr id="5" name="Afbeelding 4" descr="Afbeelding met gras, buiten, boom, lucht&#10;&#10;Automatisch gegenereerde beschrijving">
            <a:extLst>
              <a:ext uri="{FF2B5EF4-FFF2-40B4-BE49-F238E27FC236}">
                <a16:creationId xmlns:a16="http://schemas.microsoft.com/office/drawing/2014/main" id="{7F8D99B7-A41D-CA4A-85E5-1829E7571811}"/>
              </a:ext>
            </a:extLst>
          </p:cNvPr>
          <p:cNvPicPr>
            <a:picLocks noChangeAspect="1"/>
          </p:cNvPicPr>
          <p:nvPr/>
        </p:nvPicPr>
        <p:blipFill>
          <a:blip r:embed="rId5"/>
          <a:stretch>
            <a:fillRect/>
          </a:stretch>
        </p:blipFill>
        <p:spPr>
          <a:xfrm>
            <a:off x="4476750" y="3762376"/>
            <a:ext cx="6191250" cy="3095625"/>
          </a:xfrm>
          <a:prstGeom prst="rect">
            <a:avLst/>
          </a:prstGeom>
        </p:spPr>
      </p:pic>
    </p:spTree>
    <p:extLst>
      <p:ext uri="{BB962C8B-B14F-4D97-AF65-F5344CB8AC3E}">
        <p14:creationId xmlns:p14="http://schemas.microsoft.com/office/powerpoint/2010/main" val="198307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6">
            <a:extLst>
              <a:ext uri="{FF2B5EF4-FFF2-40B4-BE49-F238E27FC236}">
                <a16:creationId xmlns:a16="http://schemas.microsoft.com/office/drawing/2014/main" id="{76E9CE53-BC77-5D40-97AF-CDA9DCA533AF}"/>
              </a:ext>
            </a:extLst>
          </p:cNvPr>
          <p:cNvSpPr>
            <a:spLocks noChangeArrowheads="1"/>
          </p:cNvSpPr>
          <p:nvPr/>
        </p:nvSpPr>
        <p:spPr bwMode="auto">
          <a:xfrm>
            <a:off x="1524000" y="6540501"/>
            <a:ext cx="27606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000">
                <a:solidFill>
                  <a:srgbClr val="FF0000"/>
                </a:solidFill>
                <a:latin typeface="Arial" panose="020B0604020202020204" pitchFamily="34" charset="0"/>
              </a:defRPr>
            </a:lvl1pPr>
            <a:lvl2pPr marL="742950" indent="-285750">
              <a:spcBef>
                <a:spcPct val="20000"/>
              </a:spcBef>
              <a:defRPr sz="1600">
                <a:solidFill>
                  <a:schemeClr val="bg2"/>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pPr>
            <a:r>
              <a:rPr lang="nl-BE" altLang="nl-BE" sz="1000" dirty="0">
                <a:solidFill>
                  <a:schemeClr val="bg1"/>
                </a:solidFill>
                <a:latin typeface="FlandersArtSans-Light"/>
              </a:rPr>
              <a:t>BARTDEHAENE Hogeweg, Sint-Amandsberg Gent</a:t>
            </a:r>
          </a:p>
        </p:txBody>
      </p:sp>
      <p:pic>
        <p:nvPicPr>
          <p:cNvPr id="3" name="Afbeelding 2" descr="Afbeelding met buiten, lucht, gebouw, stad&#10;&#10;Automatisch gegenereerde beschrijving">
            <a:extLst>
              <a:ext uri="{FF2B5EF4-FFF2-40B4-BE49-F238E27FC236}">
                <a16:creationId xmlns:a16="http://schemas.microsoft.com/office/drawing/2014/main" id="{F3AFA7CA-D152-0949-95C6-FD0280BF8108}"/>
              </a:ext>
            </a:extLst>
          </p:cNvPr>
          <p:cNvPicPr>
            <a:picLocks noChangeAspect="1"/>
          </p:cNvPicPr>
          <p:nvPr/>
        </p:nvPicPr>
        <p:blipFill>
          <a:blip r:embed="rId3"/>
          <a:stretch>
            <a:fillRect/>
          </a:stretch>
        </p:blipFill>
        <p:spPr>
          <a:xfrm>
            <a:off x="4605131" y="3429000"/>
            <a:ext cx="6062869" cy="3429000"/>
          </a:xfrm>
          <a:prstGeom prst="rect">
            <a:avLst/>
          </a:prstGeom>
        </p:spPr>
      </p:pic>
      <p:pic>
        <p:nvPicPr>
          <p:cNvPr id="10" name="Afbeelding 9" descr="Afbeelding met boom, buiten, gebouw&#10;&#10;Automatisch gegenereerde beschrijving">
            <a:extLst>
              <a:ext uri="{FF2B5EF4-FFF2-40B4-BE49-F238E27FC236}">
                <a16:creationId xmlns:a16="http://schemas.microsoft.com/office/drawing/2014/main" id="{77C4D63E-3AC9-724E-AE4E-4E364D178F13}"/>
              </a:ext>
            </a:extLst>
          </p:cNvPr>
          <p:cNvPicPr>
            <a:picLocks noChangeAspect="1"/>
          </p:cNvPicPr>
          <p:nvPr/>
        </p:nvPicPr>
        <p:blipFill>
          <a:blip r:embed="rId4"/>
          <a:stretch>
            <a:fillRect/>
          </a:stretch>
        </p:blipFill>
        <p:spPr>
          <a:xfrm rot="5400000">
            <a:off x="831669" y="763611"/>
            <a:ext cx="5538652" cy="4153989"/>
          </a:xfrm>
          <a:prstGeom prst="rect">
            <a:avLst/>
          </a:prstGeom>
        </p:spPr>
      </p:pic>
    </p:spTree>
    <p:extLst>
      <p:ext uri="{BB962C8B-B14F-4D97-AF65-F5344CB8AC3E}">
        <p14:creationId xmlns:p14="http://schemas.microsoft.com/office/powerpoint/2010/main" val="4282998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buiten, verkeer, straat&#10;&#10;Automatisch gegenereerde beschrijving">
            <a:extLst>
              <a:ext uri="{FF2B5EF4-FFF2-40B4-BE49-F238E27FC236}">
                <a16:creationId xmlns:a16="http://schemas.microsoft.com/office/drawing/2014/main" id="{F69E45CC-7272-BB43-A3DE-977758A02FDC}"/>
              </a:ext>
            </a:extLst>
          </p:cNvPr>
          <p:cNvPicPr>
            <a:picLocks noChangeAspect="1"/>
          </p:cNvPicPr>
          <p:nvPr/>
        </p:nvPicPr>
        <p:blipFill>
          <a:blip r:embed="rId3"/>
          <a:stretch>
            <a:fillRect/>
          </a:stretch>
        </p:blipFill>
        <p:spPr>
          <a:xfrm>
            <a:off x="6521055" y="1853805"/>
            <a:ext cx="4146946" cy="4146946"/>
          </a:xfrm>
          <a:prstGeom prst="rect">
            <a:avLst/>
          </a:prstGeom>
        </p:spPr>
      </p:pic>
      <p:pic>
        <p:nvPicPr>
          <p:cNvPr id="3" name="Afbeelding 2" descr="Afbeelding met boom, buiten, water, gras&#10;&#10;Automatisch gegenereerde beschrijving">
            <a:extLst>
              <a:ext uri="{FF2B5EF4-FFF2-40B4-BE49-F238E27FC236}">
                <a16:creationId xmlns:a16="http://schemas.microsoft.com/office/drawing/2014/main" id="{D49460EE-4C58-A545-8AB9-9687775E7962}"/>
              </a:ext>
            </a:extLst>
          </p:cNvPr>
          <p:cNvPicPr>
            <a:picLocks noChangeAspect="1"/>
          </p:cNvPicPr>
          <p:nvPr/>
        </p:nvPicPr>
        <p:blipFill>
          <a:blip r:embed="rId4"/>
          <a:stretch>
            <a:fillRect/>
          </a:stretch>
        </p:blipFill>
        <p:spPr>
          <a:xfrm>
            <a:off x="1523999" y="3236120"/>
            <a:ext cx="4146946" cy="2764631"/>
          </a:xfrm>
          <a:prstGeom prst="rect">
            <a:avLst/>
          </a:prstGeom>
        </p:spPr>
      </p:pic>
    </p:spTree>
    <p:extLst>
      <p:ext uri="{BB962C8B-B14F-4D97-AF65-F5344CB8AC3E}">
        <p14:creationId xmlns:p14="http://schemas.microsoft.com/office/powerpoint/2010/main" val="2477983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boom, buiten&#10;&#10;Automatisch gegenereerde beschrijving">
            <a:extLst>
              <a:ext uri="{FF2B5EF4-FFF2-40B4-BE49-F238E27FC236}">
                <a16:creationId xmlns:a16="http://schemas.microsoft.com/office/drawing/2014/main" id="{748765A8-D090-8E41-8B78-24C99915B309}"/>
              </a:ext>
            </a:extLst>
          </p:cNvPr>
          <p:cNvPicPr>
            <a:picLocks noChangeAspect="1"/>
          </p:cNvPicPr>
          <p:nvPr/>
        </p:nvPicPr>
        <p:blipFill>
          <a:blip r:embed="rId3"/>
          <a:stretch>
            <a:fillRect/>
          </a:stretch>
        </p:blipFill>
        <p:spPr>
          <a:xfrm>
            <a:off x="1524000" y="0"/>
            <a:ext cx="4327212" cy="2880000"/>
          </a:xfrm>
          <a:prstGeom prst="rect">
            <a:avLst/>
          </a:prstGeom>
        </p:spPr>
      </p:pic>
      <p:pic>
        <p:nvPicPr>
          <p:cNvPr id="6" name="Afbeelding 5" descr="Afbeelding met boom, gras, buiten, weg&#10;&#10;Automatisch gegenereerde beschrijving">
            <a:extLst>
              <a:ext uri="{FF2B5EF4-FFF2-40B4-BE49-F238E27FC236}">
                <a16:creationId xmlns:a16="http://schemas.microsoft.com/office/drawing/2014/main" id="{32C7852C-1E01-4D43-8507-AA9F601E6E88}"/>
              </a:ext>
            </a:extLst>
          </p:cNvPr>
          <p:cNvPicPr>
            <a:picLocks noChangeAspect="1"/>
          </p:cNvPicPr>
          <p:nvPr/>
        </p:nvPicPr>
        <p:blipFill>
          <a:blip r:embed="rId4"/>
          <a:stretch>
            <a:fillRect/>
          </a:stretch>
        </p:blipFill>
        <p:spPr>
          <a:xfrm>
            <a:off x="6016422" y="0"/>
            <a:ext cx="4651579" cy="2880000"/>
          </a:xfrm>
          <a:prstGeom prst="rect">
            <a:avLst/>
          </a:prstGeom>
        </p:spPr>
      </p:pic>
      <p:pic>
        <p:nvPicPr>
          <p:cNvPr id="8" name="Afbeelding 7" descr="Afbeelding met boom, gras, buiten, pad&#10;&#10;Automatisch gegenereerde beschrijving">
            <a:extLst>
              <a:ext uri="{FF2B5EF4-FFF2-40B4-BE49-F238E27FC236}">
                <a16:creationId xmlns:a16="http://schemas.microsoft.com/office/drawing/2014/main" id="{7D6B5D78-814B-AF42-937E-BA1F09066C67}"/>
              </a:ext>
            </a:extLst>
          </p:cNvPr>
          <p:cNvPicPr>
            <a:picLocks noChangeAspect="1"/>
          </p:cNvPicPr>
          <p:nvPr/>
        </p:nvPicPr>
        <p:blipFill>
          <a:blip r:embed="rId5"/>
          <a:stretch>
            <a:fillRect/>
          </a:stretch>
        </p:blipFill>
        <p:spPr>
          <a:xfrm>
            <a:off x="1524001" y="3038574"/>
            <a:ext cx="5721989" cy="3819427"/>
          </a:xfrm>
          <a:prstGeom prst="rect">
            <a:avLst/>
          </a:prstGeom>
        </p:spPr>
      </p:pic>
    </p:spTree>
    <p:extLst>
      <p:ext uri="{BB962C8B-B14F-4D97-AF65-F5344CB8AC3E}">
        <p14:creationId xmlns:p14="http://schemas.microsoft.com/office/powerpoint/2010/main" val="1688640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68F3158-17A0-4C4D-8F35-B77BE69CFE93}"/>
              </a:ext>
            </a:extLst>
          </p:cNvPr>
          <p:cNvPicPr>
            <a:picLocks noChangeAspect="1"/>
          </p:cNvPicPr>
          <p:nvPr/>
        </p:nvPicPr>
        <p:blipFill>
          <a:blip r:embed="rId3"/>
          <a:stretch>
            <a:fillRect/>
          </a:stretch>
        </p:blipFill>
        <p:spPr>
          <a:xfrm>
            <a:off x="1524000" y="198193"/>
            <a:ext cx="9144000" cy="6461615"/>
          </a:xfrm>
          <a:prstGeom prst="rect">
            <a:avLst/>
          </a:prstGeom>
        </p:spPr>
      </p:pic>
    </p:spTree>
    <p:extLst>
      <p:ext uri="{BB962C8B-B14F-4D97-AF65-F5344CB8AC3E}">
        <p14:creationId xmlns:p14="http://schemas.microsoft.com/office/powerpoint/2010/main" val="2818244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3"/>
          <a:stretch>
            <a:fillRect/>
          </a:stretch>
        </p:blipFill>
        <p:spPr>
          <a:xfrm>
            <a:off x="0" y="0"/>
            <a:ext cx="6799218" cy="4532811"/>
          </a:xfrm>
          <a:prstGeom prst="rect">
            <a:avLst/>
          </a:prstGeom>
        </p:spPr>
      </p:pic>
      <p:sp>
        <p:nvSpPr>
          <p:cNvPr id="4" name="Rectangle 4">
            <a:extLst>
              <a:ext uri="{FF2B5EF4-FFF2-40B4-BE49-F238E27FC236}">
                <a16:creationId xmlns:a16="http://schemas.microsoft.com/office/drawing/2014/main" id="{971002C1-7956-4142-84C6-ED557B1BA8E7}"/>
              </a:ext>
            </a:extLst>
          </p:cNvPr>
          <p:cNvSpPr>
            <a:spLocks noGrp="1"/>
          </p:cNvSpPr>
          <p:nvPr>
            <p:ph type="title"/>
          </p:nvPr>
        </p:nvSpPr>
        <p:spPr>
          <a:xfrm>
            <a:off x="6947065" y="3015769"/>
            <a:ext cx="5244935" cy="2786597"/>
          </a:xfrm>
          <a:prstGeom prst="rect">
            <a:avLst/>
          </a:prstGeom>
        </p:spPr>
        <p:txBody>
          <a:bodyPr wrap="square">
            <a:spAutoFit/>
          </a:bodyPr>
          <a:lstStyle/>
          <a:p>
            <a:r>
              <a:rPr lang="en-US" sz="2800" dirty="0">
                <a:solidFill>
                  <a:schemeClr val="tx1"/>
                </a:solidFill>
              </a:rPr>
              <a:t>1 BWMSTR</a:t>
            </a:r>
          </a:p>
          <a:p>
            <a:r>
              <a:rPr lang="en-US" sz="2800" dirty="0">
                <a:solidFill>
                  <a:schemeClr val="tx1"/>
                </a:solidFill>
              </a:rPr>
              <a:t>2 BOUWSHIFT &amp; OPEN RUIMTE</a:t>
            </a:r>
            <a:br>
              <a:rPr lang="en-US" sz="2800" dirty="0">
                <a:solidFill>
                  <a:schemeClr val="tx1"/>
                </a:solidFill>
              </a:rPr>
            </a:br>
            <a:r>
              <a:rPr lang="en-US" sz="2800" dirty="0">
                <a:solidFill>
                  <a:schemeClr val="tx1"/>
                </a:solidFill>
              </a:rPr>
              <a:t>3 </a:t>
            </a:r>
            <a:r>
              <a:rPr lang="en-US" sz="2800" dirty="0"/>
              <a:t>MASSA</a:t>
            </a:r>
            <a:r>
              <a:rPr lang="en-US" sz="2800" dirty="0">
                <a:solidFill>
                  <a:schemeClr val="tx1"/>
                </a:solidFill>
              </a:rPr>
              <a:t> &amp; SMAAKOORDEEL</a:t>
            </a:r>
            <a:br>
              <a:rPr lang="en-US" sz="2800" dirty="0">
                <a:solidFill>
                  <a:schemeClr val="tx1"/>
                </a:solidFill>
              </a:rPr>
            </a:br>
            <a:r>
              <a:rPr lang="en-US" sz="2800" dirty="0">
                <a:solidFill>
                  <a:schemeClr val="tx1"/>
                </a:solidFill>
              </a:rPr>
              <a:t>4 </a:t>
            </a:r>
            <a:r>
              <a:rPr lang="en-US" sz="2800" dirty="0"/>
              <a:t>VERANTWOORD BOUWEN</a:t>
            </a:r>
            <a:br>
              <a:rPr lang="en-US" sz="2800" dirty="0">
                <a:solidFill>
                  <a:schemeClr val="tx1"/>
                </a:solidFill>
              </a:rPr>
            </a:br>
            <a:endParaRPr lang="en-US" sz="2800" dirty="0">
              <a:solidFill>
                <a:schemeClr val="tx1"/>
              </a:solidFill>
            </a:endParaRPr>
          </a:p>
          <a:p>
            <a:pPr algn="r"/>
            <a:endParaRPr lang="en-US" sz="5400" dirty="0">
              <a:solidFill>
                <a:schemeClr val="bg1">
                  <a:lumMod val="75000"/>
                </a:schemeClr>
              </a:solidFill>
              <a:latin typeface="Garamond"/>
            </a:endParaRPr>
          </a:p>
        </p:txBody>
      </p:sp>
    </p:spTree>
    <p:extLst>
      <p:ext uri="{BB962C8B-B14F-4D97-AF65-F5344CB8AC3E}">
        <p14:creationId xmlns:p14="http://schemas.microsoft.com/office/powerpoint/2010/main" val="114652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lucht, buiten, weg&#10;&#10;Automatisch gegenereerde beschrijving">
            <a:extLst>
              <a:ext uri="{FF2B5EF4-FFF2-40B4-BE49-F238E27FC236}">
                <a16:creationId xmlns:a16="http://schemas.microsoft.com/office/drawing/2014/main" id="{EF5EB84A-1DAD-8F48-9CE5-42D06D56B9E7}"/>
              </a:ext>
            </a:extLst>
          </p:cNvPr>
          <p:cNvPicPr>
            <a:picLocks noChangeAspect="1"/>
          </p:cNvPicPr>
          <p:nvPr/>
        </p:nvPicPr>
        <p:blipFill>
          <a:blip r:embed="rId3"/>
          <a:stretch>
            <a:fillRect/>
          </a:stretch>
        </p:blipFill>
        <p:spPr>
          <a:xfrm>
            <a:off x="4711337" y="2082619"/>
            <a:ext cx="2855076" cy="1800000"/>
          </a:xfrm>
          <a:prstGeom prst="rect">
            <a:avLst/>
          </a:prstGeom>
        </p:spPr>
      </p:pic>
      <p:pic>
        <p:nvPicPr>
          <p:cNvPr id="10" name="Afbeelding 9" descr="Afbeelding met lucht, buiten, grond&#10;&#10;Automatisch gegenereerde beschrijving">
            <a:extLst>
              <a:ext uri="{FF2B5EF4-FFF2-40B4-BE49-F238E27FC236}">
                <a16:creationId xmlns:a16="http://schemas.microsoft.com/office/drawing/2014/main" id="{B0A1B517-6FA7-0145-B5E7-D1DE30412CA8}"/>
              </a:ext>
            </a:extLst>
          </p:cNvPr>
          <p:cNvPicPr>
            <a:picLocks noChangeAspect="1"/>
          </p:cNvPicPr>
          <p:nvPr/>
        </p:nvPicPr>
        <p:blipFill rotWithShape="1">
          <a:blip r:embed="rId4"/>
          <a:srcRect r="11104"/>
          <a:stretch/>
        </p:blipFill>
        <p:spPr>
          <a:xfrm>
            <a:off x="4548420" y="114491"/>
            <a:ext cx="2858824" cy="1800000"/>
          </a:xfrm>
          <a:prstGeom prst="rect">
            <a:avLst/>
          </a:prstGeom>
        </p:spPr>
      </p:pic>
      <p:pic>
        <p:nvPicPr>
          <p:cNvPr id="12" name="Afbeelding 11" descr="Afbeelding met lucht, persoon, buiten, menigte&#10;&#10;Automatisch gegenereerde beschrijving">
            <a:extLst>
              <a:ext uri="{FF2B5EF4-FFF2-40B4-BE49-F238E27FC236}">
                <a16:creationId xmlns:a16="http://schemas.microsoft.com/office/drawing/2014/main" id="{B01EBF9B-4D85-5A45-AAC3-6697ED0772D3}"/>
              </a:ext>
            </a:extLst>
          </p:cNvPr>
          <p:cNvPicPr>
            <a:picLocks noChangeAspect="1"/>
          </p:cNvPicPr>
          <p:nvPr/>
        </p:nvPicPr>
        <p:blipFill>
          <a:blip r:embed="rId5"/>
          <a:stretch>
            <a:fillRect/>
          </a:stretch>
        </p:blipFill>
        <p:spPr>
          <a:xfrm>
            <a:off x="1686614" y="114491"/>
            <a:ext cx="2702639" cy="1800000"/>
          </a:xfrm>
          <a:prstGeom prst="rect">
            <a:avLst/>
          </a:prstGeom>
        </p:spPr>
      </p:pic>
      <p:pic>
        <p:nvPicPr>
          <p:cNvPr id="14" name="Afbeelding 13" descr="Afbeelding met lucht, buiten, sport, mensen&#10;&#10;Automatisch gegenereerde beschrijving">
            <a:extLst>
              <a:ext uri="{FF2B5EF4-FFF2-40B4-BE49-F238E27FC236}">
                <a16:creationId xmlns:a16="http://schemas.microsoft.com/office/drawing/2014/main" id="{CDBB64C4-8EB7-3949-887C-EA842DC0F486}"/>
              </a:ext>
            </a:extLst>
          </p:cNvPr>
          <p:cNvPicPr>
            <a:picLocks noChangeAspect="1"/>
          </p:cNvPicPr>
          <p:nvPr/>
        </p:nvPicPr>
        <p:blipFill>
          <a:blip r:embed="rId6"/>
          <a:stretch>
            <a:fillRect/>
          </a:stretch>
        </p:blipFill>
        <p:spPr>
          <a:xfrm>
            <a:off x="7727181" y="2082619"/>
            <a:ext cx="2698056" cy="1800000"/>
          </a:xfrm>
          <a:prstGeom prst="rect">
            <a:avLst/>
          </a:prstGeom>
        </p:spPr>
      </p:pic>
      <p:pic>
        <p:nvPicPr>
          <p:cNvPr id="16" name="Afbeelding 15" descr="Afbeelding met gras, bank, buiten, park&#10;&#10;Automatisch gegenereerde beschrijving">
            <a:extLst>
              <a:ext uri="{FF2B5EF4-FFF2-40B4-BE49-F238E27FC236}">
                <a16:creationId xmlns:a16="http://schemas.microsoft.com/office/drawing/2014/main" id="{C227B847-39B1-8340-951A-F892C23E3A54}"/>
              </a:ext>
            </a:extLst>
          </p:cNvPr>
          <p:cNvPicPr>
            <a:picLocks noChangeAspect="1"/>
          </p:cNvPicPr>
          <p:nvPr/>
        </p:nvPicPr>
        <p:blipFill>
          <a:blip r:embed="rId7"/>
          <a:stretch>
            <a:fillRect/>
          </a:stretch>
        </p:blipFill>
        <p:spPr>
          <a:xfrm>
            <a:off x="7566413" y="94897"/>
            <a:ext cx="2858824" cy="1800000"/>
          </a:xfrm>
          <a:prstGeom prst="rect">
            <a:avLst/>
          </a:prstGeom>
        </p:spPr>
      </p:pic>
      <p:pic>
        <p:nvPicPr>
          <p:cNvPr id="18" name="Afbeelding 17" descr="Afbeelding met gras, lucht, buiten, plant&#10;&#10;Automatisch gegenereerde beschrijving">
            <a:extLst>
              <a:ext uri="{FF2B5EF4-FFF2-40B4-BE49-F238E27FC236}">
                <a16:creationId xmlns:a16="http://schemas.microsoft.com/office/drawing/2014/main" id="{794E053A-080E-AE4C-9809-28D04D4AF3C7}"/>
              </a:ext>
            </a:extLst>
          </p:cNvPr>
          <p:cNvPicPr>
            <a:picLocks noChangeAspect="1"/>
          </p:cNvPicPr>
          <p:nvPr/>
        </p:nvPicPr>
        <p:blipFill>
          <a:blip r:embed="rId8"/>
          <a:stretch>
            <a:fillRect/>
          </a:stretch>
        </p:blipFill>
        <p:spPr>
          <a:xfrm>
            <a:off x="5414929" y="4079947"/>
            <a:ext cx="5010309" cy="1800000"/>
          </a:xfrm>
          <a:prstGeom prst="rect">
            <a:avLst/>
          </a:prstGeom>
        </p:spPr>
      </p:pic>
      <p:pic>
        <p:nvPicPr>
          <p:cNvPr id="20" name="Afbeelding 19" descr="Afbeelding met gras, boom, lucht, buiten&#10;&#10;Automatisch gegenereerde beschrijving">
            <a:extLst>
              <a:ext uri="{FF2B5EF4-FFF2-40B4-BE49-F238E27FC236}">
                <a16:creationId xmlns:a16="http://schemas.microsoft.com/office/drawing/2014/main" id="{8881D70F-0D3F-4940-A6D7-14BBF2E8CC64}"/>
              </a:ext>
            </a:extLst>
          </p:cNvPr>
          <p:cNvPicPr>
            <a:picLocks noChangeAspect="1"/>
          </p:cNvPicPr>
          <p:nvPr/>
        </p:nvPicPr>
        <p:blipFill>
          <a:blip r:embed="rId9"/>
          <a:stretch>
            <a:fillRect/>
          </a:stretch>
        </p:blipFill>
        <p:spPr>
          <a:xfrm>
            <a:off x="1686613" y="4079947"/>
            <a:ext cx="3573364" cy="1800000"/>
          </a:xfrm>
          <a:prstGeom prst="rect">
            <a:avLst/>
          </a:prstGeom>
        </p:spPr>
      </p:pic>
      <p:pic>
        <p:nvPicPr>
          <p:cNvPr id="22" name="Afbeelding 21" descr="Afbeelding met boom, lucht, buiten, park&#10;&#10;Automatisch gegenereerde beschrijving">
            <a:extLst>
              <a:ext uri="{FF2B5EF4-FFF2-40B4-BE49-F238E27FC236}">
                <a16:creationId xmlns:a16="http://schemas.microsoft.com/office/drawing/2014/main" id="{8F03ECD0-1BBF-B54B-B2AB-8462AF909DD9}"/>
              </a:ext>
            </a:extLst>
          </p:cNvPr>
          <p:cNvPicPr>
            <a:picLocks noChangeAspect="1"/>
          </p:cNvPicPr>
          <p:nvPr/>
        </p:nvPicPr>
        <p:blipFill>
          <a:blip r:embed="rId10"/>
          <a:stretch>
            <a:fillRect/>
          </a:stretch>
        </p:blipFill>
        <p:spPr>
          <a:xfrm>
            <a:off x="1683700" y="2082619"/>
            <a:ext cx="2864721" cy="1800000"/>
          </a:xfrm>
          <a:prstGeom prst="rect">
            <a:avLst/>
          </a:prstGeom>
        </p:spPr>
      </p:pic>
    </p:spTree>
    <p:extLst>
      <p:ext uri="{BB962C8B-B14F-4D97-AF65-F5344CB8AC3E}">
        <p14:creationId xmlns:p14="http://schemas.microsoft.com/office/powerpoint/2010/main" val="1240720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5471C54-9EE7-0E4B-BCE1-867D0BBB443D}"/>
              </a:ext>
            </a:extLst>
          </p:cNvPr>
          <p:cNvPicPr>
            <a:picLocks noChangeAspect="1"/>
          </p:cNvPicPr>
          <p:nvPr/>
        </p:nvPicPr>
        <p:blipFill>
          <a:blip r:embed="rId3"/>
          <a:stretch>
            <a:fillRect/>
          </a:stretch>
        </p:blipFill>
        <p:spPr>
          <a:xfrm>
            <a:off x="1524000" y="1802674"/>
            <a:ext cx="7225736" cy="5055845"/>
          </a:xfrm>
          <a:prstGeom prst="rect">
            <a:avLst/>
          </a:prstGeom>
        </p:spPr>
      </p:pic>
      <p:pic>
        <p:nvPicPr>
          <p:cNvPr id="5" name="Afbeelding 4">
            <a:extLst>
              <a:ext uri="{FF2B5EF4-FFF2-40B4-BE49-F238E27FC236}">
                <a16:creationId xmlns:a16="http://schemas.microsoft.com/office/drawing/2014/main" id="{284D88E3-90BE-F240-9513-577716EB6048}"/>
              </a:ext>
            </a:extLst>
          </p:cNvPr>
          <p:cNvPicPr>
            <a:picLocks noChangeAspect="1"/>
          </p:cNvPicPr>
          <p:nvPr/>
        </p:nvPicPr>
        <p:blipFill>
          <a:blip r:embed="rId4"/>
          <a:stretch>
            <a:fillRect/>
          </a:stretch>
        </p:blipFill>
        <p:spPr>
          <a:xfrm>
            <a:off x="6709954" y="1"/>
            <a:ext cx="3958046" cy="2968535"/>
          </a:xfrm>
          <a:prstGeom prst="rect">
            <a:avLst/>
          </a:prstGeom>
        </p:spPr>
      </p:pic>
      <p:sp>
        <p:nvSpPr>
          <p:cNvPr id="4" name="Tekstvak 3">
            <a:extLst>
              <a:ext uri="{FF2B5EF4-FFF2-40B4-BE49-F238E27FC236}">
                <a16:creationId xmlns:a16="http://schemas.microsoft.com/office/drawing/2014/main" id="{A1974FE3-0C06-DE4E-BED7-90591609DB26}"/>
              </a:ext>
            </a:extLst>
          </p:cNvPr>
          <p:cNvSpPr txBox="1"/>
          <p:nvPr/>
        </p:nvSpPr>
        <p:spPr>
          <a:xfrm>
            <a:off x="1524000" y="6581002"/>
            <a:ext cx="2573910" cy="276999"/>
          </a:xfrm>
          <a:prstGeom prst="rect">
            <a:avLst/>
          </a:prstGeom>
          <a:noFill/>
        </p:spPr>
        <p:txBody>
          <a:bodyPr wrap="none" rtlCol="0">
            <a:spAutoFit/>
          </a:bodyPr>
          <a:lstStyle/>
          <a:p>
            <a:r>
              <a:rPr lang="nl-BE" sz="1200" dirty="0">
                <a:solidFill>
                  <a:schemeClr val="bg1"/>
                </a:solidFill>
              </a:rPr>
              <a:t>ARTGENEERING Park Belle-vue Leuven</a:t>
            </a:r>
          </a:p>
        </p:txBody>
      </p:sp>
    </p:spTree>
    <p:extLst>
      <p:ext uri="{BB962C8B-B14F-4D97-AF65-F5344CB8AC3E}">
        <p14:creationId xmlns:p14="http://schemas.microsoft.com/office/powerpoint/2010/main" val="891764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3"/>
          <a:stretch>
            <a:fillRect/>
          </a:stretch>
        </p:blipFill>
        <p:spPr>
          <a:xfrm>
            <a:off x="0" y="0"/>
            <a:ext cx="6799218" cy="4532811"/>
          </a:xfrm>
          <a:prstGeom prst="rect">
            <a:avLst/>
          </a:prstGeom>
        </p:spPr>
      </p:pic>
      <p:sp>
        <p:nvSpPr>
          <p:cNvPr id="4" name="Rectangle 4">
            <a:extLst>
              <a:ext uri="{FF2B5EF4-FFF2-40B4-BE49-F238E27FC236}">
                <a16:creationId xmlns:a16="http://schemas.microsoft.com/office/drawing/2014/main" id="{971002C1-7956-4142-84C6-ED557B1BA8E7}"/>
              </a:ext>
            </a:extLst>
          </p:cNvPr>
          <p:cNvSpPr>
            <a:spLocks noGrp="1"/>
          </p:cNvSpPr>
          <p:nvPr>
            <p:ph type="title"/>
          </p:nvPr>
        </p:nvSpPr>
        <p:spPr>
          <a:xfrm>
            <a:off x="6947065" y="3015769"/>
            <a:ext cx="5244935" cy="2786597"/>
          </a:xfrm>
          <a:prstGeom prst="rect">
            <a:avLst/>
          </a:prstGeom>
        </p:spPr>
        <p:txBody>
          <a:bodyPr wrap="square">
            <a:spAutoFit/>
          </a:bodyPr>
          <a:lstStyle/>
          <a:p>
            <a:r>
              <a:rPr lang="en-US" sz="2800" dirty="0">
                <a:solidFill>
                  <a:schemeClr val="bg1">
                    <a:lumMod val="85000"/>
                  </a:schemeClr>
                </a:solidFill>
              </a:rPr>
              <a:t>1 BWMSTR</a:t>
            </a:r>
          </a:p>
          <a:p>
            <a:r>
              <a:rPr lang="en-US" sz="2800" dirty="0">
                <a:solidFill>
                  <a:schemeClr val="bg1">
                    <a:lumMod val="85000"/>
                  </a:schemeClr>
                </a:solidFill>
              </a:rPr>
              <a:t>2 BOUWSHIFT &amp; OPEN RUIMTE</a:t>
            </a:r>
            <a:br>
              <a:rPr lang="en-US" sz="2800" dirty="0">
                <a:solidFill>
                  <a:schemeClr val="tx1"/>
                </a:solidFill>
              </a:rPr>
            </a:br>
            <a:r>
              <a:rPr lang="en-US" sz="2800" dirty="0">
                <a:solidFill>
                  <a:schemeClr val="tx1"/>
                </a:solidFill>
              </a:rPr>
              <a:t>3 </a:t>
            </a:r>
            <a:r>
              <a:rPr lang="en-US" sz="2800" dirty="0"/>
              <a:t>MASSA</a:t>
            </a:r>
            <a:r>
              <a:rPr lang="en-US" sz="2800" dirty="0">
                <a:solidFill>
                  <a:schemeClr val="tx1"/>
                </a:solidFill>
              </a:rPr>
              <a:t> &amp; SMAAKOORDEEL</a:t>
            </a:r>
            <a:br>
              <a:rPr lang="en-US" sz="2800" dirty="0">
                <a:solidFill>
                  <a:schemeClr val="tx1"/>
                </a:solidFill>
              </a:rPr>
            </a:br>
            <a:r>
              <a:rPr lang="en-US" sz="2800" dirty="0">
                <a:solidFill>
                  <a:schemeClr val="bg1">
                    <a:lumMod val="85000"/>
                  </a:schemeClr>
                </a:solidFill>
              </a:rPr>
              <a:t>4 VERANTWOORD BOUWEN</a:t>
            </a:r>
            <a:br>
              <a:rPr lang="en-US" sz="2800" dirty="0">
                <a:solidFill>
                  <a:schemeClr val="tx1"/>
                </a:solidFill>
              </a:rPr>
            </a:br>
            <a:endParaRPr lang="en-US" sz="2800" dirty="0">
              <a:solidFill>
                <a:schemeClr val="tx1"/>
              </a:solidFill>
            </a:endParaRPr>
          </a:p>
          <a:p>
            <a:pPr algn="r"/>
            <a:endParaRPr lang="en-US" sz="5400" dirty="0">
              <a:solidFill>
                <a:schemeClr val="bg1">
                  <a:lumMod val="75000"/>
                </a:schemeClr>
              </a:solidFill>
              <a:latin typeface="Garamond"/>
            </a:endParaRPr>
          </a:p>
        </p:txBody>
      </p:sp>
    </p:spTree>
    <p:extLst>
      <p:ext uri="{BB962C8B-B14F-4D97-AF65-F5344CB8AC3E}">
        <p14:creationId xmlns:p14="http://schemas.microsoft.com/office/powerpoint/2010/main" val="2561127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9F20108-F4A9-914E-A157-C11851C4C614}"/>
              </a:ext>
            </a:extLst>
          </p:cNvPr>
          <p:cNvPicPr>
            <a:picLocks noChangeAspect="1"/>
          </p:cNvPicPr>
          <p:nvPr/>
        </p:nvPicPr>
        <p:blipFill>
          <a:blip r:embed="rId3"/>
          <a:stretch>
            <a:fillRect/>
          </a:stretch>
        </p:blipFill>
        <p:spPr>
          <a:xfrm>
            <a:off x="5273040" y="-13790"/>
            <a:ext cx="5394960" cy="6871789"/>
          </a:xfrm>
          <a:prstGeom prst="rect">
            <a:avLst/>
          </a:prstGeom>
        </p:spPr>
      </p:pic>
      <p:pic>
        <p:nvPicPr>
          <p:cNvPr id="8" name="Afbeelding 7">
            <a:extLst>
              <a:ext uri="{FF2B5EF4-FFF2-40B4-BE49-F238E27FC236}">
                <a16:creationId xmlns:a16="http://schemas.microsoft.com/office/drawing/2014/main" id="{6D3509C8-A591-E342-A45B-EEC5F8879B67}"/>
              </a:ext>
            </a:extLst>
          </p:cNvPr>
          <p:cNvPicPr>
            <a:picLocks noChangeAspect="1"/>
          </p:cNvPicPr>
          <p:nvPr/>
        </p:nvPicPr>
        <p:blipFill rotWithShape="1">
          <a:blip r:embed="rId4"/>
          <a:srcRect l="16731" t="1" r="14616" b="13313"/>
          <a:stretch/>
        </p:blipFill>
        <p:spPr>
          <a:xfrm>
            <a:off x="1524000" y="3415211"/>
            <a:ext cx="4847361" cy="3442788"/>
          </a:xfrm>
          <a:prstGeom prst="rect">
            <a:avLst/>
          </a:prstGeom>
        </p:spPr>
      </p:pic>
      <p:pic>
        <p:nvPicPr>
          <p:cNvPr id="5" name="Afbeelding 4">
            <a:extLst>
              <a:ext uri="{FF2B5EF4-FFF2-40B4-BE49-F238E27FC236}">
                <a16:creationId xmlns:a16="http://schemas.microsoft.com/office/drawing/2014/main" id="{1C9BF925-306F-2247-9D45-92E37746F732}"/>
              </a:ext>
            </a:extLst>
          </p:cNvPr>
          <p:cNvPicPr>
            <a:picLocks noChangeAspect="1"/>
          </p:cNvPicPr>
          <p:nvPr/>
        </p:nvPicPr>
        <p:blipFill rotWithShape="1">
          <a:blip r:embed="rId5"/>
          <a:srcRect l="8305" r="8145"/>
          <a:stretch/>
        </p:blipFill>
        <p:spPr>
          <a:xfrm>
            <a:off x="1524000" y="-13789"/>
            <a:ext cx="4856619" cy="3697515"/>
          </a:xfrm>
          <a:prstGeom prst="rect">
            <a:avLst/>
          </a:prstGeom>
        </p:spPr>
      </p:pic>
    </p:spTree>
    <p:extLst>
      <p:ext uri="{BB962C8B-B14F-4D97-AF65-F5344CB8AC3E}">
        <p14:creationId xmlns:p14="http://schemas.microsoft.com/office/powerpoint/2010/main" val="2518998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Trump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50900"/>
            <a:ext cx="9144000" cy="5143500"/>
          </a:xfrm>
          <a:prstGeom prst="rect">
            <a:avLst/>
          </a:prstGeom>
        </p:spPr>
      </p:pic>
    </p:spTree>
    <p:extLst>
      <p:ext uri="{BB962C8B-B14F-4D97-AF65-F5344CB8AC3E}">
        <p14:creationId xmlns:p14="http://schemas.microsoft.com/office/powerpoint/2010/main" val="2016776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expert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0" y="965200"/>
            <a:ext cx="7874000" cy="4927600"/>
          </a:xfrm>
          <a:prstGeom prst="rect">
            <a:avLst/>
          </a:prstGeom>
        </p:spPr>
      </p:pic>
    </p:spTree>
    <p:extLst>
      <p:ext uri="{BB962C8B-B14F-4D97-AF65-F5344CB8AC3E}">
        <p14:creationId xmlns:p14="http://schemas.microsoft.com/office/powerpoint/2010/main" val="3390808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emploi-ingenieurs-panneaux-solaires_1182793.jpg">
            <a:extLst>
              <a:ext uri="{FF2B5EF4-FFF2-40B4-BE49-F238E27FC236}">
                <a16:creationId xmlns:a16="http://schemas.microsoft.com/office/drawing/2014/main" id="{3A5D1635-5BE4-794C-B8D0-C8B6F7B61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829" y="0"/>
            <a:ext cx="6096000" cy="3429000"/>
          </a:xfrm>
          <a:prstGeom prst="rect">
            <a:avLst/>
          </a:prstGeom>
        </p:spPr>
      </p:pic>
      <p:pic>
        <p:nvPicPr>
          <p:cNvPr id="9" name="Afbeelding 8">
            <a:extLst>
              <a:ext uri="{FF2B5EF4-FFF2-40B4-BE49-F238E27FC236}">
                <a16:creationId xmlns:a16="http://schemas.microsoft.com/office/drawing/2014/main" id="{C2CDA29B-4450-CF46-BBD7-A2B81E933349}"/>
              </a:ext>
            </a:extLst>
          </p:cNvPr>
          <p:cNvPicPr>
            <a:picLocks noChangeAspect="1"/>
          </p:cNvPicPr>
          <p:nvPr/>
        </p:nvPicPr>
        <p:blipFill>
          <a:blip r:embed="rId4"/>
          <a:stretch>
            <a:fillRect/>
          </a:stretch>
        </p:blipFill>
        <p:spPr>
          <a:xfrm>
            <a:off x="1524000" y="3430694"/>
            <a:ext cx="6096000" cy="3427307"/>
          </a:xfrm>
          <a:prstGeom prst="rect">
            <a:avLst/>
          </a:prstGeom>
        </p:spPr>
      </p:pic>
    </p:spTree>
    <p:extLst>
      <p:ext uri="{BB962C8B-B14F-4D97-AF65-F5344CB8AC3E}">
        <p14:creationId xmlns:p14="http://schemas.microsoft.com/office/powerpoint/2010/main" val="29549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DBruyckere Venetië.jpg">
            <a:extLst>
              <a:ext uri="{FF2B5EF4-FFF2-40B4-BE49-F238E27FC236}">
                <a16:creationId xmlns:a16="http://schemas.microsoft.com/office/drawing/2014/main" id="{552D8A81-D9CD-8B45-932F-E64E0BB1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9270" cy="4467069"/>
          </a:xfrm>
          <a:prstGeom prst="rect">
            <a:avLst/>
          </a:prstGeom>
        </p:spPr>
      </p:pic>
      <p:sp>
        <p:nvSpPr>
          <p:cNvPr id="5" name="Tekstvak 4">
            <a:extLst>
              <a:ext uri="{FF2B5EF4-FFF2-40B4-BE49-F238E27FC236}">
                <a16:creationId xmlns:a16="http://schemas.microsoft.com/office/drawing/2014/main" id="{3AFEED7C-826E-C143-86C3-493BAD15F737}"/>
              </a:ext>
            </a:extLst>
          </p:cNvPr>
          <p:cNvSpPr txBox="1"/>
          <p:nvPr/>
        </p:nvSpPr>
        <p:spPr>
          <a:xfrm>
            <a:off x="4913655" y="4066425"/>
            <a:ext cx="3579292" cy="276999"/>
          </a:xfrm>
          <a:prstGeom prst="rect">
            <a:avLst/>
          </a:prstGeom>
          <a:noFill/>
        </p:spPr>
        <p:txBody>
          <a:bodyPr wrap="square" rtlCol="0">
            <a:spAutoFit/>
          </a:bodyPr>
          <a:lstStyle/>
          <a:p>
            <a:r>
              <a:rPr lang="nl-NL" sz="1200" dirty="0">
                <a:solidFill>
                  <a:schemeClr val="bg1"/>
                </a:solidFill>
              </a:rPr>
              <a:t>BERLINDE DE BRUYCKERE Kreupelhout Venetië </a:t>
            </a:r>
          </a:p>
        </p:txBody>
      </p:sp>
    </p:spTree>
    <p:extLst>
      <p:ext uri="{BB962C8B-B14F-4D97-AF65-F5344CB8AC3E}">
        <p14:creationId xmlns:p14="http://schemas.microsoft.com/office/powerpoint/2010/main" val="1781938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rh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377" y="-4165"/>
            <a:ext cx="5146623" cy="6862165"/>
          </a:xfrm>
          <a:prstGeom prst="rect">
            <a:avLst/>
          </a:prstGeom>
        </p:spPr>
      </p:pic>
      <p:sp>
        <p:nvSpPr>
          <p:cNvPr id="4" name="Tekstvak 3"/>
          <p:cNvSpPr txBox="1"/>
          <p:nvPr/>
        </p:nvSpPr>
        <p:spPr>
          <a:xfrm>
            <a:off x="7225259" y="6443865"/>
            <a:ext cx="1528349" cy="276999"/>
          </a:xfrm>
          <a:prstGeom prst="rect">
            <a:avLst/>
          </a:prstGeom>
          <a:noFill/>
        </p:spPr>
        <p:txBody>
          <a:bodyPr wrap="square" rtlCol="0">
            <a:spAutoFit/>
          </a:bodyPr>
          <a:lstStyle/>
          <a:p>
            <a:r>
              <a:rPr lang="nl-NL" sz="1200" dirty="0">
                <a:solidFill>
                  <a:schemeClr val="bg1"/>
                </a:solidFill>
              </a:rPr>
              <a:t>FRANK GEHRY Parijs</a:t>
            </a:r>
          </a:p>
        </p:txBody>
      </p:sp>
      <p:pic>
        <p:nvPicPr>
          <p:cNvPr id="5" name="Picture 1" descr="Kindergarten Katze_1.jpg">
            <a:extLst>
              <a:ext uri="{FF2B5EF4-FFF2-40B4-BE49-F238E27FC236}">
                <a16:creationId xmlns:a16="http://schemas.microsoft.com/office/drawing/2014/main" id="{4273754A-EA55-F842-8311-52434BC5B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045377" cy="4693130"/>
          </a:xfrm>
          <a:prstGeom prst="rect">
            <a:avLst/>
          </a:prstGeom>
        </p:spPr>
      </p:pic>
    </p:spTree>
    <p:extLst>
      <p:ext uri="{BB962C8B-B14F-4D97-AF65-F5344CB8AC3E}">
        <p14:creationId xmlns:p14="http://schemas.microsoft.com/office/powerpoint/2010/main" val="239622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offieze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900" y="1036865"/>
            <a:ext cx="6372200" cy="4784273"/>
          </a:xfrm>
          <a:prstGeom prst="rect">
            <a:avLst/>
          </a:prstGeom>
        </p:spPr>
      </p:pic>
      <p:sp>
        <p:nvSpPr>
          <p:cNvPr id="5" name="Rechthoek 4">
            <a:extLst>
              <a:ext uri="{FF2B5EF4-FFF2-40B4-BE49-F238E27FC236}">
                <a16:creationId xmlns:a16="http://schemas.microsoft.com/office/drawing/2014/main" id="{A578B113-F4B5-5742-B75B-37D922C3D017}"/>
              </a:ext>
            </a:extLst>
          </p:cNvPr>
          <p:cNvSpPr/>
          <p:nvPr/>
        </p:nvSpPr>
        <p:spPr>
          <a:xfrm>
            <a:off x="5739316" y="5793001"/>
            <a:ext cx="4928685" cy="230832"/>
          </a:xfrm>
          <a:prstGeom prst="rect">
            <a:avLst/>
          </a:prstGeom>
        </p:spPr>
        <p:txBody>
          <a:bodyPr wrap="square">
            <a:spAutoFit/>
          </a:bodyPr>
          <a:lstStyle/>
          <a:p>
            <a:r>
              <a:rPr lang="en-US" sz="900" dirty="0">
                <a:solidFill>
                  <a:schemeClr val="bg1"/>
                </a:solidFill>
              </a:rPr>
              <a:t>Tony </a:t>
            </a:r>
            <a:r>
              <a:rPr lang="en-US" sz="900" dirty="0" err="1">
                <a:solidFill>
                  <a:schemeClr val="bg1"/>
                </a:solidFill>
              </a:rPr>
              <a:t>Fretton</a:t>
            </a:r>
            <a:r>
              <a:rPr lang="en-US" sz="900" dirty="0">
                <a:solidFill>
                  <a:schemeClr val="bg1"/>
                </a:solidFill>
              </a:rPr>
              <a:t> Red House</a:t>
            </a:r>
          </a:p>
        </p:txBody>
      </p:sp>
    </p:spTree>
    <p:extLst>
      <p:ext uri="{BB962C8B-B14F-4D97-AF65-F5344CB8AC3E}">
        <p14:creationId xmlns:p14="http://schemas.microsoft.com/office/powerpoint/2010/main" val="3512378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3"/>
          <a:stretch>
            <a:fillRect/>
          </a:stretch>
        </p:blipFill>
        <p:spPr>
          <a:xfrm>
            <a:off x="0" y="0"/>
            <a:ext cx="6799218" cy="4532811"/>
          </a:xfrm>
          <a:prstGeom prst="rect">
            <a:avLst/>
          </a:prstGeom>
        </p:spPr>
      </p:pic>
      <p:sp>
        <p:nvSpPr>
          <p:cNvPr id="4" name="Rectangle 4">
            <a:extLst>
              <a:ext uri="{FF2B5EF4-FFF2-40B4-BE49-F238E27FC236}">
                <a16:creationId xmlns:a16="http://schemas.microsoft.com/office/drawing/2014/main" id="{971002C1-7956-4142-84C6-ED557B1BA8E7}"/>
              </a:ext>
            </a:extLst>
          </p:cNvPr>
          <p:cNvSpPr>
            <a:spLocks noGrp="1"/>
          </p:cNvSpPr>
          <p:nvPr>
            <p:ph type="title"/>
          </p:nvPr>
        </p:nvSpPr>
        <p:spPr>
          <a:xfrm>
            <a:off x="6947065" y="3015769"/>
            <a:ext cx="5244935" cy="2786597"/>
          </a:xfrm>
          <a:prstGeom prst="rect">
            <a:avLst/>
          </a:prstGeom>
        </p:spPr>
        <p:txBody>
          <a:bodyPr wrap="square">
            <a:spAutoFit/>
          </a:bodyPr>
          <a:lstStyle/>
          <a:p>
            <a:r>
              <a:rPr lang="en-US" sz="2800" dirty="0">
                <a:solidFill>
                  <a:schemeClr val="tx1"/>
                </a:solidFill>
              </a:rPr>
              <a:t>1 BWMSTR</a:t>
            </a:r>
          </a:p>
          <a:p>
            <a:r>
              <a:rPr lang="en-US" sz="2800" dirty="0">
                <a:solidFill>
                  <a:schemeClr val="bg1">
                    <a:lumMod val="85000"/>
                  </a:schemeClr>
                </a:solidFill>
              </a:rPr>
              <a:t>2 BOUWSHIFT &amp; OPEN RUIMTE</a:t>
            </a:r>
            <a:br>
              <a:rPr lang="en-US" sz="2800" dirty="0">
                <a:solidFill>
                  <a:schemeClr val="bg1">
                    <a:lumMod val="85000"/>
                  </a:schemeClr>
                </a:solidFill>
              </a:rPr>
            </a:br>
            <a:r>
              <a:rPr lang="en-US" sz="2800" dirty="0">
                <a:solidFill>
                  <a:schemeClr val="bg1">
                    <a:lumMod val="85000"/>
                  </a:schemeClr>
                </a:solidFill>
              </a:rPr>
              <a:t>3 MASSA &amp; SMAAKOORDEEL</a:t>
            </a:r>
            <a:br>
              <a:rPr lang="en-US" sz="2800" dirty="0">
                <a:solidFill>
                  <a:schemeClr val="bg1">
                    <a:lumMod val="85000"/>
                  </a:schemeClr>
                </a:solidFill>
              </a:rPr>
            </a:br>
            <a:r>
              <a:rPr lang="en-US" sz="2800" dirty="0">
                <a:solidFill>
                  <a:schemeClr val="bg1">
                    <a:lumMod val="85000"/>
                  </a:schemeClr>
                </a:solidFill>
              </a:rPr>
              <a:t>4 VERANTWOORD BOUWEN</a:t>
            </a:r>
            <a:br>
              <a:rPr lang="en-US" sz="2800" dirty="0">
                <a:solidFill>
                  <a:schemeClr val="tx1"/>
                </a:solidFill>
              </a:rPr>
            </a:br>
            <a:endParaRPr lang="en-US" sz="2800" dirty="0">
              <a:solidFill>
                <a:schemeClr val="tx1"/>
              </a:solidFill>
            </a:endParaRPr>
          </a:p>
          <a:p>
            <a:pPr algn="r"/>
            <a:endParaRPr lang="en-US" sz="5400" dirty="0">
              <a:solidFill>
                <a:schemeClr val="bg1">
                  <a:lumMod val="75000"/>
                </a:schemeClr>
              </a:solidFill>
              <a:latin typeface="Garamond"/>
            </a:endParaRPr>
          </a:p>
        </p:txBody>
      </p:sp>
    </p:spTree>
    <p:extLst>
      <p:ext uri="{BB962C8B-B14F-4D97-AF65-F5344CB8AC3E}">
        <p14:creationId xmlns:p14="http://schemas.microsoft.com/office/powerpoint/2010/main" val="225569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murcia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54872" cy="4541154"/>
          </a:xfrm>
          <a:prstGeom prst="rect">
            <a:avLst/>
          </a:prstGeom>
        </p:spPr>
      </p:pic>
      <p:pic>
        <p:nvPicPr>
          <p:cNvPr id="3" name="Afbeelding 2" descr="havenhuis.jpg">
            <a:extLst>
              <a:ext uri="{FF2B5EF4-FFF2-40B4-BE49-F238E27FC236}">
                <a16:creationId xmlns:a16="http://schemas.microsoft.com/office/drawing/2014/main" id="{7EA9BD84-8E86-4148-A5A0-CA998F2C6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174" y="2728211"/>
            <a:ext cx="6189849" cy="4129790"/>
          </a:xfrm>
          <a:prstGeom prst="rect">
            <a:avLst/>
          </a:prstGeom>
        </p:spPr>
      </p:pic>
      <p:sp>
        <p:nvSpPr>
          <p:cNvPr id="2" name="Tekstvak 1">
            <a:extLst>
              <a:ext uri="{FF2B5EF4-FFF2-40B4-BE49-F238E27FC236}">
                <a16:creationId xmlns:a16="http://schemas.microsoft.com/office/drawing/2014/main" id="{18A8B5C2-E23E-1041-9F52-320E8247EE57}"/>
              </a:ext>
            </a:extLst>
          </p:cNvPr>
          <p:cNvSpPr txBox="1"/>
          <p:nvPr/>
        </p:nvSpPr>
        <p:spPr>
          <a:xfrm>
            <a:off x="4387121" y="176560"/>
            <a:ext cx="1494896" cy="369332"/>
          </a:xfrm>
          <a:prstGeom prst="rect">
            <a:avLst/>
          </a:prstGeom>
          <a:noFill/>
        </p:spPr>
        <p:txBody>
          <a:bodyPr wrap="none" rtlCol="0">
            <a:spAutoFit/>
          </a:bodyPr>
          <a:lstStyle/>
          <a:p>
            <a:r>
              <a:rPr lang="nl-BE" dirty="0">
                <a:solidFill>
                  <a:schemeClr val="bg1"/>
                </a:solidFill>
              </a:rPr>
              <a:t>Rafael Moneo</a:t>
            </a:r>
          </a:p>
        </p:txBody>
      </p:sp>
      <p:sp>
        <p:nvSpPr>
          <p:cNvPr id="5" name="Tekstvak 4">
            <a:extLst>
              <a:ext uri="{FF2B5EF4-FFF2-40B4-BE49-F238E27FC236}">
                <a16:creationId xmlns:a16="http://schemas.microsoft.com/office/drawing/2014/main" id="{037F3CA2-774E-194B-8BB2-33341481EFBA}"/>
              </a:ext>
            </a:extLst>
          </p:cNvPr>
          <p:cNvSpPr txBox="1"/>
          <p:nvPr/>
        </p:nvSpPr>
        <p:spPr>
          <a:xfrm>
            <a:off x="6096000" y="6338766"/>
            <a:ext cx="1238288" cy="369332"/>
          </a:xfrm>
          <a:prstGeom prst="rect">
            <a:avLst/>
          </a:prstGeom>
          <a:noFill/>
        </p:spPr>
        <p:txBody>
          <a:bodyPr wrap="none" rtlCol="0">
            <a:spAutoFit/>
          </a:bodyPr>
          <a:lstStyle/>
          <a:p>
            <a:r>
              <a:rPr lang="nl-BE" dirty="0">
                <a:solidFill>
                  <a:schemeClr val="bg1"/>
                </a:solidFill>
              </a:rPr>
              <a:t>Zaha Hadid</a:t>
            </a:r>
          </a:p>
        </p:txBody>
      </p:sp>
    </p:spTree>
    <p:extLst>
      <p:ext uri="{BB962C8B-B14F-4D97-AF65-F5344CB8AC3E}">
        <p14:creationId xmlns:p14="http://schemas.microsoft.com/office/powerpoint/2010/main" val="435813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8C-112102319430.pdf"/>
          <p:cNvPicPr>
            <a:picLocks noChangeAspect="1"/>
          </p:cNvPicPr>
          <p:nvPr/>
        </p:nvPicPr>
        <p:blipFill rotWithShape="1">
          <a:blip r:embed="rId3">
            <a:extLst>
              <a:ext uri="{28A0092B-C50C-407E-A947-70E740481C1C}">
                <a14:useLocalDpi xmlns:a14="http://schemas.microsoft.com/office/drawing/2010/main" val="0"/>
              </a:ext>
            </a:extLst>
          </a:blip>
          <a:srcRect l="51529" t="23771" r="2083" b="24364"/>
          <a:stretch/>
        </p:blipFill>
        <p:spPr>
          <a:xfrm>
            <a:off x="2132211" y="295945"/>
            <a:ext cx="7927578" cy="6266110"/>
          </a:xfrm>
          <a:prstGeom prst="rect">
            <a:avLst/>
          </a:prstGeom>
        </p:spPr>
      </p:pic>
      <p:sp>
        <p:nvSpPr>
          <p:cNvPr id="3" name="Tekstvak 2"/>
          <p:cNvSpPr txBox="1"/>
          <p:nvPr/>
        </p:nvSpPr>
        <p:spPr>
          <a:xfrm>
            <a:off x="2263515" y="6098431"/>
            <a:ext cx="2259624" cy="276999"/>
          </a:xfrm>
          <a:prstGeom prst="rect">
            <a:avLst/>
          </a:prstGeom>
          <a:noFill/>
        </p:spPr>
        <p:txBody>
          <a:bodyPr wrap="square" rtlCol="0">
            <a:spAutoFit/>
          </a:bodyPr>
          <a:lstStyle/>
          <a:p>
            <a:r>
              <a:rPr lang="nl-NL" sz="1200" dirty="0">
                <a:solidFill>
                  <a:schemeClr val="bg1"/>
                </a:solidFill>
              </a:rPr>
              <a:t>BBPR </a:t>
            </a:r>
            <a:r>
              <a:rPr lang="nl-NL" sz="1200" dirty="0" err="1">
                <a:solidFill>
                  <a:schemeClr val="bg1"/>
                </a:solidFill>
              </a:rPr>
              <a:t>Torre</a:t>
            </a:r>
            <a:r>
              <a:rPr lang="nl-NL" sz="1200" dirty="0">
                <a:solidFill>
                  <a:schemeClr val="bg1"/>
                </a:solidFill>
              </a:rPr>
              <a:t> </a:t>
            </a:r>
            <a:r>
              <a:rPr lang="nl-NL" sz="1200" dirty="0" err="1">
                <a:solidFill>
                  <a:schemeClr val="bg1"/>
                </a:solidFill>
              </a:rPr>
              <a:t>Velasca</a:t>
            </a:r>
            <a:r>
              <a:rPr lang="nl-NL" sz="1200" dirty="0">
                <a:solidFill>
                  <a:schemeClr val="bg1"/>
                </a:solidFill>
              </a:rPr>
              <a:t> Milaan</a:t>
            </a:r>
          </a:p>
        </p:txBody>
      </p:sp>
    </p:spTree>
    <p:extLst>
      <p:ext uri="{BB962C8B-B14F-4D97-AF65-F5344CB8AC3E}">
        <p14:creationId xmlns:p14="http://schemas.microsoft.com/office/powerpoint/2010/main" val="328992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5745" y="1124745"/>
            <a:ext cx="184731" cy="584775"/>
          </a:xfrm>
          <a:prstGeom prst="rect">
            <a:avLst/>
          </a:prstGeom>
          <a:noFill/>
        </p:spPr>
        <p:txBody>
          <a:bodyPr wrap="none" rtlCol="0">
            <a:spAutoFit/>
          </a:bodyPr>
          <a:lstStyle/>
          <a:p>
            <a:endParaRPr lang="en-US" sz="3200" dirty="0">
              <a:latin typeface="Avenir Book"/>
              <a:cs typeface="Avenir Book"/>
            </a:endParaRPr>
          </a:p>
        </p:txBody>
      </p:sp>
      <p:pic>
        <p:nvPicPr>
          <p:cNvPr id="5" name="Afbeelding 4">
            <a:extLst>
              <a:ext uri="{FF2B5EF4-FFF2-40B4-BE49-F238E27FC236}">
                <a16:creationId xmlns:a16="http://schemas.microsoft.com/office/drawing/2014/main" id="{CA1E5D5B-9929-E149-B8C7-7C768CB761BE}"/>
              </a:ext>
            </a:extLst>
          </p:cNvPr>
          <p:cNvPicPr>
            <a:picLocks noChangeAspect="1"/>
          </p:cNvPicPr>
          <p:nvPr/>
        </p:nvPicPr>
        <p:blipFill>
          <a:blip r:embed="rId3"/>
          <a:stretch>
            <a:fillRect/>
          </a:stretch>
        </p:blipFill>
        <p:spPr>
          <a:xfrm>
            <a:off x="3202373" y="506436"/>
            <a:ext cx="5787255" cy="5845128"/>
          </a:xfrm>
          <a:prstGeom prst="rect">
            <a:avLst/>
          </a:prstGeom>
        </p:spPr>
      </p:pic>
      <p:sp>
        <p:nvSpPr>
          <p:cNvPr id="3" name="Tekstvak 2">
            <a:extLst>
              <a:ext uri="{FF2B5EF4-FFF2-40B4-BE49-F238E27FC236}">
                <a16:creationId xmlns:a16="http://schemas.microsoft.com/office/drawing/2014/main" id="{BECBE9F2-4818-1240-BD2E-8FA2F1EAA32F}"/>
              </a:ext>
            </a:extLst>
          </p:cNvPr>
          <p:cNvSpPr txBox="1"/>
          <p:nvPr/>
        </p:nvSpPr>
        <p:spPr>
          <a:xfrm>
            <a:off x="3202373" y="6019707"/>
            <a:ext cx="1951368" cy="276999"/>
          </a:xfrm>
          <a:prstGeom prst="rect">
            <a:avLst/>
          </a:prstGeom>
          <a:noFill/>
        </p:spPr>
        <p:txBody>
          <a:bodyPr wrap="none" rtlCol="0">
            <a:spAutoFit/>
          </a:bodyPr>
          <a:lstStyle/>
          <a:p>
            <a:r>
              <a:rPr lang="nl-BE" sz="1200" dirty="0">
                <a:solidFill>
                  <a:schemeClr val="bg1"/>
                </a:solidFill>
              </a:rPr>
              <a:t>Jože Plečnik kerk in Crna Vas</a:t>
            </a:r>
          </a:p>
        </p:txBody>
      </p:sp>
    </p:spTree>
    <p:extLst>
      <p:ext uri="{BB962C8B-B14F-4D97-AF65-F5344CB8AC3E}">
        <p14:creationId xmlns:p14="http://schemas.microsoft.com/office/powerpoint/2010/main" val="4010209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3"/>
          <a:stretch>
            <a:fillRect/>
          </a:stretch>
        </p:blipFill>
        <p:spPr>
          <a:xfrm>
            <a:off x="0" y="0"/>
            <a:ext cx="6799218" cy="4532811"/>
          </a:xfrm>
          <a:prstGeom prst="rect">
            <a:avLst/>
          </a:prstGeom>
        </p:spPr>
      </p:pic>
      <p:sp>
        <p:nvSpPr>
          <p:cNvPr id="4" name="Rectangle 4">
            <a:extLst>
              <a:ext uri="{FF2B5EF4-FFF2-40B4-BE49-F238E27FC236}">
                <a16:creationId xmlns:a16="http://schemas.microsoft.com/office/drawing/2014/main" id="{971002C1-7956-4142-84C6-ED557B1BA8E7}"/>
              </a:ext>
            </a:extLst>
          </p:cNvPr>
          <p:cNvSpPr>
            <a:spLocks noGrp="1"/>
          </p:cNvSpPr>
          <p:nvPr>
            <p:ph type="title"/>
          </p:nvPr>
        </p:nvSpPr>
        <p:spPr>
          <a:xfrm>
            <a:off x="6947065" y="3015769"/>
            <a:ext cx="5244935" cy="2786597"/>
          </a:xfrm>
          <a:prstGeom prst="rect">
            <a:avLst/>
          </a:prstGeom>
        </p:spPr>
        <p:txBody>
          <a:bodyPr wrap="square">
            <a:spAutoFit/>
          </a:bodyPr>
          <a:lstStyle/>
          <a:p>
            <a:r>
              <a:rPr lang="en-US" sz="2800" dirty="0">
                <a:solidFill>
                  <a:schemeClr val="bg1">
                    <a:lumMod val="85000"/>
                  </a:schemeClr>
                </a:solidFill>
              </a:rPr>
              <a:t>1 BWMSTR</a:t>
            </a:r>
          </a:p>
          <a:p>
            <a:r>
              <a:rPr lang="en-US" sz="2800" dirty="0">
                <a:solidFill>
                  <a:schemeClr val="bg1">
                    <a:lumMod val="85000"/>
                  </a:schemeClr>
                </a:solidFill>
              </a:rPr>
              <a:t>2 BOUWSHIFT &amp; OPEN RUIMTE</a:t>
            </a:r>
            <a:br>
              <a:rPr lang="en-US" sz="2800" dirty="0">
                <a:solidFill>
                  <a:schemeClr val="bg1">
                    <a:lumMod val="85000"/>
                  </a:schemeClr>
                </a:solidFill>
              </a:rPr>
            </a:br>
            <a:r>
              <a:rPr lang="en-US" sz="2800" dirty="0">
                <a:solidFill>
                  <a:schemeClr val="bg1">
                    <a:lumMod val="85000"/>
                  </a:schemeClr>
                </a:solidFill>
              </a:rPr>
              <a:t>3 MASSA &amp; SMAAKOORDEEL</a:t>
            </a:r>
            <a:br>
              <a:rPr lang="en-US" sz="2800" dirty="0">
                <a:solidFill>
                  <a:schemeClr val="tx1"/>
                </a:solidFill>
              </a:rPr>
            </a:br>
            <a:r>
              <a:rPr lang="en-US" sz="2800" dirty="0">
                <a:solidFill>
                  <a:schemeClr val="tx1"/>
                </a:solidFill>
              </a:rPr>
              <a:t>4 </a:t>
            </a:r>
            <a:r>
              <a:rPr lang="en-US" sz="2800" dirty="0"/>
              <a:t>VERANTWOORD BOUWEN</a:t>
            </a:r>
            <a:br>
              <a:rPr lang="en-US" sz="2800" dirty="0">
                <a:solidFill>
                  <a:schemeClr val="tx1"/>
                </a:solidFill>
              </a:rPr>
            </a:br>
            <a:endParaRPr lang="en-US" sz="2800" dirty="0">
              <a:solidFill>
                <a:schemeClr val="tx1"/>
              </a:solidFill>
            </a:endParaRPr>
          </a:p>
          <a:p>
            <a:pPr algn="r"/>
            <a:endParaRPr lang="en-US" sz="5400" dirty="0">
              <a:solidFill>
                <a:schemeClr val="bg1">
                  <a:lumMod val="75000"/>
                </a:schemeClr>
              </a:solidFill>
              <a:latin typeface="Garamond"/>
            </a:endParaRPr>
          </a:p>
        </p:txBody>
      </p:sp>
    </p:spTree>
    <p:extLst>
      <p:ext uri="{BB962C8B-B14F-4D97-AF65-F5344CB8AC3E}">
        <p14:creationId xmlns:p14="http://schemas.microsoft.com/office/powerpoint/2010/main" val="1938782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3"/>
          <a:stretch>
            <a:fillRect/>
          </a:stretch>
        </p:blipFill>
        <p:spPr>
          <a:xfrm>
            <a:off x="0" y="0"/>
            <a:ext cx="6799218" cy="4532811"/>
          </a:xfrm>
          <a:prstGeom prst="rect">
            <a:avLst/>
          </a:prstGeom>
        </p:spPr>
      </p:pic>
      <p:sp>
        <p:nvSpPr>
          <p:cNvPr id="6" name="Tekstvak 5">
            <a:extLst>
              <a:ext uri="{FF2B5EF4-FFF2-40B4-BE49-F238E27FC236}">
                <a16:creationId xmlns:a16="http://schemas.microsoft.com/office/drawing/2014/main" id="{14AAE061-FEB3-9741-9092-05B7DD17BEF6}"/>
              </a:ext>
            </a:extLst>
          </p:cNvPr>
          <p:cNvSpPr txBox="1"/>
          <p:nvPr/>
        </p:nvSpPr>
        <p:spPr>
          <a:xfrm>
            <a:off x="7048208" y="3308411"/>
            <a:ext cx="4394921" cy="1323439"/>
          </a:xfrm>
          <a:prstGeom prst="rect">
            <a:avLst/>
          </a:prstGeom>
          <a:noFill/>
        </p:spPr>
        <p:txBody>
          <a:bodyPr wrap="none" rtlCol="0">
            <a:spAutoFit/>
          </a:bodyPr>
          <a:lstStyle/>
          <a:p>
            <a:r>
              <a:rPr lang="nl-BE" sz="4400" dirty="0"/>
              <a:t># 1</a:t>
            </a:r>
          </a:p>
          <a:p>
            <a:r>
              <a:rPr lang="nl-BE" dirty="0"/>
              <a:t>BETREK ONTWERPERS IN HET VOORTRAJECT </a:t>
            </a:r>
          </a:p>
          <a:p>
            <a:r>
              <a:rPr lang="nl-BE" dirty="0"/>
              <a:t>EN ZET IN OP ONTWERPEND ONDERZOEK</a:t>
            </a:r>
          </a:p>
        </p:txBody>
      </p:sp>
    </p:spTree>
    <p:extLst>
      <p:ext uri="{BB962C8B-B14F-4D97-AF65-F5344CB8AC3E}">
        <p14:creationId xmlns:p14="http://schemas.microsoft.com/office/powerpoint/2010/main" val="1273881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TO_binnenwerk_druk.pdf"/>
          <p:cNvPicPr>
            <a:picLocks noChangeAspect="1"/>
          </p:cNvPicPr>
          <p:nvPr/>
        </p:nvPicPr>
        <p:blipFill rotWithShape="1">
          <a:blip r:embed="rId3">
            <a:extLst>
              <a:ext uri="{28A0092B-C50C-407E-A947-70E740481C1C}">
                <a14:useLocalDpi xmlns:a14="http://schemas.microsoft.com/office/drawing/2010/main" val="0"/>
              </a:ext>
            </a:extLst>
          </a:blip>
          <a:srcRect l="51129" t="3401" b="4247"/>
          <a:stretch/>
        </p:blipFill>
        <p:spPr>
          <a:xfrm>
            <a:off x="5445428" y="2412971"/>
            <a:ext cx="2463103" cy="4654550"/>
          </a:xfrm>
          <a:prstGeom prst="rect">
            <a:avLst/>
          </a:prstGeom>
        </p:spPr>
      </p:pic>
      <p:pic>
        <p:nvPicPr>
          <p:cNvPr id="5" name="Picture 4" descr="ONTO_binnenwerk_druk.pdf"/>
          <p:cNvPicPr>
            <a:picLocks noChangeAspect="1"/>
          </p:cNvPicPr>
          <p:nvPr/>
        </p:nvPicPr>
        <p:blipFill rotWithShape="1">
          <a:blip r:embed="rId4">
            <a:extLst>
              <a:ext uri="{28A0092B-C50C-407E-A947-70E740481C1C}">
                <a14:useLocalDpi xmlns:a14="http://schemas.microsoft.com/office/drawing/2010/main" val="0"/>
              </a:ext>
            </a:extLst>
          </a:blip>
          <a:srcRect r="8627" b="4259"/>
          <a:stretch/>
        </p:blipFill>
        <p:spPr>
          <a:xfrm>
            <a:off x="7586820" y="2242131"/>
            <a:ext cx="4605180" cy="4825390"/>
          </a:xfrm>
          <a:prstGeom prst="rect">
            <a:avLst/>
          </a:prstGeom>
        </p:spPr>
      </p:pic>
      <p:pic>
        <p:nvPicPr>
          <p:cNvPr id="7" name="Picture 3" descr="ONTO_binnenwerk_druk.pdf">
            <a:extLst>
              <a:ext uri="{FF2B5EF4-FFF2-40B4-BE49-F238E27FC236}">
                <a16:creationId xmlns:a16="http://schemas.microsoft.com/office/drawing/2014/main" id="{1E40517B-BC1C-8945-AC5C-65943657C14A}"/>
              </a:ext>
            </a:extLst>
          </p:cNvPr>
          <p:cNvPicPr>
            <a:picLocks noChangeAspect="1"/>
          </p:cNvPicPr>
          <p:nvPr/>
        </p:nvPicPr>
        <p:blipFill rotWithShape="1">
          <a:blip r:embed="rId5">
            <a:extLst>
              <a:ext uri="{28A0092B-C50C-407E-A947-70E740481C1C}">
                <a14:useLocalDpi xmlns:a14="http://schemas.microsoft.com/office/drawing/2010/main" val="0"/>
              </a:ext>
            </a:extLst>
          </a:blip>
          <a:srcRect l="8384" t="7965" r="7981" b="8398"/>
          <a:stretch/>
        </p:blipFill>
        <p:spPr>
          <a:xfrm>
            <a:off x="0" y="0"/>
            <a:ext cx="5473699" cy="5473700"/>
          </a:xfrm>
          <a:prstGeom prst="rect">
            <a:avLst/>
          </a:prstGeom>
        </p:spPr>
      </p:pic>
    </p:spTree>
    <p:extLst>
      <p:ext uri="{BB962C8B-B14F-4D97-AF65-F5344CB8AC3E}">
        <p14:creationId xmlns:p14="http://schemas.microsoft.com/office/powerpoint/2010/main" val="3814411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C92F6B7-FA6E-094A-AC71-EDA50CF3E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Tree>
    <p:extLst>
      <p:ext uri="{BB962C8B-B14F-4D97-AF65-F5344CB8AC3E}">
        <p14:creationId xmlns:p14="http://schemas.microsoft.com/office/powerpoint/2010/main" val="2341837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3"/>
          <a:stretch>
            <a:fillRect/>
          </a:stretch>
        </p:blipFill>
        <p:spPr>
          <a:xfrm>
            <a:off x="0" y="0"/>
            <a:ext cx="6799218" cy="4532811"/>
          </a:xfrm>
          <a:prstGeom prst="rect">
            <a:avLst/>
          </a:prstGeom>
        </p:spPr>
      </p:pic>
      <p:sp>
        <p:nvSpPr>
          <p:cNvPr id="6" name="Tekstvak 5">
            <a:extLst>
              <a:ext uri="{FF2B5EF4-FFF2-40B4-BE49-F238E27FC236}">
                <a16:creationId xmlns:a16="http://schemas.microsoft.com/office/drawing/2014/main" id="{14AAE061-FEB3-9741-9092-05B7DD17BEF6}"/>
              </a:ext>
            </a:extLst>
          </p:cNvPr>
          <p:cNvSpPr txBox="1"/>
          <p:nvPr/>
        </p:nvSpPr>
        <p:spPr>
          <a:xfrm>
            <a:off x="7048208" y="3308411"/>
            <a:ext cx="2997937" cy="1323439"/>
          </a:xfrm>
          <a:prstGeom prst="rect">
            <a:avLst/>
          </a:prstGeom>
          <a:noFill/>
        </p:spPr>
        <p:txBody>
          <a:bodyPr wrap="none" rtlCol="0">
            <a:spAutoFit/>
          </a:bodyPr>
          <a:lstStyle/>
          <a:p>
            <a:r>
              <a:rPr lang="nl-BE" sz="4400" dirty="0"/>
              <a:t># 2</a:t>
            </a:r>
          </a:p>
          <a:p>
            <a:r>
              <a:rPr lang="nl-BE" dirty="0"/>
              <a:t>BETREK EEN BREDE COALITIE </a:t>
            </a:r>
          </a:p>
          <a:p>
            <a:r>
              <a:rPr lang="nl-BE" dirty="0"/>
              <a:t>EN ZET IN OP PARTICIPATIE</a:t>
            </a:r>
          </a:p>
        </p:txBody>
      </p:sp>
    </p:spTree>
    <p:extLst>
      <p:ext uri="{BB962C8B-B14F-4D97-AF65-F5344CB8AC3E}">
        <p14:creationId xmlns:p14="http://schemas.microsoft.com/office/powerpoint/2010/main" val="1538991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130426"/>
            <a:ext cx="7772400" cy="1470025"/>
          </a:xfrm>
        </p:spPr>
        <p:txBody>
          <a:bodyPr/>
          <a:lstStyle/>
          <a:p>
            <a:r>
              <a:rPr lang="en-US" dirty="0"/>
              <a:t>	</a:t>
            </a:r>
          </a:p>
        </p:txBody>
      </p:sp>
      <p:pic>
        <p:nvPicPr>
          <p:cNvPr id="3" name="Afbeelding 2" descr="inspraa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01700"/>
            <a:ext cx="9144000" cy="5052060"/>
          </a:xfrm>
          <a:prstGeom prst="rect">
            <a:avLst/>
          </a:prstGeom>
        </p:spPr>
      </p:pic>
    </p:spTree>
    <p:extLst>
      <p:ext uri="{BB962C8B-B14F-4D97-AF65-F5344CB8AC3E}">
        <p14:creationId xmlns:p14="http://schemas.microsoft.com/office/powerpoint/2010/main" val="3751774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a:off x="5401733" y="0"/>
            <a:ext cx="6790267" cy="4572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 name="Rectangle 4">
            <a:extLst>
              <a:ext uri="{FF2B5EF4-FFF2-40B4-BE49-F238E27FC236}">
                <a16:creationId xmlns:a16="http://schemas.microsoft.com/office/drawing/2014/main" id="{05E01909-0F77-0E4A-9151-CA702D6532EB}"/>
              </a:ext>
            </a:extLst>
          </p:cNvPr>
          <p:cNvSpPr>
            <a:spLocks noGrp="1"/>
          </p:cNvSpPr>
          <p:nvPr>
            <p:ph type="title"/>
          </p:nvPr>
        </p:nvSpPr>
        <p:spPr>
          <a:xfrm>
            <a:off x="452843" y="1450192"/>
            <a:ext cx="11286314" cy="5722785"/>
          </a:xfrm>
          <a:prstGeom prst="rect">
            <a:avLst/>
          </a:prstGeom>
        </p:spPr>
        <p:txBody>
          <a:bodyPr wrap="square">
            <a:spAutoFit/>
          </a:bodyPr>
          <a:lstStyle/>
          <a:p>
            <a:br>
              <a:rPr lang="en-US" sz="2800" dirty="0">
                <a:solidFill>
                  <a:srgbClr val="FF0000"/>
                </a:solidFill>
              </a:rPr>
            </a:br>
            <a:r>
              <a:rPr lang="en-US" sz="2800" dirty="0">
                <a:solidFill>
                  <a:srgbClr val="FF0000"/>
                </a:solidFill>
              </a:rPr>
              <a:t>PARTICIPATIE</a:t>
            </a:r>
            <a:r>
              <a:rPr lang="en-US" sz="2800" dirty="0">
                <a:solidFill>
                  <a:schemeClr val="tx1"/>
                </a:solidFill>
              </a:rPr>
              <a:t> ≠ COMMUNICATIE</a:t>
            </a:r>
            <a:br>
              <a:rPr lang="en-US" sz="2800" dirty="0">
                <a:solidFill>
                  <a:schemeClr val="tx1"/>
                </a:solidFill>
              </a:rPr>
            </a:br>
            <a:br>
              <a:rPr lang="en-US" sz="2800" dirty="0">
                <a:solidFill>
                  <a:srgbClr val="FF0000"/>
                </a:solidFill>
              </a:rPr>
            </a:br>
            <a:r>
              <a:rPr lang="en-US" sz="2800" dirty="0">
                <a:solidFill>
                  <a:srgbClr val="FF0000"/>
                </a:solidFill>
              </a:rPr>
              <a:t>PARTICIPATIE</a:t>
            </a:r>
            <a:r>
              <a:rPr lang="en-US" sz="2800" dirty="0">
                <a:solidFill>
                  <a:schemeClr val="tx1"/>
                </a:solidFill>
              </a:rPr>
              <a:t> ≠ CO-CREATIE</a:t>
            </a:r>
            <a:br>
              <a:rPr lang="en-US" sz="2800" dirty="0">
                <a:solidFill>
                  <a:schemeClr val="tx1"/>
                </a:solidFill>
              </a:rPr>
            </a:br>
            <a:br>
              <a:rPr lang="en-US" sz="2800" dirty="0">
                <a:solidFill>
                  <a:schemeClr val="tx1"/>
                </a:solidFill>
              </a:rPr>
            </a:br>
            <a:r>
              <a:rPr lang="en-US" sz="2800" dirty="0">
                <a:solidFill>
                  <a:srgbClr val="FF0000"/>
                </a:solidFill>
              </a:rPr>
              <a:t>PARTICIPATIE</a:t>
            </a:r>
            <a:r>
              <a:rPr lang="en-US" sz="2800" dirty="0">
                <a:solidFill>
                  <a:schemeClr val="tx1"/>
                </a:solidFill>
              </a:rPr>
              <a:t> ≠ DRAAGVLAK</a:t>
            </a:r>
            <a:br>
              <a:rPr lang="en-US" sz="2800" dirty="0">
                <a:solidFill>
                  <a:schemeClr val="tx1"/>
                </a:solidFill>
              </a:rPr>
            </a:br>
            <a:br>
              <a:rPr lang="en-US" sz="2800" dirty="0">
                <a:solidFill>
                  <a:schemeClr val="tx1"/>
                </a:solidFill>
              </a:rPr>
            </a:br>
            <a:r>
              <a:rPr lang="en-US" sz="2800" dirty="0">
                <a:solidFill>
                  <a:srgbClr val="FF0000"/>
                </a:solidFill>
              </a:rPr>
              <a:t>PARTICIPATIE</a:t>
            </a:r>
            <a:r>
              <a:rPr lang="en-US" sz="2800" dirty="0">
                <a:solidFill>
                  <a:schemeClr val="tx1"/>
                </a:solidFill>
              </a:rPr>
              <a:t> = LOKALE KENNIS</a:t>
            </a:r>
            <a:br>
              <a:rPr lang="en-US" sz="2800" dirty="0">
                <a:solidFill>
                  <a:schemeClr val="tx1"/>
                </a:solidFill>
              </a:rPr>
            </a:br>
            <a:br>
              <a:rPr lang="en-US" sz="2800" dirty="0">
                <a:solidFill>
                  <a:schemeClr val="tx1"/>
                </a:solidFill>
              </a:rPr>
            </a:br>
            <a:br>
              <a:rPr lang="en-US" sz="2800" dirty="0">
                <a:solidFill>
                  <a:schemeClr val="tx1"/>
                </a:solidFill>
              </a:rPr>
            </a:br>
            <a:r>
              <a:rPr lang="en-US" sz="3600" dirty="0">
                <a:solidFill>
                  <a:srgbClr val="FF0000"/>
                </a:solidFill>
              </a:rPr>
              <a:t>PARTICIPATIE</a:t>
            </a:r>
            <a:r>
              <a:rPr lang="en-US" sz="3600" dirty="0">
                <a:solidFill>
                  <a:schemeClr val="tx1"/>
                </a:solidFill>
              </a:rPr>
              <a:t> &gt; AMBITIES &gt; PROJECTDEFINITIE &gt; ONTWERP</a:t>
            </a:r>
            <a:br>
              <a:rPr lang="en-US" sz="1800" dirty="0">
                <a:solidFill>
                  <a:schemeClr val="bg1">
                    <a:lumMod val="85000"/>
                  </a:schemeClr>
                </a:solidFill>
              </a:rPr>
            </a:br>
            <a:br>
              <a:rPr lang="en-US" sz="1800" dirty="0">
                <a:solidFill>
                  <a:schemeClr val="bg1">
                    <a:lumMod val="85000"/>
                  </a:schemeClr>
                </a:solidFill>
              </a:rPr>
            </a:br>
            <a:endParaRPr lang="en-US" sz="1800" dirty="0">
              <a:solidFill>
                <a:schemeClr val="bg1">
                  <a:lumMod val="85000"/>
                </a:schemeClr>
              </a:solidFill>
            </a:endParaRPr>
          </a:p>
          <a:p>
            <a:pPr algn="r"/>
            <a:endParaRPr lang="en-US" sz="5400" dirty="0">
              <a:solidFill>
                <a:schemeClr val="bg1">
                  <a:lumMod val="75000"/>
                </a:schemeClr>
              </a:solidFill>
              <a:latin typeface="Garamond"/>
            </a:endParaRPr>
          </a:p>
        </p:txBody>
      </p:sp>
    </p:spTree>
    <p:extLst>
      <p:ext uri="{BB962C8B-B14F-4D97-AF65-F5344CB8AC3E}">
        <p14:creationId xmlns:p14="http://schemas.microsoft.com/office/powerpoint/2010/main" val="2397182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FA833-893A-1A44-8824-D5DDE6456BE0}"/>
              </a:ext>
            </a:extLst>
          </p:cNvPr>
          <p:cNvSpPr>
            <a:spLocks noGrp="1"/>
          </p:cNvSpPr>
          <p:nvPr>
            <p:ph type="ctrTitle"/>
          </p:nvPr>
        </p:nvSpPr>
        <p:spPr/>
        <p:txBody>
          <a:bodyPr/>
          <a:lstStyle/>
          <a:p>
            <a:endParaRPr lang="nl-BE" dirty="0"/>
          </a:p>
        </p:txBody>
      </p:sp>
      <p:sp>
        <p:nvSpPr>
          <p:cNvPr id="3" name="Ondertitel 2">
            <a:extLst>
              <a:ext uri="{FF2B5EF4-FFF2-40B4-BE49-F238E27FC236}">
                <a16:creationId xmlns:a16="http://schemas.microsoft.com/office/drawing/2014/main" id="{F666EB30-2CC1-8342-B4D1-3BAC1AFC72B5}"/>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58458A54-DD2C-5945-8F9E-83290C246978}"/>
              </a:ext>
            </a:extLst>
          </p:cNvPr>
          <p:cNvPicPr>
            <a:picLocks noChangeAspect="1"/>
          </p:cNvPicPr>
          <p:nvPr/>
        </p:nvPicPr>
        <p:blipFill>
          <a:blip r:embed="rId3"/>
          <a:stretch>
            <a:fillRect/>
          </a:stretch>
        </p:blipFill>
        <p:spPr>
          <a:xfrm>
            <a:off x="1881398" y="0"/>
            <a:ext cx="8429204" cy="6858000"/>
          </a:xfrm>
          <a:prstGeom prst="rect">
            <a:avLst/>
          </a:prstGeom>
        </p:spPr>
      </p:pic>
    </p:spTree>
    <p:extLst>
      <p:ext uri="{BB962C8B-B14F-4D97-AF65-F5344CB8AC3E}">
        <p14:creationId xmlns:p14="http://schemas.microsoft.com/office/powerpoint/2010/main" val="1223268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3"/>
          <a:stretch>
            <a:fillRect/>
          </a:stretch>
        </p:blipFill>
        <p:spPr>
          <a:xfrm>
            <a:off x="0" y="0"/>
            <a:ext cx="6799218" cy="4532811"/>
          </a:xfrm>
          <a:prstGeom prst="rect">
            <a:avLst/>
          </a:prstGeom>
        </p:spPr>
      </p:pic>
      <p:sp>
        <p:nvSpPr>
          <p:cNvPr id="6" name="Tekstvak 5">
            <a:extLst>
              <a:ext uri="{FF2B5EF4-FFF2-40B4-BE49-F238E27FC236}">
                <a16:creationId xmlns:a16="http://schemas.microsoft.com/office/drawing/2014/main" id="{14AAE061-FEB3-9741-9092-05B7DD17BEF6}"/>
              </a:ext>
            </a:extLst>
          </p:cNvPr>
          <p:cNvSpPr txBox="1"/>
          <p:nvPr/>
        </p:nvSpPr>
        <p:spPr>
          <a:xfrm>
            <a:off x="7048208" y="3308411"/>
            <a:ext cx="4430059" cy="1323439"/>
          </a:xfrm>
          <a:prstGeom prst="rect">
            <a:avLst/>
          </a:prstGeom>
          <a:noFill/>
        </p:spPr>
        <p:txBody>
          <a:bodyPr wrap="none" rtlCol="0">
            <a:spAutoFit/>
          </a:bodyPr>
          <a:lstStyle/>
          <a:p>
            <a:r>
              <a:rPr lang="nl-BE" sz="4400" dirty="0"/>
              <a:t># 3</a:t>
            </a:r>
          </a:p>
          <a:p>
            <a:r>
              <a:rPr lang="nl-BE" dirty="0"/>
              <a:t>BOUW TOEKOMSTBESTENDIG </a:t>
            </a:r>
          </a:p>
          <a:p>
            <a:r>
              <a:rPr lang="nl-BE" dirty="0"/>
              <a:t>EN ZET IN OP CIRCULARITEIT EN HERGEBRUIK</a:t>
            </a:r>
          </a:p>
        </p:txBody>
      </p:sp>
    </p:spTree>
    <p:extLst>
      <p:ext uri="{BB962C8B-B14F-4D97-AF65-F5344CB8AC3E}">
        <p14:creationId xmlns:p14="http://schemas.microsoft.com/office/powerpoint/2010/main" val="1311827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8D2319E-0545-C744-A302-F5736BECC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128000" cy="5537200"/>
          </a:xfrm>
          <a:prstGeom prst="rect">
            <a:avLst/>
          </a:prstGeom>
        </p:spPr>
      </p:pic>
      <p:pic>
        <p:nvPicPr>
          <p:cNvPr id="5" name="Afbeelding 4">
            <a:extLst>
              <a:ext uri="{FF2B5EF4-FFF2-40B4-BE49-F238E27FC236}">
                <a16:creationId xmlns:a16="http://schemas.microsoft.com/office/drawing/2014/main" id="{9930D8F3-CB20-A24D-847C-F1BBEDD30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112" y="3657600"/>
            <a:ext cx="4699888" cy="3200400"/>
          </a:xfrm>
          <a:prstGeom prst="rect">
            <a:avLst/>
          </a:prstGeom>
        </p:spPr>
      </p:pic>
      <p:sp>
        <p:nvSpPr>
          <p:cNvPr id="6" name="Rechthoek 6">
            <a:extLst>
              <a:ext uri="{FF2B5EF4-FFF2-40B4-BE49-F238E27FC236}">
                <a16:creationId xmlns:a16="http://schemas.microsoft.com/office/drawing/2014/main" id="{DD6FE102-6E2A-3D40-B676-93957787F49E}"/>
              </a:ext>
            </a:extLst>
          </p:cNvPr>
          <p:cNvSpPr>
            <a:spLocks noChangeArrowheads="1"/>
          </p:cNvSpPr>
          <p:nvPr/>
        </p:nvSpPr>
        <p:spPr bwMode="auto">
          <a:xfrm>
            <a:off x="142672" y="5134689"/>
            <a:ext cx="2443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000">
                <a:solidFill>
                  <a:srgbClr val="FF0000"/>
                </a:solidFill>
                <a:latin typeface="Arial" panose="020B0604020202020204" pitchFamily="34" charset="0"/>
              </a:defRPr>
            </a:lvl1pPr>
            <a:lvl2pPr marL="742950" indent="-285750">
              <a:spcBef>
                <a:spcPct val="20000"/>
              </a:spcBef>
              <a:defRPr sz="1600">
                <a:solidFill>
                  <a:schemeClr val="bg2"/>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pPr>
            <a:r>
              <a:rPr lang="nl-BE" altLang="nl-BE" sz="1000" dirty="0">
                <a:solidFill>
                  <a:schemeClr val="bg1"/>
                </a:solidFill>
                <a:latin typeface="FlandersArtSans-Light"/>
              </a:rPr>
              <a:t>BOVENBOUW ARCHITECTEN Taboo, Dessel</a:t>
            </a:r>
          </a:p>
        </p:txBody>
      </p:sp>
    </p:spTree>
    <p:extLst>
      <p:ext uri="{BB962C8B-B14F-4D97-AF65-F5344CB8AC3E}">
        <p14:creationId xmlns:p14="http://schemas.microsoft.com/office/powerpoint/2010/main" val="1954201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6BFFC2-552C-FC46-8D29-11C269DB3CC3}"/>
              </a:ext>
            </a:extLst>
          </p:cNvPr>
          <p:cNvSpPr>
            <a:spLocks noGrp="1"/>
          </p:cNvSpPr>
          <p:nvPr>
            <p:ph type="title"/>
          </p:nvPr>
        </p:nvSpPr>
        <p:spPr/>
        <p:txBody>
          <a:bodyPr/>
          <a:lstStyle/>
          <a:p>
            <a:endParaRPr lang="nl-BE"/>
          </a:p>
        </p:txBody>
      </p:sp>
      <p:pic>
        <p:nvPicPr>
          <p:cNvPr id="6" name="Afbeelding 5">
            <a:extLst>
              <a:ext uri="{FF2B5EF4-FFF2-40B4-BE49-F238E27FC236}">
                <a16:creationId xmlns:a16="http://schemas.microsoft.com/office/drawing/2014/main" id="{2B75B179-C2C2-AB4B-BDD0-967AAF3E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278" y="0"/>
            <a:ext cx="3262836" cy="4899919"/>
          </a:xfrm>
          <a:prstGeom prst="rect">
            <a:avLst/>
          </a:prstGeom>
        </p:spPr>
      </p:pic>
      <p:pic>
        <p:nvPicPr>
          <p:cNvPr id="8" name="Afbeelding 7">
            <a:extLst>
              <a:ext uri="{FF2B5EF4-FFF2-40B4-BE49-F238E27FC236}">
                <a16:creationId xmlns:a16="http://schemas.microsoft.com/office/drawing/2014/main" id="{F203C7F3-4483-B14E-81B3-00755178E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114" y="0"/>
            <a:ext cx="4563886" cy="6858000"/>
          </a:xfrm>
          <a:prstGeom prst="rect">
            <a:avLst/>
          </a:prstGeom>
        </p:spPr>
      </p:pic>
      <p:pic>
        <p:nvPicPr>
          <p:cNvPr id="4" name="Afbeelding 3">
            <a:extLst>
              <a:ext uri="{FF2B5EF4-FFF2-40B4-BE49-F238E27FC236}">
                <a16:creationId xmlns:a16="http://schemas.microsoft.com/office/drawing/2014/main" id="{0096C008-06F8-3B44-BA9E-41BDC5DFA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4563886" cy="6862986"/>
          </a:xfrm>
          <a:prstGeom prst="rect">
            <a:avLst/>
          </a:prstGeom>
        </p:spPr>
      </p:pic>
      <p:sp>
        <p:nvSpPr>
          <p:cNvPr id="9" name="Rechthoek 6">
            <a:extLst>
              <a:ext uri="{FF2B5EF4-FFF2-40B4-BE49-F238E27FC236}">
                <a16:creationId xmlns:a16="http://schemas.microsoft.com/office/drawing/2014/main" id="{D21EB93A-B2B6-804E-BF22-ABC51A02E62A}"/>
              </a:ext>
            </a:extLst>
          </p:cNvPr>
          <p:cNvSpPr>
            <a:spLocks noChangeArrowheads="1"/>
          </p:cNvSpPr>
          <p:nvPr/>
        </p:nvSpPr>
        <p:spPr bwMode="auto">
          <a:xfrm>
            <a:off x="159854" y="6523745"/>
            <a:ext cx="184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000">
                <a:solidFill>
                  <a:srgbClr val="FF0000"/>
                </a:solidFill>
                <a:latin typeface="Arial" panose="020B0604020202020204" pitchFamily="34" charset="0"/>
              </a:defRPr>
            </a:lvl1pPr>
            <a:lvl2pPr marL="742950" indent="-285750">
              <a:spcBef>
                <a:spcPct val="20000"/>
              </a:spcBef>
              <a:defRPr sz="1600">
                <a:solidFill>
                  <a:schemeClr val="bg2"/>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pPr>
            <a:r>
              <a:rPr lang="nl-BE" altLang="nl-BE" sz="1000" dirty="0">
                <a:solidFill>
                  <a:schemeClr val="bg1"/>
                </a:solidFill>
                <a:latin typeface="FlandersArtSans-Light"/>
              </a:rPr>
              <a:t>OUEST / ROTOR Zinneke Brussel</a:t>
            </a:r>
          </a:p>
        </p:txBody>
      </p:sp>
    </p:spTree>
    <p:extLst>
      <p:ext uri="{BB962C8B-B14F-4D97-AF65-F5344CB8AC3E}">
        <p14:creationId xmlns:p14="http://schemas.microsoft.com/office/powerpoint/2010/main" val="2165228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3"/>
          <a:stretch>
            <a:fillRect/>
          </a:stretch>
        </p:blipFill>
        <p:spPr>
          <a:xfrm>
            <a:off x="0" y="0"/>
            <a:ext cx="6799218" cy="4532811"/>
          </a:xfrm>
          <a:prstGeom prst="rect">
            <a:avLst/>
          </a:prstGeom>
        </p:spPr>
      </p:pic>
      <p:sp>
        <p:nvSpPr>
          <p:cNvPr id="6" name="Tekstvak 5">
            <a:extLst>
              <a:ext uri="{FF2B5EF4-FFF2-40B4-BE49-F238E27FC236}">
                <a16:creationId xmlns:a16="http://schemas.microsoft.com/office/drawing/2014/main" id="{14AAE061-FEB3-9741-9092-05B7DD17BEF6}"/>
              </a:ext>
            </a:extLst>
          </p:cNvPr>
          <p:cNvSpPr txBox="1"/>
          <p:nvPr/>
        </p:nvSpPr>
        <p:spPr>
          <a:xfrm>
            <a:off x="7048208" y="3308411"/>
            <a:ext cx="3891193" cy="1323439"/>
          </a:xfrm>
          <a:prstGeom prst="rect">
            <a:avLst/>
          </a:prstGeom>
          <a:noFill/>
        </p:spPr>
        <p:txBody>
          <a:bodyPr wrap="none" rtlCol="0">
            <a:spAutoFit/>
          </a:bodyPr>
          <a:lstStyle/>
          <a:p>
            <a:r>
              <a:rPr lang="nl-BE" sz="4400" dirty="0"/>
              <a:t># 4</a:t>
            </a:r>
          </a:p>
          <a:p>
            <a:r>
              <a:rPr lang="nl-BE" dirty="0"/>
              <a:t>BOUW VOOR MENSEN </a:t>
            </a:r>
          </a:p>
          <a:p>
            <a:r>
              <a:rPr lang="nl-BE" dirty="0"/>
              <a:t>EN ZET IN OP SOCIALE DUURZAAMHEID</a:t>
            </a:r>
          </a:p>
        </p:txBody>
      </p:sp>
    </p:spTree>
    <p:extLst>
      <p:ext uri="{BB962C8B-B14F-4D97-AF65-F5344CB8AC3E}">
        <p14:creationId xmlns:p14="http://schemas.microsoft.com/office/powerpoint/2010/main" val="146867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4734274-96C1-2347-96F1-DFBA91E2A30F}"/>
              </a:ext>
            </a:extLst>
          </p:cNvPr>
          <p:cNvPicPr>
            <a:picLocks noChangeAspect="1"/>
          </p:cNvPicPr>
          <p:nvPr/>
        </p:nvPicPr>
        <p:blipFill>
          <a:blip r:embed="rId3"/>
          <a:stretch>
            <a:fillRect/>
          </a:stretch>
        </p:blipFill>
        <p:spPr>
          <a:xfrm>
            <a:off x="-302140" y="-148820"/>
            <a:ext cx="10251013" cy="7243887"/>
          </a:xfrm>
          <a:prstGeom prst="rect">
            <a:avLst/>
          </a:prstGeom>
        </p:spPr>
      </p:pic>
      <p:pic>
        <p:nvPicPr>
          <p:cNvPr id="3" name="Afbeelding 2">
            <a:extLst>
              <a:ext uri="{FF2B5EF4-FFF2-40B4-BE49-F238E27FC236}">
                <a16:creationId xmlns:a16="http://schemas.microsoft.com/office/drawing/2014/main" id="{0DAF9C71-541F-EB4C-8F05-E6F66237C03B}"/>
              </a:ext>
            </a:extLst>
          </p:cNvPr>
          <p:cNvPicPr>
            <a:picLocks noChangeAspect="1"/>
          </p:cNvPicPr>
          <p:nvPr/>
        </p:nvPicPr>
        <p:blipFill>
          <a:blip r:embed="rId4"/>
          <a:stretch>
            <a:fillRect/>
          </a:stretch>
        </p:blipFill>
        <p:spPr>
          <a:xfrm>
            <a:off x="277310" y="308017"/>
            <a:ext cx="2718832" cy="1970244"/>
          </a:xfrm>
          <a:prstGeom prst="rect">
            <a:avLst/>
          </a:prstGeom>
        </p:spPr>
      </p:pic>
      <p:sp>
        <p:nvSpPr>
          <p:cNvPr id="5" name="Rechthoek 6">
            <a:extLst>
              <a:ext uri="{FF2B5EF4-FFF2-40B4-BE49-F238E27FC236}">
                <a16:creationId xmlns:a16="http://schemas.microsoft.com/office/drawing/2014/main" id="{30437012-6E31-AF4E-8FDE-858074C7A798}"/>
              </a:ext>
            </a:extLst>
          </p:cNvPr>
          <p:cNvSpPr>
            <a:spLocks noChangeArrowheads="1"/>
          </p:cNvSpPr>
          <p:nvPr/>
        </p:nvSpPr>
        <p:spPr bwMode="auto">
          <a:xfrm>
            <a:off x="0" y="6549983"/>
            <a:ext cx="9332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000">
                <a:solidFill>
                  <a:srgbClr val="FF0000"/>
                </a:solidFill>
                <a:latin typeface="Arial" panose="020B0604020202020204" pitchFamily="34" charset="0"/>
              </a:defRPr>
            </a:lvl1pPr>
            <a:lvl2pPr marL="742950" indent="-285750">
              <a:spcBef>
                <a:spcPct val="20000"/>
              </a:spcBef>
              <a:defRPr sz="1600">
                <a:solidFill>
                  <a:schemeClr val="bg2"/>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pPr>
            <a:r>
              <a:rPr lang="nl-BE" altLang="nl-BE" sz="1000" dirty="0">
                <a:solidFill>
                  <a:schemeClr val="bg1"/>
                </a:solidFill>
                <a:latin typeface="FlandersArtSans-Light"/>
              </a:rPr>
              <a:t>TIMELAB Gent</a:t>
            </a:r>
          </a:p>
        </p:txBody>
      </p:sp>
    </p:spTree>
    <p:extLst>
      <p:ext uri="{BB962C8B-B14F-4D97-AF65-F5344CB8AC3E}">
        <p14:creationId xmlns:p14="http://schemas.microsoft.com/office/powerpoint/2010/main" val="2433140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Afbeelding 2" descr="Afbeelding met gebouw, buiten, gras, baksteen&#10;&#10;Automatisch gegenereerde beschrijving">
            <a:extLst>
              <a:ext uri="{FF2B5EF4-FFF2-40B4-BE49-F238E27FC236}">
                <a16:creationId xmlns:a16="http://schemas.microsoft.com/office/drawing/2014/main" id="{81FA8571-D7B3-3F4E-7460-757169F82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00"/>
            <a:ext cx="91440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hthoek 6">
            <a:extLst>
              <a:ext uri="{FF2B5EF4-FFF2-40B4-BE49-F238E27FC236}">
                <a16:creationId xmlns:a16="http://schemas.microsoft.com/office/drawing/2014/main" id="{0980C44D-7AD6-9ADD-4930-CD2D59C1F183}"/>
              </a:ext>
            </a:extLst>
          </p:cNvPr>
          <p:cNvSpPr>
            <a:spLocks noChangeArrowheads="1"/>
          </p:cNvSpPr>
          <p:nvPr/>
        </p:nvSpPr>
        <p:spPr bwMode="auto">
          <a:xfrm>
            <a:off x="1524000" y="6540501"/>
            <a:ext cx="27606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000">
                <a:solidFill>
                  <a:srgbClr val="FF0000"/>
                </a:solidFill>
                <a:latin typeface="Arial" panose="020B0604020202020204" pitchFamily="34" charset="0"/>
              </a:defRPr>
            </a:lvl1pPr>
            <a:lvl2pPr marL="742950" indent="-285750">
              <a:spcBef>
                <a:spcPct val="20000"/>
              </a:spcBef>
              <a:defRPr sz="1600">
                <a:solidFill>
                  <a:schemeClr val="bg2"/>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pPr>
            <a:r>
              <a:rPr lang="nl-BE" altLang="nl-BE" sz="1000" dirty="0">
                <a:solidFill>
                  <a:schemeClr val="bg1"/>
                </a:solidFill>
                <a:latin typeface="FlandersArtSans-Light"/>
              </a:rPr>
              <a:t>BARTDEHAENE Hogeweg, Sint-Amandsberg Gent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E1E09C7-231E-6142-BAC0-9CB1E1D64F92}"/>
              </a:ext>
            </a:extLst>
          </p:cNvPr>
          <p:cNvPicPr>
            <a:picLocks noChangeAspect="1"/>
          </p:cNvPicPr>
          <p:nvPr/>
        </p:nvPicPr>
        <p:blipFill>
          <a:blip r:embed="rId3"/>
          <a:stretch>
            <a:fillRect/>
          </a:stretch>
        </p:blipFill>
        <p:spPr>
          <a:xfrm>
            <a:off x="5286104" y="-1"/>
            <a:ext cx="5397997" cy="6858001"/>
          </a:xfrm>
          <a:prstGeom prst="rect">
            <a:avLst/>
          </a:prstGeom>
        </p:spPr>
      </p:pic>
      <p:sp>
        <p:nvSpPr>
          <p:cNvPr id="7" name="Rechthoek 6">
            <a:extLst>
              <a:ext uri="{FF2B5EF4-FFF2-40B4-BE49-F238E27FC236}">
                <a16:creationId xmlns:a16="http://schemas.microsoft.com/office/drawing/2014/main" id="{6BA6D852-2D13-DA4A-A007-446922154010}"/>
              </a:ext>
            </a:extLst>
          </p:cNvPr>
          <p:cNvSpPr>
            <a:spLocks noChangeArrowheads="1"/>
          </p:cNvSpPr>
          <p:nvPr/>
        </p:nvSpPr>
        <p:spPr bwMode="auto">
          <a:xfrm>
            <a:off x="5286104" y="6591326"/>
            <a:ext cx="2273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000">
                <a:solidFill>
                  <a:srgbClr val="FF0000"/>
                </a:solidFill>
                <a:latin typeface="Arial" panose="020B0604020202020204" pitchFamily="34" charset="0"/>
              </a:defRPr>
            </a:lvl1pPr>
            <a:lvl2pPr marL="742950" indent="-285750">
              <a:spcBef>
                <a:spcPct val="20000"/>
              </a:spcBef>
              <a:defRPr sz="1600">
                <a:solidFill>
                  <a:schemeClr val="bg2"/>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pPr>
            <a:r>
              <a:rPr lang="nl-BE" altLang="nl-BE" sz="1000" dirty="0">
                <a:solidFill>
                  <a:schemeClr val="bg1"/>
                </a:solidFill>
                <a:latin typeface="FlandersArtSans-Light"/>
              </a:rPr>
              <a:t>LEON BATTISTA ALBERTI Pallazo Rucellai</a:t>
            </a:r>
          </a:p>
        </p:txBody>
      </p:sp>
    </p:spTree>
    <p:extLst>
      <p:ext uri="{BB962C8B-B14F-4D97-AF65-F5344CB8AC3E}">
        <p14:creationId xmlns:p14="http://schemas.microsoft.com/office/powerpoint/2010/main" val="3096287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12DD2152-0076-8E42-9922-C6F649F74774}"/>
              </a:ext>
            </a:extLst>
          </p:cNvPr>
          <p:cNvPicPr>
            <a:picLocks noChangeAspect="1"/>
          </p:cNvPicPr>
          <p:nvPr/>
        </p:nvPicPr>
        <p:blipFill>
          <a:blip r:embed="rId3"/>
          <a:stretch>
            <a:fillRect/>
          </a:stretch>
        </p:blipFill>
        <p:spPr>
          <a:xfrm>
            <a:off x="0" y="22302"/>
            <a:ext cx="2572061" cy="1623797"/>
          </a:xfrm>
          <a:prstGeom prst="rect">
            <a:avLst/>
          </a:prstGeom>
        </p:spPr>
      </p:pic>
      <p:pic>
        <p:nvPicPr>
          <p:cNvPr id="5" name="Afbeelding 4" descr="Afbeelding met tekst, binnen, plank, gebied&#10;&#10;Automatisch gegenereerde beschrijving">
            <a:extLst>
              <a:ext uri="{FF2B5EF4-FFF2-40B4-BE49-F238E27FC236}">
                <a16:creationId xmlns:a16="http://schemas.microsoft.com/office/drawing/2014/main" id="{6D8FE7AF-E248-9049-B297-55942CDD73FE}"/>
              </a:ext>
            </a:extLst>
          </p:cNvPr>
          <p:cNvPicPr>
            <a:picLocks noChangeAspect="1"/>
          </p:cNvPicPr>
          <p:nvPr/>
        </p:nvPicPr>
        <p:blipFill>
          <a:blip r:embed="rId4"/>
          <a:stretch>
            <a:fillRect/>
          </a:stretch>
        </p:blipFill>
        <p:spPr>
          <a:xfrm>
            <a:off x="4560849" y="1770567"/>
            <a:ext cx="7631151" cy="5087433"/>
          </a:xfrm>
          <a:prstGeom prst="rect">
            <a:avLst/>
          </a:prstGeom>
        </p:spPr>
      </p:pic>
      <p:sp>
        <p:nvSpPr>
          <p:cNvPr id="6" name="Tekstvak 5">
            <a:extLst>
              <a:ext uri="{FF2B5EF4-FFF2-40B4-BE49-F238E27FC236}">
                <a16:creationId xmlns:a16="http://schemas.microsoft.com/office/drawing/2014/main" id="{4F9A83CD-85C0-2949-9A86-76ECB68276B8}"/>
              </a:ext>
            </a:extLst>
          </p:cNvPr>
          <p:cNvSpPr txBox="1"/>
          <p:nvPr/>
        </p:nvSpPr>
        <p:spPr>
          <a:xfrm>
            <a:off x="5909664" y="6184750"/>
            <a:ext cx="5905092" cy="400110"/>
          </a:xfrm>
          <a:prstGeom prst="rect">
            <a:avLst/>
          </a:prstGeom>
          <a:noFill/>
        </p:spPr>
        <p:txBody>
          <a:bodyPr wrap="square" rtlCol="0">
            <a:spAutoFit/>
          </a:bodyPr>
          <a:lstStyle/>
          <a:p>
            <a:pPr algn="r"/>
            <a:r>
              <a:rPr lang="nl-BE" sz="2000" dirty="0">
                <a:solidFill>
                  <a:schemeClr val="bg1"/>
                </a:solidFill>
                <a:latin typeface="Bodoni 72 Book" pitchFamily="2" charset="0"/>
              </a:rPr>
              <a:t>VASTGOEDFORUM 28 NOV 2023</a:t>
            </a:r>
            <a:endParaRPr lang="nl-BE" sz="1125" dirty="0">
              <a:solidFill>
                <a:schemeClr val="bg1"/>
              </a:solidFill>
              <a:latin typeface="Bodoni 72 Book" pitchFamily="2" charset="0"/>
            </a:endParaRPr>
          </a:p>
        </p:txBody>
      </p:sp>
    </p:spTree>
    <p:extLst>
      <p:ext uri="{BB962C8B-B14F-4D97-AF65-F5344CB8AC3E}">
        <p14:creationId xmlns:p14="http://schemas.microsoft.com/office/powerpoint/2010/main" val="914922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2"/>
          </p:nvPr>
        </p:nvSpPr>
        <p:spPr>
          <a:xfrm>
            <a:off x="7788276" y="3208421"/>
            <a:ext cx="4275388" cy="4106764"/>
          </a:xfrm>
        </p:spPr>
        <p:txBody>
          <a:bodyPr anchor="ctr">
            <a:normAutofit/>
          </a:bodyPr>
          <a:lstStyle/>
          <a:p>
            <a:pPr marL="0" indent="0" algn="r">
              <a:buNone/>
            </a:pPr>
            <a:r>
              <a:rPr lang="en-GB" sz="1800" b="1" dirty="0" err="1">
                <a:latin typeface="+mj-lt"/>
              </a:rPr>
              <a:t>bOb</a:t>
            </a:r>
            <a:r>
              <a:rPr lang="en-GB" sz="1800" b="1" dirty="0">
                <a:latin typeface="+mj-lt"/>
              </a:rPr>
              <a:t> van Reeth  </a:t>
            </a:r>
            <a:r>
              <a:rPr lang="en-GB" sz="1800" dirty="0">
                <a:latin typeface="+mj-lt"/>
              </a:rPr>
              <a:t>1999–2005</a:t>
            </a:r>
            <a:br>
              <a:rPr lang="en-GB" sz="1800" dirty="0">
                <a:latin typeface="+mj-lt"/>
              </a:rPr>
            </a:br>
            <a:r>
              <a:rPr lang="en-GB" sz="1800" b="1" dirty="0">
                <a:latin typeface="+mj-lt"/>
              </a:rPr>
              <a:t>Marcel </a:t>
            </a:r>
            <a:r>
              <a:rPr lang="en-GB" sz="1800" b="1" dirty="0" err="1">
                <a:latin typeface="+mj-lt"/>
              </a:rPr>
              <a:t>Smets</a:t>
            </a:r>
            <a:r>
              <a:rPr lang="en-GB" sz="1800" b="1" dirty="0">
                <a:latin typeface="+mj-lt"/>
              </a:rPr>
              <a:t>  </a:t>
            </a:r>
            <a:r>
              <a:rPr lang="en-GB" sz="1800" dirty="0">
                <a:latin typeface="+mj-lt"/>
              </a:rPr>
              <a:t>2005–2010</a:t>
            </a:r>
            <a:br>
              <a:rPr lang="en-GB" sz="1800" dirty="0">
                <a:latin typeface="+mj-lt"/>
              </a:rPr>
            </a:br>
            <a:r>
              <a:rPr lang="en-GB" sz="1800" b="1" dirty="0">
                <a:latin typeface="+mj-lt"/>
              </a:rPr>
              <a:t>Peter </a:t>
            </a:r>
            <a:r>
              <a:rPr lang="en-GB" sz="1800" b="1" dirty="0" err="1">
                <a:latin typeface="+mj-lt"/>
              </a:rPr>
              <a:t>Swinnen</a:t>
            </a:r>
            <a:r>
              <a:rPr lang="en-GB" sz="1800" b="1" dirty="0">
                <a:latin typeface="+mj-lt"/>
              </a:rPr>
              <a:t>  </a:t>
            </a:r>
            <a:r>
              <a:rPr lang="en-GB" sz="1800" dirty="0">
                <a:latin typeface="+mj-lt"/>
              </a:rPr>
              <a:t>2010–2015</a:t>
            </a:r>
            <a:br>
              <a:rPr lang="en-GB" sz="1800" dirty="0">
                <a:latin typeface="+mj-lt"/>
              </a:rPr>
            </a:br>
            <a:r>
              <a:rPr lang="en-GB" sz="1800" b="1" dirty="0">
                <a:latin typeface="+mj-lt"/>
              </a:rPr>
              <a:t>Stefan </a:t>
            </a:r>
            <a:r>
              <a:rPr lang="en-GB" sz="1800" b="1" dirty="0" err="1">
                <a:latin typeface="+mj-lt"/>
              </a:rPr>
              <a:t>Devoldere</a:t>
            </a:r>
            <a:r>
              <a:rPr lang="en-GB" sz="1800" b="1" dirty="0">
                <a:latin typeface="+mj-lt"/>
              </a:rPr>
              <a:t>  </a:t>
            </a:r>
            <a:r>
              <a:rPr lang="en-GB" sz="1800" dirty="0">
                <a:latin typeface="+mj-lt"/>
              </a:rPr>
              <a:t>2015–2016</a:t>
            </a:r>
          </a:p>
          <a:p>
            <a:pPr marL="0" indent="0" algn="r">
              <a:buNone/>
            </a:pPr>
            <a:r>
              <a:rPr lang="en-GB" sz="1800" b="1" dirty="0">
                <a:latin typeface="+mj-lt"/>
              </a:rPr>
              <a:t>Leo Van </a:t>
            </a:r>
            <a:r>
              <a:rPr lang="en-GB" sz="1800" b="1" dirty="0" err="1">
                <a:latin typeface="+mj-lt"/>
              </a:rPr>
              <a:t>Broeck</a:t>
            </a:r>
            <a:r>
              <a:rPr lang="en-GB" sz="1800" b="1" dirty="0">
                <a:latin typeface="+mj-lt"/>
              </a:rPr>
              <a:t>  </a:t>
            </a:r>
            <a:r>
              <a:rPr lang="en-GB" sz="1800" dirty="0">
                <a:latin typeface="+mj-lt"/>
              </a:rPr>
              <a:t>2016–2020</a:t>
            </a:r>
          </a:p>
          <a:p>
            <a:pPr marL="0" indent="0" algn="r">
              <a:buNone/>
            </a:pPr>
            <a:r>
              <a:rPr lang="nl-BE" sz="1800" b="1" dirty="0">
                <a:latin typeface="+mj-lt"/>
              </a:rPr>
              <a:t>Erik Wieërs  </a:t>
            </a:r>
            <a:r>
              <a:rPr lang="nl-BE" sz="1800" dirty="0">
                <a:latin typeface="+mj-lt"/>
              </a:rPr>
              <a:t>2020–2025</a:t>
            </a:r>
          </a:p>
          <a:p>
            <a:pPr marL="0" indent="0" algn="r">
              <a:buNone/>
            </a:pPr>
            <a:endParaRPr lang="en-GB" sz="2400" dirty="0">
              <a:latin typeface="FlandersArtSans-Light" panose="00000400000000000000" pitchFamily="2" charset="0"/>
            </a:endParaRPr>
          </a:p>
          <a:p>
            <a:pPr marL="0" indent="0" algn="r">
              <a:buNone/>
            </a:pPr>
            <a:endParaRPr lang="en-GB" sz="2400" dirty="0">
              <a:latin typeface="FlandersArtSans-Light" panose="00000400000000000000" pitchFamily="2" charset="0"/>
            </a:endParaRPr>
          </a:p>
        </p:txBody>
      </p:sp>
      <p:sp>
        <p:nvSpPr>
          <p:cNvPr id="3" name="Tekstvak 2"/>
          <p:cNvSpPr txBox="1"/>
          <p:nvPr/>
        </p:nvSpPr>
        <p:spPr>
          <a:xfrm>
            <a:off x="407988" y="3090350"/>
            <a:ext cx="1900897" cy="307777"/>
          </a:xfrm>
          <a:prstGeom prst="rect">
            <a:avLst/>
          </a:prstGeom>
          <a:noFill/>
        </p:spPr>
        <p:txBody>
          <a:bodyPr wrap="square" rtlCol="0">
            <a:spAutoFit/>
          </a:bodyPr>
          <a:lstStyle/>
          <a:p>
            <a:r>
              <a:rPr lang="nl-BE" sz="1400" dirty="0" err="1">
                <a:latin typeface="FlandersArtSans-Light" panose="00000400000000000000" pitchFamily="2" charset="0"/>
              </a:rPr>
              <a:t>bOb</a:t>
            </a:r>
            <a:r>
              <a:rPr lang="nl-BE" sz="1400" dirty="0">
                <a:latin typeface="FlandersArtSans-Light" panose="00000400000000000000" pitchFamily="2" charset="0"/>
              </a:rPr>
              <a:t> Van </a:t>
            </a:r>
            <a:r>
              <a:rPr lang="nl-BE" sz="1400" dirty="0" err="1">
                <a:latin typeface="FlandersArtSans-Light" panose="00000400000000000000" pitchFamily="2" charset="0"/>
              </a:rPr>
              <a:t>Reeth</a:t>
            </a:r>
            <a:endParaRPr lang="nl-BE" sz="1400" dirty="0">
              <a:latin typeface="FlandersArtSans-Light" panose="00000400000000000000" pitchFamily="2" charset="0"/>
            </a:endParaRPr>
          </a:p>
        </p:txBody>
      </p:sp>
      <p:sp>
        <p:nvSpPr>
          <p:cNvPr id="12" name="Tekstvak 11"/>
          <p:cNvSpPr txBox="1"/>
          <p:nvPr/>
        </p:nvSpPr>
        <p:spPr>
          <a:xfrm>
            <a:off x="2985007" y="3065102"/>
            <a:ext cx="1900897" cy="307777"/>
          </a:xfrm>
          <a:prstGeom prst="rect">
            <a:avLst/>
          </a:prstGeom>
          <a:noFill/>
        </p:spPr>
        <p:txBody>
          <a:bodyPr wrap="square" rtlCol="0">
            <a:spAutoFit/>
          </a:bodyPr>
          <a:lstStyle/>
          <a:p>
            <a:r>
              <a:rPr lang="nl-BE" sz="1400" dirty="0">
                <a:latin typeface="FlandersArtSans-Light" panose="00000400000000000000" pitchFamily="2" charset="0"/>
              </a:rPr>
              <a:t>Marcel Smets</a:t>
            </a:r>
          </a:p>
        </p:txBody>
      </p:sp>
      <p:sp>
        <p:nvSpPr>
          <p:cNvPr id="14" name="Tekstvak 13"/>
          <p:cNvSpPr txBox="1"/>
          <p:nvPr/>
        </p:nvSpPr>
        <p:spPr>
          <a:xfrm>
            <a:off x="378528" y="5768226"/>
            <a:ext cx="1900897" cy="307777"/>
          </a:xfrm>
          <a:prstGeom prst="rect">
            <a:avLst/>
          </a:prstGeom>
          <a:noFill/>
        </p:spPr>
        <p:txBody>
          <a:bodyPr wrap="square" rtlCol="0">
            <a:spAutoFit/>
          </a:bodyPr>
          <a:lstStyle/>
          <a:p>
            <a:r>
              <a:rPr lang="nl-BE" sz="1400" dirty="0">
                <a:latin typeface="FlandersArtSans-Light" panose="00000400000000000000" pitchFamily="2" charset="0"/>
              </a:rPr>
              <a:t>Stefan </a:t>
            </a:r>
            <a:r>
              <a:rPr lang="nl-BE" sz="1400" dirty="0" err="1">
                <a:latin typeface="FlandersArtSans-Light" panose="00000400000000000000" pitchFamily="2" charset="0"/>
              </a:rPr>
              <a:t>Devoldere</a:t>
            </a:r>
            <a:endParaRPr lang="nl-BE" sz="1400" dirty="0">
              <a:latin typeface="FlandersArtSans-Light" panose="00000400000000000000" pitchFamily="2" charset="0"/>
            </a:endParaRPr>
          </a:p>
        </p:txBody>
      </p:sp>
      <p:sp>
        <p:nvSpPr>
          <p:cNvPr id="15" name="Tekstvak 14"/>
          <p:cNvSpPr txBox="1"/>
          <p:nvPr/>
        </p:nvSpPr>
        <p:spPr>
          <a:xfrm>
            <a:off x="3010724" y="5805487"/>
            <a:ext cx="1900897" cy="307777"/>
          </a:xfrm>
          <a:prstGeom prst="rect">
            <a:avLst/>
          </a:prstGeom>
          <a:noFill/>
        </p:spPr>
        <p:txBody>
          <a:bodyPr wrap="square" rtlCol="0">
            <a:spAutoFit/>
          </a:bodyPr>
          <a:lstStyle/>
          <a:p>
            <a:r>
              <a:rPr lang="nl-BE" sz="1400" dirty="0">
                <a:latin typeface="FlandersArtSans-Light" panose="00000400000000000000" pitchFamily="2" charset="0"/>
              </a:rPr>
              <a:t>Leo Van Broeck</a:t>
            </a:r>
          </a:p>
        </p:txBody>
      </p:sp>
      <p:pic>
        <p:nvPicPr>
          <p:cNvPr id="2" name="Afbeelding 1">
            <a:extLst>
              <a:ext uri="{FF2B5EF4-FFF2-40B4-BE49-F238E27FC236}">
                <a16:creationId xmlns:a16="http://schemas.microsoft.com/office/drawing/2014/main" id="{6CD0D5E5-7AE1-4478-92FF-D4FEE6B337FA}"/>
              </a:ext>
            </a:extLst>
          </p:cNvPr>
          <p:cNvPicPr>
            <a:picLocks noChangeAspect="1"/>
          </p:cNvPicPr>
          <p:nvPr/>
        </p:nvPicPr>
        <p:blipFill rotWithShape="1">
          <a:blip r:embed="rId3"/>
          <a:srcRect l="8797" r="13517"/>
          <a:stretch/>
        </p:blipFill>
        <p:spPr>
          <a:xfrm>
            <a:off x="3093286" y="3715869"/>
            <a:ext cx="1800000" cy="2027404"/>
          </a:xfrm>
          <a:prstGeom prst="rect">
            <a:avLst/>
          </a:prstGeom>
        </p:spPr>
      </p:pic>
      <p:pic>
        <p:nvPicPr>
          <p:cNvPr id="5" name="Afbeelding 4">
            <a:extLst>
              <a:ext uri="{FF2B5EF4-FFF2-40B4-BE49-F238E27FC236}">
                <a16:creationId xmlns:a16="http://schemas.microsoft.com/office/drawing/2014/main" id="{826A750B-7240-41A3-BD62-60DAE434749C}"/>
              </a:ext>
            </a:extLst>
          </p:cNvPr>
          <p:cNvPicPr>
            <a:picLocks noChangeAspect="1"/>
          </p:cNvPicPr>
          <p:nvPr/>
        </p:nvPicPr>
        <p:blipFill rotWithShape="1">
          <a:blip r:embed="rId4"/>
          <a:srcRect l="14912" t="3472" r="44083" b="36925"/>
          <a:stretch/>
        </p:blipFill>
        <p:spPr>
          <a:xfrm>
            <a:off x="5808663" y="1052513"/>
            <a:ext cx="1800000" cy="2027404"/>
          </a:xfrm>
          <a:prstGeom prst="rect">
            <a:avLst/>
          </a:prstGeom>
        </p:spPr>
      </p:pic>
      <p:pic>
        <p:nvPicPr>
          <p:cNvPr id="9" name="Afbeelding 8">
            <a:extLst>
              <a:ext uri="{FF2B5EF4-FFF2-40B4-BE49-F238E27FC236}">
                <a16:creationId xmlns:a16="http://schemas.microsoft.com/office/drawing/2014/main" id="{813D7033-72FA-43A9-AEB9-D06595F934AD}"/>
              </a:ext>
            </a:extLst>
          </p:cNvPr>
          <p:cNvPicPr>
            <a:picLocks noChangeAspect="1"/>
          </p:cNvPicPr>
          <p:nvPr/>
        </p:nvPicPr>
        <p:blipFill rotWithShape="1">
          <a:blip r:embed="rId5"/>
          <a:srcRect l="26919" r="25837" b="5400"/>
          <a:stretch/>
        </p:blipFill>
        <p:spPr>
          <a:xfrm>
            <a:off x="479425" y="3716172"/>
            <a:ext cx="1800000" cy="2027404"/>
          </a:xfrm>
          <a:prstGeom prst="rect">
            <a:avLst/>
          </a:prstGeom>
        </p:spPr>
      </p:pic>
      <p:pic>
        <p:nvPicPr>
          <p:cNvPr id="16" name="Afbeelding 15">
            <a:extLst>
              <a:ext uri="{FF2B5EF4-FFF2-40B4-BE49-F238E27FC236}">
                <a16:creationId xmlns:a16="http://schemas.microsoft.com/office/drawing/2014/main" id="{D25EF92C-1B3C-4895-A38E-E702B780B094}"/>
              </a:ext>
            </a:extLst>
          </p:cNvPr>
          <p:cNvPicPr>
            <a:picLocks noChangeAspect="1"/>
          </p:cNvPicPr>
          <p:nvPr/>
        </p:nvPicPr>
        <p:blipFill rotWithShape="1">
          <a:blip r:embed="rId6"/>
          <a:srcRect l="24752" t="1" r="38103" b="37281"/>
          <a:stretch/>
        </p:blipFill>
        <p:spPr>
          <a:xfrm>
            <a:off x="3061173" y="1052513"/>
            <a:ext cx="1800000" cy="2027405"/>
          </a:xfrm>
          <a:prstGeom prst="rect">
            <a:avLst/>
          </a:prstGeom>
        </p:spPr>
      </p:pic>
      <p:pic>
        <p:nvPicPr>
          <p:cNvPr id="17" name="Afbeelding 16">
            <a:extLst>
              <a:ext uri="{FF2B5EF4-FFF2-40B4-BE49-F238E27FC236}">
                <a16:creationId xmlns:a16="http://schemas.microsoft.com/office/drawing/2014/main" id="{028C5486-80A4-48FF-8A04-6E0B8B07A77F}"/>
              </a:ext>
            </a:extLst>
          </p:cNvPr>
          <p:cNvPicPr>
            <a:picLocks noChangeAspect="1"/>
          </p:cNvPicPr>
          <p:nvPr/>
        </p:nvPicPr>
        <p:blipFill rotWithShape="1">
          <a:blip r:embed="rId7"/>
          <a:srcRect l="13971" t="12795" r="4222" b="15978"/>
          <a:stretch/>
        </p:blipFill>
        <p:spPr>
          <a:xfrm>
            <a:off x="5808663" y="3716172"/>
            <a:ext cx="1800000" cy="2027404"/>
          </a:xfrm>
          <a:prstGeom prst="rect">
            <a:avLst/>
          </a:prstGeom>
        </p:spPr>
      </p:pic>
      <p:pic>
        <p:nvPicPr>
          <p:cNvPr id="18" name="Afbeelding 17">
            <a:extLst>
              <a:ext uri="{FF2B5EF4-FFF2-40B4-BE49-F238E27FC236}">
                <a16:creationId xmlns:a16="http://schemas.microsoft.com/office/drawing/2014/main" id="{5CD68ECA-8A68-42D0-A364-4963EDD9CAE1}"/>
              </a:ext>
            </a:extLst>
          </p:cNvPr>
          <p:cNvPicPr>
            <a:picLocks noChangeAspect="1"/>
          </p:cNvPicPr>
          <p:nvPr/>
        </p:nvPicPr>
        <p:blipFill rotWithShape="1">
          <a:blip r:embed="rId8"/>
          <a:srcRect l="25967" t="3671" r="19017" b="46986"/>
          <a:stretch/>
        </p:blipFill>
        <p:spPr>
          <a:xfrm>
            <a:off x="479425" y="1052513"/>
            <a:ext cx="1792239" cy="2027405"/>
          </a:xfrm>
          <a:prstGeom prst="rect">
            <a:avLst/>
          </a:prstGeom>
        </p:spPr>
      </p:pic>
      <p:sp>
        <p:nvSpPr>
          <p:cNvPr id="20" name="Tekstvak 19">
            <a:extLst>
              <a:ext uri="{FF2B5EF4-FFF2-40B4-BE49-F238E27FC236}">
                <a16:creationId xmlns:a16="http://schemas.microsoft.com/office/drawing/2014/main" id="{14F9E8CF-F750-4C42-A302-4E92D9B8B181}"/>
              </a:ext>
            </a:extLst>
          </p:cNvPr>
          <p:cNvSpPr txBox="1"/>
          <p:nvPr/>
        </p:nvSpPr>
        <p:spPr>
          <a:xfrm>
            <a:off x="5685189" y="5798402"/>
            <a:ext cx="1900897" cy="307777"/>
          </a:xfrm>
          <a:prstGeom prst="rect">
            <a:avLst/>
          </a:prstGeom>
          <a:noFill/>
        </p:spPr>
        <p:txBody>
          <a:bodyPr wrap="square" rtlCol="0">
            <a:spAutoFit/>
          </a:bodyPr>
          <a:lstStyle/>
          <a:p>
            <a:r>
              <a:rPr lang="nl-BE" sz="1400" dirty="0">
                <a:latin typeface="FlandersArtSans-Light" panose="00000400000000000000" pitchFamily="2" charset="0"/>
              </a:rPr>
              <a:t>Erik Wieërs</a:t>
            </a:r>
          </a:p>
        </p:txBody>
      </p:sp>
      <p:sp>
        <p:nvSpPr>
          <p:cNvPr id="21" name="Tekstvak 20">
            <a:extLst>
              <a:ext uri="{FF2B5EF4-FFF2-40B4-BE49-F238E27FC236}">
                <a16:creationId xmlns:a16="http://schemas.microsoft.com/office/drawing/2014/main" id="{EA1788E7-BB92-4479-8C00-FC5FA8F22BE0}"/>
              </a:ext>
            </a:extLst>
          </p:cNvPr>
          <p:cNvSpPr txBox="1"/>
          <p:nvPr/>
        </p:nvSpPr>
        <p:spPr>
          <a:xfrm>
            <a:off x="5707766" y="3079917"/>
            <a:ext cx="1900897" cy="307777"/>
          </a:xfrm>
          <a:prstGeom prst="rect">
            <a:avLst/>
          </a:prstGeom>
          <a:noFill/>
        </p:spPr>
        <p:txBody>
          <a:bodyPr wrap="square" rtlCol="0">
            <a:spAutoFit/>
          </a:bodyPr>
          <a:lstStyle/>
          <a:p>
            <a:r>
              <a:rPr lang="nl-BE" sz="1400" dirty="0">
                <a:latin typeface="FlandersArtSans-Light" panose="00000400000000000000" pitchFamily="2" charset="0"/>
              </a:rPr>
              <a:t>Peter </a:t>
            </a:r>
            <a:r>
              <a:rPr lang="nl-BE" sz="1400" dirty="0" err="1">
                <a:latin typeface="FlandersArtSans-Light" panose="00000400000000000000" pitchFamily="2" charset="0"/>
              </a:rPr>
              <a:t>Swinnen</a:t>
            </a:r>
            <a:r>
              <a:rPr lang="nl-BE" sz="1400" dirty="0">
                <a:latin typeface="FlandersArtSans-Light" panose="00000400000000000000" pitchFamily="2" charset="0"/>
              </a:rPr>
              <a:t> </a:t>
            </a:r>
          </a:p>
        </p:txBody>
      </p:sp>
      <p:sp>
        <p:nvSpPr>
          <p:cNvPr id="8" name="Titel 7">
            <a:extLst>
              <a:ext uri="{FF2B5EF4-FFF2-40B4-BE49-F238E27FC236}">
                <a16:creationId xmlns:a16="http://schemas.microsoft.com/office/drawing/2014/main" id="{264D0DDD-B583-9A4E-AAC6-7C87EB355710}"/>
              </a:ext>
            </a:extLst>
          </p:cNvPr>
          <p:cNvSpPr>
            <a:spLocks noGrp="1"/>
          </p:cNvSpPr>
          <p:nvPr>
            <p:ph type="title"/>
          </p:nvPr>
        </p:nvSpPr>
        <p:spPr/>
        <p:txBody>
          <a:bodyPr/>
          <a:lstStyle/>
          <a:p>
            <a:endParaRPr lang="nl-BE"/>
          </a:p>
        </p:txBody>
      </p:sp>
    </p:spTree>
    <p:extLst>
      <p:ext uri="{BB962C8B-B14F-4D97-AF65-F5344CB8AC3E}">
        <p14:creationId xmlns:p14="http://schemas.microsoft.com/office/powerpoint/2010/main" val="1997160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8839200" y="988345"/>
            <a:ext cx="2944813" cy="5463034"/>
          </a:xfrm>
          <a:prstGeom prst="rect">
            <a:avLst/>
          </a:prstGeom>
          <a:noFill/>
        </p:spPr>
        <p:txBody>
          <a:bodyPr wrap="square" rtlCol="0">
            <a:spAutoFit/>
          </a:bodyPr>
          <a:lstStyle/>
          <a:p>
            <a:pPr>
              <a:spcBef>
                <a:spcPts val="300"/>
              </a:spcBef>
            </a:pPr>
            <a:r>
              <a:rPr lang="nl-BE" sz="1600" b="1" dirty="0">
                <a:latin typeface="+mj-lt"/>
              </a:rPr>
              <a:t>Team </a:t>
            </a:r>
          </a:p>
          <a:p>
            <a:pPr>
              <a:spcBef>
                <a:spcPts val="300"/>
              </a:spcBef>
            </a:pPr>
            <a:endParaRPr lang="nl-BE" sz="1600" dirty="0">
              <a:latin typeface="+mj-lt"/>
            </a:endParaRPr>
          </a:p>
          <a:p>
            <a:pPr>
              <a:spcBef>
                <a:spcPts val="300"/>
              </a:spcBef>
            </a:pPr>
            <a:endParaRPr lang="nl-BE" sz="1600" dirty="0">
              <a:latin typeface="+mj-lt"/>
            </a:endParaRPr>
          </a:p>
          <a:p>
            <a:pPr>
              <a:spcBef>
                <a:spcPts val="300"/>
              </a:spcBef>
            </a:pPr>
            <a:r>
              <a:rPr lang="nl-BE" sz="1600" dirty="0">
                <a:latin typeface="+mj-lt"/>
              </a:rPr>
              <a:t>Eline Aerts</a:t>
            </a:r>
          </a:p>
          <a:p>
            <a:pPr>
              <a:spcBef>
                <a:spcPts val="300"/>
              </a:spcBef>
            </a:pPr>
            <a:r>
              <a:rPr lang="nl-BE" sz="1600" dirty="0">
                <a:latin typeface="+mj-lt"/>
              </a:rPr>
              <a:t>Eva Amelynck</a:t>
            </a:r>
          </a:p>
          <a:p>
            <a:pPr>
              <a:spcBef>
                <a:spcPts val="300"/>
              </a:spcBef>
            </a:pPr>
            <a:r>
              <a:rPr lang="nl-BE" sz="1600" dirty="0">
                <a:latin typeface="+mj-lt"/>
              </a:rPr>
              <a:t>Annelies Augustyns</a:t>
            </a:r>
          </a:p>
          <a:p>
            <a:pPr>
              <a:spcBef>
                <a:spcPts val="300"/>
              </a:spcBef>
            </a:pPr>
            <a:r>
              <a:rPr lang="nl-BE" sz="1600" dirty="0">
                <a:latin typeface="+mj-lt"/>
              </a:rPr>
              <a:t>Pieter Degrendele</a:t>
            </a:r>
          </a:p>
          <a:p>
            <a:pPr>
              <a:spcBef>
                <a:spcPts val="300"/>
              </a:spcBef>
            </a:pPr>
            <a:r>
              <a:rPr lang="nl-BE" sz="1600" dirty="0">
                <a:latin typeface="+mj-lt"/>
              </a:rPr>
              <a:t>Christa </a:t>
            </a:r>
            <a:r>
              <a:rPr lang="nl-BE" sz="1600" dirty="0" err="1">
                <a:latin typeface="+mj-lt"/>
              </a:rPr>
              <a:t>Dewachter</a:t>
            </a:r>
            <a:endParaRPr lang="nl-BE" sz="1600" dirty="0">
              <a:latin typeface="+mj-lt"/>
            </a:endParaRPr>
          </a:p>
          <a:p>
            <a:pPr>
              <a:spcBef>
                <a:spcPts val="300"/>
              </a:spcBef>
            </a:pPr>
            <a:r>
              <a:rPr lang="nl-BE" sz="1600" dirty="0">
                <a:latin typeface="+mj-lt"/>
              </a:rPr>
              <a:t>Stijn De Vleeschouwer</a:t>
            </a:r>
          </a:p>
          <a:p>
            <a:pPr>
              <a:spcBef>
                <a:spcPts val="300"/>
              </a:spcBef>
            </a:pPr>
            <a:r>
              <a:rPr lang="nl-BE" sz="1600" dirty="0">
                <a:latin typeface="+mj-lt"/>
              </a:rPr>
              <a:t>Tania Hertveld</a:t>
            </a:r>
          </a:p>
          <a:p>
            <a:pPr>
              <a:spcBef>
                <a:spcPts val="300"/>
              </a:spcBef>
            </a:pPr>
            <a:r>
              <a:rPr lang="nl-BE" sz="1600" dirty="0">
                <a:latin typeface="+mj-lt"/>
              </a:rPr>
              <a:t>Julie Mabilde</a:t>
            </a:r>
          </a:p>
          <a:p>
            <a:pPr>
              <a:spcBef>
                <a:spcPts val="300"/>
              </a:spcBef>
            </a:pPr>
            <a:r>
              <a:rPr lang="nl-BE" sz="1600" dirty="0">
                <a:latin typeface="+mj-lt"/>
              </a:rPr>
              <a:t>Kathleen </a:t>
            </a:r>
            <a:r>
              <a:rPr lang="nl-BE" sz="1600" dirty="0" err="1">
                <a:latin typeface="+mj-lt"/>
              </a:rPr>
              <a:t>Machtelinckx</a:t>
            </a:r>
            <a:endParaRPr lang="nl-BE" sz="1600" dirty="0">
              <a:latin typeface="+mj-lt"/>
            </a:endParaRPr>
          </a:p>
          <a:p>
            <a:pPr>
              <a:spcBef>
                <a:spcPts val="300"/>
              </a:spcBef>
            </a:pPr>
            <a:r>
              <a:rPr lang="nl-BE" sz="1600" dirty="0">
                <a:latin typeface="+mj-lt"/>
              </a:rPr>
              <a:t>Anne Malliet</a:t>
            </a:r>
          </a:p>
          <a:p>
            <a:pPr>
              <a:spcBef>
                <a:spcPts val="300"/>
              </a:spcBef>
            </a:pPr>
            <a:r>
              <a:rPr lang="nl-BE" sz="1600" dirty="0">
                <a:latin typeface="+mj-lt"/>
              </a:rPr>
              <a:t>Celine </a:t>
            </a:r>
            <a:r>
              <a:rPr lang="nl-BE" sz="1600" dirty="0" err="1">
                <a:latin typeface="+mj-lt"/>
              </a:rPr>
              <a:t>Oosterlinck</a:t>
            </a:r>
            <a:endParaRPr lang="nl-BE" sz="1600" dirty="0">
              <a:latin typeface="+mj-lt"/>
            </a:endParaRPr>
          </a:p>
          <a:p>
            <a:pPr>
              <a:spcBef>
                <a:spcPts val="300"/>
              </a:spcBef>
            </a:pPr>
            <a:r>
              <a:rPr lang="nl-BE" sz="1600" dirty="0">
                <a:latin typeface="+mj-lt"/>
              </a:rPr>
              <a:t>Cateau Robberechts</a:t>
            </a:r>
          </a:p>
          <a:p>
            <a:pPr>
              <a:spcBef>
                <a:spcPts val="300"/>
              </a:spcBef>
            </a:pPr>
            <a:r>
              <a:rPr lang="nl-BE" sz="1600" dirty="0">
                <a:latin typeface="+mj-lt"/>
              </a:rPr>
              <a:t>Marie Swyzen</a:t>
            </a:r>
          </a:p>
          <a:p>
            <a:pPr>
              <a:spcBef>
                <a:spcPts val="300"/>
              </a:spcBef>
            </a:pPr>
            <a:r>
              <a:rPr lang="nl-BE" sz="1600" dirty="0">
                <a:latin typeface="+mj-lt"/>
              </a:rPr>
              <a:t>Oda Walpot</a:t>
            </a:r>
          </a:p>
          <a:p>
            <a:pPr>
              <a:spcBef>
                <a:spcPts val="300"/>
              </a:spcBef>
            </a:pPr>
            <a:r>
              <a:rPr lang="nl-BE" sz="1600" dirty="0">
                <a:latin typeface="+mj-lt"/>
              </a:rPr>
              <a:t>Jouri De Pelecijn</a:t>
            </a:r>
          </a:p>
          <a:p>
            <a:pPr>
              <a:spcBef>
                <a:spcPts val="300"/>
              </a:spcBef>
            </a:pPr>
            <a:r>
              <a:rPr lang="nl-BE" sz="1600" dirty="0">
                <a:latin typeface="+mj-lt"/>
              </a:rPr>
              <a:t>Erik Wieërs </a:t>
            </a:r>
          </a:p>
        </p:txBody>
      </p:sp>
      <p:pic>
        <p:nvPicPr>
          <p:cNvPr id="6" name="Tijdelijke aanduiding voor inhoud 5" descr="Afbeelding met gebouw&#10;&#10;Automatisch gegenereerde beschrijving">
            <a:extLst>
              <a:ext uri="{FF2B5EF4-FFF2-40B4-BE49-F238E27FC236}">
                <a16:creationId xmlns:a16="http://schemas.microsoft.com/office/drawing/2014/main" id="{13D5E685-485C-4C45-8B28-59567253500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7925" t="44277" r="22327"/>
          <a:stretch/>
        </p:blipFill>
        <p:spPr>
          <a:xfrm>
            <a:off x="1407297" y="1908408"/>
            <a:ext cx="7081989" cy="4406309"/>
          </a:xfrm>
        </p:spPr>
      </p:pic>
    </p:spTree>
    <p:extLst>
      <p:ext uri="{BB962C8B-B14F-4D97-AF65-F5344CB8AC3E}">
        <p14:creationId xmlns:p14="http://schemas.microsoft.com/office/powerpoint/2010/main" val="3584419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4AFBAA9-4841-F447-A395-CDA8316831EC}"/>
              </a:ext>
            </a:extLst>
          </p:cNvPr>
          <p:cNvSpPr/>
          <p:nvPr/>
        </p:nvSpPr>
        <p:spPr>
          <a:xfrm>
            <a:off x="563881" y="693636"/>
            <a:ext cx="10698480" cy="5840060"/>
          </a:xfrm>
          <a:prstGeom prst="rect">
            <a:avLst/>
          </a:prstGeom>
        </p:spPr>
        <p:txBody>
          <a:bodyPr wrap="square">
            <a:spAutoFit/>
          </a:bodyPr>
          <a:lstStyle/>
          <a:p>
            <a:r>
              <a:rPr lang="nl-BE" sz="2400" dirty="0">
                <a:latin typeface="+mj-lt"/>
              </a:rPr>
              <a:t>Uit de Visienota aan de Vlaamse Regering - 2020:</a:t>
            </a:r>
          </a:p>
          <a:p>
            <a:endParaRPr lang="nl-BE" sz="2400" dirty="0">
              <a:latin typeface="+mj-lt"/>
            </a:endParaRPr>
          </a:p>
          <a:p>
            <a:endParaRPr lang="nl-BE" sz="2400" dirty="0">
              <a:latin typeface="+mj-lt"/>
            </a:endParaRPr>
          </a:p>
          <a:p>
            <a:r>
              <a:rPr lang="nl-BE" sz="2400" dirty="0">
                <a:latin typeface="+mj-lt"/>
              </a:rPr>
              <a:t>Tot uitvoering van de missie concentreert het bouwmeesterschap zich op volgende taken:</a:t>
            </a:r>
          </a:p>
          <a:p>
            <a:endParaRPr lang="nl-BE" sz="2400" dirty="0">
              <a:latin typeface="+mj-lt"/>
            </a:endParaRPr>
          </a:p>
          <a:p>
            <a:endParaRPr lang="nl-BE" sz="2400" dirty="0">
              <a:latin typeface="+mj-lt"/>
            </a:endParaRPr>
          </a:p>
          <a:p>
            <a:pPr marL="257175" indent="-257175">
              <a:buAutoNum type="arabicPeriod"/>
            </a:pPr>
            <a:r>
              <a:rPr lang="nl-BE" sz="2400" u="sng" dirty="0">
                <a:latin typeface="+mj-lt"/>
              </a:rPr>
              <a:t>De ondersteuning en begeleiding van publieke bouwheren </a:t>
            </a:r>
            <a:r>
              <a:rPr lang="nl-BE" sz="2400" dirty="0">
                <a:latin typeface="+mj-lt"/>
              </a:rPr>
              <a:t>(in de breedst mogelijke zin) met het oog op kwaliteitsverhoging van concrete projecten. De begeleiding beoogt ook competentieverhoging van de betrokken bouwheren en ontwerpers. De rol van het bouwmeesterschap is begeleidend, inspirerend en initiërend, nooit plaatsvervangend. </a:t>
            </a:r>
          </a:p>
          <a:p>
            <a:pPr marL="257175" indent="-257175">
              <a:buAutoNum type="arabicPeriod"/>
            </a:pPr>
            <a:endParaRPr lang="nl-BE" sz="2400" dirty="0">
              <a:latin typeface="+mj-lt"/>
            </a:endParaRPr>
          </a:p>
          <a:p>
            <a:pPr marL="257175" indent="-257175">
              <a:buAutoNum type="arabicPeriod"/>
            </a:pPr>
            <a:r>
              <a:rPr lang="nl-BE" sz="2400" u="sng" dirty="0">
                <a:latin typeface="+mj-lt"/>
              </a:rPr>
              <a:t>Visievorming en reflectie inzake architectuurkwaliteit</a:t>
            </a:r>
            <a:r>
              <a:rPr lang="nl-BE" sz="2400" dirty="0">
                <a:latin typeface="+mj-lt"/>
              </a:rPr>
              <a:t>, kwaliteitsvol ontwerpen en bouwen in de hedendaagse samenleving. </a:t>
            </a:r>
          </a:p>
          <a:p>
            <a:pPr marL="257175" indent="-257175">
              <a:buAutoNum type="arabicPeriod"/>
            </a:pPr>
            <a:endParaRPr lang="nl-BE" sz="1350" dirty="0">
              <a:latin typeface="+mj-lt"/>
            </a:endParaRPr>
          </a:p>
        </p:txBody>
      </p:sp>
    </p:spTree>
    <p:extLst>
      <p:ext uri="{BB962C8B-B14F-4D97-AF65-F5344CB8AC3E}">
        <p14:creationId xmlns:p14="http://schemas.microsoft.com/office/powerpoint/2010/main" val="395099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842" y="1712542"/>
            <a:ext cx="9144698" cy="3863925"/>
          </a:xfrm>
          <a:prstGeom prst="rect">
            <a:avLst/>
          </a:prstGeom>
        </p:spPr>
      </p:pic>
    </p:spTree>
    <p:extLst>
      <p:ext uri="{BB962C8B-B14F-4D97-AF65-F5344CB8AC3E}">
        <p14:creationId xmlns:p14="http://schemas.microsoft.com/office/powerpoint/2010/main" val="212564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538456A0-C5ED-CA46-95B8-A88DC7FB6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
            <a:ext cx="9144000" cy="6533353"/>
          </a:xfrm>
          <a:prstGeom prst="rect">
            <a:avLst/>
          </a:prstGeom>
        </p:spPr>
      </p:pic>
    </p:spTree>
    <p:extLst>
      <p:ext uri="{BB962C8B-B14F-4D97-AF65-F5344CB8AC3E}">
        <p14:creationId xmlns:p14="http://schemas.microsoft.com/office/powerpoint/2010/main" val="143866486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578095F811304BBC7E9C0D410E4B3F" ma:contentTypeVersion="393" ma:contentTypeDescription="Een nieuw document maken." ma:contentTypeScope="" ma:versionID="ced4420ac6dc64d95389923e1a8f664a">
  <xsd:schema xmlns:xsd="http://www.w3.org/2001/XMLSchema" xmlns:xs="http://www.w3.org/2001/XMLSchema" xmlns:p="http://schemas.microsoft.com/office/2006/metadata/properties" xmlns:ns2="267b46ec-252e-4de6-8958-6418fea2c6ca" xmlns:ns3="f2018528-1da4-41c7-8a42-759687759166" targetNamespace="http://schemas.microsoft.com/office/2006/metadata/properties" ma:root="true" ma:fieldsID="91d770bb0d0822054ed134db053ca86a" ns2:_="" ns3:_="">
    <xsd:import namespace="267b46ec-252e-4de6-8958-6418fea2c6ca"/>
    <xsd:import namespace="f2018528-1da4-41c7-8a42-759687759166"/>
    <xsd:element name="properties">
      <xsd:complexType>
        <xsd:sequence>
          <xsd:element name="documentManagement">
            <xsd:complexType>
              <xsd:all>
                <xsd:element ref="ns2:Categorie" minOccurs="0"/>
                <xsd:element ref="ns2:SubCategorie" minOccurs="0"/>
                <xsd:element ref="ns2:SubSubCategorie" minOccurs="0"/>
                <xsd:element ref="ns2:Status" minOccurs="0"/>
                <xsd:element ref="ns2:MediaServiceMetadata" minOccurs="0"/>
                <xsd:element ref="ns2:MediaServiceFastMetadata" minOccurs="0"/>
                <xsd:element ref="ns3:_dlc_DocId" minOccurs="0"/>
                <xsd:element ref="ns3:_dlc_DocIdUrl" minOccurs="0"/>
                <xsd:element ref="ns3:_dlc_DocIdPersistId" minOccurs="0"/>
                <xsd:element ref="ns2:MediaServiceEventHashCode" minOccurs="0"/>
                <xsd:element ref="ns2:MediaServiceGenerationTime" minOccurs="0"/>
                <xsd:element ref="ns2:MediaServiceAutoTag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b46ec-252e-4de6-8958-6418fea2c6ca" elementFormDefault="qualified">
    <xsd:import namespace="http://schemas.microsoft.com/office/2006/documentManagement/types"/>
    <xsd:import namespace="http://schemas.microsoft.com/office/infopath/2007/PartnerControls"/>
    <xsd:element name="Categorie" ma:index="4" nillable="true" ma:displayName="Categorie" ma:format="Dropdown" ma:indexed="true" ma:internalName="Categorie" ma:readOnly="false">
      <xsd:simpleType>
        <xsd:union memberTypes="dms:Text">
          <xsd:simpleType>
            <xsd:restriction base="dms:Choice">
              <xsd:enumeration value="A"/>
            </xsd:restriction>
          </xsd:simpleType>
        </xsd:union>
      </xsd:simpleType>
    </xsd:element>
    <xsd:element name="SubCategorie" ma:index="5" nillable="true" ma:displayName="SubCategorie" ma:format="Dropdown" ma:indexed="true" ma:internalName="SubCategorie" ma:readOnly="false">
      <xsd:simpleType>
        <xsd:union memberTypes="dms:Text">
          <xsd:simpleType>
            <xsd:restriction base="dms:Choice">
              <xsd:enumeration value="A"/>
            </xsd:restriction>
          </xsd:simpleType>
        </xsd:union>
      </xsd:simpleType>
    </xsd:element>
    <xsd:element name="SubSubCategorie" ma:index="6" nillable="true" ma:displayName="SubSubCategorie" ma:format="Dropdown" ma:indexed="true" ma:internalName="SubSubCategorie" ma:readOnly="false">
      <xsd:simpleType>
        <xsd:union memberTypes="dms:Text">
          <xsd:simpleType>
            <xsd:restriction base="dms:Choice">
              <xsd:enumeration value="A"/>
            </xsd:restriction>
          </xsd:simpleType>
        </xsd:union>
      </xsd:simpleType>
    </xsd:element>
    <xsd:element name="Status" ma:index="7" nillable="true" ma:displayName="Status" ma:default="huidig" ma:format="Dropdown" ma:internalName="Status" ma:readOnly="false">
      <xsd:simpleType>
        <xsd:restriction base="dms:Choice">
          <xsd:enumeration value="archief"/>
          <xsd:enumeration value="draft"/>
          <xsd:enumeration value="huidig"/>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018528-1da4-41c7-8a42-759687759166" elementFormDefault="qualified">
    <xsd:import namespace="http://schemas.microsoft.com/office/2006/documentManagement/types"/>
    <xsd:import namespace="http://schemas.microsoft.com/office/infopath/2007/PartnerControls"/>
    <xsd:element name="_dlc_DocId" ma:index="14"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15"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hou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ubSubCategorie xmlns="267b46ec-252e-4de6-8958-6418fea2c6ca" xsi:nil="true"/>
    <Status xmlns="267b46ec-252e-4de6-8958-6418fea2c6ca">huidig</Status>
    <Categorie xmlns="267b46ec-252e-4de6-8958-6418fea2c6ca">Forum_17_2023</Categorie>
    <SubCategorie xmlns="267b46ec-252e-4de6-8958-6418fea2c6ca" xsi:nil="true"/>
    <_dlc_DocId xmlns="f2018528-1da4-41c7-8a42-759687759166">HFBID-2117208320-393</_dlc_DocId>
    <_dlc_DocIdUrl xmlns="f2018528-1da4-41c7-8a42-759687759166">
      <Url>https://vlaamseoverheid.sharepoint.com/sites/afb/Overleg/_layouts/15/DocIdRedir.aspx?ID=HFBID-2117208320-393</Url>
      <Description>HFBID-2117208320-393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3B03ECC-9254-440F-88C0-F06CFB537F7F}">
  <ds:schemaRefs>
    <ds:schemaRef ds:uri="http://schemas.microsoft.com/sharepoint/v3/contenttype/forms"/>
  </ds:schemaRefs>
</ds:datastoreItem>
</file>

<file path=customXml/itemProps2.xml><?xml version="1.0" encoding="utf-8"?>
<ds:datastoreItem xmlns:ds="http://schemas.openxmlformats.org/officeDocument/2006/customXml" ds:itemID="{1EAF44C7-69DC-4472-9FB7-1990150917B4}"/>
</file>

<file path=customXml/itemProps3.xml><?xml version="1.0" encoding="utf-8"?>
<ds:datastoreItem xmlns:ds="http://schemas.openxmlformats.org/officeDocument/2006/customXml" ds:itemID="{211F291D-3299-44E4-96D5-2C5A8DE54F8E}">
  <ds:schemaRefs>
    <ds:schemaRef ds:uri="http://schemas.microsoft.com/office/2006/metadata/properties"/>
    <ds:schemaRef ds:uri="2ad43f87-b217-4c6a-bacf-8189e42010dd"/>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051bec0c-7d5d-4ed7-a64c-742fb85e4ae4"/>
    <ds:schemaRef ds:uri="http://www.w3.org/XML/1998/namespace"/>
  </ds:schemaRefs>
</ds:datastoreItem>
</file>

<file path=customXml/itemProps4.xml><?xml version="1.0" encoding="utf-8"?>
<ds:datastoreItem xmlns:ds="http://schemas.openxmlformats.org/officeDocument/2006/customXml" ds:itemID="{8F094EB1-EE74-4810-9E5F-461B57F216E8}"/>
</file>

<file path=docProps/app.xml><?xml version="1.0" encoding="utf-8"?>
<Properties xmlns="http://schemas.openxmlformats.org/officeDocument/2006/extended-properties" xmlns:vt="http://schemas.openxmlformats.org/officeDocument/2006/docPropsVTypes">
  <TotalTime>3449</TotalTime>
  <Words>669</Words>
  <Application>Microsoft Macintosh PowerPoint</Application>
  <PresentationFormat>Breedbeeld</PresentationFormat>
  <Paragraphs>155</Paragraphs>
  <Slides>47</Slides>
  <Notes>47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47</vt:i4>
      </vt:variant>
    </vt:vector>
  </HeadingPairs>
  <TitlesOfParts>
    <vt:vector size="55" baseType="lpstr">
      <vt:lpstr>Arial</vt:lpstr>
      <vt:lpstr>Avenir Book</vt:lpstr>
      <vt:lpstr>Bodoni 72 Book</vt:lpstr>
      <vt:lpstr>Calibri</vt:lpstr>
      <vt:lpstr>Calibri Light</vt:lpstr>
      <vt:lpstr>FlandersArtSans-Light</vt:lpstr>
      <vt:lpstr>Garamond</vt:lpstr>
      <vt:lpstr>Kantoorthema</vt:lpstr>
      <vt:lpstr>PowerPoint-presentatie</vt:lpstr>
      <vt:lpstr>1 BWMSTR 2 BOUWSHIFT &amp; OPEN RUIMTE 3 MASSA &amp; SMAAKOORDEEL 4 VERANTWOORD BOUWEN  </vt:lpstr>
      <vt:lpstr>1 BWMSTR 2 BOUWSHIFT &amp; OPEN RUIMTE 3 MASSA &amp; SMAAKOORDEEL 4 VERANTWOORD BOUWEN  </vt:lpstr>
      <vt:lpstr>PowerPoint-presentatie</vt:lpstr>
      <vt:lpstr>PowerPoint-presentatie</vt:lpstr>
      <vt:lpstr>PowerPoint-presentatie</vt:lpstr>
      <vt:lpstr>PowerPoint-presentatie</vt:lpstr>
      <vt:lpstr>PowerPoint-presentatie</vt:lpstr>
      <vt:lpstr>PowerPoint-presentatie</vt:lpstr>
      <vt:lpstr>PowerPoint-presentatie</vt:lpstr>
      <vt:lpstr>1 BWMSTR 2 BOUWSHIFT &amp; OPEN RUIMTE 3 MASSA &amp; SMAAKOORDEEL 4 VERANTWOORD BOUWEN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 BWMSTR 2 BOUWSHIFT &amp; OPEN RUIMTE 3 MASSA &amp; SMAAKOORDEEL 4 VERANTWOORD BOUWEN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 BWMSTR 2 BOUWSHIFT &amp; OPEN RUIMTE 3 MASSA &amp; SMAAKOORDEEL 4 VERANTWOORD BOUWEN  </vt:lpstr>
      <vt:lpstr>PowerPoint-presentatie</vt:lpstr>
      <vt:lpstr>PowerPoint-presentatie</vt:lpstr>
      <vt:lpstr>PowerPoint-presentatie</vt:lpstr>
      <vt:lpstr>PowerPoint-presentatie</vt:lpstr>
      <vt:lpstr> </vt:lpstr>
      <vt:lpstr> PARTICIPATIE ≠ COMMUNICATIE  PARTICIPATIE ≠ CO-CREATIE  PARTICIPATIE ≠ DRAAGVLAK  PARTICIPATIE = LOKALE KENNIS   PARTICIPATIE &gt; AMBITIES &gt; PROJECTDEFINITIE &gt; ONTWERP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Vlaams Bouwmeester  2017-2020</dc:title>
  <dc:creator>De Vleeschouwer , Stijn</dc:creator>
  <cp:lastModifiedBy>Wieërs Erik</cp:lastModifiedBy>
  <cp:revision>190</cp:revision>
  <dcterms:created xsi:type="dcterms:W3CDTF">2017-05-08T09:04:36Z</dcterms:created>
  <dcterms:modified xsi:type="dcterms:W3CDTF">2023-11-20T08:34:47Z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0x0101000D578095F811304BBC7E9C0D410E4B3F</vt:lpwstr>
  </property>
  <property fmtid="{D5CDD505-2E9C-101B-9397-08002B2CF9AE}" pid="3" name="_dlc_DocIdItemGuid">
    <vt:lpwstr>0cbec6d0-92d0-4629-b70e-07c323c74f99</vt:lpwstr>
  </property>
</Properties>
</file>